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300" r:id="rId3"/>
    <p:sldId id="266" r:id="rId4"/>
    <p:sldId id="268" r:id="rId5"/>
    <p:sldId id="267" r:id="rId6"/>
    <p:sldId id="270" r:id="rId7"/>
    <p:sldId id="269" r:id="rId8"/>
    <p:sldId id="271" r:id="rId9"/>
    <p:sldId id="272" r:id="rId10"/>
    <p:sldId id="273" r:id="rId11"/>
    <p:sldId id="274" r:id="rId12"/>
    <p:sldId id="257" r:id="rId13"/>
    <p:sldId id="275" r:id="rId14"/>
    <p:sldId id="276" r:id="rId15"/>
    <p:sldId id="277" r:id="rId16"/>
    <p:sldId id="278" r:id="rId17"/>
    <p:sldId id="279" r:id="rId18"/>
    <p:sldId id="301" r:id="rId19"/>
    <p:sldId id="302" r:id="rId20"/>
    <p:sldId id="303" r:id="rId21"/>
    <p:sldId id="280" r:id="rId22"/>
    <p:sldId id="281" r:id="rId23"/>
    <p:sldId id="304" r:id="rId24"/>
    <p:sldId id="258" r:id="rId25"/>
    <p:sldId id="259" r:id="rId26"/>
    <p:sldId id="260" r:id="rId27"/>
    <p:sldId id="261" r:id="rId28"/>
    <p:sldId id="293" r:id="rId29"/>
    <p:sldId id="264" r:id="rId30"/>
    <p:sldId id="262" r:id="rId31"/>
    <p:sldId id="263" r:id="rId32"/>
    <p:sldId id="265" r:id="rId33"/>
    <p:sldId id="282" r:id="rId34"/>
    <p:sldId id="283" r:id="rId35"/>
    <p:sldId id="284" r:id="rId36"/>
    <p:sldId id="285" r:id="rId37"/>
    <p:sldId id="286" r:id="rId38"/>
    <p:sldId id="287" r:id="rId39"/>
    <p:sldId id="288" r:id="rId40"/>
    <p:sldId id="289" r:id="rId41"/>
    <p:sldId id="291" r:id="rId42"/>
    <p:sldId id="292" r:id="rId43"/>
    <p:sldId id="290" r:id="rId44"/>
    <p:sldId id="294" r:id="rId45"/>
    <p:sldId id="295" r:id="rId46"/>
    <p:sldId id="297" r:id="rId47"/>
    <p:sldId id="298" r:id="rId48"/>
    <p:sldId id="296" r:id="rId49"/>
    <p:sldId id="299" r:id="rId50"/>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DA0E1-B46E-4FD2-85B5-3168553C888C}" type="datetimeFigureOut">
              <a:rPr lang="en-US" smtClean="0"/>
              <a:pPr/>
              <a:t>30/11/2017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6B835-3D3D-4475-83E2-C2E79FD91704}" type="slidenum">
              <a:rPr lang="en-US" smtClean="0"/>
              <a:pPr/>
              <a:t>‹#›</a:t>
            </a:fld>
            <a:endParaRPr lang="en-US"/>
          </a:p>
        </p:txBody>
      </p:sp>
    </p:spTree>
    <p:extLst>
      <p:ext uri="{BB962C8B-B14F-4D97-AF65-F5344CB8AC3E}">
        <p14:creationId xmlns:p14="http://schemas.microsoft.com/office/powerpoint/2010/main" val="415634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6B835-3D3D-4475-83E2-C2E79FD9170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6B835-3D3D-4475-83E2-C2E79FD91704}"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3C8A32D-4CC7-40AC-BC0E-A9B7AEF398B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C8A32D-4CC7-40AC-BC0E-A9B7AEF398B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3C8A32D-4CC7-40AC-BC0E-A9B7AEF398B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C8A32D-4CC7-40AC-BC0E-A9B7AEF398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97363BA-B918-48EF-81FA-5AB50BB1523E}" type="datetimeFigureOut">
              <a:rPr lang="en-US" smtClean="0"/>
              <a:pPr/>
              <a:t>30/11/2017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C8A32D-4CC7-40AC-BC0E-A9B7AEF398B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97363BA-B918-48EF-81FA-5AB50BB1523E}" type="datetimeFigureOut">
              <a:rPr lang="en-US" smtClean="0"/>
              <a:pPr/>
              <a:t>30/11/2017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3C8A32D-4CC7-40AC-BC0E-A9B7AEF398B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endParaRPr lang="en-US" dirty="0"/>
          </a:p>
        </p:txBody>
      </p:sp>
      <p:sp>
        <p:nvSpPr>
          <p:cNvPr id="3" name="Subtitle 2"/>
          <p:cNvSpPr>
            <a:spLocks noGrp="1"/>
          </p:cNvSpPr>
          <p:nvPr>
            <p:ph type="subTitle" idx="1"/>
          </p:nvPr>
        </p:nvSpPr>
        <p:spPr/>
        <p:txBody>
          <a:bodyPr/>
          <a:lstStyle/>
          <a:p>
            <a:r>
              <a:rPr lang="en-US" dirty="0" smtClean="0"/>
              <a:t>Groundwater and well hydraulics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Observation of groundwater</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3" r="1375" b="3520"/>
          <a:stretch/>
        </p:blipFill>
        <p:spPr bwMode="auto">
          <a:xfrm>
            <a:off x="1676401" y="1381539"/>
            <a:ext cx="5791200" cy="5247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used in Aquifer testing</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solidFill>
                  <a:srgbClr val="FF0000"/>
                </a:solidFill>
              </a:rPr>
              <a:t>Static Water Level (S.W.L.)</a:t>
            </a:r>
            <a:r>
              <a:rPr lang="en-US" dirty="0" smtClean="0">
                <a:solidFill>
                  <a:srgbClr val="FF0000"/>
                </a:solidFill>
              </a:rPr>
              <a:t>:</a:t>
            </a:r>
            <a:r>
              <a:rPr lang="en-US" dirty="0" smtClean="0"/>
              <a:t> This is a level at which water stands in a well, when no water is being taken from the aquifer, either by pumping or by free flow.</a:t>
            </a:r>
          </a:p>
          <a:p>
            <a:pPr algn="just"/>
            <a:endParaRPr lang="en-US" dirty="0" smtClean="0"/>
          </a:p>
          <a:p>
            <a:pPr algn="just"/>
            <a:r>
              <a:rPr lang="en-US" b="1" dirty="0" smtClean="0">
                <a:solidFill>
                  <a:srgbClr val="FF0000"/>
                </a:solidFill>
              </a:rPr>
              <a:t>Pumping Level (P.L.)</a:t>
            </a:r>
            <a:r>
              <a:rPr lang="en-US" dirty="0" smtClean="0">
                <a:solidFill>
                  <a:srgbClr val="FF0000"/>
                </a:solidFill>
              </a:rPr>
              <a:t>: </a:t>
            </a:r>
            <a:r>
              <a:rPr lang="en-US" dirty="0" smtClean="0"/>
              <a:t>This is the level at which water stands in the well when pumping is in progress.</a:t>
            </a:r>
          </a:p>
          <a:p>
            <a:pPr algn="just"/>
            <a:endParaRPr lang="en-US" dirty="0" smtClean="0"/>
          </a:p>
          <a:p>
            <a:pPr algn="just"/>
            <a:r>
              <a:rPr lang="en-US" b="1" dirty="0" smtClean="0">
                <a:solidFill>
                  <a:srgbClr val="FF0000"/>
                </a:solidFill>
              </a:rPr>
              <a:t>Drawdown (s)</a:t>
            </a:r>
            <a:r>
              <a:rPr lang="en-US" dirty="0" smtClean="0"/>
              <a:t>: Drawdown in a well means the extent of lowering of the water level when pumping is in progress, or when water is discharged from flow well.</a:t>
            </a:r>
          </a:p>
          <a:p>
            <a:pPr algn="just"/>
            <a:endParaRPr lang="en-US" dirty="0" smtClean="0"/>
          </a:p>
          <a:p>
            <a:pPr algn="just"/>
            <a:r>
              <a:rPr lang="en-US" b="1" dirty="0" smtClean="0">
                <a:solidFill>
                  <a:srgbClr val="FF0000"/>
                </a:solidFill>
              </a:rPr>
              <a:t>Well Yield/Flow Rate (Q)</a:t>
            </a:r>
            <a:r>
              <a:rPr lang="en-US" dirty="0" smtClean="0">
                <a:solidFill>
                  <a:srgbClr val="FF0000"/>
                </a:solidFill>
              </a:rPr>
              <a:t>: </a:t>
            </a:r>
            <a:r>
              <a:rPr lang="en-US" dirty="0" smtClean="0"/>
              <a:t>Yield is the volume of water per unit time, discharged from a well. e.g. m</a:t>
            </a:r>
            <a:r>
              <a:rPr lang="en-US" baseline="30000" dirty="0" smtClean="0"/>
              <a:t>3</a:t>
            </a:r>
            <a:r>
              <a:rPr lang="en-US" dirty="0" smtClean="0"/>
              <a:t>/day.</a:t>
            </a:r>
          </a:p>
          <a:p>
            <a:pPr algn="just"/>
            <a:endParaRPr lang="en-US" dirty="0" smtClean="0"/>
          </a:p>
          <a:p>
            <a:pPr algn="just"/>
            <a:r>
              <a:rPr lang="en-US" b="1" dirty="0" smtClean="0">
                <a:solidFill>
                  <a:srgbClr val="FF0000"/>
                </a:solidFill>
              </a:rPr>
              <a:t>Specific Capacity (Q/s)</a:t>
            </a:r>
            <a:r>
              <a:rPr lang="en-US" dirty="0" smtClean="0">
                <a:solidFill>
                  <a:srgbClr val="FF0000"/>
                </a:solidFill>
              </a:rPr>
              <a:t>: </a:t>
            </a:r>
            <a:r>
              <a:rPr lang="en-US" dirty="0" smtClean="0"/>
              <a:t>Specific capacity of a well is its yield per unit of drawdown i.e. yield/drawdown.</a:t>
            </a:r>
          </a:p>
          <a:p>
            <a:pPr algn="just"/>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800" dirty="0" smtClean="0"/>
              <a:t>Terms related to well performance</a:t>
            </a:r>
            <a:endParaRPr lang="en-US" sz="3800" dirty="0"/>
          </a:p>
        </p:txBody>
      </p:sp>
      <p:sp>
        <p:nvSpPr>
          <p:cNvPr id="3" name="Content Placeholder 2"/>
          <p:cNvSpPr>
            <a:spLocks noGrp="1"/>
          </p:cNvSpPr>
          <p:nvPr>
            <p:ph idx="1"/>
          </p:nvPr>
        </p:nvSpPr>
        <p:spPr>
          <a:xfrm>
            <a:off x="381000" y="1646236"/>
            <a:ext cx="4876800" cy="5059364"/>
          </a:xfrm>
        </p:spPr>
        <p:txBody>
          <a:bodyPr>
            <a:normAutofit fontScale="55000" lnSpcReduction="20000"/>
          </a:bodyPr>
          <a:lstStyle/>
          <a:p>
            <a:pPr algn="just"/>
            <a:r>
              <a:rPr lang="en-US" sz="3500" dirty="0" smtClean="0"/>
              <a:t>When a well is pumped water is removed from the aquifer surrounding the well and the water table or the piezometric surface depending on the type of aquifer is lowered.</a:t>
            </a:r>
          </a:p>
          <a:p>
            <a:pPr algn="just"/>
            <a:endParaRPr lang="en-US" sz="3500" dirty="0" smtClean="0"/>
          </a:p>
          <a:p>
            <a:pPr algn="just"/>
            <a:r>
              <a:rPr lang="en-US" sz="3500" dirty="0" smtClean="0"/>
              <a:t>The drawdown at a given point is the distance the water level is lowered.</a:t>
            </a:r>
          </a:p>
          <a:p>
            <a:pPr algn="just"/>
            <a:endParaRPr lang="en-US" sz="3500" dirty="0" smtClean="0"/>
          </a:p>
          <a:p>
            <a:pPr algn="just"/>
            <a:r>
              <a:rPr lang="en-US" sz="3500" dirty="0" smtClean="0"/>
              <a:t>A drawdown curve (cone) shows the variation of drawdown with distance from the well.</a:t>
            </a:r>
          </a:p>
          <a:p>
            <a:pPr algn="just"/>
            <a:endParaRPr lang="en-US" sz="3500" dirty="0" smtClean="0"/>
          </a:p>
          <a:p>
            <a:pPr algn="just"/>
            <a:r>
              <a:rPr lang="en-US" sz="3500" dirty="0" smtClean="0"/>
              <a:t>In three dimensions, the drawdown curve describes a conic shape known as the </a:t>
            </a:r>
            <a:r>
              <a:rPr lang="en-US" sz="3500" b="1" dirty="0" smtClean="0">
                <a:solidFill>
                  <a:srgbClr val="FF0000"/>
                </a:solidFill>
              </a:rPr>
              <a:t>cone of depression</a:t>
            </a:r>
            <a:r>
              <a:rPr lang="en-US" sz="3500" dirty="0" smtClean="0">
                <a:solidFill>
                  <a:srgbClr val="FF0000"/>
                </a:solidFill>
              </a:rPr>
              <a:t>.</a:t>
            </a:r>
          </a:p>
          <a:p>
            <a:pPr algn="just"/>
            <a:endParaRPr lang="en-US" sz="3500" dirty="0" smtClean="0"/>
          </a:p>
          <a:p>
            <a:pPr algn="just"/>
            <a:r>
              <a:rPr lang="en-US" sz="3500" dirty="0" smtClean="0"/>
              <a:t>The outer limit of the cone of depression defines the area of influence of the well.</a:t>
            </a:r>
          </a:p>
          <a:p>
            <a:pPr algn="just"/>
            <a:endParaRPr lang="en-US" dirty="0"/>
          </a:p>
        </p:txBody>
      </p:sp>
      <p:pic>
        <p:nvPicPr>
          <p:cNvPr id="6" name="Picture 4" descr="wellprfmnce"/>
          <p:cNvPicPr>
            <a:picLocks noChangeAspect="1" noChangeArrowheads="1"/>
          </p:cNvPicPr>
          <p:nvPr/>
        </p:nvPicPr>
        <p:blipFill>
          <a:blip r:embed="rId2" cstate="print"/>
          <a:srcRect l="5535" t="3780" r="7751" b="5512"/>
          <a:stretch>
            <a:fillRect/>
          </a:stretch>
        </p:blipFill>
        <p:spPr bwMode="auto">
          <a:xfrm>
            <a:off x="5381625" y="1466850"/>
            <a:ext cx="3581400" cy="533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Pumping Tests</a:t>
            </a:r>
            <a:endParaRPr lang="en-US" dirty="0"/>
          </a:p>
        </p:txBody>
      </p:sp>
      <p:grpSp>
        <p:nvGrpSpPr>
          <p:cNvPr id="8" name="Group 7"/>
          <p:cNvGrpSpPr/>
          <p:nvPr/>
        </p:nvGrpSpPr>
        <p:grpSpPr>
          <a:xfrm>
            <a:off x="2262968" y="1516587"/>
            <a:ext cx="4605363" cy="2521488"/>
            <a:chOff x="2262968" y="1516587"/>
            <a:chExt cx="4605363" cy="2521488"/>
          </a:xfrm>
        </p:grpSpPr>
        <p:sp>
          <p:nvSpPr>
            <p:cNvPr id="9" name="Freeform 8"/>
            <p:cNvSpPr/>
            <p:nvPr/>
          </p:nvSpPr>
          <p:spPr>
            <a:xfrm>
              <a:off x="4565650" y="2558524"/>
              <a:ext cx="1260744" cy="437613"/>
            </a:xfrm>
            <a:custGeom>
              <a:avLst/>
              <a:gdLst/>
              <a:ahLst/>
              <a:cxnLst/>
              <a:rect l="0" t="0" r="0" b="0"/>
              <a:pathLst>
                <a:path>
                  <a:moveTo>
                    <a:pt x="0" y="0"/>
                  </a:moveTo>
                  <a:lnTo>
                    <a:pt x="0" y="218806"/>
                  </a:lnTo>
                  <a:lnTo>
                    <a:pt x="1260744" y="218806"/>
                  </a:lnTo>
                  <a:lnTo>
                    <a:pt x="1260744" y="4376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304906" y="2558524"/>
              <a:ext cx="1260744" cy="437613"/>
            </a:xfrm>
            <a:custGeom>
              <a:avLst/>
              <a:gdLst/>
              <a:ahLst/>
              <a:cxnLst/>
              <a:rect l="0" t="0" r="0" b="0"/>
              <a:pathLst>
                <a:path>
                  <a:moveTo>
                    <a:pt x="1260744" y="0"/>
                  </a:moveTo>
                  <a:lnTo>
                    <a:pt x="1260744" y="218806"/>
                  </a:lnTo>
                  <a:lnTo>
                    <a:pt x="0" y="218806"/>
                  </a:lnTo>
                  <a:lnTo>
                    <a:pt x="0" y="4376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523713" y="1516587"/>
              <a:ext cx="2083874" cy="1041937"/>
            </a:xfrm>
            <a:custGeom>
              <a:avLst/>
              <a:gdLst>
                <a:gd name="connsiteX0" fmla="*/ 0 w 2083874"/>
                <a:gd name="connsiteY0" fmla="*/ 0 h 1041937"/>
                <a:gd name="connsiteX1" fmla="*/ 2083874 w 2083874"/>
                <a:gd name="connsiteY1" fmla="*/ 0 h 1041937"/>
                <a:gd name="connsiteX2" fmla="*/ 2083874 w 2083874"/>
                <a:gd name="connsiteY2" fmla="*/ 1041937 h 1041937"/>
                <a:gd name="connsiteX3" fmla="*/ 0 w 2083874"/>
                <a:gd name="connsiteY3" fmla="*/ 1041937 h 1041937"/>
                <a:gd name="connsiteX4" fmla="*/ 0 w 2083874"/>
                <a:gd name="connsiteY4" fmla="*/ 0 h 104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874" h="1041937">
                  <a:moveTo>
                    <a:pt x="0" y="0"/>
                  </a:moveTo>
                  <a:lnTo>
                    <a:pt x="2083874" y="0"/>
                  </a:lnTo>
                  <a:lnTo>
                    <a:pt x="2083874" y="1041937"/>
                  </a:lnTo>
                  <a:lnTo>
                    <a:pt x="0" y="1041937"/>
                  </a:lnTo>
                  <a:lnTo>
                    <a:pt x="0" y="0"/>
                  </a:lnTo>
                  <a:close/>
                </a:path>
              </a:pathLst>
            </a:cu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kern="1200" cap="none" normalizeH="0" baseline="0" smtClean="0">
                  <a:ln>
                    <a:noFill/>
                  </a:ln>
                  <a:solidFill>
                    <a:srgbClr val="FF0000"/>
                  </a:solidFill>
                  <a:effectLst/>
                  <a:latin typeface="Arial" charset="0"/>
                  <a:cs typeface="Arial" charset="0"/>
                </a:rPr>
                <a:t>Pumping test</a:t>
              </a:r>
            </a:p>
          </p:txBody>
        </p:sp>
        <p:sp>
          <p:nvSpPr>
            <p:cNvPr id="12" name="Freeform 11"/>
            <p:cNvSpPr/>
            <p:nvPr/>
          </p:nvSpPr>
          <p:spPr>
            <a:xfrm>
              <a:off x="2262968" y="2996138"/>
              <a:ext cx="2083874" cy="1041937"/>
            </a:xfrm>
            <a:custGeom>
              <a:avLst/>
              <a:gdLst>
                <a:gd name="connsiteX0" fmla="*/ 0 w 2083874"/>
                <a:gd name="connsiteY0" fmla="*/ 0 h 1041937"/>
                <a:gd name="connsiteX1" fmla="*/ 2083874 w 2083874"/>
                <a:gd name="connsiteY1" fmla="*/ 0 h 1041937"/>
                <a:gd name="connsiteX2" fmla="*/ 2083874 w 2083874"/>
                <a:gd name="connsiteY2" fmla="*/ 1041937 h 1041937"/>
                <a:gd name="connsiteX3" fmla="*/ 0 w 2083874"/>
                <a:gd name="connsiteY3" fmla="*/ 1041937 h 1041937"/>
                <a:gd name="connsiteX4" fmla="*/ 0 w 2083874"/>
                <a:gd name="connsiteY4" fmla="*/ 0 h 104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874" h="1041937">
                  <a:moveTo>
                    <a:pt x="0" y="0"/>
                  </a:moveTo>
                  <a:lnTo>
                    <a:pt x="2083874" y="0"/>
                  </a:lnTo>
                  <a:lnTo>
                    <a:pt x="2083874" y="1041937"/>
                  </a:lnTo>
                  <a:lnTo>
                    <a:pt x="0" y="1041937"/>
                  </a:lnTo>
                  <a:lnTo>
                    <a:pt x="0" y="0"/>
                  </a:lnTo>
                  <a:close/>
                </a:path>
              </a:pathLst>
            </a:cu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kern="1200" cap="none" normalizeH="0" baseline="0" dirty="0" smtClean="0">
                  <a:ln>
                    <a:noFill/>
                  </a:ln>
                  <a:solidFill>
                    <a:schemeClr val="accent2"/>
                  </a:solidFill>
                  <a:effectLst/>
                  <a:latin typeface="Arial" charset="0"/>
                  <a:cs typeface="Arial" charset="0"/>
                </a:rPr>
                <a:t>Aquifer test</a:t>
              </a:r>
            </a:p>
          </p:txBody>
        </p:sp>
        <p:sp>
          <p:nvSpPr>
            <p:cNvPr id="13" name="Freeform 12"/>
            <p:cNvSpPr/>
            <p:nvPr/>
          </p:nvSpPr>
          <p:spPr>
            <a:xfrm>
              <a:off x="4784457" y="2996138"/>
              <a:ext cx="2083874" cy="1041937"/>
            </a:xfrm>
            <a:custGeom>
              <a:avLst/>
              <a:gdLst>
                <a:gd name="connsiteX0" fmla="*/ 0 w 2083874"/>
                <a:gd name="connsiteY0" fmla="*/ 0 h 1041937"/>
                <a:gd name="connsiteX1" fmla="*/ 2083874 w 2083874"/>
                <a:gd name="connsiteY1" fmla="*/ 0 h 1041937"/>
                <a:gd name="connsiteX2" fmla="*/ 2083874 w 2083874"/>
                <a:gd name="connsiteY2" fmla="*/ 1041937 h 1041937"/>
                <a:gd name="connsiteX3" fmla="*/ 0 w 2083874"/>
                <a:gd name="connsiteY3" fmla="*/ 1041937 h 1041937"/>
                <a:gd name="connsiteX4" fmla="*/ 0 w 2083874"/>
                <a:gd name="connsiteY4" fmla="*/ 0 h 104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874" h="1041937">
                  <a:moveTo>
                    <a:pt x="0" y="0"/>
                  </a:moveTo>
                  <a:lnTo>
                    <a:pt x="2083874" y="0"/>
                  </a:lnTo>
                  <a:lnTo>
                    <a:pt x="2083874" y="1041937"/>
                  </a:lnTo>
                  <a:lnTo>
                    <a:pt x="0" y="1041937"/>
                  </a:lnTo>
                  <a:lnTo>
                    <a:pt x="0" y="0"/>
                  </a:lnTo>
                  <a:close/>
                </a:path>
              </a:pathLst>
            </a:cu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kern="1200" cap="none" normalizeH="0" baseline="0" smtClean="0">
                  <a:ln>
                    <a:noFill/>
                  </a:ln>
                  <a:solidFill>
                    <a:schemeClr val="accent2"/>
                  </a:solidFill>
                  <a:effectLst/>
                  <a:latin typeface="Arial" charset="0"/>
                  <a:cs typeface="Arial" charset="0"/>
                </a:rPr>
                <a:t>Well test</a:t>
              </a:r>
            </a:p>
          </p:txBody>
        </p:sp>
      </p:grpSp>
      <p:sp>
        <p:nvSpPr>
          <p:cNvPr id="5" name="Text Box 27"/>
          <p:cNvSpPr txBox="1">
            <a:spLocks noChangeArrowheads="1"/>
          </p:cNvSpPr>
          <p:nvPr/>
        </p:nvSpPr>
        <p:spPr bwMode="auto">
          <a:xfrm>
            <a:off x="152400" y="4344988"/>
            <a:ext cx="4464050" cy="784830"/>
          </a:xfrm>
          <a:prstGeom prst="rect">
            <a:avLst/>
          </a:prstGeom>
          <a:noFill/>
          <a:ln w="9525">
            <a:solidFill>
              <a:schemeClr val="tx1"/>
            </a:solidFill>
            <a:miter lim="800000"/>
            <a:headEnd/>
            <a:tailEnd/>
          </a:ln>
          <a:effectLst/>
        </p:spPr>
        <p:txBody>
          <a:bodyPr>
            <a:spAutoFit/>
          </a:bodyPr>
          <a:lstStyle/>
          <a:p>
            <a:pPr marL="342900" indent="-342900">
              <a:spcBef>
                <a:spcPct val="50000"/>
              </a:spcBef>
              <a:buFontTx/>
              <a:buAutoNum type="arabicPeriod"/>
            </a:pPr>
            <a:r>
              <a:rPr lang="en-US" b="1" dirty="0">
                <a:solidFill>
                  <a:srgbClr val="FF0000"/>
                </a:solidFill>
              </a:rPr>
              <a:t>Determination of Aquifer types</a:t>
            </a:r>
          </a:p>
          <a:p>
            <a:pPr marL="342900" indent="-342900">
              <a:spcBef>
                <a:spcPct val="50000"/>
              </a:spcBef>
              <a:buFontTx/>
              <a:buAutoNum type="arabicPeriod"/>
            </a:pPr>
            <a:r>
              <a:rPr lang="en-US" b="1" dirty="0">
                <a:solidFill>
                  <a:srgbClr val="FF0000"/>
                </a:solidFill>
              </a:rPr>
              <a:t>Determination of Aquifer properties </a:t>
            </a:r>
          </a:p>
        </p:txBody>
      </p:sp>
      <p:sp>
        <p:nvSpPr>
          <p:cNvPr id="6" name="Text Box 28"/>
          <p:cNvSpPr txBox="1">
            <a:spLocks noChangeArrowheads="1"/>
          </p:cNvSpPr>
          <p:nvPr/>
        </p:nvSpPr>
        <p:spPr bwMode="auto">
          <a:xfrm>
            <a:off x="5612275" y="4330300"/>
            <a:ext cx="3241675" cy="779463"/>
          </a:xfrm>
          <a:prstGeom prst="rect">
            <a:avLst/>
          </a:prstGeom>
          <a:noFill/>
          <a:ln w="9525">
            <a:solidFill>
              <a:schemeClr val="tx1"/>
            </a:solidFill>
            <a:miter lim="800000"/>
            <a:headEnd/>
            <a:tailEnd/>
          </a:ln>
          <a:effectLst/>
        </p:spPr>
        <p:txBody>
          <a:bodyPr>
            <a:spAutoFit/>
          </a:bodyPr>
          <a:lstStyle/>
          <a:p>
            <a:pPr>
              <a:spcBef>
                <a:spcPct val="50000"/>
              </a:spcBef>
            </a:pPr>
            <a:r>
              <a:rPr lang="en-US" b="1" dirty="0">
                <a:solidFill>
                  <a:srgbClr val="FF0000"/>
                </a:solidFill>
              </a:rPr>
              <a:t>1. Yield and drawdown</a:t>
            </a:r>
          </a:p>
          <a:p>
            <a:pPr>
              <a:spcBef>
                <a:spcPct val="50000"/>
              </a:spcBef>
            </a:pPr>
            <a:r>
              <a:rPr lang="en-US" b="1" dirty="0">
                <a:solidFill>
                  <a:srgbClr val="FF0000"/>
                </a:solidFill>
              </a:rPr>
              <a:t>2. Well loss /well efficiency</a:t>
            </a:r>
          </a:p>
        </p:txBody>
      </p:sp>
      <p:cxnSp>
        <p:nvCxnSpPr>
          <p:cNvPr id="15" name="Straight Arrow Connector 14"/>
          <p:cNvCxnSpPr>
            <a:stCxn id="12" idx="3"/>
          </p:cNvCxnSpPr>
          <p:nvPr/>
        </p:nvCxnSpPr>
        <p:spPr>
          <a:xfrm flipH="1">
            <a:off x="1752600" y="4038075"/>
            <a:ext cx="510368" cy="2922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3" idx="2"/>
            <a:endCxn id="6" idx="0"/>
          </p:cNvCxnSpPr>
          <p:nvPr/>
        </p:nvCxnSpPr>
        <p:spPr>
          <a:xfrm>
            <a:off x="6868331" y="4038075"/>
            <a:ext cx="364782" cy="2922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Principle of aquifer pumping test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100" dirty="0" smtClean="0"/>
              <a:t>Water is pumped during a certain time (t) and at a certain rate (Q). The effect of this pumping on the water table is measured in the pumped well and in some piezometers in the vicinity.</a:t>
            </a:r>
          </a:p>
          <a:p>
            <a:pPr algn="just"/>
            <a:endParaRPr lang="en-US" sz="3100" dirty="0" smtClean="0"/>
          </a:p>
          <a:p>
            <a:pPr algn="just"/>
            <a:r>
              <a:rPr lang="en-US" sz="3100" dirty="0" smtClean="0"/>
              <a:t>To measure the parameters of groundwater investigations in the field, a well is pumped and changes are observed in the water level in this well and in other wells screened in the same aquifer.</a:t>
            </a:r>
          </a:p>
          <a:p>
            <a:pPr algn="just">
              <a:buNone/>
            </a:pPr>
            <a:endParaRPr lang="en-US" sz="3100" dirty="0" smtClean="0"/>
          </a:p>
          <a:p>
            <a:pPr algn="just"/>
            <a:r>
              <a:rPr lang="en-US" sz="3100" dirty="0" smtClean="0"/>
              <a:t>The well is pumped at a constant rate, so that variations in pumping will not mask other trends in the recorded water level data.</a:t>
            </a:r>
          </a:p>
          <a:p>
            <a:pPr algn="just"/>
            <a:endParaRPr lang="en-US" dirty="0" smtClean="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of aquifer pumping test</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As water is pumped from the well, a cone of depression is forms around the well.</a:t>
            </a:r>
          </a:p>
          <a:p>
            <a:pPr algn="just"/>
            <a:endParaRPr lang="en-US" dirty="0" smtClean="0"/>
          </a:p>
          <a:p>
            <a:pPr algn="just"/>
            <a:r>
              <a:rPr lang="en-US" dirty="0" smtClean="0"/>
              <a:t>As the pumping continues, the cone of depression becomes deeper and extends further out. </a:t>
            </a:r>
          </a:p>
          <a:p>
            <a:pPr algn="just"/>
            <a:endParaRPr lang="en-US" dirty="0" smtClean="0"/>
          </a:p>
          <a:p>
            <a:pPr algn="just"/>
            <a:r>
              <a:rPr lang="en-US" dirty="0" smtClean="0"/>
              <a:t>As the water level is lowered in the well, the head difference between the area near the well and the outer edge of the cone of depression is sufficient to overcome frictional resistance of the aquifer and water moves towards the well. </a:t>
            </a:r>
          </a:p>
          <a:p>
            <a:pPr algn="just"/>
            <a:endParaRPr lang="en-US" dirty="0" smtClean="0"/>
          </a:p>
          <a:p>
            <a:pPr algn="just"/>
            <a:r>
              <a:rPr lang="en-US" dirty="0" smtClean="0"/>
              <a:t>There are various techniques for interpreting these results.</a:t>
            </a:r>
          </a:p>
          <a:p>
            <a:pPr algn="just"/>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Processing the Pumping test data</a:t>
            </a:r>
            <a:endParaRPr lang="en-US" dirty="0"/>
          </a:p>
        </p:txBody>
      </p:sp>
      <p:sp>
        <p:nvSpPr>
          <p:cNvPr id="3" name="Content Placeholder 2"/>
          <p:cNvSpPr>
            <a:spLocks noGrp="1"/>
          </p:cNvSpPr>
          <p:nvPr>
            <p:ph idx="1"/>
          </p:nvPr>
        </p:nvSpPr>
        <p:spPr/>
        <p:txBody>
          <a:bodyPr>
            <a:normAutofit fontScale="47500" lnSpcReduction="20000"/>
          </a:bodyPr>
          <a:lstStyle/>
          <a:p>
            <a:pPr algn="just"/>
            <a:r>
              <a:rPr lang="en-US" dirty="0" smtClean="0"/>
              <a:t>At the end of pumping test the following data are to be collected.</a:t>
            </a:r>
          </a:p>
          <a:p>
            <a:pPr algn="just"/>
            <a:endParaRPr lang="en-US" dirty="0" smtClean="0"/>
          </a:p>
          <a:p>
            <a:pPr algn="just"/>
            <a:r>
              <a:rPr lang="en-US" dirty="0" smtClean="0"/>
              <a:t>Prior to the pumping test, the initial depth to the water table observed in the well itself, and in piezometers.</a:t>
            </a:r>
          </a:p>
          <a:p>
            <a:pPr algn="just"/>
            <a:endParaRPr lang="en-US" dirty="0" smtClean="0"/>
          </a:p>
          <a:p>
            <a:pPr algn="just"/>
            <a:r>
              <a:rPr lang="en-US" dirty="0" smtClean="0"/>
              <a:t>During the pumping test, depth to water table data as function of the pumping time, and discharge rate (Q).</a:t>
            </a:r>
          </a:p>
          <a:p>
            <a:pPr algn="just"/>
            <a:endParaRPr lang="en-US" dirty="0" smtClean="0"/>
          </a:p>
          <a:p>
            <a:pPr algn="just"/>
            <a:r>
              <a:rPr lang="en-US" dirty="0" smtClean="0"/>
              <a:t>After the pumping test, depth to water table data as a function of the shut-down time recovery.</a:t>
            </a:r>
          </a:p>
          <a:p>
            <a:pPr algn="just"/>
            <a:endParaRPr lang="en-US" dirty="0" smtClean="0"/>
          </a:p>
          <a:p>
            <a:pPr algn="just"/>
            <a:r>
              <a:rPr lang="en-US" dirty="0" smtClean="0"/>
              <a:t>Most of the well-flow equations require drawdown data (s).</a:t>
            </a:r>
          </a:p>
          <a:p>
            <a:pPr algn="just"/>
            <a:endParaRPr lang="en-US" dirty="0" smtClean="0"/>
          </a:p>
          <a:p>
            <a:pPr algn="just"/>
            <a:r>
              <a:rPr lang="en-US" dirty="0" smtClean="0"/>
              <a:t>Therefore, the depth to the water table data should be converted to drawdown data.</a:t>
            </a:r>
          </a:p>
          <a:p>
            <a:pPr algn="just"/>
            <a:endParaRPr lang="en-US" dirty="0" smtClean="0"/>
          </a:p>
          <a:p>
            <a:pPr algn="just"/>
            <a:r>
              <a:rPr lang="en-US" dirty="0" smtClean="0"/>
              <a:t>i.e.   s (drawdown) = depth to water table during the test.- initial depth  e.g.  S = 96.5m – 96.0m  = 0.5 m  </a:t>
            </a:r>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Steady and Unsteady State flow</a:t>
            </a:r>
            <a:endParaRPr lang="en-US" sz="3600" dirty="0"/>
          </a:p>
        </p:txBody>
      </p:sp>
      <p:sp>
        <p:nvSpPr>
          <p:cNvPr id="3" name="Content Placeholder 2"/>
          <p:cNvSpPr>
            <a:spLocks noGrp="1"/>
          </p:cNvSpPr>
          <p:nvPr>
            <p:ph idx="1"/>
          </p:nvPr>
        </p:nvSpPr>
        <p:spPr>
          <a:xfrm>
            <a:off x="457200" y="1646236"/>
            <a:ext cx="8229600" cy="4983163"/>
          </a:xfrm>
        </p:spPr>
        <p:txBody>
          <a:bodyPr>
            <a:normAutofit fontScale="77500" lnSpcReduction="20000"/>
          </a:bodyPr>
          <a:lstStyle/>
          <a:p>
            <a:pPr algn="ctr">
              <a:buNone/>
            </a:pPr>
            <a:r>
              <a:rPr lang="en-US" dirty="0" smtClean="0"/>
              <a:t>There are two types of well-flow equations</a:t>
            </a:r>
          </a:p>
          <a:p>
            <a:pPr algn="just"/>
            <a:endParaRPr lang="en-US" dirty="0" smtClean="0"/>
          </a:p>
          <a:p>
            <a:pPr algn="just"/>
            <a:r>
              <a:rPr lang="en-US" dirty="0" smtClean="0"/>
              <a:t>One describing the unsteady-state flow towards a well and the other describing the steady-state flow.</a:t>
            </a:r>
          </a:p>
          <a:p>
            <a:pPr algn="just"/>
            <a:endParaRPr lang="en-US" dirty="0" smtClean="0"/>
          </a:p>
          <a:p>
            <a:pPr algn="just"/>
            <a:r>
              <a:rPr lang="en-US" b="1" dirty="0" smtClean="0">
                <a:solidFill>
                  <a:srgbClr val="FF0000"/>
                </a:solidFill>
              </a:rPr>
              <a:t>Steady state flow</a:t>
            </a:r>
            <a:r>
              <a:rPr lang="en-US" dirty="0" smtClean="0"/>
              <a:t>: known as equilibrium flow and is independent of time. i.e. the water level observed in the piezometer, doesn’t change with time.</a:t>
            </a:r>
          </a:p>
          <a:p>
            <a:pPr algn="just"/>
            <a:endParaRPr lang="en-US" dirty="0" smtClean="0"/>
          </a:p>
          <a:p>
            <a:pPr algn="just"/>
            <a:r>
              <a:rPr lang="en-US" b="1" dirty="0" smtClean="0">
                <a:solidFill>
                  <a:srgbClr val="FF0000"/>
                </a:solidFill>
              </a:rPr>
              <a:t>Unsteady state flow</a:t>
            </a:r>
            <a:r>
              <a:rPr lang="en-US" dirty="0" smtClean="0"/>
              <a:t>: Known as non-equilibrium flow and is time dependent.  i.e. the water level changes with time.</a:t>
            </a:r>
          </a:p>
          <a:p>
            <a:pPr algn="just"/>
            <a:endParaRPr lang="en-US" dirty="0" smtClean="0"/>
          </a:p>
          <a:p>
            <a:pPr algn="just"/>
            <a:r>
              <a:rPr lang="en-US" dirty="0" smtClean="0"/>
              <a:t>During a pumping test the unsteady-state flow may reach a steady-state flow. </a:t>
            </a:r>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609600"/>
            <a:ext cx="8763000" cy="5359400"/>
          </a:xfrm>
          <a:prstGeom prst="rect">
            <a:avLst/>
          </a:prstGeom>
          <a:solidFill>
            <a:srgbClr val="0000FF"/>
          </a:solidFill>
          <a:ln w="25400">
            <a:solidFill>
              <a:schemeClr val="tx1"/>
            </a:solidFill>
            <a:miter lim="800000"/>
            <a:headEnd/>
            <a:tailEnd/>
          </a:ln>
          <a:effectLst/>
        </p:spPr>
        <p:txBody>
          <a:bodyPr>
            <a:spAutoFit/>
          </a:bodyPr>
          <a:lstStyle/>
          <a:p>
            <a:pPr eaLnBrk="0" hangingPunct="0"/>
            <a:r>
              <a:rPr lang="en-US" sz="3200" b="1" dirty="0">
                <a:solidFill>
                  <a:srgbClr val="FF00FF"/>
                </a:solidFill>
              </a:rPr>
              <a:t>   </a:t>
            </a:r>
            <a:r>
              <a:rPr lang="en-US" sz="3200" b="1" dirty="0">
                <a:solidFill>
                  <a:schemeClr val="accent2"/>
                </a:solidFill>
                <a:latin typeface="Arial" charset="0"/>
              </a:rPr>
              <a:t>Law of Mass Balance</a:t>
            </a:r>
            <a:r>
              <a:rPr lang="en-US" sz="3200" b="1" dirty="0">
                <a:solidFill>
                  <a:srgbClr val="FFFF00"/>
                </a:solidFill>
                <a:latin typeface="Arial" charset="0"/>
              </a:rPr>
              <a:t> + Darcy’s Law = </a:t>
            </a:r>
          </a:p>
          <a:p>
            <a:pPr eaLnBrk="0" hangingPunct="0"/>
            <a:r>
              <a:rPr lang="en-US" sz="3200" b="1" dirty="0">
                <a:solidFill>
                  <a:srgbClr val="FFFFFF"/>
                </a:solidFill>
                <a:latin typeface="Arial" charset="0"/>
              </a:rPr>
              <a:t>  Governing Equation for Groundwater Flow </a:t>
            </a:r>
          </a:p>
          <a:p>
            <a:pPr eaLnBrk="0" hangingPunct="0"/>
            <a:r>
              <a:rPr lang="en-US" sz="3200" b="1" dirty="0">
                <a:latin typeface="Arial" charset="0"/>
              </a:rPr>
              <a:t>---------------------------------------------------------------</a:t>
            </a:r>
          </a:p>
          <a:p>
            <a:pPr eaLnBrk="0" hangingPunct="0"/>
            <a:endParaRPr lang="en-US" sz="3200" b="1" dirty="0">
              <a:latin typeface="Arial" charset="0"/>
            </a:endParaRPr>
          </a:p>
          <a:p>
            <a:pPr eaLnBrk="0" hangingPunct="0"/>
            <a:r>
              <a:rPr lang="en-US" i="1" dirty="0">
                <a:solidFill>
                  <a:srgbClr val="FF00FF"/>
                </a:solidFill>
                <a:latin typeface="Arial" charset="0"/>
              </a:rPr>
              <a:t>     </a:t>
            </a:r>
            <a:r>
              <a:rPr lang="en-US" i="1" dirty="0">
                <a:solidFill>
                  <a:schemeClr val="accent2"/>
                </a:solidFill>
                <a:latin typeface="Arial" charset="0"/>
              </a:rPr>
              <a:t>div</a:t>
            </a:r>
            <a:r>
              <a:rPr lang="en-US" sz="3200" i="1" dirty="0">
                <a:solidFill>
                  <a:schemeClr val="accent2"/>
                </a:solidFill>
                <a:latin typeface="Arial" charset="0"/>
              </a:rPr>
              <a:t> q</a:t>
            </a:r>
            <a:r>
              <a:rPr lang="en-US" sz="3200" dirty="0">
                <a:solidFill>
                  <a:schemeClr val="accent2"/>
                </a:solidFill>
                <a:latin typeface="Arial" charset="0"/>
              </a:rPr>
              <a:t> = - </a:t>
            </a:r>
            <a:r>
              <a:rPr lang="en-US" sz="3200" dirty="0" err="1">
                <a:solidFill>
                  <a:schemeClr val="accent2"/>
                </a:solidFill>
                <a:latin typeface="Arial" charset="0"/>
              </a:rPr>
              <a:t>S</a:t>
            </a:r>
            <a:r>
              <a:rPr lang="en-US" sz="3200" baseline="-25000" dirty="0" err="1">
                <a:solidFill>
                  <a:schemeClr val="accent2"/>
                </a:solidFill>
                <a:latin typeface="Arial" charset="0"/>
              </a:rPr>
              <a:t>s</a:t>
            </a:r>
            <a:r>
              <a:rPr lang="en-US" sz="3200" baseline="-25000" dirty="0">
                <a:solidFill>
                  <a:schemeClr val="accent2"/>
                </a:solidFill>
                <a:latin typeface="Arial" charset="0"/>
              </a:rPr>
              <a:t> </a:t>
            </a:r>
            <a:r>
              <a:rPr lang="en-US" sz="3200" dirty="0">
                <a:solidFill>
                  <a:schemeClr val="accent2"/>
                </a:solidFill>
                <a:latin typeface="Arial" charset="0"/>
              </a:rPr>
              <a:t>(</a:t>
            </a:r>
            <a:r>
              <a:rPr lang="en-US" sz="3200" dirty="0">
                <a:solidFill>
                  <a:schemeClr val="accent2"/>
                </a:solidFill>
                <a:latin typeface="Arial" charset="0"/>
                <a:sym typeface="Symbol" pitchFamily="18" charset="2"/>
              </a:rPr>
              <a:t>h t</a:t>
            </a:r>
            <a:r>
              <a:rPr lang="en-US" sz="3200" dirty="0">
                <a:solidFill>
                  <a:schemeClr val="accent2"/>
                </a:solidFill>
                <a:latin typeface="Arial" charset="0"/>
              </a:rPr>
              <a:t>) +R*   </a:t>
            </a:r>
            <a:r>
              <a:rPr lang="en-US" sz="2800" b="1" i="1" dirty="0">
                <a:solidFill>
                  <a:schemeClr val="accent2"/>
                </a:solidFill>
                <a:latin typeface="Arial" charset="0"/>
              </a:rPr>
              <a:t>(Law of Mass Balance)</a:t>
            </a:r>
          </a:p>
          <a:p>
            <a:pPr eaLnBrk="0" hangingPunct="0"/>
            <a:r>
              <a:rPr lang="en-US" sz="2800" dirty="0">
                <a:latin typeface="Arial" charset="0"/>
              </a:rPr>
              <a:t>  </a:t>
            </a:r>
          </a:p>
          <a:p>
            <a:pPr eaLnBrk="0" hangingPunct="0"/>
            <a:r>
              <a:rPr lang="en-US" sz="3200" dirty="0">
                <a:latin typeface="Arial" charset="0"/>
              </a:rPr>
              <a:t>       </a:t>
            </a:r>
            <a:r>
              <a:rPr lang="en-US" sz="3200" i="1" dirty="0">
                <a:solidFill>
                  <a:srgbClr val="FFFF00"/>
                </a:solidFill>
                <a:latin typeface="Arial" charset="0"/>
              </a:rPr>
              <a:t>q</a:t>
            </a:r>
            <a:r>
              <a:rPr lang="en-US" sz="3200" dirty="0">
                <a:solidFill>
                  <a:srgbClr val="FFFF00"/>
                </a:solidFill>
                <a:latin typeface="Arial" charset="0"/>
              </a:rPr>
              <a:t> = - </a:t>
            </a:r>
            <a:r>
              <a:rPr lang="en-US" sz="3200" b="1" u="sng" dirty="0">
                <a:solidFill>
                  <a:srgbClr val="FFFF00"/>
                </a:solidFill>
                <a:latin typeface="Arial" charset="0"/>
              </a:rPr>
              <a:t>K</a:t>
            </a:r>
            <a:r>
              <a:rPr lang="en-US" sz="3200" dirty="0">
                <a:solidFill>
                  <a:srgbClr val="FFFF00"/>
                </a:solidFill>
                <a:latin typeface="Arial" charset="0"/>
              </a:rPr>
              <a:t> </a:t>
            </a:r>
            <a:r>
              <a:rPr lang="en-US" sz="3200" i="1" dirty="0">
                <a:solidFill>
                  <a:srgbClr val="FFFF00"/>
                </a:solidFill>
                <a:latin typeface="Arial" charset="0"/>
              </a:rPr>
              <a:t>grad </a:t>
            </a:r>
            <a:r>
              <a:rPr lang="en-US" sz="3200" dirty="0">
                <a:solidFill>
                  <a:srgbClr val="FFFF00"/>
                </a:solidFill>
                <a:latin typeface="Arial" charset="0"/>
              </a:rPr>
              <a:t>h                     </a:t>
            </a:r>
            <a:r>
              <a:rPr lang="en-US" sz="3200" b="1" i="1" dirty="0">
                <a:solidFill>
                  <a:srgbClr val="FFFF00"/>
                </a:solidFill>
                <a:latin typeface="Arial" charset="0"/>
              </a:rPr>
              <a:t>(Darcy’s Law)</a:t>
            </a:r>
            <a:endParaRPr lang="en-US" sz="3200" dirty="0">
              <a:latin typeface="Arial" charset="0"/>
            </a:endParaRPr>
          </a:p>
          <a:p>
            <a:pPr eaLnBrk="0" hangingPunct="0"/>
            <a:endParaRPr lang="en-US" sz="2800" dirty="0">
              <a:latin typeface="Arial" charset="0"/>
            </a:endParaRPr>
          </a:p>
          <a:p>
            <a:pPr eaLnBrk="0" hangingPunct="0"/>
            <a:r>
              <a:rPr lang="en-US" dirty="0">
                <a:latin typeface="Arial" charset="0"/>
              </a:rPr>
              <a:t> </a:t>
            </a:r>
          </a:p>
          <a:p>
            <a:pPr algn="ctr" eaLnBrk="0" hangingPunct="0"/>
            <a:r>
              <a:rPr lang="en-US" sz="3600" i="1" dirty="0">
                <a:solidFill>
                  <a:srgbClr val="FFFFFF"/>
                </a:solidFill>
                <a:latin typeface="Arial" charset="0"/>
              </a:rPr>
              <a:t>div </a:t>
            </a:r>
            <a:r>
              <a:rPr lang="en-US" sz="3600" dirty="0">
                <a:solidFill>
                  <a:srgbClr val="FFFFFF"/>
                </a:solidFill>
                <a:latin typeface="Arial" charset="0"/>
              </a:rPr>
              <a:t>(</a:t>
            </a:r>
            <a:r>
              <a:rPr lang="en-US" sz="3600" b="1" u="sng" dirty="0">
                <a:solidFill>
                  <a:srgbClr val="FFFFFF"/>
                </a:solidFill>
                <a:latin typeface="Arial" charset="0"/>
              </a:rPr>
              <a:t>K</a:t>
            </a:r>
            <a:r>
              <a:rPr lang="en-US" sz="3600" i="1" dirty="0">
                <a:solidFill>
                  <a:srgbClr val="FFFFFF"/>
                </a:solidFill>
                <a:latin typeface="Arial" charset="0"/>
              </a:rPr>
              <a:t> grad </a:t>
            </a:r>
            <a:r>
              <a:rPr lang="en-US" sz="3600" dirty="0">
                <a:solidFill>
                  <a:srgbClr val="FFFFFF"/>
                </a:solidFill>
                <a:latin typeface="Arial" charset="0"/>
              </a:rPr>
              <a:t>h)  =  </a:t>
            </a:r>
            <a:r>
              <a:rPr lang="en-US" sz="3600" dirty="0" err="1">
                <a:solidFill>
                  <a:srgbClr val="FFFFFF"/>
                </a:solidFill>
                <a:latin typeface="Arial" charset="0"/>
              </a:rPr>
              <a:t>S</a:t>
            </a:r>
            <a:r>
              <a:rPr lang="en-US" sz="3600" baseline="-25000" dirty="0" err="1">
                <a:solidFill>
                  <a:srgbClr val="FFFFFF"/>
                </a:solidFill>
                <a:latin typeface="Arial" charset="0"/>
              </a:rPr>
              <a:t>s</a:t>
            </a:r>
            <a:r>
              <a:rPr lang="en-US" sz="3600" baseline="-25000" dirty="0">
                <a:solidFill>
                  <a:srgbClr val="FFFFFF"/>
                </a:solidFill>
                <a:latin typeface="Arial" charset="0"/>
              </a:rPr>
              <a:t> </a:t>
            </a:r>
            <a:r>
              <a:rPr lang="en-US" sz="3600" dirty="0">
                <a:solidFill>
                  <a:srgbClr val="FFFFFF"/>
                </a:solidFill>
                <a:latin typeface="Arial" charset="0"/>
              </a:rPr>
              <a:t>(</a:t>
            </a:r>
            <a:r>
              <a:rPr lang="en-US" sz="3600" dirty="0">
                <a:solidFill>
                  <a:srgbClr val="FFFFFF"/>
                </a:solidFill>
                <a:latin typeface="Arial" charset="0"/>
                <a:sym typeface="Symbol" pitchFamily="18" charset="2"/>
              </a:rPr>
              <a:t>h t</a:t>
            </a:r>
            <a:r>
              <a:rPr lang="en-US" sz="3600" dirty="0">
                <a:solidFill>
                  <a:srgbClr val="FFFFFF"/>
                </a:solidFill>
                <a:latin typeface="Arial" charset="0"/>
              </a:rPr>
              <a:t>)</a:t>
            </a:r>
            <a:r>
              <a:rPr lang="en-US" dirty="0">
                <a:latin typeface="Arial" charset="0"/>
              </a:rPr>
              <a:t> </a:t>
            </a:r>
            <a:r>
              <a:rPr lang="en-US" dirty="0">
                <a:solidFill>
                  <a:srgbClr val="FFFFFF"/>
                </a:solidFill>
                <a:latin typeface="Arial" charset="0"/>
              </a:rPr>
              <a:t>–</a:t>
            </a:r>
            <a:r>
              <a:rPr lang="en-US" sz="3600" dirty="0">
                <a:solidFill>
                  <a:srgbClr val="FFFFFF"/>
                </a:solidFill>
                <a:latin typeface="Arial" charset="0"/>
              </a:rPr>
              <a:t>R</a:t>
            </a:r>
            <a:r>
              <a:rPr lang="en-US" dirty="0">
                <a:solidFill>
                  <a:srgbClr val="FFFFFF"/>
                </a:solidFill>
                <a:latin typeface="Arial" charset="0"/>
              </a:rPr>
              <a:t>*</a:t>
            </a:r>
          </a:p>
          <a:p>
            <a:pPr eaLnBrk="0" hangingPunct="0"/>
            <a:r>
              <a:rPr lang="en-US" sz="3600" dirty="0">
                <a:solidFill>
                  <a:srgbClr val="FFFFFF"/>
                </a:solidFill>
                <a:latin typeface="Arial" charset="0"/>
              </a:rPr>
              <a:t>                                                   </a:t>
            </a:r>
            <a:endParaRPr lang="en-US" dirty="0">
              <a:latin typeface="Arial" charset="0"/>
            </a:endParaRPr>
          </a:p>
        </p:txBody>
      </p:sp>
      <p:sp>
        <p:nvSpPr>
          <p:cNvPr id="46083" name="Line 3"/>
          <p:cNvSpPr>
            <a:spLocks noChangeShapeType="1"/>
          </p:cNvSpPr>
          <p:nvPr/>
        </p:nvSpPr>
        <p:spPr bwMode="auto">
          <a:xfrm>
            <a:off x="2438400" y="3581400"/>
            <a:ext cx="838200" cy="0"/>
          </a:xfrm>
          <a:prstGeom prst="line">
            <a:avLst/>
          </a:prstGeom>
          <a:noFill/>
          <a:ln w="15875">
            <a:solidFill>
              <a:srgbClr val="FFFF00"/>
            </a:solidFill>
            <a:round/>
            <a:headEnd/>
            <a:tailEnd/>
          </a:ln>
          <a:effectLst/>
        </p:spPr>
        <p:txBody>
          <a:bodyPr/>
          <a:lstStyle/>
          <a:p>
            <a:endParaRPr lang="en-US"/>
          </a:p>
        </p:txBody>
      </p:sp>
      <p:sp>
        <p:nvSpPr>
          <p:cNvPr id="46084" name="Line 4"/>
          <p:cNvSpPr>
            <a:spLocks noChangeShapeType="1"/>
          </p:cNvSpPr>
          <p:nvPr/>
        </p:nvSpPr>
        <p:spPr bwMode="auto">
          <a:xfrm>
            <a:off x="2819400" y="3657600"/>
            <a:ext cx="0" cy="0"/>
          </a:xfrm>
          <a:prstGeom prst="line">
            <a:avLst/>
          </a:prstGeom>
          <a:noFill/>
          <a:ln w="15875">
            <a:solidFill>
              <a:schemeClr val="tx1"/>
            </a:solidFill>
            <a:round/>
            <a:headEnd/>
            <a:tailEnd/>
          </a:ln>
          <a:effectLst/>
        </p:spPr>
        <p:txBody>
          <a:bodyPr/>
          <a:lstStyle/>
          <a:p>
            <a:endParaRPr lang="en-US"/>
          </a:p>
        </p:txBody>
      </p:sp>
      <p:sp>
        <p:nvSpPr>
          <p:cNvPr id="46085" name="Line 5"/>
          <p:cNvSpPr>
            <a:spLocks noChangeShapeType="1"/>
          </p:cNvSpPr>
          <p:nvPr/>
        </p:nvSpPr>
        <p:spPr bwMode="auto">
          <a:xfrm>
            <a:off x="3276600" y="4800600"/>
            <a:ext cx="838200" cy="0"/>
          </a:xfrm>
          <a:prstGeom prst="line">
            <a:avLst/>
          </a:prstGeom>
          <a:noFill/>
          <a:ln w="25400">
            <a:solidFill>
              <a:srgbClr val="FFFFFF"/>
            </a:solidFill>
            <a:round/>
            <a:headEnd/>
            <a:tailEnd/>
          </a:ln>
          <a:effectLst/>
        </p:spPr>
        <p:txBody>
          <a:bodyPr/>
          <a:lstStyle/>
          <a:p>
            <a:endParaRPr lang="en-US"/>
          </a:p>
        </p:txBody>
      </p:sp>
      <p:sp>
        <p:nvSpPr>
          <p:cNvPr id="46086" name="Rectangle 6"/>
          <p:cNvSpPr>
            <a:spLocks noChangeArrowheads="1"/>
          </p:cNvSpPr>
          <p:nvPr/>
        </p:nvSpPr>
        <p:spPr bwMode="auto">
          <a:xfrm>
            <a:off x="0" y="1905000"/>
            <a:ext cx="9144000" cy="4191000"/>
          </a:xfrm>
          <a:prstGeom prst="rect">
            <a:avLst/>
          </a:prstGeom>
          <a:solidFill>
            <a:schemeClr val="bg1"/>
          </a:solidFill>
          <a:ln w="9525">
            <a:noFill/>
            <a:miter lim="800000"/>
            <a:headEnd/>
            <a:tailEnd/>
          </a:ln>
          <a:effectLst/>
        </p:spPr>
        <p:txBody>
          <a:bodyPr wrap="none" anchor="ctr"/>
          <a:lstStyle/>
          <a:p>
            <a:pPr algn="ctr"/>
            <a:r>
              <a:rPr lang="en-US">
                <a:latin typeface="Arial" charset="0"/>
              </a:rPr>
              <a:t>  </a:t>
            </a:r>
          </a:p>
        </p:txBody>
      </p:sp>
      <p:grpSp>
        <p:nvGrpSpPr>
          <p:cNvPr id="46091" name="Group 11"/>
          <p:cNvGrpSpPr>
            <a:grpSpLocks/>
          </p:cNvGrpSpPr>
          <p:nvPr/>
        </p:nvGrpSpPr>
        <p:grpSpPr bwMode="auto">
          <a:xfrm>
            <a:off x="1752600" y="1143000"/>
            <a:ext cx="6251576" cy="3581401"/>
            <a:chOff x="1104" y="720"/>
            <a:chExt cx="3938" cy="2256"/>
          </a:xfrm>
        </p:grpSpPr>
        <p:sp>
          <p:nvSpPr>
            <p:cNvPr id="46088" name="Freeform 8"/>
            <p:cNvSpPr>
              <a:spLocks/>
            </p:cNvSpPr>
            <p:nvPr/>
          </p:nvSpPr>
          <p:spPr bwMode="auto">
            <a:xfrm>
              <a:off x="1104" y="720"/>
              <a:ext cx="952" cy="1888"/>
            </a:xfrm>
            <a:custGeom>
              <a:avLst/>
              <a:gdLst/>
              <a:ahLst/>
              <a:cxnLst>
                <a:cxn ang="0">
                  <a:pos x="952" y="0"/>
                </a:cxn>
                <a:cxn ang="0">
                  <a:pos x="40" y="1152"/>
                </a:cxn>
                <a:cxn ang="0">
                  <a:pos x="712" y="1776"/>
                </a:cxn>
                <a:cxn ang="0">
                  <a:pos x="808" y="1824"/>
                </a:cxn>
              </a:cxnLst>
              <a:rect l="0" t="0" r="r" b="b"/>
              <a:pathLst>
                <a:path w="952" h="1888">
                  <a:moveTo>
                    <a:pt x="952" y="0"/>
                  </a:moveTo>
                  <a:cubicBezTo>
                    <a:pt x="516" y="428"/>
                    <a:pt x="80" y="856"/>
                    <a:pt x="40" y="1152"/>
                  </a:cubicBezTo>
                  <a:cubicBezTo>
                    <a:pt x="0" y="1448"/>
                    <a:pt x="584" y="1664"/>
                    <a:pt x="712" y="1776"/>
                  </a:cubicBezTo>
                  <a:cubicBezTo>
                    <a:pt x="840" y="1888"/>
                    <a:pt x="824" y="1856"/>
                    <a:pt x="808" y="1824"/>
                  </a:cubicBezTo>
                </a:path>
              </a:pathLst>
            </a:cu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46090" name="Text Box 10"/>
            <p:cNvSpPr txBox="1">
              <a:spLocks noChangeArrowheads="1"/>
            </p:cNvSpPr>
            <p:nvPr/>
          </p:nvSpPr>
          <p:spPr bwMode="auto">
            <a:xfrm>
              <a:off x="1968" y="2433"/>
              <a:ext cx="3074" cy="543"/>
            </a:xfrm>
            <a:prstGeom prst="rect">
              <a:avLst/>
            </a:prstGeom>
            <a:noFill/>
            <a:ln w="9525">
              <a:noFill/>
              <a:miter lim="800000"/>
              <a:headEnd/>
              <a:tailEnd/>
            </a:ln>
            <a:effectLst/>
          </p:spPr>
          <p:txBody>
            <a:bodyPr wrap="none">
              <a:spAutoFit/>
            </a:bodyPr>
            <a:lstStyle/>
            <a:p>
              <a:r>
                <a:rPr lang="en-US" sz="3200" dirty="0">
                  <a:latin typeface="Aharoni" panose="02010803020104030203" pitchFamily="2" charset="-79"/>
                  <a:cs typeface="Aharoni" panose="02010803020104030203" pitchFamily="2" charset="-79"/>
                </a:rPr>
                <a:t>Water balance equation</a:t>
              </a:r>
            </a:p>
            <a:p>
              <a:endParaRPr lang="en-US" dirty="0"/>
            </a:p>
          </p:txBody>
        </p:sp>
      </p:grpSp>
    </p:spTree>
    <p:extLst>
      <p:ext uri="{BB962C8B-B14F-4D97-AF65-F5344CB8AC3E}">
        <p14:creationId xmlns:p14="http://schemas.microsoft.com/office/powerpoint/2010/main" val="16900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6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838200" y="2057400"/>
            <a:ext cx="7734300" cy="2197100"/>
          </a:xfrm>
          <a:custGeom>
            <a:avLst/>
            <a:gdLst/>
            <a:ahLst/>
            <a:cxnLst>
              <a:cxn ang="0">
                <a:pos x="0" y="64"/>
              </a:cxn>
              <a:cxn ang="0">
                <a:pos x="864" y="64"/>
              </a:cxn>
              <a:cxn ang="0">
                <a:pos x="1872" y="448"/>
              </a:cxn>
              <a:cxn ang="0">
                <a:pos x="2832" y="1216"/>
              </a:cxn>
              <a:cxn ang="0">
                <a:pos x="4560" y="1360"/>
              </a:cxn>
              <a:cxn ang="0">
                <a:pos x="4704" y="1360"/>
              </a:cxn>
            </a:cxnLst>
            <a:rect l="0" t="0" r="r" b="b"/>
            <a:pathLst>
              <a:path w="4872" h="1384">
                <a:moveTo>
                  <a:pt x="0" y="64"/>
                </a:moveTo>
                <a:cubicBezTo>
                  <a:pt x="276" y="32"/>
                  <a:pt x="552" y="0"/>
                  <a:pt x="864" y="64"/>
                </a:cubicBezTo>
                <a:cubicBezTo>
                  <a:pt x="1176" y="128"/>
                  <a:pt x="1544" y="256"/>
                  <a:pt x="1872" y="448"/>
                </a:cubicBezTo>
                <a:cubicBezTo>
                  <a:pt x="2200" y="640"/>
                  <a:pt x="2384" y="1064"/>
                  <a:pt x="2832" y="1216"/>
                </a:cubicBezTo>
                <a:cubicBezTo>
                  <a:pt x="3280" y="1368"/>
                  <a:pt x="4248" y="1336"/>
                  <a:pt x="4560" y="1360"/>
                </a:cubicBezTo>
                <a:cubicBezTo>
                  <a:pt x="4872" y="1384"/>
                  <a:pt x="4680" y="1360"/>
                  <a:pt x="4704" y="1360"/>
                </a:cubicBezTo>
              </a:path>
            </a:pathLst>
          </a:custGeom>
          <a:noFill/>
          <a:ln w="50800">
            <a:solidFill>
              <a:srgbClr val="800000"/>
            </a:solidFill>
            <a:round/>
            <a:headEnd/>
            <a:tailEnd/>
          </a:ln>
          <a:effectLst/>
        </p:spPr>
        <p:txBody>
          <a:bodyPr/>
          <a:lstStyle/>
          <a:p>
            <a:endParaRPr lang="en-US"/>
          </a:p>
        </p:txBody>
      </p:sp>
      <p:sp>
        <p:nvSpPr>
          <p:cNvPr id="6147" name="AutoShape 3"/>
          <p:cNvSpPr>
            <a:spLocks noChangeArrowheads="1"/>
          </p:cNvSpPr>
          <p:nvPr/>
        </p:nvSpPr>
        <p:spPr bwMode="auto">
          <a:xfrm>
            <a:off x="1905000" y="2514600"/>
            <a:ext cx="257175" cy="1433513"/>
          </a:xfrm>
          <a:prstGeom prst="downArrow">
            <a:avLst>
              <a:gd name="adj1" fmla="val 50000"/>
              <a:gd name="adj2" fmla="val 139352"/>
            </a:avLst>
          </a:prstGeom>
          <a:solidFill>
            <a:srgbClr val="0000FF"/>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6934200" y="3581400"/>
            <a:ext cx="333375" cy="1447800"/>
          </a:xfrm>
          <a:prstGeom prst="upArrow">
            <a:avLst>
              <a:gd name="adj1" fmla="val 50000"/>
              <a:gd name="adj2" fmla="val 108571"/>
            </a:avLst>
          </a:prstGeom>
          <a:solidFill>
            <a:srgbClr val="0000FF"/>
          </a:solidFill>
          <a:ln w="9525">
            <a:solidFill>
              <a:srgbClr val="0000FF"/>
            </a:solidFill>
            <a:miter lim="800000"/>
            <a:headEnd/>
            <a:tailEnd/>
          </a:ln>
          <a:effectLst/>
        </p:spPr>
        <p:txBody>
          <a:bodyPr wrap="none" anchor="ctr"/>
          <a:lstStyle/>
          <a:p>
            <a:endParaRPr lang="en-US"/>
          </a:p>
        </p:txBody>
      </p:sp>
      <p:sp>
        <p:nvSpPr>
          <p:cNvPr id="6149" name="Freeform 5"/>
          <p:cNvSpPr>
            <a:spLocks/>
          </p:cNvSpPr>
          <p:nvPr/>
        </p:nvSpPr>
        <p:spPr bwMode="auto">
          <a:xfrm>
            <a:off x="5867400" y="3733800"/>
            <a:ext cx="355600" cy="393700"/>
          </a:xfrm>
          <a:custGeom>
            <a:avLst/>
            <a:gdLst/>
            <a:ahLst/>
            <a:cxnLst>
              <a:cxn ang="0">
                <a:pos x="0" y="0"/>
              </a:cxn>
              <a:cxn ang="0">
                <a:pos x="192" y="240"/>
              </a:cxn>
              <a:cxn ang="0">
                <a:pos x="192" y="48"/>
              </a:cxn>
              <a:cxn ang="0">
                <a:pos x="192" y="0"/>
              </a:cxn>
              <a:cxn ang="0">
                <a:pos x="192" y="48"/>
              </a:cxn>
              <a:cxn ang="0">
                <a:pos x="192" y="0"/>
              </a:cxn>
            </a:cxnLst>
            <a:rect l="0" t="0" r="r" b="b"/>
            <a:pathLst>
              <a:path w="224" h="248">
                <a:moveTo>
                  <a:pt x="0" y="0"/>
                </a:moveTo>
                <a:cubicBezTo>
                  <a:pt x="80" y="116"/>
                  <a:pt x="160" y="232"/>
                  <a:pt x="192" y="240"/>
                </a:cubicBezTo>
                <a:cubicBezTo>
                  <a:pt x="224" y="248"/>
                  <a:pt x="192" y="88"/>
                  <a:pt x="192" y="48"/>
                </a:cubicBezTo>
                <a:cubicBezTo>
                  <a:pt x="192" y="8"/>
                  <a:pt x="192" y="0"/>
                  <a:pt x="192" y="0"/>
                </a:cubicBezTo>
                <a:cubicBezTo>
                  <a:pt x="192" y="0"/>
                  <a:pt x="192" y="48"/>
                  <a:pt x="192" y="48"/>
                </a:cubicBezTo>
                <a:cubicBezTo>
                  <a:pt x="192" y="48"/>
                  <a:pt x="192" y="8"/>
                  <a:pt x="192" y="0"/>
                </a:cubicBezTo>
              </a:path>
            </a:pathLst>
          </a:custGeom>
          <a:noFill/>
          <a:ln w="25400">
            <a:solidFill>
              <a:srgbClr val="008000"/>
            </a:solidFill>
            <a:round/>
            <a:headEnd/>
            <a:tailEnd/>
          </a:ln>
          <a:effectLst/>
        </p:spPr>
        <p:txBody>
          <a:bodyPr/>
          <a:lstStyle/>
          <a:p>
            <a:endParaRPr lang="en-US"/>
          </a:p>
        </p:txBody>
      </p:sp>
      <p:sp>
        <p:nvSpPr>
          <p:cNvPr id="6150" name="Freeform 6"/>
          <p:cNvSpPr>
            <a:spLocks/>
          </p:cNvSpPr>
          <p:nvPr/>
        </p:nvSpPr>
        <p:spPr bwMode="auto">
          <a:xfrm>
            <a:off x="7696200" y="3886200"/>
            <a:ext cx="152400" cy="304800"/>
          </a:xfrm>
          <a:custGeom>
            <a:avLst/>
            <a:gdLst/>
            <a:ahLst/>
            <a:cxnLst>
              <a:cxn ang="0">
                <a:pos x="0" y="0"/>
              </a:cxn>
              <a:cxn ang="0">
                <a:pos x="48" y="144"/>
              </a:cxn>
              <a:cxn ang="0">
                <a:pos x="48" y="0"/>
              </a:cxn>
            </a:cxnLst>
            <a:rect l="0" t="0" r="r" b="b"/>
            <a:pathLst>
              <a:path w="56" h="144">
                <a:moveTo>
                  <a:pt x="0" y="0"/>
                </a:moveTo>
                <a:cubicBezTo>
                  <a:pt x="20" y="72"/>
                  <a:pt x="40" y="144"/>
                  <a:pt x="48" y="144"/>
                </a:cubicBezTo>
                <a:cubicBezTo>
                  <a:pt x="56" y="144"/>
                  <a:pt x="48" y="24"/>
                  <a:pt x="48" y="0"/>
                </a:cubicBezTo>
              </a:path>
            </a:pathLst>
          </a:custGeom>
          <a:noFill/>
          <a:ln w="25400">
            <a:solidFill>
              <a:srgbClr val="008000"/>
            </a:solidFill>
            <a:round/>
            <a:headEnd/>
            <a:tailEnd/>
          </a:ln>
          <a:effectLst/>
        </p:spPr>
        <p:txBody>
          <a:bodyPr/>
          <a:lstStyle/>
          <a:p>
            <a:endParaRPr lang="en-US"/>
          </a:p>
        </p:txBody>
      </p:sp>
      <p:sp>
        <p:nvSpPr>
          <p:cNvPr id="6151" name="Line 7"/>
          <p:cNvSpPr>
            <a:spLocks noChangeShapeType="1"/>
          </p:cNvSpPr>
          <p:nvPr/>
        </p:nvSpPr>
        <p:spPr bwMode="auto">
          <a:xfrm>
            <a:off x="6172200" y="2895600"/>
            <a:ext cx="0" cy="0"/>
          </a:xfrm>
          <a:prstGeom prst="line">
            <a:avLst/>
          </a:prstGeom>
          <a:noFill/>
          <a:ln w="9525">
            <a:solidFill>
              <a:schemeClr val="tx1"/>
            </a:solidFill>
            <a:round/>
            <a:headEnd/>
            <a:tailEnd/>
          </a:ln>
          <a:effectLst/>
        </p:spPr>
        <p:txBody>
          <a:bodyPr/>
          <a:lstStyle/>
          <a:p>
            <a:endParaRPr lang="en-US"/>
          </a:p>
        </p:txBody>
      </p:sp>
      <p:sp>
        <p:nvSpPr>
          <p:cNvPr id="6152" name="Freeform 8"/>
          <p:cNvSpPr>
            <a:spLocks/>
          </p:cNvSpPr>
          <p:nvPr/>
        </p:nvSpPr>
        <p:spPr bwMode="auto">
          <a:xfrm>
            <a:off x="6096000" y="3886200"/>
            <a:ext cx="228600" cy="228600"/>
          </a:xfrm>
          <a:custGeom>
            <a:avLst/>
            <a:gdLst/>
            <a:ahLst/>
            <a:cxnLst>
              <a:cxn ang="0">
                <a:pos x="0" y="0"/>
              </a:cxn>
              <a:cxn ang="0">
                <a:pos x="48" y="144"/>
              </a:cxn>
              <a:cxn ang="0">
                <a:pos x="144" y="0"/>
              </a:cxn>
            </a:cxnLst>
            <a:rect l="0" t="0" r="r" b="b"/>
            <a:pathLst>
              <a:path w="144" h="144">
                <a:moveTo>
                  <a:pt x="0" y="0"/>
                </a:moveTo>
                <a:cubicBezTo>
                  <a:pt x="12" y="72"/>
                  <a:pt x="24" y="144"/>
                  <a:pt x="48" y="144"/>
                </a:cubicBezTo>
                <a:cubicBezTo>
                  <a:pt x="72" y="144"/>
                  <a:pt x="108" y="72"/>
                  <a:pt x="144" y="0"/>
                </a:cubicBezTo>
              </a:path>
            </a:pathLst>
          </a:custGeom>
          <a:noFill/>
          <a:ln w="25400">
            <a:solidFill>
              <a:srgbClr val="008000"/>
            </a:solidFill>
            <a:round/>
            <a:headEnd/>
            <a:tailEnd/>
          </a:ln>
          <a:effectLst/>
        </p:spPr>
        <p:txBody>
          <a:bodyPr/>
          <a:lstStyle/>
          <a:p>
            <a:endParaRPr lang="en-US"/>
          </a:p>
        </p:txBody>
      </p:sp>
      <p:sp>
        <p:nvSpPr>
          <p:cNvPr id="6153" name="Freeform 9"/>
          <p:cNvSpPr>
            <a:spLocks/>
          </p:cNvSpPr>
          <p:nvPr/>
        </p:nvSpPr>
        <p:spPr bwMode="auto">
          <a:xfrm>
            <a:off x="7848600" y="4038600"/>
            <a:ext cx="76200" cy="152400"/>
          </a:xfrm>
          <a:custGeom>
            <a:avLst/>
            <a:gdLst/>
            <a:ahLst/>
            <a:cxnLst>
              <a:cxn ang="0">
                <a:pos x="0" y="96"/>
              </a:cxn>
              <a:cxn ang="0">
                <a:pos x="48" y="0"/>
              </a:cxn>
            </a:cxnLst>
            <a:rect l="0" t="0" r="r" b="b"/>
            <a:pathLst>
              <a:path w="48" h="96">
                <a:moveTo>
                  <a:pt x="0" y="96"/>
                </a:moveTo>
                <a:cubicBezTo>
                  <a:pt x="20" y="56"/>
                  <a:pt x="40" y="16"/>
                  <a:pt x="48" y="0"/>
                </a:cubicBezTo>
              </a:path>
            </a:pathLst>
          </a:custGeom>
          <a:noFill/>
          <a:ln w="25400">
            <a:solidFill>
              <a:srgbClr val="008000"/>
            </a:solidFill>
            <a:round/>
            <a:headEnd/>
            <a:tailEnd/>
          </a:ln>
          <a:effectLst/>
        </p:spPr>
        <p:txBody>
          <a:bodyPr/>
          <a:lstStyle/>
          <a:p>
            <a:endParaRPr lang="en-US"/>
          </a:p>
        </p:txBody>
      </p:sp>
      <p:sp>
        <p:nvSpPr>
          <p:cNvPr id="6154" name="Text Box 10"/>
          <p:cNvSpPr txBox="1">
            <a:spLocks noChangeArrowheads="1"/>
          </p:cNvSpPr>
          <p:nvPr/>
        </p:nvSpPr>
        <p:spPr bwMode="auto">
          <a:xfrm>
            <a:off x="4648200" y="990600"/>
            <a:ext cx="3352800" cy="579438"/>
          </a:xfrm>
          <a:prstGeom prst="rect">
            <a:avLst/>
          </a:prstGeom>
          <a:noFill/>
          <a:ln w="9525">
            <a:noFill/>
            <a:miter lim="800000"/>
            <a:headEnd/>
            <a:tailEnd/>
          </a:ln>
          <a:effectLst/>
        </p:spPr>
        <p:txBody>
          <a:bodyPr>
            <a:spAutoFit/>
          </a:bodyPr>
          <a:lstStyle/>
          <a:p>
            <a:pPr eaLnBrk="0" hangingPunct="0"/>
            <a:r>
              <a:rPr lang="en-US" sz="3200" b="1">
                <a:solidFill>
                  <a:srgbClr val="FF0000"/>
                </a:solidFill>
                <a:latin typeface="Arial" charset="0"/>
              </a:rPr>
              <a:t>Inflow = Outflow</a:t>
            </a:r>
          </a:p>
        </p:txBody>
      </p:sp>
      <p:sp>
        <p:nvSpPr>
          <p:cNvPr id="6155" name="Text Box 11"/>
          <p:cNvSpPr txBox="1">
            <a:spLocks noChangeArrowheads="1"/>
          </p:cNvSpPr>
          <p:nvPr/>
        </p:nvSpPr>
        <p:spPr bwMode="auto">
          <a:xfrm>
            <a:off x="1676400" y="1447800"/>
            <a:ext cx="1943100" cy="579438"/>
          </a:xfrm>
          <a:prstGeom prst="rect">
            <a:avLst/>
          </a:prstGeom>
          <a:noFill/>
          <a:ln w="9525">
            <a:noFill/>
            <a:miter lim="800000"/>
            <a:headEnd/>
            <a:tailEnd/>
          </a:ln>
          <a:effectLst/>
        </p:spPr>
        <p:txBody>
          <a:bodyPr>
            <a:spAutoFit/>
          </a:bodyPr>
          <a:lstStyle/>
          <a:p>
            <a:pPr eaLnBrk="0" hangingPunct="0"/>
            <a:r>
              <a:rPr lang="en-US" sz="3200">
                <a:latin typeface="Arial" charset="0"/>
              </a:rPr>
              <a:t>Recharge</a:t>
            </a:r>
          </a:p>
        </p:txBody>
      </p:sp>
      <p:sp>
        <p:nvSpPr>
          <p:cNvPr id="6156" name="Text Box 12"/>
          <p:cNvSpPr txBox="1">
            <a:spLocks noChangeArrowheads="1"/>
          </p:cNvSpPr>
          <p:nvPr/>
        </p:nvSpPr>
        <p:spPr bwMode="auto">
          <a:xfrm>
            <a:off x="6172200" y="2819400"/>
            <a:ext cx="2011363" cy="579438"/>
          </a:xfrm>
          <a:prstGeom prst="rect">
            <a:avLst/>
          </a:prstGeom>
          <a:noFill/>
          <a:ln w="9525">
            <a:noFill/>
            <a:miter lim="800000"/>
            <a:headEnd/>
            <a:tailEnd/>
          </a:ln>
          <a:effectLst/>
        </p:spPr>
        <p:txBody>
          <a:bodyPr wrap="none">
            <a:spAutoFit/>
          </a:bodyPr>
          <a:lstStyle/>
          <a:p>
            <a:pPr eaLnBrk="0" hangingPunct="0"/>
            <a:r>
              <a:rPr lang="en-US" sz="3200">
                <a:latin typeface="Arial" charset="0"/>
              </a:rPr>
              <a:t>Discharge</a:t>
            </a:r>
          </a:p>
        </p:txBody>
      </p:sp>
      <p:sp>
        <p:nvSpPr>
          <p:cNvPr id="6157" name="Freeform 13"/>
          <p:cNvSpPr>
            <a:spLocks/>
          </p:cNvSpPr>
          <p:nvPr/>
        </p:nvSpPr>
        <p:spPr bwMode="auto">
          <a:xfrm>
            <a:off x="762000" y="3048000"/>
            <a:ext cx="5791200" cy="1130300"/>
          </a:xfrm>
          <a:custGeom>
            <a:avLst/>
            <a:gdLst/>
            <a:ahLst/>
            <a:cxnLst>
              <a:cxn ang="0">
                <a:pos x="72" y="40"/>
              </a:cxn>
              <a:cxn ang="0">
                <a:pos x="120" y="40"/>
              </a:cxn>
              <a:cxn ang="0">
                <a:pos x="792" y="40"/>
              </a:cxn>
              <a:cxn ang="0">
                <a:pos x="1656" y="280"/>
              </a:cxn>
              <a:cxn ang="0">
                <a:pos x="2280" y="520"/>
              </a:cxn>
              <a:cxn ang="0">
                <a:pos x="3048" y="664"/>
              </a:cxn>
              <a:cxn ang="0">
                <a:pos x="3576" y="712"/>
              </a:cxn>
            </a:cxnLst>
            <a:rect l="0" t="0" r="r" b="b"/>
            <a:pathLst>
              <a:path w="3576" h="712">
                <a:moveTo>
                  <a:pt x="72" y="40"/>
                </a:moveTo>
                <a:cubicBezTo>
                  <a:pt x="36" y="40"/>
                  <a:pt x="0" y="40"/>
                  <a:pt x="120" y="40"/>
                </a:cubicBezTo>
                <a:cubicBezTo>
                  <a:pt x="240" y="40"/>
                  <a:pt x="536" y="0"/>
                  <a:pt x="792" y="40"/>
                </a:cubicBezTo>
                <a:cubicBezTo>
                  <a:pt x="1048" y="80"/>
                  <a:pt x="1408" y="200"/>
                  <a:pt x="1656" y="280"/>
                </a:cubicBezTo>
                <a:cubicBezTo>
                  <a:pt x="1904" y="360"/>
                  <a:pt x="2048" y="456"/>
                  <a:pt x="2280" y="520"/>
                </a:cubicBezTo>
                <a:cubicBezTo>
                  <a:pt x="2512" y="584"/>
                  <a:pt x="2832" y="632"/>
                  <a:pt x="3048" y="664"/>
                </a:cubicBezTo>
                <a:cubicBezTo>
                  <a:pt x="3264" y="696"/>
                  <a:pt x="3488" y="704"/>
                  <a:pt x="3576" y="712"/>
                </a:cubicBezTo>
              </a:path>
            </a:pathLst>
          </a:custGeom>
          <a:noFill/>
          <a:ln w="44450">
            <a:solidFill>
              <a:srgbClr val="0000FF"/>
            </a:solidFill>
            <a:round/>
            <a:headEnd/>
            <a:tailEnd/>
          </a:ln>
          <a:effectLst/>
        </p:spPr>
        <p:txBody>
          <a:bodyPr/>
          <a:lstStyle/>
          <a:p>
            <a:endParaRPr lang="en-US"/>
          </a:p>
        </p:txBody>
      </p:sp>
      <p:sp>
        <p:nvSpPr>
          <p:cNvPr id="6158" name="Freeform 14"/>
          <p:cNvSpPr>
            <a:spLocks/>
          </p:cNvSpPr>
          <p:nvPr/>
        </p:nvSpPr>
        <p:spPr bwMode="auto">
          <a:xfrm>
            <a:off x="6553200" y="4191000"/>
            <a:ext cx="228600" cy="1588"/>
          </a:xfrm>
          <a:custGeom>
            <a:avLst/>
            <a:gdLst/>
            <a:ahLst/>
            <a:cxnLst>
              <a:cxn ang="0">
                <a:pos x="0" y="0"/>
              </a:cxn>
              <a:cxn ang="0">
                <a:pos x="96" y="0"/>
              </a:cxn>
              <a:cxn ang="0">
                <a:pos x="144" y="0"/>
              </a:cxn>
            </a:cxnLst>
            <a:rect l="0" t="0" r="r" b="b"/>
            <a:pathLst>
              <a:path w="144" h="1">
                <a:moveTo>
                  <a:pt x="0" y="0"/>
                </a:moveTo>
                <a:cubicBezTo>
                  <a:pt x="36" y="0"/>
                  <a:pt x="72" y="0"/>
                  <a:pt x="96" y="0"/>
                </a:cubicBezTo>
                <a:cubicBezTo>
                  <a:pt x="120" y="0"/>
                  <a:pt x="132" y="0"/>
                  <a:pt x="144" y="0"/>
                </a:cubicBezTo>
              </a:path>
            </a:pathLst>
          </a:custGeom>
          <a:noFill/>
          <a:ln w="9525">
            <a:solidFill>
              <a:schemeClr val="tx1"/>
            </a:solidFill>
            <a:round/>
            <a:headEnd/>
            <a:tailEnd/>
          </a:ln>
          <a:effectLst/>
        </p:spPr>
        <p:txBody>
          <a:bodyPr/>
          <a:lstStyle/>
          <a:p>
            <a:endParaRPr lang="en-US"/>
          </a:p>
        </p:txBody>
      </p:sp>
      <p:sp>
        <p:nvSpPr>
          <p:cNvPr id="6159" name="Freeform 15"/>
          <p:cNvSpPr>
            <a:spLocks/>
          </p:cNvSpPr>
          <p:nvPr/>
        </p:nvSpPr>
        <p:spPr bwMode="auto">
          <a:xfrm>
            <a:off x="6553200" y="4178300"/>
            <a:ext cx="2044700" cy="88900"/>
          </a:xfrm>
          <a:custGeom>
            <a:avLst/>
            <a:gdLst/>
            <a:ahLst/>
            <a:cxnLst>
              <a:cxn ang="0">
                <a:pos x="0" y="8"/>
              </a:cxn>
              <a:cxn ang="0">
                <a:pos x="1104" y="8"/>
              </a:cxn>
              <a:cxn ang="0">
                <a:pos x="1104" y="56"/>
              </a:cxn>
            </a:cxnLst>
            <a:rect l="0" t="0" r="r" b="b"/>
            <a:pathLst>
              <a:path w="1288" h="56">
                <a:moveTo>
                  <a:pt x="0" y="8"/>
                </a:moveTo>
                <a:cubicBezTo>
                  <a:pt x="460" y="4"/>
                  <a:pt x="920" y="0"/>
                  <a:pt x="1104" y="8"/>
                </a:cubicBezTo>
                <a:cubicBezTo>
                  <a:pt x="1288" y="16"/>
                  <a:pt x="1196" y="36"/>
                  <a:pt x="1104" y="56"/>
                </a:cubicBezTo>
              </a:path>
            </a:pathLst>
          </a:custGeom>
          <a:noFill/>
          <a:ln w="38100">
            <a:solidFill>
              <a:srgbClr val="0000FF"/>
            </a:solidFill>
            <a:round/>
            <a:headEnd/>
            <a:tailEnd/>
          </a:ln>
          <a:effectLst/>
        </p:spPr>
        <p:txBody>
          <a:bodyPr/>
          <a:lstStyle/>
          <a:p>
            <a:endParaRPr lang="en-US"/>
          </a:p>
        </p:txBody>
      </p:sp>
      <p:sp>
        <p:nvSpPr>
          <p:cNvPr id="6160" name="AutoShape 16"/>
          <p:cNvSpPr>
            <a:spLocks noChangeArrowheads="1"/>
          </p:cNvSpPr>
          <p:nvPr/>
        </p:nvSpPr>
        <p:spPr bwMode="auto">
          <a:xfrm flipV="1">
            <a:off x="762000" y="2895600"/>
            <a:ext cx="228600" cy="152400"/>
          </a:xfrm>
          <a:prstGeom prst="triangle">
            <a:avLst>
              <a:gd name="adj" fmla="val 50000"/>
            </a:avLst>
          </a:prstGeom>
          <a:solidFill>
            <a:srgbClr val="0000FF"/>
          </a:solidFill>
          <a:ln w="9525">
            <a:solidFill>
              <a:srgbClr val="0000FF"/>
            </a:solidFill>
            <a:miter lim="800000"/>
            <a:headEnd/>
            <a:tailEnd/>
          </a:ln>
          <a:effectLst/>
        </p:spPr>
        <p:txBody>
          <a:bodyPr wrap="none" anchor="ctr"/>
          <a:lstStyle/>
          <a:p>
            <a:endParaRPr lang="en-US"/>
          </a:p>
        </p:txBody>
      </p:sp>
      <p:sp>
        <p:nvSpPr>
          <p:cNvPr id="6161" name="Text Box 17"/>
          <p:cNvSpPr txBox="1">
            <a:spLocks noChangeArrowheads="1"/>
          </p:cNvSpPr>
          <p:nvPr/>
        </p:nvSpPr>
        <p:spPr bwMode="auto">
          <a:xfrm>
            <a:off x="609600" y="228600"/>
            <a:ext cx="6997700" cy="579438"/>
          </a:xfrm>
          <a:prstGeom prst="rect">
            <a:avLst/>
          </a:prstGeom>
          <a:noFill/>
          <a:ln w="9525">
            <a:noFill/>
            <a:miter lim="800000"/>
            <a:headEnd/>
            <a:tailEnd/>
          </a:ln>
          <a:effectLst/>
        </p:spPr>
        <p:txBody>
          <a:bodyPr wrap="none">
            <a:spAutoFit/>
          </a:bodyPr>
          <a:lstStyle/>
          <a:p>
            <a:pPr eaLnBrk="0" hangingPunct="0"/>
            <a:r>
              <a:rPr lang="en-US" sz="3200" dirty="0">
                <a:solidFill>
                  <a:srgbClr val="0066FF"/>
                </a:solidFill>
                <a:latin typeface="Arial" charset="0"/>
              </a:rPr>
              <a:t>Steady State Water Balance Equation</a:t>
            </a:r>
          </a:p>
        </p:txBody>
      </p:sp>
      <p:grpSp>
        <p:nvGrpSpPr>
          <p:cNvPr id="6167" name="Group 23"/>
          <p:cNvGrpSpPr>
            <a:grpSpLocks/>
          </p:cNvGrpSpPr>
          <p:nvPr/>
        </p:nvGrpSpPr>
        <p:grpSpPr bwMode="auto">
          <a:xfrm>
            <a:off x="152400" y="4906962"/>
            <a:ext cx="8443914" cy="1112838"/>
            <a:chOff x="96" y="2928"/>
            <a:chExt cx="5319" cy="701"/>
          </a:xfrm>
        </p:grpSpPr>
        <p:sp>
          <p:nvSpPr>
            <p:cNvPr id="6163" name="Rectangle 19"/>
            <p:cNvSpPr>
              <a:spLocks noChangeArrowheads="1"/>
            </p:cNvSpPr>
            <p:nvPr/>
          </p:nvSpPr>
          <p:spPr bwMode="auto">
            <a:xfrm>
              <a:off x="96" y="2928"/>
              <a:ext cx="5319" cy="368"/>
            </a:xfrm>
            <a:prstGeom prst="rect">
              <a:avLst/>
            </a:prstGeom>
            <a:noFill/>
            <a:ln w="9525">
              <a:noFill/>
              <a:miter lim="800000"/>
              <a:headEnd/>
              <a:tailEnd/>
            </a:ln>
            <a:effectLst/>
          </p:spPr>
          <p:txBody>
            <a:bodyPr wrap="none">
              <a:spAutoFit/>
            </a:bodyPr>
            <a:lstStyle/>
            <a:p>
              <a:r>
                <a:rPr lang="en-US" sz="3200" dirty="0" smtClean="0">
                  <a:solidFill>
                    <a:srgbClr val="0066FF"/>
                  </a:solidFill>
                  <a:latin typeface="Arial" charset="0"/>
                </a:rPr>
                <a:t>Transient (unsteady) </a:t>
              </a:r>
              <a:r>
                <a:rPr lang="en-US" sz="3200" dirty="0">
                  <a:solidFill>
                    <a:srgbClr val="0066FF"/>
                  </a:solidFill>
                  <a:latin typeface="Arial" charset="0"/>
                </a:rPr>
                <a:t>Water Balance Equation</a:t>
              </a:r>
            </a:p>
          </p:txBody>
        </p:sp>
        <p:sp>
          <p:nvSpPr>
            <p:cNvPr id="6164" name="Rectangle 20"/>
            <p:cNvSpPr>
              <a:spLocks noChangeArrowheads="1"/>
            </p:cNvSpPr>
            <p:nvPr/>
          </p:nvSpPr>
          <p:spPr bwMode="auto">
            <a:xfrm>
              <a:off x="144" y="3264"/>
              <a:ext cx="4522" cy="365"/>
            </a:xfrm>
            <a:prstGeom prst="rect">
              <a:avLst/>
            </a:prstGeom>
            <a:noFill/>
            <a:ln w="9525">
              <a:noFill/>
              <a:miter lim="800000"/>
              <a:headEnd/>
              <a:tailEnd/>
            </a:ln>
            <a:effectLst/>
          </p:spPr>
          <p:txBody>
            <a:bodyPr>
              <a:spAutoFit/>
            </a:bodyPr>
            <a:lstStyle/>
            <a:p>
              <a:r>
                <a:rPr lang="en-US" sz="3200">
                  <a:solidFill>
                    <a:srgbClr val="FF0000"/>
                  </a:solidFill>
                  <a:latin typeface="Arial" charset="0"/>
                </a:rPr>
                <a:t>Inflow = Outflow +/- Change in Storage</a:t>
              </a:r>
              <a:endParaRPr lang="en-US" sz="3200" b="1">
                <a:solidFill>
                  <a:srgbClr val="FF0000"/>
                </a:solidFill>
                <a:latin typeface="Arial" charset="0"/>
              </a:endParaRPr>
            </a:p>
          </p:txBody>
        </p:sp>
      </p:grpSp>
      <p:sp>
        <p:nvSpPr>
          <p:cNvPr id="6166" name="Rectangle 22"/>
          <p:cNvSpPr>
            <a:spLocks noChangeArrowheads="1"/>
          </p:cNvSpPr>
          <p:nvPr/>
        </p:nvSpPr>
        <p:spPr bwMode="auto">
          <a:xfrm>
            <a:off x="228600" y="6049962"/>
            <a:ext cx="7696200" cy="579438"/>
          </a:xfrm>
          <a:prstGeom prst="rect">
            <a:avLst/>
          </a:prstGeom>
          <a:noFill/>
          <a:ln w="9525">
            <a:noFill/>
            <a:miter lim="800000"/>
            <a:headEnd/>
            <a:tailEnd/>
          </a:ln>
          <a:effectLst/>
        </p:spPr>
        <p:txBody>
          <a:bodyPr>
            <a:spAutoFit/>
          </a:bodyPr>
          <a:lstStyle/>
          <a:p>
            <a:pPr>
              <a:spcBef>
                <a:spcPct val="50000"/>
              </a:spcBef>
            </a:pPr>
            <a:r>
              <a:rPr lang="en-US" sz="3200" dirty="0">
                <a:solidFill>
                  <a:srgbClr val="FF0000"/>
                </a:solidFill>
                <a:latin typeface="Arial" charset="0"/>
              </a:rPr>
              <a:t>Outflow - Inflow = Change in Storage</a:t>
            </a:r>
            <a:endParaRPr lang="en-US" sz="3200" b="1" dirty="0">
              <a:solidFill>
                <a:srgbClr val="FF0000"/>
              </a:solidFill>
              <a:latin typeface="Arial" charset="0"/>
            </a:endParaRPr>
          </a:p>
        </p:txBody>
      </p:sp>
    </p:spTree>
    <p:extLst>
      <p:ext uri="{BB962C8B-B14F-4D97-AF65-F5344CB8AC3E}">
        <p14:creationId xmlns:p14="http://schemas.microsoft.com/office/powerpoint/2010/main" val="5954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67"/>
                                        </p:tgtEl>
                                        <p:attrNameLst>
                                          <p:attrName>style.visibility</p:attrName>
                                        </p:attrNameLst>
                                      </p:cBhvr>
                                      <p:to>
                                        <p:strVal val="visible"/>
                                      </p:to>
                                    </p:set>
                                    <p:anim calcmode="lin" valueType="num">
                                      <p:cBhvr additive="base">
                                        <p:cTn id="7" dur="500" fill="hold"/>
                                        <p:tgtEl>
                                          <p:spTgt spid="6167"/>
                                        </p:tgtEl>
                                        <p:attrNameLst>
                                          <p:attrName>ppt_x</p:attrName>
                                        </p:attrNameLst>
                                      </p:cBhvr>
                                      <p:tavLst>
                                        <p:tav tm="0">
                                          <p:val>
                                            <p:strVal val="#ppt_x"/>
                                          </p:val>
                                        </p:tav>
                                        <p:tav tm="100000">
                                          <p:val>
                                            <p:strVal val="#ppt_x"/>
                                          </p:val>
                                        </p:tav>
                                      </p:tavLst>
                                    </p:anim>
                                    <p:anim calcmode="lin" valueType="num">
                                      <p:cBhvr additive="base">
                                        <p:cTn id="8" dur="500" fill="hold"/>
                                        <p:tgtEl>
                                          <p:spTgt spid="6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66"/>
                                        </p:tgtEl>
                                        <p:attrNameLst>
                                          <p:attrName>style.visibility</p:attrName>
                                        </p:attrNameLst>
                                      </p:cBhvr>
                                      <p:to>
                                        <p:strVal val="visible"/>
                                      </p:to>
                                    </p:set>
                                    <p:anim calcmode="lin" valueType="num">
                                      <p:cBhvr additive="base">
                                        <p:cTn id="13" dur="500" fill="hold"/>
                                        <p:tgtEl>
                                          <p:spTgt spid="6166"/>
                                        </p:tgtEl>
                                        <p:attrNameLst>
                                          <p:attrName>ppt_x</p:attrName>
                                        </p:attrNameLst>
                                      </p:cBhvr>
                                      <p:tavLst>
                                        <p:tav tm="0">
                                          <p:val>
                                            <p:strVal val="#ppt_x"/>
                                          </p:val>
                                        </p:tav>
                                        <p:tav tm="100000">
                                          <p:val>
                                            <p:strVal val="#ppt_x"/>
                                          </p:val>
                                        </p:tav>
                                      </p:tavLst>
                                    </p:anim>
                                    <p:anim calcmode="lin" valueType="num">
                                      <p:cBhvr additive="base">
                                        <p:cTn id="14" dur="500" fill="hold"/>
                                        <p:tgtEl>
                                          <p:spTgt spid="6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Methods for determining aquifer parameters</a:t>
            </a:r>
            <a:endParaRPr lang="en-US" sz="3600" dirty="0"/>
          </a:p>
        </p:txBody>
      </p:sp>
      <p:sp>
        <p:nvSpPr>
          <p:cNvPr id="3" name="Content Placeholder 2"/>
          <p:cNvSpPr>
            <a:spLocks noGrp="1"/>
          </p:cNvSpPr>
          <p:nvPr>
            <p:ph idx="1"/>
          </p:nvPr>
        </p:nvSpPr>
        <p:spPr>
          <a:xfrm>
            <a:off x="1435608" y="1752600"/>
            <a:ext cx="7498080" cy="4800600"/>
          </a:xfrm>
        </p:spPr>
        <p:txBody>
          <a:bodyPr>
            <a:normAutofit fontScale="77500" lnSpcReduction="20000"/>
          </a:bodyPr>
          <a:lstStyle/>
          <a:p>
            <a:pPr algn="just"/>
            <a:r>
              <a:rPr lang="en-US" dirty="0" smtClean="0"/>
              <a:t>In Unit 2 we discussed about various lab and field methods for determining the hydraulic conductivity values for the soil/rocks.</a:t>
            </a:r>
          </a:p>
          <a:p>
            <a:pPr algn="just"/>
            <a:endParaRPr lang="en-US" dirty="0" smtClean="0"/>
          </a:p>
          <a:p>
            <a:pPr algn="just"/>
            <a:r>
              <a:rPr lang="en-US" dirty="0" smtClean="0"/>
              <a:t>Methods included the use of constant head Permeameter, falling head Permeameter and tracer tests for determining the K.</a:t>
            </a:r>
          </a:p>
          <a:p>
            <a:pPr algn="just"/>
            <a:endParaRPr lang="en-US" dirty="0" smtClean="0"/>
          </a:p>
          <a:p>
            <a:pPr algn="just"/>
            <a:r>
              <a:rPr lang="en-US" dirty="0" smtClean="0"/>
              <a:t>How ever each method had its own demerit.</a:t>
            </a:r>
          </a:p>
          <a:p>
            <a:pPr algn="just"/>
            <a:endParaRPr lang="en-US" dirty="0" smtClean="0"/>
          </a:p>
          <a:p>
            <a:pPr algn="just"/>
            <a:r>
              <a:rPr lang="en-US" dirty="0" smtClean="0"/>
              <a:t>The best method however for determining the aquifer parameters (K, T and S) are the aquifer tests/pumping tests.</a:t>
            </a:r>
            <a:endParaRPr lang="en-US" dirty="0"/>
          </a:p>
        </p:txBody>
      </p:sp>
    </p:spTree>
    <p:extLst>
      <p:ext uri="{BB962C8B-B14F-4D97-AF65-F5344CB8AC3E}">
        <p14:creationId xmlns:p14="http://schemas.microsoft.com/office/powerpoint/2010/main" val="2341057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44352" y="4304900"/>
            <a:ext cx="4846320" cy="978408"/>
            <a:chOff x="2156059" y="1600200"/>
            <a:chExt cx="4846320" cy="978408"/>
          </a:xfrm>
        </p:grpSpPr>
        <mc:AlternateContent xmlns:mc="http://schemas.openxmlformats.org/markup-compatibility/2006" xmlns:a14="http://schemas.microsoft.com/office/drawing/2010/main">
          <mc:Choice Requires="a14">
            <p:sp>
              <p:nvSpPr>
                <p:cNvPr id="2" name="TextBox 7"/>
                <p:cNvSpPr txBox="1"/>
                <p:nvPr/>
              </p:nvSpPr>
              <p:spPr>
                <a:xfrm>
                  <a:off x="2156059" y="1876289"/>
                  <a:ext cx="4668906" cy="574003"/>
                </a:xfrm>
                <a:prstGeom prst="rect">
                  <a:avLst/>
                </a:prstGeom>
                <a:noFill/>
              </p:spPr>
              <p:txBody>
                <a:bodyPr wrap="non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14:m>
                    <m:oMathPara xmlns:m="http://schemas.openxmlformats.org/officeDocument/2006/math">
                      <m:oMathParaPr>
                        <m:jc m:val="centerGroup"/>
                      </m:oMathParaPr>
                      <m:oMath xmlns:m="http://schemas.openxmlformats.org/officeDocument/2006/math">
                        <m:f>
                          <m:fPr>
                            <m:ctrlPr>
                              <a:rPr lang="bg-BG" i="1" smtClean="0">
                                <a:latin typeface="Cambria Math"/>
                              </a:rPr>
                            </m:ctrlPr>
                          </m:fPr>
                          <m:num>
                            <m:r>
                              <a:rPr lang="bg-BG" i="1">
                                <a:latin typeface="Cambria Math" charset="0"/>
                                <a:ea typeface="Cambria Math" charset="0"/>
                                <a:cs typeface="Cambria Math" charset="0"/>
                              </a:rPr>
                              <m:t>𝜕</m:t>
                            </m:r>
                          </m:num>
                          <m:den>
                            <m:r>
                              <a:rPr lang="bg-BG" i="1">
                                <a:latin typeface="Cambria Math" charset="0"/>
                                <a:ea typeface="Cambria Math" charset="0"/>
                                <a:cs typeface="Cambria Math" charset="0"/>
                              </a:rPr>
                              <m:t>𝜕</m:t>
                            </m:r>
                            <m:r>
                              <a:rPr lang="en-US" i="1">
                                <a:latin typeface="Cambria Math" charset="0"/>
                                <a:ea typeface="Cambria Math" charset="0"/>
                                <a:cs typeface="Cambria Math" charset="0"/>
                              </a:rPr>
                              <m:t>𝑥</m:t>
                            </m:r>
                          </m:den>
                        </m:f>
                        <m:d>
                          <m:dPr>
                            <m:ctrlPr>
                              <a:rPr lang="is-IS" i="1">
                                <a:latin typeface="Cambria Math"/>
                              </a:rPr>
                            </m:ctrlPr>
                          </m:dPr>
                          <m:e>
                            <m:sSub>
                              <m:sSubPr>
                                <m:ctrlPr>
                                  <a:rPr lang="en-US" i="1">
                                    <a:latin typeface="Cambria Math"/>
                                  </a:rPr>
                                </m:ctrlPr>
                              </m:sSubPr>
                              <m:e>
                                <m:r>
                                  <a:rPr lang="en-US" i="1">
                                    <a:latin typeface="Cambria Math" charset="0"/>
                                  </a:rPr>
                                  <m:t>𝐾</m:t>
                                </m:r>
                              </m:e>
                              <m:sub>
                                <m:r>
                                  <a:rPr lang="en-US" i="1">
                                    <a:latin typeface="Cambria Math" charset="0"/>
                                  </a:rPr>
                                  <m:t>𝑥</m:t>
                                </m:r>
                              </m:sub>
                            </m:sSub>
                            <m:f>
                              <m:fPr>
                                <m:ctrlPr>
                                  <a:rPr lang="bg-BG" i="1">
                                    <a:latin typeface="Cambria Math"/>
                                  </a:rPr>
                                </m:ctrlPr>
                              </m:fPr>
                              <m:num>
                                <m:r>
                                  <a:rPr lang="bg-BG" i="1">
                                    <a:latin typeface="Cambria Math" charset="0"/>
                                    <a:ea typeface="Cambria Math" charset="0"/>
                                    <a:cs typeface="Cambria Math" charset="0"/>
                                  </a:rPr>
                                  <m:t>𝜕</m:t>
                                </m:r>
                                <m:r>
                                  <a:rPr lang="en-US" i="1">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i="1">
                                    <a:latin typeface="Cambria Math" charset="0"/>
                                    <a:ea typeface="Cambria Math" charset="0"/>
                                    <a:cs typeface="Cambria Math" charset="0"/>
                                  </a:rPr>
                                  <m:t>𝑥</m:t>
                                </m:r>
                              </m:den>
                            </m:f>
                          </m:e>
                        </m:d>
                        <m:r>
                          <a:rPr lang="en-US" i="1">
                            <a:latin typeface="Cambria Math" charset="0"/>
                            <a:ea typeface="Cambria Math" charset="0"/>
                            <a:cs typeface="Cambria Math" charset="0"/>
                          </a:rPr>
                          <m:t>+</m:t>
                        </m:r>
                        <m:f>
                          <m:fPr>
                            <m:ctrlPr>
                              <a:rPr lang="bg-BG" i="1">
                                <a:latin typeface="Cambria Math"/>
                              </a:rPr>
                            </m:ctrlPr>
                          </m:fPr>
                          <m:num>
                            <m:r>
                              <a:rPr lang="bg-BG" i="1">
                                <a:latin typeface="Cambria Math" charset="0"/>
                                <a:ea typeface="Cambria Math" charset="0"/>
                                <a:cs typeface="Cambria Math" charset="0"/>
                              </a:rPr>
                              <m:t>𝜕</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𝑦</m:t>
                            </m:r>
                          </m:den>
                        </m:f>
                        <m:d>
                          <m:dPr>
                            <m:ctrlPr>
                              <a:rPr lang="is-IS" i="1">
                                <a:latin typeface="Cambria Math"/>
                              </a:rPr>
                            </m:ctrlPr>
                          </m:dPr>
                          <m:e>
                            <m:sSub>
                              <m:sSubPr>
                                <m:ctrlPr>
                                  <a:rPr lang="en-US" i="1" smtClean="0">
                                    <a:latin typeface="Cambria Math"/>
                                  </a:rPr>
                                </m:ctrlPr>
                              </m:sSubPr>
                              <m:e>
                                <m:r>
                                  <a:rPr lang="en-US" i="1">
                                    <a:latin typeface="Cambria Math" charset="0"/>
                                  </a:rPr>
                                  <m:t>𝐾</m:t>
                                </m:r>
                              </m:e>
                              <m:sub>
                                <m:r>
                                  <a:rPr lang="en-US" b="0" i="1" smtClean="0">
                                    <a:latin typeface="Cambria Math" charset="0"/>
                                  </a:rPr>
                                  <m:t>𝑦</m:t>
                                </m:r>
                              </m:sub>
                            </m:sSub>
                            <m:f>
                              <m:fPr>
                                <m:ctrlPr>
                                  <a:rPr lang="bg-BG" i="1">
                                    <a:latin typeface="Cambria Math"/>
                                  </a:rPr>
                                </m:ctrlPr>
                              </m:fPr>
                              <m:num>
                                <m:r>
                                  <a:rPr lang="bg-BG" i="1">
                                    <a:latin typeface="Cambria Math" charset="0"/>
                                    <a:ea typeface="Cambria Math" charset="0"/>
                                    <a:cs typeface="Cambria Math" charset="0"/>
                                  </a:rPr>
                                  <m:t>𝜕</m:t>
                                </m:r>
                                <m:r>
                                  <a:rPr lang="en-US" i="1">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𝑦</m:t>
                                </m:r>
                              </m:den>
                            </m:f>
                          </m:e>
                        </m:d>
                        <m:r>
                          <a:rPr lang="en-US" i="1">
                            <a:latin typeface="Cambria Math" charset="0"/>
                            <a:ea typeface="Cambria Math" charset="0"/>
                            <a:cs typeface="Cambria Math" charset="0"/>
                          </a:rPr>
                          <m:t>+</m:t>
                        </m:r>
                        <m:f>
                          <m:fPr>
                            <m:ctrlPr>
                              <a:rPr lang="bg-BG" i="1">
                                <a:latin typeface="Cambria Math"/>
                              </a:rPr>
                            </m:ctrlPr>
                          </m:fPr>
                          <m:num>
                            <m:r>
                              <a:rPr lang="bg-BG" i="1">
                                <a:latin typeface="Cambria Math" charset="0"/>
                                <a:ea typeface="Cambria Math" charset="0"/>
                                <a:cs typeface="Cambria Math" charset="0"/>
                              </a:rPr>
                              <m:t>𝜕</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𝑧</m:t>
                            </m:r>
                          </m:den>
                        </m:f>
                        <m:d>
                          <m:dPr>
                            <m:ctrlPr>
                              <a:rPr lang="is-IS" i="1">
                                <a:latin typeface="Cambria Math"/>
                              </a:rPr>
                            </m:ctrlPr>
                          </m:dPr>
                          <m:e>
                            <m:sSub>
                              <m:sSubPr>
                                <m:ctrlPr>
                                  <a:rPr lang="en-US" i="1">
                                    <a:latin typeface="Cambria Math"/>
                                  </a:rPr>
                                </m:ctrlPr>
                              </m:sSubPr>
                              <m:e>
                                <m:r>
                                  <a:rPr lang="en-US" i="1">
                                    <a:latin typeface="Cambria Math" charset="0"/>
                                  </a:rPr>
                                  <m:t>𝐾</m:t>
                                </m:r>
                              </m:e>
                              <m:sub>
                                <m:r>
                                  <a:rPr lang="en-US" b="0" i="1" smtClean="0">
                                    <a:latin typeface="Cambria Math" charset="0"/>
                                  </a:rPr>
                                  <m:t>𝑧</m:t>
                                </m:r>
                              </m:sub>
                            </m:sSub>
                            <m:f>
                              <m:fPr>
                                <m:ctrlPr>
                                  <a:rPr lang="bg-BG" i="1">
                                    <a:latin typeface="Cambria Math"/>
                                  </a:rPr>
                                </m:ctrlPr>
                              </m:fPr>
                              <m:num>
                                <m:r>
                                  <a:rPr lang="bg-BG" i="1">
                                    <a:latin typeface="Cambria Math" charset="0"/>
                                    <a:ea typeface="Cambria Math" charset="0"/>
                                    <a:cs typeface="Cambria Math" charset="0"/>
                                  </a:rPr>
                                  <m:t>𝜕</m:t>
                                </m:r>
                                <m:r>
                                  <a:rPr lang="en-US" i="1">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𝑧</m:t>
                                </m:r>
                              </m:den>
                            </m:f>
                          </m:e>
                        </m:d>
                        <m:r>
                          <a:rPr lang="en-US" i="1">
                            <a:latin typeface="Cambria Math" charset="0"/>
                            <a:ea typeface="Cambria Math" charset="0"/>
                            <a:cs typeface="Cambria Math" charset="0"/>
                          </a:rPr>
                          <m:t>=</m:t>
                        </m:r>
                        <m:sSub>
                          <m:sSubPr>
                            <m:ctrlPr>
                              <a:rPr lang="en-US" i="1" smtClean="0">
                                <a:latin typeface="Cambria Math"/>
                                <a:ea typeface="Cambria Math" charset="0"/>
                                <a:cs typeface="Cambria Math" charset="0"/>
                              </a:rPr>
                            </m:ctrlPr>
                          </m:sSubPr>
                          <m:e>
                            <m:r>
                              <a:rPr lang="en-US" b="0" i="1" smtClean="0">
                                <a:latin typeface="Cambria Math" charset="0"/>
                                <a:ea typeface="Cambria Math" charset="0"/>
                                <a:cs typeface="Cambria Math" charset="0"/>
                              </a:rPr>
                              <m:t>𝑆</m:t>
                            </m:r>
                          </m:e>
                          <m:sub>
                            <m:r>
                              <a:rPr lang="en-US" b="0" i="1" smtClean="0">
                                <a:latin typeface="Cambria Math" charset="0"/>
                                <a:ea typeface="Cambria Math" charset="0"/>
                                <a:cs typeface="Cambria Math" charset="0"/>
                              </a:rPr>
                              <m:t>𝑠</m:t>
                            </m:r>
                          </m:sub>
                        </m:sSub>
                        <m:f>
                          <m:fPr>
                            <m:ctrlPr>
                              <a:rPr lang="bg-BG" i="1">
                                <a:latin typeface="Cambria Math"/>
                                <a:ea typeface="Cambria Math" charset="0"/>
                                <a:cs typeface="Cambria Math" charset="0"/>
                              </a:rPr>
                            </m:ctrlPr>
                          </m:fPr>
                          <m:num>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i="1">
                                <a:latin typeface="Cambria Math" charset="0"/>
                                <a:ea typeface="Cambria Math" charset="0"/>
                                <a:cs typeface="Cambria Math" charset="0"/>
                              </a:rPr>
                              <m:t>𝑡</m:t>
                            </m:r>
                          </m:den>
                        </m:f>
                      </m:oMath>
                    </m:oMathPara>
                  </a14:m>
                  <a:endParaRPr lang="en-US" dirty="0"/>
                </a:p>
              </p:txBody>
            </p:sp>
          </mc:Choice>
          <mc:Fallback xmlns="">
            <p:sp>
              <p:nvSpPr>
                <p:cNvPr id="2" name="TextBox 7"/>
                <p:cNvSpPr txBox="1">
                  <a:spLocks noRot="1" noChangeAspect="1" noMove="1" noResize="1" noEditPoints="1" noAdjustHandles="1" noChangeArrowheads="1" noChangeShapeType="1" noTextEdit="1"/>
                </p:cNvSpPr>
                <p:nvPr/>
              </p:nvSpPr>
              <p:spPr>
                <a:xfrm>
                  <a:off x="2156059" y="1876289"/>
                  <a:ext cx="4668906" cy="574003"/>
                </a:xfrm>
                <a:prstGeom prst="rect">
                  <a:avLst/>
                </a:prstGeom>
                <a:blipFill rotWithShape="1">
                  <a:blip r:embed="rId2"/>
                  <a:stretch>
                    <a:fillRect b="-8421"/>
                  </a:stretch>
                </a:blipFill>
              </p:spPr>
              <p:txBody>
                <a:bodyPr/>
                <a:lstStyle/>
                <a:p>
                  <a:r>
                    <a:rPr lang="en-US">
                      <a:noFill/>
                    </a:rPr>
                    <a:t> </a:t>
                  </a:r>
                </a:p>
              </p:txBody>
            </p:sp>
          </mc:Fallback>
        </mc:AlternateContent>
        <p:sp>
          <p:nvSpPr>
            <p:cNvPr id="3" name="Rectangle 2"/>
            <p:cNvSpPr/>
            <p:nvPr/>
          </p:nvSpPr>
          <p:spPr>
            <a:xfrm>
              <a:off x="2156059" y="1600200"/>
              <a:ext cx="4846320" cy="97840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8" name="Group 7"/>
          <p:cNvGrpSpPr/>
          <p:nvPr/>
        </p:nvGrpSpPr>
        <p:grpSpPr>
          <a:xfrm>
            <a:off x="2148840" y="1993392"/>
            <a:ext cx="4846320" cy="978408"/>
            <a:chOff x="2148840" y="2939796"/>
            <a:chExt cx="4846320" cy="978408"/>
          </a:xfrm>
        </p:grpSpPr>
        <mc:AlternateContent xmlns:mc="http://schemas.openxmlformats.org/markup-compatibility/2006" xmlns:a14="http://schemas.microsoft.com/office/drawing/2010/main">
          <mc:Choice Requires="a14">
            <p:sp>
              <p:nvSpPr>
                <p:cNvPr id="4" name="TextBox 7"/>
                <p:cNvSpPr txBox="1"/>
                <p:nvPr/>
              </p:nvSpPr>
              <p:spPr>
                <a:xfrm>
                  <a:off x="2148840" y="3215885"/>
                  <a:ext cx="4386394" cy="622350"/>
                </a:xfrm>
                <a:prstGeom prst="rect">
                  <a:avLst/>
                </a:prstGeom>
                <a:noFill/>
              </p:spPr>
              <p:txBody>
                <a:bodyPr wrap="non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14:m>
                    <m:oMathPara xmlns:m="http://schemas.openxmlformats.org/officeDocument/2006/math">
                      <m:oMathParaPr>
                        <m:jc m:val="centerGroup"/>
                      </m:oMathParaPr>
                      <m:oMath xmlns:m="http://schemas.openxmlformats.org/officeDocument/2006/math">
                        <m:f>
                          <m:fPr>
                            <m:ctrlPr>
                              <a:rPr lang="bg-BG" i="1" smtClean="0">
                                <a:latin typeface="Cambria Math"/>
                              </a:rPr>
                            </m:ctrlPr>
                          </m:fPr>
                          <m:num>
                            <m:r>
                              <a:rPr lang="bg-BG" i="1">
                                <a:latin typeface="Cambria Math" charset="0"/>
                                <a:ea typeface="Cambria Math" charset="0"/>
                                <a:cs typeface="Cambria Math" charset="0"/>
                              </a:rPr>
                              <m:t>𝜕</m:t>
                            </m:r>
                          </m:num>
                          <m:den>
                            <m:r>
                              <a:rPr lang="bg-BG" i="1">
                                <a:latin typeface="Cambria Math" charset="0"/>
                                <a:ea typeface="Cambria Math" charset="0"/>
                                <a:cs typeface="Cambria Math" charset="0"/>
                              </a:rPr>
                              <m:t>𝜕</m:t>
                            </m:r>
                            <m:r>
                              <a:rPr lang="en-US" i="1">
                                <a:latin typeface="Cambria Math" charset="0"/>
                                <a:ea typeface="Cambria Math" charset="0"/>
                                <a:cs typeface="Cambria Math" charset="0"/>
                              </a:rPr>
                              <m:t>𝑥</m:t>
                            </m:r>
                          </m:den>
                        </m:f>
                        <m:d>
                          <m:dPr>
                            <m:ctrlPr>
                              <a:rPr lang="is-IS" i="1">
                                <a:latin typeface="Cambria Math"/>
                              </a:rPr>
                            </m:ctrlPr>
                          </m:dPr>
                          <m:e>
                            <m:sSub>
                              <m:sSubPr>
                                <m:ctrlPr>
                                  <a:rPr lang="en-US" i="1">
                                    <a:latin typeface="Cambria Math"/>
                                  </a:rPr>
                                </m:ctrlPr>
                              </m:sSubPr>
                              <m:e>
                                <m:r>
                                  <a:rPr lang="en-US" i="1">
                                    <a:latin typeface="Cambria Math" charset="0"/>
                                  </a:rPr>
                                  <m:t>𝐾</m:t>
                                </m:r>
                              </m:e>
                              <m:sub>
                                <m:r>
                                  <a:rPr lang="en-US" i="1">
                                    <a:latin typeface="Cambria Math" charset="0"/>
                                  </a:rPr>
                                  <m:t>𝑥</m:t>
                                </m:r>
                              </m:sub>
                            </m:sSub>
                            <m:f>
                              <m:fPr>
                                <m:ctrlPr>
                                  <a:rPr lang="bg-BG" i="1">
                                    <a:latin typeface="Cambria Math"/>
                                  </a:rPr>
                                </m:ctrlPr>
                              </m:fPr>
                              <m:num>
                                <m:r>
                                  <a:rPr lang="bg-BG" i="1">
                                    <a:latin typeface="Cambria Math" charset="0"/>
                                    <a:ea typeface="Cambria Math" charset="0"/>
                                    <a:cs typeface="Cambria Math" charset="0"/>
                                  </a:rPr>
                                  <m:t>𝜕</m:t>
                                </m:r>
                                <m:r>
                                  <a:rPr lang="en-US" i="1">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i="1">
                                    <a:latin typeface="Cambria Math" charset="0"/>
                                    <a:ea typeface="Cambria Math" charset="0"/>
                                    <a:cs typeface="Cambria Math" charset="0"/>
                                  </a:rPr>
                                  <m:t>𝑥</m:t>
                                </m:r>
                              </m:den>
                            </m:f>
                          </m:e>
                        </m:d>
                        <m:r>
                          <a:rPr lang="en-US" i="1">
                            <a:latin typeface="Cambria Math" charset="0"/>
                            <a:ea typeface="Cambria Math" charset="0"/>
                            <a:cs typeface="Cambria Math" charset="0"/>
                          </a:rPr>
                          <m:t>+</m:t>
                        </m:r>
                        <m:f>
                          <m:fPr>
                            <m:ctrlPr>
                              <a:rPr lang="bg-BG" i="1">
                                <a:latin typeface="Cambria Math"/>
                              </a:rPr>
                            </m:ctrlPr>
                          </m:fPr>
                          <m:num>
                            <m:r>
                              <a:rPr lang="bg-BG" i="1">
                                <a:latin typeface="Cambria Math" charset="0"/>
                                <a:ea typeface="Cambria Math" charset="0"/>
                                <a:cs typeface="Cambria Math" charset="0"/>
                              </a:rPr>
                              <m:t>𝜕</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𝑦</m:t>
                            </m:r>
                          </m:den>
                        </m:f>
                        <m:d>
                          <m:dPr>
                            <m:ctrlPr>
                              <a:rPr lang="is-IS" i="1">
                                <a:latin typeface="Cambria Math"/>
                              </a:rPr>
                            </m:ctrlPr>
                          </m:dPr>
                          <m:e>
                            <m:sSub>
                              <m:sSubPr>
                                <m:ctrlPr>
                                  <a:rPr lang="en-US" i="1" smtClean="0">
                                    <a:latin typeface="Cambria Math"/>
                                  </a:rPr>
                                </m:ctrlPr>
                              </m:sSubPr>
                              <m:e>
                                <m:r>
                                  <a:rPr lang="en-US" i="1">
                                    <a:latin typeface="Cambria Math" charset="0"/>
                                  </a:rPr>
                                  <m:t>𝐾</m:t>
                                </m:r>
                              </m:e>
                              <m:sub>
                                <m:r>
                                  <a:rPr lang="en-US" b="0" i="1" smtClean="0">
                                    <a:latin typeface="Cambria Math" charset="0"/>
                                  </a:rPr>
                                  <m:t>𝑦</m:t>
                                </m:r>
                              </m:sub>
                            </m:sSub>
                            <m:f>
                              <m:fPr>
                                <m:ctrlPr>
                                  <a:rPr lang="bg-BG" i="1">
                                    <a:latin typeface="Cambria Math"/>
                                  </a:rPr>
                                </m:ctrlPr>
                              </m:fPr>
                              <m:num>
                                <m:r>
                                  <a:rPr lang="bg-BG" i="1">
                                    <a:latin typeface="Cambria Math" charset="0"/>
                                    <a:ea typeface="Cambria Math" charset="0"/>
                                    <a:cs typeface="Cambria Math" charset="0"/>
                                  </a:rPr>
                                  <m:t>𝜕</m:t>
                                </m:r>
                                <m:r>
                                  <a:rPr lang="en-US" i="1">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𝑦</m:t>
                                </m:r>
                              </m:den>
                            </m:f>
                          </m:e>
                        </m:d>
                        <m:r>
                          <a:rPr lang="en-US" i="1">
                            <a:latin typeface="Cambria Math" charset="0"/>
                            <a:ea typeface="Cambria Math" charset="0"/>
                            <a:cs typeface="Cambria Math" charset="0"/>
                          </a:rPr>
                          <m:t>+</m:t>
                        </m:r>
                        <m:f>
                          <m:fPr>
                            <m:ctrlPr>
                              <a:rPr lang="bg-BG" i="1">
                                <a:latin typeface="Cambria Math"/>
                              </a:rPr>
                            </m:ctrlPr>
                          </m:fPr>
                          <m:num>
                            <m:r>
                              <a:rPr lang="bg-BG" i="1">
                                <a:latin typeface="Cambria Math" charset="0"/>
                                <a:ea typeface="Cambria Math" charset="0"/>
                                <a:cs typeface="Cambria Math" charset="0"/>
                              </a:rPr>
                              <m:t>𝜕</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𝑧</m:t>
                            </m:r>
                          </m:den>
                        </m:f>
                        <m:d>
                          <m:dPr>
                            <m:ctrlPr>
                              <a:rPr lang="is-IS" i="1">
                                <a:latin typeface="Cambria Math"/>
                              </a:rPr>
                            </m:ctrlPr>
                          </m:dPr>
                          <m:e>
                            <m:sSub>
                              <m:sSubPr>
                                <m:ctrlPr>
                                  <a:rPr lang="en-US" i="1">
                                    <a:latin typeface="Cambria Math"/>
                                  </a:rPr>
                                </m:ctrlPr>
                              </m:sSubPr>
                              <m:e>
                                <m:r>
                                  <a:rPr lang="en-US" i="1">
                                    <a:latin typeface="Cambria Math" charset="0"/>
                                  </a:rPr>
                                  <m:t>𝐾</m:t>
                                </m:r>
                              </m:e>
                              <m:sub>
                                <m:r>
                                  <a:rPr lang="en-US" b="0" i="1" smtClean="0">
                                    <a:latin typeface="Cambria Math" charset="0"/>
                                  </a:rPr>
                                  <m:t>𝑧</m:t>
                                </m:r>
                              </m:sub>
                            </m:sSub>
                            <m:f>
                              <m:fPr>
                                <m:ctrlPr>
                                  <a:rPr lang="bg-BG" i="1">
                                    <a:latin typeface="Cambria Math"/>
                                  </a:rPr>
                                </m:ctrlPr>
                              </m:fPr>
                              <m:num>
                                <m:r>
                                  <a:rPr lang="bg-BG" i="1">
                                    <a:latin typeface="Cambria Math" charset="0"/>
                                    <a:ea typeface="Cambria Math" charset="0"/>
                                    <a:cs typeface="Cambria Math" charset="0"/>
                                  </a:rPr>
                                  <m:t>𝜕</m:t>
                                </m:r>
                                <m:r>
                                  <a:rPr lang="en-US" i="1">
                                    <a:latin typeface="Cambria Math" charset="0"/>
                                    <a:ea typeface="Cambria Math" charset="0"/>
                                    <a:cs typeface="Cambria Math" charset="0"/>
                                  </a:rPr>
                                  <m:t>h</m:t>
                                </m:r>
                              </m:num>
                              <m:den>
                                <m:r>
                                  <a:rPr lang="bg-BG" i="1">
                                    <a:latin typeface="Cambria Math" charset="0"/>
                                    <a:ea typeface="Cambria Math" charset="0"/>
                                    <a:cs typeface="Cambria Math" charset="0"/>
                                  </a:rPr>
                                  <m:t>𝜕</m:t>
                                </m:r>
                                <m:r>
                                  <a:rPr lang="en-US" b="0" i="1" smtClean="0">
                                    <a:latin typeface="Cambria Math" charset="0"/>
                                    <a:ea typeface="Cambria Math" charset="0"/>
                                    <a:cs typeface="Cambria Math" charset="0"/>
                                  </a:rPr>
                                  <m:t>𝑧</m:t>
                                </m:r>
                              </m:den>
                            </m:f>
                          </m:e>
                        </m:d>
                        <m:r>
                          <a:rPr lang="en-US" i="1">
                            <a:latin typeface="Cambria Math" charset="0"/>
                            <a:ea typeface="Cambria Math" charset="0"/>
                            <a:cs typeface="Cambria Math" charset="0"/>
                          </a:rPr>
                          <m:t>=</m:t>
                        </m:r>
                        <m:r>
                          <a:rPr lang="en-US" b="0" i="1" smtClean="0">
                            <a:latin typeface="Cambria Math"/>
                            <a:ea typeface="Cambria Math" charset="0"/>
                            <a:cs typeface="Cambria Math" charset="0"/>
                          </a:rPr>
                          <m:t>0</m:t>
                        </m:r>
                      </m:oMath>
                    </m:oMathPara>
                  </a14:m>
                  <a:endParaRPr lang="en-US" dirty="0"/>
                </a:p>
              </p:txBody>
            </p:sp>
          </mc:Choice>
          <mc:Fallback xmlns="">
            <p:sp>
              <p:nvSpPr>
                <p:cNvPr id="4" name="TextBox 7"/>
                <p:cNvSpPr txBox="1">
                  <a:spLocks noRot="1" noChangeAspect="1" noMove="1" noResize="1" noEditPoints="1" noAdjustHandles="1" noChangeArrowheads="1" noChangeShapeType="1" noTextEdit="1"/>
                </p:cNvSpPr>
                <p:nvPr/>
              </p:nvSpPr>
              <p:spPr>
                <a:xfrm>
                  <a:off x="2148840" y="3215885"/>
                  <a:ext cx="4386394" cy="622350"/>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2148840" y="2939796"/>
              <a:ext cx="4846320" cy="97840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6" name="Title 5"/>
          <p:cNvSpPr>
            <a:spLocks noGrp="1"/>
          </p:cNvSpPr>
          <p:nvPr>
            <p:ph type="title"/>
          </p:nvPr>
        </p:nvSpPr>
        <p:spPr>
          <a:xfrm>
            <a:off x="990600" y="274638"/>
            <a:ext cx="8077200" cy="1143000"/>
          </a:xfrm>
        </p:spPr>
        <p:txBody>
          <a:bodyPr>
            <a:noAutofit/>
          </a:bodyPr>
          <a:lstStyle/>
          <a:p>
            <a:r>
              <a:rPr lang="en-US" sz="3600" dirty="0" smtClean="0"/>
              <a:t>Steady and Unsteady Groundwater flow equation in 3 Dimension</a:t>
            </a:r>
            <a:endParaRPr lang="en-US" sz="3600" dirty="0"/>
          </a:p>
        </p:txBody>
      </p:sp>
      <p:sp>
        <p:nvSpPr>
          <p:cNvPr id="10" name="TextBox 9"/>
          <p:cNvSpPr txBox="1"/>
          <p:nvPr/>
        </p:nvSpPr>
        <p:spPr>
          <a:xfrm>
            <a:off x="2429270" y="5305125"/>
            <a:ext cx="4286779" cy="369332"/>
          </a:xfrm>
          <a:prstGeom prst="rect">
            <a:avLst/>
          </a:prstGeom>
          <a:noFill/>
        </p:spPr>
        <p:txBody>
          <a:bodyPr wrap="square" rtlCol="0">
            <a:spAutoFit/>
          </a:bodyPr>
          <a:lstStyle/>
          <a:p>
            <a:r>
              <a:rPr lang="en-US" dirty="0" smtClean="0"/>
              <a:t>Unsteady </a:t>
            </a:r>
            <a:r>
              <a:rPr lang="en-US" dirty="0"/>
              <a:t>State Groundwater Flow Equation</a:t>
            </a:r>
          </a:p>
        </p:txBody>
      </p:sp>
      <p:sp>
        <p:nvSpPr>
          <p:cNvPr id="11" name="TextBox 10"/>
          <p:cNvSpPr txBox="1"/>
          <p:nvPr/>
        </p:nvSpPr>
        <p:spPr>
          <a:xfrm>
            <a:off x="2418045" y="3013873"/>
            <a:ext cx="4286779" cy="369332"/>
          </a:xfrm>
          <a:prstGeom prst="rect">
            <a:avLst/>
          </a:prstGeom>
          <a:noFill/>
        </p:spPr>
        <p:txBody>
          <a:bodyPr wrap="square" rtlCol="0">
            <a:spAutoFit/>
          </a:bodyPr>
          <a:lstStyle/>
          <a:p>
            <a:r>
              <a:rPr lang="en-US" dirty="0" smtClean="0"/>
              <a:t>Steady </a:t>
            </a:r>
            <a:r>
              <a:rPr lang="en-US" dirty="0"/>
              <a:t>State Groundwater Flow Equation</a:t>
            </a:r>
          </a:p>
        </p:txBody>
      </p:sp>
    </p:spTree>
    <p:extLst>
      <p:ext uri="{BB962C8B-B14F-4D97-AF65-F5344CB8AC3E}">
        <p14:creationId xmlns:p14="http://schemas.microsoft.com/office/powerpoint/2010/main" val="587890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and Evaluation of Pumping Test Data</a:t>
            </a:r>
            <a:endParaRPr lang="en-US" dirty="0"/>
          </a:p>
        </p:txBody>
      </p:sp>
      <p:sp>
        <p:nvSpPr>
          <p:cNvPr id="3" name="Content Placeholder 2"/>
          <p:cNvSpPr>
            <a:spLocks noGrp="1"/>
          </p:cNvSpPr>
          <p:nvPr>
            <p:ph idx="1"/>
          </p:nvPr>
        </p:nvSpPr>
        <p:spPr>
          <a:xfrm>
            <a:off x="457200" y="1646237"/>
            <a:ext cx="8229600" cy="2011363"/>
          </a:xfrm>
        </p:spPr>
        <p:txBody>
          <a:bodyPr>
            <a:normAutofit fontScale="77500" lnSpcReduction="20000"/>
          </a:bodyPr>
          <a:lstStyle/>
          <a:p>
            <a:pPr algn="just"/>
            <a:r>
              <a:rPr lang="en-US" dirty="0" smtClean="0"/>
              <a:t>Different methods for evaluating pumping test conducted in confined, leaky, and unconfined aquifers are available for steady-state flow and unsteady-state flow.</a:t>
            </a:r>
          </a:p>
          <a:p>
            <a:pPr algn="just"/>
            <a:endParaRPr lang="en-US" dirty="0" smtClean="0"/>
          </a:p>
          <a:p>
            <a:pPr algn="just"/>
            <a:r>
              <a:rPr lang="en-US" dirty="0" smtClean="0"/>
              <a:t>They are named after the persons who developed them</a:t>
            </a:r>
            <a:endParaRPr lang="en-US" dirty="0"/>
          </a:p>
        </p:txBody>
      </p:sp>
      <p:graphicFrame>
        <p:nvGraphicFramePr>
          <p:cNvPr id="4" name="Group 39"/>
          <p:cNvGraphicFramePr>
            <a:graphicFrameLocks/>
          </p:cNvGraphicFramePr>
          <p:nvPr>
            <p:extLst>
              <p:ext uri="{D42A27DB-BD31-4B8C-83A1-F6EECF244321}">
                <p14:modId xmlns:p14="http://schemas.microsoft.com/office/powerpoint/2010/main" val="3379126342"/>
              </p:ext>
            </p:extLst>
          </p:nvPr>
        </p:nvGraphicFramePr>
        <p:xfrm>
          <a:off x="1187450" y="3357563"/>
          <a:ext cx="6769100" cy="2865756"/>
        </p:xfrm>
        <a:graphic>
          <a:graphicData uri="http://schemas.openxmlformats.org/drawingml/2006/table">
            <a:tbl>
              <a:tblPr/>
              <a:tblGrid>
                <a:gridCol w="2305050"/>
                <a:gridCol w="2208213"/>
                <a:gridCol w="2255837"/>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Aquifer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Unsteady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Steady 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Confined aquifer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Thies</a:t>
                      </a:r>
                      <a:endParaRPr kumimoji="0" lang="en-US" sz="1800" b="1" i="0" u="none" strike="noStrike" cap="none" normalizeH="0" baseline="0" dirty="0" smtClean="0">
                        <a:ln>
                          <a:noFill/>
                        </a:ln>
                        <a:solidFill>
                          <a:srgbClr val="FF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Jacob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Theim</a:t>
                      </a:r>
                      <a:endParaRPr kumimoji="0" lang="en-US" sz="18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Leaky aquifer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Walton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Hantush</a:t>
                      </a:r>
                      <a:endParaRPr kumimoji="0" lang="en-US" sz="18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De-Glee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Hantush</a:t>
                      </a:r>
                      <a:r>
                        <a:rPr kumimoji="0" lang="en-US" sz="1800" b="1" i="0" u="none" strike="noStrike" cap="none" normalizeH="0" baseline="0" dirty="0" smtClean="0">
                          <a:ln>
                            <a:noFill/>
                          </a:ln>
                          <a:solidFill>
                            <a:srgbClr val="FF0000"/>
                          </a:solidFill>
                          <a:effectLst/>
                          <a:latin typeface="Arial" charset="0"/>
                          <a:cs typeface="Arial" charset="0"/>
                        </a:rPr>
                        <a:t> – Jacob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Unconfined aquifer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Boulton</a:t>
                      </a:r>
                      <a:endParaRPr kumimoji="0" lang="en-US" sz="1800" b="1" i="0" u="none" strike="noStrike" cap="none" normalizeH="0" baseline="0" dirty="0" smtClean="0">
                        <a:ln>
                          <a:noFill/>
                        </a:ln>
                        <a:solidFill>
                          <a:srgbClr val="FF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Neuman</a:t>
                      </a:r>
                      <a:endParaRPr kumimoji="0" lang="en-US" sz="1800" b="1" i="0" u="none" strike="noStrike" cap="none" normalizeH="0" baseline="0" dirty="0" smtClean="0">
                        <a:ln>
                          <a:noFill/>
                        </a:ln>
                        <a:solidFill>
                          <a:srgbClr val="FF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Theis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Jacob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Arial" charset="0"/>
                          <a:cs typeface="Arial" charset="0"/>
                        </a:rPr>
                        <a:t>Theim</a:t>
                      </a:r>
                      <a:endParaRPr kumimoji="0" lang="en-US" sz="18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Underlying all pumping test methods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The aquifer has a seemingly infinite area extent.</a:t>
            </a:r>
          </a:p>
          <a:p>
            <a:pPr algn="just"/>
            <a:endParaRPr lang="en-US" dirty="0" smtClean="0"/>
          </a:p>
          <a:p>
            <a:pPr algn="just"/>
            <a:r>
              <a:rPr lang="en-US" dirty="0" smtClean="0"/>
              <a:t>The aquifer is homogeneous, isotropic and of uniform thickness over the area influenced by the pumping test.</a:t>
            </a:r>
          </a:p>
          <a:p>
            <a:pPr algn="just"/>
            <a:endParaRPr lang="en-US" dirty="0" smtClean="0"/>
          </a:p>
          <a:p>
            <a:pPr algn="just"/>
            <a:r>
              <a:rPr lang="en-US" dirty="0" smtClean="0"/>
              <a:t>Prior to pumping, the piezometric surface and/or </a:t>
            </a:r>
            <a:r>
              <a:rPr lang="en-US" dirty="0" err="1" smtClean="0"/>
              <a:t>phreatic</a:t>
            </a:r>
            <a:r>
              <a:rPr lang="en-US" dirty="0" smtClean="0"/>
              <a:t> surface are (nearly) horizontal over the area influenced by the pumping test.</a:t>
            </a:r>
          </a:p>
          <a:p>
            <a:pPr algn="just"/>
            <a:endParaRPr lang="en-US" dirty="0" smtClean="0"/>
          </a:p>
          <a:p>
            <a:pPr algn="just"/>
            <a:r>
              <a:rPr lang="en-US" dirty="0" smtClean="0"/>
              <a:t>The aquifer is pumped at a constant discharge rate.</a:t>
            </a:r>
          </a:p>
          <a:p>
            <a:pPr algn="just"/>
            <a:endParaRPr lang="en-US" dirty="0" smtClean="0"/>
          </a:p>
          <a:p>
            <a:pPr algn="just"/>
            <a:r>
              <a:rPr lang="en-US" dirty="0" smtClean="0"/>
              <a:t>The pumped well penetrates the entire aquifer and thus receives water from the entire thickness of the aquifer by horizontal flow.</a:t>
            </a:r>
          </a:p>
          <a:p>
            <a:pPr algn="just"/>
            <a:endParaRPr lang="en-US" dirty="0" smtClean="0"/>
          </a:p>
          <a:p>
            <a:pPr algn="just"/>
            <a:r>
              <a:rPr lang="en-US" dirty="0" smtClean="0"/>
              <a:t>Well diameter is small.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Drawdown and Recovery Plot for Aquifer Test</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4287"/>
          <a:stretch/>
        </p:blipFill>
        <p:spPr bwMode="auto">
          <a:xfrm>
            <a:off x="1724525" y="1910768"/>
            <a:ext cx="5677969" cy="387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1074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274638"/>
            <a:ext cx="7943088" cy="1143000"/>
          </a:xfrm>
        </p:spPr>
        <p:txBody>
          <a:bodyPr>
            <a:normAutofit fontScale="90000"/>
          </a:bodyPr>
          <a:lstStyle/>
          <a:p>
            <a:r>
              <a:rPr lang="en-US" dirty="0" smtClean="0"/>
              <a:t>Steady radial flow to a well: Confined Aquifer</a:t>
            </a:r>
            <a:endParaRPr lang="en-US" dirty="0"/>
          </a:p>
        </p:txBody>
      </p:sp>
      <p:sp>
        <p:nvSpPr>
          <p:cNvPr id="3" name="Content Placeholder 2"/>
          <p:cNvSpPr>
            <a:spLocks noGrp="1"/>
          </p:cNvSpPr>
          <p:nvPr>
            <p:ph idx="1"/>
          </p:nvPr>
        </p:nvSpPr>
        <p:spPr>
          <a:xfrm>
            <a:off x="457200" y="1646237"/>
            <a:ext cx="4495800" cy="4373564"/>
          </a:xfrm>
        </p:spPr>
        <p:txBody>
          <a:bodyPr>
            <a:normAutofit fontScale="70000" lnSpcReduction="20000"/>
          </a:bodyPr>
          <a:lstStyle/>
          <a:p>
            <a:pPr algn="ctr">
              <a:buNone/>
            </a:pPr>
            <a:endParaRPr lang="en-US" b="1" dirty="0" smtClean="0">
              <a:solidFill>
                <a:srgbClr val="FFC000"/>
              </a:solidFill>
            </a:endParaRPr>
          </a:p>
          <a:p>
            <a:pPr algn="just"/>
            <a:r>
              <a:rPr lang="en-US" dirty="0" smtClean="0"/>
              <a:t>To derive the radial flow equation for a well completely penetrating a confined aquifer the figure will prove useful.</a:t>
            </a:r>
          </a:p>
          <a:p>
            <a:pPr algn="just"/>
            <a:endParaRPr lang="en-US" dirty="0" smtClean="0"/>
          </a:p>
          <a:p>
            <a:pPr algn="just"/>
            <a:r>
              <a:rPr lang="en-US" dirty="0" smtClean="0"/>
              <a:t>The flow is assumed two-dimensional to a well penetrating a homogeneous and isotropic aquifer.</a:t>
            </a:r>
          </a:p>
          <a:p>
            <a:pPr algn="just"/>
            <a:endParaRPr lang="en-US" dirty="0" smtClean="0"/>
          </a:p>
          <a:p>
            <a:pPr algn="just"/>
            <a:r>
              <a:rPr lang="en-US" dirty="0" smtClean="0"/>
              <a:t>The well discharge at any given point can be given as </a:t>
            </a:r>
          </a:p>
          <a:p>
            <a:pPr algn="just"/>
            <a:endParaRPr lang="en-US" dirty="0" smtClean="0"/>
          </a:p>
          <a:p>
            <a:pPr algn="just">
              <a:buNone/>
            </a:pPr>
            <a:endParaRPr lang="en-US" dirty="0" smtClean="0"/>
          </a:p>
          <a:p>
            <a:pPr algn="just">
              <a:buNone/>
            </a:pPr>
            <a:endParaRPr lang="en-US" dirty="0"/>
          </a:p>
        </p:txBody>
      </p:sp>
      <p:graphicFrame>
        <p:nvGraphicFramePr>
          <p:cNvPr id="4" name="Object 3"/>
          <p:cNvGraphicFramePr>
            <a:graphicFrameLocks noChangeAspect="1"/>
          </p:cNvGraphicFramePr>
          <p:nvPr/>
        </p:nvGraphicFramePr>
        <p:xfrm>
          <a:off x="1524000" y="5562600"/>
          <a:ext cx="2438400" cy="726831"/>
        </p:xfrm>
        <a:graphic>
          <a:graphicData uri="http://schemas.openxmlformats.org/presentationml/2006/ole">
            <mc:AlternateContent xmlns:mc="http://schemas.openxmlformats.org/markup-compatibility/2006">
              <mc:Choice xmlns:v="urn:schemas-microsoft-com:vml" Requires="v">
                <p:oleObj spid="_x0000_s2065" name="معادلة" r:id="rId3" imgW="1320480" imgH="393480" progId="Equation.3">
                  <p:embed/>
                </p:oleObj>
              </mc:Choice>
              <mc:Fallback>
                <p:oleObj name="معادلة" r:id="rId3" imgW="13204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562600"/>
                        <a:ext cx="2438400" cy="726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20120415_113923.jpg"/>
          <p:cNvPicPr>
            <a:picLocks noChangeAspect="1"/>
          </p:cNvPicPr>
          <p:nvPr/>
        </p:nvPicPr>
        <p:blipFill>
          <a:blip r:embed="rId5" cstate="print"/>
          <a:stretch>
            <a:fillRect/>
          </a:stretch>
        </p:blipFill>
        <p:spPr>
          <a:xfrm>
            <a:off x="4953000" y="2362200"/>
            <a:ext cx="4038600" cy="254459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dirty="0" smtClean="0"/>
              <a:t>Steady radial flow to a well: Confined Aquifer</a:t>
            </a:r>
            <a:endParaRPr lang="en-US" dirty="0"/>
          </a:p>
        </p:txBody>
      </p:sp>
      <p:sp>
        <p:nvSpPr>
          <p:cNvPr id="3" name="Content Placeholder 2"/>
          <p:cNvSpPr>
            <a:spLocks noGrp="1"/>
          </p:cNvSpPr>
          <p:nvPr>
            <p:ph idx="1"/>
          </p:nvPr>
        </p:nvSpPr>
        <p:spPr>
          <a:xfrm>
            <a:off x="457200" y="1646236"/>
            <a:ext cx="4495800" cy="5059363"/>
          </a:xfrm>
        </p:spPr>
        <p:txBody>
          <a:bodyPr>
            <a:normAutofit fontScale="62500" lnSpcReduction="20000"/>
          </a:bodyPr>
          <a:lstStyle/>
          <a:p>
            <a:pPr algn="just">
              <a:buNone/>
            </a:pPr>
            <a:endParaRPr lang="en-US" dirty="0" smtClean="0"/>
          </a:p>
          <a:p>
            <a:pPr algn="just"/>
            <a:r>
              <a:rPr lang="en-US" dirty="0" smtClean="0"/>
              <a:t>Rearranging and integrating the equation for the boundary conditions at the well h=h</a:t>
            </a:r>
            <a:r>
              <a:rPr lang="en-US" baseline="-25000" dirty="0" smtClean="0"/>
              <a:t>w</a:t>
            </a:r>
            <a:r>
              <a:rPr lang="en-US" dirty="0" smtClean="0"/>
              <a:t> and r=r</a:t>
            </a:r>
            <a:r>
              <a:rPr lang="en-US" baseline="-25000" dirty="0" smtClean="0"/>
              <a:t>w</a:t>
            </a:r>
            <a:r>
              <a:rPr lang="en-US" dirty="0" smtClean="0"/>
              <a:t> and h=h</a:t>
            </a:r>
            <a:r>
              <a:rPr lang="en-US" baseline="-25000" dirty="0" smtClean="0"/>
              <a:t>0</a:t>
            </a:r>
            <a:r>
              <a:rPr lang="en-US" dirty="0" smtClean="0"/>
              <a:t> and r=r</a:t>
            </a:r>
            <a:r>
              <a:rPr lang="en-US" baseline="-25000" dirty="0" smtClean="0"/>
              <a:t>0</a:t>
            </a:r>
            <a:r>
              <a:rPr lang="en-US" dirty="0" smtClean="0"/>
              <a:t> some distance away from the well gives the equation</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The above equation is known as the </a:t>
            </a:r>
            <a:r>
              <a:rPr lang="en-US" b="1" dirty="0" smtClean="0">
                <a:solidFill>
                  <a:srgbClr val="FF0000"/>
                </a:solidFill>
              </a:rPr>
              <a:t>Equilibrium</a:t>
            </a:r>
            <a:r>
              <a:rPr lang="en-US" dirty="0" smtClean="0"/>
              <a:t> or </a:t>
            </a:r>
            <a:r>
              <a:rPr lang="en-US" b="1" dirty="0" err="1" smtClean="0">
                <a:solidFill>
                  <a:srgbClr val="FF0000"/>
                </a:solidFill>
              </a:rPr>
              <a:t>Theim</a:t>
            </a:r>
            <a:r>
              <a:rPr lang="en-US" b="1" dirty="0" smtClean="0">
                <a:solidFill>
                  <a:srgbClr val="FF0000"/>
                </a:solidFill>
              </a:rPr>
              <a:t> equation </a:t>
            </a:r>
            <a:r>
              <a:rPr lang="en-US" dirty="0" smtClean="0"/>
              <a:t>which enables the hydraulic conductivity or the transmissivity of a confined aquifer to be determined from a pumped well that fully penetrated the aquifer.  </a:t>
            </a:r>
          </a:p>
        </p:txBody>
      </p:sp>
      <p:pic>
        <p:nvPicPr>
          <p:cNvPr id="9" name="Picture 8" descr="20120415_113923.jpg"/>
          <p:cNvPicPr>
            <a:picLocks noChangeAspect="1"/>
          </p:cNvPicPr>
          <p:nvPr/>
        </p:nvPicPr>
        <p:blipFill>
          <a:blip r:embed="rId3" cstate="print"/>
          <a:stretch>
            <a:fillRect/>
          </a:stretch>
        </p:blipFill>
        <p:spPr>
          <a:xfrm>
            <a:off x="4953000" y="2362200"/>
            <a:ext cx="4038600" cy="2544591"/>
          </a:xfrm>
          <a:prstGeom prst="rect">
            <a:avLst/>
          </a:prstGeom>
        </p:spPr>
      </p:pic>
      <p:pic>
        <p:nvPicPr>
          <p:cNvPr id="3079" name="Picture 7"/>
          <p:cNvPicPr>
            <a:picLocks noChangeAspect="1" noChangeArrowheads="1"/>
          </p:cNvPicPr>
          <p:nvPr/>
        </p:nvPicPr>
        <p:blipFill>
          <a:blip r:embed="rId4" cstate="print"/>
          <a:srcRect l="37493" r="37493"/>
          <a:stretch>
            <a:fillRect/>
          </a:stretch>
        </p:blipFill>
        <p:spPr bwMode="auto">
          <a:xfrm>
            <a:off x="1752600" y="3429000"/>
            <a:ext cx="2746008" cy="1004400"/>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smtClean="0"/>
              <a:t>Steady radial flow to a well: Confined Aquifer</a:t>
            </a:r>
            <a:endParaRPr lang="en-US" dirty="0"/>
          </a:p>
        </p:txBody>
      </p:sp>
      <p:sp>
        <p:nvSpPr>
          <p:cNvPr id="3" name="Content Placeholder 2"/>
          <p:cNvSpPr>
            <a:spLocks noGrp="1"/>
          </p:cNvSpPr>
          <p:nvPr>
            <p:ph idx="1"/>
          </p:nvPr>
        </p:nvSpPr>
        <p:spPr>
          <a:xfrm>
            <a:off x="457200" y="1646237"/>
            <a:ext cx="4648200" cy="3916363"/>
          </a:xfrm>
        </p:spPr>
        <p:txBody>
          <a:bodyPr>
            <a:normAutofit lnSpcReduction="10000"/>
          </a:bodyPr>
          <a:lstStyle/>
          <a:p>
            <a:pPr algn="just"/>
            <a:r>
              <a:rPr lang="en-US" sz="2400" dirty="0" smtClean="0"/>
              <a:t>If there are two observation wells close to the pumping well and the distance r</a:t>
            </a:r>
            <a:r>
              <a:rPr lang="en-US" sz="2400" baseline="-25000" dirty="0" smtClean="0"/>
              <a:t>1</a:t>
            </a:r>
            <a:r>
              <a:rPr lang="en-US" sz="2400" dirty="0" smtClean="0"/>
              <a:t> and r</a:t>
            </a:r>
            <a:r>
              <a:rPr lang="en-US" sz="2400" baseline="-25000" dirty="0" smtClean="0"/>
              <a:t>2 </a:t>
            </a:r>
            <a:r>
              <a:rPr lang="en-US" sz="2400" dirty="0" smtClean="0"/>
              <a:t>of the observation wells from the pumping well are known, the Q of the pumping well is known and the water level in the two observation wells h</a:t>
            </a:r>
            <a:r>
              <a:rPr lang="en-US" sz="2400" baseline="-25000" dirty="0" smtClean="0"/>
              <a:t>2</a:t>
            </a:r>
            <a:r>
              <a:rPr lang="en-US" sz="2400" dirty="0" smtClean="0"/>
              <a:t> and h</a:t>
            </a:r>
            <a:r>
              <a:rPr lang="en-US" sz="2400" baseline="-25000" dirty="0" smtClean="0"/>
              <a:t>1</a:t>
            </a:r>
            <a:r>
              <a:rPr lang="en-US" sz="2400" dirty="0" smtClean="0"/>
              <a:t> are known, the Transmissivity of the aquifer can be calculated by applying the following formula</a:t>
            </a:r>
            <a:endParaRPr lang="en-US" sz="2400" dirty="0"/>
          </a:p>
        </p:txBody>
      </p:sp>
      <p:pic>
        <p:nvPicPr>
          <p:cNvPr id="4" name="Picture 2" descr="C:\jobs\Bedient\chap08\tiff\AACLNKL0.tif"/>
          <p:cNvPicPr>
            <a:picLocks noChangeAspect="1" noChangeArrowheads="1"/>
          </p:cNvPicPr>
          <p:nvPr/>
        </p:nvPicPr>
        <p:blipFill>
          <a:blip r:embed="rId2" cstate="print"/>
          <a:srcRect b="14345"/>
          <a:stretch>
            <a:fillRect/>
          </a:stretch>
        </p:blipFill>
        <p:spPr bwMode="auto">
          <a:xfrm>
            <a:off x="5171830" y="2028825"/>
            <a:ext cx="3867395" cy="3048000"/>
          </a:xfrm>
          <a:prstGeom prst="rect">
            <a:avLst/>
          </a:prstGeom>
          <a:noFill/>
          <a:ln w="28575">
            <a:solidFill>
              <a:schemeClr val="tx2"/>
            </a:solidFill>
            <a:miter lim="800000"/>
            <a:headEnd/>
            <a:tailEnd/>
          </a:ln>
        </p:spPr>
      </p:pic>
      <p:pic>
        <p:nvPicPr>
          <p:cNvPr id="4101" name="Picture 5"/>
          <p:cNvPicPr>
            <a:picLocks noChangeAspect="1" noChangeArrowheads="1"/>
          </p:cNvPicPr>
          <p:nvPr/>
        </p:nvPicPr>
        <p:blipFill>
          <a:blip r:embed="rId3" cstate="print"/>
          <a:srcRect l="31934" r="30544"/>
          <a:stretch>
            <a:fillRect/>
          </a:stretch>
        </p:blipFill>
        <p:spPr bwMode="auto">
          <a:xfrm>
            <a:off x="4796278" y="5486400"/>
            <a:ext cx="4119122" cy="992226"/>
          </a:xfrm>
          <a:prstGeom prst="rect">
            <a:avLst/>
          </a:prstGeom>
          <a:noFill/>
          <a:ln w="28575">
            <a:solidFill>
              <a:srgbClr val="FF0000"/>
            </a:solidFill>
            <a:miter lim="800000"/>
            <a:headEnd/>
            <a:tailEnd/>
          </a:ln>
          <a:effectLst/>
        </p:spPr>
      </p:pic>
      <p:pic>
        <p:nvPicPr>
          <p:cNvPr id="4102" name="Picture 6"/>
          <p:cNvPicPr>
            <a:picLocks noChangeAspect="1" noChangeArrowheads="1"/>
          </p:cNvPicPr>
          <p:nvPr/>
        </p:nvPicPr>
        <p:blipFill>
          <a:blip r:embed="rId4" cstate="print"/>
          <a:srcRect l="33324" r="33324"/>
          <a:stretch>
            <a:fillRect/>
          </a:stretch>
        </p:blipFill>
        <p:spPr bwMode="auto">
          <a:xfrm>
            <a:off x="866775" y="5486400"/>
            <a:ext cx="3661344" cy="992226"/>
          </a:xfrm>
          <a:prstGeom prst="rect">
            <a:avLst/>
          </a:prstGeom>
          <a:noFill/>
          <a:ln w="2857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Steady radial flow to a well: Confined Aquifer</a:t>
            </a:r>
            <a:endParaRPr lang="en-US" dirty="0"/>
          </a:p>
        </p:txBody>
      </p:sp>
      <p:sp>
        <p:nvSpPr>
          <p:cNvPr id="3" name="Content Placeholder 2"/>
          <p:cNvSpPr>
            <a:spLocks noGrp="1"/>
          </p:cNvSpPr>
          <p:nvPr>
            <p:ph idx="1"/>
          </p:nvPr>
        </p:nvSpPr>
        <p:spPr>
          <a:xfrm>
            <a:off x="457200" y="1600200"/>
            <a:ext cx="8229600" cy="5211764"/>
          </a:xfrm>
        </p:spPr>
        <p:txBody>
          <a:bodyPr>
            <a:normAutofit fontScale="77500" lnSpcReduction="20000"/>
          </a:bodyPr>
          <a:lstStyle/>
          <a:p>
            <a:pPr algn="just"/>
            <a:r>
              <a:rPr lang="en-US" dirty="0" smtClean="0"/>
              <a:t>The following are the assumptions for applying the Thiem Equation:</a:t>
            </a:r>
          </a:p>
          <a:p>
            <a:pPr algn="just"/>
            <a:endParaRPr lang="en-US" dirty="0" smtClean="0"/>
          </a:p>
          <a:p>
            <a:pPr lvl="1" algn="just"/>
            <a:r>
              <a:rPr lang="en-US" dirty="0" smtClean="0"/>
              <a:t>The pumping rate is constant and is pumped for a sufficiently long time to reach the steady state.</a:t>
            </a:r>
          </a:p>
          <a:p>
            <a:pPr algn="just"/>
            <a:endParaRPr lang="en-US" dirty="0" smtClean="0"/>
          </a:p>
          <a:p>
            <a:pPr lvl="1" algn="just"/>
            <a:r>
              <a:rPr lang="en-US" dirty="0" smtClean="0"/>
              <a:t>The observation well are close to the pumping well so that the drawdown is appreciable.</a:t>
            </a:r>
          </a:p>
          <a:p>
            <a:pPr algn="just"/>
            <a:endParaRPr lang="en-US" dirty="0" smtClean="0"/>
          </a:p>
          <a:p>
            <a:pPr lvl="1" algn="just"/>
            <a:r>
              <a:rPr lang="en-US" dirty="0" smtClean="0"/>
              <a:t>The aquifer is assumed to be homogeneous and isotropic, of uniform thickness and infinite aerial extent.</a:t>
            </a:r>
          </a:p>
          <a:p>
            <a:pPr algn="just"/>
            <a:endParaRPr lang="en-US" dirty="0" smtClean="0"/>
          </a:p>
          <a:p>
            <a:pPr lvl="1" algn="just"/>
            <a:r>
              <a:rPr lang="en-US" dirty="0" smtClean="0"/>
              <a:t>The wells penetrate the entire thickness of the aquifer and</a:t>
            </a:r>
          </a:p>
          <a:p>
            <a:pPr lvl="1" algn="just"/>
            <a:endParaRPr lang="en-US" dirty="0" smtClean="0"/>
          </a:p>
          <a:p>
            <a:pPr lvl="1" algn="just"/>
            <a:r>
              <a:rPr lang="en-US" dirty="0" smtClean="0"/>
              <a:t>The original piezometeric surface in nearly horizontal.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Thiem method</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Two observation wells are required at different distances from the pumping well to measure the drawdown at given time after pumping.</a:t>
            </a:r>
          </a:p>
          <a:p>
            <a:pPr algn="just"/>
            <a:endParaRPr lang="en-US" dirty="0" smtClean="0"/>
          </a:p>
          <a:p>
            <a:pPr algn="just"/>
            <a:r>
              <a:rPr lang="en-US" dirty="0" smtClean="0"/>
              <a:t>Pumping is carried out for a sufficiently long time to approach the steady state condition.</a:t>
            </a:r>
          </a:p>
          <a:p>
            <a:pPr algn="just"/>
            <a:endParaRPr lang="en-US" dirty="0" smtClean="0"/>
          </a:p>
          <a:p>
            <a:pPr algn="just"/>
            <a:r>
              <a:rPr lang="en-US" dirty="0" smtClean="0"/>
              <a:t>Theoretically h</a:t>
            </a:r>
            <a:r>
              <a:rPr lang="en-US" baseline="-25000" dirty="0" smtClean="0"/>
              <a:t>w</a:t>
            </a:r>
            <a:r>
              <a:rPr lang="en-US" dirty="0" smtClean="0"/>
              <a:t> at the pumped well can be one of the measurement point but the well losses caused by the flow through the well screen inside the well introduces errors so that the water level in the pumping well h</a:t>
            </a:r>
            <a:r>
              <a:rPr lang="en-US" baseline="-25000" dirty="0" smtClean="0"/>
              <a:t>w</a:t>
            </a:r>
            <a:r>
              <a:rPr lang="en-US" dirty="0" smtClean="0"/>
              <a:t> should be avoided.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Steady radial flow to a well: Confined Aquifer</a:t>
            </a:r>
            <a:endParaRPr lang="en-US" dirty="0"/>
          </a:p>
        </p:txBody>
      </p:sp>
      <p:sp>
        <p:nvSpPr>
          <p:cNvPr id="3" name="Content Placeholder 2"/>
          <p:cNvSpPr>
            <a:spLocks noGrp="1"/>
          </p:cNvSpPr>
          <p:nvPr>
            <p:ph idx="1"/>
          </p:nvPr>
        </p:nvSpPr>
        <p:spPr>
          <a:xfrm>
            <a:off x="457200" y="1646237"/>
            <a:ext cx="8229600" cy="1249363"/>
          </a:xfrm>
        </p:spPr>
        <p:txBody>
          <a:bodyPr>
            <a:normAutofit fontScale="62500" lnSpcReduction="20000"/>
          </a:bodyPr>
          <a:lstStyle/>
          <a:p>
            <a:pPr algn="just"/>
            <a:r>
              <a:rPr lang="en-US" dirty="0" smtClean="0"/>
              <a:t>A well penetrates a </a:t>
            </a:r>
            <a:r>
              <a:rPr lang="en-US" b="1" dirty="0" smtClean="0"/>
              <a:t>25 meter thick </a:t>
            </a:r>
            <a:r>
              <a:rPr lang="en-US" dirty="0" smtClean="0"/>
              <a:t>confined aquifer. After a long period of pumping at a constant rate of </a:t>
            </a:r>
            <a:r>
              <a:rPr lang="en-US" b="1" dirty="0" smtClean="0"/>
              <a:t>0.05m</a:t>
            </a:r>
            <a:r>
              <a:rPr lang="en-US" b="1" baseline="30000" dirty="0" smtClean="0"/>
              <a:t>3</a:t>
            </a:r>
            <a:r>
              <a:rPr lang="en-US" b="1" dirty="0" smtClean="0"/>
              <a:t>/sec</a:t>
            </a:r>
            <a:r>
              <a:rPr lang="en-US" dirty="0" smtClean="0"/>
              <a:t>, the drawdown at distances of </a:t>
            </a:r>
            <a:r>
              <a:rPr lang="en-US" b="1" dirty="0" smtClean="0"/>
              <a:t>50m and 150m</a:t>
            </a:r>
            <a:r>
              <a:rPr lang="en-US" dirty="0" smtClean="0"/>
              <a:t> from the well were observed to be </a:t>
            </a:r>
            <a:r>
              <a:rPr lang="en-US" b="1" dirty="0" smtClean="0"/>
              <a:t>3m and 1.2m </a:t>
            </a:r>
            <a:r>
              <a:rPr lang="en-US" dirty="0" smtClean="0"/>
              <a:t>respectively. Determine the hydraulic conductivity and the transmissivity.</a:t>
            </a:r>
          </a:p>
          <a:p>
            <a:pPr algn="just"/>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Pumping/Aquifer Test Basics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term “Pump” is a misnomer.</a:t>
            </a:r>
          </a:p>
          <a:p>
            <a:pPr algn="just"/>
            <a:endParaRPr lang="en-US" dirty="0" smtClean="0"/>
          </a:p>
          <a:p>
            <a:pPr algn="just"/>
            <a:r>
              <a:rPr lang="en-US" dirty="0" smtClean="0"/>
              <a:t>Groundwater is pumped from an aquifer in order to estimate important aquifer parameters such as </a:t>
            </a:r>
            <a:r>
              <a:rPr lang="en-US" b="1" dirty="0" smtClean="0">
                <a:solidFill>
                  <a:srgbClr val="FF0000"/>
                </a:solidFill>
              </a:rPr>
              <a:t>hydraulic conductivity (K)</a:t>
            </a:r>
            <a:r>
              <a:rPr lang="en-US" dirty="0" smtClean="0">
                <a:solidFill>
                  <a:srgbClr val="FF0000"/>
                </a:solidFill>
              </a:rPr>
              <a:t>, </a:t>
            </a:r>
            <a:r>
              <a:rPr lang="en-US" b="1" dirty="0" smtClean="0">
                <a:solidFill>
                  <a:srgbClr val="FF0000"/>
                </a:solidFill>
              </a:rPr>
              <a:t>transmissivity (T)</a:t>
            </a:r>
            <a:r>
              <a:rPr lang="en-US" dirty="0" smtClean="0">
                <a:solidFill>
                  <a:srgbClr val="FF0000"/>
                </a:solidFill>
              </a:rPr>
              <a:t> </a:t>
            </a:r>
            <a:r>
              <a:rPr lang="en-US" dirty="0" smtClean="0"/>
              <a:t>and </a:t>
            </a:r>
            <a:r>
              <a:rPr lang="en-US" dirty="0" smtClean="0">
                <a:solidFill>
                  <a:srgbClr val="FF0000"/>
                </a:solidFill>
              </a:rPr>
              <a:t>the </a:t>
            </a:r>
            <a:r>
              <a:rPr lang="en-US" b="1" dirty="0" smtClean="0">
                <a:solidFill>
                  <a:srgbClr val="FF0000"/>
                </a:solidFill>
              </a:rPr>
              <a:t>storage coefficient (S)</a:t>
            </a:r>
            <a:r>
              <a:rPr lang="en-US" dirty="0" smtClean="0"/>
              <a:t>. However, it’s the aquifer that is being tested – not the pump doing the work.</a:t>
            </a:r>
          </a:p>
          <a:p>
            <a:pPr algn="just"/>
            <a:endParaRPr lang="en-US" dirty="0" smtClean="0"/>
          </a:p>
          <a:p>
            <a:pPr algn="just"/>
            <a:r>
              <a:rPr lang="en-US" dirty="0" smtClean="0"/>
              <a:t>Therefore, “</a:t>
            </a:r>
            <a:r>
              <a:rPr lang="en-US" b="1" dirty="0" smtClean="0">
                <a:solidFill>
                  <a:srgbClr val="FF0000"/>
                </a:solidFill>
              </a:rPr>
              <a:t>aquifer test</a:t>
            </a:r>
            <a:r>
              <a:rPr lang="en-US" dirty="0" smtClean="0">
                <a:solidFill>
                  <a:srgbClr val="FF0000"/>
                </a:solidFill>
              </a:rPr>
              <a:t> </a:t>
            </a:r>
            <a:r>
              <a:rPr lang="en-US" dirty="0" smtClean="0"/>
              <a:t>or aquifer testing” or “</a:t>
            </a:r>
            <a:r>
              <a:rPr lang="en-US" b="1" dirty="0" smtClean="0">
                <a:solidFill>
                  <a:srgbClr val="FF0000"/>
                </a:solidFill>
              </a:rPr>
              <a:t>pumping test</a:t>
            </a:r>
            <a:r>
              <a:rPr lang="en-US" dirty="0" smtClean="0"/>
              <a:t>” are more appropriate terms.</a:t>
            </a:r>
          </a:p>
          <a:p>
            <a:pPr algn="just"/>
            <a:endParaRPr lang="en-US" dirty="0" smtClean="0"/>
          </a:p>
          <a:p>
            <a:pPr algn="just"/>
            <a:r>
              <a:rPr lang="en-US" dirty="0" smtClean="0"/>
              <a:t>An aquifer test is probably the most accurate method that can be used to estimate aquifer parameters. </a:t>
            </a:r>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Steady radial flow to a well: Unconfined Aquifer</a:t>
            </a:r>
            <a:endParaRPr lang="en-US" dirty="0"/>
          </a:p>
        </p:txBody>
      </p:sp>
      <p:sp>
        <p:nvSpPr>
          <p:cNvPr id="3" name="Content Placeholder 2"/>
          <p:cNvSpPr>
            <a:spLocks noGrp="1"/>
          </p:cNvSpPr>
          <p:nvPr>
            <p:ph idx="1"/>
          </p:nvPr>
        </p:nvSpPr>
        <p:spPr>
          <a:xfrm>
            <a:off x="457200" y="1646237"/>
            <a:ext cx="4953000" cy="4526280"/>
          </a:xfrm>
        </p:spPr>
        <p:txBody>
          <a:bodyPr>
            <a:normAutofit fontScale="85000" lnSpcReduction="10000"/>
          </a:bodyPr>
          <a:lstStyle/>
          <a:p>
            <a:pPr algn="just"/>
            <a:r>
              <a:rPr lang="en-US" dirty="0" smtClean="0"/>
              <a:t>An equation for steady radial flow in an unconfined aquifer also can be derived with the help of </a:t>
            </a:r>
            <a:r>
              <a:rPr lang="en-US" dirty="0" err="1" smtClean="0"/>
              <a:t>Dupit</a:t>
            </a:r>
            <a:r>
              <a:rPr lang="en-US" dirty="0" smtClean="0"/>
              <a:t> assumptions. </a:t>
            </a:r>
          </a:p>
          <a:p>
            <a:pPr algn="just"/>
            <a:endParaRPr lang="en-US" dirty="0" smtClean="0"/>
          </a:p>
          <a:p>
            <a:pPr algn="just"/>
            <a:r>
              <a:rPr lang="en-US" dirty="0" smtClean="0"/>
              <a:t>The figure shows a well completely penetrating an unconfined aquifer.</a:t>
            </a:r>
          </a:p>
          <a:p>
            <a:pPr algn="just"/>
            <a:endParaRPr lang="en-US" dirty="0" smtClean="0"/>
          </a:p>
          <a:p>
            <a:pPr algn="just"/>
            <a:r>
              <a:rPr lang="en-US" dirty="0" smtClean="0"/>
              <a:t>The well discharge  is given as</a:t>
            </a:r>
            <a:endParaRPr lang="en-US" dirty="0"/>
          </a:p>
        </p:txBody>
      </p:sp>
      <p:pic>
        <p:nvPicPr>
          <p:cNvPr id="4" name="Picture 2" descr="C:\jobs\Bedient\chap08\tiff\AACLNKM0.tif"/>
          <p:cNvPicPr>
            <a:picLocks noChangeAspect="1" noChangeArrowheads="1"/>
          </p:cNvPicPr>
          <p:nvPr/>
        </p:nvPicPr>
        <p:blipFill>
          <a:blip r:embed="rId3" cstate="print"/>
          <a:srcRect b="12607"/>
          <a:stretch>
            <a:fillRect/>
          </a:stretch>
        </p:blipFill>
        <p:spPr bwMode="auto">
          <a:xfrm>
            <a:off x="5486400" y="2057400"/>
            <a:ext cx="3360589" cy="2699506"/>
          </a:xfrm>
          <a:prstGeom prst="rect">
            <a:avLst/>
          </a:prstGeom>
          <a:noFill/>
          <a:ln w="28575">
            <a:solidFill>
              <a:schemeClr val="tx2"/>
            </a:solidFill>
            <a:miter lim="800000"/>
            <a:headEnd/>
            <a:tailEnd/>
          </a:ln>
        </p:spPr>
      </p:pic>
      <p:graphicFrame>
        <p:nvGraphicFramePr>
          <p:cNvPr id="6" name="Object 5"/>
          <p:cNvGraphicFramePr>
            <a:graphicFrameLocks noChangeAspect="1"/>
          </p:cNvGraphicFramePr>
          <p:nvPr/>
        </p:nvGraphicFramePr>
        <p:xfrm>
          <a:off x="2743200" y="5561610"/>
          <a:ext cx="2209800" cy="797626"/>
        </p:xfrm>
        <a:graphic>
          <a:graphicData uri="http://schemas.openxmlformats.org/presentationml/2006/ole">
            <mc:AlternateContent xmlns:mc="http://schemas.openxmlformats.org/markup-compatibility/2006">
              <mc:Choice xmlns:v="urn:schemas-microsoft-com:vml" Requires="v">
                <p:oleObj spid="_x0000_s5137" name="معادلة" r:id="rId4" imgW="977760" imgH="393480" progId="Equation.3">
                  <p:embed/>
                </p:oleObj>
              </mc:Choice>
              <mc:Fallback>
                <p:oleObj name="معادلة" r:id="rId4" imgW="97776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561610"/>
                        <a:ext cx="2209800" cy="797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dirty="0" smtClean="0"/>
              <a:t>Steady radial flow to a well: Unconfined Aquifer</a:t>
            </a:r>
            <a:endParaRPr lang="en-US" dirty="0"/>
          </a:p>
        </p:txBody>
      </p:sp>
      <p:sp>
        <p:nvSpPr>
          <p:cNvPr id="3" name="Content Placeholder 2"/>
          <p:cNvSpPr>
            <a:spLocks noGrp="1"/>
          </p:cNvSpPr>
          <p:nvPr>
            <p:ph idx="1"/>
          </p:nvPr>
        </p:nvSpPr>
        <p:spPr>
          <a:xfrm>
            <a:off x="457200" y="1646237"/>
            <a:ext cx="5029200" cy="3840163"/>
          </a:xfrm>
        </p:spPr>
        <p:txBody>
          <a:bodyPr>
            <a:normAutofit fontScale="85000" lnSpcReduction="20000"/>
          </a:bodyPr>
          <a:lstStyle/>
          <a:p>
            <a:pPr algn="just"/>
            <a:r>
              <a:rPr lang="en-US" dirty="0" smtClean="0"/>
              <a:t>The previous equation when integrated between the limits h=h</a:t>
            </a:r>
            <a:r>
              <a:rPr lang="en-US" baseline="-25000" dirty="0" smtClean="0"/>
              <a:t>w</a:t>
            </a:r>
            <a:r>
              <a:rPr lang="en-US" dirty="0" smtClean="0"/>
              <a:t> at r=r</a:t>
            </a:r>
            <a:r>
              <a:rPr lang="en-US" baseline="-25000" dirty="0" smtClean="0"/>
              <a:t>w</a:t>
            </a:r>
            <a:r>
              <a:rPr lang="en-US" dirty="0" smtClean="0"/>
              <a:t> and h=h</a:t>
            </a:r>
            <a:r>
              <a:rPr lang="en-US" baseline="-25000" dirty="0" smtClean="0"/>
              <a:t>0</a:t>
            </a:r>
            <a:r>
              <a:rPr lang="en-US" dirty="0" smtClean="0"/>
              <a:t> at r=r</a:t>
            </a:r>
            <a:r>
              <a:rPr lang="en-US" baseline="-25000" dirty="0" smtClean="0"/>
              <a:t>0</a:t>
            </a:r>
            <a:r>
              <a:rPr lang="en-US" dirty="0" smtClean="0"/>
              <a:t> yields</a:t>
            </a:r>
          </a:p>
          <a:p>
            <a:pPr algn="just"/>
            <a:endParaRPr lang="en-US" dirty="0" smtClean="0"/>
          </a:p>
          <a:p>
            <a:pPr algn="just"/>
            <a:endParaRPr lang="en-US" dirty="0" smtClean="0"/>
          </a:p>
          <a:p>
            <a:pPr algn="just"/>
            <a:endParaRPr lang="en-US" dirty="0" smtClean="0"/>
          </a:p>
          <a:p>
            <a:pPr algn="just"/>
            <a:r>
              <a:rPr lang="en-US" dirty="0" smtClean="0"/>
              <a:t>Converting heads and radii to two observation wells the above equation becomes</a:t>
            </a:r>
          </a:p>
          <a:p>
            <a:pPr algn="just"/>
            <a:endParaRPr lang="en-US" dirty="0"/>
          </a:p>
        </p:txBody>
      </p:sp>
      <p:pic>
        <p:nvPicPr>
          <p:cNvPr id="6150" name="Picture 6"/>
          <p:cNvPicPr>
            <a:picLocks noChangeAspect="1" noChangeArrowheads="1"/>
          </p:cNvPicPr>
          <p:nvPr/>
        </p:nvPicPr>
        <p:blipFill>
          <a:blip r:embed="rId2" cstate="print"/>
          <a:srcRect l="38882" r="38883"/>
          <a:stretch>
            <a:fillRect/>
          </a:stretch>
        </p:blipFill>
        <p:spPr bwMode="auto">
          <a:xfrm>
            <a:off x="2114550" y="3124200"/>
            <a:ext cx="2440932" cy="1040924"/>
          </a:xfrm>
          <a:prstGeom prst="rect">
            <a:avLst/>
          </a:prstGeom>
          <a:noFill/>
          <a:ln w="9525">
            <a:noFill/>
            <a:miter lim="800000"/>
            <a:headEnd/>
            <a:tailEnd/>
          </a:ln>
          <a:effectLst/>
        </p:spPr>
      </p:pic>
      <p:pic>
        <p:nvPicPr>
          <p:cNvPr id="6151" name="Picture 7"/>
          <p:cNvPicPr>
            <a:picLocks noChangeAspect="1" noChangeArrowheads="1"/>
          </p:cNvPicPr>
          <p:nvPr/>
        </p:nvPicPr>
        <p:blipFill>
          <a:blip r:embed="rId3" cstate="print"/>
          <a:srcRect l="38911" r="38854"/>
          <a:stretch>
            <a:fillRect/>
          </a:stretch>
        </p:blipFill>
        <p:spPr bwMode="auto">
          <a:xfrm>
            <a:off x="1752600" y="5636101"/>
            <a:ext cx="2440932" cy="1040924"/>
          </a:xfrm>
          <a:prstGeom prst="rect">
            <a:avLst/>
          </a:prstGeom>
          <a:noFill/>
          <a:ln w="28575">
            <a:solidFill>
              <a:srgbClr val="FF0000"/>
            </a:solidFill>
            <a:miter lim="800000"/>
            <a:headEnd/>
            <a:tailEnd/>
          </a:ln>
          <a:effectLst/>
        </p:spPr>
      </p:pic>
      <p:pic>
        <p:nvPicPr>
          <p:cNvPr id="11" name="Picture 2" descr="C:\jobs\Bedient\chap08\tiff\AACLNKM0.tif"/>
          <p:cNvPicPr>
            <a:picLocks noChangeAspect="1" noChangeArrowheads="1"/>
          </p:cNvPicPr>
          <p:nvPr/>
        </p:nvPicPr>
        <p:blipFill>
          <a:blip r:embed="rId4" cstate="print"/>
          <a:srcRect b="12607"/>
          <a:stretch>
            <a:fillRect/>
          </a:stretch>
        </p:blipFill>
        <p:spPr bwMode="auto">
          <a:xfrm>
            <a:off x="5562600" y="2057400"/>
            <a:ext cx="3360589" cy="2699506"/>
          </a:xfrm>
          <a:prstGeom prst="rect">
            <a:avLst/>
          </a:prstGeom>
          <a:noFill/>
          <a:ln w="28575">
            <a:solidFill>
              <a:schemeClr val="tx2"/>
            </a:solidFill>
            <a:miter lim="800000"/>
            <a:headEnd/>
            <a:tailEnd/>
          </a:ln>
        </p:spPr>
      </p:pic>
      <p:pic>
        <p:nvPicPr>
          <p:cNvPr id="6152" name="Picture 8"/>
          <p:cNvPicPr>
            <a:picLocks noChangeAspect="1" noChangeArrowheads="1"/>
          </p:cNvPicPr>
          <p:nvPr/>
        </p:nvPicPr>
        <p:blipFill>
          <a:blip r:embed="rId5" cstate="print"/>
          <a:srcRect l="36132" r="34684"/>
          <a:stretch>
            <a:fillRect/>
          </a:stretch>
        </p:blipFill>
        <p:spPr bwMode="auto">
          <a:xfrm>
            <a:off x="5025814" y="5638800"/>
            <a:ext cx="3203786" cy="1016574"/>
          </a:xfrm>
          <a:prstGeom prst="rect">
            <a:avLst/>
          </a:prstGeom>
          <a:noFill/>
          <a:ln w="2857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Steady radial flow to a well: Unconfined Aquifer</a:t>
            </a:r>
            <a:endParaRPr lang="en-US" dirty="0"/>
          </a:p>
        </p:txBody>
      </p:sp>
      <p:sp>
        <p:nvSpPr>
          <p:cNvPr id="3" name="Content Placeholder 2"/>
          <p:cNvSpPr>
            <a:spLocks noGrp="1"/>
          </p:cNvSpPr>
          <p:nvPr>
            <p:ph idx="1"/>
          </p:nvPr>
        </p:nvSpPr>
        <p:spPr>
          <a:xfrm>
            <a:off x="457200" y="1646237"/>
            <a:ext cx="8229600" cy="1325563"/>
          </a:xfrm>
        </p:spPr>
        <p:txBody>
          <a:bodyPr>
            <a:normAutofit fontScale="62500" lnSpcReduction="20000"/>
          </a:bodyPr>
          <a:lstStyle/>
          <a:p>
            <a:pPr algn="just"/>
            <a:r>
              <a:rPr lang="en-US" dirty="0" smtClean="0"/>
              <a:t>A well penetrates an unconfined aquifer. Prior to pumping the static water level is </a:t>
            </a:r>
            <a:r>
              <a:rPr lang="en-US" b="1" dirty="0" smtClean="0"/>
              <a:t>25 meter</a:t>
            </a:r>
            <a:r>
              <a:rPr lang="en-US" sz="3300" dirty="0" smtClean="0"/>
              <a:t>. </a:t>
            </a:r>
            <a:r>
              <a:rPr lang="en-US" dirty="0" smtClean="0"/>
              <a:t>After a long period of pumping at a constant rate of </a:t>
            </a:r>
            <a:r>
              <a:rPr lang="en-US" b="1" dirty="0" smtClean="0"/>
              <a:t>0.05m</a:t>
            </a:r>
            <a:r>
              <a:rPr lang="en-US" b="1" baseline="30000" dirty="0" smtClean="0"/>
              <a:t>3</a:t>
            </a:r>
            <a:r>
              <a:rPr lang="en-US" b="1" dirty="0" smtClean="0"/>
              <a:t>/sec</a:t>
            </a:r>
            <a:r>
              <a:rPr lang="en-US" dirty="0" smtClean="0"/>
              <a:t>, the drawdown at distances of </a:t>
            </a:r>
            <a:r>
              <a:rPr lang="en-US" b="1" dirty="0" smtClean="0"/>
              <a:t>50m and 150m</a:t>
            </a:r>
            <a:r>
              <a:rPr lang="en-US" dirty="0" smtClean="0"/>
              <a:t> from the well were observed to be </a:t>
            </a:r>
            <a:r>
              <a:rPr lang="en-US" b="1" dirty="0" smtClean="0"/>
              <a:t>3m and 1.2m </a:t>
            </a:r>
            <a:r>
              <a:rPr lang="en-US" dirty="0" smtClean="0"/>
              <a:t>respectively. Determine the hydraulic conductivity and the transmissivity.</a:t>
            </a:r>
          </a:p>
          <a:p>
            <a:pPr algn="just"/>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Unsteady radial flow in a confined aquifer</a:t>
            </a:r>
            <a:endParaRPr lang="ar-SA" dirty="0"/>
          </a:p>
        </p:txBody>
      </p:sp>
      <p:sp>
        <p:nvSpPr>
          <p:cNvPr id="3" name="Content Placeholder 2"/>
          <p:cNvSpPr>
            <a:spLocks noGrp="1"/>
          </p:cNvSpPr>
          <p:nvPr>
            <p:ph idx="1"/>
          </p:nvPr>
        </p:nvSpPr>
        <p:spPr/>
        <p:txBody>
          <a:bodyPr>
            <a:normAutofit fontScale="85000" lnSpcReduction="20000"/>
          </a:bodyPr>
          <a:lstStyle/>
          <a:p>
            <a:pPr algn="just" rtl="0"/>
            <a:r>
              <a:rPr lang="en-US" dirty="0" smtClean="0"/>
              <a:t>When a well penetrating and extensive confined aquifer is pumped at a constant rate, the influence of discharge extends outward with time.</a:t>
            </a:r>
          </a:p>
          <a:p>
            <a:pPr algn="just" rtl="0"/>
            <a:endParaRPr lang="en-US" dirty="0" smtClean="0"/>
          </a:p>
          <a:p>
            <a:pPr algn="just" rtl="0"/>
            <a:r>
              <a:rPr lang="en-US" dirty="0" smtClean="0"/>
              <a:t>The rate of decline of head multiplied by the storage co-efficient summed over the area of influence equals the discharge.</a:t>
            </a:r>
          </a:p>
          <a:p>
            <a:pPr algn="just" rtl="0"/>
            <a:endParaRPr lang="en-US" dirty="0" smtClean="0"/>
          </a:p>
          <a:p>
            <a:pPr algn="just" rtl="0"/>
            <a:r>
              <a:rPr lang="en-US" dirty="0" smtClean="0"/>
              <a:t>Since the water comes from the reduction of storage within the aquifer, the head will continue to decline as along as the aquifer is effectively infinite and therefore unsteady or transient flow exists.</a:t>
            </a: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Unsteady radial flow in a confined aquifer</a:t>
            </a:r>
            <a:endParaRPr lang="ar-SA" dirty="0"/>
          </a:p>
        </p:txBody>
      </p:sp>
      <p:sp>
        <p:nvSpPr>
          <p:cNvPr id="3" name="Content Placeholder 2"/>
          <p:cNvSpPr>
            <a:spLocks noGrp="1"/>
          </p:cNvSpPr>
          <p:nvPr>
            <p:ph idx="1"/>
          </p:nvPr>
        </p:nvSpPr>
        <p:spPr/>
        <p:txBody>
          <a:bodyPr>
            <a:normAutofit fontScale="77500" lnSpcReduction="20000"/>
          </a:bodyPr>
          <a:lstStyle/>
          <a:p>
            <a:pPr algn="just" rtl="0"/>
            <a:r>
              <a:rPr lang="en-US" dirty="0" smtClean="0"/>
              <a:t>The applicable differential equation in plane polar coordinate is</a:t>
            </a:r>
          </a:p>
          <a:p>
            <a:pPr algn="just" rtl="0"/>
            <a:endParaRPr lang="en-US" dirty="0" smtClean="0"/>
          </a:p>
          <a:p>
            <a:pPr algn="just" rtl="0"/>
            <a:endParaRPr lang="en-US" dirty="0" smtClean="0"/>
          </a:p>
          <a:p>
            <a:pPr algn="just" rtl="0"/>
            <a:endParaRPr lang="en-US" dirty="0" smtClean="0"/>
          </a:p>
          <a:p>
            <a:pPr algn="just" rtl="0"/>
            <a:r>
              <a:rPr lang="en-US" dirty="0" smtClean="0"/>
              <a:t>where h is head, r is radial distance from the pumped well, S is the storage co-efficient, T is the </a:t>
            </a:r>
            <a:r>
              <a:rPr lang="en-US" dirty="0" err="1" smtClean="0"/>
              <a:t>transmissivity</a:t>
            </a:r>
            <a:r>
              <a:rPr lang="en-US" dirty="0" smtClean="0"/>
              <a:t> and t is the time since the beginning of the pumping.</a:t>
            </a:r>
          </a:p>
          <a:p>
            <a:pPr algn="just" rtl="0"/>
            <a:endParaRPr lang="en-US" dirty="0" smtClean="0"/>
          </a:p>
          <a:p>
            <a:pPr algn="just" rtl="0"/>
            <a:r>
              <a:rPr lang="en-US" dirty="0" smtClean="0"/>
              <a:t>Theis obtained a solution for the above equation based on the analogy between groundwater flow and heat conduction.</a:t>
            </a:r>
            <a:endParaRPr lang="ar-SA" dirty="0"/>
          </a:p>
        </p:txBody>
      </p:sp>
      <p:pic>
        <p:nvPicPr>
          <p:cNvPr id="1027" name="Picture 3"/>
          <p:cNvPicPr>
            <a:picLocks noChangeAspect="1" noChangeArrowheads="1"/>
          </p:cNvPicPr>
          <p:nvPr/>
        </p:nvPicPr>
        <p:blipFill>
          <a:blip r:embed="rId2" cstate="print"/>
          <a:srcRect l="37007" t="-1076" r="38422"/>
          <a:stretch>
            <a:fillRect/>
          </a:stretch>
        </p:blipFill>
        <p:spPr bwMode="auto">
          <a:xfrm>
            <a:off x="2971800" y="2438400"/>
            <a:ext cx="2593976" cy="990600"/>
          </a:xfrm>
          <a:prstGeom prst="rect">
            <a:avLst/>
          </a:prstGeom>
          <a:noFill/>
          <a:ln w="9525">
            <a:noFill/>
            <a:miter lim="800000"/>
            <a:headEnd/>
            <a:tailEnd/>
          </a:ln>
          <a:effectLst/>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104900" cy="3619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Unsteady radial flow in a confined aquifer</a:t>
            </a:r>
            <a:endParaRPr lang="ar-SA" dirty="0"/>
          </a:p>
        </p:txBody>
      </p:sp>
      <p:sp>
        <p:nvSpPr>
          <p:cNvPr id="3" name="Content Placeholder 2"/>
          <p:cNvSpPr>
            <a:spLocks noGrp="1"/>
          </p:cNvSpPr>
          <p:nvPr>
            <p:ph idx="1"/>
          </p:nvPr>
        </p:nvSpPr>
        <p:spPr/>
        <p:txBody>
          <a:bodyPr>
            <a:normAutofit fontScale="77500" lnSpcReduction="20000"/>
          </a:bodyPr>
          <a:lstStyle/>
          <a:p>
            <a:pPr algn="just" rtl="0"/>
            <a:r>
              <a:rPr lang="en-US" dirty="0" smtClean="0"/>
              <a:t>By assuming that the well is replaced by a mathematical sink of constant strength and imposing the boundary conditions h=h</a:t>
            </a:r>
            <a:r>
              <a:rPr lang="en-US" baseline="-25000" dirty="0" smtClean="0"/>
              <a:t>0</a:t>
            </a:r>
            <a:r>
              <a:rPr lang="en-US" dirty="0" smtClean="0"/>
              <a:t> for t=0, and h </a:t>
            </a:r>
            <a:r>
              <a:rPr lang="en-US" dirty="0" smtClean="0">
                <a:sym typeface="Wingdings" pitchFamily="2" charset="2"/>
              </a:rPr>
              <a:t> h</a:t>
            </a:r>
            <a:r>
              <a:rPr lang="en-US" baseline="-25000" dirty="0" smtClean="0">
                <a:sym typeface="Wingdings" pitchFamily="2" charset="2"/>
              </a:rPr>
              <a:t>0</a:t>
            </a:r>
            <a:r>
              <a:rPr lang="en-US" dirty="0" smtClean="0">
                <a:sym typeface="Wingdings" pitchFamily="2" charset="2"/>
              </a:rPr>
              <a:t> as r  ∞ for t ≥ 0, the solution</a:t>
            </a:r>
          </a:p>
          <a:p>
            <a:pPr algn="just" rtl="0"/>
            <a:endParaRPr lang="en-US" dirty="0" smtClean="0">
              <a:sym typeface="Wingdings" pitchFamily="2" charset="2"/>
            </a:endParaRPr>
          </a:p>
          <a:p>
            <a:pPr algn="just" rtl="0"/>
            <a:endParaRPr lang="en-US" dirty="0" smtClean="0">
              <a:sym typeface="Wingdings" pitchFamily="2" charset="2"/>
            </a:endParaRPr>
          </a:p>
          <a:p>
            <a:pPr algn="just" rtl="0"/>
            <a:endParaRPr lang="en-US" dirty="0" smtClean="0">
              <a:sym typeface="Wingdings" pitchFamily="2" charset="2"/>
            </a:endParaRPr>
          </a:p>
          <a:p>
            <a:pPr algn="just" rtl="0"/>
            <a:endParaRPr lang="en-US" dirty="0" smtClean="0">
              <a:sym typeface="Wingdings" pitchFamily="2" charset="2"/>
            </a:endParaRPr>
          </a:p>
          <a:p>
            <a:pPr algn="just" rtl="0"/>
            <a:endParaRPr lang="en-US" dirty="0" smtClean="0">
              <a:sym typeface="Wingdings" pitchFamily="2" charset="2"/>
            </a:endParaRPr>
          </a:p>
          <a:p>
            <a:pPr algn="just" rtl="0"/>
            <a:endParaRPr lang="en-US" dirty="0" smtClean="0">
              <a:sym typeface="Wingdings" pitchFamily="2" charset="2"/>
            </a:endParaRPr>
          </a:p>
          <a:p>
            <a:pPr algn="just" rtl="0"/>
            <a:endParaRPr lang="en-US" dirty="0" smtClean="0">
              <a:sym typeface="Wingdings" pitchFamily="2" charset="2"/>
            </a:endParaRPr>
          </a:p>
          <a:p>
            <a:pPr algn="just" rtl="0"/>
            <a:r>
              <a:rPr lang="en-US" dirty="0" smtClean="0">
                <a:sym typeface="Wingdings" pitchFamily="2" charset="2"/>
              </a:rPr>
              <a:t>is obtained, where s is drawdown, Q is the constant well discharge, and</a:t>
            </a:r>
          </a:p>
          <a:p>
            <a:pPr algn="just" rtl="0"/>
            <a:endParaRPr lang="ar-SA" dirty="0"/>
          </a:p>
        </p:txBody>
      </p:sp>
      <p:pic>
        <p:nvPicPr>
          <p:cNvPr id="16386" name="Picture 2"/>
          <p:cNvPicPr>
            <a:picLocks noChangeAspect="1" noChangeArrowheads="1"/>
          </p:cNvPicPr>
          <p:nvPr/>
        </p:nvPicPr>
        <p:blipFill>
          <a:blip r:embed="rId3" cstate="print"/>
          <a:srcRect l="28907" r="32069"/>
          <a:stretch>
            <a:fillRect/>
          </a:stretch>
        </p:blipFill>
        <p:spPr bwMode="auto">
          <a:xfrm>
            <a:off x="2502862" y="3200400"/>
            <a:ext cx="4119788" cy="1034836"/>
          </a:xfrm>
          <a:prstGeom prst="rect">
            <a:avLst/>
          </a:prstGeom>
          <a:noFill/>
          <a:ln w="9525">
            <a:noFill/>
            <a:miter lim="800000"/>
            <a:headEnd/>
            <a:tailEnd/>
          </a:ln>
          <a:effectLst/>
        </p:spPr>
      </p:pic>
      <p:pic>
        <p:nvPicPr>
          <p:cNvPr id="16392" name="Picture 8"/>
          <p:cNvPicPr>
            <a:picLocks noChangeAspect="1" noChangeArrowheads="1"/>
          </p:cNvPicPr>
          <p:nvPr/>
        </p:nvPicPr>
        <p:blipFill>
          <a:blip r:embed="rId4" cstate="print"/>
          <a:srcRect l="20235" r="19060"/>
          <a:stretch>
            <a:fillRect/>
          </a:stretch>
        </p:blipFill>
        <p:spPr bwMode="auto">
          <a:xfrm>
            <a:off x="1371600" y="4267200"/>
            <a:ext cx="6408666" cy="1065272"/>
          </a:xfrm>
          <a:prstGeom prst="rect">
            <a:avLst/>
          </a:prstGeom>
          <a:noFill/>
          <a:ln w="9525">
            <a:noFill/>
            <a:miter lim="800000"/>
            <a:headEnd/>
            <a:tailEnd/>
          </a:ln>
          <a:effectLst/>
        </p:spPr>
      </p:pic>
      <p:pic>
        <p:nvPicPr>
          <p:cNvPr id="16393" name="Picture 9"/>
          <p:cNvPicPr>
            <a:picLocks noChangeAspect="1" noChangeArrowheads="1"/>
          </p:cNvPicPr>
          <p:nvPr/>
        </p:nvPicPr>
        <p:blipFill>
          <a:blip r:embed="rId5" cstate="print"/>
          <a:srcRect l="44219" r="44218" b="30024"/>
          <a:stretch>
            <a:fillRect/>
          </a:stretch>
        </p:blipFill>
        <p:spPr bwMode="auto">
          <a:xfrm>
            <a:off x="3947925" y="6019800"/>
            <a:ext cx="1220714"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Unsteady radial flow in a confined aquifer</a:t>
            </a:r>
            <a:endParaRPr lang="ar-SA" dirty="0"/>
          </a:p>
        </p:txBody>
      </p:sp>
      <p:sp>
        <p:nvSpPr>
          <p:cNvPr id="3" name="Content Placeholder 2"/>
          <p:cNvSpPr>
            <a:spLocks noGrp="1"/>
          </p:cNvSpPr>
          <p:nvPr>
            <p:ph idx="1"/>
          </p:nvPr>
        </p:nvSpPr>
        <p:spPr/>
        <p:txBody>
          <a:bodyPr>
            <a:normAutofit fontScale="85000" lnSpcReduction="20000"/>
          </a:bodyPr>
          <a:lstStyle/>
          <a:p>
            <a:pPr algn="just" rtl="0"/>
            <a:r>
              <a:rPr lang="en-US" dirty="0" smtClean="0"/>
              <a:t>The equation below came to be known as the </a:t>
            </a:r>
            <a:r>
              <a:rPr lang="en-US" b="1" dirty="0" smtClean="0">
                <a:solidFill>
                  <a:srgbClr val="FF0000"/>
                </a:solidFill>
              </a:rPr>
              <a:t>non-equilibrium</a:t>
            </a:r>
            <a:r>
              <a:rPr lang="en-US" dirty="0" smtClean="0"/>
              <a:t> or </a:t>
            </a:r>
            <a:r>
              <a:rPr lang="en-US" b="1" dirty="0" smtClean="0">
                <a:solidFill>
                  <a:srgbClr val="FF0000"/>
                </a:solidFill>
              </a:rPr>
              <a:t>Theis equation</a:t>
            </a:r>
            <a:r>
              <a:rPr lang="en-US" dirty="0" smtClean="0"/>
              <a:t>.</a:t>
            </a:r>
          </a:p>
          <a:p>
            <a:pPr algn="just" rtl="0"/>
            <a:endParaRPr lang="en-US" b="1" dirty="0" smtClean="0">
              <a:solidFill>
                <a:srgbClr val="FFC000"/>
              </a:solidFill>
            </a:endParaRPr>
          </a:p>
          <a:p>
            <a:pPr algn="just" rtl="0"/>
            <a:endParaRPr lang="en-US" b="1" dirty="0" smtClean="0">
              <a:solidFill>
                <a:srgbClr val="FFC000"/>
              </a:solidFill>
            </a:endParaRPr>
          </a:p>
          <a:p>
            <a:pPr algn="just" rtl="0"/>
            <a:endParaRPr lang="en-US" b="1" dirty="0" smtClean="0">
              <a:solidFill>
                <a:srgbClr val="FFC000"/>
              </a:solidFill>
            </a:endParaRPr>
          </a:p>
          <a:p>
            <a:pPr algn="just" rtl="0"/>
            <a:endParaRPr lang="en-US" b="1" dirty="0" smtClean="0">
              <a:solidFill>
                <a:srgbClr val="FFC000"/>
              </a:solidFill>
            </a:endParaRPr>
          </a:p>
          <a:p>
            <a:pPr algn="just" rtl="0"/>
            <a:r>
              <a:rPr lang="en-US" dirty="0" smtClean="0"/>
              <a:t>The integral is a function of the lower limit u and is known as the exponential integral.</a:t>
            </a:r>
          </a:p>
          <a:p>
            <a:pPr algn="just" rtl="0"/>
            <a:endParaRPr lang="en-US" dirty="0" smtClean="0"/>
          </a:p>
          <a:p>
            <a:pPr algn="just" rtl="0"/>
            <a:r>
              <a:rPr lang="en-US" dirty="0" smtClean="0"/>
              <a:t>It can be shown as a convergent series as shown in the equation above and is termed as the well function W(u).</a:t>
            </a:r>
            <a:endParaRPr lang="ar-SA" dirty="0" smtClean="0"/>
          </a:p>
        </p:txBody>
      </p:sp>
      <p:grpSp>
        <p:nvGrpSpPr>
          <p:cNvPr id="2" name="Group 1"/>
          <p:cNvGrpSpPr/>
          <p:nvPr/>
        </p:nvGrpSpPr>
        <p:grpSpPr>
          <a:xfrm>
            <a:off x="1536035" y="2667000"/>
            <a:ext cx="7455564" cy="1065272"/>
            <a:chOff x="1536035" y="2667000"/>
            <a:chExt cx="7455564" cy="1065272"/>
          </a:xfrm>
        </p:grpSpPr>
        <p:pic>
          <p:nvPicPr>
            <p:cNvPr id="4" name="Picture 8"/>
            <p:cNvPicPr>
              <a:picLocks noChangeAspect="1" noChangeArrowheads="1"/>
            </p:cNvPicPr>
            <p:nvPr/>
          </p:nvPicPr>
          <p:blipFill>
            <a:blip r:embed="rId2" cstate="print"/>
            <a:srcRect l="20235" r="19060"/>
            <a:stretch>
              <a:fillRect/>
            </a:stretch>
          </p:blipFill>
          <p:spPr bwMode="auto">
            <a:xfrm>
              <a:off x="1748666" y="2667000"/>
              <a:ext cx="7242933" cy="1065272"/>
            </a:xfrm>
            <a:prstGeom prst="rect">
              <a:avLst/>
            </a:prstGeom>
            <a:noFill/>
            <a:ln w="9525">
              <a:noFill/>
              <a:miter lim="800000"/>
              <a:headEnd/>
              <a:tailEnd/>
            </a:ln>
            <a:effectLst/>
          </p:spPr>
        </p:pic>
        <p:sp>
          <p:nvSpPr>
            <p:cNvPr id="6" name="TextBox 5"/>
            <p:cNvSpPr txBox="1"/>
            <p:nvPr/>
          </p:nvSpPr>
          <p:spPr>
            <a:xfrm>
              <a:off x="1536035" y="2818451"/>
              <a:ext cx="293670" cy="461665"/>
            </a:xfrm>
            <a:prstGeom prst="rect">
              <a:avLst/>
            </a:prstGeom>
            <a:noFill/>
          </p:spPr>
          <p:txBody>
            <a:bodyPr wrap="none" rtlCol="0">
              <a:spAutoFit/>
            </a:bodyPr>
            <a:lstStyle/>
            <a:p>
              <a:r>
                <a:rPr lang="en-US" sz="2400" i="1" dirty="0" smtClean="0"/>
                <a:t>s</a:t>
              </a:r>
              <a:endParaRPr lang="en-US" sz="2400" i="1"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Unsteady radial flow in a confined aquifer</a:t>
            </a:r>
            <a:endParaRPr lang="ar-SA" dirty="0"/>
          </a:p>
        </p:txBody>
      </p:sp>
      <p:sp>
        <p:nvSpPr>
          <p:cNvPr id="3" name="Content Placeholder 2"/>
          <p:cNvSpPr>
            <a:spLocks noGrp="1"/>
          </p:cNvSpPr>
          <p:nvPr>
            <p:ph idx="1"/>
          </p:nvPr>
        </p:nvSpPr>
        <p:spPr>
          <a:xfrm>
            <a:off x="1435608" y="1905000"/>
            <a:ext cx="7498080" cy="4800600"/>
          </a:xfrm>
        </p:spPr>
        <p:txBody>
          <a:bodyPr>
            <a:normAutofit fontScale="77500" lnSpcReduction="20000"/>
          </a:bodyPr>
          <a:lstStyle/>
          <a:p>
            <a:pPr algn="just" rtl="0"/>
            <a:r>
              <a:rPr lang="en-US" dirty="0" smtClean="0"/>
              <a:t>The non equilibrium equation permits the determination of the aquifer </a:t>
            </a:r>
            <a:r>
              <a:rPr lang="en-US" dirty="0" err="1" smtClean="0"/>
              <a:t>Storativity</a:t>
            </a:r>
            <a:r>
              <a:rPr lang="en-US" dirty="0" smtClean="0"/>
              <a:t> (S) and </a:t>
            </a:r>
            <a:r>
              <a:rPr lang="en-US" dirty="0" err="1" smtClean="0"/>
              <a:t>Transmissivity</a:t>
            </a:r>
            <a:r>
              <a:rPr lang="en-US" dirty="0" smtClean="0"/>
              <a:t> (T) by means of pumping tests of wells.</a:t>
            </a:r>
          </a:p>
          <a:p>
            <a:pPr algn="just" rtl="0"/>
            <a:endParaRPr lang="en-US" dirty="0" smtClean="0"/>
          </a:p>
          <a:p>
            <a:pPr algn="just" rtl="0"/>
            <a:r>
              <a:rPr lang="en-US" dirty="0" smtClean="0"/>
              <a:t>The equation is widely applied in practice and is preferred over the equilibrium equation (</a:t>
            </a:r>
            <a:r>
              <a:rPr lang="en-US" dirty="0" err="1" smtClean="0"/>
              <a:t>Thiem</a:t>
            </a:r>
            <a:r>
              <a:rPr lang="en-US" dirty="0" smtClean="0"/>
              <a:t>) because</a:t>
            </a:r>
          </a:p>
          <a:p>
            <a:pPr algn="just" rtl="0">
              <a:buNone/>
            </a:pPr>
            <a:endParaRPr lang="en-US" dirty="0" smtClean="0"/>
          </a:p>
          <a:p>
            <a:pPr lvl="1" algn="just" rtl="0"/>
            <a:r>
              <a:rPr lang="en-US" dirty="0" smtClean="0"/>
              <a:t>The value of S can be determined</a:t>
            </a:r>
          </a:p>
          <a:p>
            <a:pPr lvl="1" algn="just" rtl="0"/>
            <a:r>
              <a:rPr lang="en-US" dirty="0" smtClean="0"/>
              <a:t>Only one observation well is required</a:t>
            </a:r>
          </a:p>
          <a:p>
            <a:pPr lvl="1" algn="just" rtl="0"/>
            <a:r>
              <a:rPr lang="en-US" dirty="0" smtClean="0"/>
              <a:t>Shorter period of pumping is generally required and</a:t>
            </a:r>
          </a:p>
          <a:p>
            <a:pPr lvl="1" algn="just" rtl="0"/>
            <a:r>
              <a:rPr lang="en-US" dirty="0" smtClean="0"/>
              <a:t>No assumption of steady-state flow condition is required.</a:t>
            </a:r>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Unsteady radial flow in a confined aquifer</a:t>
            </a:r>
            <a:endParaRPr lang="ar-SA" dirty="0"/>
          </a:p>
        </p:txBody>
      </p:sp>
      <p:sp>
        <p:nvSpPr>
          <p:cNvPr id="3" name="Content Placeholder 2"/>
          <p:cNvSpPr>
            <a:spLocks noGrp="1"/>
          </p:cNvSpPr>
          <p:nvPr>
            <p:ph idx="1"/>
          </p:nvPr>
        </p:nvSpPr>
        <p:spPr>
          <a:xfrm>
            <a:off x="457200" y="1646236"/>
            <a:ext cx="8229600" cy="5059363"/>
          </a:xfrm>
        </p:spPr>
        <p:txBody>
          <a:bodyPr>
            <a:normAutofit fontScale="62500" lnSpcReduction="20000"/>
          </a:bodyPr>
          <a:lstStyle/>
          <a:p>
            <a:pPr algn="just" rtl="0"/>
            <a:r>
              <a:rPr lang="en-US" dirty="0" smtClean="0"/>
              <a:t>However the assumptions for the non-equilibrium equation include</a:t>
            </a:r>
          </a:p>
          <a:p>
            <a:pPr algn="just" rtl="0"/>
            <a:endParaRPr lang="en-US" dirty="0" smtClean="0"/>
          </a:p>
          <a:p>
            <a:pPr lvl="1" algn="just" rtl="0"/>
            <a:r>
              <a:rPr lang="en-US" dirty="0" smtClean="0"/>
              <a:t>The aquifer is homogeneous, isotropic, of uniform thickness and of infinite areal extent.</a:t>
            </a:r>
          </a:p>
          <a:p>
            <a:pPr lvl="1" algn="just" rtl="0"/>
            <a:endParaRPr lang="en-US" dirty="0" smtClean="0"/>
          </a:p>
          <a:p>
            <a:pPr lvl="1" algn="just" rtl="0"/>
            <a:r>
              <a:rPr lang="en-US" dirty="0" smtClean="0"/>
              <a:t>Before pumping, the </a:t>
            </a:r>
            <a:r>
              <a:rPr lang="en-US" dirty="0" err="1" smtClean="0"/>
              <a:t>piezometric</a:t>
            </a:r>
            <a:r>
              <a:rPr lang="en-US" dirty="0" smtClean="0"/>
              <a:t> surface is horizontal.</a:t>
            </a:r>
          </a:p>
          <a:p>
            <a:pPr lvl="1" algn="just" rtl="0"/>
            <a:endParaRPr lang="en-US" dirty="0" smtClean="0"/>
          </a:p>
          <a:p>
            <a:pPr lvl="1" algn="just" rtl="0"/>
            <a:r>
              <a:rPr lang="en-US" dirty="0" smtClean="0"/>
              <a:t>The well is pumped at a constant discharge rate.</a:t>
            </a:r>
          </a:p>
          <a:p>
            <a:pPr lvl="1" algn="just" rtl="0"/>
            <a:endParaRPr lang="en-US" dirty="0" smtClean="0"/>
          </a:p>
          <a:p>
            <a:pPr lvl="1" algn="just" rtl="0"/>
            <a:r>
              <a:rPr lang="en-US" dirty="0" smtClean="0"/>
              <a:t>The pumped well penetrates the entire aquifer and the flow is everywhere horizontal within the aquifer to the well.</a:t>
            </a:r>
          </a:p>
          <a:p>
            <a:pPr lvl="1" algn="just" rtl="0"/>
            <a:endParaRPr lang="en-US" dirty="0" smtClean="0"/>
          </a:p>
          <a:p>
            <a:pPr lvl="1" algn="just" rtl="0"/>
            <a:r>
              <a:rPr lang="en-US" dirty="0" smtClean="0"/>
              <a:t>The well diameter is </a:t>
            </a:r>
            <a:r>
              <a:rPr lang="en-US" dirty="0" err="1" smtClean="0"/>
              <a:t>infinetesimal</a:t>
            </a:r>
            <a:r>
              <a:rPr lang="en-US" dirty="0" smtClean="0"/>
              <a:t> so that storage within the well can be neglected.</a:t>
            </a:r>
          </a:p>
          <a:p>
            <a:pPr lvl="1" algn="just" rtl="0"/>
            <a:endParaRPr lang="en-US" dirty="0" smtClean="0"/>
          </a:p>
          <a:p>
            <a:pPr lvl="1" algn="just" rtl="0"/>
            <a:r>
              <a:rPr lang="en-US" dirty="0" smtClean="0"/>
              <a:t>Water removed from storage is discharged instantaneously with decline of head.</a:t>
            </a: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Theis Method of solution</a:t>
            </a:r>
            <a:endParaRPr lang="en-US" dirty="0"/>
          </a:p>
        </p:txBody>
      </p:sp>
      <p:sp>
        <p:nvSpPr>
          <p:cNvPr id="3" name="Content Placeholder 2"/>
          <p:cNvSpPr>
            <a:spLocks noGrp="1"/>
          </p:cNvSpPr>
          <p:nvPr>
            <p:ph idx="1"/>
          </p:nvPr>
        </p:nvSpPr>
        <p:spPr>
          <a:xfrm>
            <a:off x="457200" y="1646236"/>
            <a:ext cx="8229600" cy="4983163"/>
          </a:xfrm>
        </p:spPr>
        <p:txBody>
          <a:bodyPr>
            <a:normAutofit fontScale="62500" lnSpcReduction="20000"/>
          </a:bodyPr>
          <a:lstStyle/>
          <a:p>
            <a:pPr algn="just"/>
            <a:r>
              <a:rPr lang="en-US" sz="2400" dirty="0" smtClean="0"/>
              <a:t>The equation</a:t>
            </a:r>
          </a:p>
          <a:p>
            <a:pPr algn="just">
              <a:buNone/>
            </a:pPr>
            <a:endParaRPr lang="en-US" sz="2400" dirty="0" smtClean="0"/>
          </a:p>
          <a:p>
            <a:pPr algn="just">
              <a:buNone/>
            </a:pPr>
            <a:endParaRPr lang="en-US" sz="2400" dirty="0" smtClean="0"/>
          </a:p>
          <a:p>
            <a:pPr algn="just">
              <a:buNone/>
            </a:pPr>
            <a:r>
              <a:rPr lang="en-US" sz="2400" dirty="0" smtClean="0"/>
              <a:t>can be reduced to</a:t>
            </a:r>
          </a:p>
          <a:p>
            <a:pPr algn="just">
              <a:buNone/>
            </a:pPr>
            <a:endParaRPr lang="en-US" sz="2400" dirty="0" smtClean="0"/>
          </a:p>
          <a:p>
            <a:pPr algn="just">
              <a:buNone/>
            </a:pPr>
            <a:endParaRPr lang="en-US" sz="2400" dirty="0" smtClean="0"/>
          </a:p>
          <a:p>
            <a:pPr algn="just">
              <a:buNone/>
            </a:pPr>
            <a:r>
              <a:rPr lang="en-US" sz="2400" dirty="0" smtClean="0"/>
              <a:t>Where W(u) is the well function.</a:t>
            </a:r>
          </a:p>
          <a:p>
            <a:pPr algn="just">
              <a:buNone/>
            </a:pPr>
            <a:endParaRPr lang="en-US" sz="2400" dirty="0" smtClean="0"/>
          </a:p>
          <a:p>
            <a:pPr algn="just">
              <a:buNone/>
            </a:pPr>
            <a:endParaRPr lang="en-US" sz="2400" dirty="0" smtClean="0"/>
          </a:p>
          <a:p>
            <a:pPr algn="just"/>
            <a:r>
              <a:rPr lang="en-US" sz="2400" dirty="0" smtClean="0"/>
              <a:t>The equation                       </a:t>
            </a:r>
            <a:r>
              <a:rPr lang="en-US" sz="2400" dirty="0" smtClean="0"/>
              <a:t>                                   can </a:t>
            </a:r>
            <a:r>
              <a:rPr lang="en-US" sz="2400" dirty="0" smtClean="0"/>
              <a:t>be rearranged as</a:t>
            </a:r>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r>
              <a:rPr lang="en-US" sz="2400" dirty="0" smtClean="0"/>
              <a:t>The relation between W(u) and u is similar to that between s and r</a:t>
            </a:r>
            <a:r>
              <a:rPr lang="en-US" sz="2400" baseline="30000" dirty="0" smtClean="0"/>
              <a:t>2</a:t>
            </a:r>
            <a:r>
              <a:rPr lang="en-US" sz="2400" dirty="0" smtClean="0"/>
              <a:t>/t because the terms inside the parentheses in the two equations are constants.</a:t>
            </a:r>
          </a:p>
          <a:p>
            <a:pPr algn="just">
              <a:buNone/>
            </a:pPr>
            <a:endParaRPr lang="en-US" sz="2400" dirty="0" smtClean="0"/>
          </a:p>
          <a:p>
            <a:pPr algn="just"/>
            <a:r>
              <a:rPr lang="en-US" sz="2400" dirty="0" smtClean="0"/>
              <a:t>Given this similarity Theis suggested and approximate solution of S and T based on the graphic method of superposition.</a:t>
            </a:r>
          </a:p>
          <a:p>
            <a:pPr algn="just"/>
            <a:endParaRPr lang="en-US" sz="2400" dirty="0" smtClean="0"/>
          </a:p>
          <a:p>
            <a:pPr algn="just">
              <a:buNone/>
            </a:pPr>
            <a:endParaRPr lang="en-US" sz="2400" dirty="0" smtClean="0"/>
          </a:p>
          <a:p>
            <a:pPr algn="just"/>
            <a:endParaRPr lang="en-US" sz="2400" dirty="0" smtClean="0"/>
          </a:p>
          <a:p>
            <a:pPr algn="just">
              <a:buNone/>
            </a:pPr>
            <a:endParaRPr lang="en-US" sz="2400" dirty="0" smtClean="0"/>
          </a:p>
        </p:txBody>
      </p:sp>
      <p:pic>
        <p:nvPicPr>
          <p:cNvPr id="8" name="Picture 2"/>
          <p:cNvPicPr>
            <a:picLocks noChangeAspect="1" noChangeArrowheads="1"/>
          </p:cNvPicPr>
          <p:nvPr/>
        </p:nvPicPr>
        <p:blipFill>
          <a:blip r:embed="rId2" cstate="print"/>
          <a:srcRect l="40282" r="40282" b="29334"/>
          <a:stretch>
            <a:fillRect/>
          </a:stretch>
        </p:blipFill>
        <p:spPr bwMode="auto">
          <a:xfrm>
            <a:off x="3505200" y="2438400"/>
            <a:ext cx="2133662" cy="666750"/>
          </a:xfrm>
          <a:prstGeom prst="rect">
            <a:avLst/>
          </a:prstGeom>
          <a:noFill/>
          <a:ln w="28575">
            <a:solidFill>
              <a:srgbClr val="FF0000"/>
            </a:solidFill>
            <a:miter lim="800000"/>
            <a:headEnd/>
            <a:tailEnd/>
          </a:ln>
          <a:effectLst/>
        </p:spPr>
      </p:pic>
      <p:pic>
        <p:nvPicPr>
          <p:cNvPr id="9" name="Picture 9"/>
          <p:cNvPicPr>
            <a:picLocks noChangeAspect="1" noChangeArrowheads="1"/>
          </p:cNvPicPr>
          <p:nvPr/>
        </p:nvPicPr>
        <p:blipFill>
          <a:blip r:embed="rId3" cstate="print"/>
          <a:srcRect l="44219" r="44218" b="30024"/>
          <a:stretch>
            <a:fillRect/>
          </a:stretch>
        </p:blipFill>
        <p:spPr bwMode="auto">
          <a:xfrm>
            <a:off x="2048777" y="3667125"/>
            <a:ext cx="1220714" cy="685800"/>
          </a:xfrm>
          <a:prstGeom prst="rect">
            <a:avLst/>
          </a:prstGeom>
          <a:noFill/>
          <a:ln w="28575">
            <a:solidFill>
              <a:srgbClr val="FF0000"/>
            </a:solidFill>
            <a:miter lim="800000"/>
            <a:headEnd/>
            <a:tailEnd/>
          </a:ln>
          <a:effectLst/>
        </p:spPr>
      </p:pic>
      <p:pic>
        <p:nvPicPr>
          <p:cNvPr id="60419" name="Picture 3"/>
          <p:cNvPicPr>
            <a:picLocks noChangeAspect="1" noChangeArrowheads="1"/>
          </p:cNvPicPr>
          <p:nvPr/>
        </p:nvPicPr>
        <p:blipFill>
          <a:blip r:embed="rId4" cstate="print"/>
          <a:srcRect l="41691" r="41633" b="22581"/>
          <a:stretch>
            <a:fillRect/>
          </a:stretch>
        </p:blipFill>
        <p:spPr bwMode="auto">
          <a:xfrm>
            <a:off x="3648075" y="4418142"/>
            <a:ext cx="1830672" cy="763458"/>
          </a:xfrm>
          <a:prstGeom prst="rect">
            <a:avLst/>
          </a:prstGeom>
          <a:noFill/>
          <a:ln w="28575">
            <a:solidFill>
              <a:srgbClr val="FF0000"/>
            </a:solidFill>
            <a:miter lim="800000"/>
            <a:headEnd/>
            <a:tailEnd/>
          </a:ln>
          <a:effectLst/>
        </p:spPr>
      </p:pic>
      <p:grpSp>
        <p:nvGrpSpPr>
          <p:cNvPr id="10" name="Group 9"/>
          <p:cNvGrpSpPr/>
          <p:nvPr/>
        </p:nvGrpSpPr>
        <p:grpSpPr>
          <a:xfrm>
            <a:off x="2434467" y="1430278"/>
            <a:ext cx="6633333" cy="760472"/>
            <a:chOff x="1143000" y="2667000"/>
            <a:chExt cx="6633333" cy="760472"/>
          </a:xfrm>
        </p:grpSpPr>
        <p:pic>
          <p:nvPicPr>
            <p:cNvPr id="11" name="Picture 8"/>
            <p:cNvPicPr>
              <a:picLocks noChangeAspect="1" noChangeArrowheads="1"/>
            </p:cNvPicPr>
            <p:nvPr/>
          </p:nvPicPr>
          <p:blipFill>
            <a:blip r:embed="rId5" cstate="print"/>
            <a:srcRect l="20235" r="19060" b="28612"/>
            <a:stretch>
              <a:fillRect/>
            </a:stretch>
          </p:blipFill>
          <p:spPr bwMode="auto">
            <a:xfrm>
              <a:off x="1367667" y="2667000"/>
              <a:ext cx="6408666" cy="760472"/>
            </a:xfrm>
            <a:prstGeom prst="rect">
              <a:avLst/>
            </a:prstGeom>
            <a:noFill/>
            <a:ln w="9525">
              <a:noFill/>
              <a:miter lim="800000"/>
              <a:headEnd/>
              <a:tailEnd/>
            </a:ln>
            <a:effectLst/>
          </p:spPr>
        </p:pic>
        <p:sp>
          <p:nvSpPr>
            <p:cNvPr id="12" name="TextBox 11"/>
            <p:cNvSpPr txBox="1"/>
            <p:nvPr/>
          </p:nvSpPr>
          <p:spPr>
            <a:xfrm>
              <a:off x="1143000" y="2809875"/>
              <a:ext cx="325730" cy="461665"/>
            </a:xfrm>
            <a:prstGeom prst="rect">
              <a:avLst/>
            </a:prstGeom>
            <a:noFill/>
          </p:spPr>
          <p:txBody>
            <a:bodyPr wrap="none" rtlCol="0">
              <a:spAutoFit/>
            </a:bodyPr>
            <a:lstStyle/>
            <a:p>
              <a:r>
                <a:rPr lang="en-US" sz="2400" i="1" dirty="0" smtClean="0">
                  <a:solidFill>
                    <a:schemeClr val="bg1"/>
                  </a:solidFill>
                </a:rPr>
                <a:t>s</a:t>
              </a:r>
              <a:endParaRPr lang="en-US" sz="2400" i="1"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Pumping/Aquifer Test Basics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An aquifer test consists of a production or pumping well, which discharges groundwater from the aquifer at a constant rate that stresses the aquifer, and observation wells from where the decline in the water level is measured.</a:t>
            </a:r>
          </a:p>
          <a:p>
            <a:pPr algn="just"/>
            <a:endParaRPr lang="en-US" dirty="0" smtClean="0"/>
          </a:p>
          <a:p>
            <a:pPr algn="just"/>
            <a:r>
              <a:rPr lang="en-US" dirty="0" smtClean="0"/>
              <a:t>Three observation wells at various positions, up and down gradient are considered appropriate for thorough test results.</a:t>
            </a:r>
          </a:p>
          <a:p>
            <a:pPr algn="just"/>
            <a:endParaRPr lang="en-US" dirty="0" smtClean="0"/>
          </a:p>
          <a:p>
            <a:pPr algn="just"/>
            <a:r>
              <a:rPr lang="en-US" dirty="0" smtClean="0"/>
              <a:t>The specific capacity (Q/s) of a production well can also be used to estimate aquifer parameters.</a:t>
            </a:r>
          </a:p>
          <a:p>
            <a:pPr algn="just"/>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Theis Method of solution</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A plot on a logarithmic paper of W(u) versus u, known as the type curve is prepared.</a:t>
            </a:r>
          </a:p>
          <a:p>
            <a:pPr algn="just"/>
            <a:endParaRPr lang="en-US" dirty="0" smtClean="0"/>
          </a:p>
          <a:p>
            <a:pPr algn="just"/>
            <a:r>
              <a:rPr lang="en-US" dirty="0" smtClean="0"/>
              <a:t>Values of drawdown (s) are plotted against values of r</a:t>
            </a:r>
            <a:r>
              <a:rPr lang="en-US" baseline="30000" dirty="0" smtClean="0"/>
              <a:t>2</a:t>
            </a:r>
            <a:r>
              <a:rPr lang="en-US" dirty="0" smtClean="0"/>
              <a:t>/t on logarithmic paper of the same size and scale as the type curve.</a:t>
            </a:r>
          </a:p>
          <a:p>
            <a:pPr algn="just"/>
            <a:endParaRPr lang="en-US" dirty="0" smtClean="0"/>
          </a:p>
          <a:p>
            <a:pPr algn="just"/>
            <a:r>
              <a:rPr lang="en-US" dirty="0" smtClean="0"/>
              <a:t>The observed time-drawdown data are superimposed on the type curve, keeping the coordinate axes of the two curves parallel and adjusted until a position is found by trial whereby most of the plotted points of the observed data fall on a segment of the type curve.</a:t>
            </a:r>
          </a:p>
          <a:p>
            <a:pPr algn="just"/>
            <a:endParaRPr lang="en-US" dirty="0" smtClean="0"/>
          </a:p>
          <a:p>
            <a:pPr algn="just"/>
            <a:r>
              <a:rPr lang="en-US" dirty="0" smtClean="0"/>
              <a:t>Any convenient point is then selected and the coordinates of this match point are recorded.</a:t>
            </a:r>
          </a:p>
          <a:p>
            <a:pPr algn="just"/>
            <a:endParaRPr lang="en-US" dirty="0" smtClean="0"/>
          </a:p>
          <a:p>
            <a:pPr algn="just"/>
            <a:r>
              <a:rPr lang="en-US" dirty="0" smtClean="0"/>
              <a:t>With values of  W(u), u , s and r</a:t>
            </a:r>
            <a:r>
              <a:rPr lang="en-US" baseline="30000" dirty="0" smtClean="0"/>
              <a:t>2</a:t>
            </a:r>
            <a:r>
              <a:rPr lang="en-US" dirty="0" smtClean="0"/>
              <a:t>/t thus determined, S and T can be obtained.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dirty="0"/>
              <a:t>Theis Plot : 1/u vs W(u)</a:t>
            </a:r>
          </a:p>
        </p:txBody>
      </p:sp>
      <p:pic>
        <p:nvPicPr>
          <p:cNvPr id="245766" name="Picture 6"/>
          <p:cNvPicPr>
            <a:picLocks noChangeAspect="1" noChangeArrowheads="1"/>
          </p:cNvPicPr>
          <p:nvPr/>
        </p:nvPicPr>
        <p:blipFill>
          <a:blip r:embed="rId2" cstate="print"/>
          <a:srcRect/>
          <a:stretch>
            <a:fillRect/>
          </a:stretch>
        </p:blipFill>
        <p:spPr bwMode="auto">
          <a:xfrm>
            <a:off x="228600" y="1600200"/>
            <a:ext cx="8756650" cy="506412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a:off x="234950" y="1600200"/>
            <a:ext cx="8756650" cy="5064125"/>
            <a:chOff x="148" y="1008"/>
            <a:chExt cx="5516" cy="3190"/>
          </a:xfrm>
        </p:grpSpPr>
        <p:sp>
          <p:nvSpPr>
            <p:cNvPr id="5" name="AutoShape 6"/>
            <p:cNvSpPr>
              <a:spLocks noChangeAspect="1" noChangeArrowheads="1" noTextEdit="1"/>
            </p:cNvSpPr>
            <p:nvPr/>
          </p:nvSpPr>
          <p:spPr bwMode="auto">
            <a:xfrm>
              <a:off x="148" y="1008"/>
              <a:ext cx="5516" cy="3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p:nvSpPr>
          <p:spPr bwMode="auto">
            <a:xfrm>
              <a:off x="177" y="1037"/>
              <a:ext cx="5460" cy="3134"/>
            </a:xfrm>
            <a:prstGeom prst="rect">
              <a:avLst/>
            </a:prstGeom>
            <a:solidFill>
              <a:srgbClr val="00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9"/>
            <p:cNvSpPr>
              <a:spLocks noChangeArrowheads="1"/>
            </p:cNvSpPr>
            <p:nvPr/>
          </p:nvSpPr>
          <p:spPr bwMode="auto">
            <a:xfrm>
              <a:off x="757" y="1184"/>
              <a:ext cx="4635" cy="2475"/>
            </a:xfrm>
            <a:prstGeom prst="rect">
              <a:avLst/>
            </a:prstGeom>
            <a:solidFill>
              <a:srgbClr val="00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p:nvSpPr>
          <p:spPr bwMode="auto">
            <a:xfrm>
              <a:off x="757" y="3410"/>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11"/>
            <p:cNvSpPr>
              <a:spLocks noChangeShapeType="1"/>
            </p:cNvSpPr>
            <p:nvPr/>
          </p:nvSpPr>
          <p:spPr bwMode="auto">
            <a:xfrm>
              <a:off x="757" y="3266"/>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757" y="3163"/>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13"/>
            <p:cNvSpPr>
              <a:spLocks noChangeShapeType="1"/>
            </p:cNvSpPr>
            <p:nvPr/>
          </p:nvSpPr>
          <p:spPr bwMode="auto">
            <a:xfrm>
              <a:off x="757" y="3083"/>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14"/>
            <p:cNvSpPr>
              <a:spLocks noChangeShapeType="1"/>
            </p:cNvSpPr>
            <p:nvPr/>
          </p:nvSpPr>
          <p:spPr bwMode="auto">
            <a:xfrm>
              <a:off x="757" y="3017"/>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15"/>
            <p:cNvSpPr>
              <a:spLocks noChangeShapeType="1"/>
            </p:cNvSpPr>
            <p:nvPr/>
          </p:nvSpPr>
          <p:spPr bwMode="auto">
            <a:xfrm>
              <a:off x="757" y="2961"/>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16"/>
            <p:cNvSpPr>
              <a:spLocks noChangeShapeType="1"/>
            </p:cNvSpPr>
            <p:nvPr/>
          </p:nvSpPr>
          <p:spPr bwMode="auto">
            <a:xfrm>
              <a:off x="757" y="2914"/>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17"/>
            <p:cNvSpPr>
              <a:spLocks noChangeShapeType="1"/>
            </p:cNvSpPr>
            <p:nvPr/>
          </p:nvSpPr>
          <p:spPr bwMode="auto">
            <a:xfrm>
              <a:off x="757" y="2872"/>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8"/>
            <p:cNvSpPr>
              <a:spLocks noChangeShapeType="1"/>
            </p:cNvSpPr>
            <p:nvPr/>
          </p:nvSpPr>
          <p:spPr bwMode="auto">
            <a:xfrm>
              <a:off x="757" y="2585"/>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9"/>
            <p:cNvSpPr>
              <a:spLocks noChangeShapeType="1"/>
            </p:cNvSpPr>
            <p:nvPr/>
          </p:nvSpPr>
          <p:spPr bwMode="auto">
            <a:xfrm>
              <a:off x="757" y="2441"/>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20"/>
            <p:cNvSpPr>
              <a:spLocks noChangeShapeType="1"/>
            </p:cNvSpPr>
            <p:nvPr/>
          </p:nvSpPr>
          <p:spPr bwMode="auto">
            <a:xfrm>
              <a:off x="757" y="2337"/>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21"/>
            <p:cNvSpPr>
              <a:spLocks noChangeShapeType="1"/>
            </p:cNvSpPr>
            <p:nvPr/>
          </p:nvSpPr>
          <p:spPr bwMode="auto">
            <a:xfrm>
              <a:off x="757" y="2258"/>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22"/>
            <p:cNvSpPr>
              <a:spLocks noChangeShapeType="1"/>
            </p:cNvSpPr>
            <p:nvPr/>
          </p:nvSpPr>
          <p:spPr bwMode="auto">
            <a:xfrm>
              <a:off x="757" y="2192"/>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23"/>
            <p:cNvSpPr>
              <a:spLocks noChangeShapeType="1"/>
            </p:cNvSpPr>
            <p:nvPr/>
          </p:nvSpPr>
          <p:spPr bwMode="auto">
            <a:xfrm>
              <a:off x="757" y="2136"/>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24"/>
            <p:cNvSpPr>
              <a:spLocks noChangeShapeType="1"/>
            </p:cNvSpPr>
            <p:nvPr/>
          </p:nvSpPr>
          <p:spPr bwMode="auto">
            <a:xfrm>
              <a:off x="757" y="2089"/>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5"/>
            <p:cNvSpPr>
              <a:spLocks noChangeShapeType="1"/>
            </p:cNvSpPr>
            <p:nvPr/>
          </p:nvSpPr>
          <p:spPr bwMode="auto">
            <a:xfrm>
              <a:off x="757" y="2047"/>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6"/>
            <p:cNvSpPr>
              <a:spLocks noChangeShapeType="1"/>
            </p:cNvSpPr>
            <p:nvPr/>
          </p:nvSpPr>
          <p:spPr bwMode="auto">
            <a:xfrm>
              <a:off x="757" y="1760"/>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7"/>
            <p:cNvSpPr>
              <a:spLocks noChangeShapeType="1"/>
            </p:cNvSpPr>
            <p:nvPr/>
          </p:nvSpPr>
          <p:spPr bwMode="auto">
            <a:xfrm>
              <a:off x="757" y="1616"/>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8"/>
            <p:cNvSpPr>
              <a:spLocks noChangeShapeType="1"/>
            </p:cNvSpPr>
            <p:nvPr/>
          </p:nvSpPr>
          <p:spPr bwMode="auto">
            <a:xfrm>
              <a:off x="757" y="1512"/>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9"/>
            <p:cNvSpPr>
              <a:spLocks noChangeShapeType="1"/>
            </p:cNvSpPr>
            <p:nvPr/>
          </p:nvSpPr>
          <p:spPr bwMode="auto">
            <a:xfrm>
              <a:off x="757" y="1433"/>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30"/>
            <p:cNvSpPr>
              <a:spLocks noChangeShapeType="1"/>
            </p:cNvSpPr>
            <p:nvPr/>
          </p:nvSpPr>
          <p:spPr bwMode="auto">
            <a:xfrm>
              <a:off x="757" y="1367"/>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31"/>
            <p:cNvSpPr>
              <a:spLocks noChangeShapeType="1"/>
            </p:cNvSpPr>
            <p:nvPr/>
          </p:nvSpPr>
          <p:spPr bwMode="auto">
            <a:xfrm>
              <a:off x="757" y="1311"/>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32"/>
            <p:cNvSpPr>
              <a:spLocks noChangeShapeType="1"/>
            </p:cNvSpPr>
            <p:nvPr/>
          </p:nvSpPr>
          <p:spPr bwMode="auto">
            <a:xfrm>
              <a:off x="757" y="1264"/>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33"/>
            <p:cNvSpPr>
              <a:spLocks noChangeShapeType="1"/>
            </p:cNvSpPr>
            <p:nvPr/>
          </p:nvSpPr>
          <p:spPr bwMode="auto">
            <a:xfrm>
              <a:off x="757" y="1222"/>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34"/>
            <p:cNvSpPr>
              <a:spLocks noChangeShapeType="1"/>
            </p:cNvSpPr>
            <p:nvPr/>
          </p:nvSpPr>
          <p:spPr bwMode="auto">
            <a:xfrm>
              <a:off x="757" y="2834"/>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5"/>
            <p:cNvSpPr>
              <a:spLocks noChangeShapeType="1"/>
            </p:cNvSpPr>
            <p:nvPr/>
          </p:nvSpPr>
          <p:spPr bwMode="auto">
            <a:xfrm>
              <a:off x="757" y="2009"/>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Line 36"/>
            <p:cNvSpPr>
              <a:spLocks noChangeShapeType="1"/>
            </p:cNvSpPr>
            <p:nvPr/>
          </p:nvSpPr>
          <p:spPr bwMode="auto">
            <a:xfrm>
              <a:off x="757" y="1184"/>
              <a:ext cx="4635" cy="1"/>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7"/>
            <p:cNvSpPr>
              <a:spLocks noChangeShapeType="1"/>
            </p:cNvSpPr>
            <p:nvPr/>
          </p:nvSpPr>
          <p:spPr bwMode="auto">
            <a:xfrm>
              <a:off x="1106"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38"/>
            <p:cNvSpPr>
              <a:spLocks noChangeShapeType="1"/>
            </p:cNvSpPr>
            <p:nvPr/>
          </p:nvSpPr>
          <p:spPr bwMode="auto">
            <a:xfrm>
              <a:off x="1309"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9"/>
            <p:cNvSpPr>
              <a:spLocks noChangeShapeType="1"/>
            </p:cNvSpPr>
            <p:nvPr/>
          </p:nvSpPr>
          <p:spPr bwMode="auto">
            <a:xfrm>
              <a:off x="1455"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40"/>
            <p:cNvSpPr>
              <a:spLocks noChangeShapeType="1"/>
            </p:cNvSpPr>
            <p:nvPr/>
          </p:nvSpPr>
          <p:spPr bwMode="auto">
            <a:xfrm>
              <a:off x="1567"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41"/>
            <p:cNvSpPr>
              <a:spLocks noChangeShapeType="1"/>
            </p:cNvSpPr>
            <p:nvPr/>
          </p:nvSpPr>
          <p:spPr bwMode="auto">
            <a:xfrm>
              <a:off x="1658"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42"/>
            <p:cNvSpPr>
              <a:spLocks noChangeShapeType="1"/>
            </p:cNvSpPr>
            <p:nvPr/>
          </p:nvSpPr>
          <p:spPr bwMode="auto">
            <a:xfrm>
              <a:off x="1736"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43"/>
            <p:cNvSpPr>
              <a:spLocks noChangeShapeType="1"/>
            </p:cNvSpPr>
            <p:nvPr/>
          </p:nvSpPr>
          <p:spPr bwMode="auto">
            <a:xfrm>
              <a:off x="1803"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44"/>
            <p:cNvSpPr>
              <a:spLocks noChangeShapeType="1"/>
            </p:cNvSpPr>
            <p:nvPr/>
          </p:nvSpPr>
          <p:spPr bwMode="auto">
            <a:xfrm>
              <a:off x="1863"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45"/>
            <p:cNvSpPr>
              <a:spLocks noChangeShapeType="1"/>
            </p:cNvSpPr>
            <p:nvPr/>
          </p:nvSpPr>
          <p:spPr bwMode="auto">
            <a:xfrm>
              <a:off x="2265"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46"/>
            <p:cNvSpPr>
              <a:spLocks noChangeShapeType="1"/>
            </p:cNvSpPr>
            <p:nvPr/>
          </p:nvSpPr>
          <p:spPr bwMode="auto">
            <a:xfrm>
              <a:off x="2468"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47"/>
            <p:cNvSpPr>
              <a:spLocks noChangeShapeType="1"/>
            </p:cNvSpPr>
            <p:nvPr/>
          </p:nvSpPr>
          <p:spPr bwMode="auto">
            <a:xfrm>
              <a:off x="2614"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48"/>
            <p:cNvSpPr>
              <a:spLocks noChangeShapeType="1"/>
            </p:cNvSpPr>
            <p:nvPr/>
          </p:nvSpPr>
          <p:spPr bwMode="auto">
            <a:xfrm>
              <a:off x="2726"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9"/>
            <p:cNvSpPr>
              <a:spLocks noChangeShapeType="1"/>
            </p:cNvSpPr>
            <p:nvPr/>
          </p:nvSpPr>
          <p:spPr bwMode="auto">
            <a:xfrm>
              <a:off x="2817"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50"/>
            <p:cNvSpPr>
              <a:spLocks noChangeShapeType="1"/>
            </p:cNvSpPr>
            <p:nvPr/>
          </p:nvSpPr>
          <p:spPr bwMode="auto">
            <a:xfrm>
              <a:off x="2895"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51"/>
            <p:cNvSpPr>
              <a:spLocks noChangeShapeType="1"/>
            </p:cNvSpPr>
            <p:nvPr/>
          </p:nvSpPr>
          <p:spPr bwMode="auto">
            <a:xfrm>
              <a:off x="2962"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52"/>
            <p:cNvSpPr>
              <a:spLocks noChangeShapeType="1"/>
            </p:cNvSpPr>
            <p:nvPr/>
          </p:nvSpPr>
          <p:spPr bwMode="auto">
            <a:xfrm>
              <a:off x="3022"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53"/>
            <p:cNvSpPr>
              <a:spLocks noChangeShapeType="1"/>
            </p:cNvSpPr>
            <p:nvPr/>
          </p:nvSpPr>
          <p:spPr bwMode="auto">
            <a:xfrm>
              <a:off x="3424"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54"/>
            <p:cNvSpPr>
              <a:spLocks noChangeShapeType="1"/>
            </p:cNvSpPr>
            <p:nvPr/>
          </p:nvSpPr>
          <p:spPr bwMode="auto">
            <a:xfrm>
              <a:off x="3627"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55"/>
            <p:cNvSpPr>
              <a:spLocks noChangeShapeType="1"/>
            </p:cNvSpPr>
            <p:nvPr/>
          </p:nvSpPr>
          <p:spPr bwMode="auto">
            <a:xfrm>
              <a:off x="3773"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56"/>
            <p:cNvSpPr>
              <a:spLocks noChangeShapeType="1"/>
            </p:cNvSpPr>
            <p:nvPr/>
          </p:nvSpPr>
          <p:spPr bwMode="auto">
            <a:xfrm>
              <a:off x="3884"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57"/>
            <p:cNvSpPr>
              <a:spLocks noChangeShapeType="1"/>
            </p:cNvSpPr>
            <p:nvPr/>
          </p:nvSpPr>
          <p:spPr bwMode="auto">
            <a:xfrm>
              <a:off x="3976"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58"/>
            <p:cNvSpPr>
              <a:spLocks noChangeShapeType="1"/>
            </p:cNvSpPr>
            <p:nvPr/>
          </p:nvSpPr>
          <p:spPr bwMode="auto">
            <a:xfrm>
              <a:off x="4054"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9"/>
            <p:cNvSpPr>
              <a:spLocks noChangeShapeType="1"/>
            </p:cNvSpPr>
            <p:nvPr/>
          </p:nvSpPr>
          <p:spPr bwMode="auto">
            <a:xfrm>
              <a:off x="4121"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60"/>
            <p:cNvSpPr>
              <a:spLocks noChangeShapeType="1"/>
            </p:cNvSpPr>
            <p:nvPr/>
          </p:nvSpPr>
          <p:spPr bwMode="auto">
            <a:xfrm>
              <a:off x="4181"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61"/>
            <p:cNvSpPr>
              <a:spLocks noChangeShapeType="1"/>
            </p:cNvSpPr>
            <p:nvPr/>
          </p:nvSpPr>
          <p:spPr bwMode="auto">
            <a:xfrm>
              <a:off x="4582"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62"/>
            <p:cNvSpPr>
              <a:spLocks noChangeShapeType="1"/>
            </p:cNvSpPr>
            <p:nvPr/>
          </p:nvSpPr>
          <p:spPr bwMode="auto">
            <a:xfrm>
              <a:off x="4786"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63"/>
            <p:cNvSpPr>
              <a:spLocks noChangeShapeType="1"/>
            </p:cNvSpPr>
            <p:nvPr/>
          </p:nvSpPr>
          <p:spPr bwMode="auto">
            <a:xfrm>
              <a:off x="4931"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64"/>
            <p:cNvSpPr>
              <a:spLocks noChangeShapeType="1"/>
            </p:cNvSpPr>
            <p:nvPr/>
          </p:nvSpPr>
          <p:spPr bwMode="auto">
            <a:xfrm>
              <a:off x="5043"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65"/>
            <p:cNvSpPr>
              <a:spLocks noChangeShapeType="1"/>
            </p:cNvSpPr>
            <p:nvPr/>
          </p:nvSpPr>
          <p:spPr bwMode="auto">
            <a:xfrm>
              <a:off x="5135"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66"/>
            <p:cNvSpPr>
              <a:spLocks noChangeShapeType="1"/>
            </p:cNvSpPr>
            <p:nvPr/>
          </p:nvSpPr>
          <p:spPr bwMode="auto">
            <a:xfrm>
              <a:off x="5213"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7"/>
            <p:cNvSpPr>
              <a:spLocks noChangeShapeType="1"/>
            </p:cNvSpPr>
            <p:nvPr/>
          </p:nvSpPr>
          <p:spPr bwMode="auto">
            <a:xfrm>
              <a:off x="5280"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68"/>
            <p:cNvSpPr>
              <a:spLocks noChangeShapeType="1"/>
            </p:cNvSpPr>
            <p:nvPr/>
          </p:nvSpPr>
          <p:spPr bwMode="auto">
            <a:xfrm>
              <a:off x="5339" y="1184"/>
              <a:ext cx="1" cy="2475"/>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69"/>
            <p:cNvSpPr>
              <a:spLocks noChangeShapeType="1"/>
            </p:cNvSpPr>
            <p:nvPr/>
          </p:nvSpPr>
          <p:spPr bwMode="auto">
            <a:xfrm>
              <a:off x="1916" y="1184"/>
              <a:ext cx="1" cy="2475"/>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70"/>
            <p:cNvSpPr>
              <a:spLocks noChangeShapeType="1"/>
            </p:cNvSpPr>
            <p:nvPr/>
          </p:nvSpPr>
          <p:spPr bwMode="auto">
            <a:xfrm>
              <a:off x="3075" y="1184"/>
              <a:ext cx="1" cy="2475"/>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1"/>
            <p:cNvSpPr>
              <a:spLocks noChangeShapeType="1"/>
            </p:cNvSpPr>
            <p:nvPr/>
          </p:nvSpPr>
          <p:spPr bwMode="auto">
            <a:xfrm>
              <a:off x="4233" y="1184"/>
              <a:ext cx="1" cy="2475"/>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72"/>
            <p:cNvSpPr>
              <a:spLocks noChangeShapeType="1"/>
            </p:cNvSpPr>
            <p:nvPr/>
          </p:nvSpPr>
          <p:spPr bwMode="auto">
            <a:xfrm>
              <a:off x="5392" y="1184"/>
              <a:ext cx="1" cy="2475"/>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73"/>
            <p:cNvSpPr>
              <a:spLocks noChangeArrowheads="1"/>
            </p:cNvSpPr>
            <p:nvPr/>
          </p:nvSpPr>
          <p:spPr bwMode="auto">
            <a:xfrm>
              <a:off x="757" y="1184"/>
              <a:ext cx="4635" cy="2475"/>
            </a:xfrm>
            <a:prstGeom prst="rect">
              <a:avLst/>
            </a:prstGeom>
            <a:noFill/>
            <a:ln w="3333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74"/>
            <p:cNvSpPr>
              <a:spLocks noChangeShapeType="1"/>
            </p:cNvSpPr>
            <p:nvPr/>
          </p:nvSpPr>
          <p:spPr bwMode="auto">
            <a:xfrm>
              <a:off x="757" y="1184"/>
              <a:ext cx="1" cy="2475"/>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75"/>
            <p:cNvSpPr>
              <a:spLocks noChangeShapeType="1"/>
            </p:cNvSpPr>
            <p:nvPr/>
          </p:nvSpPr>
          <p:spPr bwMode="auto">
            <a:xfrm>
              <a:off x="723" y="3659"/>
              <a:ext cx="34" cy="1"/>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76"/>
            <p:cNvSpPr>
              <a:spLocks noChangeShapeType="1"/>
            </p:cNvSpPr>
            <p:nvPr/>
          </p:nvSpPr>
          <p:spPr bwMode="auto">
            <a:xfrm>
              <a:off x="723" y="2834"/>
              <a:ext cx="34" cy="1"/>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77"/>
            <p:cNvSpPr>
              <a:spLocks noChangeShapeType="1"/>
            </p:cNvSpPr>
            <p:nvPr/>
          </p:nvSpPr>
          <p:spPr bwMode="auto">
            <a:xfrm>
              <a:off x="723" y="2009"/>
              <a:ext cx="34" cy="1"/>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78"/>
            <p:cNvSpPr>
              <a:spLocks noChangeShapeType="1"/>
            </p:cNvSpPr>
            <p:nvPr/>
          </p:nvSpPr>
          <p:spPr bwMode="auto">
            <a:xfrm>
              <a:off x="723" y="1184"/>
              <a:ext cx="34" cy="1"/>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79"/>
            <p:cNvSpPr>
              <a:spLocks noChangeShapeType="1"/>
            </p:cNvSpPr>
            <p:nvPr/>
          </p:nvSpPr>
          <p:spPr bwMode="auto">
            <a:xfrm>
              <a:off x="757" y="3659"/>
              <a:ext cx="4635" cy="1"/>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80"/>
            <p:cNvSpPr>
              <a:spLocks noChangeShapeType="1"/>
            </p:cNvSpPr>
            <p:nvPr/>
          </p:nvSpPr>
          <p:spPr bwMode="auto">
            <a:xfrm flipV="1">
              <a:off x="757" y="3659"/>
              <a:ext cx="1" cy="34"/>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81"/>
            <p:cNvSpPr>
              <a:spLocks noChangeShapeType="1"/>
            </p:cNvSpPr>
            <p:nvPr/>
          </p:nvSpPr>
          <p:spPr bwMode="auto">
            <a:xfrm flipV="1">
              <a:off x="1916" y="3659"/>
              <a:ext cx="1" cy="34"/>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82"/>
            <p:cNvSpPr>
              <a:spLocks noChangeShapeType="1"/>
            </p:cNvSpPr>
            <p:nvPr/>
          </p:nvSpPr>
          <p:spPr bwMode="auto">
            <a:xfrm flipV="1">
              <a:off x="3075" y="3659"/>
              <a:ext cx="1" cy="34"/>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83"/>
            <p:cNvSpPr>
              <a:spLocks noChangeShapeType="1"/>
            </p:cNvSpPr>
            <p:nvPr/>
          </p:nvSpPr>
          <p:spPr bwMode="auto">
            <a:xfrm flipV="1">
              <a:off x="4233" y="3659"/>
              <a:ext cx="1" cy="34"/>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84"/>
            <p:cNvSpPr>
              <a:spLocks noChangeShapeType="1"/>
            </p:cNvSpPr>
            <p:nvPr/>
          </p:nvSpPr>
          <p:spPr bwMode="auto">
            <a:xfrm flipV="1">
              <a:off x="5392" y="3659"/>
              <a:ext cx="1" cy="34"/>
            </a:xfrm>
            <a:prstGeom prst="line">
              <a:avLst/>
            </a:prstGeom>
            <a:noFill/>
            <a:ln w="333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5"/>
            <p:cNvSpPr>
              <a:spLocks/>
            </p:cNvSpPr>
            <p:nvPr/>
          </p:nvSpPr>
          <p:spPr bwMode="auto">
            <a:xfrm>
              <a:off x="1622" y="3046"/>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6"/>
            <p:cNvSpPr>
              <a:spLocks/>
            </p:cNvSpPr>
            <p:nvPr/>
          </p:nvSpPr>
          <p:spPr bwMode="auto">
            <a:xfrm>
              <a:off x="1827" y="2877"/>
              <a:ext cx="72" cy="73"/>
            </a:xfrm>
            <a:custGeom>
              <a:avLst/>
              <a:gdLst/>
              <a:ahLst/>
              <a:cxnLst>
                <a:cxn ang="0">
                  <a:pos x="36" y="0"/>
                </a:cxn>
                <a:cxn ang="0">
                  <a:pos x="72" y="37"/>
                </a:cxn>
                <a:cxn ang="0">
                  <a:pos x="36" y="73"/>
                </a:cxn>
                <a:cxn ang="0">
                  <a:pos x="0" y="37"/>
                </a:cxn>
                <a:cxn ang="0">
                  <a:pos x="36" y="0"/>
                </a:cxn>
              </a:cxnLst>
              <a:rect l="0" t="0" r="r" b="b"/>
              <a:pathLst>
                <a:path w="72" h="73">
                  <a:moveTo>
                    <a:pt x="36" y="0"/>
                  </a:moveTo>
                  <a:lnTo>
                    <a:pt x="72"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7"/>
            <p:cNvSpPr>
              <a:spLocks/>
            </p:cNvSpPr>
            <p:nvPr/>
          </p:nvSpPr>
          <p:spPr bwMode="auto">
            <a:xfrm>
              <a:off x="1971" y="2733"/>
              <a:ext cx="73" cy="72"/>
            </a:xfrm>
            <a:custGeom>
              <a:avLst/>
              <a:gdLst/>
              <a:ahLst/>
              <a:cxnLst>
                <a:cxn ang="0">
                  <a:pos x="37" y="0"/>
                </a:cxn>
                <a:cxn ang="0">
                  <a:pos x="73" y="36"/>
                </a:cxn>
                <a:cxn ang="0">
                  <a:pos x="37" y="72"/>
                </a:cxn>
                <a:cxn ang="0">
                  <a:pos x="0" y="36"/>
                </a:cxn>
                <a:cxn ang="0">
                  <a:pos x="37" y="0"/>
                </a:cxn>
              </a:cxnLst>
              <a:rect l="0" t="0" r="r" b="b"/>
              <a:pathLst>
                <a:path w="73" h="72">
                  <a:moveTo>
                    <a:pt x="37" y="0"/>
                  </a:moveTo>
                  <a:lnTo>
                    <a:pt x="73" y="36"/>
                  </a:lnTo>
                  <a:lnTo>
                    <a:pt x="37" y="72"/>
                  </a:lnTo>
                  <a:lnTo>
                    <a:pt x="0" y="36"/>
                  </a:lnTo>
                  <a:lnTo>
                    <a:pt x="37"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8"/>
            <p:cNvSpPr>
              <a:spLocks/>
            </p:cNvSpPr>
            <p:nvPr/>
          </p:nvSpPr>
          <p:spPr bwMode="auto">
            <a:xfrm>
              <a:off x="2084" y="2677"/>
              <a:ext cx="72" cy="73"/>
            </a:xfrm>
            <a:custGeom>
              <a:avLst/>
              <a:gdLst/>
              <a:ahLst/>
              <a:cxnLst>
                <a:cxn ang="0">
                  <a:pos x="36" y="0"/>
                </a:cxn>
                <a:cxn ang="0">
                  <a:pos x="72" y="37"/>
                </a:cxn>
                <a:cxn ang="0">
                  <a:pos x="36" y="73"/>
                </a:cxn>
                <a:cxn ang="0">
                  <a:pos x="0" y="37"/>
                </a:cxn>
                <a:cxn ang="0">
                  <a:pos x="36" y="0"/>
                </a:cxn>
              </a:cxnLst>
              <a:rect l="0" t="0" r="r" b="b"/>
              <a:pathLst>
                <a:path w="72" h="73">
                  <a:moveTo>
                    <a:pt x="36" y="0"/>
                  </a:moveTo>
                  <a:lnTo>
                    <a:pt x="72"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9"/>
            <p:cNvSpPr>
              <a:spLocks/>
            </p:cNvSpPr>
            <p:nvPr/>
          </p:nvSpPr>
          <p:spPr bwMode="auto">
            <a:xfrm>
              <a:off x="2176" y="2630"/>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90"/>
            <p:cNvSpPr>
              <a:spLocks/>
            </p:cNvSpPr>
            <p:nvPr/>
          </p:nvSpPr>
          <p:spPr bwMode="auto">
            <a:xfrm>
              <a:off x="2320" y="2549"/>
              <a:ext cx="73" cy="73"/>
            </a:xfrm>
            <a:custGeom>
              <a:avLst/>
              <a:gdLst/>
              <a:ahLst/>
              <a:cxnLst>
                <a:cxn ang="0">
                  <a:pos x="37" y="0"/>
                </a:cxn>
                <a:cxn ang="0">
                  <a:pos x="73" y="36"/>
                </a:cxn>
                <a:cxn ang="0">
                  <a:pos x="37" y="73"/>
                </a:cxn>
                <a:cxn ang="0">
                  <a:pos x="0" y="36"/>
                </a:cxn>
                <a:cxn ang="0">
                  <a:pos x="37" y="0"/>
                </a:cxn>
              </a:cxnLst>
              <a:rect l="0" t="0" r="r" b="b"/>
              <a:pathLst>
                <a:path w="73" h="73">
                  <a:moveTo>
                    <a:pt x="37" y="0"/>
                  </a:moveTo>
                  <a:lnTo>
                    <a:pt x="73" y="36"/>
                  </a:lnTo>
                  <a:lnTo>
                    <a:pt x="37" y="73"/>
                  </a:lnTo>
                  <a:lnTo>
                    <a:pt x="0" y="36"/>
                  </a:lnTo>
                  <a:lnTo>
                    <a:pt x="37"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1"/>
            <p:cNvSpPr>
              <a:spLocks/>
            </p:cNvSpPr>
            <p:nvPr/>
          </p:nvSpPr>
          <p:spPr bwMode="auto">
            <a:xfrm>
              <a:off x="2432" y="2500"/>
              <a:ext cx="73" cy="72"/>
            </a:xfrm>
            <a:custGeom>
              <a:avLst/>
              <a:gdLst/>
              <a:ahLst/>
              <a:cxnLst>
                <a:cxn ang="0">
                  <a:pos x="36" y="0"/>
                </a:cxn>
                <a:cxn ang="0">
                  <a:pos x="73" y="36"/>
                </a:cxn>
                <a:cxn ang="0">
                  <a:pos x="36" y="72"/>
                </a:cxn>
                <a:cxn ang="0">
                  <a:pos x="0" y="36"/>
                </a:cxn>
                <a:cxn ang="0">
                  <a:pos x="36" y="0"/>
                </a:cxn>
              </a:cxnLst>
              <a:rect l="0" t="0" r="r" b="b"/>
              <a:pathLst>
                <a:path w="73" h="72">
                  <a:moveTo>
                    <a:pt x="36" y="0"/>
                  </a:moveTo>
                  <a:lnTo>
                    <a:pt x="73" y="36"/>
                  </a:lnTo>
                  <a:lnTo>
                    <a:pt x="36" y="72"/>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2"/>
            <p:cNvSpPr>
              <a:spLocks/>
            </p:cNvSpPr>
            <p:nvPr/>
          </p:nvSpPr>
          <p:spPr bwMode="auto">
            <a:xfrm>
              <a:off x="2524" y="2441"/>
              <a:ext cx="72" cy="73"/>
            </a:xfrm>
            <a:custGeom>
              <a:avLst/>
              <a:gdLst/>
              <a:ahLst/>
              <a:cxnLst>
                <a:cxn ang="0">
                  <a:pos x="36" y="0"/>
                </a:cxn>
                <a:cxn ang="0">
                  <a:pos x="72" y="37"/>
                </a:cxn>
                <a:cxn ang="0">
                  <a:pos x="36" y="73"/>
                </a:cxn>
                <a:cxn ang="0">
                  <a:pos x="0" y="37"/>
                </a:cxn>
                <a:cxn ang="0">
                  <a:pos x="36" y="0"/>
                </a:cxn>
              </a:cxnLst>
              <a:rect l="0" t="0" r="r" b="b"/>
              <a:pathLst>
                <a:path w="72" h="73">
                  <a:moveTo>
                    <a:pt x="36" y="0"/>
                  </a:moveTo>
                  <a:lnTo>
                    <a:pt x="72"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3"/>
            <p:cNvSpPr>
              <a:spLocks/>
            </p:cNvSpPr>
            <p:nvPr/>
          </p:nvSpPr>
          <p:spPr bwMode="auto">
            <a:xfrm>
              <a:off x="2669" y="2404"/>
              <a:ext cx="73" cy="73"/>
            </a:xfrm>
            <a:custGeom>
              <a:avLst/>
              <a:gdLst/>
              <a:ahLst/>
              <a:cxnLst>
                <a:cxn ang="0">
                  <a:pos x="37" y="0"/>
                </a:cxn>
                <a:cxn ang="0">
                  <a:pos x="73" y="37"/>
                </a:cxn>
                <a:cxn ang="0">
                  <a:pos x="37" y="73"/>
                </a:cxn>
                <a:cxn ang="0">
                  <a:pos x="0" y="37"/>
                </a:cxn>
                <a:cxn ang="0">
                  <a:pos x="37" y="0"/>
                </a:cxn>
              </a:cxnLst>
              <a:rect l="0" t="0" r="r" b="b"/>
              <a:pathLst>
                <a:path w="73" h="73">
                  <a:moveTo>
                    <a:pt x="37" y="0"/>
                  </a:moveTo>
                  <a:lnTo>
                    <a:pt x="73" y="37"/>
                  </a:lnTo>
                  <a:lnTo>
                    <a:pt x="37" y="73"/>
                  </a:lnTo>
                  <a:lnTo>
                    <a:pt x="0" y="37"/>
                  </a:lnTo>
                  <a:lnTo>
                    <a:pt x="37"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94"/>
            <p:cNvSpPr>
              <a:spLocks/>
            </p:cNvSpPr>
            <p:nvPr/>
          </p:nvSpPr>
          <p:spPr bwMode="auto">
            <a:xfrm>
              <a:off x="2781" y="2359"/>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5"/>
            <p:cNvSpPr>
              <a:spLocks/>
            </p:cNvSpPr>
            <p:nvPr/>
          </p:nvSpPr>
          <p:spPr bwMode="auto">
            <a:xfrm>
              <a:off x="2873" y="2329"/>
              <a:ext cx="73" cy="73"/>
            </a:xfrm>
            <a:custGeom>
              <a:avLst/>
              <a:gdLst/>
              <a:ahLst/>
              <a:cxnLst>
                <a:cxn ang="0">
                  <a:pos x="36" y="0"/>
                </a:cxn>
                <a:cxn ang="0">
                  <a:pos x="73" y="36"/>
                </a:cxn>
                <a:cxn ang="0">
                  <a:pos x="36" y="73"/>
                </a:cxn>
                <a:cxn ang="0">
                  <a:pos x="0" y="36"/>
                </a:cxn>
                <a:cxn ang="0">
                  <a:pos x="36" y="0"/>
                </a:cxn>
              </a:cxnLst>
              <a:rect l="0" t="0" r="r" b="b"/>
              <a:pathLst>
                <a:path w="73" h="73">
                  <a:moveTo>
                    <a:pt x="36" y="0"/>
                  </a:moveTo>
                  <a:lnTo>
                    <a:pt x="73" y="36"/>
                  </a:lnTo>
                  <a:lnTo>
                    <a:pt x="36" y="73"/>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6"/>
            <p:cNvSpPr>
              <a:spLocks/>
            </p:cNvSpPr>
            <p:nvPr/>
          </p:nvSpPr>
          <p:spPr bwMode="auto">
            <a:xfrm>
              <a:off x="2951" y="2301"/>
              <a:ext cx="72" cy="73"/>
            </a:xfrm>
            <a:custGeom>
              <a:avLst/>
              <a:gdLst/>
              <a:ahLst/>
              <a:cxnLst>
                <a:cxn ang="0">
                  <a:pos x="36" y="0"/>
                </a:cxn>
                <a:cxn ang="0">
                  <a:pos x="72" y="36"/>
                </a:cxn>
                <a:cxn ang="0">
                  <a:pos x="36" y="73"/>
                </a:cxn>
                <a:cxn ang="0">
                  <a:pos x="0" y="36"/>
                </a:cxn>
                <a:cxn ang="0">
                  <a:pos x="36" y="0"/>
                </a:cxn>
              </a:cxnLst>
              <a:rect l="0" t="0" r="r" b="b"/>
              <a:pathLst>
                <a:path w="72" h="73">
                  <a:moveTo>
                    <a:pt x="36" y="0"/>
                  </a:moveTo>
                  <a:lnTo>
                    <a:pt x="72" y="36"/>
                  </a:lnTo>
                  <a:lnTo>
                    <a:pt x="36" y="73"/>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7"/>
            <p:cNvSpPr>
              <a:spLocks/>
            </p:cNvSpPr>
            <p:nvPr/>
          </p:nvSpPr>
          <p:spPr bwMode="auto">
            <a:xfrm>
              <a:off x="3077" y="2266"/>
              <a:ext cx="73" cy="73"/>
            </a:xfrm>
            <a:custGeom>
              <a:avLst/>
              <a:gdLst/>
              <a:ahLst/>
              <a:cxnLst>
                <a:cxn ang="0">
                  <a:pos x="37" y="0"/>
                </a:cxn>
                <a:cxn ang="0">
                  <a:pos x="73" y="37"/>
                </a:cxn>
                <a:cxn ang="0">
                  <a:pos x="37" y="73"/>
                </a:cxn>
                <a:cxn ang="0">
                  <a:pos x="0" y="37"/>
                </a:cxn>
                <a:cxn ang="0">
                  <a:pos x="37" y="0"/>
                </a:cxn>
              </a:cxnLst>
              <a:rect l="0" t="0" r="r" b="b"/>
              <a:pathLst>
                <a:path w="73" h="73">
                  <a:moveTo>
                    <a:pt x="37" y="0"/>
                  </a:moveTo>
                  <a:lnTo>
                    <a:pt x="73" y="37"/>
                  </a:lnTo>
                  <a:lnTo>
                    <a:pt x="37" y="73"/>
                  </a:lnTo>
                  <a:lnTo>
                    <a:pt x="0" y="37"/>
                  </a:lnTo>
                  <a:lnTo>
                    <a:pt x="37"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8"/>
            <p:cNvSpPr>
              <a:spLocks/>
            </p:cNvSpPr>
            <p:nvPr/>
          </p:nvSpPr>
          <p:spPr bwMode="auto">
            <a:xfrm>
              <a:off x="3222" y="2235"/>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9"/>
            <p:cNvSpPr>
              <a:spLocks/>
            </p:cNvSpPr>
            <p:nvPr/>
          </p:nvSpPr>
          <p:spPr bwMode="auto">
            <a:xfrm>
              <a:off x="3334" y="2207"/>
              <a:ext cx="73" cy="72"/>
            </a:xfrm>
            <a:custGeom>
              <a:avLst/>
              <a:gdLst/>
              <a:ahLst/>
              <a:cxnLst>
                <a:cxn ang="0">
                  <a:pos x="37" y="0"/>
                </a:cxn>
                <a:cxn ang="0">
                  <a:pos x="73" y="36"/>
                </a:cxn>
                <a:cxn ang="0">
                  <a:pos x="37" y="72"/>
                </a:cxn>
                <a:cxn ang="0">
                  <a:pos x="0" y="36"/>
                </a:cxn>
                <a:cxn ang="0">
                  <a:pos x="37" y="0"/>
                </a:cxn>
              </a:cxnLst>
              <a:rect l="0" t="0" r="r" b="b"/>
              <a:pathLst>
                <a:path w="73" h="72">
                  <a:moveTo>
                    <a:pt x="37" y="0"/>
                  </a:moveTo>
                  <a:lnTo>
                    <a:pt x="73" y="36"/>
                  </a:lnTo>
                  <a:lnTo>
                    <a:pt x="37" y="72"/>
                  </a:lnTo>
                  <a:lnTo>
                    <a:pt x="0" y="36"/>
                  </a:lnTo>
                  <a:lnTo>
                    <a:pt x="37"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00"/>
            <p:cNvSpPr>
              <a:spLocks/>
            </p:cNvSpPr>
            <p:nvPr/>
          </p:nvSpPr>
          <p:spPr bwMode="auto">
            <a:xfrm>
              <a:off x="3479" y="2174"/>
              <a:ext cx="73" cy="72"/>
            </a:xfrm>
            <a:custGeom>
              <a:avLst/>
              <a:gdLst/>
              <a:ahLst/>
              <a:cxnLst>
                <a:cxn ang="0">
                  <a:pos x="36" y="0"/>
                </a:cxn>
                <a:cxn ang="0">
                  <a:pos x="73" y="36"/>
                </a:cxn>
                <a:cxn ang="0">
                  <a:pos x="36" y="72"/>
                </a:cxn>
                <a:cxn ang="0">
                  <a:pos x="0" y="36"/>
                </a:cxn>
                <a:cxn ang="0">
                  <a:pos x="36" y="0"/>
                </a:cxn>
              </a:cxnLst>
              <a:rect l="0" t="0" r="r" b="b"/>
              <a:pathLst>
                <a:path w="73" h="72">
                  <a:moveTo>
                    <a:pt x="36" y="0"/>
                  </a:moveTo>
                  <a:lnTo>
                    <a:pt x="73" y="36"/>
                  </a:lnTo>
                  <a:lnTo>
                    <a:pt x="36" y="72"/>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01"/>
            <p:cNvSpPr>
              <a:spLocks/>
            </p:cNvSpPr>
            <p:nvPr/>
          </p:nvSpPr>
          <p:spPr bwMode="auto">
            <a:xfrm>
              <a:off x="3591" y="2149"/>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02"/>
            <p:cNvSpPr>
              <a:spLocks/>
            </p:cNvSpPr>
            <p:nvPr/>
          </p:nvSpPr>
          <p:spPr bwMode="auto">
            <a:xfrm>
              <a:off x="3683" y="2133"/>
              <a:ext cx="72" cy="73"/>
            </a:xfrm>
            <a:custGeom>
              <a:avLst/>
              <a:gdLst/>
              <a:ahLst/>
              <a:cxnLst>
                <a:cxn ang="0">
                  <a:pos x="36" y="0"/>
                </a:cxn>
                <a:cxn ang="0">
                  <a:pos x="72" y="36"/>
                </a:cxn>
                <a:cxn ang="0">
                  <a:pos x="36" y="73"/>
                </a:cxn>
                <a:cxn ang="0">
                  <a:pos x="0" y="36"/>
                </a:cxn>
                <a:cxn ang="0">
                  <a:pos x="36" y="0"/>
                </a:cxn>
              </a:cxnLst>
              <a:rect l="0" t="0" r="r" b="b"/>
              <a:pathLst>
                <a:path w="72" h="73">
                  <a:moveTo>
                    <a:pt x="36" y="0"/>
                  </a:moveTo>
                  <a:lnTo>
                    <a:pt x="72" y="36"/>
                  </a:lnTo>
                  <a:lnTo>
                    <a:pt x="36" y="73"/>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3"/>
            <p:cNvSpPr>
              <a:spLocks/>
            </p:cNvSpPr>
            <p:nvPr/>
          </p:nvSpPr>
          <p:spPr bwMode="auto">
            <a:xfrm>
              <a:off x="3828" y="2110"/>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4"/>
            <p:cNvSpPr>
              <a:spLocks/>
            </p:cNvSpPr>
            <p:nvPr/>
          </p:nvSpPr>
          <p:spPr bwMode="auto">
            <a:xfrm>
              <a:off x="3940" y="2085"/>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5"/>
            <p:cNvSpPr>
              <a:spLocks/>
            </p:cNvSpPr>
            <p:nvPr/>
          </p:nvSpPr>
          <p:spPr bwMode="auto">
            <a:xfrm>
              <a:off x="4032" y="2071"/>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6"/>
            <p:cNvSpPr>
              <a:spLocks/>
            </p:cNvSpPr>
            <p:nvPr/>
          </p:nvSpPr>
          <p:spPr bwMode="auto">
            <a:xfrm>
              <a:off x="4144" y="2052"/>
              <a:ext cx="73" cy="73"/>
            </a:xfrm>
            <a:custGeom>
              <a:avLst/>
              <a:gdLst/>
              <a:ahLst/>
              <a:cxnLst>
                <a:cxn ang="0">
                  <a:pos x="37" y="0"/>
                </a:cxn>
                <a:cxn ang="0">
                  <a:pos x="73" y="37"/>
                </a:cxn>
                <a:cxn ang="0">
                  <a:pos x="37" y="73"/>
                </a:cxn>
                <a:cxn ang="0">
                  <a:pos x="0" y="37"/>
                </a:cxn>
                <a:cxn ang="0">
                  <a:pos x="37" y="0"/>
                </a:cxn>
              </a:cxnLst>
              <a:rect l="0" t="0" r="r" b="b"/>
              <a:pathLst>
                <a:path w="73" h="73">
                  <a:moveTo>
                    <a:pt x="37" y="0"/>
                  </a:moveTo>
                  <a:lnTo>
                    <a:pt x="73" y="37"/>
                  </a:lnTo>
                  <a:lnTo>
                    <a:pt x="37" y="73"/>
                  </a:lnTo>
                  <a:lnTo>
                    <a:pt x="0" y="37"/>
                  </a:lnTo>
                  <a:lnTo>
                    <a:pt x="37"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7"/>
            <p:cNvSpPr>
              <a:spLocks/>
            </p:cNvSpPr>
            <p:nvPr/>
          </p:nvSpPr>
          <p:spPr bwMode="auto">
            <a:xfrm>
              <a:off x="4236" y="2039"/>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8"/>
            <p:cNvSpPr>
              <a:spLocks/>
            </p:cNvSpPr>
            <p:nvPr/>
          </p:nvSpPr>
          <p:spPr bwMode="auto">
            <a:xfrm>
              <a:off x="4313" y="2026"/>
              <a:ext cx="73" cy="73"/>
            </a:xfrm>
            <a:custGeom>
              <a:avLst/>
              <a:gdLst/>
              <a:ahLst/>
              <a:cxnLst>
                <a:cxn ang="0">
                  <a:pos x="36" y="0"/>
                </a:cxn>
                <a:cxn ang="0">
                  <a:pos x="73" y="37"/>
                </a:cxn>
                <a:cxn ang="0">
                  <a:pos x="36" y="73"/>
                </a:cxn>
                <a:cxn ang="0">
                  <a:pos x="0" y="37"/>
                </a:cxn>
                <a:cxn ang="0">
                  <a:pos x="36" y="0"/>
                </a:cxn>
              </a:cxnLst>
              <a:rect l="0" t="0" r="r" b="b"/>
              <a:pathLst>
                <a:path w="73" h="73">
                  <a:moveTo>
                    <a:pt x="36" y="0"/>
                  </a:moveTo>
                  <a:lnTo>
                    <a:pt x="73" y="37"/>
                  </a:lnTo>
                  <a:lnTo>
                    <a:pt x="36" y="73"/>
                  </a:lnTo>
                  <a:lnTo>
                    <a:pt x="0" y="37"/>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9"/>
            <p:cNvSpPr>
              <a:spLocks/>
            </p:cNvSpPr>
            <p:nvPr/>
          </p:nvSpPr>
          <p:spPr bwMode="auto">
            <a:xfrm>
              <a:off x="4381" y="2019"/>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3300"/>
            </a:solidFill>
            <a:ln w="11113">
              <a:solidFill>
                <a:srgbClr val="FF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10"/>
            <p:cNvSpPr>
              <a:spLocks noChangeArrowheads="1"/>
            </p:cNvSpPr>
            <p:nvPr/>
          </p:nvSpPr>
          <p:spPr bwMode="auto">
            <a:xfrm>
              <a:off x="520" y="3597"/>
              <a:ext cx="204"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0.0</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09" name="Rectangle 111"/>
            <p:cNvSpPr>
              <a:spLocks noChangeArrowheads="1"/>
            </p:cNvSpPr>
            <p:nvPr/>
          </p:nvSpPr>
          <p:spPr bwMode="auto">
            <a:xfrm>
              <a:off x="520" y="2772"/>
              <a:ext cx="204"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0.1</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0" name="Rectangle 112"/>
            <p:cNvSpPr>
              <a:spLocks noChangeArrowheads="1"/>
            </p:cNvSpPr>
            <p:nvPr/>
          </p:nvSpPr>
          <p:spPr bwMode="auto">
            <a:xfrm>
              <a:off x="520" y="1947"/>
              <a:ext cx="204"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1.0</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1" name="Rectangle 113"/>
            <p:cNvSpPr>
              <a:spLocks noChangeArrowheads="1"/>
            </p:cNvSpPr>
            <p:nvPr/>
          </p:nvSpPr>
          <p:spPr bwMode="auto">
            <a:xfrm>
              <a:off x="459" y="1122"/>
              <a:ext cx="267"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10.0</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2" name="Rectangle 114"/>
            <p:cNvSpPr>
              <a:spLocks noChangeArrowheads="1"/>
            </p:cNvSpPr>
            <p:nvPr/>
          </p:nvSpPr>
          <p:spPr bwMode="auto">
            <a:xfrm>
              <a:off x="581" y="3754"/>
              <a:ext cx="4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1.E+01</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3" name="Rectangle 115"/>
            <p:cNvSpPr>
              <a:spLocks noChangeArrowheads="1"/>
            </p:cNvSpPr>
            <p:nvPr/>
          </p:nvSpPr>
          <p:spPr bwMode="auto">
            <a:xfrm>
              <a:off x="1740" y="3754"/>
              <a:ext cx="4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1.E+02</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4" name="Rectangle 116"/>
            <p:cNvSpPr>
              <a:spLocks noChangeArrowheads="1"/>
            </p:cNvSpPr>
            <p:nvPr/>
          </p:nvSpPr>
          <p:spPr bwMode="auto">
            <a:xfrm>
              <a:off x="2899" y="3754"/>
              <a:ext cx="4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1.E+03</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5" name="Rectangle 117"/>
            <p:cNvSpPr>
              <a:spLocks noChangeArrowheads="1"/>
            </p:cNvSpPr>
            <p:nvPr/>
          </p:nvSpPr>
          <p:spPr bwMode="auto">
            <a:xfrm>
              <a:off x="4058" y="3754"/>
              <a:ext cx="4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1.E+04</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6" name="Rectangle 118"/>
            <p:cNvSpPr>
              <a:spLocks noChangeArrowheads="1"/>
            </p:cNvSpPr>
            <p:nvPr/>
          </p:nvSpPr>
          <p:spPr bwMode="auto">
            <a:xfrm>
              <a:off x="5216" y="3754"/>
              <a:ext cx="4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pitchFamily="34" charset="0"/>
                </a:rPr>
                <a:t>1.E+05</a:t>
              </a: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Rectangle 119"/>
            <p:cNvSpPr>
              <a:spLocks noChangeArrowheads="1"/>
            </p:cNvSpPr>
            <p:nvPr/>
          </p:nvSpPr>
          <p:spPr bwMode="auto">
            <a:xfrm>
              <a:off x="2996" y="3904"/>
              <a:ext cx="166"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FF"/>
                  </a:solidFill>
                  <a:effectLst/>
                  <a:latin typeface="Arial" pitchFamily="34" charset="0"/>
                </a:rPr>
                <a:t>r</a:t>
              </a:r>
              <a:r>
                <a:rPr kumimoji="0" lang="en-US" sz="1500" b="1" i="0" u="none" strike="noStrike" cap="none" normalizeH="0" baseline="30000" dirty="0" smtClean="0">
                  <a:ln>
                    <a:noFill/>
                  </a:ln>
                  <a:solidFill>
                    <a:srgbClr val="FFFFFF"/>
                  </a:solidFill>
                  <a:effectLst/>
                  <a:latin typeface="Arial" pitchFamily="34" charset="0"/>
                </a:rPr>
                <a:t>2</a:t>
              </a:r>
              <a:r>
                <a:rPr kumimoji="0" lang="en-US" sz="1500" b="1" i="0" u="none" strike="noStrike" cap="none" normalizeH="0" baseline="0" dirty="0" smtClean="0">
                  <a:ln>
                    <a:noFill/>
                  </a:ln>
                  <a:solidFill>
                    <a:srgbClr val="FFFFFF"/>
                  </a:solidFill>
                  <a:effectLst/>
                  <a:latin typeface="Arial" pitchFamily="34" charset="0"/>
                </a:rPr>
                <a:t>/t</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8" name="Rectangle 120"/>
            <p:cNvSpPr>
              <a:spLocks noChangeArrowheads="1"/>
            </p:cNvSpPr>
            <p:nvPr/>
          </p:nvSpPr>
          <p:spPr bwMode="auto">
            <a:xfrm rot="16200000">
              <a:off x="-127" y="2284"/>
              <a:ext cx="953"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Arial" pitchFamily="34" charset="0"/>
                </a:rPr>
                <a:t>Drawdown (m)</a:t>
              </a: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19" name="Rectangle 2"/>
          <p:cNvSpPr>
            <a:spLocks noGrp="1" noChangeArrowheads="1"/>
          </p:cNvSpPr>
          <p:nvPr>
            <p:ph type="title"/>
          </p:nvPr>
        </p:nvSpPr>
        <p:spPr/>
        <p:txBody>
          <a:bodyPr/>
          <a:lstStyle/>
          <a:p>
            <a:r>
              <a:rPr lang="en-US" dirty="0"/>
              <a:t>Theis Plot : </a:t>
            </a:r>
            <a:r>
              <a:rPr lang="en-US" dirty="0" smtClean="0"/>
              <a:t>s </a:t>
            </a:r>
            <a:r>
              <a:rPr lang="en-US" dirty="0"/>
              <a:t>vs </a:t>
            </a:r>
            <a:r>
              <a:rPr lang="en-US" dirty="0" smtClean="0"/>
              <a:t>r</a:t>
            </a:r>
            <a:r>
              <a:rPr lang="en-US" baseline="30000" dirty="0" smtClean="0"/>
              <a:t>2</a:t>
            </a:r>
            <a:r>
              <a:rPr lang="en-US" dirty="0" smtClean="0"/>
              <a:t>/t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Theis Plot: Matching</a:t>
            </a:r>
            <a:endParaRPr lang="en-US" dirty="0"/>
          </a:p>
        </p:txBody>
      </p:sp>
      <p:grpSp>
        <p:nvGrpSpPr>
          <p:cNvPr id="359" name="Group 358"/>
          <p:cNvGrpSpPr/>
          <p:nvPr/>
        </p:nvGrpSpPr>
        <p:grpSpPr>
          <a:xfrm>
            <a:off x="347663" y="1600200"/>
            <a:ext cx="7989887" cy="4569857"/>
            <a:chOff x="347663" y="1600200"/>
            <a:chExt cx="7989887" cy="4569857"/>
          </a:xfrm>
        </p:grpSpPr>
        <p:pic>
          <p:nvPicPr>
            <p:cNvPr id="360" name="Picture 3"/>
            <p:cNvPicPr>
              <a:picLocks noChangeAspect="1" noChangeArrowheads="1"/>
            </p:cNvPicPr>
            <p:nvPr/>
          </p:nvPicPr>
          <p:blipFill>
            <a:blip r:embed="rId3" cstate="print"/>
            <a:srcRect/>
            <a:stretch>
              <a:fillRect/>
            </a:stretch>
          </p:blipFill>
          <p:spPr bwMode="auto">
            <a:xfrm>
              <a:off x="1828800" y="1600200"/>
              <a:ext cx="6508750" cy="3763963"/>
            </a:xfrm>
            <a:prstGeom prst="rect">
              <a:avLst/>
            </a:prstGeom>
            <a:noFill/>
            <a:ln w="12700" cap="sq">
              <a:noFill/>
              <a:miter lim="800000"/>
              <a:headEnd type="none" w="sm" len="sm"/>
              <a:tailEnd type="none" w="sm" len="sm"/>
            </a:ln>
            <a:effectLst/>
          </p:spPr>
        </p:pic>
        <p:pic>
          <p:nvPicPr>
            <p:cNvPr id="361" name="Picture 5" descr="type-curve"/>
            <p:cNvPicPr>
              <a:picLocks noChangeAspect="1" noChangeArrowheads="1"/>
            </p:cNvPicPr>
            <p:nvPr/>
          </p:nvPicPr>
          <p:blipFill>
            <a:blip r:embed="rId4" cstate="print"/>
            <a:srcRect/>
            <a:stretch>
              <a:fillRect/>
            </a:stretch>
          </p:blipFill>
          <p:spPr bwMode="auto">
            <a:xfrm>
              <a:off x="1447800" y="2362200"/>
              <a:ext cx="6445250" cy="3727450"/>
            </a:xfrm>
            <a:prstGeom prst="rect">
              <a:avLst/>
            </a:prstGeom>
            <a:noFill/>
          </p:spPr>
        </p:pic>
        <p:sp>
          <p:nvSpPr>
            <p:cNvPr id="362" name="Line 6"/>
            <p:cNvSpPr>
              <a:spLocks noChangeShapeType="1"/>
            </p:cNvSpPr>
            <p:nvPr/>
          </p:nvSpPr>
          <p:spPr bwMode="auto">
            <a:xfrm flipV="1">
              <a:off x="1371600" y="3505200"/>
              <a:ext cx="2133600" cy="1600200"/>
            </a:xfrm>
            <a:prstGeom prst="line">
              <a:avLst/>
            </a:prstGeom>
            <a:noFill/>
            <a:ln w="28575" cap="sq">
              <a:solidFill>
                <a:srgbClr val="000000"/>
              </a:solidFill>
              <a:round/>
              <a:headEnd type="none" w="sm" len="sm"/>
              <a:tailEnd type="triangle" w="lg" len="lg"/>
            </a:ln>
            <a:effectLst/>
          </p:spPr>
          <p:txBody>
            <a:bodyPr/>
            <a:lstStyle/>
            <a:p>
              <a:endParaRPr lang="en-US"/>
            </a:p>
          </p:txBody>
        </p:sp>
        <p:sp>
          <p:nvSpPr>
            <p:cNvPr id="363" name="Text Box 7"/>
            <p:cNvSpPr txBox="1">
              <a:spLocks noChangeArrowheads="1"/>
            </p:cNvSpPr>
            <p:nvPr/>
          </p:nvSpPr>
          <p:spPr bwMode="auto">
            <a:xfrm>
              <a:off x="979488" y="5191125"/>
              <a:ext cx="793750" cy="915988"/>
            </a:xfrm>
            <a:prstGeom prst="rect">
              <a:avLst/>
            </a:prstGeom>
            <a:noFill/>
            <a:ln w="12700" cap="sq">
              <a:noFill/>
              <a:miter lim="800000"/>
              <a:headEnd type="none" w="sm" len="sm"/>
              <a:tailEnd type="none" w="sm" len="sm"/>
            </a:ln>
            <a:effectLst/>
          </p:spPr>
          <p:txBody>
            <a:bodyPr wrap="none">
              <a:spAutoFit/>
            </a:bodyPr>
            <a:lstStyle/>
            <a:p>
              <a:pPr algn="ctr"/>
              <a:r>
                <a:rPr lang="en-US" sz="1800" dirty="0">
                  <a:latin typeface="Arial" charset="0"/>
                </a:rPr>
                <a:t>[1,1] </a:t>
              </a:r>
            </a:p>
            <a:p>
              <a:pPr algn="ctr"/>
              <a:r>
                <a:rPr lang="en-US" sz="1800" dirty="0">
                  <a:latin typeface="Arial" charset="0"/>
                </a:rPr>
                <a:t>Type</a:t>
              </a:r>
            </a:p>
            <a:p>
              <a:pPr algn="ctr"/>
              <a:r>
                <a:rPr lang="en-US" sz="1800" dirty="0">
                  <a:latin typeface="Arial" charset="0"/>
                </a:rPr>
                <a:t>Curve</a:t>
              </a:r>
            </a:p>
          </p:txBody>
        </p:sp>
        <p:sp>
          <p:nvSpPr>
            <p:cNvPr id="364" name="Line 8"/>
            <p:cNvSpPr>
              <a:spLocks noChangeShapeType="1"/>
            </p:cNvSpPr>
            <p:nvPr/>
          </p:nvSpPr>
          <p:spPr bwMode="auto">
            <a:xfrm flipV="1">
              <a:off x="1143000" y="3505200"/>
              <a:ext cx="1371600" cy="1066800"/>
            </a:xfrm>
            <a:prstGeom prst="line">
              <a:avLst/>
            </a:prstGeom>
            <a:noFill/>
            <a:ln w="28575" cap="sq">
              <a:solidFill>
                <a:srgbClr val="000000"/>
              </a:solidFill>
              <a:round/>
              <a:headEnd type="none" w="sm" len="sm"/>
              <a:tailEnd type="triangle" w="lg" len="lg"/>
            </a:ln>
            <a:effectLst/>
          </p:spPr>
          <p:txBody>
            <a:bodyPr/>
            <a:lstStyle/>
            <a:p>
              <a:endParaRPr lang="en-US"/>
            </a:p>
          </p:txBody>
        </p:sp>
        <p:sp>
          <p:nvSpPr>
            <p:cNvPr id="365" name="Line 9"/>
            <p:cNvSpPr>
              <a:spLocks noChangeShapeType="1"/>
            </p:cNvSpPr>
            <p:nvPr/>
          </p:nvSpPr>
          <p:spPr bwMode="auto">
            <a:xfrm flipV="1">
              <a:off x="2133600" y="4724400"/>
              <a:ext cx="1371600" cy="1066800"/>
            </a:xfrm>
            <a:prstGeom prst="line">
              <a:avLst/>
            </a:prstGeom>
            <a:noFill/>
            <a:ln w="28575" cap="sq">
              <a:solidFill>
                <a:srgbClr val="000000"/>
              </a:solidFill>
              <a:round/>
              <a:headEnd type="none" w="sm" len="sm"/>
              <a:tailEnd type="triangle" w="lg" len="lg"/>
            </a:ln>
            <a:effectLst/>
          </p:spPr>
          <p:txBody>
            <a:bodyPr/>
            <a:lstStyle/>
            <a:p>
              <a:endParaRPr lang="en-US"/>
            </a:p>
          </p:txBody>
        </p:sp>
        <p:sp>
          <p:nvSpPr>
            <p:cNvPr id="366" name="Text Box 10"/>
            <p:cNvSpPr txBox="1">
              <a:spLocks noChangeArrowheads="1"/>
            </p:cNvSpPr>
            <p:nvPr/>
          </p:nvSpPr>
          <p:spPr bwMode="auto">
            <a:xfrm>
              <a:off x="347663" y="4521200"/>
              <a:ext cx="1130300" cy="366713"/>
            </a:xfrm>
            <a:prstGeom prst="rect">
              <a:avLst/>
            </a:prstGeom>
            <a:noFill/>
            <a:ln w="12700" cap="sq">
              <a:noFill/>
              <a:miter lim="800000"/>
              <a:headEnd type="none" w="sm" len="sm"/>
              <a:tailEnd type="none" w="sm" len="sm"/>
            </a:ln>
            <a:effectLst/>
          </p:spPr>
          <p:txBody>
            <a:bodyPr wrap="none">
              <a:spAutoFit/>
            </a:bodyPr>
            <a:lstStyle/>
            <a:p>
              <a:pPr algn="ctr"/>
              <a:r>
                <a:rPr lang="en-US" sz="1800">
                  <a:latin typeface="Arial" charset="0"/>
                </a:rPr>
                <a:t>s=0.17m</a:t>
              </a:r>
              <a:r>
                <a:rPr lang="en-US" sz="1800" b="1">
                  <a:latin typeface="Arial" charset="0"/>
                </a:rPr>
                <a:t> </a:t>
              </a:r>
            </a:p>
          </p:txBody>
        </p:sp>
        <p:sp>
          <p:nvSpPr>
            <p:cNvPr id="367" name="Text Box 11"/>
            <p:cNvSpPr txBox="1">
              <a:spLocks noChangeArrowheads="1"/>
            </p:cNvSpPr>
            <p:nvPr/>
          </p:nvSpPr>
          <p:spPr bwMode="auto">
            <a:xfrm>
              <a:off x="2045118" y="5800725"/>
              <a:ext cx="865942" cy="369332"/>
            </a:xfrm>
            <a:prstGeom prst="rect">
              <a:avLst/>
            </a:prstGeom>
            <a:noFill/>
            <a:ln w="12700" cap="sq">
              <a:noFill/>
              <a:miter lim="800000"/>
              <a:headEnd type="none" w="sm" len="sm"/>
              <a:tailEnd type="none" w="sm" len="sm"/>
            </a:ln>
            <a:effectLst/>
          </p:spPr>
          <p:txBody>
            <a:bodyPr wrap="none">
              <a:spAutoFit/>
            </a:bodyPr>
            <a:lstStyle/>
            <a:p>
              <a:pPr algn="ctr"/>
              <a:r>
                <a:rPr lang="en-US" sz="1800" dirty="0" smtClean="0">
                  <a:latin typeface="Arial" charset="0"/>
                </a:rPr>
                <a:t>r</a:t>
              </a:r>
              <a:r>
                <a:rPr lang="en-US" sz="1800" baseline="30000" dirty="0" smtClean="0">
                  <a:latin typeface="Arial" charset="0"/>
                </a:rPr>
                <a:t>2</a:t>
              </a:r>
              <a:r>
                <a:rPr lang="en-US" sz="1800" dirty="0" smtClean="0">
                  <a:latin typeface="Arial" charset="0"/>
                </a:rPr>
                <a:t>/t=51</a:t>
              </a:r>
              <a:endParaRPr lang="en-US" sz="1800" b="1" dirty="0">
                <a:latin typeface="Arial" charset="0"/>
              </a:endParaRPr>
            </a:p>
          </p:txBody>
        </p:sp>
      </p:grpSp>
      <p:sp>
        <p:nvSpPr>
          <p:cNvPr id="368" name="Rectangle 367"/>
          <p:cNvSpPr/>
          <p:nvPr/>
        </p:nvSpPr>
        <p:spPr>
          <a:xfrm>
            <a:off x="4267200" y="5029200"/>
            <a:ext cx="2057400" cy="228600"/>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30000" dirty="0" smtClean="0"/>
              <a:t>2</a:t>
            </a:r>
            <a:r>
              <a:rPr lang="en-US" dirty="0" smtClean="0"/>
              <a:t>/t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Cooper-Jacob Straight Line Method</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2800" dirty="0" smtClean="0"/>
              <a:t>It was noted by Cooper and Jacob that for small values of r and large values of t, u is very small and can be neglected from the equation</a:t>
            </a:r>
          </a:p>
          <a:p>
            <a:pPr algn="just"/>
            <a:endParaRPr lang="en-US" sz="2800" dirty="0" smtClean="0"/>
          </a:p>
          <a:p>
            <a:pPr algn="just"/>
            <a:endParaRPr lang="en-US" sz="2800" dirty="0" smtClean="0"/>
          </a:p>
          <a:p>
            <a:pPr algn="just"/>
            <a:endParaRPr lang="en-US" sz="2800" dirty="0" smtClean="0"/>
          </a:p>
          <a:p>
            <a:pPr algn="just"/>
            <a:r>
              <a:rPr lang="en-US" sz="2800" dirty="0" smtClean="0"/>
              <a:t>And the drawdown can be represented as                                                which can</a:t>
            </a:r>
          </a:p>
          <a:p>
            <a:pPr algn="just"/>
            <a:endParaRPr lang="en-US" sz="2800" dirty="0" smtClean="0"/>
          </a:p>
          <a:p>
            <a:pPr algn="just"/>
            <a:endParaRPr lang="en-US" sz="2800" dirty="0" smtClean="0"/>
          </a:p>
          <a:p>
            <a:pPr algn="just"/>
            <a:r>
              <a:rPr lang="en-US" sz="2800" dirty="0" smtClean="0"/>
              <a:t>further be rearranged as</a:t>
            </a:r>
          </a:p>
          <a:p>
            <a:pPr algn="just">
              <a:buNone/>
            </a:pPr>
            <a:endParaRPr lang="en-US" sz="2800" dirty="0" smtClean="0"/>
          </a:p>
          <a:p>
            <a:pPr algn="just">
              <a:buNone/>
            </a:pPr>
            <a:r>
              <a:rPr lang="en-US" sz="2800" dirty="0" smtClean="0"/>
              <a:t> </a:t>
            </a:r>
            <a:endParaRPr lang="en-US" sz="2800" dirty="0"/>
          </a:p>
        </p:txBody>
      </p:sp>
      <p:grpSp>
        <p:nvGrpSpPr>
          <p:cNvPr id="8" name="Group 7"/>
          <p:cNvGrpSpPr/>
          <p:nvPr/>
        </p:nvGrpSpPr>
        <p:grpSpPr>
          <a:xfrm>
            <a:off x="1253208" y="2714016"/>
            <a:ext cx="6633333" cy="760472"/>
            <a:chOff x="1143000" y="2667000"/>
            <a:chExt cx="6633333" cy="760472"/>
          </a:xfrm>
        </p:grpSpPr>
        <p:pic>
          <p:nvPicPr>
            <p:cNvPr id="9" name="Picture 8"/>
            <p:cNvPicPr>
              <a:picLocks noChangeAspect="1" noChangeArrowheads="1"/>
            </p:cNvPicPr>
            <p:nvPr/>
          </p:nvPicPr>
          <p:blipFill>
            <a:blip r:embed="rId2" cstate="print"/>
            <a:srcRect l="20235" r="19060" b="28612"/>
            <a:stretch>
              <a:fillRect/>
            </a:stretch>
          </p:blipFill>
          <p:spPr bwMode="auto">
            <a:xfrm>
              <a:off x="1367667" y="2667000"/>
              <a:ext cx="6408666" cy="760472"/>
            </a:xfrm>
            <a:prstGeom prst="rect">
              <a:avLst/>
            </a:prstGeom>
            <a:noFill/>
            <a:ln w="9525">
              <a:noFill/>
              <a:miter lim="800000"/>
              <a:headEnd/>
              <a:tailEnd/>
            </a:ln>
            <a:effectLst/>
          </p:spPr>
        </p:pic>
        <p:sp>
          <p:nvSpPr>
            <p:cNvPr id="10" name="TextBox 9"/>
            <p:cNvSpPr txBox="1"/>
            <p:nvPr/>
          </p:nvSpPr>
          <p:spPr>
            <a:xfrm>
              <a:off x="1143000" y="2809875"/>
              <a:ext cx="325730" cy="461665"/>
            </a:xfrm>
            <a:prstGeom prst="rect">
              <a:avLst/>
            </a:prstGeom>
            <a:noFill/>
          </p:spPr>
          <p:txBody>
            <a:bodyPr wrap="none" rtlCol="0">
              <a:spAutoFit/>
            </a:bodyPr>
            <a:lstStyle/>
            <a:p>
              <a:r>
                <a:rPr lang="en-US" sz="2400" i="1" dirty="0" smtClean="0">
                  <a:solidFill>
                    <a:schemeClr val="bg1"/>
                  </a:solidFill>
                </a:rPr>
                <a:t>s</a:t>
              </a:r>
              <a:endParaRPr lang="en-US" sz="2400" i="1" dirty="0">
                <a:solidFill>
                  <a:schemeClr val="bg1"/>
                </a:solidFill>
              </a:endParaRPr>
            </a:p>
          </p:txBody>
        </p:sp>
      </p:grpSp>
      <p:pic>
        <p:nvPicPr>
          <p:cNvPr id="61445" name="Picture 5"/>
          <p:cNvPicPr>
            <a:picLocks noChangeAspect="1" noChangeArrowheads="1"/>
          </p:cNvPicPr>
          <p:nvPr/>
        </p:nvPicPr>
        <p:blipFill>
          <a:blip r:embed="rId3" cstate="print"/>
          <a:srcRect l="33318" r="33364" b="21763"/>
          <a:stretch>
            <a:fillRect/>
          </a:stretch>
        </p:blipFill>
        <p:spPr bwMode="auto">
          <a:xfrm>
            <a:off x="2736720" y="3946192"/>
            <a:ext cx="3657600" cy="838201"/>
          </a:xfrm>
          <a:prstGeom prst="rect">
            <a:avLst/>
          </a:prstGeom>
          <a:noFill/>
          <a:ln w="9525">
            <a:noFill/>
            <a:miter lim="800000"/>
            <a:headEnd/>
            <a:tailEnd/>
          </a:ln>
          <a:effectLst/>
        </p:spPr>
      </p:pic>
      <p:pic>
        <p:nvPicPr>
          <p:cNvPr id="61446" name="Picture 6"/>
          <p:cNvPicPr>
            <a:picLocks noChangeAspect="1" noChangeArrowheads="1"/>
          </p:cNvPicPr>
          <p:nvPr/>
        </p:nvPicPr>
        <p:blipFill>
          <a:blip r:embed="rId4" cstate="print"/>
          <a:srcRect l="36132" r="36074" b="19192"/>
          <a:stretch>
            <a:fillRect/>
          </a:stretch>
        </p:blipFill>
        <p:spPr bwMode="auto">
          <a:xfrm>
            <a:off x="3046360" y="5390744"/>
            <a:ext cx="3051194" cy="762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dirty="0" smtClean="0"/>
              <a:t>Cooper-Jacob Straight Line Method</a:t>
            </a:r>
            <a:endParaRPr lang="en-US" dirty="0"/>
          </a:p>
        </p:txBody>
      </p:sp>
      <p:sp>
        <p:nvSpPr>
          <p:cNvPr id="3" name="Content Placeholder 2"/>
          <p:cNvSpPr>
            <a:spLocks noGrp="1"/>
          </p:cNvSpPr>
          <p:nvPr>
            <p:ph idx="1"/>
          </p:nvPr>
        </p:nvSpPr>
        <p:spPr/>
        <p:txBody>
          <a:bodyPr/>
          <a:lstStyle/>
          <a:p>
            <a:pPr algn="just"/>
            <a:r>
              <a:rPr lang="en-US" dirty="0" smtClean="0"/>
              <a:t>The Cooper-Jacob simplification expresses drawdown (s) as a linear function of </a:t>
            </a:r>
            <a:r>
              <a:rPr lang="en-US" dirty="0" err="1" smtClean="0"/>
              <a:t>ln</a:t>
            </a:r>
            <a:r>
              <a:rPr lang="en-US" dirty="0" smtClean="0"/>
              <a:t>(t) or log(t)</a:t>
            </a:r>
          </a:p>
          <a:p>
            <a:pPr algn="just"/>
            <a:endParaRPr lang="en-US" dirty="0" smtClean="0"/>
          </a:p>
          <a:p>
            <a:pPr algn="just"/>
            <a:r>
              <a:rPr lang="en-US" dirty="0" smtClean="0"/>
              <a:t>The equation in the simplified way can be written as</a:t>
            </a:r>
          </a:p>
          <a:p>
            <a:pPr algn="just"/>
            <a:endParaRPr lang="en-US" dirty="0" smtClean="0"/>
          </a:p>
          <a:p>
            <a:pPr algn="just"/>
            <a:r>
              <a:rPr lang="en-US" dirty="0" smtClean="0"/>
              <a:t>And  </a:t>
            </a:r>
            <a:endParaRPr lang="en-US" dirty="0"/>
          </a:p>
        </p:txBody>
      </p:sp>
      <p:pic>
        <p:nvPicPr>
          <p:cNvPr id="76804" name="Picture 4"/>
          <p:cNvPicPr>
            <a:picLocks noChangeAspect="1" noChangeArrowheads="1"/>
          </p:cNvPicPr>
          <p:nvPr/>
        </p:nvPicPr>
        <p:blipFill>
          <a:blip r:embed="rId2" cstate="print"/>
          <a:srcRect l="43080" r="43023" b="18715"/>
          <a:stretch>
            <a:fillRect/>
          </a:stretch>
        </p:blipFill>
        <p:spPr bwMode="auto">
          <a:xfrm>
            <a:off x="3733800" y="4343400"/>
            <a:ext cx="1525596" cy="762001"/>
          </a:xfrm>
          <a:prstGeom prst="rect">
            <a:avLst/>
          </a:prstGeom>
          <a:noFill/>
          <a:ln w="28575">
            <a:solidFill>
              <a:srgbClr val="FF0000"/>
            </a:solidFill>
            <a:miter lim="800000"/>
            <a:headEnd/>
            <a:tailEnd/>
          </a:ln>
          <a:effectLst/>
        </p:spPr>
      </p:pic>
      <p:pic>
        <p:nvPicPr>
          <p:cNvPr id="76805" name="Picture 5"/>
          <p:cNvPicPr>
            <a:picLocks noChangeAspect="1" noChangeArrowheads="1"/>
          </p:cNvPicPr>
          <p:nvPr/>
        </p:nvPicPr>
        <p:blipFill>
          <a:blip r:embed="rId3" cstate="print"/>
          <a:srcRect l="41691" r="41633" b="18919"/>
          <a:stretch>
            <a:fillRect/>
          </a:stretch>
        </p:blipFill>
        <p:spPr bwMode="auto">
          <a:xfrm>
            <a:off x="3648075" y="5372100"/>
            <a:ext cx="1830672" cy="765022"/>
          </a:xfrm>
          <a:prstGeom prst="rect">
            <a:avLst/>
          </a:prstGeom>
          <a:noFill/>
          <a:ln w="2857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Cooper-Jacob Straight Line Method</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Fit straight-line to data (excluding early and late times if necessary): </a:t>
            </a:r>
          </a:p>
          <a:p>
            <a:pPr algn="just"/>
            <a:endParaRPr lang="en-US" dirty="0" smtClean="0"/>
          </a:p>
          <a:p>
            <a:pPr algn="just"/>
            <a:r>
              <a:rPr lang="en-US" dirty="0" smtClean="0"/>
              <a:t>At early times the Cooper-Jacob approximation may not be valid.</a:t>
            </a:r>
          </a:p>
          <a:p>
            <a:pPr algn="just"/>
            <a:endParaRPr lang="en-US" dirty="0" smtClean="0"/>
          </a:p>
          <a:p>
            <a:pPr algn="just"/>
            <a:r>
              <a:rPr lang="en-US" dirty="0" smtClean="0"/>
              <a:t>At late times boundaries may significantly influence drawdown.</a:t>
            </a:r>
          </a:p>
          <a:p>
            <a:pPr algn="just"/>
            <a:endParaRPr lang="en-US" dirty="0" smtClean="0"/>
          </a:p>
          <a:p>
            <a:pPr algn="just"/>
            <a:r>
              <a:rPr lang="en-US" dirty="0" smtClean="0"/>
              <a:t>Determine intercept on the time axis for s=0</a:t>
            </a:r>
          </a:p>
          <a:p>
            <a:pPr algn="just"/>
            <a:endParaRPr lang="en-US" dirty="0" smtClean="0"/>
          </a:p>
          <a:p>
            <a:pPr algn="just"/>
            <a:r>
              <a:rPr lang="en-US" dirty="0" smtClean="0"/>
              <a:t>Determine drawdown increment (Ds) for one log-cycle.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Cooper-Jacob Straight Line Plot</a:t>
            </a:r>
            <a:endParaRPr lang="en-US" dirty="0"/>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cstate="print"/>
          <a:srcRect/>
          <a:stretch>
            <a:fillRect/>
          </a:stretch>
        </p:blipFill>
        <p:spPr bwMode="auto">
          <a:xfrm>
            <a:off x="187325" y="1524000"/>
            <a:ext cx="8756650" cy="506412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9700" y="1524000"/>
            <a:ext cx="8756650" cy="5246687"/>
            <a:chOff x="158750" y="1535113"/>
            <a:chExt cx="8756650" cy="5246687"/>
          </a:xfrm>
        </p:grpSpPr>
        <p:pic>
          <p:nvPicPr>
            <p:cNvPr id="6" name="Picture 3"/>
            <p:cNvPicPr>
              <a:picLocks noChangeAspect="1" noChangeArrowheads="1"/>
            </p:cNvPicPr>
            <p:nvPr/>
          </p:nvPicPr>
          <p:blipFill>
            <a:blip r:embed="rId2" cstate="print"/>
            <a:srcRect/>
            <a:stretch>
              <a:fillRect/>
            </a:stretch>
          </p:blipFill>
          <p:spPr bwMode="auto">
            <a:xfrm>
              <a:off x="158750" y="1717675"/>
              <a:ext cx="8756650" cy="5064125"/>
            </a:xfrm>
            <a:prstGeom prst="rect">
              <a:avLst/>
            </a:prstGeom>
            <a:noFill/>
            <a:ln w="12700" cap="sq">
              <a:noFill/>
              <a:miter lim="800000"/>
              <a:headEnd type="none" w="sm" len="sm"/>
              <a:tailEnd type="none" w="sm" len="sm"/>
            </a:ln>
            <a:effectLst/>
          </p:spPr>
        </p:pic>
        <p:sp>
          <p:nvSpPr>
            <p:cNvPr id="7" name="Line 4"/>
            <p:cNvSpPr>
              <a:spLocks noChangeShapeType="1"/>
            </p:cNvSpPr>
            <p:nvPr/>
          </p:nvSpPr>
          <p:spPr bwMode="auto">
            <a:xfrm flipH="1" flipV="1">
              <a:off x="2743200" y="1981200"/>
              <a:ext cx="4724400" cy="3962400"/>
            </a:xfrm>
            <a:prstGeom prst="line">
              <a:avLst/>
            </a:prstGeom>
            <a:noFill/>
            <a:ln w="25400" cap="sq">
              <a:solidFill>
                <a:srgbClr val="FF0000"/>
              </a:solidFill>
              <a:round/>
              <a:headEnd type="none" w="sm" len="sm"/>
              <a:tailEnd type="none" w="sm" len="sm"/>
            </a:ln>
            <a:effectLst/>
          </p:spPr>
          <p:txBody>
            <a:bodyPr/>
            <a:lstStyle/>
            <a:p>
              <a:endParaRPr lang="en-US"/>
            </a:p>
          </p:txBody>
        </p:sp>
        <p:sp>
          <p:nvSpPr>
            <p:cNvPr id="8" name="Line 5"/>
            <p:cNvSpPr>
              <a:spLocks noChangeShapeType="1"/>
            </p:cNvSpPr>
            <p:nvPr/>
          </p:nvSpPr>
          <p:spPr bwMode="auto">
            <a:xfrm flipH="1">
              <a:off x="2743200" y="1828800"/>
              <a:ext cx="685800" cy="152400"/>
            </a:xfrm>
            <a:prstGeom prst="line">
              <a:avLst/>
            </a:prstGeom>
            <a:noFill/>
            <a:ln w="25400" cap="sq">
              <a:solidFill>
                <a:schemeClr val="bg2"/>
              </a:solidFill>
              <a:round/>
              <a:headEnd type="none" w="sm" len="sm"/>
              <a:tailEnd type="triangle" w="lg" len="lg"/>
            </a:ln>
            <a:effectLst/>
          </p:spPr>
          <p:txBody>
            <a:bodyPr/>
            <a:lstStyle/>
            <a:p>
              <a:endParaRPr lang="en-US"/>
            </a:p>
          </p:txBody>
        </p:sp>
        <p:sp>
          <p:nvSpPr>
            <p:cNvPr id="9" name="Text Box 6"/>
            <p:cNvSpPr txBox="1">
              <a:spLocks noChangeArrowheads="1"/>
            </p:cNvSpPr>
            <p:nvPr/>
          </p:nvSpPr>
          <p:spPr bwMode="auto">
            <a:xfrm>
              <a:off x="3413125" y="1535113"/>
              <a:ext cx="1019175" cy="396875"/>
            </a:xfrm>
            <a:prstGeom prst="rect">
              <a:avLst/>
            </a:prstGeom>
            <a:noFill/>
            <a:ln w="12700" cap="sq">
              <a:noFill/>
              <a:miter lim="800000"/>
              <a:headEnd type="none" w="sm" len="sm"/>
              <a:tailEnd type="none" w="sm" len="sm"/>
            </a:ln>
            <a:effectLst/>
          </p:spPr>
          <p:txBody>
            <a:bodyPr wrap="none">
              <a:spAutoFit/>
            </a:bodyPr>
            <a:lstStyle/>
            <a:p>
              <a:r>
                <a:rPr lang="en-US" sz="2000">
                  <a:latin typeface="Arial" charset="0"/>
                </a:rPr>
                <a:t>t</a:t>
              </a:r>
              <a:r>
                <a:rPr lang="en-US" sz="2000" baseline="-25000">
                  <a:latin typeface="Arial" charset="0"/>
                </a:rPr>
                <a:t>o </a:t>
              </a:r>
              <a:r>
                <a:rPr lang="en-US" sz="2000">
                  <a:latin typeface="Arial" charset="0"/>
                </a:rPr>
                <a:t>= 84s</a:t>
              </a:r>
            </a:p>
          </p:txBody>
        </p:sp>
        <p:sp>
          <p:nvSpPr>
            <p:cNvPr id="10" name="Line 7"/>
            <p:cNvSpPr>
              <a:spLocks noChangeShapeType="1"/>
            </p:cNvSpPr>
            <p:nvPr/>
          </p:nvSpPr>
          <p:spPr bwMode="auto">
            <a:xfrm>
              <a:off x="4724400" y="3657600"/>
              <a:ext cx="2895600" cy="0"/>
            </a:xfrm>
            <a:prstGeom prst="line">
              <a:avLst/>
            </a:prstGeom>
            <a:noFill/>
            <a:ln w="25400" cap="sq">
              <a:solidFill>
                <a:schemeClr val="bg2"/>
              </a:solidFill>
              <a:round/>
              <a:headEnd type="none" w="sm" len="sm"/>
              <a:tailEnd type="none" w="sm" len="sm"/>
            </a:ln>
            <a:effectLst/>
          </p:spPr>
          <p:txBody>
            <a:bodyPr/>
            <a:lstStyle/>
            <a:p>
              <a:endParaRPr lang="en-US"/>
            </a:p>
          </p:txBody>
        </p:sp>
        <p:sp>
          <p:nvSpPr>
            <p:cNvPr id="11" name="Line 8"/>
            <p:cNvSpPr>
              <a:spLocks noChangeShapeType="1"/>
            </p:cNvSpPr>
            <p:nvPr/>
          </p:nvSpPr>
          <p:spPr bwMode="auto">
            <a:xfrm>
              <a:off x="6553200" y="5181600"/>
              <a:ext cx="1066800" cy="0"/>
            </a:xfrm>
            <a:prstGeom prst="line">
              <a:avLst/>
            </a:prstGeom>
            <a:noFill/>
            <a:ln w="25400" cap="sq">
              <a:solidFill>
                <a:schemeClr val="bg2"/>
              </a:solidFill>
              <a:round/>
              <a:headEnd type="none" w="sm" len="sm"/>
              <a:tailEnd type="none" w="sm" len="sm"/>
            </a:ln>
            <a:effectLst/>
          </p:spPr>
          <p:txBody>
            <a:bodyPr/>
            <a:lstStyle/>
            <a:p>
              <a:endParaRPr lang="en-US"/>
            </a:p>
          </p:txBody>
        </p:sp>
        <p:sp>
          <p:nvSpPr>
            <p:cNvPr id="12" name="Line 9"/>
            <p:cNvSpPr>
              <a:spLocks noChangeShapeType="1"/>
            </p:cNvSpPr>
            <p:nvPr/>
          </p:nvSpPr>
          <p:spPr bwMode="auto">
            <a:xfrm>
              <a:off x="7315200" y="3657600"/>
              <a:ext cx="0" cy="1524000"/>
            </a:xfrm>
            <a:prstGeom prst="line">
              <a:avLst/>
            </a:prstGeom>
            <a:noFill/>
            <a:ln w="25400" cap="sq">
              <a:solidFill>
                <a:schemeClr val="bg2"/>
              </a:solidFill>
              <a:round/>
              <a:headEnd type="triangle" w="med" len="lg"/>
              <a:tailEnd type="triangle" w="med" len="lg"/>
            </a:ln>
            <a:effectLst/>
          </p:spPr>
          <p:txBody>
            <a:bodyPr/>
            <a:lstStyle/>
            <a:p>
              <a:endParaRPr lang="en-US"/>
            </a:p>
          </p:txBody>
        </p:sp>
        <p:sp>
          <p:nvSpPr>
            <p:cNvPr id="13" name="Text Box 10"/>
            <p:cNvSpPr txBox="1">
              <a:spLocks noChangeArrowheads="1"/>
            </p:cNvSpPr>
            <p:nvPr/>
          </p:nvSpPr>
          <p:spPr bwMode="auto">
            <a:xfrm>
              <a:off x="6934200" y="4267200"/>
              <a:ext cx="16002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Symbol" pitchFamily="18" charset="2"/>
                </a:rPr>
                <a:t>D</a:t>
              </a:r>
              <a:r>
                <a:rPr lang="en-US" sz="2000">
                  <a:latin typeface="Arial" charset="0"/>
                </a:rPr>
                <a:t>s =0.39 m</a:t>
              </a:r>
            </a:p>
          </p:txBody>
        </p:sp>
      </p:grpSp>
      <p:sp>
        <p:nvSpPr>
          <p:cNvPr id="14" name="Title 1"/>
          <p:cNvSpPr>
            <a:spLocks noGrp="1"/>
          </p:cNvSpPr>
          <p:nvPr>
            <p:ph type="title"/>
          </p:nvPr>
        </p:nvSpPr>
        <p:spPr/>
        <p:txBody>
          <a:bodyPr>
            <a:normAutofit/>
          </a:bodyPr>
          <a:lstStyle/>
          <a:p>
            <a:r>
              <a:rPr lang="en-US" dirty="0" smtClean="0"/>
              <a:t>Cooper-Jacob Straight Line Plot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Cooper-Jacob Straight Line Method</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Assumptions of the Cooper-Jacob Method remain same as that of Theis method.</a:t>
            </a:r>
          </a:p>
          <a:p>
            <a:pPr algn="just"/>
            <a:endParaRPr lang="en-US" dirty="0" smtClean="0"/>
          </a:p>
          <a:p>
            <a:pPr lvl="1" algn="just"/>
            <a:r>
              <a:rPr lang="en-US" dirty="0" smtClean="0"/>
              <a:t>The aquifer is homogeneous, isotropic, of uniform thickness and of infinite areal extent.</a:t>
            </a:r>
          </a:p>
          <a:p>
            <a:pPr lvl="1" algn="just"/>
            <a:endParaRPr lang="en-US" dirty="0" smtClean="0"/>
          </a:p>
          <a:p>
            <a:pPr lvl="1" algn="just"/>
            <a:r>
              <a:rPr lang="en-US" dirty="0" smtClean="0"/>
              <a:t>Before pumping, the piezometric surface is horizontal.</a:t>
            </a:r>
          </a:p>
          <a:p>
            <a:pPr lvl="1" algn="just"/>
            <a:endParaRPr lang="en-US" dirty="0" smtClean="0"/>
          </a:p>
          <a:p>
            <a:pPr lvl="1" algn="just"/>
            <a:r>
              <a:rPr lang="en-US" dirty="0" smtClean="0"/>
              <a:t>The well is pumped at a constant discharge rate.</a:t>
            </a:r>
          </a:p>
          <a:p>
            <a:pPr lvl="1" algn="just"/>
            <a:endParaRPr lang="en-US" dirty="0" smtClean="0"/>
          </a:p>
          <a:p>
            <a:pPr lvl="1" algn="just"/>
            <a:r>
              <a:rPr lang="en-US" dirty="0" smtClean="0"/>
              <a:t>The pumped well penetrates the entire aquifer and the flow is everywhere horizontal within the aquifer to the well.</a:t>
            </a:r>
          </a:p>
          <a:p>
            <a:pPr lvl="1" algn="just"/>
            <a:endParaRPr lang="en-US" dirty="0" smtClean="0"/>
          </a:p>
          <a:p>
            <a:pPr lvl="1" algn="just"/>
            <a:r>
              <a:rPr lang="en-US" dirty="0" smtClean="0"/>
              <a:t>The well diameter is </a:t>
            </a:r>
            <a:r>
              <a:rPr lang="en-US" dirty="0" err="1" smtClean="0"/>
              <a:t>infinetesimal</a:t>
            </a:r>
            <a:r>
              <a:rPr lang="en-US" dirty="0" smtClean="0"/>
              <a:t> so that storage within the well can be neglected.</a:t>
            </a:r>
          </a:p>
          <a:p>
            <a:pPr lvl="1" algn="just"/>
            <a:endParaRPr lang="en-US" dirty="0" smtClean="0"/>
          </a:p>
          <a:p>
            <a:pPr lvl="1" algn="just"/>
            <a:r>
              <a:rPr lang="en-US" dirty="0" smtClean="0"/>
              <a:t>Water removed from storage is discharged instantaneously with decline of head.</a:t>
            </a:r>
            <a:endParaRPr lang="ar-SA"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of groundwater</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The occurrence, distribution and movement of groundwater must be detected and analyzed by means of water levels data measured in observation wells and piezometers.</a:t>
            </a:r>
          </a:p>
          <a:p>
            <a:pPr algn="just"/>
            <a:endParaRPr lang="en-US" dirty="0" smtClean="0"/>
          </a:p>
          <a:p>
            <a:pPr algn="just"/>
            <a:r>
              <a:rPr lang="en-US" b="1" dirty="0" smtClean="0">
                <a:solidFill>
                  <a:srgbClr val="FF0000"/>
                </a:solidFill>
              </a:rPr>
              <a:t>A piezometer</a:t>
            </a:r>
            <a:r>
              <a:rPr lang="en-US" dirty="0" smtClean="0"/>
              <a:t>:  is a well (or narrow tube) from which the pressure head(water level)  can be measured at a point in the aquifer.</a:t>
            </a:r>
          </a:p>
          <a:p>
            <a:pPr algn="just"/>
            <a:endParaRPr lang="en-US" dirty="0" smtClean="0"/>
          </a:p>
          <a:p>
            <a:pPr algn="just"/>
            <a:r>
              <a:rPr lang="en-US" b="1" dirty="0" smtClean="0">
                <a:solidFill>
                  <a:srgbClr val="FF0000"/>
                </a:solidFill>
              </a:rPr>
              <a:t>Observation well</a:t>
            </a:r>
            <a:r>
              <a:rPr lang="en-US" dirty="0" smtClean="0"/>
              <a:t>:  is used to measure water levels during an aquifer test.</a:t>
            </a:r>
          </a:p>
          <a:p>
            <a:pPr algn="just"/>
            <a:endParaRPr lang="en-US" dirty="0" smtClean="0"/>
          </a:p>
          <a:p>
            <a:pPr algn="just"/>
            <a:r>
              <a:rPr lang="en-US" b="1" dirty="0" smtClean="0">
                <a:solidFill>
                  <a:srgbClr val="FF0000"/>
                </a:solidFill>
              </a:rPr>
              <a:t>Production/Pumping well</a:t>
            </a:r>
            <a:r>
              <a:rPr lang="en-US" dirty="0" smtClean="0"/>
              <a:t>: is the well from which water is discharged during an aquifer test.</a:t>
            </a:r>
          </a:p>
          <a:p>
            <a:pPr algn="just"/>
            <a:endParaRPr lang="en-US" dirty="0" smtClean="0"/>
          </a:p>
          <a:p>
            <a:pPr algn="just"/>
            <a:r>
              <a:rPr lang="en-US" b="1" dirty="0" smtClean="0">
                <a:solidFill>
                  <a:srgbClr val="FF0000"/>
                </a:solidFill>
              </a:rPr>
              <a:t>Drawdown</a:t>
            </a:r>
            <a:r>
              <a:rPr lang="en-US" dirty="0" smtClean="0"/>
              <a:t>: a decline in water level measured from any well during an aquifer test is called drawdown.</a:t>
            </a:r>
          </a:p>
          <a:p>
            <a:pPr algn="just"/>
            <a:endParaRPr lang="en-US" dirty="0" smtClean="0"/>
          </a:p>
          <a:p>
            <a:pPr algn="just"/>
            <a:r>
              <a:rPr lang="en-US" dirty="0" smtClean="0"/>
              <a:t>Drawdown increases over time and decreases with distance from the production well.</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
          <p:cNvPicPr>
            <a:picLocks noChangeAspect="1" noChangeArrowheads="1"/>
          </p:cNvPicPr>
          <p:nvPr/>
        </p:nvPicPr>
        <p:blipFill>
          <a:blip r:embed="rId2" cstate="print"/>
          <a:srcRect/>
          <a:stretch>
            <a:fillRect/>
          </a:stretch>
        </p:blipFill>
        <p:spPr bwMode="auto">
          <a:xfrm>
            <a:off x="2133600" y="1905000"/>
            <a:ext cx="4932362" cy="4235450"/>
          </a:xfrm>
          <a:prstGeom prst="rect">
            <a:avLst/>
          </a:prstGeom>
          <a:noFill/>
          <a:ln>
            <a:solidFill>
              <a:schemeClr val="tx1"/>
            </a:solidFill>
          </a:ln>
        </p:spPr>
      </p:pic>
      <p:sp>
        <p:nvSpPr>
          <p:cNvPr id="5" name="Title 1"/>
          <p:cNvSpPr>
            <a:spLocks noGrp="1"/>
          </p:cNvSpPr>
          <p:nvPr>
            <p:ph type="title"/>
          </p:nvPr>
        </p:nvSpPr>
        <p:spPr/>
        <p:txBody>
          <a:bodyPr/>
          <a:lstStyle/>
          <a:p>
            <a:r>
              <a:rPr lang="en-US" dirty="0" smtClean="0"/>
              <a:t>Observation of groundwater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Observation of groundwater</a:t>
            </a:r>
            <a:endParaRPr lang="en-US" dirty="0"/>
          </a:p>
        </p:txBody>
      </p:sp>
      <p:sp>
        <p:nvSpPr>
          <p:cNvPr id="3" name="Content Placeholder 2"/>
          <p:cNvSpPr>
            <a:spLocks noGrp="1"/>
          </p:cNvSpPr>
          <p:nvPr>
            <p:ph idx="1"/>
          </p:nvPr>
        </p:nvSpPr>
        <p:spPr>
          <a:xfrm>
            <a:off x="1435608" y="1447800"/>
            <a:ext cx="7498080" cy="5181600"/>
          </a:xfrm>
        </p:spPr>
        <p:txBody>
          <a:bodyPr>
            <a:normAutofit fontScale="55000" lnSpcReduction="20000"/>
          </a:bodyPr>
          <a:lstStyle/>
          <a:p>
            <a:pPr algn="just"/>
            <a:r>
              <a:rPr lang="en-US" b="1" dirty="0" smtClean="0">
                <a:solidFill>
                  <a:srgbClr val="FF0000"/>
                </a:solidFill>
              </a:rPr>
              <a:t>Drawdown</a:t>
            </a:r>
            <a:r>
              <a:rPr lang="en-US" dirty="0" smtClean="0"/>
              <a:t> and the </a:t>
            </a:r>
            <a:r>
              <a:rPr lang="en-US" b="1" dirty="0" smtClean="0">
                <a:solidFill>
                  <a:srgbClr val="FF0000"/>
                </a:solidFill>
              </a:rPr>
              <a:t>time of the drawdown </a:t>
            </a:r>
            <a:r>
              <a:rPr lang="en-US" dirty="0" smtClean="0"/>
              <a:t>are the most important field data collected during an aquifer test.</a:t>
            </a:r>
          </a:p>
          <a:p>
            <a:pPr algn="just"/>
            <a:endParaRPr lang="en-US" dirty="0" smtClean="0"/>
          </a:p>
          <a:p>
            <a:pPr algn="just"/>
            <a:r>
              <a:rPr lang="en-US" dirty="0" smtClean="0"/>
              <a:t>Change in groundwater level with respect to time in response to pumping is called as </a:t>
            </a:r>
            <a:r>
              <a:rPr lang="en-US" b="1" dirty="0" smtClean="0">
                <a:solidFill>
                  <a:srgbClr val="FF0000"/>
                </a:solidFill>
              </a:rPr>
              <a:t>drawdown (s)</a:t>
            </a:r>
          </a:p>
          <a:p>
            <a:pPr algn="just"/>
            <a:endParaRPr lang="en-US" dirty="0" smtClean="0"/>
          </a:p>
          <a:p>
            <a:pPr algn="just"/>
            <a:r>
              <a:rPr lang="en-US" dirty="0" smtClean="0"/>
              <a:t>The most accurate drawdown measurements occur when s = S</a:t>
            </a:r>
            <a:r>
              <a:rPr lang="en-US" baseline="-25000" dirty="0" smtClean="0"/>
              <a:t>a</a:t>
            </a:r>
            <a:r>
              <a:rPr lang="en-US" dirty="0" smtClean="0"/>
              <a:t> ; drawdown due to laminar flow (</a:t>
            </a:r>
            <a:r>
              <a:rPr lang="en-US" dirty="0" err="1" smtClean="0"/>
              <a:t>s</a:t>
            </a:r>
            <a:r>
              <a:rPr lang="en-US" baseline="-25000" dirty="0" err="1" smtClean="0"/>
              <a:t>a</a:t>
            </a:r>
            <a:r>
              <a:rPr lang="en-US" dirty="0" smtClean="0"/>
              <a:t>)</a:t>
            </a:r>
          </a:p>
          <a:p>
            <a:pPr algn="just">
              <a:buNone/>
            </a:pPr>
            <a:endParaRPr lang="en-US" dirty="0" smtClean="0"/>
          </a:p>
          <a:p>
            <a:pPr marL="82296" indent="0" algn="just">
              <a:buNone/>
            </a:pPr>
            <a:r>
              <a:rPr lang="en-US" dirty="0" smtClean="0"/>
              <a:t>		</a:t>
            </a:r>
            <a:r>
              <a:rPr lang="en-US" b="1" dirty="0" smtClean="0">
                <a:solidFill>
                  <a:srgbClr val="FF0000"/>
                </a:solidFill>
              </a:rPr>
              <a:t>Drawdown and Groundwater Boundaries</a:t>
            </a:r>
          </a:p>
          <a:p>
            <a:pPr algn="just">
              <a:buNone/>
            </a:pPr>
            <a:endParaRPr lang="en-US" dirty="0" smtClean="0"/>
          </a:p>
          <a:p>
            <a:pPr algn="just"/>
            <a:r>
              <a:rPr lang="en-US" dirty="0" smtClean="0"/>
              <a:t>Drawdown (</a:t>
            </a:r>
            <a:r>
              <a:rPr lang="en-US" dirty="0" err="1" smtClean="0"/>
              <a:t>s</a:t>
            </a:r>
            <a:r>
              <a:rPr lang="en-US" baseline="-25000" dirty="0" err="1" smtClean="0"/>
              <a:t>r</a:t>
            </a:r>
            <a:r>
              <a:rPr lang="en-US" dirty="0" smtClean="0"/>
              <a:t>) will decrease under the influence of recharge boundary.</a:t>
            </a:r>
          </a:p>
          <a:p>
            <a:pPr algn="just"/>
            <a:endParaRPr lang="en-US" dirty="0" smtClean="0"/>
          </a:p>
          <a:p>
            <a:pPr algn="just"/>
            <a:r>
              <a:rPr lang="en-US" dirty="0" smtClean="0"/>
              <a:t>Drawdown (</a:t>
            </a:r>
            <a:r>
              <a:rPr lang="en-US" dirty="0" err="1" smtClean="0"/>
              <a:t>s</a:t>
            </a:r>
            <a:r>
              <a:rPr lang="en-US" baseline="-25000" dirty="0" err="1" smtClean="0"/>
              <a:t>b</a:t>
            </a:r>
            <a:r>
              <a:rPr lang="en-US" dirty="0" smtClean="0"/>
              <a:t>) will increase under the influence of barrier boundary.</a:t>
            </a:r>
          </a:p>
          <a:p>
            <a:pPr algn="just"/>
            <a:endParaRPr lang="en-US" dirty="0" smtClean="0"/>
          </a:p>
          <a:p>
            <a:pPr algn="just"/>
            <a:r>
              <a:rPr lang="en-US" dirty="0" err="1" smtClean="0"/>
              <a:t>Drawdwon</a:t>
            </a:r>
            <a:r>
              <a:rPr lang="en-US" dirty="0" smtClean="0"/>
              <a:t> (s</a:t>
            </a:r>
            <a:r>
              <a:rPr lang="en-US" baseline="-25000" dirty="0" smtClean="0"/>
              <a:t>p</a:t>
            </a:r>
            <a:r>
              <a:rPr lang="en-US" dirty="0" smtClean="0"/>
              <a:t>) will increase under the influence of perched aquifer.</a:t>
            </a:r>
          </a:p>
          <a:p>
            <a:pPr algn="just"/>
            <a:endParaRPr lang="en-US" dirty="0" smtClean="0"/>
          </a:p>
          <a:p>
            <a:pPr algn="just"/>
            <a:r>
              <a:rPr lang="en-US" dirty="0" smtClean="0"/>
              <a:t>Drawdown is additive in case of well interference.</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
          <p:cNvPicPr>
            <a:picLocks noChangeAspect="1" noChangeArrowheads="1"/>
          </p:cNvPicPr>
          <p:nvPr/>
        </p:nvPicPr>
        <p:blipFill>
          <a:blip r:embed="rId2" cstate="print"/>
          <a:srcRect/>
          <a:stretch>
            <a:fillRect/>
          </a:stretch>
        </p:blipFill>
        <p:spPr bwMode="auto">
          <a:xfrm>
            <a:off x="1614488" y="1581150"/>
            <a:ext cx="5888037" cy="4967287"/>
          </a:xfrm>
          <a:prstGeom prst="rect">
            <a:avLst/>
          </a:prstGeom>
          <a:noFill/>
        </p:spPr>
      </p:pic>
      <p:sp>
        <p:nvSpPr>
          <p:cNvPr id="5" name="Title 1"/>
          <p:cNvSpPr>
            <a:spLocks noGrp="1"/>
          </p:cNvSpPr>
          <p:nvPr>
            <p:ph type="title"/>
          </p:nvPr>
        </p:nvSpPr>
        <p:spPr/>
        <p:txBody>
          <a:bodyPr/>
          <a:lstStyle/>
          <a:p>
            <a:r>
              <a:rPr lang="en-US" dirty="0" smtClean="0"/>
              <a:t>Observation of groundwater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
          <p:cNvPicPr>
            <a:picLocks noChangeAspect="1" noChangeArrowheads="1"/>
          </p:cNvPicPr>
          <p:nvPr/>
        </p:nvPicPr>
        <p:blipFill>
          <a:blip r:embed="rId2" cstate="print"/>
          <a:srcRect r="3327"/>
          <a:stretch>
            <a:fillRect/>
          </a:stretch>
        </p:blipFill>
        <p:spPr bwMode="auto">
          <a:xfrm>
            <a:off x="762000" y="1466850"/>
            <a:ext cx="3505200" cy="2570072"/>
          </a:xfrm>
          <a:prstGeom prst="rect">
            <a:avLst/>
          </a:prstGeom>
          <a:noFill/>
        </p:spPr>
      </p:pic>
      <p:pic>
        <p:nvPicPr>
          <p:cNvPr id="5" name="Picture 4" descr="11"/>
          <p:cNvPicPr>
            <a:picLocks noChangeAspect="1" noChangeArrowheads="1"/>
          </p:cNvPicPr>
          <p:nvPr/>
        </p:nvPicPr>
        <p:blipFill>
          <a:blip r:embed="rId3" cstate="print"/>
          <a:srcRect l="3982" t="3007" r="51158" b="14234"/>
          <a:stretch>
            <a:fillRect/>
          </a:stretch>
        </p:blipFill>
        <p:spPr bwMode="auto">
          <a:xfrm>
            <a:off x="981075" y="4114800"/>
            <a:ext cx="3124200" cy="2648778"/>
          </a:xfrm>
          <a:prstGeom prst="rect">
            <a:avLst/>
          </a:prstGeom>
          <a:noFill/>
        </p:spPr>
      </p:pic>
      <p:pic>
        <p:nvPicPr>
          <p:cNvPr id="6" name="Picture 4" descr="11"/>
          <p:cNvPicPr>
            <a:picLocks noChangeAspect="1" noChangeArrowheads="1"/>
          </p:cNvPicPr>
          <p:nvPr/>
        </p:nvPicPr>
        <p:blipFill>
          <a:blip r:embed="rId3" cstate="print"/>
          <a:srcRect l="51768" t="14555" b="14234"/>
          <a:stretch>
            <a:fillRect/>
          </a:stretch>
        </p:blipFill>
        <p:spPr bwMode="auto">
          <a:xfrm>
            <a:off x="4705350" y="1485900"/>
            <a:ext cx="3352800" cy="2508245"/>
          </a:xfrm>
          <a:prstGeom prst="rect">
            <a:avLst/>
          </a:prstGeom>
          <a:noFill/>
        </p:spPr>
      </p:pic>
      <p:pic>
        <p:nvPicPr>
          <p:cNvPr id="7" name="Picture 4" descr="Fig11"/>
          <p:cNvPicPr>
            <a:picLocks noChangeAspect="1" noChangeArrowheads="1"/>
          </p:cNvPicPr>
          <p:nvPr/>
        </p:nvPicPr>
        <p:blipFill>
          <a:blip r:embed="rId4" cstate="print"/>
          <a:srcRect l="5375" t="3517" r="1883" b="3793"/>
          <a:stretch>
            <a:fillRect/>
          </a:stretch>
        </p:blipFill>
        <p:spPr bwMode="auto">
          <a:xfrm>
            <a:off x="4533900" y="4079875"/>
            <a:ext cx="3750129" cy="2692400"/>
          </a:xfrm>
          <a:prstGeom prst="rect">
            <a:avLst/>
          </a:prstGeom>
          <a:noFill/>
        </p:spPr>
      </p:pic>
      <p:sp>
        <p:nvSpPr>
          <p:cNvPr id="8" name="Title 1"/>
          <p:cNvSpPr>
            <a:spLocks noGrp="1"/>
          </p:cNvSpPr>
          <p:nvPr>
            <p:ph type="title"/>
          </p:nvPr>
        </p:nvSpPr>
        <p:spPr/>
        <p:txBody>
          <a:bodyPr/>
          <a:lstStyle/>
          <a:p>
            <a:r>
              <a:rPr lang="en-US" dirty="0" smtClean="0"/>
              <a:t>Observation of groundwater</a:t>
            </a:r>
            <a:endParaRPr lang="en-US" dirty="0"/>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075c9821fc44e17ddf4177ad2974c9b1fde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693</TotalTime>
  <Words>3122</Words>
  <Application>Microsoft Office PowerPoint</Application>
  <PresentationFormat>On-screen Show (4:3)</PresentationFormat>
  <Paragraphs>392</Paragraphs>
  <Slides>49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Solstice</vt:lpstr>
      <vt:lpstr>معادلة</vt:lpstr>
      <vt:lpstr>UNIT 3</vt:lpstr>
      <vt:lpstr>Methods for determining aquifer parameters</vt:lpstr>
      <vt:lpstr>Pumping/Aquifer Test Basics</vt:lpstr>
      <vt:lpstr>Pumping/Aquifer Test Basics</vt:lpstr>
      <vt:lpstr>Observation of groundwater</vt:lpstr>
      <vt:lpstr>Observation of groundwater</vt:lpstr>
      <vt:lpstr>Observation of groundwater</vt:lpstr>
      <vt:lpstr>Observation of groundwater</vt:lpstr>
      <vt:lpstr>Observation of groundwater</vt:lpstr>
      <vt:lpstr>Observation of groundwater</vt:lpstr>
      <vt:lpstr>Terms used in Aquifer testing</vt:lpstr>
      <vt:lpstr>Terms related to well performance</vt:lpstr>
      <vt:lpstr>Types of Pumping Tests</vt:lpstr>
      <vt:lpstr>Principle of aquifer pumping test</vt:lpstr>
      <vt:lpstr>Principle of aquifer pumping test</vt:lpstr>
      <vt:lpstr>Processing the Pumping test data</vt:lpstr>
      <vt:lpstr>Steady and Unsteady State flow</vt:lpstr>
      <vt:lpstr>PowerPoint Presentation</vt:lpstr>
      <vt:lpstr>PowerPoint Presentation</vt:lpstr>
      <vt:lpstr>Steady and Unsteady Groundwater flow equation in 3 Dimension</vt:lpstr>
      <vt:lpstr>Analysis and Evaluation of Pumping Test Data</vt:lpstr>
      <vt:lpstr>Assumptions Underlying all pumping test methods</vt:lpstr>
      <vt:lpstr>Drawdown and Recovery Plot for Aquifer Test</vt:lpstr>
      <vt:lpstr>Steady radial flow to a well: Confined Aquifer</vt:lpstr>
      <vt:lpstr>Steady radial flow to a well: Confined Aquifer</vt:lpstr>
      <vt:lpstr>Steady radial flow to a well: Confined Aquifer</vt:lpstr>
      <vt:lpstr>Steady radial flow to a well: Confined Aquifer</vt:lpstr>
      <vt:lpstr>Limitations of Thiem method</vt:lpstr>
      <vt:lpstr>Steady radial flow to a well: Confined Aquifer</vt:lpstr>
      <vt:lpstr>Steady radial flow to a well: Unconfined Aquifer</vt:lpstr>
      <vt:lpstr>Steady radial flow to a well: Unconfined Aquifer</vt:lpstr>
      <vt:lpstr>Steady radial flow to a well: Unconfined Aquifer</vt:lpstr>
      <vt:lpstr>Unsteady radial flow in a confined aquifer</vt:lpstr>
      <vt:lpstr>Unsteady radial flow in a confined aquifer</vt:lpstr>
      <vt:lpstr>Unsteady radial flow in a confined aquifer</vt:lpstr>
      <vt:lpstr>Unsteady radial flow in a confined aquifer</vt:lpstr>
      <vt:lpstr>Unsteady radial flow in a confined aquifer</vt:lpstr>
      <vt:lpstr>Unsteady radial flow in a confined aquifer</vt:lpstr>
      <vt:lpstr>Theis Method of solution</vt:lpstr>
      <vt:lpstr>Theis Method of solution</vt:lpstr>
      <vt:lpstr>Theis Plot : 1/u vs W(u)</vt:lpstr>
      <vt:lpstr>Theis Plot : s vs r2/t</vt:lpstr>
      <vt:lpstr>Theis Plot: Matching</vt:lpstr>
      <vt:lpstr>Cooper-Jacob Straight Line Method</vt:lpstr>
      <vt:lpstr>Cooper-Jacob Straight Line Method</vt:lpstr>
      <vt:lpstr>Cooper-Jacob Straight Line Method</vt:lpstr>
      <vt:lpstr>Cooper-Jacob Straight Line Plot</vt:lpstr>
      <vt:lpstr>Cooper-Jacob Straight Line Plot</vt:lpstr>
      <vt:lpstr>Cooper-Jacob Straight Line Method</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dc:creator>
  <cp:lastModifiedBy>User</cp:lastModifiedBy>
  <cp:revision>83</cp:revision>
  <dcterms:created xsi:type="dcterms:W3CDTF">2012-04-15T07:12:47Z</dcterms:created>
  <dcterms:modified xsi:type="dcterms:W3CDTF">2017-11-30T06:22:43Z</dcterms:modified>
</cp:coreProperties>
</file>