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handoutMasterIdLst>
    <p:handoutMasterId r:id="rId24"/>
  </p:handoutMasterIdLst>
  <p:sldIdLst>
    <p:sldId id="450" r:id="rId2"/>
    <p:sldId id="455" r:id="rId3"/>
    <p:sldId id="390" r:id="rId4"/>
    <p:sldId id="413" r:id="rId5"/>
    <p:sldId id="391" r:id="rId6"/>
    <p:sldId id="392" r:id="rId7"/>
    <p:sldId id="393" r:id="rId8"/>
    <p:sldId id="394" r:id="rId9"/>
    <p:sldId id="452" r:id="rId10"/>
    <p:sldId id="395" r:id="rId11"/>
    <p:sldId id="396" r:id="rId12"/>
    <p:sldId id="400" r:id="rId13"/>
    <p:sldId id="417" r:id="rId14"/>
    <p:sldId id="449" r:id="rId15"/>
    <p:sldId id="418" r:id="rId16"/>
    <p:sldId id="420" r:id="rId17"/>
    <p:sldId id="408" r:id="rId18"/>
    <p:sldId id="409" r:id="rId19"/>
    <p:sldId id="410" r:id="rId20"/>
    <p:sldId id="453" r:id="rId21"/>
    <p:sldId id="454" r:id="rId22"/>
  </p:sldIdLst>
  <p:sldSz cx="11887200" cy="8321675"/>
  <p:notesSz cx="7315200" cy="9601200"/>
  <p:custDataLst>
    <p:tags r:id="rId25"/>
  </p:custDataLst>
  <p:defaultTextStyle>
    <a:defPPr>
      <a:defRPr lang="ar-SA"/>
    </a:defPPr>
    <a:lvl1pPr algn="r" rtl="1" fontAlgn="base">
      <a:spcBef>
        <a:spcPct val="0"/>
      </a:spcBef>
      <a:spcAft>
        <a:spcPct val="0"/>
      </a:spcAft>
      <a:defRPr sz="2300" kern="1200">
        <a:solidFill>
          <a:schemeClr val="tx1"/>
        </a:solidFill>
        <a:latin typeface="Arial" pitchFamily="34" charset="0"/>
        <a:ea typeface="+mn-ea"/>
        <a:cs typeface="Arial" pitchFamily="34" charset="0"/>
      </a:defRPr>
    </a:lvl1pPr>
    <a:lvl2pPr marL="457200" algn="r" rtl="1" fontAlgn="base">
      <a:spcBef>
        <a:spcPct val="0"/>
      </a:spcBef>
      <a:spcAft>
        <a:spcPct val="0"/>
      </a:spcAft>
      <a:defRPr sz="2300" kern="1200">
        <a:solidFill>
          <a:schemeClr val="tx1"/>
        </a:solidFill>
        <a:latin typeface="Arial" pitchFamily="34" charset="0"/>
        <a:ea typeface="+mn-ea"/>
        <a:cs typeface="Arial" pitchFamily="34" charset="0"/>
      </a:defRPr>
    </a:lvl2pPr>
    <a:lvl3pPr marL="914400" algn="r" rtl="1" fontAlgn="base">
      <a:spcBef>
        <a:spcPct val="0"/>
      </a:spcBef>
      <a:spcAft>
        <a:spcPct val="0"/>
      </a:spcAft>
      <a:defRPr sz="2300"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sz="2300"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sz="2300" kern="1200">
        <a:solidFill>
          <a:schemeClr val="tx1"/>
        </a:solidFill>
        <a:latin typeface="Arial" pitchFamily="34" charset="0"/>
        <a:ea typeface="+mn-ea"/>
        <a:cs typeface="Arial" pitchFamily="34" charset="0"/>
      </a:defRPr>
    </a:lvl5pPr>
    <a:lvl6pPr marL="2286000" algn="r" defTabSz="914400" rtl="1" eaLnBrk="1" latinLnBrk="0" hangingPunct="1">
      <a:defRPr sz="2300" kern="1200">
        <a:solidFill>
          <a:schemeClr val="tx1"/>
        </a:solidFill>
        <a:latin typeface="Arial" pitchFamily="34" charset="0"/>
        <a:ea typeface="+mn-ea"/>
        <a:cs typeface="Arial" pitchFamily="34" charset="0"/>
      </a:defRPr>
    </a:lvl6pPr>
    <a:lvl7pPr marL="2743200" algn="r" defTabSz="914400" rtl="1" eaLnBrk="1" latinLnBrk="0" hangingPunct="1">
      <a:defRPr sz="2300" kern="1200">
        <a:solidFill>
          <a:schemeClr val="tx1"/>
        </a:solidFill>
        <a:latin typeface="Arial" pitchFamily="34" charset="0"/>
        <a:ea typeface="+mn-ea"/>
        <a:cs typeface="Arial" pitchFamily="34" charset="0"/>
      </a:defRPr>
    </a:lvl7pPr>
    <a:lvl8pPr marL="3200400" algn="r" defTabSz="914400" rtl="1" eaLnBrk="1" latinLnBrk="0" hangingPunct="1">
      <a:defRPr sz="2300" kern="1200">
        <a:solidFill>
          <a:schemeClr val="tx1"/>
        </a:solidFill>
        <a:latin typeface="Arial" pitchFamily="34" charset="0"/>
        <a:ea typeface="+mn-ea"/>
        <a:cs typeface="Arial" pitchFamily="34" charset="0"/>
      </a:defRPr>
    </a:lvl8pPr>
    <a:lvl9pPr marL="3657600" algn="r" defTabSz="914400" rtl="1" eaLnBrk="1" latinLnBrk="0" hangingPunct="1">
      <a:defRPr sz="2300"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621">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79" autoAdjust="0"/>
    <p:restoredTop sz="97101" autoAdjust="0"/>
  </p:normalViewPr>
  <p:slideViewPr>
    <p:cSldViewPr>
      <p:cViewPr varScale="1">
        <p:scale>
          <a:sx n="74" d="100"/>
          <a:sy n="74" d="100"/>
        </p:scale>
        <p:origin x="-816" y="-84"/>
      </p:cViewPr>
      <p:guideLst>
        <p:guide orient="horz" pos="2621"/>
        <p:guide pos="37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78851" name="Rectangle 3"/>
          <p:cNvSpPr>
            <a:spLocks noGrp="1" noChangeArrowheads="1"/>
          </p:cNvSpPr>
          <p:nvPr>
            <p:ph type="dt" sz="quarter" idx="1"/>
          </p:nvPr>
        </p:nvSpPr>
        <p:spPr bwMode="auto">
          <a:xfrm>
            <a:off x="1588"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pPr>
              <a:defRPr/>
            </a:pPr>
            <a:endParaRPr lang="en-US"/>
          </a:p>
        </p:txBody>
      </p:sp>
      <p:sp>
        <p:nvSpPr>
          <p:cNvPr id="78852" name="Rectangle 4"/>
          <p:cNvSpPr>
            <a:spLocks noGrp="1" noChangeArrowheads="1"/>
          </p:cNvSpPr>
          <p:nvPr>
            <p:ph type="ftr" sz="quarter" idx="2"/>
          </p:nvPr>
        </p:nvSpPr>
        <p:spPr bwMode="auto">
          <a:xfrm>
            <a:off x="4144963" y="9120188"/>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8853" name="Rectangle 5"/>
          <p:cNvSpPr>
            <a:spLocks noGrp="1" noChangeArrowheads="1"/>
          </p:cNvSpPr>
          <p:nvPr>
            <p:ph type="sldNum" sz="quarter" idx="3"/>
          </p:nvPr>
        </p:nvSpPr>
        <p:spPr bwMode="auto">
          <a:xfrm>
            <a:off x="1588" y="9120188"/>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pPr>
              <a:defRPr/>
            </a:pPr>
            <a:fld id="{08CD3AA1-0D85-4AD8-8C71-F8896D29B238}" type="slidenum">
              <a:rPr lang="ar-SA"/>
              <a:pPr>
                <a:defRPr/>
              </a:pPr>
              <a:t>‹#›</a:t>
            </a:fld>
            <a:endParaRPr lang="en-US"/>
          </a:p>
        </p:txBody>
      </p:sp>
    </p:spTree>
    <p:extLst>
      <p:ext uri="{BB962C8B-B14F-4D97-AF65-F5344CB8AC3E}">
        <p14:creationId xmlns:p14="http://schemas.microsoft.com/office/powerpoint/2010/main" val="2601669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4144963"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3971" name="Rectangle 3"/>
          <p:cNvSpPr>
            <a:spLocks noGrp="1" noChangeArrowheads="1"/>
          </p:cNvSpPr>
          <p:nvPr>
            <p:ph type="dt" idx="1"/>
          </p:nvPr>
        </p:nvSpPr>
        <p:spPr bwMode="auto">
          <a:xfrm>
            <a:off x="1588" y="0"/>
            <a:ext cx="3170237" cy="479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087438" y="720725"/>
            <a:ext cx="5140325" cy="3600450"/>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4144963" y="9120188"/>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3975" name="Rectangle 7"/>
          <p:cNvSpPr>
            <a:spLocks noGrp="1" noChangeArrowheads="1"/>
          </p:cNvSpPr>
          <p:nvPr>
            <p:ph type="sldNum" sz="quarter" idx="5"/>
          </p:nvPr>
        </p:nvSpPr>
        <p:spPr bwMode="auto">
          <a:xfrm>
            <a:off x="1588" y="9120188"/>
            <a:ext cx="3170237"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2FD1A263-7C3B-4A9A-ABC2-8C527F10C205}" type="slidenum">
              <a:rPr lang="ar-SA"/>
              <a:pPr>
                <a:defRPr/>
              </a:pPr>
              <a:t>‹#›</a:t>
            </a:fld>
            <a:endParaRPr lang="en-US"/>
          </a:p>
        </p:txBody>
      </p:sp>
    </p:spTree>
    <p:extLst>
      <p:ext uri="{BB962C8B-B14F-4D97-AF65-F5344CB8AC3E}">
        <p14:creationId xmlns:p14="http://schemas.microsoft.com/office/powerpoint/2010/main" val="11819449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584450"/>
            <a:ext cx="10102850" cy="17843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782763" y="4714875"/>
            <a:ext cx="8321675" cy="21272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BAE6B1C-02E4-441D-9E72-D44C05DE02B9}"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4A4272-D373-4627-BD18-FE33EBFF899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538" y="333375"/>
            <a:ext cx="2674937" cy="7100888"/>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593725" y="333375"/>
            <a:ext cx="7872413" cy="710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A91AB80-92A8-457F-A946-E3FD55B4B1A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EG"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rtl="1">
              <a:defRPr/>
            </a:lvl1pPr>
          </a:lstStyle>
          <a:p>
            <a:pPr>
              <a:defRPr/>
            </a:pPr>
            <a:r>
              <a:t>Prof. </a:t>
            </a:r>
            <a:r>
              <a:rPr err="1"/>
              <a:t>Laxmikant</a:t>
            </a:r>
            <a:r>
              <a:t> Kale - university of </a:t>
            </a:r>
            <a:r>
              <a:rPr err="1"/>
              <a:t>illinois</a:t>
            </a:r>
            <a:r>
              <a:t> at </a:t>
            </a:r>
            <a:r>
              <a:rPr err="1"/>
              <a:t>urbana-champaign</a:t>
            </a:r>
            <a:r>
              <a:t> - Computer Sciences</a:t>
            </a:r>
          </a:p>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921FF049-8952-4192-AEFE-2BE65A05E02E}"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5346700"/>
            <a:ext cx="10102850" cy="16541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939800" y="3527425"/>
            <a:ext cx="10102850" cy="1819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t>Prof. </a:t>
            </a:r>
            <a:r>
              <a:rPr err="1"/>
              <a:t>Laxmikant</a:t>
            </a:r>
            <a:r>
              <a:t> Kale - university of </a:t>
            </a:r>
            <a:r>
              <a:rPr err="1"/>
              <a:t>illinois</a:t>
            </a:r>
            <a:r>
              <a:t> at </a:t>
            </a:r>
            <a:r>
              <a:rPr err="1"/>
              <a:t>urbana-champaign</a:t>
            </a:r>
            <a:r>
              <a:t> - Computer Sciences</a:t>
            </a:r>
          </a:p>
        </p:txBody>
      </p:sp>
      <p:sp>
        <p:nvSpPr>
          <p:cNvPr id="6" name="Rectangle 6"/>
          <p:cNvSpPr>
            <a:spLocks noGrp="1" noChangeArrowheads="1"/>
          </p:cNvSpPr>
          <p:nvPr>
            <p:ph type="sldNum" sz="quarter" idx="12"/>
          </p:nvPr>
        </p:nvSpPr>
        <p:spPr>
          <a:ln/>
        </p:spPr>
        <p:txBody>
          <a:bodyPr/>
          <a:lstStyle>
            <a:lvl1pPr>
              <a:defRPr/>
            </a:lvl1pPr>
          </a:lstStyle>
          <a:p>
            <a:pPr>
              <a:defRPr/>
            </a:pPr>
            <a:fld id="{2E2A5AC0-0D22-4AC3-BD72-AE90C5B93CF2}"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593725" y="1941513"/>
            <a:ext cx="5273675" cy="549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6019800" y="1941513"/>
            <a:ext cx="5273675" cy="5492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t>Prof. </a:t>
            </a:r>
            <a:r>
              <a:rPr err="1"/>
              <a:t>Laxmikant</a:t>
            </a:r>
            <a:r>
              <a:t> Kale - university of </a:t>
            </a:r>
            <a:r>
              <a:rPr err="1"/>
              <a:t>illinois</a:t>
            </a:r>
            <a:r>
              <a:t> at </a:t>
            </a:r>
            <a:r>
              <a:rPr err="1"/>
              <a:t>urbana-champaign</a:t>
            </a:r>
            <a:r>
              <a:t> - Computer Sciences</a:t>
            </a:r>
          </a:p>
        </p:txBody>
      </p:sp>
      <p:sp>
        <p:nvSpPr>
          <p:cNvPr id="7" name="Rectangle 6"/>
          <p:cNvSpPr>
            <a:spLocks noGrp="1" noChangeArrowheads="1"/>
          </p:cNvSpPr>
          <p:nvPr>
            <p:ph type="sldNum" sz="quarter" idx="12"/>
          </p:nvPr>
        </p:nvSpPr>
        <p:spPr>
          <a:ln/>
        </p:spPr>
        <p:txBody>
          <a:bodyPr/>
          <a:lstStyle>
            <a:lvl1pPr>
              <a:defRPr/>
            </a:lvl1pPr>
          </a:lstStyle>
          <a:p>
            <a:pPr>
              <a:defRPr/>
            </a:pPr>
            <a:fld id="{05DB19B9-E9C6-4C8B-8E88-CDDD68D5B0B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593725" y="1862138"/>
            <a:ext cx="5253038" cy="776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638425"/>
            <a:ext cx="5253038" cy="479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6038850" y="1862138"/>
            <a:ext cx="5254625" cy="7762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638425"/>
            <a:ext cx="5254625" cy="4795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t>Prof. </a:t>
            </a:r>
            <a:r>
              <a:rPr err="1"/>
              <a:t>Laxmikant</a:t>
            </a:r>
            <a:r>
              <a:t> Kale - university of </a:t>
            </a:r>
            <a:r>
              <a:rPr err="1"/>
              <a:t>illinois</a:t>
            </a:r>
            <a:r>
              <a:t> at </a:t>
            </a:r>
            <a:r>
              <a:rPr err="1"/>
              <a:t>urbana-champaign</a:t>
            </a:r>
            <a:r>
              <a:t> - Computer Sciences</a:t>
            </a:r>
          </a:p>
        </p:txBody>
      </p:sp>
      <p:sp>
        <p:nvSpPr>
          <p:cNvPr id="9" name="Rectangle 6"/>
          <p:cNvSpPr>
            <a:spLocks noGrp="1" noChangeArrowheads="1"/>
          </p:cNvSpPr>
          <p:nvPr>
            <p:ph type="sldNum" sz="quarter" idx="12"/>
          </p:nvPr>
        </p:nvSpPr>
        <p:spPr>
          <a:ln/>
        </p:spPr>
        <p:txBody>
          <a:bodyPr/>
          <a:lstStyle>
            <a:lvl1pPr>
              <a:defRPr/>
            </a:lvl1pPr>
          </a:lstStyle>
          <a:p>
            <a:pPr>
              <a:defRPr/>
            </a:pPr>
            <a:fld id="{F59EF567-0F1D-41B2-9DAC-5E91035C967E}"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699750" cy="1387475"/>
          </a:xfrm>
        </p:spPr>
        <p:txBody>
          <a:bodyPr/>
          <a:lstStyle/>
          <a:p>
            <a:r>
              <a:rPr lang="en-US" smtClean="0"/>
              <a:t>Click to edit Master title style</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t>Prof. </a:t>
            </a:r>
            <a:r>
              <a:rPr err="1"/>
              <a:t>Laxmikant</a:t>
            </a:r>
            <a:r>
              <a:t> Kale - university of </a:t>
            </a:r>
            <a:r>
              <a:rPr err="1"/>
              <a:t>illinois</a:t>
            </a:r>
            <a:r>
              <a:t> at </a:t>
            </a:r>
            <a:r>
              <a:rPr err="1"/>
              <a:t>urbana-champaign</a:t>
            </a:r>
            <a:r>
              <a:t> - Computer Sciences</a:t>
            </a:r>
          </a:p>
        </p:txBody>
      </p:sp>
      <p:sp>
        <p:nvSpPr>
          <p:cNvPr id="5" name="Rectangle 6"/>
          <p:cNvSpPr>
            <a:spLocks noGrp="1" noChangeArrowheads="1"/>
          </p:cNvSpPr>
          <p:nvPr>
            <p:ph type="sldNum" sz="quarter" idx="12"/>
          </p:nvPr>
        </p:nvSpPr>
        <p:spPr>
          <a:ln/>
        </p:spPr>
        <p:txBody>
          <a:bodyPr/>
          <a:lstStyle>
            <a:lvl1pPr>
              <a:defRPr/>
            </a:lvl1pPr>
          </a:lstStyle>
          <a:p>
            <a:pPr>
              <a:defRPr/>
            </a:pPr>
            <a:fld id="{7CFEA7F9-64DB-41EF-8ABC-D8F91FBE7DF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A1E27D-AFC0-46E3-B348-62D43F6DC36D}" type="slidenum">
              <a:rPr lang="ar-SA"/>
              <a:pPr>
                <a:defRPr/>
              </a:pPr>
              <a:t>‹#›</a:t>
            </a:fld>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331788"/>
            <a:ext cx="3911600" cy="140970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4648200" y="331788"/>
            <a:ext cx="6645275" cy="7102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593725" y="1741488"/>
            <a:ext cx="3911600" cy="5692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D9B130C-6959-46A7-BF96-A0245D630ED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5824538"/>
            <a:ext cx="7132638" cy="6889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2330450" y="742950"/>
            <a:ext cx="7132638" cy="49942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2330450" y="6513513"/>
            <a:ext cx="7132638" cy="976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9465238-C37B-4ECA-B6D6-2BD7D132F0C5}"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593725" y="333375"/>
            <a:ext cx="10699750" cy="1387475"/>
          </a:xfrm>
          <a:prstGeom prst="rect">
            <a:avLst/>
          </a:prstGeom>
          <a:noFill/>
          <a:ln w="9525">
            <a:noFill/>
            <a:miter lim="800000"/>
            <a:headEnd/>
            <a:tailEnd/>
          </a:ln>
        </p:spPr>
        <p:txBody>
          <a:bodyPr vert="horz" wrap="square" lIns="115470" tIns="57735" rIns="115470" bIns="57735"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593725" y="1941513"/>
            <a:ext cx="10699750" cy="5492750"/>
          </a:xfrm>
          <a:prstGeom prst="rect">
            <a:avLst/>
          </a:prstGeom>
          <a:noFill/>
          <a:ln w="9525">
            <a:noFill/>
            <a:miter lim="800000"/>
            <a:headEnd/>
            <a:tailEnd/>
          </a:ln>
        </p:spPr>
        <p:txBody>
          <a:bodyPr vert="horz" wrap="square" lIns="115470" tIns="57735" rIns="115470" bIns="577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518525" y="7578725"/>
            <a:ext cx="2774950" cy="577850"/>
          </a:xfrm>
          <a:prstGeom prst="rect">
            <a:avLst/>
          </a:prstGeom>
          <a:noFill/>
          <a:ln w="9525">
            <a:noFill/>
            <a:miter lim="800000"/>
            <a:headEnd/>
            <a:tailEnd/>
          </a:ln>
          <a:effectLst/>
        </p:spPr>
        <p:txBody>
          <a:bodyPr vert="horz" wrap="square" lIns="115470" tIns="57735" rIns="115470" bIns="57735" numCol="1" anchor="t" anchorCtr="0" compatLnSpc="1">
            <a:prstTxWarp prst="textNoShape">
              <a:avLst/>
            </a:prstTxWarp>
          </a:bodyPr>
          <a:lstStyle>
            <a:lvl1pPr>
              <a:defRPr sz="1800"/>
            </a:lvl1pPr>
          </a:lstStyle>
          <a:p>
            <a:pPr>
              <a:defRPr/>
            </a:pPr>
            <a:endParaRPr lang="en-US"/>
          </a:p>
        </p:txBody>
      </p:sp>
      <p:sp>
        <p:nvSpPr>
          <p:cNvPr id="1029" name="Rectangle 5"/>
          <p:cNvSpPr>
            <a:spLocks noGrp="1" noChangeArrowheads="1"/>
          </p:cNvSpPr>
          <p:nvPr>
            <p:ph type="ftr" sz="quarter" idx="3"/>
          </p:nvPr>
        </p:nvSpPr>
        <p:spPr bwMode="auto">
          <a:xfrm>
            <a:off x="4060825" y="7578725"/>
            <a:ext cx="3765550" cy="577850"/>
          </a:xfrm>
          <a:prstGeom prst="rect">
            <a:avLst/>
          </a:prstGeom>
          <a:noFill/>
          <a:ln w="9525">
            <a:noFill/>
            <a:miter lim="800000"/>
            <a:headEnd/>
            <a:tailEnd/>
          </a:ln>
          <a:effectLst/>
        </p:spPr>
        <p:txBody>
          <a:bodyPr vert="horz" wrap="square" lIns="115470" tIns="57735" rIns="115470" bIns="57735" numCol="1" anchor="t" anchorCtr="0" compatLnSpc="1">
            <a:prstTxWarp prst="textNoShape">
              <a:avLst/>
            </a:prstTxWarp>
          </a:bodyPr>
          <a:lstStyle>
            <a:lvl1pPr algn="ctr" rtl="0">
              <a:defRPr lang="en-US" sz="900"/>
            </a:lvl1pPr>
          </a:lstStyle>
          <a:p>
            <a:pPr>
              <a:defRPr/>
            </a:pPr>
            <a:r>
              <a:t>Prof. </a:t>
            </a:r>
            <a:r>
              <a:rPr err="1"/>
              <a:t>Laxmikant</a:t>
            </a:r>
            <a:r>
              <a:t> Kale - university of </a:t>
            </a:r>
            <a:r>
              <a:rPr err="1"/>
              <a:t>illinois</a:t>
            </a:r>
            <a:r>
              <a:t> at </a:t>
            </a:r>
            <a:r>
              <a:rPr err="1"/>
              <a:t>urbana-champaign</a:t>
            </a:r>
            <a:r>
              <a:t> - Computer Sciences</a:t>
            </a:r>
          </a:p>
        </p:txBody>
      </p:sp>
      <p:sp>
        <p:nvSpPr>
          <p:cNvPr id="1030" name="Rectangle 6"/>
          <p:cNvSpPr>
            <a:spLocks noGrp="1" noChangeArrowheads="1"/>
          </p:cNvSpPr>
          <p:nvPr>
            <p:ph type="sldNum" sz="quarter" idx="4"/>
          </p:nvPr>
        </p:nvSpPr>
        <p:spPr bwMode="auto">
          <a:xfrm>
            <a:off x="593725" y="7578725"/>
            <a:ext cx="2774950" cy="577850"/>
          </a:xfrm>
          <a:prstGeom prst="rect">
            <a:avLst/>
          </a:prstGeom>
          <a:noFill/>
          <a:ln w="9525">
            <a:noFill/>
            <a:miter lim="800000"/>
            <a:headEnd/>
            <a:tailEnd/>
          </a:ln>
          <a:effectLst/>
        </p:spPr>
        <p:txBody>
          <a:bodyPr vert="horz" wrap="square" lIns="115470" tIns="57735" rIns="115470" bIns="57735" numCol="1" anchor="t" anchorCtr="0" compatLnSpc="1">
            <a:prstTxWarp prst="textNoShape">
              <a:avLst/>
            </a:prstTxWarp>
          </a:bodyPr>
          <a:lstStyle>
            <a:lvl1pPr algn="l">
              <a:defRPr sz="1800"/>
            </a:lvl1pPr>
          </a:lstStyle>
          <a:p>
            <a:pPr>
              <a:defRPr/>
            </a:pPr>
            <a:fld id="{95D86D19-2CB1-462C-B37E-8AA66B720B5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88" r:id="rId3"/>
    <p:sldLayoutId id="2147483689" r:id="rId4"/>
    <p:sldLayoutId id="2147483690" r:id="rId5"/>
    <p:sldLayoutId id="2147483691" r:id="rId6"/>
    <p:sldLayoutId id="2147483692" r:id="rId7"/>
    <p:sldLayoutId id="2147483695" r:id="rId8"/>
    <p:sldLayoutId id="2147483696" r:id="rId9"/>
    <p:sldLayoutId id="2147483697" r:id="rId10"/>
    <p:sldLayoutId id="2147483698" r:id="rId11"/>
  </p:sldLayoutIdLst>
  <p:hf hdr="0" dt="0"/>
  <p:txStyles>
    <p:titleStyle>
      <a:lvl1pPr algn="ctr" defTabSz="1154113" rtl="1" eaLnBrk="0" fontAlgn="base" hangingPunct="0">
        <a:spcBef>
          <a:spcPct val="0"/>
        </a:spcBef>
        <a:spcAft>
          <a:spcPct val="0"/>
        </a:spcAft>
        <a:defRPr sz="5600">
          <a:solidFill>
            <a:schemeClr val="tx2"/>
          </a:solidFill>
          <a:latin typeface="+mj-lt"/>
          <a:ea typeface="+mj-ea"/>
          <a:cs typeface="+mj-cs"/>
        </a:defRPr>
      </a:lvl1pPr>
      <a:lvl2pPr algn="ctr" defTabSz="1154113" rtl="1" eaLnBrk="0" fontAlgn="base" hangingPunct="0">
        <a:spcBef>
          <a:spcPct val="0"/>
        </a:spcBef>
        <a:spcAft>
          <a:spcPct val="0"/>
        </a:spcAft>
        <a:defRPr sz="5600">
          <a:solidFill>
            <a:schemeClr val="tx2"/>
          </a:solidFill>
          <a:latin typeface="Arial" pitchFamily="34" charset="0"/>
          <a:cs typeface="Arial" pitchFamily="34" charset="0"/>
        </a:defRPr>
      </a:lvl2pPr>
      <a:lvl3pPr algn="ctr" defTabSz="1154113" rtl="1" eaLnBrk="0" fontAlgn="base" hangingPunct="0">
        <a:spcBef>
          <a:spcPct val="0"/>
        </a:spcBef>
        <a:spcAft>
          <a:spcPct val="0"/>
        </a:spcAft>
        <a:defRPr sz="5600">
          <a:solidFill>
            <a:schemeClr val="tx2"/>
          </a:solidFill>
          <a:latin typeface="Arial" pitchFamily="34" charset="0"/>
          <a:cs typeface="Arial" pitchFamily="34" charset="0"/>
        </a:defRPr>
      </a:lvl3pPr>
      <a:lvl4pPr algn="ctr" defTabSz="1154113" rtl="1" eaLnBrk="0" fontAlgn="base" hangingPunct="0">
        <a:spcBef>
          <a:spcPct val="0"/>
        </a:spcBef>
        <a:spcAft>
          <a:spcPct val="0"/>
        </a:spcAft>
        <a:defRPr sz="5600">
          <a:solidFill>
            <a:schemeClr val="tx2"/>
          </a:solidFill>
          <a:latin typeface="Arial" pitchFamily="34" charset="0"/>
          <a:cs typeface="Arial" pitchFamily="34" charset="0"/>
        </a:defRPr>
      </a:lvl4pPr>
      <a:lvl5pPr algn="ctr" defTabSz="1154113" rtl="1" eaLnBrk="0" fontAlgn="base" hangingPunct="0">
        <a:spcBef>
          <a:spcPct val="0"/>
        </a:spcBef>
        <a:spcAft>
          <a:spcPct val="0"/>
        </a:spcAft>
        <a:defRPr sz="5600">
          <a:solidFill>
            <a:schemeClr val="tx2"/>
          </a:solidFill>
          <a:latin typeface="Arial" pitchFamily="34" charset="0"/>
          <a:cs typeface="Arial" pitchFamily="34" charset="0"/>
        </a:defRPr>
      </a:lvl5pPr>
      <a:lvl6pPr marL="457200" algn="ctr" defTabSz="1154113" rtl="1" fontAlgn="base">
        <a:spcBef>
          <a:spcPct val="0"/>
        </a:spcBef>
        <a:spcAft>
          <a:spcPct val="0"/>
        </a:spcAft>
        <a:defRPr sz="5600">
          <a:solidFill>
            <a:schemeClr val="tx2"/>
          </a:solidFill>
          <a:latin typeface="Arial" pitchFamily="34" charset="0"/>
          <a:cs typeface="Arial" pitchFamily="34" charset="0"/>
        </a:defRPr>
      </a:lvl6pPr>
      <a:lvl7pPr marL="914400" algn="ctr" defTabSz="1154113" rtl="1" fontAlgn="base">
        <a:spcBef>
          <a:spcPct val="0"/>
        </a:spcBef>
        <a:spcAft>
          <a:spcPct val="0"/>
        </a:spcAft>
        <a:defRPr sz="5600">
          <a:solidFill>
            <a:schemeClr val="tx2"/>
          </a:solidFill>
          <a:latin typeface="Arial" pitchFamily="34" charset="0"/>
          <a:cs typeface="Arial" pitchFamily="34" charset="0"/>
        </a:defRPr>
      </a:lvl7pPr>
      <a:lvl8pPr marL="1371600" algn="ctr" defTabSz="1154113" rtl="1" fontAlgn="base">
        <a:spcBef>
          <a:spcPct val="0"/>
        </a:spcBef>
        <a:spcAft>
          <a:spcPct val="0"/>
        </a:spcAft>
        <a:defRPr sz="5600">
          <a:solidFill>
            <a:schemeClr val="tx2"/>
          </a:solidFill>
          <a:latin typeface="Arial" pitchFamily="34" charset="0"/>
          <a:cs typeface="Arial" pitchFamily="34" charset="0"/>
        </a:defRPr>
      </a:lvl8pPr>
      <a:lvl9pPr marL="1828800" algn="ctr" defTabSz="1154113" rtl="1" fontAlgn="base">
        <a:spcBef>
          <a:spcPct val="0"/>
        </a:spcBef>
        <a:spcAft>
          <a:spcPct val="0"/>
        </a:spcAft>
        <a:defRPr sz="5600">
          <a:solidFill>
            <a:schemeClr val="tx2"/>
          </a:solidFill>
          <a:latin typeface="Arial" pitchFamily="34" charset="0"/>
          <a:cs typeface="Arial" pitchFamily="34" charset="0"/>
        </a:defRPr>
      </a:lvl9pPr>
    </p:titleStyle>
    <p:bodyStyle>
      <a:lvl1pPr marL="433388" indent="-433388" algn="r" defTabSz="1154113" rtl="1" eaLnBrk="0" fontAlgn="base" hangingPunct="0">
        <a:spcBef>
          <a:spcPct val="20000"/>
        </a:spcBef>
        <a:spcAft>
          <a:spcPct val="0"/>
        </a:spcAft>
        <a:buChar char="•"/>
        <a:defRPr sz="4000">
          <a:solidFill>
            <a:schemeClr val="tx1"/>
          </a:solidFill>
          <a:latin typeface="+mn-lt"/>
          <a:ea typeface="+mn-ea"/>
          <a:cs typeface="+mn-cs"/>
        </a:defRPr>
      </a:lvl1pPr>
      <a:lvl2pPr marL="938213" indent="-360363" algn="r" defTabSz="1154113" rtl="1" eaLnBrk="0" fontAlgn="base" hangingPunct="0">
        <a:spcBef>
          <a:spcPct val="20000"/>
        </a:spcBef>
        <a:spcAft>
          <a:spcPct val="0"/>
        </a:spcAft>
        <a:buChar char="–"/>
        <a:defRPr sz="3500">
          <a:solidFill>
            <a:schemeClr val="tx1"/>
          </a:solidFill>
          <a:latin typeface="+mn-lt"/>
          <a:cs typeface="+mn-cs"/>
        </a:defRPr>
      </a:lvl2pPr>
      <a:lvl3pPr marL="1443038" indent="-288925" algn="r" defTabSz="1154113" rtl="1" eaLnBrk="0" fontAlgn="base" hangingPunct="0">
        <a:spcBef>
          <a:spcPct val="20000"/>
        </a:spcBef>
        <a:spcAft>
          <a:spcPct val="0"/>
        </a:spcAft>
        <a:buChar char="•"/>
        <a:defRPr sz="3000">
          <a:solidFill>
            <a:schemeClr val="tx1"/>
          </a:solidFill>
          <a:latin typeface="+mn-lt"/>
          <a:cs typeface="+mn-cs"/>
        </a:defRPr>
      </a:lvl3pPr>
      <a:lvl4pPr marL="2020888" indent="-288925" algn="r" defTabSz="1154113" rtl="1" eaLnBrk="0" fontAlgn="base" hangingPunct="0">
        <a:spcBef>
          <a:spcPct val="20000"/>
        </a:spcBef>
        <a:spcAft>
          <a:spcPct val="0"/>
        </a:spcAft>
        <a:buChar char="–"/>
        <a:defRPr sz="2500">
          <a:solidFill>
            <a:schemeClr val="tx1"/>
          </a:solidFill>
          <a:latin typeface="+mn-lt"/>
          <a:cs typeface="+mn-cs"/>
        </a:defRPr>
      </a:lvl4pPr>
      <a:lvl5pPr marL="2598738" indent="-288925" algn="r" defTabSz="1154113" rtl="1" eaLnBrk="0" fontAlgn="base" hangingPunct="0">
        <a:spcBef>
          <a:spcPct val="20000"/>
        </a:spcBef>
        <a:spcAft>
          <a:spcPct val="0"/>
        </a:spcAft>
        <a:buChar char="»"/>
        <a:defRPr sz="2500">
          <a:solidFill>
            <a:schemeClr val="tx1"/>
          </a:solidFill>
          <a:latin typeface="+mn-lt"/>
          <a:cs typeface="+mn-cs"/>
        </a:defRPr>
      </a:lvl5pPr>
      <a:lvl6pPr marL="3055938" indent="-288925" algn="r" defTabSz="1154113" rtl="1" fontAlgn="base">
        <a:spcBef>
          <a:spcPct val="20000"/>
        </a:spcBef>
        <a:spcAft>
          <a:spcPct val="0"/>
        </a:spcAft>
        <a:buChar char="»"/>
        <a:defRPr sz="2500">
          <a:solidFill>
            <a:schemeClr val="tx1"/>
          </a:solidFill>
          <a:latin typeface="+mn-lt"/>
          <a:cs typeface="+mn-cs"/>
        </a:defRPr>
      </a:lvl6pPr>
      <a:lvl7pPr marL="3513138" indent="-288925" algn="r" defTabSz="1154113" rtl="1" fontAlgn="base">
        <a:spcBef>
          <a:spcPct val="20000"/>
        </a:spcBef>
        <a:spcAft>
          <a:spcPct val="0"/>
        </a:spcAft>
        <a:buChar char="»"/>
        <a:defRPr sz="2500">
          <a:solidFill>
            <a:schemeClr val="tx1"/>
          </a:solidFill>
          <a:latin typeface="+mn-lt"/>
          <a:cs typeface="+mn-cs"/>
        </a:defRPr>
      </a:lvl7pPr>
      <a:lvl8pPr marL="3970338" indent="-288925" algn="r" defTabSz="1154113" rtl="1" fontAlgn="base">
        <a:spcBef>
          <a:spcPct val="20000"/>
        </a:spcBef>
        <a:spcAft>
          <a:spcPct val="0"/>
        </a:spcAft>
        <a:buChar char="»"/>
        <a:defRPr sz="2500">
          <a:solidFill>
            <a:schemeClr val="tx1"/>
          </a:solidFill>
          <a:latin typeface="+mn-lt"/>
          <a:cs typeface="+mn-cs"/>
        </a:defRPr>
      </a:lvl8pPr>
      <a:lvl9pPr marL="4427538" indent="-288925" algn="r" defTabSz="1154113" rtl="1" fontAlgn="base">
        <a:spcBef>
          <a:spcPct val="20000"/>
        </a:spcBef>
        <a:spcAft>
          <a:spcPct val="0"/>
        </a:spcAft>
        <a:buChar char="»"/>
        <a:defRPr sz="25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https://en.wikipedia.org/wiki/File:SR_Flip-flop_Diagram.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832130" y="3519517"/>
            <a:ext cx="10104120" cy="2622520"/>
          </a:xfrm>
        </p:spPr>
        <p:txBody>
          <a:bodyPr/>
          <a:lstStyle/>
          <a:p>
            <a:r>
              <a:rPr lang="en-US" altLang="en-US" dirty="0" smtClean="0"/>
              <a:t>Unit 7 </a:t>
            </a:r>
            <a:br>
              <a:rPr lang="en-US" altLang="en-US" dirty="0" smtClean="0"/>
            </a:br>
            <a:r>
              <a:rPr lang="en-US" dirty="0" smtClean="0"/>
              <a:t>Sequential Circuits</a:t>
            </a:r>
            <a:br>
              <a:rPr lang="en-US" dirty="0" smtClean="0"/>
            </a:br>
            <a:r>
              <a:rPr lang="en-US" dirty="0" smtClean="0"/>
              <a:t>(Flip Flop)</a:t>
            </a:r>
            <a:endParaRPr lang="en-US" altLang="en-US" dirty="0" smtClean="0"/>
          </a:p>
        </p:txBody>
      </p:sp>
      <p:sp>
        <p:nvSpPr>
          <p:cNvPr id="3" name="Rectangle 4"/>
          <p:cNvSpPr>
            <a:spLocks noChangeArrowheads="1"/>
          </p:cNvSpPr>
          <p:nvPr/>
        </p:nvSpPr>
        <p:spPr bwMode="auto">
          <a:xfrm>
            <a:off x="2288912" y="1666803"/>
            <a:ext cx="6540372" cy="1378482"/>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5470" tIns="57735" rIns="115470" bIns="57735" numCol="1" anchor="ctr" anchorCtr="0" compatLnSpc="1">
            <a:prstTxWarp prst="textNoShape">
              <a:avLst/>
            </a:prstTxWarp>
            <a:spAutoFit/>
          </a:bodyPr>
          <a:lstStyle/>
          <a:p>
            <a:pPr algn="ctr">
              <a:lnSpc>
                <a:spcPct val="115000"/>
              </a:lnSpc>
              <a:spcBef>
                <a:spcPts val="0"/>
              </a:spcBef>
              <a:spcAft>
                <a:spcPts val="0"/>
              </a:spcAft>
            </a:pPr>
            <a:r>
              <a:rPr lang="en-US" sz="2000" dirty="0"/>
              <a:t>College of Computer and Information Sciences</a:t>
            </a:r>
            <a:endParaRPr lang="en-US" sz="2500" dirty="0"/>
          </a:p>
          <a:p>
            <a:pPr algn="ctr"/>
            <a:r>
              <a:rPr lang="en-US" sz="2000" dirty="0"/>
              <a:t>Department of Computer Science </a:t>
            </a:r>
            <a:endParaRPr lang="en-US" sz="2000" dirty="0">
              <a:latin typeface="Calibri"/>
              <a:ea typeface="Calibri"/>
              <a:cs typeface="Arial"/>
            </a:endParaRPr>
          </a:p>
          <a:p>
            <a:pPr algn="ctr" defTabSz="1154704" rtl="0" eaLnBrk="0" hangingPunct="0"/>
            <a:r>
              <a:rPr lang="en-US" altLang="en-US" sz="1900" b="1" dirty="0">
                <a:latin typeface="Calibri" pitchFamily="34" charset="0"/>
                <a:ea typeface="Calibri" pitchFamily="34" charset="0"/>
              </a:rPr>
              <a:t>    </a:t>
            </a:r>
          </a:p>
          <a:p>
            <a:pPr algn="ctr" defTabSz="1154704" rtl="0" eaLnBrk="0" hangingPunct="0"/>
            <a:r>
              <a:rPr lang="en-US" altLang="en-US" sz="2000" b="1" dirty="0">
                <a:latin typeface="Calibri" pitchFamily="34" charset="0"/>
                <a:ea typeface="Calibri" pitchFamily="34" charset="0"/>
              </a:rPr>
              <a:t> CSC 220: Computer Organization</a:t>
            </a:r>
            <a:endParaRPr lang="en-US" altLang="en-US" sz="3500" dirty="0">
              <a:latin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806" y="457477"/>
            <a:ext cx="2576146" cy="924842"/>
          </a:xfrm>
          <a:prstGeom prst="rect">
            <a:avLst/>
          </a:prstGeom>
        </p:spPr>
      </p:pic>
    </p:spTree>
    <p:extLst>
      <p:ext uri="{BB962C8B-B14F-4D97-AF65-F5344CB8AC3E}">
        <p14:creationId xmlns:p14="http://schemas.microsoft.com/office/powerpoint/2010/main" val="4069632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Slide Number Placeholder 3"/>
          <p:cNvSpPr>
            <a:spLocks noGrp="1"/>
          </p:cNvSpPr>
          <p:nvPr>
            <p:ph type="sldNum" sz="quarter" idx="4294967295"/>
          </p:nvPr>
        </p:nvSpPr>
        <p:spPr>
          <a:xfrm>
            <a:off x="4060825" y="7578725"/>
            <a:ext cx="3765550" cy="577850"/>
          </a:xfrm>
          <a:noFill/>
        </p:spPr>
        <p:txBody>
          <a:bodyPr/>
          <a:lstStyle/>
          <a:p>
            <a:pPr defTabSz="1155308"/>
            <a:fld id="{06E50096-648E-4C5B-85CD-B0EFD88B33B8}" type="slidenum">
              <a:rPr lang="ar-SA" smtClean="0"/>
              <a:pPr defTabSz="1155308"/>
              <a:t>10</a:t>
            </a:fld>
            <a:endParaRPr lang="en-US" dirty="0" smtClean="0"/>
          </a:p>
        </p:txBody>
      </p:sp>
      <p:pic>
        <p:nvPicPr>
          <p:cNvPr id="265217" name="Picture 1"/>
          <p:cNvPicPr>
            <a:picLocks noChangeAspect="1" noChangeArrowheads="1"/>
          </p:cNvPicPr>
          <p:nvPr/>
        </p:nvPicPr>
        <p:blipFill>
          <a:blip r:embed="rId3" cstate="print"/>
          <a:srcRect/>
          <a:stretch>
            <a:fillRect/>
          </a:stretch>
        </p:blipFill>
        <p:spPr bwMode="auto">
          <a:xfrm>
            <a:off x="504825" y="846138"/>
            <a:ext cx="10877550" cy="66294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Slide Number Placeholder 3"/>
          <p:cNvSpPr>
            <a:spLocks noGrp="1"/>
          </p:cNvSpPr>
          <p:nvPr>
            <p:ph type="sldNum" sz="quarter" idx="4294967295"/>
          </p:nvPr>
        </p:nvSpPr>
        <p:spPr>
          <a:xfrm>
            <a:off x="4060825" y="7578725"/>
            <a:ext cx="3765550" cy="577850"/>
          </a:xfrm>
          <a:noFill/>
        </p:spPr>
        <p:txBody>
          <a:bodyPr/>
          <a:lstStyle/>
          <a:p>
            <a:pPr defTabSz="1155308"/>
            <a:fld id="{E01FD559-6DC7-421B-BF0D-0F99C1C7C408}" type="slidenum">
              <a:rPr lang="ar-SA" smtClean="0"/>
              <a:pPr defTabSz="1155308"/>
              <a:t>11</a:t>
            </a:fld>
            <a:endParaRPr lang="en-US" dirty="0" smtClean="0"/>
          </a:p>
        </p:txBody>
      </p:sp>
      <p:pic>
        <p:nvPicPr>
          <p:cNvPr id="129028" name="Picture 2"/>
          <p:cNvPicPr>
            <a:picLocks noChangeAspect="1" noChangeArrowheads="1"/>
          </p:cNvPicPr>
          <p:nvPr/>
        </p:nvPicPr>
        <p:blipFill>
          <a:blip r:embed="rId3" cstate="print"/>
          <a:srcRect/>
          <a:stretch>
            <a:fillRect/>
          </a:stretch>
        </p:blipFill>
        <p:spPr bwMode="auto">
          <a:xfrm>
            <a:off x="228600" y="0"/>
            <a:ext cx="10952734" cy="7286281"/>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Slide Number Placeholder 3"/>
          <p:cNvSpPr>
            <a:spLocks noGrp="1"/>
          </p:cNvSpPr>
          <p:nvPr>
            <p:ph type="sldNum" sz="quarter" idx="4294967295"/>
          </p:nvPr>
        </p:nvSpPr>
        <p:spPr>
          <a:xfrm>
            <a:off x="4060825" y="7578725"/>
            <a:ext cx="3765550" cy="577850"/>
          </a:xfrm>
          <a:noFill/>
        </p:spPr>
        <p:txBody>
          <a:bodyPr/>
          <a:lstStyle/>
          <a:p>
            <a:pPr defTabSz="1155308"/>
            <a:fld id="{40C79928-E025-420D-882F-2E5DAA701B46}" type="slidenum">
              <a:rPr lang="ar-SA" smtClean="0"/>
              <a:pPr defTabSz="1155308"/>
              <a:t>12</a:t>
            </a:fld>
            <a:endParaRPr lang="en-US" dirty="0" smtClean="0"/>
          </a:p>
        </p:txBody>
      </p:sp>
      <p:sp>
        <p:nvSpPr>
          <p:cNvPr id="133125" name="Rectangle 3"/>
          <p:cNvSpPr>
            <a:spLocks noChangeArrowheads="1"/>
          </p:cNvSpPr>
          <p:nvPr/>
        </p:nvSpPr>
        <p:spPr bwMode="auto">
          <a:xfrm>
            <a:off x="889890" y="5035706"/>
            <a:ext cx="6457060" cy="435025"/>
          </a:xfrm>
          <a:prstGeom prst="rect">
            <a:avLst/>
          </a:prstGeom>
          <a:noFill/>
          <a:ln w="28575">
            <a:solidFill>
              <a:srgbClr val="FF0000"/>
            </a:solidFill>
            <a:miter lim="800000"/>
            <a:headEnd/>
            <a:tailEnd/>
          </a:ln>
        </p:spPr>
        <p:txBody>
          <a:bodyPr wrap="none" lIns="93991" tIns="46996" rIns="93991" bIns="46996" anchor="ctr"/>
          <a:lstStyle/>
          <a:p>
            <a:endParaRPr lang="ar-EG"/>
          </a:p>
        </p:txBody>
      </p:sp>
      <p:sp>
        <p:nvSpPr>
          <p:cNvPr id="133126" name="Line 4"/>
          <p:cNvSpPr>
            <a:spLocks noChangeShapeType="1"/>
          </p:cNvSpPr>
          <p:nvPr/>
        </p:nvSpPr>
        <p:spPr bwMode="auto">
          <a:xfrm>
            <a:off x="1074802" y="7393834"/>
            <a:ext cx="8799830" cy="0"/>
          </a:xfrm>
          <a:prstGeom prst="line">
            <a:avLst/>
          </a:prstGeom>
          <a:noFill/>
          <a:ln w="38100">
            <a:solidFill>
              <a:srgbClr val="FF0000"/>
            </a:solidFill>
            <a:round/>
            <a:headEnd/>
            <a:tailEnd/>
          </a:ln>
        </p:spPr>
        <p:txBody>
          <a:bodyPr lIns="93991" tIns="46996" rIns="93991" bIns="46996"/>
          <a:lstStyle/>
          <a:p>
            <a:endParaRPr lang="ar-SA"/>
          </a:p>
        </p:txBody>
      </p:sp>
      <p:sp>
        <p:nvSpPr>
          <p:cNvPr id="133127" name="Text Box 5"/>
          <p:cNvSpPr txBox="1">
            <a:spLocks noChangeArrowheads="1"/>
          </p:cNvSpPr>
          <p:nvPr/>
        </p:nvSpPr>
        <p:spPr bwMode="auto">
          <a:xfrm>
            <a:off x="631821" y="3024312"/>
            <a:ext cx="2214503" cy="470539"/>
          </a:xfrm>
          <a:prstGeom prst="rect">
            <a:avLst/>
          </a:prstGeom>
          <a:noFill/>
          <a:ln w="9525">
            <a:noFill/>
            <a:miter lim="800000"/>
            <a:headEnd/>
            <a:tailEnd/>
          </a:ln>
        </p:spPr>
        <p:txBody>
          <a:bodyPr wrap="none" lIns="115468" tIns="57734" rIns="115468" bIns="57734">
            <a:spAutoFit/>
          </a:bodyPr>
          <a:lstStyle/>
          <a:p>
            <a:pPr defTabSz="1155308"/>
            <a:r>
              <a:rPr lang="en-US" dirty="0">
                <a:solidFill>
                  <a:srgbClr val="008000"/>
                </a:solidFill>
              </a:rPr>
              <a:t>Give Examples</a:t>
            </a:r>
          </a:p>
        </p:txBody>
      </p:sp>
      <p:pic>
        <p:nvPicPr>
          <p:cNvPr id="43010" name="Picture 2"/>
          <p:cNvPicPr>
            <a:picLocks noChangeAspect="1" noChangeArrowheads="1"/>
          </p:cNvPicPr>
          <p:nvPr/>
        </p:nvPicPr>
        <p:blipFill>
          <a:blip r:embed="rId3" cstate="print"/>
          <a:srcRect/>
          <a:stretch>
            <a:fillRect/>
          </a:stretch>
        </p:blipFill>
        <p:spPr bwMode="auto">
          <a:xfrm>
            <a:off x="304800" y="274637"/>
            <a:ext cx="10696575" cy="7172325"/>
          </a:xfrm>
          <a:prstGeom prst="rect">
            <a:avLst/>
          </a:prstGeom>
          <a:noFill/>
          <a:ln w="9525">
            <a:noFill/>
            <a:miter lim="800000"/>
            <a:headEnd/>
            <a:tailEnd/>
          </a:ln>
          <a:effectLst/>
        </p:spPr>
      </p:pic>
      <p:pic>
        <p:nvPicPr>
          <p:cNvPr id="43009" name="Picture 1"/>
          <p:cNvPicPr>
            <a:picLocks noChangeAspect="1" noChangeArrowheads="1"/>
          </p:cNvPicPr>
          <p:nvPr/>
        </p:nvPicPr>
        <p:blipFill>
          <a:blip r:embed="rId4" cstate="print"/>
          <a:srcRect/>
          <a:stretch>
            <a:fillRect/>
          </a:stretch>
        </p:blipFill>
        <p:spPr bwMode="auto">
          <a:xfrm>
            <a:off x="7315200" y="2609405"/>
            <a:ext cx="4248150" cy="2718816"/>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A1E27D-AFC0-46E3-B348-62D43F6DC36D}" type="slidenum">
              <a:rPr lang="ar-SA" smtClean="0"/>
              <a:pPr>
                <a:defRPr/>
              </a:pPr>
              <a:t>13</a:t>
            </a:fld>
            <a:endParaRPr lang="en-US"/>
          </a:p>
        </p:txBody>
      </p:sp>
      <p:pic>
        <p:nvPicPr>
          <p:cNvPr id="111618" name="Picture 2"/>
          <p:cNvPicPr>
            <a:picLocks noChangeAspect="1" noChangeArrowheads="1"/>
          </p:cNvPicPr>
          <p:nvPr/>
        </p:nvPicPr>
        <p:blipFill>
          <a:blip r:embed="rId3" cstate="print"/>
          <a:srcRect/>
          <a:stretch>
            <a:fillRect/>
          </a:stretch>
        </p:blipFill>
        <p:spPr bwMode="auto">
          <a:xfrm>
            <a:off x="1295400" y="0"/>
            <a:ext cx="9160168" cy="3733800"/>
          </a:xfrm>
          <a:prstGeom prst="rect">
            <a:avLst/>
          </a:prstGeom>
          <a:noFill/>
          <a:ln w="9525">
            <a:noFill/>
            <a:miter lim="800000"/>
            <a:headEnd/>
            <a:tailEnd/>
          </a:ln>
          <a:effectLst/>
        </p:spPr>
      </p:pic>
      <p:sp>
        <p:nvSpPr>
          <p:cNvPr id="111619" name="Text Box 3"/>
          <p:cNvSpPr txBox="1">
            <a:spLocks noChangeArrowheads="1"/>
          </p:cNvSpPr>
          <p:nvPr/>
        </p:nvSpPr>
        <p:spPr bwMode="auto">
          <a:xfrm>
            <a:off x="304800" y="4541837"/>
            <a:ext cx="11125200" cy="32766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ts val="500"/>
              </a:spcBef>
              <a:spcAft>
                <a:spcPts val="50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The output of the flip flop would always change on every pulse applied to this data input.</a:t>
            </a:r>
          </a:p>
          <a:p>
            <a:pPr marL="0" marR="0" lvl="0" indent="0" algn="l" defTabSz="914400" rtl="0" eaLnBrk="1" fontAlgn="base" latinLnBrk="0" hangingPunct="1">
              <a:lnSpc>
                <a:spcPct val="100000"/>
              </a:lnSpc>
              <a:spcBef>
                <a:spcPts val="500"/>
              </a:spcBef>
              <a:spcAft>
                <a:spcPts val="50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To avoid this an additional input called the “CLOCK” or “ENABLE” input is used to isolate the data input from the flip flop’s latching circuitry after the desired data has been stored. The effect is that D input condition is only copied to the output Q when the clock input is active. This then forms the basis of another sequential device called a </a:t>
            </a: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D Flip Flop</a:t>
            </a:r>
            <a:r>
              <a:rPr kumimoji="0" lang="en-US" sz="2800" b="0"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Slide Number Placeholder 3"/>
          <p:cNvSpPr>
            <a:spLocks noGrp="1"/>
          </p:cNvSpPr>
          <p:nvPr>
            <p:ph type="sldNum" sz="quarter" idx="4294967295"/>
          </p:nvPr>
        </p:nvSpPr>
        <p:spPr>
          <a:xfrm>
            <a:off x="4060825" y="7578725"/>
            <a:ext cx="3765550" cy="577850"/>
          </a:xfrm>
          <a:noFill/>
        </p:spPr>
        <p:txBody>
          <a:bodyPr/>
          <a:lstStyle/>
          <a:p>
            <a:pPr defTabSz="1155308"/>
            <a:fld id="{1ADA011E-050E-49CD-9C0D-C37DA1F1F4B4}" type="slidenum">
              <a:rPr lang="ar-SA" smtClean="0"/>
              <a:pPr defTabSz="1155308"/>
              <a:t>14</a:t>
            </a:fld>
            <a:endParaRPr lang="en-US" dirty="0" smtClean="0"/>
          </a:p>
        </p:txBody>
      </p:sp>
      <p:pic>
        <p:nvPicPr>
          <p:cNvPr id="139268" name="Picture 2"/>
          <p:cNvPicPr>
            <a:picLocks noChangeAspect="1" noChangeArrowheads="1"/>
          </p:cNvPicPr>
          <p:nvPr/>
        </p:nvPicPr>
        <p:blipFill>
          <a:blip r:embed="rId3" cstate="print"/>
          <a:srcRect/>
          <a:stretch>
            <a:fillRect/>
          </a:stretch>
        </p:blipFill>
        <p:spPr bwMode="auto">
          <a:xfrm>
            <a:off x="421006" y="316237"/>
            <a:ext cx="11045190" cy="749496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60369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A1E27D-AFC0-46E3-B348-62D43F6DC36D}" type="slidenum">
              <a:rPr lang="ar-SA" smtClean="0"/>
              <a:pPr>
                <a:defRPr/>
              </a:pPr>
              <a:t>15</a:t>
            </a:fld>
            <a:endParaRPr lang="en-US"/>
          </a:p>
        </p:txBody>
      </p:sp>
      <p:pic>
        <p:nvPicPr>
          <p:cNvPr id="112642" name="Picture 2"/>
          <p:cNvPicPr>
            <a:picLocks noChangeAspect="1" noChangeArrowheads="1"/>
          </p:cNvPicPr>
          <p:nvPr/>
        </p:nvPicPr>
        <p:blipFill>
          <a:blip r:embed="rId3" cstate="print"/>
          <a:srcRect/>
          <a:stretch>
            <a:fillRect/>
          </a:stretch>
        </p:blipFill>
        <p:spPr bwMode="auto">
          <a:xfrm>
            <a:off x="3733800" y="0"/>
            <a:ext cx="8153400" cy="7519247"/>
          </a:xfrm>
          <a:prstGeom prst="rect">
            <a:avLst/>
          </a:prstGeom>
          <a:noFill/>
          <a:ln w="9525">
            <a:noFill/>
            <a:miter lim="800000"/>
            <a:headEnd/>
            <a:tailEnd/>
          </a:ln>
          <a:effectLst/>
        </p:spPr>
      </p:pic>
      <p:sp>
        <p:nvSpPr>
          <p:cNvPr id="112643" name="Text Box 3"/>
          <p:cNvSpPr txBox="1">
            <a:spLocks noChangeArrowheads="1"/>
          </p:cNvSpPr>
          <p:nvPr/>
        </p:nvSpPr>
        <p:spPr bwMode="auto">
          <a:xfrm>
            <a:off x="0" y="350837"/>
            <a:ext cx="3809999" cy="76962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Arial" pitchFamily="34" charset="0"/>
                <a:cs typeface="Arial" pitchFamily="34" charset="0"/>
              </a:rPr>
              <a:t>It can be seen from the frequency waveforms above, that by “feeding back” the output from Q to the input terminal D, the output pulses at Q have a frequency that are exactly one half ( ƒ/2</a:t>
            </a:r>
            <a:r>
              <a:rPr kumimoji="0" lang="en-US" sz="28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that of the input clock frequency, ( </a:t>
            </a:r>
            <a:r>
              <a:rPr kumimoji="0" lang="en-US" sz="28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ƒ</a:t>
            </a:r>
            <a:r>
              <a:rPr kumimoji="0" lang="en-US" sz="2800" b="0" i="0" u="none" strike="noStrike" cap="none" normalizeH="0" baseline="-25000" dirty="0" err="1" smtClean="0">
                <a:ln>
                  <a:noFill/>
                </a:ln>
                <a:solidFill>
                  <a:schemeClr val="tx1"/>
                </a:solidFill>
                <a:effectLst/>
                <a:latin typeface="Calibri" pitchFamily="34" charset="0"/>
                <a:ea typeface="Arial" pitchFamily="34" charset="0"/>
                <a:cs typeface="Arial" pitchFamily="34" charset="0"/>
              </a:rPr>
              <a:t>IN</a:t>
            </a:r>
            <a:r>
              <a:rPr kumimoji="0" lang="en-US" sz="2800" b="0" i="0" u="none" strike="noStrike" cap="none" normalizeH="0" baseline="0" dirty="0" smtClean="0">
                <a:ln>
                  <a:noFill/>
                </a:ln>
                <a:solidFill>
                  <a:schemeClr val="tx1"/>
                </a:solidFill>
                <a:effectLst/>
                <a:latin typeface="Arial" pitchFamily="34" charset="0"/>
                <a:ea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In other words the circuit produces </a:t>
            </a:r>
            <a:r>
              <a:rPr kumimoji="0" lang="en-US" sz="2800" b="1" i="0" u="none" strike="noStrike" cap="none" normalizeH="0" baseline="0" dirty="0" smtClean="0">
                <a:ln>
                  <a:noFill/>
                </a:ln>
                <a:solidFill>
                  <a:schemeClr val="tx1"/>
                </a:solidFill>
                <a:effectLst/>
                <a:latin typeface="Calibri" pitchFamily="34" charset="0"/>
                <a:ea typeface="Arial" pitchFamily="34" charset="0"/>
                <a:cs typeface="Arial" pitchFamily="34" charset="0"/>
              </a:rPr>
              <a:t>frequency division</a:t>
            </a:r>
            <a:r>
              <a:rPr kumimoji="0" lang="en-US" sz="28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as it now divides the input frequency by a factor of two (an octave) as Q = 1 once every two clock cycles.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2209800" y="0"/>
            <a:ext cx="7418387" cy="819150"/>
          </a:xfrm>
          <a:prstGeom prst="rect">
            <a:avLst/>
          </a:prstGeom>
          <a:noFill/>
          <a:ln w="9525">
            <a:noFill/>
            <a:miter lim="800000"/>
            <a:headEnd/>
            <a:tailEnd/>
          </a:ln>
          <a:effectLst/>
        </p:spPr>
      </p:pic>
      <p:pic>
        <p:nvPicPr>
          <p:cNvPr id="114691" name="Picture 3"/>
          <p:cNvPicPr>
            <a:picLocks noChangeAspect="1" noChangeArrowheads="1"/>
          </p:cNvPicPr>
          <p:nvPr/>
        </p:nvPicPr>
        <p:blipFill>
          <a:blip r:embed="rId4" cstate="print"/>
          <a:srcRect/>
          <a:stretch>
            <a:fillRect/>
          </a:stretch>
        </p:blipFill>
        <p:spPr bwMode="auto">
          <a:xfrm>
            <a:off x="1981200" y="960437"/>
            <a:ext cx="8382000" cy="3847412"/>
          </a:xfrm>
          <a:prstGeom prst="rect">
            <a:avLst/>
          </a:prstGeom>
          <a:noFill/>
          <a:ln w="9525">
            <a:noFill/>
            <a:miter lim="800000"/>
            <a:headEnd/>
            <a:tailEnd/>
          </a:ln>
          <a:effectLst/>
        </p:spPr>
      </p:pic>
      <p:sp>
        <p:nvSpPr>
          <p:cNvPr id="114692" name="Text Box 4"/>
          <p:cNvSpPr txBox="1">
            <a:spLocks noGrp="1" noChangeArrowheads="1"/>
          </p:cNvSpPr>
          <p:nvPr>
            <p:ph type="sldNum" sz="quarter" idx="12"/>
          </p:nvPr>
        </p:nvSpPr>
        <p:spPr bwMode="auto">
          <a:xfrm>
            <a:off x="381000" y="4846637"/>
            <a:ext cx="5486400" cy="289560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Both the S and the R inputs of the previous SR </a:t>
            </a:r>
            <a:r>
              <a:rPr kumimoji="0" lang="en-US" sz="24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bistable</a:t>
            </a: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have now been replaced by two inputs called the J and K inputs, respectively after its inventor Jack </a:t>
            </a:r>
            <a:r>
              <a:rPr kumimoji="0" lang="en-US" sz="2400" b="0" i="0" u="none" strike="noStrike" cap="none" normalizeH="0" baseline="0" dirty="0" err="1" smtClean="0">
                <a:ln>
                  <a:noFill/>
                </a:ln>
                <a:solidFill>
                  <a:schemeClr val="tx1"/>
                </a:solidFill>
                <a:effectLst/>
                <a:latin typeface="Calibri" pitchFamily="34" charset="0"/>
                <a:ea typeface="Arial" pitchFamily="34" charset="0"/>
                <a:cs typeface="Arial" pitchFamily="34" charset="0"/>
              </a:rPr>
              <a:t>Kilby</a:t>
            </a:r>
            <a:r>
              <a:rPr kumimoji="0" lang="en-US" sz="2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Then this equates to: J = S and K = R</a:t>
            </a:r>
            <a:r>
              <a:rPr kumimoji="0" lang="en-US" sz="2400" b="0" i="0" u="none" strike="noStrike" cap="none" normalizeH="0" baseline="0" dirty="0" smtClean="0">
                <a:ln>
                  <a:noFill/>
                </a:ln>
                <a:solidFill>
                  <a:schemeClr val="tx1"/>
                </a:solidFill>
                <a:effectLst/>
                <a:latin typeface="Arial" pitchFamily="34" charset="0"/>
                <a:ea typeface="Arial" pitchFamily="34"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5" cstate="print"/>
          <a:srcRect/>
          <a:stretch>
            <a:fillRect/>
          </a:stretch>
        </p:blipFill>
        <p:spPr bwMode="auto">
          <a:xfrm>
            <a:off x="6019800" y="4349750"/>
            <a:ext cx="5181600" cy="3971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Number Placeholder 3"/>
          <p:cNvSpPr>
            <a:spLocks noGrp="1"/>
          </p:cNvSpPr>
          <p:nvPr>
            <p:ph type="sldNum" sz="quarter" idx="4294967295"/>
          </p:nvPr>
        </p:nvSpPr>
        <p:spPr>
          <a:xfrm>
            <a:off x="4060825" y="7578725"/>
            <a:ext cx="3765550" cy="577850"/>
          </a:xfrm>
          <a:noFill/>
        </p:spPr>
        <p:txBody>
          <a:bodyPr/>
          <a:lstStyle/>
          <a:p>
            <a:pPr defTabSz="1155308"/>
            <a:fld id="{40D4CA9F-B522-42C5-BEC5-C7B3C875961F}" type="slidenum">
              <a:rPr lang="ar-SA" smtClean="0"/>
              <a:pPr defTabSz="1155308"/>
              <a:t>17</a:t>
            </a:fld>
            <a:endParaRPr lang="en-US" dirty="0" smtClean="0"/>
          </a:p>
        </p:txBody>
      </p:sp>
      <p:pic>
        <p:nvPicPr>
          <p:cNvPr id="140292" name="Picture 2"/>
          <p:cNvPicPr>
            <a:picLocks noChangeAspect="1" noChangeArrowheads="1"/>
          </p:cNvPicPr>
          <p:nvPr/>
        </p:nvPicPr>
        <p:blipFill>
          <a:blip r:embed="rId3" cstate="print"/>
          <a:srcRect/>
          <a:stretch>
            <a:fillRect/>
          </a:stretch>
        </p:blipFill>
        <p:spPr bwMode="auto">
          <a:xfrm>
            <a:off x="513462" y="404526"/>
            <a:ext cx="10672064" cy="729270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Slide Number Placeholder 3"/>
          <p:cNvSpPr>
            <a:spLocks noGrp="1"/>
          </p:cNvSpPr>
          <p:nvPr>
            <p:ph type="sldNum" sz="quarter" idx="4294967295"/>
          </p:nvPr>
        </p:nvSpPr>
        <p:spPr>
          <a:xfrm>
            <a:off x="4060825" y="7578725"/>
            <a:ext cx="3765550" cy="577850"/>
          </a:xfrm>
          <a:noFill/>
        </p:spPr>
        <p:txBody>
          <a:bodyPr/>
          <a:lstStyle/>
          <a:p>
            <a:pPr defTabSz="1155308"/>
            <a:fld id="{2198DCA1-5647-42B9-816B-8FED397AEC3F}" type="slidenum">
              <a:rPr lang="ar-SA" smtClean="0"/>
              <a:pPr defTabSz="1155308"/>
              <a:t>18</a:t>
            </a:fld>
            <a:endParaRPr lang="en-US" dirty="0" smtClean="0"/>
          </a:p>
        </p:txBody>
      </p:sp>
      <p:pic>
        <p:nvPicPr>
          <p:cNvPr id="141316" name="Picture 2"/>
          <p:cNvPicPr>
            <a:picLocks noChangeAspect="1" noChangeArrowheads="1"/>
          </p:cNvPicPr>
          <p:nvPr/>
        </p:nvPicPr>
        <p:blipFill>
          <a:blip r:embed="rId3" cstate="print"/>
          <a:srcRect/>
          <a:stretch>
            <a:fillRect/>
          </a:stretch>
        </p:blipFill>
        <p:spPr bwMode="auto">
          <a:xfrm>
            <a:off x="326898" y="316237"/>
            <a:ext cx="11139298" cy="735370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Slide Number Placeholder 3"/>
          <p:cNvSpPr>
            <a:spLocks noGrp="1"/>
          </p:cNvSpPr>
          <p:nvPr>
            <p:ph type="sldNum" sz="quarter" idx="4294967295"/>
          </p:nvPr>
        </p:nvSpPr>
        <p:spPr>
          <a:xfrm>
            <a:off x="4060825" y="7578725"/>
            <a:ext cx="3765550" cy="577850"/>
          </a:xfrm>
          <a:noFill/>
        </p:spPr>
        <p:txBody>
          <a:bodyPr/>
          <a:lstStyle/>
          <a:p>
            <a:pPr defTabSz="1155308"/>
            <a:fld id="{2A8BEDDB-33BA-4387-9601-C908970A47B8}" type="slidenum">
              <a:rPr lang="ar-SA" smtClean="0"/>
              <a:pPr defTabSz="1155308"/>
              <a:t>19</a:t>
            </a:fld>
            <a:endParaRPr lang="en-US" dirty="0" smtClean="0"/>
          </a:p>
        </p:txBody>
      </p:sp>
      <p:pic>
        <p:nvPicPr>
          <p:cNvPr id="142340" name="Picture 2"/>
          <p:cNvPicPr>
            <a:picLocks noChangeAspect="1" noChangeArrowheads="1"/>
          </p:cNvPicPr>
          <p:nvPr/>
        </p:nvPicPr>
        <p:blipFill>
          <a:blip r:embed="rId3" cstate="print"/>
          <a:srcRect/>
          <a:stretch>
            <a:fillRect/>
          </a:stretch>
        </p:blipFill>
        <p:spPr bwMode="auto">
          <a:xfrm>
            <a:off x="421006" y="316237"/>
            <a:ext cx="10576306" cy="729270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011963" y="619114"/>
            <a:ext cx="8179896" cy="6949402"/>
          </a:xfrm>
          <a:prstGeom prst="rect">
            <a:avLst/>
          </a:prstGeom>
        </p:spPr>
        <p:txBody>
          <a:bodyPr lIns="115470" tIns="57735" rIns="115470" bIns="57735"/>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eaLnBrk="1" hangingPunct="1"/>
            <a:r>
              <a:rPr lang="en-US" altLang="en-US" sz="2500" kern="0">
                <a:solidFill>
                  <a:srgbClr val="C00000"/>
                </a:solidFill>
              </a:rPr>
              <a:t>Unit </a:t>
            </a:r>
            <a:r>
              <a:rPr lang="en-US" altLang="en-US" sz="2500" kern="0" smtClean="0">
                <a:solidFill>
                  <a:srgbClr val="C00000"/>
                </a:solidFill>
              </a:rPr>
              <a:t>7: </a:t>
            </a:r>
            <a:r>
              <a:rPr lang="en-US" altLang="en-US" sz="2500" kern="0" dirty="0">
                <a:solidFill>
                  <a:srgbClr val="C00000"/>
                </a:solidFill>
              </a:rPr>
              <a:t>Sequential Circuits</a:t>
            </a:r>
            <a:endParaRPr lang="en-US" altLang="fr-FR" b="1" kern="0" dirty="0" smtClean="0">
              <a:solidFill>
                <a:srgbClr val="C00000"/>
              </a:solidFill>
            </a:endParaRPr>
          </a:p>
          <a:p>
            <a:pPr algn="l" eaLnBrk="1" hangingPunct="1">
              <a:spcBef>
                <a:spcPts val="0"/>
              </a:spcBef>
            </a:pPr>
            <a:r>
              <a:rPr lang="en-US" altLang="fr-FR" b="1" kern="0" dirty="0" smtClean="0">
                <a:solidFill>
                  <a:srgbClr val="0070C0"/>
                </a:solidFill>
              </a:rPr>
              <a:t>Overview</a:t>
            </a:r>
          </a:p>
          <a:p>
            <a:pPr marL="922160" lvl="1" indent="-344808" algn="l" eaLnBrk="1" hangingPunct="1">
              <a:spcBef>
                <a:spcPts val="0"/>
              </a:spcBef>
              <a:buClr>
                <a:srgbClr val="D34817"/>
              </a:buClr>
              <a:buSzPct val="85000"/>
              <a:buFont typeface="Arial" charset="0"/>
              <a:buChar char="•"/>
            </a:pPr>
            <a:r>
              <a:rPr lang="en-US" altLang="fr-FR" sz="3500" dirty="0">
                <a:solidFill>
                  <a:prstClr val="black"/>
                </a:solidFill>
                <a:latin typeface="Perpetua"/>
              </a:rPr>
              <a:t>SR </a:t>
            </a:r>
            <a:r>
              <a:rPr lang="en-US" altLang="fr-FR" sz="3500" dirty="0" smtClean="0">
                <a:solidFill>
                  <a:prstClr val="black"/>
                </a:solidFill>
                <a:latin typeface="Perpetua"/>
              </a:rPr>
              <a:t>Latch</a:t>
            </a:r>
            <a:endParaRPr lang="en-US" altLang="fr-FR" sz="3500" dirty="0" smtClean="0">
              <a:solidFill>
                <a:prstClr val="black"/>
              </a:solidFill>
              <a:latin typeface="Perpetua"/>
              <a:cs typeface="+mn-cs"/>
            </a:endParaRPr>
          </a:p>
          <a:p>
            <a:pPr marL="1379360" lvl="2"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rPr>
              <a:t>S</a:t>
            </a:r>
            <a:r>
              <a:rPr lang="en-US" altLang="fr-FR" sz="3500" dirty="0" smtClean="0">
                <a:solidFill>
                  <a:prstClr val="black"/>
                </a:solidFill>
                <a:latin typeface="Perpetua"/>
                <a:sym typeface="Symbol"/>
              </a:rPr>
              <a:t></a:t>
            </a:r>
            <a:r>
              <a:rPr lang="en-US" altLang="fr-FR" sz="3500" dirty="0" smtClean="0">
                <a:solidFill>
                  <a:prstClr val="black"/>
                </a:solidFill>
                <a:latin typeface="Perpetua"/>
              </a:rPr>
              <a:t>R</a:t>
            </a:r>
            <a:r>
              <a:rPr lang="en-US" altLang="fr-FR" sz="3500" dirty="0" smtClean="0">
                <a:solidFill>
                  <a:prstClr val="black"/>
                </a:solidFill>
                <a:latin typeface="Perpetua"/>
                <a:sym typeface="Symbol"/>
              </a:rPr>
              <a:t> </a:t>
            </a:r>
            <a:r>
              <a:rPr lang="en-US" altLang="fr-FR" sz="3500" dirty="0" smtClean="0">
                <a:solidFill>
                  <a:prstClr val="black"/>
                </a:solidFill>
                <a:latin typeface="Perpetua"/>
              </a:rPr>
              <a:t>Latch</a:t>
            </a:r>
            <a:endParaRPr lang="en-US" altLang="fr-FR" sz="3500" dirty="0">
              <a:solidFill>
                <a:prstClr val="black"/>
              </a:solidFill>
              <a:latin typeface="Perpetua"/>
            </a:endParaRPr>
          </a:p>
          <a:p>
            <a:pPr marL="1379360" lvl="2" indent="-344808" algn="l" eaLnBrk="1" hangingPunct="1">
              <a:spcBef>
                <a:spcPts val="0"/>
              </a:spcBef>
              <a:buClr>
                <a:srgbClr val="D34817"/>
              </a:buClr>
              <a:buSzPct val="85000"/>
              <a:buFont typeface="Arial" charset="0"/>
              <a:buChar char="•"/>
            </a:pPr>
            <a:r>
              <a:rPr lang="en-US" altLang="fr-FR" sz="3500" dirty="0">
                <a:solidFill>
                  <a:prstClr val="black"/>
                </a:solidFill>
                <a:latin typeface="Perpetua"/>
              </a:rPr>
              <a:t>SR </a:t>
            </a:r>
            <a:r>
              <a:rPr lang="en-US" altLang="fr-FR" sz="3500" dirty="0" smtClean="0">
                <a:solidFill>
                  <a:prstClr val="black"/>
                </a:solidFill>
                <a:latin typeface="Perpetua"/>
              </a:rPr>
              <a:t>Latch with Control Input</a:t>
            </a:r>
            <a:endParaRPr lang="en-US" altLang="fr-FR" sz="3500" dirty="0">
              <a:solidFill>
                <a:prstClr val="black"/>
              </a:solidFill>
              <a:latin typeface="Perpetua"/>
            </a:endParaRPr>
          </a:p>
          <a:p>
            <a:pPr marL="1379360" lvl="2"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rPr>
              <a:t>D Latch</a:t>
            </a:r>
          </a:p>
          <a:p>
            <a:pPr marL="922160" lvl="1"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rPr>
              <a:t>Clock and Synchronization</a:t>
            </a:r>
          </a:p>
          <a:p>
            <a:pPr marL="922160" lvl="1"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cs typeface="+mn-cs"/>
              </a:rPr>
              <a:t>Flip-flops</a:t>
            </a:r>
          </a:p>
          <a:p>
            <a:pPr marL="1379360" lvl="2"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cs typeface="+mn-cs"/>
              </a:rPr>
              <a:t>Positive edge-triggered D Flip-flop</a:t>
            </a:r>
          </a:p>
          <a:p>
            <a:pPr marL="1379360" lvl="2"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rPr>
              <a:t>JK &amp;T Flip-flop</a:t>
            </a:r>
          </a:p>
          <a:p>
            <a:pPr marL="1379360" lvl="2" indent="-344808" algn="l" eaLnBrk="1" hangingPunct="1">
              <a:spcBef>
                <a:spcPts val="0"/>
              </a:spcBef>
              <a:buClr>
                <a:srgbClr val="D34817"/>
              </a:buClr>
              <a:buSzPct val="85000"/>
              <a:buFont typeface="Arial" charset="0"/>
              <a:buChar char="•"/>
            </a:pPr>
            <a:r>
              <a:rPr lang="en-US" altLang="fr-FR" sz="3500" dirty="0" smtClean="0">
                <a:solidFill>
                  <a:prstClr val="black"/>
                </a:solidFill>
                <a:latin typeface="Perpetua"/>
                <a:cs typeface="+mn-cs"/>
              </a:rPr>
              <a:t>Direct Inputs</a:t>
            </a:r>
            <a:endParaRPr lang="en-US" altLang="fr-FR" sz="3500" dirty="0">
              <a:solidFill>
                <a:prstClr val="black"/>
              </a:solidFill>
              <a:latin typeface="Perpetua"/>
              <a:cs typeface="+mn-cs"/>
            </a:endParaRPr>
          </a:p>
          <a:p>
            <a:pPr algn="l" eaLnBrk="1" hangingPunct="1"/>
            <a:endParaRPr lang="en-US" altLang="fr-FR" b="1" kern="0" dirty="0" smtClean="0">
              <a:solidFill>
                <a:srgbClr val="0070C0"/>
              </a:solidFill>
            </a:endParaRPr>
          </a:p>
        </p:txBody>
      </p:sp>
      <p:sp>
        <p:nvSpPr>
          <p:cNvPr id="6" name="Text Box 7"/>
          <p:cNvSpPr txBox="1">
            <a:spLocks noChangeArrowheads="1"/>
          </p:cNvSpPr>
          <p:nvPr/>
        </p:nvSpPr>
        <p:spPr bwMode="auto">
          <a:xfrm>
            <a:off x="1752600" y="6753194"/>
            <a:ext cx="9924618" cy="129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115470" tIns="57735" rIns="115470" bIns="57735">
            <a:spAutoFit/>
          </a:bodyPr>
          <a:lstStyle>
            <a:lvl1pPr defTabSz="762000">
              <a:defRPr>
                <a:solidFill>
                  <a:schemeClr val="tx1"/>
                </a:solidFill>
                <a:latin typeface="Arial" charset="0"/>
                <a:ea typeface="Gulim" pitchFamily="34" charset="-127"/>
              </a:defRPr>
            </a:lvl1pPr>
            <a:lvl2pPr marL="914400" indent="-342900" defTabSz="762000">
              <a:defRPr>
                <a:solidFill>
                  <a:schemeClr val="tx1"/>
                </a:solidFill>
                <a:latin typeface="Arial" charset="0"/>
                <a:ea typeface="Gulim" pitchFamily="34" charset="-127"/>
              </a:defRPr>
            </a:lvl2pPr>
            <a:lvl3pPr marL="1143000" indent="-228600" defTabSz="762000">
              <a:defRPr>
                <a:solidFill>
                  <a:schemeClr val="tx1"/>
                </a:solidFill>
                <a:latin typeface="Arial" charset="0"/>
                <a:ea typeface="Gulim" pitchFamily="34" charset="-127"/>
              </a:defRPr>
            </a:lvl3pPr>
            <a:lvl4pPr marL="1600200" indent="-228600" defTabSz="762000">
              <a:defRPr>
                <a:solidFill>
                  <a:schemeClr val="tx1"/>
                </a:solidFill>
                <a:latin typeface="Arial" charset="0"/>
                <a:ea typeface="Gulim" pitchFamily="34" charset="-127"/>
              </a:defRPr>
            </a:lvl4pPr>
            <a:lvl5pPr marL="2057400" indent="-228600" defTabSz="762000">
              <a:defRPr>
                <a:solidFill>
                  <a:schemeClr val="tx1"/>
                </a:solidFill>
                <a:latin typeface="Arial" charset="0"/>
                <a:ea typeface="Gulim" pitchFamily="34" charset="-127"/>
              </a:defRPr>
            </a:lvl5pPr>
            <a:lvl6pPr marL="2514600" indent="-228600" defTabSz="762000" eaLnBrk="0" fontAlgn="base" hangingPunct="0">
              <a:spcBef>
                <a:spcPct val="0"/>
              </a:spcBef>
              <a:spcAft>
                <a:spcPct val="0"/>
              </a:spcAft>
              <a:defRPr>
                <a:solidFill>
                  <a:schemeClr val="tx1"/>
                </a:solidFill>
                <a:latin typeface="Arial" charset="0"/>
                <a:ea typeface="Gulim" pitchFamily="34" charset="-127"/>
              </a:defRPr>
            </a:lvl6pPr>
            <a:lvl7pPr marL="2971800" indent="-228600" defTabSz="762000" eaLnBrk="0" fontAlgn="base" hangingPunct="0">
              <a:spcBef>
                <a:spcPct val="0"/>
              </a:spcBef>
              <a:spcAft>
                <a:spcPct val="0"/>
              </a:spcAft>
              <a:defRPr>
                <a:solidFill>
                  <a:schemeClr val="tx1"/>
                </a:solidFill>
                <a:latin typeface="Arial" charset="0"/>
                <a:ea typeface="Gulim" pitchFamily="34" charset="-127"/>
              </a:defRPr>
            </a:lvl7pPr>
            <a:lvl8pPr marL="3429000" indent="-228600" defTabSz="762000" eaLnBrk="0" fontAlgn="base" hangingPunct="0">
              <a:spcBef>
                <a:spcPct val="0"/>
              </a:spcBef>
              <a:spcAft>
                <a:spcPct val="0"/>
              </a:spcAft>
              <a:defRPr>
                <a:solidFill>
                  <a:schemeClr val="tx1"/>
                </a:solidFill>
                <a:latin typeface="Arial" charset="0"/>
                <a:ea typeface="Gulim" pitchFamily="34" charset="-127"/>
              </a:defRPr>
            </a:lvl8pPr>
            <a:lvl9pPr marL="3886200" indent="-228600" defTabSz="762000" eaLnBrk="0" fontAlgn="base" hangingPunct="0">
              <a:spcBef>
                <a:spcPct val="0"/>
              </a:spcBef>
              <a:spcAft>
                <a:spcPct val="0"/>
              </a:spcAft>
              <a:defRPr>
                <a:solidFill>
                  <a:schemeClr val="tx1"/>
                </a:solidFill>
                <a:latin typeface="Arial" charset="0"/>
                <a:ea typeface="Gulim" pitchFamily="34" charset="-127"/>
              </a:defRPr>
            </a:lvl9pPr>
          </a:lstStyle>
          <a:p>
            <a:pPr algn="l" rtl="0">
              <a:lnSpc>
                <a:spcPct val="90000"/>
              </a:lnSpc>
              <a:defRPr/>
            </a:pPr>
            <a:endParaRPr kumimoji="1" lang="en-US" altLang="ko-KR" sz="2000" b="1" dirty="0"/>
          </a:p>
          <a:p>
            <a:pPr algn="l" rtl="0">
              <a:lnSpc>
                <a:spcPct val="90000"/>
              </a:lnSpc>
              <a:defRPr/>
            </a:pPr>
            <a:r>
              <a:rPr kumimoji="1" lang="en-US" altLang="ko-KR" sz="2500" b="1" dirty="0" smtClean="0"/>
              <a:t>Chapter-4</a:t>
            </a:r>
            <a:endParaRPr kumimoji="1" lang="en-US" altLang="ko-KR" sz="2500" b="1" dirty="0"/>
          </a:p>
          <a:p>
            <a:pPr algn="l" rtl="0">
              <a:defRPr/>
            </a:pPr>
            <a:r>
              <a:rPr lang="en-US" sz="1800" dirty="0"/>
              <a:t>M. Morris Mano, Charles R. </a:t>
            </a:r>
            <a:r>
              <a:rPr lang="en-US" sz="1800" dirty="0" err="1"/>
              <a:t>Kime</a:t>
            </a:r>
            <a:r>
              <a:rPr lang="en-US" sz="1800" dirty="0"/>
              <a:t> and Tom Martin, </a:t>
            </a:r>
            <a:r>
              <a:rPr lang="en-US" sz="1800" b="1" dirty="0"/>
              <a:t>Logic and Computer Design Fundamentals</a:t>
            </a:r>
            <a:r>
              <a:rPr lang="en-US" sz="1800" dirty="0"/>
              <a:t>, Global (5</a:t>
            </a:r>
            <a:r>
              <a:rPr lang="en-US" sz="1800" baseline="30000" dirty="0"/>
              <a:t>th</a:t>
            </a:r>
            <a:r>
              <a:rPr lang="en-US" sz="1800" dirty="0"/>
              <a:t>) Edition, Pearson Education Limited, 2016. ISBN: 9781292096124</a:t>
            </a:r>
          </a:p>
        </p:txBody>
      </p:sp>
    </p:spTree>
    <p:extLst>
      <p:ext uri="{BB962C8B-B14F-4D97-AF65-F5344CB8AC3E}">
        <p14:creationId xmlns:p14="http://schemas.microsoft.com/office/powerpoint/2010/main" val="3649520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EA1E27D-AFC0-46E3-B348-62D43F6DC36D}" type="slidenum">
              <a:rPr lang="ar-SA" smtClean="0"/>
              <a:pPr>
                <a:defRPr/>
              </a:pPr>
              <a:t>20</a:t>
            </a:fld>
            <a:endParaRPr lang="en-US"/>
          </a:p>
        </p:txBody>
      </p:sp>
      <p:sp>
        <p:nvSpPr>
          <p:cNvPr id="4" name="TextBox 3"/>
          <p:cNvSpPr txBox="1"/>
          <p:nvPr/>
        </p:nvSpPr>
        <p:spPr>
          <a:xfrm>
            <a:off x="381000" y="350837"/>
            <a:ext cx="11506200" cy="2646878"/>
          </a:xfrm>
          <a:prstGeom prst="rect">
            <a:avLst/>
          </a:prstGeom>
          <a:noFill/>
        </p:spPr>
        <p:txBody>
          <a:bodyPr wrap="square" rtlCol="0">
            <a:spAutoFit/>
          </a:bodyPr>
          <a:lstStyle/>
          <a:p>
            <a:pPr algn="ctr" rtl="0"/>
            <a:r>
              <a:rPr lang="en-US" sz="2800" b="1" dirty="0" smtClean="0">
                <a:solidFill>
                  <a:srgbClr val="0070C0"/>
                </a:solidFill>
              </a:rPr>
              <a:t>Direct Inputs</a:t>
            </a:r>
          </a:p>
          <a:p>
            <a:pPr algn="l" rtl="0"/>
            <a:endParaRPr lang="en-US" dirty="0" smtClean="0"/>
          </a:p>
          <a:p>
            <a:pPr algn="l" rtl="0"/>
            <a:r>
              <a:rPr lang="en-US" dirty="0" smtClean="0"/>
              <a:t>Flip-flops often provides special inputs </a:t>
            </a:r>
            <a:r>
              <a:rPr lang="en-US" b="1" dirty="0" smtClean="0"/>
              <a:t>PS, PR </a:t>
            </a:r>
            <a:r>
              <a:rPr lang="en-US" dirty="0" smtClean="0"/>
              <a:t>for setting and resetting them:</a:t>
            </a:r>
          </a:p>
          <a:p>
            <a:pPr marL="800100" lvl="1" indent="-342900" algn="l" rtl="0">
              <a:buFont typeface="Arial" panose="020B0604020202020204" pitchFamily="34" charset="0"/>
              <a:buChar char="•"/>
            </a:pPr>
            <a:r>
              <a:rPr lang="en-US" dirty="0" smtClean="0"/>
              <a:t>Independent of clock input</a:t>
            </a:r>
          </a:p>
          <a:p>
            <a:pPr marL="800100" lvl="1" indent="-342900" algn="l" rtl="0">
              <a:buFont typeface="Arial" panose="020B0604020202020204" pitchFamily="34" charset="0"/>
              <a:buChar char="•"/>
            </a:pPr>
            <a:r>
              <a:rPr lang="en-US" dirty="0" smtClean="0"/>
              <a:t>Initializes the flip-flop </a:t>
            </a:r>
          </a:p>
          <a:p>
            <a:pPr algn="l" rtl="0"/>
            <a:endParaRPr lang="en-US" dirty="0" smtClean="0"/>
          </a:p>
          <a:p>
            <a:pPr algn="l" rtl="0"/>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78141908"/>
              </p:ext>
            </p:extLst>
          </p:nvPr>
        </p:nvGraphicFramePr>
        <p:xfrm>
          <a:off x="3162300" y="4484685"/>
          <a:ext cx="4533901" cy="3028952"/>
        </p:xfrm>
        <a:graphic>
          <a:graphicData uri="http://schemas.openxmlformats.org/drawingml/2006/table">
            <a:tbl>
              <a:tblPr firstRow="1" bandRow="1">
                <a:tableStyleId>{5C22544A-7EE6-4342-B048-85BDC9FD1C3A}</a:tableStyleId>
              </a:tblPr>
              <a:tblGrid>
                <a:gridCol w="648920"/>
                <a:gridCol w="683074"/>
                <a:gridCol w="611106"/>
                <a:gridCol w="618426"/>
                <a:gridCol w="600774"/>
                <a:gridCol w="1371601"/>
              </a:tblGrid>
              <a:tr h="378619">
                <a:tc>
                  <a:txBody>
                    <a:bodyPr/>
                    <a:lstStyle/>
                    <a:p>
                      <a:pPr algn="ctr"/>
                      <a:r>
                        <a:rPr lang="en-US" sz="1800" b="1" dirty="0" smtClean="0">
                          <a:solidFill>
                            <a:srgbClr val="0070C0"/>
                          </a:solidFill>
                        </a:rPr>
                        <a:t>PS</a:t>
                      </a:r>
                      <a:r>
                        <a:rPr lang="en-US" sz="1800" b="1" dirty="0" smtClean="0">
                          <a:solidFill>
                            <a:srgbClr val="0070C0"/>
                          </a:solidFill>
                          <a:sym typeface="Symbol"/>
                        </a:rPr>
                        <a:t></a:t>
                      </a:r>
                      <a:endParaRPr lang="en-US" dirty="0"/>
                    </a:p>
                  </a:txBody>
                  <a:tcPr/>
                </a:tc>
                <a:tc>
                  <a:txBody>
                    <a:bodyPr/>
                    <a:lstStyle/>
                    <a:p>
                      <a:pPr algn="ctr"/>
                      <a:r>
                        <a:rPr lang="en-US" sz="1800" b="1" dirty="0" smtClean="0">
                          <a:solidFill>
                            <a:srgbClr val="0070C0"/>
                          </a:solidFill>
                        </a:rPr>
                        <a:t>PR</a:t>
                      </a:r>
                      <a:r>
                        <a:rPr lang="en-US" sz="1800" b="1" dirty="0" smtClean="0">
                          <a:solidFill>
                            <a:srgbClr val="0070C0"/>
                          </a:solidFill>
                          <a:sym typeface="Symbol"/>
                        </a:rPr>
                        <a:t></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dirty="0" smtClean="0">
                          <a:solidFill>
                            <a:srgbClr val="0070C0"/>
                          </a:solidFill>
                        </a:rPr>
                        <a:t>CK</a:t>
                      </a:r>
                      <a:endParaRPr lang="en-US" dirty="0" smtClean="0"/>
                    </a:p>
                  </a:txBody>
                  <a:tcPr/>
                </a:tc>
                <a:tc>
                  <a:txBody>
                    <a:bodyPr/>
                    <a:lstStyle/>
                    <a:p>
                      <a:pPr algn="ctr"/>
                      <a:r>
                        <a:rPr lang="en-US" sz="1800" b="1" dirty="0" smtClean="0">
                          <a:solidFill>
                            <a:srgbClr val="0070C0"/>
                          </a:solidFill>
                        </a:rPr>
                        <a:t>J</a:t>
                      </a:r>
                      <a:endParaRPr lang="en-US" dirty="0"/>
                    </a:p>
                  </a:txBody>
                  <a:tcPr/>
                </a:tc>
                <a:tc>
                  <a:txBody>
                    <a:bodyPr/>
                    <a:lstStyle/>
                    <a:p>
                      <a:pPr algn="ctr"/>
                      <a:r>
                        <a:rPr lang="en-US" sz="1800" b="1" dirty="0" smtClean="0">
                          <a:solidFill>
                            <a:srgbClr val="0070C0"/>
                          </a:solidFill>
                        </a:rPr>
                        <a:t>K</a:t>
                      </a:r>
                      <a:endParaRPr lang="en-US" dirty="0"/>
                    </a:p>
                  </a:txBody>
                  <a:tcPr/>
                </a:tc>
                <a:tc>
                  <a:txBody>
                    <a:bodyPr/>
                    <a:lstStyle/>
                    <a:p>
                      <a:pPr algn="ctr"/>
                      <a:r>
                        <a:rPr lang="en-US" sz="1800" b="1" dirty="0" smtClean="0">
                          <a:solidFill>
                            <a:srgbClr val="0070C0"/>
                          </a:solidFill>
                        </a:rPr>
                        <a:t>Q(t+1)</a:t>
                      </a:r>
                      <a:endParaRPr lang="en-US" dirty="0"/>
                    </a:p>
                  </a:txBody>
                  <a:tcPr/>
                </a:tc>
              </a:tr>
              <a:tr h="378619">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sym typeface="Symbol"/>
                        </a:rPr>
                        <a:t></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Q(t)</a:t>
                      </a:r>
                      <a:endParaRPr lang="en-US" dirty="0"/>
                    </a:p>
                  </a:txBody>
                  <a:tcPr/>
                </a:tc>
              </a:tr>
              <a:tr h="378619">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378619">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378619">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sym typeface="Symbol"/>
                        </a:rPr>
                        <a:t></a:t>
                      </a:r>
                      <a:endParaRPr lang="en-US" dirty="0" smtClean="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1</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smtClean="0"/>
                        <a:t>Q</a:t>
                      </a:r>
                      <a:r>
                        <a:rPr lang="en-US" dirty="0" smtClean="0">
                          <a:sym typeface="Symbol"/>
                        </a:rPr>
                        <a:t></a:t>
                      </a:r>
                      <a:r>
                        <a:rPr lang="en-US" dirty="0" smtClean="0"/>
                        <a:t>(t)</a:t>
                      </a:r>
                      <a:endParaRPr lang="en-US" dirty="0"/>
                    </a:p>
                  </a:txBody>
                  <a:tcPr>
                    <a:lnB w="12700" cap="flat" cmpd="sng" algn="ctr">
                      <a:solidFill>
                        <a:schemeClr val="tx1"/>
                      </a:solidFill>
                      <a:prstDash val="solid"/>
                      <a:round/>
                      <a:headEnd type="none" w="med" len="med"/>
                      <a:tailEnd type="none" w="med" len="med"/>
                    </a:lnB>
                  </a:tcPr>
                </a:tc>
              </a:tr>
              <a:tr h="378619">
                <a:tc>
                  <a:txBody>
                    <a:bodyPr/>
                    <a:lstStyle/>
                    <a:p>
                      <a:pPr algn="ctr"/>
                      <a:r>
                        <a:rPr lang="en-US" dirty="0" smtClean="0"/>
                        <a:t>0</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c>
                  <a:txBody>
                    <a:bodyPr/>
                    <a:lstStyle/>
                    <a:p>
                      <a:pPr algn="ctr"/>
                      <a:r>
                        <a:rPr lang="en-US" dirty="0" smtClean="0"/>
                        <a:t>X</a:t>
                      </a:r>
                      <a:endParaRPr lang="en-US" dirty="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X</a:t>
                      </a: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X</a:t>
                      </a:r>
                    </a:p>
                  </a:txBody>
                  <a:tcPr>
                    <a:lnT w="12700" cap="flat" cmpd="sng" algn="ctr">
                      <a:solidFill>
                        <a:schemeClr val="tx1"/>
                      </a:solidFill>
                      <a:prstDash val="solid"/>
                      <a:round/>
                      <a:headEnd type="none" w="med" len="med"/>
                      <a:tailEnd type="none" w="med" len="med"/>
                    </a:lnT>
                  </a:tcPr>
                </a:tc>
                <a:tc>
                  <a:txBody>
                    <a:bodyPr/>
                    <a:lstStyle/>
                    <a:p>
                      <a:pPr algn="ctr"/>
                      <a:r>
                        <a:rPr lang="en-US" dirty="0" smtClean="0"/>
                        <a:t>1</a:t>
                      </a:r>
                      <a:endParaRPr lang="en-US" dirty="0"/>
                    </a:p>
                  </a:txBody>
                  <a:tcPr>
                    <a:lnT w="12700" cap="flat" cmpd="sng" algn="ctr">
                      <a:solidFill>
                        <a:schemeClr val="tx1"/>
                      </a:solidFill>
                      <a:prstDash val="solid"/>
                      <a:round/>
                      <a:headEnd type="none" w="med" len="med"/>
                      <a:tailEnd type="none" w="med" len="med"/>
                    </a:lnT>
                  </a:tcPr>
                </a:tc>
              </a:tr>
              <a:tr h="378619">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algn="ctr"/>
                      <a:r>
                        <a:rPr lang="en-US" dirty="0" smtClean="0"/>
                        <a:t>0</a:t>
                      </a:r>
                      <a:endParaRPr lang="en-US" dirty="0"/>
                    </a:p>
                  </a:txBody>
                  <a:tcPr/>
                </a:tc>
              </a:tr>
              <a:tr h="378619">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X</a:t>
                      </a:r>
                      <a:endParaRPr lang="en-US" dirty="0"/>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algn="ctr"/>
                      <a:r>
                        <a:rPr lang="en-US" dirty="0" smtClean="0"/>
                        <a:t>Undefined</a:t>
                      </a:r>
                      <a:endParaRPr lang="en-US" dirty="0"/>
                    </a:p>
                  </a:txBody>
                  <a:tcPr/>
                </a:tc>
              </a:tr>
            </a:tbl>
          </a:graphicData>
        </a:graphic>
      </p:graphicFrame>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55837"/>
            <a:ext cx="3343275"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87954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EA1E27D-AFC0-46E3-B348-62D43F6DC36D}" type="slidenum">
              <a:rPr lang="ar-SA" smtClean="0"/>
              <a:pPr>
                <a:defRPr/>
              </a:pPr>
              <a:t>21</a:t>
            </a:fld>
            <a:endParaRPr lang="en-US"/>
          </a:p>
        </p:txBody>
      </p:sp>
      <p:sp>
        <p:nvSpPr>
          <p:cNvPr id="3" name="TextBox 2"/>
          <p:cNvSpPr txBox="1"/>
          <p:nvPr/>
        </p:nvSpPr>
        <p:spPr>
          <a:xfrm>
            <a:off x="1981200" y="198437"/>
            <a:ext cx="7994470" cy="1200329"/>
          </a:xfrm>
          <a:prstGeom prst="rect">
            <a:avLst/>
          </a:prstGeom>
          <a:noFill/>
        </p:spPr>
        <p:txBody>
          <a:bodyPr wrap="square" rtlCol="0">
            <a:spAutoFit/>
          </a:bodyPr>
          <a:lstStyle/>
          <a:p>
            <a:pPr algn="l" rtl="0"/>
            <a:r>
              <a:rPr lang="en-US" sz="3600" b="1" dirty="0" smtClean="0"/>
              <a:t>D Flip Flops as Data Latches</a:t>
            </a:r>
          </a:p>
          <a:p>
            <a:pPr algn="l" rtl="0"/>
            <a:endParaRPr lang="en-US" sz="3600" dirty="0"/>
          </a:p>
        </p:txBody>
      </p:sp>
      <p:sp>
        <p:nvSpPr>
          <p:cNvPr id="113666" name="Text Box 2"/>
          <p:cNvSpPr txBox="1">
            <a:spLocks noChangeArrowheads="1"/>
          </p:cNvSpPr>
          <p:nvPr/>
        </p:nvSpPr>
        <p:spPr bwMode="auto">
          <a:xfrm>
            <a:off x="304801" y="920750"/>
            <a:ext cx="11277599" cy="2401887"/>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Arial" pitchFamily="34" charset="0"/>
                <a:cs typeface="Arial" pitchFamily="34" charset="0"/>
              </a:rPr>
              <a:t>A data latch can be used as a device to hold or remember the data present on its data input, thereby acting a bit like a single bit memory device and IC’s such as the TTL 74LS74 or the CMOS 4042 are available in Quad format exactly for this purpose. By connecting together four, </a:t>
            </a:r>
            <a:r>
              <a:rPr kumimoji="0" lang="en-US" sz="2800" b="0" i="1" u="none" strike="noStrike" cap="none" normalizeH="0" baseline="0" dirty="0" smtClean="0">
                <a:ln>
                  <a:noFill/>
                </a:ln>
                <a:solidFill>
                  <a:schemeClr val="tx1"/>
                </a:solidFill>
                <a:effectLst/>
                <a:latin typeface="Calibri" pitchFamily="34" charset="0"/>
                <a:ea typeface="Arial" pitchFamily="34" charset="0"/>
                <a:cs typeface="Arial" pitchFamily="34" charset="0"/>
              </a:rPr>
              <a:t>1-bit</a:t>
            </a:r>
            <a:r>
              <a:rPr kumimoji="0" lang="en-US" sz="2800" b="0" i="0" u="none" strike="noStrike" cap="none" normalizeH="0" baseline="0" dirty="0" smtClean="0">
                <a:ln>
                  <a:noFill/>
                </a:ln>
                <a:solidFill>
                  <a:schemeClr val="tx1"/>
                </a:solidFill>
                <a:effectLst/>
                <a:latin typeface="Calibri" pitchFamily="34" charset="0"/>
                <a:ea typeface="Arial" pitchFamily="34" charset="0"/>
                <a:cs typeface="Arial" pitchFamily="34" charset="0"/>
              </a:rPr>
              <a:t> data latches so that all their clock inputs are connected together and are “clocked” at the same time, a simple “4-bit” Data latch can be made as shown below.</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3667" name="Picture 3"/>
          <p:cNvPicPr>
            <a:picLocks noChangeAspect="1" noChangeArrowheads="1"/>
          </p:cNvPicPr>
          <p:nvPr/>
        </p:nvPicPr>
        <p:blipFill>
          <a:blip r:embed="rId3" cstate="print"/>
          <a:srcRect/>
          <a:stretch>
            <a:fillRect/>
          </a:stretch>
        </p:blipFill>
        <p:spPr bwMode="auto">
          <a:xfrm>
            <a:off x="2667000" y="3475037"/>
            <a:ext cx="7924800" cy="452949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601364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Slide Number Placeholder 3"/>
          <p:cNvSpPr>
            <a:spLocks noGrp="1"/>
          </p:cNvSpPr>
          <p:nvPr>
            <p:ph type="sldNum" sz="quarter" idx="4294967295"/>
          </p:nvPr>
        </p:nvSpPr>
        <p:spPr>
          <a:xfrm>
            <a:off x="4060825" y="7578725"/>
            <a:ext cx="3765550" cy="577850"/>
          </a:xfrm>
          <a:noFill/>
        </p:spPr>
        <p:txBody>
          <a:bodyPr/>
          <a:lstStyle/>
          <a:p>
            <a:pPr defTabSz="1155308"/>
            <a:fld id="{3DA4E01E-77BA-4265-84C6-0AD700FA7C1D}" type="slidenum">
              <a:rPr lang="ar-SA" smtClean="0"/>
              <a:pPr defTabSz="1155308"/>
              <a:t>3</a:t>
            </a:fld>
            <a:endParaRPr lang="en-US" dirty="0" smtClean="0"/>
          </a:p>
        </p:txBody>
      </p:sp>
      <p:pic>
        <p:nvPicPr>
          <p:cNvPr id="56322" name="Picture 2" descr="sequential logic representation"/>
          <p:cNvPicPr>
            <a:picLocks noChangeAspect="1" noChangeArrowheads="1"/>
          </p:cNvPicPr>
          <p:nvPr/>
        </p:nvPicPr>
        <p:blipFill>
          <a:blip r:embed="rId3" cstate="print"/>
          <a:srcRect/>
          <a:stretch>
            <a:fillRect/>
          </a:stretch>
        </p:blipFill>
        <p:spPr bwMode="auto">
          <a:xfrm>
            <a:off x="3048000" y="1265237"/>
            <a:ext cx="5362575" cy="2532722"/>
          </a:xfrm>
          <a:prstGeom prst="rect">
            <a:avLst/>
          </a:prstGeom>
          <a:noFill/>
        </p:spPr>
      </p:pic>
      <p:pic>
        <p:nvPicPr>
          <p:cNvPr id="56323" name="Picture 3"/>
          <p:cNvPicPr>
            <a:picLocks noChangeAspect="1" noChangeArrowheads="1"/>
          </p:cNvPicPr>
          <p:nvPr/>
        </p:nvPicPr>
        <p:blipFill>
          <a:blip r:embed="rId4" cstate="print"/>
          <a:srcRect/>
          <a:stretch>
            <a:fillRect/>
          </a:stretch>
        </p:blipFill>
        <p:spPr bwMode="auto">
          <a:xfrm>
            <a:off x="381000" y="198437"/>
            <a:ext cx="10961687" cy="923925"/>
          </a:xfrm>
          <a:prstGeom prst="rect">
            <a:avLst/>
          </a:prstGeom>
          <a:noFill/>
          <a:ln w="9525">
            <a:noFill/>
            <a:miter lim="800000"/>
            <a:headEnd/>
            <a:tailEnd/>
          </a:ln>
          <a:effectLst/>
        </p:spPr>
      </p:pic>
      <p:pic>
        <p:nvPicPr>
          <p:cNvPr id="56324" name="Picture 4"/>
          <p:cNvPicPr>
            <a:picLocks noChangeAspect="1" noChangeArrowheads="1"/>
          </p:cNvPicPr>
          <p:nvPr/>
        </p:nvPicPr>
        <p:blipFill>
          <a:blip r:embed="rId5" cstate="print"/>
          <a:srcRect/>
          <a:stretch>
            <a:fillRect/>
          </a:stretch>
        </p:blipFill>
        <p:spPr bwMode="auto">
          <a:xfrm>
            <a:off x="381000" y="4694237"/>
            <a:ext cx="10533063" cy="2181225"/>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EA1E27D-AFC0-46E3-B348-62D43F6DC36D}" type="slidenum">
              <a:rPr lang="ar-SA" smtClean="0"/>
              <a:pPr>
                <a:defRPr/>
              </a:pPr>
              <a:t>4</a:t>
            </a:fld>
            <a:endParaRPr lang="en-US"/>
          </a:p>
        </p:txBody>
      </p:sp>
      <p:sp>
        <p:nvSpPr>
          <p:cNvPr id="4" name="TextBox 3"/>
          <p:cNvSpPr txBox="1"/>
          <p:nvPr/>
        </p:nvSpPr>
        <p:spPr>
          <a:xfrm>
            <a:off x="381000" y="350837"/>
            <a:ext cx="11506200" cy="4416594"/>
          </a:xfrm>
          <a:prstGeom prst="rect">
            <a:avLst/>
          </a:prstGeom>
          <a:noFill/>
        </p:spPr>
        <p:txBody>
          <a:bodyPr wrap="square" rtlCol="0">
            <a:spAutoFit/>
          </a:bodyPr>
          <a:lstStyle/>
          <a:p>
            <a:pPr algn="ctr" rtl="0"/>
            <a:r>
              <a:rPr lang="en-US" sz="2800" b="1" dirty="0" smtClean="0">
                <a:solidFill>
                  <a:srgbClr val="C00000"/>
                </a:solidFill>
              </a:rPr>
              <a:t>SR Latch</a:t>
            </a:r>
          </a:p>
          <a:p>
            <a:pPr algn="l" rtl="0"/>
            <a:r>
              <a:rPr lang="en-US" dirty="0" smtClean="0"/>
              <a:t>The </a:t>
            </a:r>
            <a:r>
              <a:rPr lang="en-US" b="1" dirty="0" smtClean="0"/>
              <a:t>SR Latch</a:t>
            </a:r>
            <a:r>
              <a:rPr lang="en-US" dirty="0" smtClean="0"/>
              <a:t>, can be considered as one of the most basic sequential logic circuit possible. </a:t>
            </a:r>
          </a:p>
          <a:p>
            <a:pPr algn="l" rtl="0"/>
            <a:r>
              <a:rPr lang="en-US" dirty="0" smtClean="0"/>
              <a:t>This simple circuit is basically a one-bit memory </a:t>
            </a:r>
            <a:r>
              <a:rPr lang="en-US" dirty="0" err="1" smtClean="0"/>
              <a:t>bistable</a:t>
            </a:r>
            <a:r>
              <a:rPr lang="en-US" dirty="0" smtClean="0"/>
              <a:t> device.</a:t>
            </a:r>
          </a:p>
          <a:p>
            <a:pPr algn="l" rtl="0"/>
            <a:endParaRPr lang="en-US" dirty="0" smtClean="0"/>
          </a:p>
          <a:p>
            <a:pPr algn="l" rtl="0"/>
            <a:r>
              <a:rPr lang="en-US" dirty="0" smtClean="0"/>
              <a:t> It has two inputs, </a:t>
            </a:r>
          </a:p>
          <a:p>
            <a:pPr marL="342900" indent="-342900" algn="l" rtl="0">
              <a:buFont typeface="Arial" panose="020B0604020202020204" pitchFamily="34" charset="0"/>
              <a:buChar char="•"/>
            </a:pPr>
            <a:r>
              <a:rPr lang="en-US" dirty="0" smtClean="0"/>
              <a:t>S: will “SET” the device (meaning the output Q = “1”) </a:t>
            </a:r>
          </a:p>
          <a:p>
            <a:pPr marL="342900" indent="-342900" algn="l" rtl="0">
              <a:buFont typeface="Arial" panose="020B0604020202020204" pitchFamily="34" charset="0"/>
              <a:buChar char="•"/>
            </a:pPr>
            <a:r>
              <a:rPr lang="en-US" dirty="0" smtClean="0"/>
              <a:t>R: will “RESET” the device (meaning the output </a:t>
            </a:r>
            <a:r>
              <a:rPr lang="en-US" dirty="0"/>
              <a:t>Q </a:t>
            </a:r>
            <a:r>
              <a:rPr lang="en-US" dirty="0" smtClean="0"/>
              <a:t> = “0”)</a:t>
            </a:r>
          </a:p>
          <a:p>
            <a:pPr marL="342900" indent="-342900" algn="l" rtl="0">
              <a:buFont typeface="Arial" panose="020B0604020202020204" pitchFamily="34" charset="0"/>
              <a:buChar char="•"/>
            </a:pPr>
            <a:endParaRPr lang="en-US" dirty="0"/>
          </a:p>
          <a:p>
            <a:pPr algn="l" rtl="0"/>
            <a:r>
              <a:rPr lang="en-US" dirty="0" smtClean="0"/>
              <a:t>Output Q</a:t>
            </a:r>
            <a:r>
              <a:rPr lang="en-US" dirty="0" smtClean="0">
                <a:sym typeface="Symbol"/>
              </a:rPr>
              <a:t> is always </a:t>
            </a:r>
            <a:r>
              <a:rPr lang="en-US" b="1" dirty="0" smtClean="0">
                <a:sym typeface="Symbol"/>
              </a:rPr>
              <a:t>complement of Q</a:t>
            </a:r>
            <a:endParaRPr lang="en-US" b="1" dirty="0" smtClean="0"/>
          </a:p>
          <a:p>
            <a:pPr algn="l" rtl="0"/>
            <a:endParaRPr lang="en-US" dirty="0" smtClean="0"/>
          </a:p>
          <a:p>
            <a:pPr algn="l" rtl="0"/>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237037"/>
            <a:ext cx="37814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Slide Number Placeholder 3"/>
          <p:cNvSpPr>
            <a:spLocks noGrp="1"/>
          </p:cNvSpPr>
          <p:nvPr>
            <p:ph type="sldNum" sz="quarter" idx="4294967295"/>
          </p:nvPr>
        </p:nvSpPr>
        <p:spPr>
          <a:xfrm>
            <a:off x="4060825" y="7578725"/>
            <a:ext cx="3765550" cy="577850"/>
          </a:xfrm>
          <a:noFill/>
        </p:spPr>
        <p:txBody>
          <a:bodyPr/>
          <a:lstStyle/>
          <a:p>
            <a:pPr defTabSz="1155308"/>
            <a:fld id="{E953ECCB-6997-42B8-8215-378E4828AADA}" type="slidenum">
              <a:rPr lang="ar-SA" smtClean="0"/>
              <a:pPr defTabSz="1155308"/>
              <a:t>5</a:t>
            </a:fld>
            <a:endParaRPr lang="en-US" dirty="0" smtClean="0"/>
          </a:p>
        </p:txBody>
      </p:sp>
      <p:pic>
        <p:nvPicPr>
          <p:cNvPr id="123908" name="Picture 4"/>
          <p:cNvPicPr>
            <a:picLocks noChangeAspect="1" noChangeArrowheads="1"/>
          </p:cNvPicPr>
          <p:nvPr/>
        </p:nvPicPr>
        <p:blipFill>
          <a:blip r:embed="rId3" cstate="print"/>
          <a:srcRect/>
          <a:stretch>
            <a:fillRect/>
          </a:stretch>
        </p:blipFill>
        <p:spPr bwMode="auto">
          <a:xfrm>
            <a:off x="326898" y="229553"/>
            <a:ext cx="11235056" cy="7315176"/>
          </a:xfrm>
          <a:prstGeom prst="rect">
            <a:avLst/>
          </a:prstGeom>
          <a:noFill/>
          <a:ln w="9525">
            <a:noFill/>
            <a:miter lim="800000"/>
            <a:headEnd/>
            <a:tailEnd/>
          </a:ln>
        </p:spPr>
      </p:pic>
      <p:sp>
        <p:nvSpPr>
          <p:cNvPr id="80901" name="Rectangle 5"/>
          <p:cNvSpPr>
            <a:spLocks noChangeArrowheads="1"/>
          </p:cNvSpPr>
          <p:nvPr/>
        </p:nvSpPr>
        <p:spPr bwMode="auto">
          <a:xfrm>
            <a:off x="4221608" y="5616810"/>
            <a:ext cx="3519932" cy="1165420"/>
          </a:xfrm>
          <a:prstGeom prst="rect">
            <a:avLst/>
          </a:prstGeom>
          <a:noFill/>
          <a:ln w="38100">
            <a:solidFill>
              <a:srgbClr val="FF0000"/>
            </a:solidFill>
            <a:miter lim="800000"/>
            <a:headEnd/>
            <a:tailEnd/>
          </a:ln>
        </p:spPr>
        <p:txBody>
          <a:bodyPr wrap="none" lIns="93991" tIns="46996" rIns="93991" bIns="46996" anchor="ctr"/>
          <a:lstStyle/>
          <a:p>
            <a:endParaRPr lang="ar-EG"/>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randombar(horizontal)">
                                      <p:cBhvr>
                                        <p:cTn id="7" dur="5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lide Number Placeholder 3"/>
          <p:cNvSpPr>
            <a:spLocks noGrp="1"/>
          </p:cNvSpPr>
          <p:nvPr>
            <p:ph type="sldNum" sz="quarter" idx="4294967295"/>
          </p:nvPr>
        </p:nvSpPr>
        <p:spPr>
          <a:xfrm>
            <a:off x="4060825" y="7578725"/>
            <a:ext cx="3765550" cy="577850"/>
          </a:xfrm>
          <a:noFill/>
        </p:spPr>
        <p:txBody>
          <a:bodyPr/>
          <a:lstStyle/>
          <a:p>
            <a:pPr defTabSz="1155308"/>
            <a:fld id="{F2EE81D6-E984-4B9D-982A-6305788B9688}" type="slidenum">
              <a:rPr lang="ar-SA" smtClean="0"/>
              <a:pPr defTabSz="1155308"/>
              <a:t>6</a:t>
            </a:fld>
            <a:endParaRPr lang="en-US" dirty="0" smtClean="0"/>
          </a:p>
        </p:txBody>
      </p:sp>
      <p:pic>
        <p:nvPicPr>
          <p:cNvPr id="124932" name="Picture 2"/>
          <p:cNvPicPr>
            <a:picLocks noChangeAspect="1" noChangeArrowheads="1"/>
          </p:cNvPicPr>
          <p:nvPr/>
        </p:nvPicPr>
        <p:blipFill>
          <a:blip r:embed="rId3" cstate="print"/>
          <a:srcRect/>
          <a:stretch>
            <a:fillRect/>
          </a:stretch>
        </p:blipFill>
        <p:spPr bwMode="auto">
          <a:xfrm>
            <a:off x="188214" y="528132"/>
            <a:ext cx="11466196" cy="4419284"/>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Slide Number Placeholder 3"/>
          <p:cNvSpPr>
            <a:spLocks noGrp="1"/>
          </p:cNvSpPr>
          <p:nvPr>
            <p:ph type="sldNum" sz="quarter" idx="4294967295"/>
          </p:nvPr>
        </p:nvSpPr>
        <p:spPr>
          <a:xfrm>
            <a:off x="4060825" y="7578725"/>
            <a:ext cx="3765550" cy="577850"/>
          </a:xfrm>
          <a:noFill/>
        </p:spPr>
        <p:txBody>
          <a:bodyPr/>
          <a:lstStyle/>
          <a:p>
            <a:pPr defTabSz="1155308"/>
            <a:fld id="{BB5916A3-4865-4C94-8EE9-44517EE293CF}" type="slidenum">
              <a:rPr lang="ar-SA" smtClean="0"/>
              <a:pPr defTabSz="1155308"/>
              <a:t>7</a:t>
            </a:fld>
            <a:endParaRPr lang="en-US" dirty="0" smtClean="0"/>
          </a:p>
        </p:txBody>
      </p:sp>
      <p:pic>
        <p:nvPicPr>
          <p:cNvPr id="125956" name="Picture 2"/>
          <p:cNvPicPr>
            <a:picLocks noChangeAspect="1" noChangeArrowheads="1"/>
          </p:cNvPicPr>
          <p:nvPr/>
        </p:nvPicPr>
        <p:blipFill>
          <a:blip r:embed="rId3" cstate="print"/>
          <a:srcRect/>
          <a:stretch>
            <a:fillRect/>
          </a:stretch>
        </p:blipFill>
        <p:spPr bwMode="auto">
          <a:xfrm>
            <a:off x="701676" y="316237"/>
            <a:ext cx="10672064" cy="7067965"/>
          </a:xfrm>
          <a:prstGeom prst="rect">
            <a:avLst/>
          </a:prstGeom>
          <a:noFill/>
          <a:ln w="9525">
            <a:noFill/>
            <a:miter lim="800000"/>
            <a:headEnd/>
            <a:tailEnd/>
          </a:ln>
        </p:spPr>
      </p:pic>
      <p:sp>
        <p:nvSpPr>
          <p:cNvPr id="82947" name="Rectangle 3"/>
          <p:cNvSpPr>
            <a:spLocks noChangeArrowheads="1"/>
          </p:cNvSpPr>
          <p:nvPr/>
        </p:nvSpPr>
        <p:spPr bwMode="auto">
          <a:xfrm>
            <a:off x="1225042" y="1102815"/>
            <a:ext cx="3519932" cy="436631"/>
          </a:xfrm>
          <a:prstGeom prst="rect">
            <a:avLst/>
          </a:prstGeom>
          <a:noFill/>
          <a:ln w="38100">
            <a:solidFill>
              <a:srgbClr val="FF0000"/>
            </a:solidFill>
            <a:miter lim="800000"/>
            <a:headEnd/>
            <a:tailEnd/>
          </a:ln>
        </p:spPr>
        <p:txBody>
          <a:bodyPr wrap="none" lIns="93991" tIns="46996" rIns="93991" bIns="46996" anchor="ctr"/>
          <a:lstStyle/>
          <a:p>
            <a:endParaRPr lang="ar-EG"/>
          </a:p>
        </p:txBody>
      </p:sp>
      <p:sp>
        <p:nvSpPr>
          <p:cNvPr id="82948" name="Rectangle 4"/>
          <p:cNvSpPr>
            <a:spLocks noChangeArrowheads="1"/>
          </p:cNvSpPr>
          <p:nvPr/>
        </p:nvSpPr>
        <p:spPr bwMode="auto">
          <a:xfrm>
            <a:off x="2724150" y="3650364"/>
            <a:ext cx="3519932" cy="436631"/>
          </a:xfrm>
          <a:prstGeom prst="rect">
            <a:avLst/>
          </a:prstGeom>
          <a:noFill/>
          <a:ln w="38100">
            <a:solidFill>
              <a:srgbClr val="FF0000"/>
            </a:solidFill>
            <a:miter lim="800000"/>
            <a:headEnd/>
            <a:tailEnd/>
          </a:ln>
        </p:spPr>
        <p:txBody>
          <a:bodyPr wrap="none" lIns="93991" tIns="46996" rIns="93991" bIns="46996" anchor="ctr"/>
          <a:lstStyle/>
          <a:p>
            <a:endParaRPr lang="ar-EG"/>
          </a:p>
        </p:txBody>
      </p:sp>
      <p:sp>
        <p:nvSpPr>
          <p:cNvPr id="82949" name="Rectangle 5"/>
          <p:cNvSpPr>
            <a:spLocks noChangeArrowheads="1"/>
          </p:cNvSpPr>
          <p:nvPr/>
        </p:nvSpPr>
        <p:spPr bwMode="auto">
          <a:xfrm>
            <a:off x="2724150" y="2122156"/>
            <a:ext cx="3519932" cy="436631"/>
          </a:xfrm>
          <a:prstGeom prst="rect">
            <a:avLst/>
          </a:prstGeom>
          <a:noFill/>
          <a:ln w="38100">
            <a:solidFill>
              <a:srgbClr val="FF0000"/>
            </a:solidFill>
            <a:miter lim="800000"/>
            <a:headEnd/>
            <a:tailEnd/>
          </a:ln>
        </p:spPr>
        <p:txBody>
          <a:bodyPr wrap="none" lIns="93991" tIns="46996" rIns="93991" bIns="46996" anchor="ctr"/>
          <a:lstStyle/>
          <a:p>
            <a:endParaRPr lang="ar-EG"/>
          </a:p>
        </p:txBody>
      </p:sp>
      <p:sp>
        <p:nvSpPr>
          <p:cNvPr id="82950" name="Rectangle 6"/>
          <p:cNvSpPr>
            <a:spLocks noChangeArrowheads="1"/>
          </p:cNvSpPr>
          <p:nvPr/>
        </p:nvSpPr>
        <p:spPr bwMode="auto">
          <a:xfrm>
            <a:off x="1225042" y="4233075"/>
            <a:ext cx="6291962" cy="1019340"/>
          </a:xfrm>
          <a:prstGeom prst="rect">
            <a:avLst/>
          </a:prstGeom>
          <a:noFill/>
          <a:ln w="38100">
            <a:solidFill>
              <a:srgbClr val="FF0000"/>
            </a:solidFill>
            <a:miter lim="800000"/>
            <a:headEnd/>
            <a:tailEnd/>
          </a:ln>
        </p:spPr>
        <p:txBody>
          <a:bodyPr wrap="none" lIns="93991" tIns="46996" rIns="93991" bIns="46996" anchor="ctr"/>
          <a:lstStyle/>
          <a:p>
            <a:endParaRPr lang="ar-EG"/>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randombar(horizontal)">
                                      <p:cBhvr>
                                        <p:cTn id="7" dur="500"/>
                                        <p:tgtEl>
                                          <p:spTgt spid="8294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randombar(horizontal)">
                                      <p:cBhvr>
                                        <p:cTn id="12" dur="500"/>
                                        <p:tgtEl>
                                          <p:spTgt spid="8294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2949"/>
                                        </p:tgtEl>
                                        <p:attrNameLst>
                                          <p:attrName>style.visibility</p:attrName>
                                        </p:attrNameLst>
                                      </p:cBhvr>
                                      <p:to>
                                        <p:strVal val="visible"/>
                                      </p:to>
                                    </p:set>
                                    <p:animEffect transition="in" filter="randombar(horizontal)">
                                      <p:cBhvr>
                                        <p:cTn id="17" dur="500"/>
                                        <p:tgtEl>
                                          <p:spTgt spid="8294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2950"/>
                                        </p:tgtEl>
                                        <p:attrNameLst>
                                          <p:attrName>style.visibility</p:attrName>
                                        </p:attrNameLst>
                                      </p:cBhvr>
                                      <p:to>
                                        <p:strVal val="visible"/>
                                      </p:to>
                                    </p:set>
                                    <p:animEffect transition="in" filter="randombar(horizontal)">
                                      <p:cBhvr>
                                        <p:cTn id="22" dur="500"/>
                                        <p:tgtEl>
                                          <p:spTgt spid="8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animBg="1"/>
      <p:bldP spid="82948" grpId="0" animBg="1"/>
      <p:bldP spid="82949" grpId="0" animBg="1"/>
      <p:bldP spid="829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Slide Number Placeholder 3"/>
          <p:cNvSpPr>
            <a:spLocks noGrp="1"/>
          </p:cNvSpPr>
          <p:nvPr>
            <p:ph type="sldNum" sz="quarter" idx="4294967295"/>
          </p:nvPr>
        </p:nvSpPr>
        <p:spPr>
          <a:xfrm>
            <a:off x="4060825" y="7578725"/>
            <a:ext cx="3765550" cy="577850"/>
          </a:xfrm>
          <a:noFill/>
        </p:spPr>
        <p:txBody>
          <a:bodyPr/>
          <a:lstStyle/>
          <a:p>
            <a:pPr defTabSz="1155308"/>
            <a:fld id="{9C908512-BB8E-41AA-B639-A428BB3F9AC1}" type="slidenum">
              <a:rPr lang="ar-SA" smtClean="0"/>
              <a:pPr defTabSz="1155308"/>
              <a:t>8</a:t>
            </a:fld>
            <a:endParaRPr lang="en-US" dirty="0" smtClean="0"/>
          </a:p>
        </p:txBody>
      </p:sp>
      <p:pic>
        <p:nvPicPr>
          <p:cNvPr id="126980" name="Picture 2"/>
          <p:cNvPicPr>
            <a:picLocks noChangeAspect="1" noChangeArrowheads="1"/>
          </p:cNvPicPr>
          <p:nvPr/>
        </p:nvPicPr>
        <p:blipFill>
          <a:blip r:embed="rId3" cstate="print"/>
          <a:srcRect/>
          <a:stretch>
            <a:fillRect/>
          </a:stretch>
        </p:blipFill>
        <p:spPr bwMode="auto">
          <a:xfrm>
            <a:off x="685800" y="0"/>
            <a:ext cx="10668762" cy="7149834"/>
          </a:xfrm>
          <a:prstGeom prst="rect">
            <a:avLst/>
          </a:prstGeom>
          <a:noFill/>
          <a:ln w="9525">
            <a:noFill/>
            <a:miter lim="800000"/>
            <a:headEnd/>
            <a:tailEnd/>
          </a:ln>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608637"/>
            <a:ext cx="34861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EA1E27D-AFC0-46E3-B348-62D43F6DC36D}" type="slidenum">
              <a:rPr lang="ar-SA" smtClean="0"/>
              <a:pPr>
                <a:defRPr/>
              </a:pPr>
              <a:t>9</a:t>
            </a:fld>
            <a:endParaRPr lang="en-US"/>
          </a:p>
        </p:txBody>
      </p:sp>
      <p:sp>
        <p:nvSpPr>
          <p:cNvPr id="4" name="TextBox 3"/>
          <p:cNvSpPr txBox="1"/>
          <p:nvPr/>
        </p:nvSpPr>
        <p:spPr>
          <a:xfrm>
            <a:off x="381000" y="350837"/>
            <a:ext cx="11506200" cy="1585049"/>
          </a:xfrm>
          <a:prstGeom prst="rect">
            <a:avLst/>
          </a:prstGeom>
          <a:noFill/>
        </p:spPr>
        <p:txBody>
          <a:bodyPr wrap="square" rtlCol="0">
            <a:spAutoFit/>
          </a:bodyPr>
          <a:lstStyle/>
          <a:p>
            <a:pPr algn="ctr" rtl="0"/>
            <a:r>
              <a:rPr lang="en-US" sz="2800" b="1" dirty="0" smtClean="0">
                <a:solidFill>
                  <a:srgbClr val="C00000"/>
                </a:solidFill>
              </a:rPr>
              <a:t>S</a:t>
            </a:r>
            <a:r>
              <a:rPr lang="en-US" sz="2800" b="1" dirty="0" smtClean="0">
                <a:solidFill>
                  <a:srgbClr val="C00000"/>
                </a:solidFill>
                <a:sym typeface="Symbol"/>
              </a:rPr>
              <a:t></a:t>
            </a:r>
            <a:r>
              <a:rPr lang="en-US" sz="2800" b="1" dirty="0" smtClean="0">
                <a:solidFill>
                  <a:srgbClr val="C00000"/>
                </a:solidFill>
              </a:rPr>
              <a:t>R</a:t>
            </a:r>
            <a:r>
              <a:rPr lang="en-US" sz="2800" b="1" dirty="0" smtClean="0">
                <a:solidFill>
                  <a:srgbClr val="C00000"/>
                </a:solidFill>
                <a:sym typeface="Symbol"/>
              </a:rPr>
              <a:t></a:t>
            </a:r>
            <a:r>
              <a:rPr lang="en-US" sz="2800" b="1" dirty="0" smtClean="0">
                <a:solidFill>
                  <a:srgbClr val="C00000"/>
                </a:solidFill>
              </a:rPr>
              <a:t> Latch</a:t>
            </a:r>
          </a:p>
          <a:p>
            <a:pPr algn="l" rtl="0"/>
            <a:r>
              <a:rPr lang="en-US" dirty="0" smtClean="0"/>
              <a:t>The </a:t>
            </a:r>
            <a:r>
              <a:rPr lang="en-US" b="1" dirty="0" smtClean="0"/>
              <a:t>S</a:t>
            </a:r>
            <a:r>
              <a:rPr lang="en-US" b="1" dirty="0" smtClean="0">
                <a:sym typeface="Symbol"/>
              </a:rPr>
              <a:t></a:t>
            </a:r>
            <a:r>
              <a:rPr lang="en-US" b="1" dirty="0" smtClean="0"/>
              <a:t>R</a:t>
            </a:r>
            <a:r>
              <a:rPr lang="en-US" b="1" dirty="0" smtClean="0">
                <a:sym typeface="Symbol"/>
              </a:rPr>
              <a:t></a:t>
            </a:r>
            <a:r>
              <a:rPr lang="en-US" b="1" dirty="0" smtClean="0"/>
              <a:t> Latch</a:t>
            </a:r>
            <a:r>
              <a:rPr lang="en-US" dirty="0" smtClean="0"/>
              <a:t>, is build with two cross-coupled NAND gate. </a:t>
            </a:r>
          </a:p>
          <a:p>
            <a:pPr algn="l" rtl="0"/>
            <a:endParaRPr lang="en-US" dirty="0" smtClean="0"/>
          </a:p>
          <a:p>
            <a:pPr algn="l" rtl="0"/>
            <a:endParaRPr lang="en-US" dirty="0"/>
          </a:p>
        </p:txBody>
      </p:sp>
      <p:pic>
        <p:nvPicPr>
          <p:cNvPr id="107523" name="Picture 3"/>
          <p:cNvPicPr>
            <a:picLocks noChangeAspect="1" noChangeArrowheads="1"/>
          </p:cNvPicPr>
          <p:nvPr/>
        </p:nvPicPr>
        <p:blipFill>
          <a:blip r:embed="rId3" cstate="print"/>
          <a:srcRect/>
          <a:stretch>
            <a:fillRect/>
          </a:stretch>
        </p:blipFill>
        <p:spPr bwMode="auto">
          <a:xfrm>
            <a:off x="3505200" y="1935886"/>
            <a:ext cx="3781425" cy="3238500"/>
          </a:xfrm>
          <a:prstGeom prst="rect">
            <a:avLst/>
          </a:prstGeom>
          <a:noFill/>
          <a:ln w="9525">
            <a:noFill/>
            <a:miter lim="800000"/>
            <a:headEnd/>
            <a:tailEnd/>
          </a:ln>
          <a:effectLst/>
        </p:spPr>
      </p:pic>
      <p:pic>
        <p:nvPicPr>
          <p:cNvPr id="2050" name="Picture 2" descr="https://upload.wikimedia.org/wikipedia/commons/thumb/9/92/SR_Flip-flop_Diagram.svg/220px-SR_Flip-flop_Diagram.sv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5380037"/>
            <a:ext cx="2514600" cy="15773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043843736"/>
              </p:ext>
            </p:extLst>
          </p:nvPr>
        </p:nvGraphicFramePr>
        <p:xfrm>
          <a:off x="5715000" y="5227637"/>
          <a:ext cx="4295775" cy="1854200"/>
        </p:xfrm>
        <a:graphic>
          <a:graphicData uri="http://schemas.openxmlformats.org/drawingml/2006/table">
            <a:tbl>
              <a:tblPr firstRow="1" bandRow="1">
                <a:tableStyleId>{5C22544A-7EE6-4342-B048-85BDC9FD1C3A}</a:tableStyleId>
              </a:tblPr>
              <a:tblGrid>
                <a:gridCol w="1431925"/>
                <a:gridCol w="1431925"/>
                <a:gridCol w="1431925"/>
              </a:tblGrid>
              <a:tr h="370840">
                <a:tc>
                  <a:txBody>
                    <a:bodyPr/>
                    <a:lstStyle/>
                    <a:p>
                      <a:pPr algn="ctr"/>
                      <a:r>
                        <a:rPr lang="en-US" sz="1800" b="1" dirty="0" smtClean="0">
                          <a:solidFill>
                            <a:srgbClr val="0070C0"/>
                          </a:solidFill>
                        </a:rPr>
                        <a:t>S</a:t>
                      </a:r>
                      <a:r>
                        <a:rPr lang="en-US" sz="1800" b="1" dirty="0" smtClean="0">
                          <a:solidFill>
                            <a:srgbClr val="0070C0"/>
                          </a:solidFill>
                          <a:sym typeface="Symbol"/>
                        </a:rPr>
                        <a:t></a:t>
                      </a:r>
                      <a:endParaRPr lang="en-US" dirty="0"/>
                    </a:p>
                  </a:txBody>
                  <a:tcPr/>
                </a:tc>
                <a:tc>
                  <a:txBody>
                    <a:bodyPr/>
                    <a:lstStyle/>
                    <a:p>
                      <a:pPr algn="ctr"/>
                      <a:r>
                        <a:rPr lang="en-US" sz="1800" b="1" dirty="0" smtClean="0">
                          <a:solidFill>
                            <a:srgbClr val="0070C0"/>
                          </a:solidFill>
                        </a:rPr>
                        <a:t>R</a:t>
                      </a:r>
                      <a:r>
                        <a:rPr lang="en-US" sz="1800" b="1" dirty="0" smtClean="0">
                          <a:solidFill>
                            <a:srgbClr val="0070C0"/>
                          </a:solidFill>
                          <a:sym typeface="Symbol"/>
                        </a:rPr>
                        <a:t></a:t>
                      </a:r>
                      <a:endParaRPr lang="en-US" dirty="0"/>
                    </a:p>
                  </a:txBody>
                  <a:tcPr/>
                </a:tc>
                <a:tc>
                  <a:txBody>
                    <a:bodyPr/>
                    <a:lstStyle/>
                    <a:p>
                      <a:pPr algn="ctr"/>
                      <a:r>
                        <a:rPr lang="en-US" sz="1800" b="1" dirty="0" smtClean="0">
                          <a:solidFill>
                            <a:srgbClr val="0070C0"/>
                          </a:solidFill>
                        </a:rPr>
                        <a:t>Q</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No Change</a:t>
                      </a:r>
                      <a:endParaRPr lang="en-US" dirty="0"/>
                    </a:p>
                  </a:txBody>
                  <a:tcPr/>
                </a:tc>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a:t>
                      </a:r>
                      <a:endParaRPr lang="en-US" dirty="0"/>
                    </a:p>
                  </a:txBody>
                  <a:tcPr/>
                </a:tc>
              </a:tr>
            </a:tbl>
          </a:graphicData>
        </a:graphic>
      </p:graphicFrame>
    </p:spTree>
    <p:custDataLst>
      <p:tags r:id="rId1"/>
    </p:custDataLst>
    <p:extLst>
      <p:ext uri="{BB962C8B-B14F-4D97-AF65-F5344CB8AC3E}">
        <p14:creationId xmlns:p14="http://schemas.microsoft.com/office/powerpoint/2010/main" val="38461680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154113" rtl="1" eaLnBrk="1" fontAlgn="base" latinLnBrk="0" hangingPunct="1">
          <a:lnSpc>
            <a:spcPct val="100000"/>
          </a:lnSpc>
          <a:spcBef>
            <a:spcPct val="0"/>
          </a:spcBef>
          <a:spcAft>
            <a:spcPct val="0"/>
          </a:spcAft>
          <a:buClrTx/>
          <a:buSzTx/>
          <a:buFontTx/>
          <a:buNone/>
          <a:tabLst/>
          <a:defRPr kumimoji="0" lang="ar-SA" sz="23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1154113" rtl="1" eaLnBrk="1" fontAlgn="base" latinLnBrk="0" hangingPunct="1">
          <a:lnSpc>
            <a:spcPct val="100000"/>
          </a:lnSpc>
          <a:spcBef>
            <a:spcPct val="0"/>
          </a:spcBef>
          <a:spcAft>
            <a:spcPct val="0"/>
          </a:spcAft>
          <a:buClrTx/>
          <a:buSzTx/>
          <a:buFontTx/>
          <a:buNone/>
          <a:tabLst/>
          <a:defRPr kumimoji="0" lang="ar-SA" sz="23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573</Words>
  <Application>Microsoft Office PowerPoint</Application>
  <PresentationFormat>Custom</PresentationFormat>
  <Paragraphs>123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Default Design</vt:lpstr>
      <vt:lpstr>Unit 7  Sequential Circuits (Flip Flop)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Qatar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 Services;Dr Saif</dc:creator>
  <cp:lastModifiedBy>Md Saiful Islam, PhD</cp:lastModifiedBy>
  <cp:revision>102</cp:revision>
  <dcterms:created xsi:type="dcterms:W3CDTF">2006-10-11T22:47:01Z</dcterms:created>
  <dcterms:modified xsi:type="dcterms:W3CDTF">2018-08-30T08:00:15Z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902E8FCA-2A21-4597-8313-6EF4E37E34E8</vt:lpwstr>
  </property>
  <property fmtid="{D5CDD505-2E9C-101B-9397-08002B2CF9AE}" pid="3" name="ArticulatePath">
    <vt:lpwstr>Chapter2CSC220</vt:lpwstr>
  </property>
</Properties>
</file>