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418" r:id="rId3"/>
    <p:sldId id="401" r:id="rId4"/>
    <p:sldId id="348" r:id="rId5"/>
    <p:sldId id="349" r:id="rId6"/>
    <p:sldId id="419" r:id="rId7"/>
    <p:sldId id="352" r:id="rId8"/>
    <p:sldId id="420" r:id="rId9"/>
    <p:sldId id="421" r:id="rId10"/>
    <p:sldId id="422" r:id="rId11"/>
    <p:sldId id="423" r:id="rId12"/>
    <p:sldId id="406" r:id="rId13"/>
    <p:sldId id="407" r:id="rId14"/>
    <p:sldId id="413" r:id="rId15"/>
    <p:sldId id="411" r:id="rId16"/>
    <p:sldId id="412" r:id="rId17"/>
    <p:sldId id="357" r:id="rId18"/>
    <p:sldId id="358" r:id="rId19"/>
    <p:sldId id="359" r:id="rId20"/>
    <p:sldId id="400" r:id="rId21"/>
    <p:sldId id="414" r:id="rId22"/>
    <p:sldId id="415" r:id="rId23"/>
    <p:sldId id="416" r:id="rId24"/>
    <p:sldId id="402" r:id="rId25"/>
    <p:sldId id="403" r:id="rId26"/>
    <p:sldId id="404" r:id="rId27"/>
    <p:sldId id="417" r:id="rId28"/>
    <p:sldId id="376" r:id="rId29"/>
  </p:sldIdLst>
  <p:sldSz cx="9144000" cy="6858000" type="screen4x3"/>
  <p:notesSz cx="7102475" cy="10234613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CC"/>
    <a:srgbClr val="FFFF99"/>
    <a:srgbClr val="FF0000"/>
    <a:srgbClr val="FFFF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92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704" y="-8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276" tIns="50139" rIns="100276" bIns="50139" numCol="1" anchor="t" anchorCtr="0" compatLnSpc="1">
            <a:prstTxWarp prst="textNoShape">
              <a:avLst/>
            </a:prstTxWarp>
          </a:bodyPr>
          <a:lstStyle>
            <a:lvl1pPr algn="r" defTabSz="1002946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276" tIns="50139" rIns="100276" bIns="50139" numCol="1" anchor="t" anchorCtr="0" compatLnSpc="1">
            <a:prstTxWarp prst="textNoShape">
              <a:avLst/>
            </a:prstTxWarp>
          </a:bodyPr>
          <a:lstStyle>
            <a:lvl1pPr defTabSz="1002946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276" tIns="50139" rIns="100276" bIns="50139" numCol="1" anchor="b" anchorCtr="0" compatLnSpc="1">
            <a:prstTxWarp prst="textNoShape">
              <a:avLst/>
            </a:prstTxWarp>
          </a:bodyPr>
          <a:lstStyle>
            <a:lvl1pPr algn="r" defTabSz="1002946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276" tIns="50139" rIns="100276" bIns="50139" numCol="1" anchor="b" anchorCtr="0" compatLnSpc="1">
            <a:prstTxWarp prst="textNoShape">
              <a:avLst/>
            </a:prstTxWarp>
          </a:bodyPr>
          <a:lstStyle>
            <a:lvl1pPr defTabSz="1002946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EB037D-6CE2-4BBE-80E3-97D9064426D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19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0" tIns="47430" rIns="94860" bIns="4743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0" tIns="47430" rIns="94860" bIns="4743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0" tIns="47430" rIns="94860" bIns="47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0" tIns="47430" rIns="94860" bIns="4743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0" tIns="47430" rIns="94860" bIns="4743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C710C90-0176-4420-8C78-D82295E6097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25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81B9FCC3-7987-4AB9-9429-D05B56D8E07A}" type="slidenum">
              <a:rPr lang="en-US" altLang="en-US" sz="1400" b="0" u="none" baseline="0"/>
              <a:pPr/>
              <a:t>3</a:t>
            </a:fld>
            <a:endParaRPr lang="en-US" altLang="en-US" sz="1400" b="0" u="none" baseline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9488" y="754063"/>
            <a:ext cx="5145087" cy="38608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344" y="4865165"/>
            <a:ext cx="5249789" cy="4614713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81B9FCC3-7987-4AB9-9429-D05B56D8E07A}" type="slidenum">
              <a:rPr lang="en-US" altLang="en-US" sz="1400" b="0" u="none" baseline="0"/>
              <a:pPr/>
              <a:t>20</a:t>
            </a:fld>
            <a:endParaRPr lang="en-US" altLang="en-US" sz="1400" b="0" u="none" baseline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9488" y="754063"/>
            <a:ext cx="5145087" cy="38608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344" y="4865165"/>
            <a:ext cx="5249789" cy="4614713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1020763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59CA7D98-6AAB-4D5D-BAC3-F7EB2B15571B}" type="slidenum">
              <a:rPr lang="en-US" altLang="en-US" sz="1400" b="0" u="none" baseline="0"/>
              <a:pPr/>
              <a:t>28</a:t>
            </a:fld>
            <a:endParaRPr lang="en-US" altLang="en-US" sz="1400" b="0" u="none" baseline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9488" y="754063"/>
            <a:ext cx="5145087" cy="38608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344" y="4865165"/>
            <a:ext cx="5249789" cy="4614713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392AF-4E81-4745-BFE0-104B182F134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68700-E267-496B-BDB5-227EF4645C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188913"/>
            <a:ext cx="2078037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81713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0AC21-1792-4137-88B0-BE26047B5DD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963" y="0"/>
            <a:ext cx="7772400" cy="1020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9138" y="1314450"/>
            <a:ext cx="3810000" cy="5027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38" y="1314450"/>
            <a:ext cx="3810000" cy="5027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Chapter 10    </a:t>
            </a:r>
            <a:fld id="{E487CABA-4C6A-4101-8394-E7BCD2BF3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3019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6EFF6-58C1-4A0F-9921-BE91A7B58AD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9EB08-61DA-48D6-8D88-DFD1214E0DE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5F287-BEFE-4240-BEBA-02D21129312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C3B6B-E397-4A63-9D0D-C3DA1E6B937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DBF7B-823D-407B-8D29-49B59EE878E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7E05A-B88C-4E06-829A-4A888185D06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65517-BF27-47FE-B784-CF6F4EBB1C6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1C4B0-A6DF-4922-B57A-F1D40640ED9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F5AAA7-849A-4B81-911A-B6630F0EC9E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Microsoft_Word_97_-_2003_Document2.doc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FC7933-506D-46B0-8197-4F52EAB149CB}" type="slidenum">
              <a:rPr lang="ar-SA" smtClean="0"/>
              <a:pPr/>
              <a:t>1</a:t>
            </a:fld>
            <a:endParaRPr lang="en-US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24944"/>
            <a:ext cx="6400800" cy="2713856"/>
          </a:xfrm>
        </p:spPr>
        <p:txBody>
          <a:bodyPr/>
          <a:lstStyle/>
          <a:p>
            <a:pPr eaLnBrk="1" hangingPunct="1"/>
            <a:r>
              <a:rPr lang="en-US" sz="3200" b="1" dirty="0"/>
              <a:t>Unit </a:t>
            </a:r>
            <a:r>
              <a:rPr lang="en-US" sz="3200" b="1" dirty="0" smtClean="0"/>
              <a:t>11</a:t>
            </a:r>
            <a:endParaRPr lang="en-US" sz="3200" b="1" dirty="0"/>
          </a:p>
          <a:p>
            <a:pPr eaLnBrk="1" hangingPunct="1"/>
            <a:r>
              <a:rPr lang="en-US" sz="3200" b="1" dirty="0" err="1" smtClean="0"/>
              <a:t>Datapath</a:t>
            </a:r>
            <a:r>
              <a:rPr lang="en-US" sz="3200" b="1" dirty="0" smtClean="0"/>
              <a:t> Design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60538" y="1392238"/>
            <a:ext cx="5030787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n-US" altLang="en-US" sz="1600"/>
              <a:t>College of Computer and Information Sciences</a:t>
            </a:r>
            <a:endParaRPr lang="en-US" altLang="en-US" sz="2000"/>
          </a:p>
          <a:p>
            <a:pPr algn="ctr"/>
            <a:r>
              <a:rPr lang="en-US" altLang="en-US" sz="1600"/>
              <a:t>Department of Computer Science </a:t>
            </a:r>
            <a:endParaRPr lang="en-US" altLang="en-US" sz="1600">
              <a:latin typeface="Calibri" pitchFamily="34" charset="0"/>
              <a:ea typeface="Calibri" pitchFamily="34" charset="0"/>
              <a:cs typeface="Arial" charset="0"/>
            </a:endParaRPr>
          </a:p>
          <a:p>
            <a:pPr algn="ctr"/>
            <a:r>
              <a:rPr lang="en-US" altLang="en-US" sz="1500" b="1">
                <a:latin typeface="Calibri" pitchFamily="34" charset="0"/>
                <a:ea typeface="Calibri" pitchFamily="34" charset="0"/>
                <a:cs typeface="Arial" charset="0"/>
              </a:rPr>
              <a:t>    </a:t>
            </a:r>
          </a:p>
          <a:p>
            <a:pPr algn="ctr"/>
            <a:r>
              <a:rPr lang="en-US" altLang="en-US" sz="1600" b="1">
                <a:latin typeface="Calibri" pitchFamily="34" charset="0"/>
                <a:ea typeface="Calibri" pitchFamily="34" charset="0"/>
                <a:cs typeface="Arial" charset="0"/>
              </a:rPr>
              <a:t> CSC 220: Computer Organization</a:t>
            </a:r>
            <a:endParaRPr lang="en-US" altLang="en-US" sz="28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76238"/>
            <a:ext cx="1982788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70B2D5-EACB-46B0-8200-62AE418B173D}" type="slidenum">
              <a:rPr lang="ar-SA" smtClean="0"/>
              <a:pPr/>
              <a:t>10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4624"/>
            <a:ext cx="8229600" cy="633412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C00000"/>
                </a:solidFill>
              </a:rPr>
              <a:t>Function </a:t>
            </a:r>
            <a:r>
              <a:rPr lang="en-US" sz="3200" b="1" smtClean="0">
                <a:solidFill>
                  <a:srgbClr val="C00000"/>
                </a:solidFill>
              </a:rPr>
              <a:t>Unit Design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692696"/>
            <a:ext cx="4398515" cy="187220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Function Unit = ALU + Shifter</a:t>
            </a:r>
          </a:p>
          <a:p>
            <a:pPr eaLnBrk="1" hangingPunct="1"/>
            <a:r>
              <a:rPr lang="en-US" sz="2000" dirty="0" smtClean="0"/>
              <a:t>The function select code FS is 4 bits long, but there are only 15 different functions here.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651026"/>
              </p:ext>
            </p:extLst>
          </p:nvPr>
        </p:nvGraphicFramePr>
        <p:xfrm>
          <a:off x="657814" y="2183572"/>
          <a:ext cx="3338122" cy="4629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Document" r:id="rId5" imgW="3515260" imgH="4865643" progId="Word.Document.8">
                  <p:embed/>
                </p:oleObj>
              </mc:Choice>
              <mc:Fallback>
                <p:oleObj name="Document" r:id="rId5" imgW="3515260" imgH="486564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14" y="2183572"/>
                        <a:ext cx="3338122" cy="462980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Line 5"/>
          <p:cNvSpPr>
            <a:spLocks noChangeShapeType="1"/>
          </p:cNvSpPr>
          <p:nvPr/>
        </p:nvSpPr>
        <p:spPr bwMode="auto">
          <a:xfrm>
            <a:off x="755576" y="5733256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755576" y="4581128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5" name="Rectangle 248"/>
          <p:cNvSpPr>
            <a:spLocks noChangeArrowheads="1"/>
          </p:cNvSpPr>
          <p:nvPr/>
        </p:nvSpPr>
        <p:spPr bwMode="auto">
          <a:xfrm>
            <a:off x="8878418" y="2092190"/>
            <a:ext cx="80333" cy="18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1050" u="none" baseline="0">
                <a:solidFill>
                  <a:srgbClr val="000000"/>
                </a:solidFill>
              </a:rPr>
              <a:t>0</a:t>
            </a:r>
            <a:endParaRPr lang="en-US" altLang="en-US" sz="2800"/>
          </a:p>
        </p:txBody>
      </p:sp>
      <p:grpSp>
        <p:nvGrpSpPr>
          <p:cNvPr id="4" name="Group 3"/>
          <p:cNvGrpSpPr/>
          <p:nvPr/>
        </p:nvGrpSpPr>
        <p:grpSpPr>
          <a:xfrm>
            <a:off x="4355976" y="867100"/>
            <a:ext cx="4477692" cy="3209972"/>
            <a:chOff x="4355976" y="867100"/>
            <a:chExt cx="4477692" cy="3209972"/>
          </a:xfrm>
        </p:grpSpPr>
        <p:sp>
          <p:nvSpPr>
            <p:cNvPr id="136" name="Freeform 5"/>
            <p:cNvSpPr>
              <a:spLocks/>
            </p:cNvSpPr>
            <p:nvPr/>
          </p:nvSpPr>
          <p:spPr bwMode="auto">
            <a:xfrm>
              <a:off x="4516552" y="1370682"/>
              <a:ext cx="4317116" cy="2472486"/>
            </a:xfrm>
            <a:custGeom>
              <a:avLst/>
              <a:gdLst>
                <a:gd name="T0" fmla="*/ 0 w 1640"/>
                <a:gd name="T1" fmla="*/ 0 h 805"/>
                <a:gd name="T2" fmla="*/ 1640 w 1640"/>
                <a:gd name="T3" fmla="*/ 0 h 805"/>
                <a:gd name="T4" fmla="*/ 1640 w 1640"/>
                <a:gd name="T5" fmla="*/ 805 h 805"/>
                <a:gd name="T6" fmla="*/ 0 w 1640"/>
                <a:gd name="T7" fmla="*/ 805 h 805"/>
                <a:gd name="T8" fmla="*/ 0 w 1640"/>
                <a:gd name="T9" fmla="*/ 26 h 805"/>
                <a:gd name="T10" fmla="*/ 0 w 1640"/>
                <a:gd name="T11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0" h="805">
                  <a:moveTo>
                    <a:pt x="0" y="0"/>
                  </a:moveTo>
                  <a:lnTo>
                    <a:pt x="1640" y="0"/>
                  </a:lnTo>
                  <a:lnTo>
                    <a:pt x="1640" y="805"/>
                  </a:lnTo>
                  <a:lnTo>
                    <a:pt x="0" y="805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38" name="Line 10"/>
            <p:cNvSpPr>
              <a:spLocks noChangeShapeType="1"/>
            </p:cNvSpPr>
            <p:nvPr/>
          </p:nvSpPr>
          <p:spPr bwMode="auto">
            <a:xfrm>
              <a:off x="6146000" y="3564655"/>
              <a:ext cx="2634" cy="406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39" name="Freeform 11"/>
            <p:cNvSpPr>
              <a:spLocks/>
            </p:cNvSpPr>
            <p:nvPr/>
          </p:nvSpPr>
          <p:spPr bwMode="auto">
            <a:xfrm>
              <a:off x="6119870" y="3932770"/>
              <a:ext cx="78971" cy="144302"/>
            </a:xfrm>
            <a:custGeom>
              <a:avLst/>
              <a:gdLst>
                <a:gd name="T0" fmla="*/ 9 w 18"/>
                <a:gd name="T1" fmla="*/ 6 h 30"/>
                <a:gd name="T2" fmla="*/ 17 w 18"/>
                <a:gd name="T3" fmla="*/ 0 h 30"/>
                <a:gd name="T4" fmla="*/ 18 w 18"/>
                <a:gd name="T5" fmla="*/ 1 h 30"/>
                <a:gd name="T6" fmla="*/ 12 w 18"/>
                <a:gd name="T7" fmla="*/ 15 h 30"/>
                <a:gd name="T8" fmla="*/ 9 w 18"/>
                <a:gd name="T9" fmla="*/ 30 h 30"/>
                <a:gd name="T10" fmla="*/ 5 w 18"/>
                <a:gd name="T11" fmla="*/ 15 h 30"/>
                <a:gd name="T12" fmla="*/ 0 w 18"/>
                <a:gd name="T13" fmla="*/ 1 h 30"/>
                <a:gd name="T14" fmla="*/ 0 w 18"/>
                <a:gd name="T15" fmla="*/ 0 h 30"/>
                <a:gd name="T16" fmla="*/ 9 w 18"/>
                <a:gd name="T1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0">
                  <a:moveTo>
                    <a:pt x="9" y="6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20"/>
                    <a:pt x="10" y="25"/>
                    <a:pt x="9" y="30"/>
                  </a:cubicBezTo>
                  <a:cubicBezTo>
                    <a:pt x="8" y="25"/>
                    <a:pt x="7" y="20"/>
                    <a:pt x="5" y="1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48" name="Line 20"/>
            <p:cNvSpPr>
              <a:spLocks noChangeShapeType="1"/>
            </p:cNvSpPr>
            <p:nvPr/>
          </p:nvSpPr>
          <p:spPr bwMode="auto">
            <a:xfrm flipH="1">
              <a:off x="4600788" y="2212932"/>
              <a:ext cx="668627" cy="294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49" name="Freeform 21"/>
            <p:cNvSpPr>
              <a:spLocks/>
            </p:cNvSpPr>
            <p:nvPr/>
          </p:nvSpPr>
          <p:spPr bwMode="auto">
            <a:xfrm>
              <a:off x="4511288" y="2171703"/>
              <a:ext cx="118456" cy="79514"/>
            </a:xfrm>
            <a:custGeom>
              <a:avLst/>
              <a:gdLst>
                <a:gd name="T0" fmla="*/ 22 w 27"/>
                <a:gd name="T1" fmla="*/ 8 h 16"/>
                <a:gd name="T2" fmla="*/ 27 w 27"/>
                <a:gd name="T3" fmla="*/ 16 h 16"/>
                <a:gd name="T4" fmla="*/ 27 w 27"/>
                <a:gd name="T5" fmla="*/ 16 h 16"/>
                <a:gd name="T6" fmla="*/ 14 w 27"/>
                <a:gd name="T7" fmla="*/ 11 h 16"/>
                <a:gd name="T8" fmla="*/ 0 w 27"/>
                <a:gd name="T9" fmla="*/ 8 h 16"/>
                <a:gd name="T10" fmla="*/ 14 w 27"/>
                <a:gd name="T11" fmla="*/ 5 h 16"/>
                <a:gd name="T12" fmla="*/ 27 w 27"/>
                <a:gd name="T13" fmla="*/ 0 h 16"/>
                <a:gd name="T14" fmla="*/ 27 w 27"/>
                <a:gd name="T15" fmla="*/ 0 h 16"/>
                <a:gd name="T16" fmla="*/ 22 w 27"/>
                <a:gd name="T1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6">
                  <a:moveTo>
                    <a:pt x="22" y="8"/>
                  </a:move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9" y="10"/>
                    <a:pt x="5" y="9"/>
                    <a:pt x="0" y="8"/>
                  </a:cubicBezTo>
                  <a:cubicBezTo>
                    <a:pt x="5" y="7"/>
                    <a:pt x="9" y="6"/>
                    <a:pt x="14" y="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2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50" name="Line 22"/>
            <p:cNvSpPr>
              <a:spLocks noChangeShapeType="1"/>
            </p:cNvSpPr>
            <p:nvPr/>
          </p:nvSpPr>
          <p:spPr bwMode="auto">
            <a:xfrm flipH="1">
              <a:off x="4600788" y="2501534"/>
              <a:ext cx="668627" cy="294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51" name="Freeform 23"/>
            <p:cNvSpPr>
              <a:spLocks/>
            </p:cNvSpPr>
            <p:nvPr/>
          </p:nvSpPr>
          <p:spPr bwMode="auto">
            <a:xfrm>
              <a:off x="4511288" y="2463252"/>
              <a:ext cx="118456" cy="76568"/>
            </a:xfrm>
            <a:custGeom>
              <a:avLst/>
              <a:gdLst>
                <a:gd name="T0" fmla="*/ 22 w 27"/>
                <a:gd name="T1" fmla="*/ 8 h 16"/>
                <a:gd name="T2" fmla="*/ 27 w 27"/>
                <a:gd name="T3" fmla="*/ 16 h 16"/>
                <a:gd name="T4" fmla="*/ 27 w 27"/>
                <a:gd name="T5" fmla="*/ 16 h 16"/>
                <a:gd name="T6" fmla="*/ 14 w 27"/>
                <a:gd name="T7" fmla="*/ 11 h 16"/>
                <a:gd name="T8" fmla="*/ 0 w 27"/>
                <a:gd name="T9" fmla="*/ 8 h 16"/>
                <a:gd name="T10" fmla="*/ 14 w 27"/>
                <a:gd name="T11" fmla="*/ 5 h 16"/>
                <a:gd name="T12" fmla="*/ 27 w 27"/>
                <a:gd name="T13" fmla="*/ 0 h 16"/>
                <a:gd name="T14" fmla="*/ 27 w 27"/>
                <a:gd name="T15" fmla="*/ 0 h 16"/>
                <a:gd name="T16" fmla="*/ 22 w 27"/>
                <a:gd name="T1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6">
                  <a:moveTo>
                    <a:pt x="22" y="8"/>
                  </a:move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9" y="10"/>
                    <a:pt x="5" y="9"/>
                    <a:pt x="0" y="8"/>
                  </a:cubicBezTo>
                  <a:cubicBezTo>
                    <a:pt x="5" y="7"/>
                    <a:pt x="9" y="6"/>
                    <a:pt x="14" y="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2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52" name="Line 24"/>
            <p:cNvSpPr>
              <a:spLocks noChangeShapeType="1"/>
            </p:cNvSpPr>
            <p:nvPr/>
          </p:nvSpPr>
          <p:spPr bwMode="auto">
            <a:xfrm flipH="1">
              <a:off x="4600788" y="2790138"/>
              <a:ext cx="1313560" cy="294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53" name="Freeform 25"/>
            <p:cNvSpPr>
              <a:spLocks/>
            </p:cNvSpPr>
            <p:nvPr/>
          </p:nvSpPr>
          <p:spPr bwMode="auto">
            <a:xfrm>
              <a:off x="4511288" y="2751854"/>
              <a:ext cx="118456" cy="76568"/>
            </a:xfrm>
            <a:custGeom>
              <a:avLst/>
              <a:gdLst>
                <a:gd name="T0" fmla="*/ 22 w 27"/>
                <a:gd name="T1" fmla="*/ 8 h 16"/>
                <a:gd name="T2" fmla="*/ 27 w 27"/>
                <a:gd name="T3" fmla="*/ 16 h 16"/>
                <a:gd name="T4" fmla="*/ 27 w 27"/>
                <a:gd name="T5" fmla="*/ 16 h 16"/>
                <a:gd name="T6" fmla="*/ 14 w 27"/>
                <a:gd name="T7" fmla="*/ 11 h 16"/>
                <a:gd name="T8" fmla="*/ 0 w 27"/>
                <a:gd name="T9" fmla="*/ 8 h 16"/>
                <a:gd name="T10" fmla="*/ 14 w 27"/>
                <a:gd name="T11" fmla="*/ 5 h 16"/>
                <a:gd name="T12" fmla="*/ 27 w 27"/>
                <a:gd name="T13" fmla="*/ 0 h 16"/>
                <a:gd name="T14" fmla="*/ 27 w 27"/>
                <a:gd name="T15" fmla="*/ 0 h 16"/>
                <a:gd name="T16" fmla="*/ 22 w 27"/>
                <a:gd name="T1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6">
                  <a:moveTo>
                    <a:pt x="22" y="8"/>
                  </a:move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9" y="10"/>
                    <a:pt x="5" y="9"/>
                    <a:pt x="0" y="8"/>
                  </a:cubicBezTo>
                  <a:cubicBezTo>
                    <a:pt x="5" y="7"/>
                    <a:pt x="9" y="6"/>
                    <a:pt x="14" y="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2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54" name="Rectangle 26"/>
            <p:cNvSpPr>
              <a:spLocks noChangeArrowheads="1"/>
            </p:cNvSpPr>
            <p:nvPr/>
          </p:nvSpPr>
          <p:spPr bwMode="auto">
            <a:xfrm>
              <a:off x="4355976" y="2095135"/>
              <a:ext cx="95714" cy="18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50" u="none" baseline="0">
                  <a:solidFill>
                    <a:srgbClr val="000000"/>
                  </a:solidFill>
                </a:rPr>
                <a:t>V</a:t>
              </a:r>
              <a:endParaRPr lang="en-US" altLang="en-US" sz="2800"/>
            </a:p>
          </p:txBody>
        </p:sp>
        <p:sp>
          <p:nvSpPr>
            <p:cNvPr id="155" name="Rectangle 27"/>
            <p:cNvSpPr>
              <a:spLocks noChangeArrowheads="1"/>
            </p:cNvSpPr>
            <p:nvPr/>
          </p:nvSpPr>
          <p:spPr bwMode="auto">
            <a:xfrm>
              <a:off x="4363874" y="2380794"/>
              <a:ext cx="104260" cy="18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50" u="none" baseline="0">
                  <a:solidFill>
                    <a:srgbClr val="000000"/>
                  </a:solidFill>
                </a:rPr>
                <a:t>C</a:t>
              </a:r>
              <a:endParaRPr lang="en-US" altLang="en-US" sz="2800"/>
            </a:p>
          </p:txBody>
        </p:sp>
        <p:sp>
          <p:nvSpPr>
            <p:cNvPr id="156" name="Rectangle 28"/>
            <p:cNvSpPr>
              <a:spLocks noChangeArrowheads="1"/>
            </p:cNvSpPr>
            <p:nvPr/>
          </p:nvSpPr>
          <p:spPr bwMode="auto">
            <a:xfrm>
              <a:off x="4355976" y="2669396"/>
              <a:ext cx="104260" cy="18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50" u="none" baseline="0">
                  <a:solidFill>
                    <a:srgbClr val="000000"/>
                  </a:solidFill>
                </a:rPr>
                <a:t>N</a:t>
              </a:r>
              <a:endParaRPr lang="en-US" altLang="en-US" sz="2800"/>
            </a:p>
          </p:txBody>
        </p:sp>
        <p:sp>
          <p:nvSpPr>
            <p:cNvPr id="157" name="Rectangle 29"/>
            <p:cNvSpPr>
              <a:spLocks noChangeArrowheads="1"/>
            </p:cNvSpPr>
            <p:nvPr/>
          </p:nvSpPr>
          <p:spPr bwMode="auto">
            <a:xfrm>
              <a:off x="4363874" y="2928550"/>
              <a:ext cx="87170" cy="18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50" u="none" baseline="0">
                  <a:solidFill>
                    <a:srgbClr val="000000"/>
                  </a:solidFill>
                </a:rPr>
                <a:t>Z</a:t>
              </a:r>
              <a:endParaRPr lang="en-US" altLang="en-US" sz="2800"/>
            </a:p>
          </p:txBody>
        </p:sp>
        <p:sp>
          <p:nvSpPr>
            <p:cNvPr id="158" name="Line 30"/>
            <p:cNvSpPr>
              <a:spLocks noChangeShapeType="1"/>
            </p:cNvSpPr>
            <p:nvPr/>
          </p:nvSpPr>
          <p:spPr bwMode="auto">
            <a:xfrm flipH="1">
              <a:off x="4600788" y="3043401"/>
              <a:ext cx="192164" cy="294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59" name="Freeform 31"/>
            <p:cNvSpPr>
              <a:spLocks/>
            </p:cNvSpPr>
            <p:nvPr/>
          </p:nvSpPr>
          <p:spPr bwMode="auto">
            <a:xfrm>
              <a:off x="4511288" y="3005118"/>
              <a:ext cx="118456" cy="79513"/>
            </a:xfrm>
            <a:custGeom>
              <a:avLst/>
              <a:gdLst>
                <a:gd name="T0" fmla="*/ 22 w 27"/>
                <a:gd name="T1" fmla="*/ 8 h 16"/>
                <a:gd name="T2" fmla="*/ 27 w 27"/>
                <a:gd name="T3" fmla="*/ 16 h 16"/>
                <a:gd name="T4" fmla="*/ 27 w 27"/>
                <a:gd name="T5" fmla="*/ 16 h 16"/>
                <a:gd name="T6" fmla="*/ 14 w 27"/>
                <a:gd name="T7" fmla="*/ 11 h 16"/>
                <a:gd name="T8" fmla="*/ 0 w 27"/>
                <a:gd name="T9" fmla="*/ 8 h 16"/>
                <a:gd name="T10" fmla="*/ 14 w 27"/>
                <a:gd name="T11" fmla="*/ 5 h 16"/>
                <a:gd name="T12" fmla="*/ 27 w 27"/>
                <a:gd name="T13" fmla="*/ 0 h 16"/>
                <a:gd name="T14" fmla="*/ 27 w 27"/>
                <a:gd name="T15" fmla="*/ 0 h 16"/>
                <a:gd name="T16" fmla="*/ 22 w 27"/>
                <a:gd name="T1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6">
                  <a:moveTo>
                    <a:pt x="22" y="8"/>
                  </a:move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9" y="10"/>
                    <a:pt x="5" y="9"/>
                    <a:pt x="0" y="8"/>
                  </a:cubicBezTo>
                  <a:cubicBezTo>
                    <a:pt x="5" y="7"/>
                    <a:pt x="9" y="6"/>
                    <a:pt x="14" y="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2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60" name="Freeform 32"/>
            <p:cNvSpPr>
              <a:spLocks/>
            </p:cNvSpPr>
            <p:nvPr/>
          </p:nvSpPr>
          <p:spPr bwMode="auto">
            <a:xfrm>
              <a:off x="4774526" y="2899101"/>
              <a:ext cx="897644" cy="247374"/>
            </a:xfrm>
            <a:custGeom>
              <a:avLst/>
              <a:gdLst>
                <a:gd name="T0" fmla="*/ 0 w 341"/>
                <a:gd name="T1" fmla="*/ 0 h 84"/>
                <a:gd name="T2" fmla="*/ 341 w 341"/>
                <a:gd name="T3" fmla="*/ 0 h 84"/>
                <a:gd name="T4" fmla="*/ 341 w 341"/>
                <a:gd name="T5" fmla="*/ 84 h 84"/>
                <a:gd name="T6" fmla="*/ 0 w 341"/>
                <a:gd name="T7" fmla="*/ 84 h 84"/>
                <a:gd name="T8" fmla="*/ 0 w 341"/>
                <a:gd name="T9" fmla="*/ 0 h 84"/>
                <a:gd name="T10" fmla="*/ 0 w 34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84">
                  <a:moveTo>
                    <a:pt x="0" y="0"/>
                  </a:moveTo>
                  <a:lnTo>
                    <a:pt x="341" y="0"/>
                  </a:lnTo>
                  <a:lnTo>
                    <a:pt x="341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5408931" y="1579773"/>
              <a:ext cx="78971" cy="147247"/>
            </a:xfrm>
            <a:custGeom>
              <a:avLst/>
              <a:gdLst>
                <a:gd name="T0" fmla="*/ 9 w 18"/>
                <a:gd name="T1" fmla="*/ 5 h 30"/>
                <a:gd name="T2" fmla="*/ 18 w 18"/>
                <a:gd name="T3" fmla="*/ 0 h 30"/>
                <a:gd name="T4" fmla="*/ 18 w 18"/>
                <a:gd name="T5" fmla="*/ 0 h 30"/>
                <a:gd name="T6" fmla="*/ 12 w 18"/>
                <a:gd name="T7" fmla="*/ 15 h 30"/>
                <a:gd name="T8" fmla="*/ 9 w 18"/>
                <a:gd name="T9" fmla="*/ 30 h 30"/>
                <a:gd name="T10" fmla="*/ 6 w 18"/>
                <a:gd name="T11" fmla="*/ 15 h 30"/>
                <a:gd name="T12" fmla="*/ 0 w 18"/>
                <a:gd name="T13" fmla="*/ 0 h 30"/>
                <a:gd name="T14" fmla="*/ 0 w 18"/>
                <a:gd name="T15" fmla="*/ 0 h 30"/>
                <a:gd name="T16" fmla="*/ 9 w 18"/>
                <a:gd name="T17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0">
                  <a:moveTo>
                    <a:pt x="9" y="5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20"/>
                    <a:pt x="10" y="25"/>
                    <a:pt x="9" y="30"/>
                  </a:cubicBezTo>
                  <a:cubicBezTo>
                    <a:pt x="8" y="25"/>
                    <a:pt x="7" y="20"/>
                    <a:pt x="6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84" name="Line 128"/>
            <p:cNvSpPr>
              <a:spLocks noChangeShapeType="1"/>
            </p:cNvSpPr>
            <p:nvPr/>
          </p:nvSpPr>
          <p:spPr bwMode="auto">
            <a:xfrm>
              <a:off x="6351741" y="958392"/>
              <a:ext cx="2631" cy="6596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85" name="Freeform 129"/>
            <p:cNvSpPr>
              <a:spLocks/>
            </p:cNvSpPr>
            <p:nvPr/>
          </p:nvSpPr>
          <p:spPr bwMode="auto">
            <a:xfrm>
              <a:off x="6330266" y="1579773"/>
              <a:ext cx="78971" cy="147247"/>
            </a:xfrm>
            <a:custGeom>
              <a:avLst/>
              <a:gdLst>
                <a:gd name="T0" fmla="*/ 9 w 18"/>
                <a:gd name="T1" fmla="*/ 5 h 30"/>
                <a:gd name="T2" fmla="*/ 17 w 18"/>
                <a:gd name="T3" fmla="*/ 0 h 30"/>
                <a:gd name="T4" fmla="*/ 18 w 18"/>
                <a:gd name="T5" fmla="*/ 0 h 30"/>
                <a:gd name="T6" fmla="*/ 12 w 18"/>
                <a:gd name="T7" fmla="*/ 15 h 30"/>
                <a:gd name="T8" fmla="*/ 9 w 18"/>
                <a:gd name="T9" fmla="*/ 30 h 30"/>
                <a:gd name="T10" fmla="*/ 5 w 18"/>
                <a:gd name="T11" fmla="*/ 15 h 30"/>
                <a:gd name="T12" fmla="*/ 0 w 18"/>
                <a:gd name="T13" fmla="*/ 0 h 30"/>
                <a:gd name="T14" fmla="*/ 0 w 18"/>
                <a:gd name="T15" fmla="*/ 0 h 30"/>
                <a:gd name="T16" fmla="*/ 9 w 18"/>
                <a:gd name="T17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0">
                  <a:moveTo>
                    <a:pt x="9" y="5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20"/>
                    <a:pt x="10" y="25"/>
                    <a:pt x="9" y="30"/>
                  </a:cubicBezTo>
                  <a:cubicBezTo>
                    <a:pt x="8" y="25"/>
                    <a:pt x="7" y="20"/>
                    <a:pt x="5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86" name="Line 130"/>
            <p:cNvSpPr>
              <a:spLocks noChangeShapeType="1"/>
            </p:cNvSpPr>
            <p:nvPr/>
          </p:nvSpPr>
          <p:spPr bwMode="auto">
            <a:xfrm>
              <a:off x="7909700" y="1438416"/>
              <a:ext cx="2634" cy="1796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87" name="Freeform 131"/>
            <p:cNvSpPr>
              <a:spLocks/>
            </p:cNvSpPr>
            <p:nvPr/>
          </p:nvSpPr>
          <p:spPr bwMode="auto">
            <a:xfrm>
              <a:off x="7870215" y="1579773"/>
              <a:ext cx="78971" cy="147247"/>
            </a:xfrm>
            <a:custGeom>
              <a:avLst/>
              <a:gdLst>
                <a:gd name="T0" fmla="*/ 9 w 18"/>
                <a:gd name="T1" fmla="*/ 5 h 30"/>
                <a:gd name="T2" fmla="*/ 18 w 18"/>
                <a:gd name="T3" fmla="*/ 0 h 30"/>
                <a:gd name="T4" fmla="*/ 18 w 18"/>
                <a:gd name="T5" fmla="*/ 0 h 30"/>
                <a:gd name="T6" fmla="*/ 13 w 18"/>
                <a:gd name="T7" fmla="*/ 15 h 30"/>
                <a:gd name="T8" fmla="*/ 9 w 18"/>
                <a:gd name="T9" fmla="*/ 30 h 30"/>
                <a:gd name="T10" fmla="*/ 6 w 18"/>
                <a:gd name="T11" fmla="*/ 15 h 30"/>
                <a:gd name="T12" fmla="*/ 0 w 18"/>
                <a:gd name="T13" fmla="*/ 0 h 30"/>
                <a:gd name="T14" fmla="*/ 1 w 18"/>
                <a:gd name="T15" fmla="*/ 0 h 30"/>
                <a:gd name="T16" fmla="*/ 9 w 18"/>
                <a:gd name="T17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0">
                  <a:moveTo>
                    <a:pt x="9" y="5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20"/>
                    <a:pt x="10" y="25"/>
                    <a:pt x="9" y="30"/>
                  </a:cubicBezTo>
                  <a:cubicBezTo>
                    <a:pt x="8" y="25"/>
                    <a:pt x="7" y="20"/>
                    <a:pt x="6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92" name="Rectangle 136"/>
            <p:cNvSpPr>
              <a:spLocks noChangeArrowheads="1"/>
            </p:cNvSpPr>
            <p:nvPr/>
          </p:nvSpPr>
          <p:spPr bwMode="auto">
            <a:xfrm>
              <a:off x="5498432" y="867100"/>
              <a:ext cx="382860" cy="18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50" u="none" baseline="0">
                  <a:solidFill>
                    <a:srgbClr val="000000"/>
                  </a:solidFill>
                </a:rPr>
                <a:t>Bus A</a:t>
              </a:r>
              <a:endParaRPr lang="en-US" altLang="en-US" sz="2800"/>
            </a:p>
          </p:txBody>
        </p:sp>
        <p:sp>
          <p:nvSpPr>
            <p:cNvPr id="193" name="Rectangle 137"/>
            <p:cNvSpPr>
              <a:spLocks noChangeArrowheads="1"/>
            </p:cNvSpPr>
            <p:nvPr/>
          </p:nvSpPr>
          <p:spPr bwMode="auto">
            <a:xfrm>
              <a:off x="6432931" y="867790"/>
              <a:ext cx="362350" cy="171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00" u="none" baseline="0" dirty="0">
                  <a:solidFill>
                    <a:srgbClr val="000000"/>
                  </a:solidFill>
                </a:rPr>
                <a:t>Bus B</a:t>
              </a:r>
              <a:endParaRPr lang="en-US" altLang="en-US" sz="2800" dirty="0"/>
            </a:p>
          </p:txBody>
        </p:sp>
        <p:sp>
          <p:nvSpPr>
            <p:cNvPr id="198" name="Rectangle 142"/>
            <p:cNvSpPr>
              <a:spLocks noChangeArrowheads="1"/>
            </p:cNvSpPr>
            <p:nvPr/>
          </p:nvSpPr>
          <p:spPr bwMode="auto">
            <a:xfrm>
              <a:off x="7422359" y="3267216"/>
              <a:ext cx="112887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l"/>
              <a:r>
                <a:rPr lang="en-US" altLang="en-US" sz="1200" b="1" u="none" baseline="0" dirty="0">
                  <a:solidFill>
                    <a:srgbClr val="00A0C6"/>
                  </a:solidFill>
                </a:rPr>
                <a:t>Function unit</a:t>
              </a:r>
              <a:endParaRPr lang="en-US" altLang="en-US" sz="1200" b="1" dirty="0"/>
            </a:p>
          </p:txBody>
        </p:sp>
        <p:sp>
          <p:nvSpPr>
            <p:cNvPr id="199" name="Rectangle 143"/>
            <p:cNvSpPr>
              <a:spLocks noChangeArrowheads="1"/>
            </p:cNvSpPr>
            <p:nvPr/>
          </p:nvSpPr>
          <p:spPr bwMode="auto">
            <a:xfrm>
              <a:off x="5287841" y="1341233"/>
              <a:ext cx="90587" cy="171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00" u="none" baseline="0">
                  <a:solidFill>
                    <a:srgbClr val="00A0C6"/>
                  </a:solidFill>
                </a:rPr>
                <a:t>A</a:t>
              </a:r>
              <a:endParaRPr lang="en-US" altLang="en-US" sz="2800"/>
            </a:p>
          </p:txBody>
        </p:sp>
        <p:sp>
          <p:nvSpPr>
            <p:cNvPr id="200" name="Rectangle 144"/>
            <p:cNvSpPr>
              <a:spLocks noChangeArrowheads="1"/>
            </p:cNvSpPr>
            <p:nvPr/>
          </p:nvSpPr>
          <p:spPr bwMode="auto">
            <a:xfrm>
              <a:off x="6224971" y="1341233"/>
              <a:ext cx="90587" cy="171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00" u="none" baseline="0">
                  <a:solidFill>
                    <a:srgbClr val="00A0C6"/>
                  </a:solidFill>
                </a:rPr>
                <a:t>B</a:t>
              </a:r>
              <a:endParaRPr lang="en-US" altLang="en-US" sz="2800"/>
            </a:p>
          </p:txBody>
        </p:sp>
        <p:sp>
          <p:nvSpPr>
            <p:cNvPr id="201" name="Line 145"/>
            <p:cNvSpPr>
              <a:spLocks noChangeShapeType="1"/>
            </p:cNvSpPr>
            <p:nvPr/>
          </p:nvSpPr>
          <p:spPr bwMode="auto">
            <a:xfrm flipH="1">
              <a:off x="7854420" y="1429581"/>
              <a:ext cx="118456" cy="12663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02" name="Rectangle 146"/>
            <p:cNvSpPr>
              <a:spLocks noChangeArrowheads="1"/>
            </p:cNvSpPr>
            <p:nvPr/>
          </p:nvSpPr>
          <p:spPr bwMode="auto">
            <a:xfrm>
              <a:off x="7954451" y="1382462"/>
              <a:ext cx="80333" cy="18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50" u="none" baseline="0">
                  <a:solidFill>
                    <a:srgbClr val="000000"/>
                  </a:solidFill>
                </a:rPr>
                <a:t>n</a:t>
              </a:r>
              <a:endParaRPr lang="en-US" altLang="en-US" sz="2800"/>
            </a:p>
          </p:txBody>
        </p:sp>
        <p:sp>
          <p:nvSpPr>
            <p:cNvPr id="203" name="Rectangle 147"/>
            <p:cNvSpPr>
              <a:spLocks noChangeArrowheads="1"/>
            </p:cNvSpPr>
            <p:nvPr/>
          </p:nvSpPr>
          <p:spPr bwMode="auto">
            <a:xfrm>
              <a:off x="4677127" y="1585663"/>
              <a:ext cx="526432" cy="18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50" u="none" baseline="0">
                  <a:solidFill>
                    <a:srgbClr val="000000"/>
                  </a:solidFill>
                </a:rPr>
                <a:t>G select</a:t>
              </a:r>
              <a:endParaRPr lang="en-US" altLang="en-US" sz="2800"/>
            </a:p>
          </p:txBody>
        </p:sp>
        <p:sp>
          <p:nvSpPr>
            <p:cNvPr id="204" name="Line 148"/>
            <p:cNvSpPr>
              <a:spLocks noChangeShapeType="1"/>
            </p:cNvSpPr>
            <p:nvPr/>
          </p:nvSpPr>
          <p:spPr bwMode="auto">
            <a:xfrm>
              <a:off x="5909085" y="2731239"/>
              <a:ext cx="2634" cy="3386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05" name="Freeform 149"/>
            <p:cNvSpPr>
              <a:spLocks/>
            </p:cNvSpPr>
            <p:nvPr/>
          </p:nvSpPr>
          <p:spPr bwMode="auto">
            <a:xfrm>
              <a:off x="5869600" y="3028678"/>
              <a:ext cx="78971" cy="147247"/>
            </a:xfrm>
            <a:custGeom>
              <a:avLst/>
              <a:gdLst>
                <a:gd name="T0" fmla="*/ 9 w 18"/>
                <a:gd name="T1" fmla="*/ 5 h 30"/>
                <a:gd name="T2" fmla="*/ 18 w 18"/>
                <a:gd name="T3" fmla="*/ 0 h 30"/>
                <a:gd name="T4" fmla="*/ 18 w 18"/>
                <a:gd name="T5" fmla="*/ 0 h 30"/>
                <a:gd name="T6" fmla="*/ 13 w 18"/>
                <a:gd name="T7" fmla="*/ 15 h 30"/>
                <a:gd name="T8" fmla="*/ 9 w 18"/>
                <a:gd name="T9" fmla="*/ 30 h 30"/>
                <a:gd name="T10" fmla="*/ 6 w 18"/>
                <a:gd name="T11" fmla="*/ 15 h 30"/>
                <a:gd name="T12" fmla="*/ 0 w 18"/>
                <a:gd name="T13" fmla="*/ 0 h 30"/>
                <a:gd name="T14" fmla="*/ 1 w 18"/>
                <a:gd name="T15" fmla="*/ 0 h 30"/>
                <a:gd name="T16" fmla="*/ 9 w 18"/>
                <a:gd name="T17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0">
                  <a:moveTo>
                    <a:pt x="9" y="5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20"/>
                    <a:pt x="11" y="25"/>
                    <a:pt x="9" y="30"/>
                  </a:cubicBezTo>
                  <a:cubicBezTo>
                    <a:pt x="8" y="25"/>
                    <a:pt x="7" y="20"/>
                    <a:pt x="6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06" name="Line 150"/>
            <p:cNvSpPr>
              <a:spLocks noChangeShapeType="1"/>
            </p:cNvSpPr>
            <p:nvPr/>
          </p:nvSpPr>
          <p:spPr bwMode="auto">
            <a:xfrm>
              <a:off x="5672170" y="3011008"/>
              <a:ext cx="236915" cy="29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07" name="Freeform 151"/>
            <p:cNvSpPr>
              <a:spLocks/>
            </p:cNvSpPr>
            <p:nvPr/>
          </p:nvSpPr>
          <p:spPr bwMode="auto">
            <a:xfrm>
              <a:off x="6372385" y="2737129"/>
              <a:ext cx="1537315" cy="332778"/>
            </a:xfrm>
            <a:custGeom>
              <a:avLst/>
              <a:gdLst>
                <a:gd name="T0" fmla="*/ 584 w 584"/>
                <a:gd name="T1" fmla="*/ 0 h 113"/>
                <a:gd name="T2" fmla="*/ 584 w 584"/>
                <a:gd name="T3" fmla="*/ 73 h 113"/>
                <a:gd name="T4" fmla="*/ 0 w 584"/>
                <a:gd name="T5" fmla="*/ 73 h 113"/>
                <a:gd name="T6" fmla="*/ 0 w 584"/>
                <a:gd name="T7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4" h="113">
                  <a:moveTo>
                    <a:pt x="584" y="0"/>
                  </a:moveTo>
                  <a:lnTo>
                    <a:pt x="584" y="73"/>
                  </a:lnTo>
                  <a:lnTo>
                    <a:pt x="0" y="73"/>
                  </a:lnTo>
                  <a:lnTo>
                    <a:pt x="0" y="113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08" name="Freeform 152"/>
            <p:cNvSpPr>
              <a:spLocks/>
            </p:cNvSpPr>
            <p:nvPr/>
          </p:nvSpPr>
          <p:spPr bwMode="auto">
            <a:xfrm>
              <a:off x="6332900" y="3028678"/>
              <a:ext cx="78971" cy="147247"/>
            </a:xfrm>
            <a:custGeom>
              <a:avLst/>
              <a:gdLst>
                <a:gd name="T0" fmla="*/ 9 w 18"/>
                <a:gd name="T1" fmla="*/ 5 h 30"/>
                <a:gd name="T2" fmla="*/ 18 w 18"/>
                <a:gd name="T3" fmla="*/ 0 h 30"/>
                <a:gd name="T4" fmla="*/ 18 w 18"/>
                <a:gd name="T5" fmla="*/ 0 h 30"/>
                <a:gd name="T6" fmla="*/ 12 w 18"/>
                <a:gd name="T7" fmla="*/ 15 h 30"/>
                <a:gd name="T8" fmla="*/ 9 w 18"/>
                <a:gd name="T9" fmla="*/ 30 h 30"/>
                <a:gd name="T10" fmla="*/ 5 w 18"/>
                <a:gd name="T11" fmla="*/ 15 h 30"/>
                <a:gd name="T12" fmla="*/ 0 w 18"/>
                <a:gd name="T13" fmla="*/ 0 h 30"/>
                <a:gd name="T14" fmla="*/ 0 w 18"/>
                <a:gd name="T15" fmla="*/ 0 h 30"/>
                <a:gd name="T16" fmla="*/ 9 w 18"/>
                <a:gd name="T17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0">
                  <a:moveTo>
                    <a:pt x="9" y="5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20"/>
                    <a:pt x="10" y="25"/>
                    <a:pt x="9" y="30"/>
                  </a:cubicBezTo>
                  <a:cubicBezTo>
                    <a:pt x="8" y="25"/>
                    <a:pt x="7" y="20"/>
                    <a:pt x="5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09" name="Line 153"/>
            <p:cNvSpPr>
              <a:spLocks noChangeShapeType="1"/>
            </p:cNvSpPr>
            <p:nvPr/>
          </p:nvSpPr>
          <p:spPr bwMode="auto">
            <a:xfrm>
              <a:off x="5440519" y="3382069"/>
              <a:ext cx="294828" cy="2944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10" name="Freeform 154"/>
            <p:cNvSpPr>
              <a:spLocks/>
            </p:cNvSpPr>
            <p:nvPr/>
          </p:nvSpPr>
          <p:spPr bwMode="auto">
            <a:xfrm>
              <a:off x="5709024" y="3349674"/>
              <a:ext cx="94765" cy="67734"/>
            </a:xfrm>
            <a:custGeom>
              <a:avLst/>
              <a:gdLst>
                <a:gd name="T0" fmla="*/ 4 w 22"/>
                <a:gd name="T1" fmla="*/ 7 h 14"/>
                <a:gd name="T2" fmla="*/ 0 w 22"/>
                <a:gd name="T3" fmla="*/ 1 h 14"/>
                <a:gd name="T4" fmla="*/ 0 w 22"/>
                <a:gd name="T5" fmla="*/ 0 h 14"/>
                <a:gd name="T6" fmla="*/ 11 w 22"/>
                <a:gd name="T7" fmla="*/ 5 h 14"/>
                <a:gd name="T8" fmla="*/ 22 w 22"/>
                <a:gd name="T9" fmla="*/ 7 h 14"/>
                <a:gd name="T10" fmla="*/ 11 w 22"/>
                <a:gd name="T11" fmla="*/ 10 h 14"/>
                <a:gd name="T12" fmla="*/ 0 w 22"/>
                <a:gd name="T13" fmla="*/ 14 h 14"/>
                <a:gd name="T14" fmla="*/ 0 w 22"/>
                <a:gd name="T15" fmla="*/ 14 h 14"/>
                <a:gd name="T16" fmla="*/ 4 w 22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4">
                  <a:moveTo>
                    <a:pt x="4" y="7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5" y="6"/>
                    <a:pt x="19" y="6"/>
                    <a:pt x="22" y="7"/>
                  </a:cubicBezTo>
                  <a:cubicBezTo>
                    <a:pt x="19" y="8"/>
                    <a:pt x="15" y="9"/>
                    <a:pt x="11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11" name="Rectangle 155"/>
            <p:cNvSpPr>
              <a:spLocks noChangeArrowheads="1"/>
            </p:cNvSpPr>
            <p:nvPr/>
          </p:nvSpPr>
          <p:spPr bwMode="auto">
            <a:xfrm>
              <a:off x="4964058" y="1750579"/>
              <a:ext cx="80333" cy="18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50" u="none" baseline="0">
                  <a:solidFill>
                    <a:srgbClr val="000000"/>
                  </a:solidFill>
                </a:rPr>
                <a:t>4</a:t>
              </a:r>
              <a:endParaRPr lang="en-US" altLang="en-US" sz="2800"/>
            </a:p>
          </p:txBody>
        </p:sp>
        <p:sp>
          <p:nvSpPr>
            <p:cNvPr id="212" name="Freeform 156"/>
            <p:cNvSpPr>
              <a:spLocks/>
            </p:cNvSpPr>
            <p:nvPr/>
          </p:nvSpPr>
          <p:spPr bwMode="auto">
            <a:xfrm>
              <a:off x="4864028" y="1791808"/>
              <a:ext cx="292194" cy="185529"/>
            </a:xfrm>
            <a:custGeom>
              <a:avLst/>
              <a:gdLst>
                <a:gd name="T0" fmla="*/ 0 w 111"/>
                <a:gd name="T1" fmla="*/ 0 h 63"/>
                <a:gd name="T2" fmla="*/ 0 w 111"/>
                <a:gd name="T3" fmla="*/ 63 h 63"/>
                <a:gd name="T4" fmla="*/ 111 w 111"/>
                <a:gd name="T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63">
                  <a:moveTo>
                    <a:pt x="0" y="0"/>
                  </a:moveTo>
                  <a:lnTo>
                    <a:pt x="0" y="63"/>
                  </a:lnTo>
                  <a:lnTo>
                    <a:pt x="111" y="63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13" name="Freeform 157"/>
            <p:cNvSpPr>
              <a:spLocks/>
            </p:cNvSpPr>
            <p:nvPr/>
          </p:nvSpPr>
          <p:spPr bwMode="auto">
            <a:xfrm>
              <a:off x="5122002" y="1933164"/>
              <a:ext cx="131619" cy="88348"/>
            </a:xfrm>
            <a:custGeom>
              <a:avLst/>
              <a:gdLst>
                <a:gd name="T0" fmla="*/ 6 w 30"/>
                <a:gd name="T1" fmla="*/ 9 h 18"/>
                <a:gd name="T2" fmla="*/ 0 w 30"/>
                <a:gd name="T3" fmla="*/ 0 h 18"/>
                <a:gd name="T4" fmla="*/ 1 w 30"/>
                <a:gd name="T5" fmla="*/ 0 h 18"/>
                <a:gd name="T6" fmla="*/ 15 w 30"/>
                <a:gd name="T7" fmla="*/ 6 h 18"/>
                <a:gd name="T8" fmla="*/ 30 w 30"/>
                <a:gd name="T9" fmla="*/ 9 h 18"/>
                <a:gd name="T10" fmla="*/ 15 w 30"/>
                <a:gd name="T11" fmla="*/ 12 h 18"/>
                <a:gd name="T12" fmla="*/ 1 w 30"/>
                <a:gd name="T13" fmla="*/ 18 h 18"/>
                <a:gd name="T14" fmla="*/ 0 w 30"/>
                <a:gd name="T15" fmla="*/ 18 h 18"/>
                <a:gd name="T16" fmla="*/ 6 w 30"/>
                <a:gd name="T1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8">
                  <a:moveTo>
                    <a:pt x="6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20" y="7"/>
                    <a:pt x="25" y="8"/>
                    <a:pt x="30" y="9"/>
                  </a:cubicBezTo>
                  <a:cubicBezTo>
                    <a:pt x="25" y="10"/>
                    <a:pt x="20" y="11"/>
                    <a:pt x="15" y="1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14" name="Line 158"/>
            <p:cNvSpPr>
              <a:spLocks noChangeShapeType="1"/>
            </p:cNvSpPr>
            <p:nvPr/>
          </p:nvSpPr>
          <p:spPr bwMode="auto">
            <a:xfrm flipH="1">
              <a:off x="4977220" y="1909604"/>
              <a:ext cx="113193" cy="12663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15" name="Rectangle 159"/>
            <p:cNvSpPr>
              <a:spLocks noChangeArrowheads="1"/>
            </p:cNvSpPr>
            <p:nvPr/>
          </p:nvSpPr>
          <p:spPr bwMode="auto">
            <a:xfrm>
              <a:off x="4803482" y="2916770"/>
              <a:ext cx="750334" cy="18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50" u="none" baseline="0" dirty="0">
                  <a:solidFill>
                    <a:srgbClr val="000000"/>
                  </a:solidFill>
                </a:rPr>
                <a:t>Zero Detect</a:t>
              </a:r>
              <a:endParaRPr lang="en-US" altLang="en-US" sz="2800" dirty="0"/>
            </a:p>
          </p:txBody>
        </p:sp>
        <p:sp>
          <p:nvSpPr>
            <p:cNvPr id="216" name="Rectangle 160"/>
            <p:cNvSpPr>
              <a:spLocks noChangeArrowheads="1"/>
            </p:cNvSpPr>
            <p:nvPr/>
          </p:nvSpPr>
          <p:spPr bwMode="auto">
            <a:xfrm>
              <a:off x="4753467" y="3261326"/>
              <a:ext cx="622146" cy="18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50" u="none" baseline="0">
                  <a:solidFill>
                    <a:srgbClr val="000000"/>
                  </a:solidFill>
                </a:rPr>
                <a:t>MF select</a:t>
              </a:r>
              <a:endParaRPr lang="en-US" altLang="en-US" sz="2800"/>
            </a:p>
          </p:txBody>
        </p:sp>
        <p:sp>
          <p:nvSpPr>
            <p:cNvPr id="217" name="Line 161"/>
            <p:cNvSpPr>
              <a:spLocks noChangeShapeType="1"/>
            </p:cNvSpPr>
            <p:nvPr/>
          </p:nvSpPr>
          <p:spPr bwMode="auto">
            <a:xfrm flipH="1">
              <a:off x="6912025" y="2893211"/>
              <a:ext cx="113192" cy="12663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18" name="Rectangle 162"/>
            <p:cNvSpPr>
              <a:spLocks noChangeArrowheads="1"/>
            </p:cNvSpPr>
            <p:nvPr/>
          </p:nvSpPr>
          <p:spPr bwMode="auto">
            <a:xfrm>
              <a:off x="6935716" y="2725349"/>
              <a:ext cx="80333" cy="18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50" u="none" baseline="0">
                  <a:solidFill>
                    <a:srgbClr val="000000"/>
                  </a:solidFill>
                </a:rPr>
                <a:t>n</a:t>
              </a:r>
              <a:endParaRPr lang="en-US" altLang="en-US" sz="2800"/>
            </a:p>
          </p:txBody>
        </p:sp>
        <p:sp>
          <p:nvSpPr>
            <p:cNvPr id="219" name="Line 163"/>
            <p:cNvSpPr>
              <a:spLocks noChangeShapeType="1"/>
            </p:cNvSpPr>
            <p:nvPr/>
          </p:nvSpPr>
          <p:spPr bwMode="auto">
            <a:xfrm flipH="1">
              <a:off x="5856437" y="2834312"/>
              <a:ext cx="113193" cy="12663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20" name="Rectangle 164"/>
            <p:cNvSpPr>
              <a:spLocks noChangeArrowheads="1"/>
            </p:cNvSpPr>
            <p:nvPr/>
          </p:nvSpPr>
          <p:spPr bwMode="auto">
            <a:xfrm>
              <a:off x="5943307" y="2813697"/>
              <a:ext cx="80333" cy="18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50" u="none" baseline="0">
                  <a:solidFill>
                    <a:srgbClr val="000000"/>
                  </a:solidFill>
                </a:rPr>
                <a:t>n</a:t>
              </a:r>
              <a:endParaRPr lang="en-US" altLang="en-US" sz="2800"/>
            </a:p>
          </p:txBody>
        </p:sp>
        <p:sp>
          <p:nvSpPr>
            <p:cNvPr id="221" name="Line 165"/>
            <p:cNvSpPr>
              <a:spLocks noChangeShapeType="1"/>
            </p:cNvSpPr>
            <p:nvPr/>
          </p:nvSpPr>
          <p:spPr bwMode="auto">
            <a:xfrm flipH="1">
              <a:off x="6093352" y="3773743"/>
              <a:ext cx="113193" cy="13252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22" name="Rectangle 166"/>
            <p:cNvSpPr>
              <a:spLocks noChangeArrowheads="1"/>
            </p:cNvSpPr>
            <p:nvPr/>
          </p:nvSpPr>
          <p:spPr bwMode="auto">
            <a:xfrm>
              <a:off x="6174957" y="3753130"/>
              <a:ext cx="80333" cy="18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50" u="none" baseline="0">
                  <a:solidFill>
                    <a:srgbClr val="000000"/>
                  </a:solidFill>
                </a:rPr>
                <a:t>n</a:t>
              </a:r>
              <a:endParaRPr lang="en-US" altLang="en-US" sz="2800"/>
            </a:p>
          </p:txBody>
        </p:sp>
        <p:sp>
          <p:nvSpPr>
            <p:cNvPr id="223" name="Rectangle 167"/>
            <p:cNvSpPr>
              <a:spLocks noChangeArrowheads="1"/>
            </p:cNvSpPr>
            <p:nvPr/>
          </p:nvSpPr>
          <p:spPr bwMode="auto">
            <a:xfrm>
              <a:off x="5969630" y="3608964"/>
              <a:ext cx="1090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b="1" u="none" baseline="0" dirty="0">
                  <a:solidFill>
                    <a:srgbClr val="00A0C6"/>
                  </a:solidFill>
                </a:rPr>
                <a:t>F</a:t>
              </a:r>
              <a:endParaRPr lang="en-US" altLang="en-US" sz="4000" b="1" dirty="0"/>
            </a:p>
          </p:txBody>
        </p:sp>
        <p:sp>
          <p:nvSpPr>
            <p:cNvPr id="224" name="Freeform 168"/>
            <p:cNvSpPr>
              <a:spLocks/>
            </p:cNvSpPr>
            <p:nvPr/>
          </p:nvSpPr>
          <p:spPr bwMode="auto">
            <a:xfrm>
              <a:off x="5803789" y="3175923"/>
              <a:ext cx="697584" cy="388730"/>
            </a:xfrm>
            <a:custGeom>
              <a:avLst/>
              <a:gdLst>
                <a:gd name="T0" fmla="*/ 0 w 265"/>
                <a:gd name="T1" fmla="*/ 0 h 132"/>
                <a:gd name="T2" fmla="*/ 265 w 265"/>
                <a:gd name="T3" fmla="*/ 0 h 132"/>
                <a:gd name="T4" fmla="*/ 265 w 265"/>
                <a:gd name="T5" fmla="*/ 132 h 132"/>
                <a:gd name="T6" fmla="*/ 0 w 265"/>
                <a:gd name="T7" fmla="*/ 132 h 132"/>
                <a:gd name="T8" fmla="*/ 0 w 265"/>
                <a:gd name="T9" fmla="*/ 0 h 132"/>
                <a:gd name="T10" fmla="*/ 0 w 265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132">
                  <a:moveTo>
                    <a:pt x="0" y="0"/>
                  </a:moveTo>
                  <a:lnTo>
                    <a:pt x="265" y="0"/>
                  </a:lnTo>
                  <a:lnTo>
                    <a:pt x="265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25" name="Rectangle 169"/>
            <p:cNvSpPr>
              <a:spLocks noChangeArrowheads="1"/>
            </p:cNvSpPr>
            <p:nvPr/>
          </p:nvSpPr>
          <p:spPr bwMode="auto">
            <a:xfrm>
              <a:off x="5880129" y="3343784"/>
              <a:ext cx="446098" cy="18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50" u="none" baseline="0">
                  <a:solidFill>
                    <a:srgbClr val="000000"/>
                  </a:solidFill>
                </a:rPr>
                <a:t>MUX F</a:t>
              </a:r>
              <a:endParaRPr lang="en-US" altLang="en-US" sz="2800"/>
            </a:p>
          </p:txBody>
        </p:sp>
        <p:sp>
          <p:nvSpPr>
            <p:cNvPr id="226" name="Rectangle 170"/>
            <p:cNvSpPr>
              <a:spLocks noChangeArrowheads="1"/>
            </p:cNvSpPr>
            <p:nvPr/>
          </p:nvSpPr>
          <p:spPr bwMode="auto">
            <a:xfrm>
              <a:off x="6672477" y="1585663"/>
              <a:ext cx="519595" cy="18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50" u="none" baseline="0">
                  <a:solidFill>
                    <a:srgbClr val="000000"/>
                  </a:solidFill>
                </a:rPr>
                <a:t>H select</a:t>
              </a:r>
              <a:endParaRPr lang="en-US" altLang="en-US" sz="2800"/>
            </a:p>
          </p:txBody>
        </p:sp>
        <p:sp>
          <p:nvSpPr>
            <p:cNvPr id="227" name="Rectangle 171"/>
            <p:cNvSpPr>
              <a:spLocks noChangeArrowheads="1"/>
            </p:cNvSpPr>
            <p:nvPr/>
          </p:nvSpPr>
          <p:spPr bwMode="auto">
            <a:xfrm>
              <a:off x="6946245" y="1750579"/>
              <a:ext cx="80333" cy="18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50" u="none" baseline="0">
                  <a:solidFill>
                    <a:srgbClr val="000000"/>
                  </a:solidFill>
                </a:rPr>
                <a:t>2</a:t>
              </a:r>
              <a:endParaRPr lang="en-US" altLang="en-US" sz="2800"/>
            </a:p>
          </p:txBody>
        </p:sp>
        <p:sp>
          <p:nvSpPr>
            <p:cNvPr id="228" name="Freeform 172"/>
            <p:cNvSpPr>
              <a:spLocks/>
            </p:cNvSpPr>
            <p:nvPr/>
          </p:nvSpPr>
          <p:spPr bwMode="auto">
            <a:xfrm>
              <a:off x="6840950" y="1791808"/>
              <a:ext cx="315886" cy="185529"/>
            </a:xfrm>
            <a:custGeom>
              <a:avLst/>
              <a:gdLst>
                <a:gd name="T0" fmla="*/ 0 w 120"/>
                <a:gd name="T1" fmla="*/ 0 h 63"/>
                <a:gd name="T2" fmla="*/ 0 w 120"/>
                <a:gd name="T3" fmla="*/ 63 h 63"/>
                <a:gd name="T4" fmla="*/ 120 w 120"/>
                <a:gd name="T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" h="63">
                  <a:moveTo>
                    <a:pt x="0" y="0"/>
                  </a:moveTo>
                  <a:lnTo>
                    <a:pt x="0" y="63"/>
                  </a:lnTo>
                  <a:lnTo>
                    <a:pt x="120" y="63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29" name="Freeform 173"/>
            <p:cNvSpPr>
              <a:spLocks/>
            </p:cNvSpPr>
            <p:nvPr/>
          </p:nvSpPr>
          <p:spPr bwMode="auto">
            <a:xfrm>
              <a:off x="7122617" y="1933164"/>
              <a:ext cx="131619" cy="88348"/>
            </a:xfrm>
            <a:custGeom>
              <a:avLst/>
              <a:gdLst>
                <a:gd name="T0" fmla="*/ 6 w 30"/>
                <a:gd name="T1" fmla="*/ 9 h 18"/>
                <a:gd name="T2" fmla="*/ 0 w 30"/>
                <a:gd name="T3" fmla="*/ 0 h 18"/>
                <a:gd name="T4" fmla="*/ 1 w 30"/>
                <a:gd name="T5" fmla="*/ 0 h 18"/>
                <a:gd name="T6" fmla="*/ 15 w 30"/>
                <a:gd name="T7" fmla="*/ 6 h 18"/>
                <a:gd name="T8" fmla="*/ 30 w 30"/>
                <a:gd name="T9" fmla="*/ 9 h 18"/>
                <a:gd name="T10" fmla="*/ 15 w 30"/>
                <a:gd name="T11" fmla="*/ 12 h 18"/>
                <a:gd name="T12" fmla="*/ 1 w 30"/>
                <a:gd name="T13" fmla="*/ 18 h 18"/>
                <a:gd name="T14" fmla="*/ 0 w 30"/>
                <a:gd name="T15" fmla="*/ 18 h 18"/>
                <a:gd name="T16" fmla="*/ 6 w 30"/>
                <a:gd name="T1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8">
                  <a:moveTo>
                    <a:pt x="6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20" y="7"/>
                    <a:pt x="25" y="8"/>
                    <a:pt x="30" y="9"/>
                  </a:cubicBezTo>
                  <a:cubicBezTo>
                    <a:pt x="25" y="10"/>
                    <a:pt x="20" y="11"/>
                    <a:pt x="15" y="1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30" name="Line 174"/>
            <p:cNvSpPr>
              <a:spLocks noChangeShapeType="1"/>
            </p:cNvSpPr>
            <p:nvPr/>
          </p:nvSpPr>
          <p:spPr bwMode="auto">
            <a:xfrm flipH="1">
              <a:off x="6956776" y="1909604"/>
              <a:ext cx="113193" cy="12663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33" name="Freeform 181"/>
            <p:cNvSpPr>
              <a:spLocks/>
            </p:cNvSpPr>
            <p:nvPr/>
          </p:nvSpPr>
          <p:spPr bwMode="auto">
            <a:xfrm>
              <a:off x="5253621" y="1727019"/>
              <a:ext cx="1326723" cy="1004220"/>
            </a:xfrm>
            <a:custGeom>
              <a:avLst/>
              <a:gdLst>
                <a:gd name="T0" fmla="*/ 0 w 504"/>
                <a:gd name="T1" fmla="*/ 0 h 341"/>
                <a:gd name="T2" fmla="*/ 504 w 504"/>
                <a:gd name="T3" fmla="*/ 0 h 341"/>
                <a:gd name="T4" fmla="*/ 504 w 504"/>
                <a:gd name="T5" fmla="*/ 341 h 341"/>
                <a:gd name="T6" fmla="*/ 0 w 504"/>
                <a:gd name="T7" fmla="*/ 341 h 341"/>
                <a:gd name="T8" fmla="*/ 0 w 504"/>
                <a:gd name="T9" fmla="*/ 0 h 341"/>
                <a:gd name="T10" fmla="*/ 0 w 504"/>
                <a:gd name="T11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4" h="341">
                  <a:moveTo>
                    <a:pt x="0" y="0"/>
                  </a:moveTo>
                  <a:lnTo>
                    <a:pt x="504" y="0"/>
                  </a:lnTo>
                  <a:lnTo>
                    <a:pt x="504" y="341"/>
                  </a:lnTo>
                  <a:lnTo>
                    <a:pt x="0" y="34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34" name="Rectangle 182"/>
            <p:cNvSpPr>
              <a:spLocks noChangeArrowheads="1"/>
            </p:cNvSpPr>
            <p:nvPr/>
          </p:nvSpPr>
          <p:spPr bwMode="auto">
            <a:xfrm>
              <a:off x="5387871" y="1724073"/>
              <a:ext cx="95714" cy="18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50" u="none" baseline="0">
                  <a:solidFill>
                    <a:srgbClr val="000000"/>
                  </a:solidFill>
                </a:rPr>
                <a:t>A</a:t>
              </a:r>
              <a:endParaRPr lang="en-US" altLang="en-US" sz="2800"/>
            </a:p>
          </p:txBody>
        </p:sp>
        <p:sp>
          <p:nvSpPr>
            <p:cNvPr id="235" name="Rectangle 183"/>
            <p:cNvSpPr>
              <a:spLocks noChangeArrowheads="1"/>
            </p:cNvSpPr>
            <p:nvPr/>
          </p:nvSpPr>
          <p:spPr bwMode="auto">
            <a:xfrm>
              <a:off x="6311841" y="1724073"/>
              <a:ext cx="95714" cy="18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50" u="none" baseline="0">
                  <a:solidFill>
                    <a:srgbClr val="000000"/>
                  </a:solidFill>
                </a:rPr>
                <a:t>B</a:t>
              </a:r>
              <a:endParaRPr lang="en-US" altLang="en-US" sz="2800"/>
            </a:p>
          </p:txBody>
        </p:sp>
        <p:sp>
          <p:nvSpPr>
            <p:cNvPr id="236" name="Rectangle 184"/>
            <p:cNvSpPr>
              <a:spLocks noChangeArrowheads="1"/>
            </p:cNvSpPr>
            <p:nvPr/>
          </p:nvSpPr>
          <p:spPr bwMode="auto">
            <a:xfrm>
              <a:off x="5298371" y="1903714"/>
              <a:ext cx="95714" cy="18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50" u="none" baseline="0">
                  <a:solidFill>
                    <a:srgbClr val="000000"/>
                  </a:solidFill>
                </a:rPr>
                <a:t>S</a:t>
              </a:r>
              <a:endParaRPr lang="en-US" altLang="en-US" sz="2800"/>
            </a:p>
          </p:txBody>
        </p:sp>
        <p:sp>
          <p:nvSpPr>
            <p:cNvPr id="237" name="Rectangle 185"/>
            <p:cNvSpPr>
              <a:spLocks noChangeArrowheads="1"/>
            </p:cNvSpPr>
            <p:nvPr/>
          </p:nvSpPr>
          <p:spPr bwMode="auto">
            <a:xfrm>
              <a:off x="5385240" y="2003842"/>
              <a:ext cx="153826" cy="137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2:0</a:t>
              </a:r>
              <a:endParaRPr lang="en-US" altLang="en-US" sz="2800"/>
            </a:p>
          </p:txBody>
        </p:sp>
        <p:sp>
          <p:nvSpPr>
            <p:cNvPr id="238" name="Rectangle 186"/>
            <p:cNvSpPr>
              <a:spLocks noChangeArrowheads="1"/>
            </p:cNvSpPr>
            <p:nvPr/>
          </p:nvSpPr>
          <p:spPr bwMode="auto">
            <a:xfrm>
              <a:off x="5519492" y="1903714"/>
              <a:ext cx="258088" cy="18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50" u="none" baseline="0">
                  <a:solidFill>
                    <a:srgbClr val="000000"/>
                  </a:solidFill>
                </a:rPr>
                <a:t> || C</a:t>
              </a:r>
              <a:endParaRPr lang="en-US" altLang="en-US" sz="2800"/>
            </a:p>
          </p:txBody>
        </p:sp>
        <p:sp>
          <p:nvSpPr>
            <p:cNvPr id="239" name="Rectangle 187"/>
            <p:cNvSpPr>
              <a:spLocks noChangeArrowheads="1"/>
            </p:cNvSpPr>
            <p:nvPr/>
          </p:nvSpPr>
          <p:spPr bwMode="auto">
            <a:xfrm>
              <a:off x="5777466" y="2003842"/>
              <a:ext cx="85458" cy="137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in</a:t>
              </a:r>
              <a:endParaRPr lang="en-US" altLang="en-US" sz="2800"/>
            </a:p>
          </p:txBody>
        </p:sp>
        <p:sp>
          <p:nvSpPr>
            <p:cNvPr id="240" name="Rectangle 188"/>
            <p:cNvSpPr>
              <a:spLocks noChangeArrowheads="1"/>
            </p:cNvSpPr>
            <p:nvPr/>
          </p:nvSpPr>
          <p:spPr bwMode="auto">
            <a:xfrm>
              <a:off x="5322063" y="2121639"/>
              <a:ext cx="975947" cy="18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50" u="none" baseline="0">
                  <a:solidFill>
                    <a:srgbClr val="000000"/>
                  </a:solidFill>
                </a:rPr>
                <a:t>Arithmetic/logic</a:t>
              </a:r>
              <a:endParaRPr lang="en-US" altLang="en-US" sz="2800"/>
            </a:p>
          </p:txBody>
        </p:sp>
        <p:sp>
          <p:nvSpPr>
            <p:cNvPr id="241" name="Rectangle 189"/>
            <p:cNvSpPr>
              <a:spLocks noChangeArrowheads="1"/>
            </p:cNvSpPr>
            <p:nvPr/>
          </p:nvSpPr>
          <p:spPr bwMode="auto">
            <a:xfrm>
              <a:off x="5480006" y="2316005"/>
              <a:ext cx="647783" cy="18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50" u="none" baseline="0" dirty="0">
                  <a:solidFill>
                    <a:srgbClr val="000000"/>
                  </a:solidFill>
                </a:rPr>
                <a:t>unit (ALU)</a:t>
              </a:r>
              <a:endParaRPr lang="en-US" altLang="en-US" sz="2800" dirty="0"/>
            </a:p>
          </p:txBody>
        </p:sp>
        <p:sp>
          <p:nvSpPr>
            <p:cNvPr id="242" name="Rectangle 190"/>
            <p:cNvSpPr>
              <a:spLocks noChangeArrowheads="1"/>
            </p:cNvSpPr>
            <p:nvPr/>
          </p:nvSpPr>
          <p:spPr bwMode="auto">
            <a:xfrm>
              <a:off x="5832746" y="2516259"/>
              <a:ext cx="111097" cy="18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50" u="none" baseline="0">
                  <a:solidFill>
                    <a:srgbClr val="000000"/>
                  </a:solidFill>
                </a:rPr>
                <a:t>G</a:t>
              </a:r>
              <a:endParaRPr lang="en-US" altLang="en-US" sz="2800"/>
            </a:p>
          </p:txBody>
        </p:sp>
        <p:sp>
          <p:nvSpPr>
            <p:cNvPr id="243" name="Freeform 191"/>
            <p:cNvSpPr>
              <a:spLocks/>
            </p:cNvSpPr>
            <p:nvPr/>
          </p:nvSpPr>
          <p:spPr bwMode="auto">
            <a:xfrm>
              <a:off x="7254236" y="1727019"/>
              <a:ext cx="1326723" cy="1004220"/>
            </a:xfrm>
            <a:custGeom>
              <a:avLst/>
              <a:gdLst>
                <a:gd name="T0" fmla="*/ 0 w 504"/>
                <a:gd name="T1" fmla="*/ 0 h 341"/>
                <a:gd name="T2" fmla="*/ 504 w 504"/>
                <a:gd name="T3" fmla="*/ 0 h 341"/>
                <a:gd name="T4" fmla="*/ 504 w 504"/>
                <a:gd name="T5" fmla="*/ 341 h 341"/>
                <a:gd name="T6" fmla="*/ 0 w 504"/>
                <a:gd name="T7" fmla="*/ 341 h 341"/>
                <a:gd name="T8" fmla="*/ 0 w 504"/>
                <a:gd name="T9" fmla="*/ 0 h 341"/>
                <a:gd name="T10" fmla="*/ 0 w 504"/>
                <a:gd name="T11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4" h="341">
                  <a:moveTo>
                    <a:pt x="0" y="0"/>
                  </a:moveTo>
                  <a:lnTo>
                    <a:pt x="504" y="0"/>
                  </a:lnTo>
                  <a:lnTo>
                    <a:pt x="504" y="341"/>
                  </a:lnTo>
                  <a:lnTo>
                    <a:pt x="0" y="34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4" name="Rectangle 192"/>
            <p:cNvSpPr>
              <a:spLocks noChangeArrowheads="1"/>
            </p:cNvSpPr>
            <p:nvPr/>
          </p:nvSpPr>
          <p:spPr bwMode="auto">
            <a:xfrm>
              <a:off x="7857052" y="1700513"/>
              <a:ext cx="90587" cy="171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00" u="none" baseline="0">
                  <a:solidFill>
                    <a:srgbClr val="000000"/>
                  </a:solidFill>
                </a:rPr>
                <a:t>B</a:t>
              </a:r>
              <a:endParaRPr lang="en-US" altLang="en-US" sz="2800"/>
            </a:p>
          </p:txBody>
        </p:sp>
        <p:sp>
          <p:nvSpPr>
            <p:cNvPr id="245" name="Rectangle 193"/>
            <p:cNvSpPr>
              <a:spLocks noChangeArrowheads="1"/>
            </p:cNvSpPr>
            <p:nvPr/>
          </p:nvSpPr>
          <p:spPr bwMode="auto">
            <a:xfrm>
              <a:off x="7298985" y="1853650"/>
              <a:ext cx="90587" cy="171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00" u="none" baseline="0">
                  <a:solidFill>
                    <a:srgbClr val="000000"/>
                  </a:solidFill>
                </a:rPr>
                <a:t>S</a:t>
              </a:r>
              <a:endParaRPr lang="en-US" altLang="en-US" sz="2800"/>
            </a:p>
          </p:txBody>
        </p:sp>
        <p:sp>
          <p:nvSpPr>
            <p:cNvPr id="246" name="Rectangle 194"/>
            <p:cNvSpPr>
              <a:spLocks noChangeArrowheads="1"/>
            </p:cNvSpPr>
            <p:nvPr/>
          </p:nvSpPr>
          <p:spPr bwMode="auto">
            <a:xfrm>
              <a:off x="7683314" y="2101024"/>
              <a:ext cx="415333" cy="18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50" u="none" baseline="0">
                  <a:solidFill>
                    <a:srgbClr val="000000"/>
                  </a:solidFill>
                </a:rPr>
                <a:t>Shifter</a:t>
              </a:r>
              <a:endParaRPr lang="en-US" altLang="en-US" sz="2800"/>
            </a:p>
          </p:txBody>
        </p:sp>
        <p:sp>
          <p:nvSpPr>
            <p:cNvPr id="247" name="Rectangle 195"/>
            <p:cNvSpPr>
              <a:spLocks noChangeArrowheads="1"/>
            </p:cNvSpPr>
            <p:nvPr/>
          </p:nvSpPr>
          <p:spPr bwMode="auto">
            <a:xfrm>
              <a:off x="7846522" y="2504480"/>
              <a:ext cx="104260" cy="18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50" u="none" baseline="0">
                  <a:solidFill>
                    <a:srgbClr val="000000"/>
                  </a:solidFill>
                </a:rPr>
                <a:t>H</a:t>
              </a:r>
              <a:endParaRPr lang="en-US" altLang="en-US" sz="2800"/>
            </a:p>
          </p:txBody>
        </p:sp>
        <p:sp>
          <p:nvSpPr>
            <p:cNvPr id="256" name="Rectangle 239"/>
            <p:cNvSpPr>
              <a:spLocks noChangeArrowheads="1"/>
            </p:cNvSpPr>
            <p:nvPr/>
          </p:nvSpPr>
          <p:spPr bwMode="auto">
            <a:xfrm>
              <a:off x="8399324" y="2086300"/>
              <a:ext cx="39312" cy="18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50" u="none" baseline="0">
                  <a:solidFill>
                    <a:srgbClr val="000000"/>
                  </a:solidFill>
                </a:rPr>
                <a:t>I</a:t>
              </a:r>
              <a:endParaRPr lang="en-US" altLang="en-US" sz="2800"/>
            </a:p>
          </p:txBody>
        </p:sp>
        <p:sp>
          <p:nvSpPr>
            <p:cNvPr id="257" name="Rectangle 240"/>
            <p:cNvSpPr>
              <a:spLocks noChangeArrowheads="1"/>
            </p:cNvSpPr>
            <p:nvPr/>
          </p:nvSpPr>
          <p:spPr bwMode="auto">
            <a:xfrm>
              <a:off x="8459869" y="2180538"/>
              <a:ext cx="61531" cy="137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L</a:t>
              </a:r>
              <a:endParaRPr lang="en-US" altLang="en-US" sz="2800"/>
            </a:p>
          </p:txBody>
        </p:sp>
        <p:sp>
          <p:nvSpPr>
            <p:cNvPr id="258" name="Rectangle 241"/>
            <p:cNvSpPr>
              <a:spLocks noChangeArrowheads="1"/>
            </p:cNvSpPr>
            <p:nvPr/>
          </p:nvSpPr>
          <p:spPr bwMode="auto">
            <a:xfrm>
              <a:off x="7283191" y="2086300"/>
              <a:ext cx="39312" cy="18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50" u="none" baseline="0">
                  <a:solidFill>
                    <a:srgbClr val="000000"/>
                  </a:solidFill>
                </a:rPr>
                <a:t>I</a:t>
              </a:r>
              <a:endParaRPr lang="en-US" altLang="en-US" sz="2800"/>
            </a:p>
          </p:txBody>
        </p:sp>
        <p:sp>
          <p:nvSpPr>
            <p:cNvPr id="259" name="Rectangle 242"/>
            <p:cNvSpPr>
              <a:spLocks noChangeArrowheads="1"/>
            </p:cNvSpPr>
            <p:nvPr/>
          </p:nvSpPr>
          <p:spPr bwMode="auto">
            <a:xfrm>
              <a:off x="7343737" y="2180538"/>
              <a:ext cx="78622" cy="137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R</a:t>
              </a:r>
              <a:endParaRPr lang="en-US" altLang="en-US" sz="2800"/>
            </a:p>
          </p:txBody>
        </p:sp>
        <p:sp>
          <p:nvSpPr>
            <p:cNvPr id="260" name="Line 243"/>
            <p:cNvSpPr>
              <a:spLocks noChangeShapeType="1"/>
            </p:cNvSpPr>
            <p:nvPr/>
          </p:nvSpPr>
          <p:spPr bwMode="auto">
            <a:xfrm flipH="1">
              <a:off x="8662562" y="2215877"/>
              <a:ext cx="171106" cy="2944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1" name="Freeform 244"/>
            <p:cNvSpPr>
              <a:spLocks/>
            </p:cNvSpPr>
            <p:nvPr/>
          </p:nvSpPr>
          <p:spPr bwMode="auto">
            <a:xfrm>
              <a:off x="8580959" y="2177593"/>
              <a:ext cx="113192" cy="79514"/>
            </a:xfrm>
            <a:custGeom>
              <a:avLst/>
              <a:gdLst>
                <a:gd name="T0" fmla="*/ 22 w 26"/>
                <a:gd name="T1" fmla="*/ 8 h 16"/>
                <a:gd name="T2" fmla="*/ 26 w 26"/>
                <a:gd name="T3" fmla="*/ 16 h 16"/>
                <a:gd name="T4" fmla="*/ 26 w 26"/>
                <a:gd name="T5" fmla="*/ 16 h 16"/>
                <a:gd name="T6" fmla="*/ 13 w 26"/>
                <a:gd name="T7" fmla="*/ 11 h 16"/>
                <a:gd name="T8" fmla="*/ 0 w 26"/>
                <a:gd name="T9" fmla="*/ 8 h 16"/>
                <a:gd name="T10" fmla="*/ 13 w 26"/>
                <a:gd name="T11" fmla="*/ 5 h 16"/>
                <a:gd name="T12" fmla="*/ 26 w 26"/>
                <a:gd name="T13" fmla="*/ 0 h 16"/>
                <a:gd name="T14" fmla="*/ 26 w 26"/>
                <a:gd name="T15" fmla="*/ 0 h 16"/>
                <a:gd name="T16" fmla="*/ 22 w 26"/>
                <a:gd name="T1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6">
                  <a:moveTo>
                    <a:pt x="22" y="8"/>
                  </a:move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0"/>
                    <a:pt x="4" y="9"/>
                    <a:pt x="0" y="8"/>
                  </a:cubicBezTo>
                  <a:cubicBezTo>
                    <a:pt x="4" y="7"/>
                    <a:pt x="9" y="6"/>
                    <a:pt x="13" y="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2" name="Line 245"/>
            <p:cNvSpPr>
              <a:spLocks noChangeShapeType="1"/>
            </p:cNvSpPr>
            <p:nvPr/>
          </p:nvSpPr>
          <p:spPr bwMode="auto">
            <a:xfrm>
              <a:off x="6985733" y="2212932"/>
              <a:ext cx="181634" cy="294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3" name="Freeform 246"/>
            <p:cNvSpPr>
              <a:spLocks/>
            </p:cNvSpPr>
            <p:nvPr/>
          </p:nvSpPr>
          <p:spPr bwMode="auto">
            <a:xfrm>
              <a:off x="7135777" y="2171703"/>
              <a:ext cx="118458" cy="79514"/>
            </a:xfrm>
            <a:custGeom>
              <a:avLst/>
              <a:gdLst>
                <a:gd name="T0" fmla="*/ 5 w 27"/>
                <a:gd name="T1" fmla="*/ 8 h 16"/>
                <a:gd name="T2" fmla="*/ 0 w 27"/>
                <a:gd name="T3" fmla="*/ 0 h 16"/>
                <a:gd name="T4" fmla="*/ 0 w 27"/>
                <a:gd name="T5" fmla="*/ 0 h 16"/>
                <a:gd name="T6" fmla="*/ 13 w 27"/>
                <a:gd name="T7" fmla="*/ 5 h 16"/>
                <a:gd name="T8" fmla="*/ 27 w 27"/>
                <a:gd name="T9" fmla="*/ 8 h 16"/>
                <a:gd name="T10" fmla="*/ 13 w 27"/>
                <a:gd name="T11" fmla="*/ 11 h 16"/>
                <a:gd name="T12" fmla="*/ 0 w 27"/>
                <a:gd name="T13" fmla="*/ 16 h 16"/>
                <a:gd name="T14" fmla="*/ 0 w 27"/>
                <a:gd name="T15" fmla="*/ 16 h 16"/>
                <a:gd name="T16" fmla="*/ 5 w 27"/>
                <a:gd name="T1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6">
                  <a:moveTo>
                    <a:pt x="5" y="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8" y="6"/>
                    <a:pt x="22" y="7"/>
                    <a:pt x="27" y="8"/>
                  </a:cubicBezTo>
                  <a:cubicBezTo>
                    <a:pt x="22" y="9"/>
                    <a:pt x="18" y="10"/>
                    <a:pt x="13" y="1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4" name="Rectangle 247"/>
            <p:cNvSpPr>
              <a:spLocks noChangeArrowheads="1"/>
            </p:cNvSpPr>
            <p:nvPr/>
          </p:nvSpPr>
          <p:spPr bwMode="auto">
            <a:xfrm>
              <a:off x="6877803" y="2092190"/>
              <a:ext cx="80333" cy="18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50" u="none" baseline="0">
                  <a:solidFill>
                    <a:srgbClr val="000000"/>
                  </a:solidFill>
                </a:rPr>
                <a:t>0</a:t>
              </a:r>
              <a:endParaRPr lang="en-US" altLang="en-US" sz="2800"/>
            </a:p>
          </p:txBody>
        </p:sp>
        <p:sp>
          <p:nvSpPr>
            <p:cNvPr id="266" name="Line 249"/>
            <p:cNvSpPr>
              <a:spLocks noChangeShapeType="1"/>
            </p:cNvSpPr>
            <p:nvPr/>
          </p:nvSpPr>
          <p:spPr bwMode="auto">
            <a:xfrm>
              <a:off x="6352203" y="1438416"/>
              <a:ext cx="1545212" cy="29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7" name="Rectangle 250"/>
            <p:cNvSpPr>
              <a:spLocks noChangeArrowheads="1"/>
            </p:cNvSpPr>
            <p:nvPr/>
          </p:nvSpPr>
          <p:spPr bwMode="auto">
            <a:xfrm>
              <a:off x="5872231" y="3164144"/>
              <a:ext cx="80333" cy="18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50" u="none" baseline="0">
                  <a:solidFill>
                    <a:srgbClr val="000000"/>
                  </a:solidFill>
                </a:rPr>
                <a:t>0</a:t>
              </a:r>
              <a:endParaRPr lang="en-US" altLang="en-US" sz="2800"/>
            </a:p>
          </p:txBody>
        </p:sp>
        <p:sp>
          <p:nvSpPr>
            <p:cNvPr id="268" name="Rectangle 251"/>
            <p:cNvSpPr>
              <a:spLocks noChangeArrowheads="1"/>
            </p:cNvSpPr>
            <p:nvPr/>
          </p:nvSpPr>
          <p:spPr bwMode="auto">
            <a:xfrm>
              <a:off x="6332900" y="3164144"/>
              <a:ext cx="80333" cy="18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50" u="none" baseline="0">
                  <a:solidFill>
                    <a:srgbClr val="000000"/>
                  </a:solidFill>
                </a:rPr>
                <a:t>1</a:t>
              </a:r>
              <a:endParaRPr lang="en-US" altLang="en-US" sz="2800"/>
            </a:p>
          </p:txBody>
        </p:sp>
        <p:sp>
          <p:nvSpPr>
            <p:cNvPr id="269" name="Line 128"/>
            <p:cNvSpPr>
              <a:spLocks noChangeShapeType="1"/>
            </p:cNvSpPr>
            <p:nvPr/>
          </p:nvSpPr>
          <p:spPr bwMode="auto">
            <a:xfrm>
              <a:off x="5438054" y="931520"/>
              <a:ext cx="2631" cy="6596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96" name="Group 4"/>
          <p:cNvGrpSpPr>
            <a:grpSpLocks/>
          </p:cNvGrpSpPr>
          <p:nvPr/>
        </p:nvGrpSpPr>
        <p:grpSpPr bwMode="auto">
          <a:xfrm>
            <a:off x="4614529" y="4213494"/>
            <a:ext cx="3120008" cy="2527873"/>
            <a:chOff x="3360" y="1872"/>
            <a:chExt cx="1920" cy="1872"/>
          </a:xfrm>
        </p:grpSpPr>
        <p:sp>
          <p:nvSpPr>
            <p:cNvPr id="97" name="Text Box 5"/>
            <p:cNvSpPr txBox="1">
              <a:spLocks noChangeArrowheads="1"/>
            </p:cNvSpPr>
            <p:nvPr/>
          </p:nvSpPr>
          <p:spPr bwMode="auto">
            <a:xfrm>
              <a:off x="4176" y="2256"/>
              <a:ext cx="186" cy="17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A</a:t>
              </a:r>
            </a:p>
          </p:txBody>
        </p:sp>
        <p:sp>
          <p:nvSpPr>
            <p:cNvPr id="98" name="Text Box 6"/>
            <p:cNvSpPr txBox="1">
              <a:spLocks noChangeArrowheads="1"/>
            </p:cNvSpPr>
            <p:nvPr/>
          </p:nvSpPr>
          <p:spPr bwMode="auto">
            <a:xfrm>
              <a:off x="4800" y="2256"/>
              <a:ext cx="177" cy="17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B</a:t>
              </a:r>
            </a:p>
          </p:txBody>
        </p:sp>
        <p:sp>
          <p:nvSpPr>
            <p:cNvPr id="99" name="Text Box 7"/>
            <p:cNvSpPr txBox="1">
              <a:spLocks noChangeArrowheads="1"/>
            </p:cNvSpPr>
            <p:nvPr/>
          </p:nvSpPr>
          <p:spPr bwMode="auto">
            <a:xfrm>
              <a:off x="4269" y="2688"/>
              <a:ext cx="806" cy="228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400" dirty="0" smtClean="0">
                  <a:solidFill>
                    <a:srgbClr val="0070C0"/>
                  </a:solidFill>
                  <a:latin typeface="Comic Sans MS" pitchFamily="66" charset="0"/>
                </a:rPr>
                <a:t>Function Unit</a:t>
              </a:r>
              <a:endParaRPr lang="en-US" sz="1400" dirty="0">
                <a:solidFill>
                  <a:srgbClr val="0070C0"/>
                </a:solidFill>
                <a:latin typeface="Comic Sans MS" pitchFamily="66" charset="0"/>
              </a:endParaRPr>
            </a:p>
          </p:txBody>
        </p:sp>
        <p:sp>
          <p:nvSpPr>
            <p:cNvPr id="100" name="Text Box 8"/>
            <p:cNvSpPr txBox="1">
              <a:spLocks noChangeArrowheads="1"/>
            </p:cNvSpPr>
            <p:nvPr/>
          </p:nvSpPr>
          <p:spPr bwMode="auto">
            <a:xfrm>
              <a:off x="4416" y="3168"/>
              <a:ext cx="171" cy="205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dirty="0" smtClean="0">
                  <a:latin typeface="Comic Sans MS" pitchFamily="66" charset="0"/>
                </a:rPr>
                <a:t>F</a:t>
              </a:r>
              <a:endParaRPr lang="en-US" sz="1200" dirty="0">
                <a:latin typeface="Comic Sans MS" pitchFamily="66" charset="0"/>
              </a:endParaRPr>
            </a:p>
          </p:txBody>
        </p:sp>
        <p:sp>
          <p:nvSpPr>
            <p:cNvPr id="101" name="Text Box 9"/>
            <p:cNvSpPr txBox="1">
              <a:spLocks noChangeArrowheads="1"/>
            </p:cNvSpPr>
            <p:nvPr/>
          </p:nvSpPr>
          <p:spPr bwMode="auto">
            <a:xfrm>
              <a:off x="3792" y="3024"/>
              <a:ext cx="183" cy="17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Z</a:t>
              </a:r>
            </a:p>
          </p:txBody>
        </p:sp>
        <p:sp>
          <p:nvSpPr>
            <p:cNvPr id="102" name="Text Box 10"/>
            <p:cNvSpPr txBox="1">
              <a:spLocks noChangeArrowheads="1"/>
            </p:cNvSpPr>
            <p:nvPr/>
          </p:nvSpPr>
          <p:spPr bwMode="auto">
            <a:xfrm>
              <a:off x="3792" y="2928"/>
              <a:ext cx="193" cy="17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103" name="Text Box 11"/>
            <p:cNvSpPr txBox="1">
              <a:spLocks noChangeArrowheads="1"/>
            </p:cNvSpPr>
            <p:nvPr/>
          </p:nvSpPr>
          <p:spPr bwMode="auto">
            <a:xfrm>
              <a:off x="3792" y="2832"/>
              <a:ext cx="174" cy="17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C</a:t>
              </a:r>
            </a:p>
          </p:txBody>
        </p:sp>
        <p:sp>
          <p:nvSpPr>
            <p:cNvPr id="104" name="Text Box 12"/>
            <p:cNvSpPr txBox="1">
              <a:spLocks noChangeArrowheads="1"/>
            </p:cNvSpPr>
            <p:nvPr/>
          </p:nvSpPr>
          <p:spPr bwMode="auto">
            <a:xfrm>
              <a:off x="3792" y="2736"/>
              <a:ext cx="178" cy="17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V</a:t>
              </a:r>
            </a:p>
          </p:txBody>
        </p:sp>
        <p:sp>
          <p:nvSpPr>
            <p:cNvPr id="105" name="Text Box 13"/>
            <p:cNvSpPr txBox="1">
              <a:spLocks noChangeArrowheads="1"/>
            </p:cNvSpPr>
            <p:nvPr/>
          </p:nvSpPr>
          <p:spPr bwMode="auto">
            <a:xfrm>
              <a:off x="3792" y="2448"/>
              <a:ext cx="241" cy="17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FS</a:t>
              </a:r>
            </a:p>
          </p:txBody>
        </p:sp>
        <p:sp>
          <p:nvSpPr>
            <p:cNvPr id="106" name="Rectangle 14"/>
            <p:cNvSpPr>
              <a:spLocks noChangeArrowheads="1"/>
            </p:cNvSpPr>
            <p:nvPr/>
          </p:nvSpPr>
          <p:spPr bwMode="auto">
            <a:xfrm>
              <a:off x="3792" y="2256"/>
              <a:ext cx="1488" cy="110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EG"/>
            </a:p>
          </p:txBody>
        </p:sp>
        <p:grpSp>
          <p:nvGrpSpPr>
            <p:cNvPr id="107" name="Group 15"/>
            <p:cNvGrpSpPr>
              <a:grpSpLocks/>
            </p:cNvGrpSpPr>
            <p:nvPr/>
          </p:nvGrpSpPr>
          <p:grpSpPr bwMode="auto">
            <a:xfrm>
              <a:off x="4752" y="1872"/>
              <a:ext cx="216" cy="384"/>
              <a:chOff x="1968" y="2208"/>
              <a:chExt cx="216" cy="384"/>
            </a:xfrm>
          </p:grpSpPr>
          <p:sp>
            <p:nvSpPr>
              <p:cNvPr id="124" name="Line 16"/>
              <p:cNvSpPr>
                <a:spLocks noChangeShapeType="1"/>
              </p:cNvSpPr>
              <p:nvPr/>
            </p:nvSpPr>
            <p:spPr bwMode="auto">
              <a:xfrm flipV="1">
                <a:off x="2016" y="2368"/>
                <a:ext cx="168" cy="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25" name="Text Box 17"/>
              <p:cNvSpPr txBox="1">
                <a:spLocks noChangeArrowheads="1"/>
              </p:cNvSpPr>
              <p:nvPr/>
            </p:nvSpPr>
            <p:spPr bwMode="auto">
              <a:xfrm>
                <a:off x="1968" y="2256"/>
                <a:ext cx="166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>
                    <a:latin typeface="Comic Sans MS" pitchFamily="66" charset="0"/>
                  </a:rPr>
                  <a:t>n</a:t>
                </a:r>
              </a:p>
            </p:txBody>
          </p:sp>
          <p:sp>
            <p:nvSpPr>
              <p:cNvPr id="126" name="Line 18"/>
              <p:cNvSpPr>
                <a:spLocks noChangeShapeType="1"/>
              </p:cNvSpPr>
              <p:nvPr/>
            </p:nvSpPr>
            <p:spPr bwMode="auto">
              <a:xfrm rot="5400000">
                <a:off x="1920" y="2400"/>
                <a:ext cx="38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grpSp>
          <p:nvGrpSpPr>
            <p:cNvPr id="108" name="Group 19"/>
            <p:cNvGrpSpPr>
              <a:grpSpLocks/>
            </p:cNvGrpSpPr>
            <p:nvPr/>
          </p:nvGrpSpPr>
          <p:grpSpPr bwMode="auto">
            <a:xfrm>
              <a:off x="4128" y="1872"/>
              <a:ext cx="216" cy="384"/>
              <a:chOff x="1968" y="2208"/>
              <a:chExt cx="216" cy="384"/>
            </a:xfrm>
          </p:grpSpPr>
          <p:sp>
            <p:nvSpPr>
              <p:cNvPr id="121" name="Line 20"/>
              <p:cNvSpPr>
                <a:spLocks noChangeShapeType="1"/>
              </p:cNvSpPr>
              <p:nvPr/>
            </p:nvSpPr>
            <p:spPr bwMode="auto">
              <a:xfrm flipV="1">
                <a:off x="2016" y="2368"/>
                <a:ext cx="168" cy="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22" name="Text Box 21"/>
              <p:cNvSpPr txBox="1">
                <a:spLocks noChangeArrowheads="1"/>
              </p:cNvSpPr>
              <p:nvPr/>
            </p:nvSpPr>
            <p:spPr bwMode="auto">
              <a:xfrm>
                <a:off x="1968" y="2256"/>
                <a:ext cx="166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>
                    <a:latin typeface="Comic Sans MS" pitchFamily="66" charset="0"/>
                  </a:rPr>
                  <a:t>n</a:t>
                </a:r>
              </a:p>
            </p:txBody>
          </p:sp>
          <p:sp>
            <p:nvSpPr>
              <p:cNvPr id="123" name="Line 22"/>
              <p:cNvSpPr>
                <a:spLocks noChangeShapeType="1"/>
              </p:cNvSpPr>
              <p:nvPr/>
            </p:nvSpPr>
            <p:spPr bwMode="auto">
              <a:xfrm rot="5400000">
                <a:off x="1920" y="2400"/>
                <a:ext cx="38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grpSp>
          <p:nvGrpSpPr>
            <p:cNvPr id="109" name="Group 23"/>
            <p:cNvGrpSpPr>
              <a:grpSpLocks/>
            </p:cNvGrpSpPr>
            <p:nvPr/>
          </p:nvGrpSpPr>
          <p:grpSpPr bwMode="auto">
            <a:xfrm>
              <a:off x="4368" y="3360"/>
              <a:ext cx="216" cy="384"/>
              <a:chOff x="1968" y="2208"/>
              <a:chExt cx="216" cy="384"/>
            </a:xfrm>
          </p:grpSpPr>
          <p:sp>
            <p:nvSpPr>
              <p:cNvPr id="118" name="Line 24"/>
              <p:cNvSpPr>
                <a:spLocks noChangeShapeType="1"/>
              </p:cNvSpPr>
              <p:nvPr/>
            </p:nvSpPr>
            <p:spPr bwMode="auto">
              <a:xfrm flipV="1">
                <a:off x="2016" y="2368"/>
                <a:ext cx="168" cy="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9" name="Text Box 25"/>
              <p:cNvSpPr txBox="1">
                <a:spLocks noChangeArrowheads="1"/>
              </p:cNvSpPr>
              <p:nvPr/>
            </p:nvSpPr>
            <p:spPr bwMode="auto">
              <a:xfrm>
                <a:off x="1968" y="2256"/>
                <a:ext cx="166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>
                    <a:latin typeface="Comic Sans MS" pitchFamily="66" charset="0"/>
                  </a:rPr>
                  <a:t>n</a:t>
                </a:r>
              </a:p>
            </p:txBody>
          </p:sp>
          <p:sp>
            <p:nvSpPr>
              <p:cNvPr id="120" name="Line 26"/>
              <p:cNvSpPr>
                <a:spLocks noChangeShapeType="1"/>
              </p:cNvSpPr>
              <p:nvPr/>
            </p:nvSpPr>
            <p:spPr bwMode="auto">
              <a:xfrm rot="5400000">
                <a:off x="1920" y="2400"/>
                <a:ext cx="38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grpSp>
          <p:nvGrpSpPr>
            <p:cNvPr id="110" name="Group 27"/>
            <p:cNvGrpSpPr>
              <a:grpSpLocks/>
            </p:cNvGrpSpPr>
            <p:nvPr/>
          </p:nvGrpSpPr>
          <p:grpSpPr bwMode="auto">
            <a:xfrm>
              <a:off x="3360" y="2400"/>
              <a:ext cx="432" cy="240"/>
              <a:chOff x="576" y="1152"/>
              <a:chExt cx="432" cy="240"/>
            </a:xfrm>
          </p:grpSpPr>
          <p:sp>
            <p:nvSpPr>
              <p:cNvPr id="115" name="Line 28"/>
              <p:cNvSpPr>
                <a:spLocks noChangeShapeType="1"/>
              </p:cNvSpPr>
              <p:nvPr/>
            </p:nvSpPr>
            <p:spPr bwMode="auto">
              <a:xfrm flipH="1">
                <a:off x="768" y="1201"/>
                <a:ext cx="96" cy="1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6" name="Text Box 29"/>
              <p:cNvSpPr txBox="1">
                <a:spLocks noChangeArrowheads="1"/>
              </p:cNvSpPr>
              <p:nvPr/>
            </p:nvSpPr>
            <p:spPr bwMode="auto">
              <a:xfrm>
                <a:off x="672" y="1152"/>
                <a:ext cx="191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>
                    <a:latin typeface="Comic Sans MS" pitchFamily="66" charset="0"/>
                  </a:rPr>
                  <a:t>m</a:t>
                </a:r>
              </a:p>
            </p:txBody>
          </p:sp>
          <p:sp>
            <p:nvSpPr>
              <p:cNvPr id="117" name="Line 30"/>
              <p:cNvSpPr>
                <a:spLocks noChangeShapeType="1"/>
              </p:cNvSpPr>
              <p:nvPr/>
            </p:nvSpPr>
            <p:spPr bwMode="auto">
              <a:xfrm>
                <a:off x="576" y="1296"/>
                <a:ext cx="43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sp>
          <p:nvSpPr>
            <p:cNvPr id="111" name="Line 31"/>
            <p:cNvSpPr>
              <a:spLocks noChangeShapeType="1"/>
            </p:cNvSpPr>
            <p:nvPr/>
          </p:nvSpPr>
          <p:spPr bwMode="auto">
            <a:xfrm flipH="1">
              <a:off x="3456" y="2832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2" name="Line 32"/>
            <p:cNvSpPr>
              <a:spLocks noChangeShapeType="1"/>
            </p:cNvSpPr>
            <p:nvPr/>
          </p:nvSpPr>
          <p:spPr bwMode="auto">
            <a:xfrm flipH="1">
              <a:off x="3456" y="2928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3" name="Line 33"/>
            <p:cNvSpPr>
              <a:spLocks noChangeShapeType="1"/>
            </p:cNvSpPr>
            <p:nvPr/>
          </p:nvSpPr>
          <p:spPr bwMode="auto">
            <a:xfrm flipH="1">
              <a:off x="3456" y="3024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4" name="Line 34"/>
            <p:cNvSpPr>
              <a:spLocks noChangeShapeType="1"/>
            </p:cNvSpPr>
            <p:nvPr/>
          </p:nvSpPr>
          <p:spPr bwMode="auto">
            <a:xfrm flipH="1">
              <a:off x="3456" y="3120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ar-SA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81333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686550" y="6381750"/>
            <a:ext cx="2443554" cy="476250"/>
          </a:xfrm>
        </p:spPr>
        <p:txBody>
          <a:bodyPr/>
          <a:lstStyle/>
          <a:p>
            <a:fld id="{E02EA998-0F53-4EB1-8B21-D73AA5D284D9}" type="slidenum">
              <a:rPr lang="en-US" altLang="en-US"/>
              <a:pPr/>
              <a:t>11</a:t>
            </a:fld>
            <a:endParaRPr lang="en-US" altLang="en-US" dirty="0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42138" y="1962150"/>
            <a:ext cx="2019300" cy="4379913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Boolean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Equations: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/>
              <a:t>MF = F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 F</a:t>
            </a:r>
            <a:r>
              <a:rPr lang="en-US" altLang="en-US" sz="2400" baseline="-25000" dirty="0"/>
              <a:t>2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 err="1"/>
              <a:t>G</a:t>
            </a:r>
            <a:r>
              <a:rPr lang="en-US" altLang="en-US" sz="2400" baseline="-25000" dirty="0" err="1"/>
              <a:t>i</a:t>
            </a:r>
            <a:r>
              <a:rPr lang="en-US" altLang="en-US" sz="2400" dirty="0"/>
              <a:t> = F</a:t>
            </a:r>
            <a:r>
              <a:rPr lang="en-US" altLang="en-US" sz="2400" baseline="-25000" dirty="0"/>
              <a:t>i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/>
              <a:t>H</a:t>
            </a:r>
            <a:r>
              <a:rPr lang="en-US" altLang="en-US" sz="2400" baseline="-25000" dirty="0"/>
              <a:t>i</a:t>
            </a:r>
            <a:r>
              <a:rPr lang="en-US" altLang="en-US" sz="2400" dirty="0"/>
              <a:t> = F</a:t>
            </a:r>
            <a:r>
              <a:rPr lang="en-US" altLang="en-US" sz="2400" baseline="-25000" dirty="0"/>
              <a:t>i</a:t>
            </a:r>
          </a:p>
          <a:p>
            <a:pPr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823302" name="Rectangle 6"/>
          <p:cNvSpPr>
            <a:spLocks noChangeArrowheads="1"/>
          </p:cNvSpPr>
          <p:nvPr/>
        </p:nvSpPr>
        <p:spPr bwMode="auto">
          <a:xfrm>
            <a:off x="893763" y="463550"/>
            <a:ext cx="3397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1900" i="1" u="none" baseline="0">
                <a:solidFill>
                  <a:srgbClr val="000000"/>
                </a:solidFill>
                <a:latin typeface="TimesTen" pitchFamily="18" charset="0"/>
              </a:rPr>
              <a:t>G</a:t>
            </a:r>
            <a:endParaRPr lang="en-US" altLang="en-US"/>
          </a:p>
        </p:txBody>
      </p:sp>
      <p:sp>
        <p:nvSpPr>
          <p:cNvPr id="823303" name="Rectangle 7"/>
          <p:cNvSpPr>
            <a:spLocks noChangeArrowheads="1"/>
          </p:cNvSpPr>
          <p:nvPr/>
        </p:nvSpPr>
        <p:spPr bwMode="auto">
          <a:xfrm>
            <a:off x="1093788" y="460375"/>
            <a:ext cx="8858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1900" u="none" baseline="0">
                <a:solidFill>
                  <a:srgbClr val="000000"/>
                </a:solidFill>
                <a:latin typeface="TimesTen" pitchFamily="18" charset="0"/>
              </a:rPr>
              <a:t> Select,</a:t>
            </a:r>
            <a:endParaRPr lang="en-US" altLang="en-US"/>
          </a:p>
        </p:txBody>
      </p:sp>
      <p:sp>
        <p:nvSpPr>
          <p:cNvPr id="823304" name="Rectangle 8"/>
          <p:cNvSpPr>
            <a:spLocks noChangeArrowheads="1"/>
          </p:cNvSpPr>
          <p:nvPr/>
        </p:nvSpPr>
        <p:spPr bwMode="auto">
          <a:xfrm>
            <a:off x="1911350" y="463550"/>
            <a:ext cx="3397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1900" i="1" u="none" baseline="0">
                <a:solidFill>
                  <a:srgbClr val="000000"/>
                </a:solidFill>
                <a:latin typeface="TimesTen" pitchFamily="18" charset="0"/>
              </a:rPr>
              <a:t>H</a:t>
            </a:r>
            <a:endParaRPr lang="en-US" altLang="en-US"/>
          </a:p>
        </p:txBody>
      </p:sp>
      <p:sp>
        <p:nvSpPr>
          <p:cNvPr id="823305" name="Rectangle 9"/>
          <p:cNvSpPr>
            <a:spLocks noChangeArrowheads="1"/>
          </p:cNvSpPr>
          <p:nvPr/>
        </p:nvSpPr>
        <p:spPr bwMode="auto">
          <a:xfrm>
            <a:off x="2112963" y="460375"/>
            <a:ext cx="8858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1900" u="none" baseline="0">
                <a:solidFill>
                  <a:srgbClr val="000000"/>
                </a:solidFill>
                <a:latin typeface="TimesTen" pitchFamily="18" charset="0"/>
              </a:rPr>
              <a:t> Select,</a:t>
            </a:r>
            <a:endParaRPr lang="en-US" altLang="en-US"/>
          </a:p>
        </p:txBody>
      </p:sp>
      <p:sp>
        <p:nvSpPr>
          <p:cNvPr id="823306" name="Rectangle 10"/>
          <p:cNvSpPr>
            <a:spLocks noChangeArrowheads="1"/>
          </p:cNvSpPr>
          <p:nvPr/>
        </p:nvSpPr>
        <p:spPr bwMode="auto">
          <a:xfrm>
            <a:off x="2862263" y="460375"/>
            <a:ext cx="5842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1900" u="none" baseline="0">
                <a:solidFill>
                  <a:srgbClr val="000000"/>
                </a:solidFill>
                <a:latin typeface="TimesTen" pitchFamily="18" charset="0"/>
              </a:rPr>
              <a:t> and</a:t>
            </a:r>
            <a:endParaRPr lang="en-US" altLang="en-US"/>
          </a:p>
        </p:txBody>
      </p:sp>
      <p:sp>
        <p:nvSpPr>
          <p:cNvPr id="823307" name="Rectangle 11"/>
          <p:cNvSpPr>
            <a:spLocks noChangeArrowheads="1"/>
          </p:cNvSpPr>
          <p:nvPr/>
        </p:nvSpPr>
        <p:spPr bwMode="auto">
          <a:xfrm>
            <a:off x="3386138" y="463550"/>
            <a:ext cx="5238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1900" i="1" u="none" baseline="0">
                <a:solidFill>
                  <a:srgbClr val="000000"/>
                </a:solidFill>
                <a:latin typeface="TimesTen" pitchFamily="18" charset="0"/>
              </a:rPr>
              <a:t>MF</a:t>
            </a:r>
            <a:endParaRPr lang="en-US" altLang="en-US"/>
          </a:p>
        </p:txBody>
      </p:sp>
      <p:sp>
        <p:nvSpPr>
          <p:cNvPr id="823310" name="Rectangle 14"/>
          <p:cNvSpPr>
            <a:spLocks noChangeArrowheads="1"/>
          </p:cNvSpPr>
          <p:nvPr/>
        </p:nvSpPr>
        <p:spPr bwMode="auto">
          <a:xfrm>
            <a:off x="893763" y="739775"/>
            <a:ext cx="5588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1900" u="none" baseline="0">
                <a:solidFill>
                  <a:srgbClr val="000000"/>
                </a:solidFill>
                <a:latin typeface="TimesTen" pitchFamily="18" charset="0"/>
              </a:rPr>
              <a:t>in T</a:t>
            </a:r>
            <a:endParaRPr lang="en-US" altLang="en-US"/>
          </a:p>
        </p:txBody>
      </p:sp>
      <p:sp>
        <p:nvSpPr>
          <p:cNvPr id="823312" name="Rectangle 16"/>
          <p:cNvSpPr>
            <a:spLocks noChangeArrowheads="1"/>
          </p:cNvSpPr>
          <p:nvPr/>
        </p:nvSpPr>
        <p:spPr bwMode="auto">
          <a:xfrm>
            <a:off x="1871663" y="739775"/>
            <a:ext cx="3492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1900" u="none" baseline="0">
                <a:solidFill>
                  <a:srgbClr val="000000"/>
                </a:solidFill>
                <a:latin typeface="TimesTen" pitchFamily="18" charset="0"/>
              </a:rPr>
              <a:t>of</a:t>
            </a:r>
            <a:endParaRPr lang="en-US" altLang="en-US"/>
          </a:p>
        </p:txBody>
      </p:sp>
      <p:sp>
        <p:nvSpPr>
          <p:cNvPr id="823313" name="Rectangle 17"/>
          <p:cNvSpPr>
            <a:spLocks noChangeArrowheads="1"/>
          </p:cNvSpPr>
          <p:nvPr/>
        </p:nvSpPr>
        <p:spPr bwMode="auto">
          <a:xfrm>
            <a:off x="2151063" y="742950"/>
            <a:ext cx="431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1900" i="1" u="none" baseline="0">
                <a:solidFill>
                  <a:srgbClr val="000000"/>
                </a:solidFill>
                <a:latin typeface="TimesTen" pitchFamily="18" charset="0"/>
              </a:rPr>
              <a:t>FS</a:t>
            </a:r>
            <a:endParaRPr lang="en-US" altLang="en-US"/>
          </a:p>
        </p:txBody>
      </p:sp>
      <p:sp>
        <p:nvSpPr>
          <p:cNvPr id="823314" name="Rectangle 18"/>
          <p:cNvSpPr>
            <a:spLocks noChangeArrowheads="1"/>
          </p:cNvSpPr>
          <p:nvPr/>
        </p:nvSpPr>
        <p:spPr bwMode="auto">
          <a:xfrm>
            <a:off x="2446338" y="739775"/>
            <a:ext cx="8540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1900" u="none" baseline="0">
                <a:solidFill>
                  <a:srgbClr val="000000"/>
                </a:solidFill>
                <a:latin typeface="TimesTen" pitchFamily="18" charset="0"/>
              </a:rPr>
              <a:t> Codes</a:t>
            </a:r>
            <a:endParaRPr lang="en-US" altLang="en-US"/>
          </a:p>
        </p:txBody>
      </p:sp>
      <p:grpSp>
        <p:nvGrpSpPr>
          <p:cNvPr id="823494" name="Group 198"/>
          <p:cNvGrpSpPr>
            <a:grpSpLocks/>
          </p:cNvGrpSpPr>
          <p:nvPr/>
        </p:nvGrpSpPr>
        <p:grpSpPr bwMode="auto">
          <a:xfrm>
            <a:off x="574675" y="1154113"/>
            <a:ext cx="6394450" cy="5181600"/>
            <a:chOff x="370" y="727"/>
            <a:chExt cx="4028" cy="3264"/>
          </a:xfrm>
        </p:grpSpPr>
        <p:sp>
          <p:nvSpPr>
            <p:cNvPr id="823315" name="Rectangle 19"/>
            <p:cNvSpPr>
              <a:spLocks noChangeArrowheads="1"/>
            </p:cNvSpPr>
            <p:nvPr/>
          </p:nvSpPr>
          <p:spPr bwMode="auto">
            <a:xfrm>
              <a:off x="371" y="944"/>
              <a:ext cx="43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600" u="none" baseline="0">
                  <a:solidFill>
                    <a:srgbClr val="000000"/>
                  </a:solidFill>
                  <a:latin typeface="Helvetica" pitchFamily="34" charset="0"/>
                </a:rPr>
                <a:t>FS(3:0)</a:t>
              </a:r>
              <a:endParaRPr lang="en-US" altLang="en-US"/>
            </a:p>
          </p:txBody>
        </p:sp>
        <p:sp>
          <p:nvSpPr>
            <p:cNvPr id="823316" name="Rectangle 20"/>
            <p:cNvSpPr>
              <a:spLocks noChangeArrowheads="1"/>
            </p:cNvSpPr>
            <p:nvPr/>
          </p:nvSpPr>
          <p:spPr bwMode="auto">
            <a:xfrm>
              <a:off x="1200" y="800"/>
              <a:ext cx="1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600" u="none" baseline="0">
                  <a:solidFill>
                    <a:srgbClr val="000000"/>
                  </a:solidFill>
                  <a:latin typeface="Helvetica" pitchFamily="34" charset="0"/>
                </a:rPr>
                <a:t>MF</a:t>
              </a:r>
              <a:endParaRPr lang="en-US" altLang="en-US"/>
            </a:p>
          </p:txBody>
        </p:sp>
        <p:sp>
          <p:nvSpPr>
            <p:cNvPr id="823317" name="Rectangle 21"/>
            <p:cNvSpPr>
              <a:spLocks noChangeArrowheads="1"/>
            </p:cNvSpPr>
            <p:nvPr/>
          </p:nvSpPr>
          <p:spPr bwMode="auto">
            <a:xfrm>
              <a:off x="1200" y="944"/>
              <a:ext cx="37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600" u="none" baseline="0">
                  <a:solidFill>
                    <a:srgbClr val="000000"/>
                  </a:solidFill>
                  <a:latin typeface="Helvetica" pitchFamily="34" charset="0"/>
                </a:rPr>
                <a:t>Select</a:t>
              </a:r>
              <a:endParaRPr lang="en-US" altLang="en-US"/>
            </a:p>
          </p:txBody>
        </p:sp>
        <p:sp>
          <p:nvSpPr>
            <p:cNvPr id="823318" name="Rectangle 22"/>
            <p:cNvSpPr>
              <a:spLocks noChangeArrowheads="1"/>
            </p:cNvSpPr>
            <p:nvPr/>
          </p:nvSpPr>
          <p:spPr bwMode="auto">
            <a:xfrm>
              <a:off x="1776" y="800"/>
              <a:ext cx="1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600" u="none" baseline="0">
                  <a:solidFill>
                    <a:srgbClr val="000000"/>
                  </a:solidFill>
                  <a:latin typeface="Helvetica" pitchFamily="34" charset="0"/>
                </a:rPr>
                <a:t>G</a:t>
              </a:r>
              <a:endParaRPr lang="en-US" altLang="en-US"/>
            </a:p>
          </p:txBody>
        </p:sp>
        <p:sp>
          <p:nvSpPr>
            <p:cNvPr id="823319" name="Rectangle 23"/>
            <p:cNvSpPr>
              <a:spLocks noChangeArrowheads="1"/>
            </p:cNvSpPr>
            <p:nvPr/>
          </p:nvSpPr>
          <p:spPr bwMode="auto">
            <a:xfrm>
              <a:off x="1776" y="944"/>
              <a:ext cx="64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600" u="none" baseline="0">
                  <a:solidFill>
                    <a:srgbClr val="000000"/>
                  </a:solidFill>
                  <a:latin typeface="Helvetica" pitchFamily="34" charset="0"/>
                </a:rPr>
                <a:t>Select(3:0)</a:t>
              </a:r>
              <a:endParaRPr lang="en-US" altLang="en-US"/>
            </a:p>
          </p:txBody>
        </p:sp>
        <p:sp>
          <p:nvSpPr>
            <p:cNvPr id="823320" name="Rectangle 24"/>
            <p:cNvSpPr>
              <a:spLocks noChangeArrowheads="1"/>
            </p:cNvSpPr>
            <p:nvPr/>
          </p:nvSpPr>
          <p:spPr bwMode="auto">
            <a:xfrm>
              <a:off x="2462" y="800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600" u="none" baseline="0">
                  <a:solidFill>
                    <a:srgbClr val="000000"/>
                  </a:solidFill>
                  <a:latin typeface="Helvetica" pitchFamily="34" charset="0"/>
                </a:rPr>
                <a:t>H</a:t>
              </a:r>
              <a:endParaRPr lang="en-US" altLang="en-US"/>
            </a:p>
          </p:txBody>
        </p:sp>
        <p:sp>
          <p:nvSpPr>
            <p:cNvPr id="823321" name="Rectangle 25"/>
            <p:cNvSpPr>
              <a:spLocks noChangeArrowheads="1"/>
            </p:cNvSpPr>
            <p:nvPr/>
          </p:nvSpPr>
          <p:spPr bwMode="auto">
            <a:xfrm>
              <a:off x="2462" y="944"/>
              <a:ext cx="64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600" u="none" baseline="0">
                  <a:solidFill>
                    <a:srgbClr val="000000"/>
                  </a:solidFill>
                  <a:latin typeface="Helvetica" pitchFamily="34" charset="0"/>
                </a:rPr>
                <a:t>Select(3:0)</a:t>
              </a:r>
              <a:endParaRPr lang="en-US" altLang="en-US"/>
            </a:p>
          </p:txBody>
        </p:sp>
        <p:sp>
          <p:nvSpPr>
            <p:cNvPr id="823322" name="Rectangle 26"/>
            <p:cNvSpPr>
              <a:spLocks noChangeArrowheads="1"/>
            </p:cNvSpPr>
            <p:nvPr/>
          </p:nvSpPr>
          <p:spPr bwMode="auto">
            <a:xfrm>
              <a:off x="3326" y="944"/>
              <a:ext cx="2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600" u="none" baseline="0">
                  <a:solidFill>
                    <a:srgbClr val="000000"/>
                  </a:solidFill>
                  <a:latin typeface="Helvetica" pitchFamily="34" charset="0"/>
                </a:rPr>
                <a:t>Micr</a:t>
              </a:r>
              <a:endParaRPr lang="en-US" altLang="en-US"/>
            </a:p>
          </p:txBody>
        </p:sp>
        <p:sp>
          <p:nvSpPr>
            <p:cNvPr id="823323" name="Rectangle 27"/>
            <p:cNvSpPr>
              <a:spLocks noChangeArrowheads="1"/>
            </p:cNvSpPr>
            <p:nvPr/>
          </p:nvSpPr>
          <p:spPr bwMode="auto">
            <a:xfrm>
              <a:off x="3587" y="944"/>
              <a:ext cx="66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600" u="none" baseline="0">
                  <a:solidFill>
                    <a:srgbClr val="000000"/>
                  </a:solidFill>
                  <a:latin typeface="Helvetica" pitchFamily="34" charset="0"/>
                </a:rPr>
                <a:t>ooperation</a:t>
              </a:r>
              <a:endParaRPr lang="en-US" altLang="en-US"/>
            </a:p>
          </p:txBody>
        </p:sp>
        <p:sp>
          <p:nvSpPr>
            <p:cNvPr id="823324" name="Rectangle 28"/>
            <p:cNvSpPr>
              <a:spLocks noChangeArrowheads="1"/>
            </p:cNvSpPr>
            <p:nvPr/>
          </p:nvSpPr>
          <p:spPr bwMode="auto">
            <a:xfrm>
              <a:off x="371" y="1249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0000</a:t>
              </a:r>
              <a:endParaRPr lang="en-US" altLang="en-US"/>
            </a:p>
          </p:txBody>
        </p:sp>
        <p:sp>
          <p:nvSpPr>
            <p:cNvPr id="823325" name="Rectangle 29"/>
            <p:cNvSpPr>
              <a:spLocks noChangeArrowheads="1"/>
            </p:cNvSpPr>
            <p:nvPr/>
          </p:nvSpPr>
          <p:spPr bwMode="auto">
            <a:xfrm>
              <a:off x="1200" y="1175"/>
              <a:ext cx="576" cy="256"/>
            </a:xfrm>
            <a:prstGeom prst="rect">
              <a:avLst/>
            </a:prstGeom>
            <a:solidFill>
              <a:srgbClr val="CC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26" name="Rectangle 30"/>
            <p:cNvSpPr>
              <a:spLocks noChangeArrowheads="1"/>
            </p:cNvSpPr>
            <p:nvPr/>
          </p:nvSpPr>
          <p:spPr bwMode="auto">
            <a:xfrm>
              <a:off x="1452" y="124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0</a:t>
              </a:r>
              <a:endParaRPr lang="en-US" altLang="en-US"/>
            </a:p>
          </p:txBody>
        </p:sp>
        <p:sp>
          <p:nvSpPr>
            <p:cNvPr id="823327" name="Rectangle 31"/>
            <p:cNvSpPr>
              <a:spLocks noChangeArrowheads="1"/>
            </p:cNvSpPr>
            <p:nvPr/>
          </p:nvSpPr>
          <p:spPr bwMode="auto">
            <a:xfrm>
              <a:off x="1776" y="1175"/>
              <a:ext cx="686" cy="256"/>
            </a:xfrm>
            <a:prstGeom prst="rect">
              <a:avLst/>
            </a:prstGeom>
            <a:solidFill>
              <a:srgbClr val="CC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28" name="Rectangle 32"/>
            <p:cNvSpPr>
              <a:spLocks noChangeArrowheads="1"/>
            </p:cNvSpPr>
            <p:nvPr/>
          </p:nvSpPr>
          <p:spPr bwMode="auto">
            <a:xfrm>
              <a:off x="1924" y="1249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0000</a:t>
              </a:r>
              <a:endParaRPr lang="en-US" altLang="en-US"/>
            </a:p>
          </p:txBody>
        </p:sp>
        <p:sp>
          <p:nvSpPr>
            <p:cNvPr id="823329" name="Rectangle 33"/>
            <p:cNvSpPr>
              <a:spLocks noChangeArrowheads="1"/>
            </p:cNvSpPr>
            <p:nvPr/>
          </p:nvSpPr>
          <p:spPr bwMode="auto">
            <a:xfrm>
              <a:off x="2694" y="1249"/>
              <a:ext cx="1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Helvetica" pitchFamily="34" charset="0"/>
                </a:rPr>
                <a:t>XX</a:t>
              </a:r>
              <a:endParaRPr lang="en-US" altLang="en-US"/>
            </a:p>
          </p:txBody>
        </p:sp>
        <p:sp>
          <p:nvSpPr>
            <p:cNvPr id="823330" name="Rectangle 34"/>
            <p:cNvSpPr>
              <a:spLocks noChangeArrowheads="1"/>
            </p:cNvSpPr>
            <p:nvPr/>
          </p:nvSpPr>
          <p:spPr bwMode="auto">
            <a:xfrm>
              <a:off x="371" y="1425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0001</a:t>
              </a:r>
              <a:endParaRPr lang="en-US" altLang="en-US"/>
            </a:p>
          </p:txBody>
        </p:sp>
        <p:sp>
          <p:nvSpPr>
            <p:cNvPr id="823331" name="Rectangle 35"/>
            <p:cNvSpPr>
              <a:spLocks noChangeArrowheads="1"/>
            </p:cNvSpPr>
            <p:nvPr/>
          </p:nvSpPr>
          <p:spPr bwMode="auto">
            <a:xfrm>
              <a:off x="1200" y="1431"/>
              <a:ext cx="576" cy="176"/>
            </a:xfrm>
            <a:prstGeom prst="rect">
              <a:avLst/>
            </a:prstGeom>
            <a:solidFill>
              <a:srgbClr val="CC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32" name="Rectangle 36"/>
            <p:cNvSpPr>
              <a:spLocks noChangeArrowheads="1"/>
            </p:cNvSpPr>
            <p:nvPr/>
          </p:nvSpPr>
          <p:spPr bwMode="auto">
            <a:xfrm>
              <a:off x="1452" y="142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0</a:t>
              </a:r>
              <a:endParaRPr lang="en-US" altLang="en-US"/>
            </a:p>
          </p:txBody>
        </p:sp>
        <p:sp>
          <p:nvSpPr>
            <p:cNvPr id="823333" name="Rectangle 37"/>
            <p:cNvSpPr>
              <a:spLocks noChangeArrowheads="1"/>
            </p:cNvSpPr>
            <p:nvPr/>
          </p:nvSpPr>
          <p:spPr bwMode="auto">
            <a:xfrm>
              <a:off x="1776" y="1431"/>
              <a:ext cx="686" cy="176"/>
            </a:xfrm>
            <a:prstGeom prst="rect">
              <a:avLst/>
            </a:prstGeom>
            <a:solidFill>
              <a:srgbClr val="CC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34" name="Rectangle 38"/>
            <p:cNvSpPr>
              <a:spLocks noChangeArrowheads="1"/>
            </p:cNvSpPr>
            <p:nvPr/>
          </p:nvSpPr>
          <p:spPr bwMode="auto">
            <a:xfrm>
              <a:off x="1924" y="1425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0001</a:t>
              </a:r>
              <a:endParaRPr lang="en-US" altLang="en-US"/>
            </a:p>
          </p:txBody>
        </p:sp>
        <p:sp>
          <p:nvSpPr>
            <p:cNvPr id="823335" name="Rectangle 39"/>
            <p:cNvSpPr>
              <a:spLocks noChangeArrowheads="1"/>
            </p:cNvSpPr>
            <p:nvPr/>
          </p:nvSpPr>
          <p:spPr bwMode="auto">
            <a:xfrm>
              <a:off x="2694" y="1425"/>
              <a:ext cx="1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Helvetica" pitchFamily="34" charset="0"/>
                </a:rPr>
                <a:t>XX</a:t>
              </a:r>
              <a:endParaRPr lang="en-US" altLang="en-US"/>
            </a:p>
          </p:txBody>
        </p:sp>
        <p:sp>
          <p:nvSpPr>
            <p:cNvPr id="823336" name="Rectangle 40"/>
            <p:cNvSpPr>
              <a:spLocks noChangeArrowheads="1"/>
            </p:cNvSpPr>
            <p:nvPr/>
          </p:nvSpPr>
          <p:spPr bwMode="auto">
            <a:xfrm>
              <a:off x="371" y="1601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0010</a:t>
              </a:r>
              <a:endParaRPr lang="en-US" altLang="en-US"/>
            </a:p>
          </p:txBody>
        </p:sp>
        <p:sp>
          <p:nvSpPr>
            <p:cNvPr id="823337" name="Rectangle 41"/>
            <p:cNvSpPr>
              <a:spLocks noChangeArrowheads="1"/>
            </p:cNvSpPr>
            <p:nvPr/>
          </p:nvSpPr>
          <p:spPr bwMode="auto">
            <a:xfrm>
              <a:off x="1200" y="1607"/>
              <a:ext cx="576" cy="176"/>
            </a:xfrm>
            <a:prstGeom prst="rect">
              <a:avLst/>
            </a:prstGeom>
            <a:solidFill>
              <a:srgbClr val="CC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38" name="Rectangle 42"/>
            <p:cNvSpPr>
              <a:spLocks noChangeArrowheads="1"/>
            </p:cNvSpPr>
            <p:nvPr/>
          </p:nvSpPr>
          <p:spPr bwMode="auto">
            <a:xfrm>
              <a:off x="1452" y="160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0</a:t>
              </a:r>
              <a:endParaRPr lang="en-US" altLang="en-US"/>
            </a:p>
          </p:txBody>
        </p:sp>
        <p:sp>
          <p:nvSpPr>
            <p:cNvPr id="823339" name="Rectangle 43"/>
            <p:cNvSpPr>
              <a:spLocks noChangeArrowheads="1"/>
            </p:cNvSpPr>
            <p:nvPr/>
          </p:nvSpPr>
          <p:spPr bwMode="auto">
            <a:xfrm>
              <a:off x="1776" y="1607"/>
              <a:ext cx="686" cy="176"/>
            </a:xfrm>
            <a:prstGeom prst="rect">
              <a:avLst/>
            </a:prstGeom>
            <a:solidFill>
              <a:srgbClr val="CC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40" name="Rectangle 44"/>
            <p:cNvSpPr>
              <a:spLocks noChangeArrowheads="1"/>
            </p:cNvSpPr>
            <p:nvPr/>
          </p:nvSpPr>
          <p:spPr bwMode="auto">
            <a:xfrm>
              <a:off x="1924" y="1601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0010</a:t>
              </a:r>
              <a:endParaRPr lang="en-US" altLang="en-US"/>
            </a:p>
          </p:txBody>
        </p:sp>
        <p:sp>
          <p:nvSpPr>
            <p:cNvPr id="823341" name="Rectangle 45"/>
            <p:cNvSpPr>
              <a:spLocks noChangeArrowheads="1"/>
            </p:cNvSpPr>
            <p:nvPr/>
          </p:nvSpPr>
          <p:spPr bwMode="auto">
            <a:xfrm>
              <a:off x="2694" y="1601"/>
              <a:ext cx="1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Helvetica" pitchFamily="34" charset="0"/>
                </a:rPr>
                <a:t>XX</a:t>
              </a:r>
              <a:endParaRPr lang="en-US" altLang="en-US"/>
            </a:p>
          </p:txBody>
        </p:sp>
        <p:sp>
          <p:nvSpPr>
            <p:cNvPr id="823342" name="Rectangle 46"/>
            <p:cNvSpPr>
              <a:spLocks noChangeArrowheads="1"/>
            </p:cNvSpPr>
            <p:nvPr/>
          </p:nvSpPr>
          <p:spPr bwMode="auto">
            <a:xfrm>
              <a:off x="371" y="1777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0011</a:t>
              </a:r>
              <a:endParaRPr lang="en-US" altLang="en-US"/>
            </a:p>
          </p:txBody>
        </p:sp>
        <p:sp>
          <p:nvSpPr>
            <p:cNvPr id="823343" name="Rectangle 47"/>
            <p:cNvSpPr>
              <a:spLocks noChangeArrowheads="1"/>
            </p:cNvSpPr>
            <p:nvPr/>
          </p:nvSpPr>
          <p:spPr bwMode="auto">
            <a:xfrm>
              <a:off x="1200" y="1783"/>
              <a:ext cx="576" cy="176"/>
            </a:xfrm>
            <a:prstGeom prst="rect">
              <a:avLst/>
            </a:prstGeom>
            <a:solidFill>
              <a:srgbClr val="CC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44" name="Rectangle 48"/>
            <p:cNvSpPr>
              <a:spLocks noChangeArrowheads="1"/>
            </p:cNvSpPr>
            <p:nvPr/>
          </p:nvSpPr>
          <p:spPr bwMode="auto">
            <a:xfrm>
              <a:off x="1452" y="177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0</a:t>
              </a:r>
              <a:endParaRPr lang="en-US" altLang="en-US"/>
            </a:p>
          </p:txBody>
        </p:sp>
        <p:sp>
          <p:nvSpPr>
            <p:cNvPr id="823345" name="Rectangle 49"/>
            <p:cNvSpPr>
              <a:spLocks noChangeArrowheads="1"/>
            </p:cNvSpPr>
            <p:nvPr/>
          </p:nvSpPr>
          <p:spPr bwMode="auto">
            <a:xfrm>
              <a:off x="1776" y="1783"/>
              <a:ext cx="686" cy="176"/>
            </a:xfrm>
            <a:prstGeom prst="rect">
              <a:avLst/>
            </a:prstGeom>
            <a:solidFill>
              <a:srgbClr val="CC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46" name="Rectangle 50"/>
            <p:cNvSpPr>
              <a:spLocks noChangeArrowheads="1"/>
            </p:cNvSpPr>
            <p:nvPr/>
          </p:nvSpPr>
          <p:spPr bwMode="auto">
            <a:xfrm>
              <a:off x="1924" y="1777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0011</a:t>
              </a:r>
              <a:endParaRPr lang="en-US" altLang="en-US"/>
            </a:p>
          </p:txBody>
        </p:sp>
        <p:sp>
          <p:nvSpPr>
            <p:cNvPr id="823347" name="Rectangle 51"/>
            <p:cNvSpPr>
              <a:spLocks noChangeArrowheads="1"/>
            </p:cNvSpPr>
            <p:nvPr/>
          </p:nvSpPr>
          <p:spPr bwMode="auto">
            <a:xfrm>
              <a:off x="2694" y="1777"/>
              <a:ext cx="1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Helvetica" pitchFamily="34" charset="0"/>
                </a:rPr>
                <a:t>XX</a:t>
              </a:r>
              <a:endParaRPr lang="en-US" altLang="en-US"/>
            </a:p>
          </p:txBody>
        </p:sp>
        <p:sp>
          <p:nvSpPr>
            <p:cNvPr id="823348" name="Rectangle 52"/>
            <p:cNvSpPr>
              <a:spLocks noChangeArrowheads="1"/>
            </p:cNvSpPr>
            <p:nvPr/>
          </p:nvSpPr>
          <p:spPr bwMode="auto">
            <a:xfrm>
              <a:off x="371" y="1953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0100</a:t>
              </a:r>
              <a:endParaRPr lang="en-US" altLang="en-US"/>
            </a:p>
          </p:txBody>
        </p:sp>
        <p:sp>
          <p:nvSpPr>
            <p:cNvPr id="823349" name="Rectangle 53"/>
            <p:cNvSpPr>
              <a:spLocks noChangeArrowheads="1"/>
            </p:cNvSpPr>
            <p:nvPr/>
          </p:nvSpPr>
          <p:spPr bwMode="auto">
            <a:xfrm>
              <a:off x="1200" y="1959"/>
              <a:ext cx="576" cy="176"/>
            </a:xfrm>
            <a:prstGeom prst="rect">
              <a:avLst/>
            </a:prstGeom>
            <a:solidFill>
              <a:srgbClr val="CC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50" name="Rectangle 54"/>
            <p:cNvSpPr>
              <a:spLocks noChangeArrowheads="1"/>
            </p:cNvSpPr>
            <p:nvPr/>
          </p:nvSpPr>
          <p:spPr bwMode="auto">
            <a:xfrm>
              <a:off x="1452" y="195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0</a:t>
              </a:r>
              <a:endParaRPr lang="en-US" altLang="en-US"/>
            </a:p>
          </p:txBody>
        </p:sp>
        <p:sp>
          <p:nvSpPr>
            <p:cNvPr id="823351" name="Rectangle 55"/>
            <p:cNvSpPr>
              <a:spLocks noChangeArrowheads="1"/>
            </p:cNvSpPr>
            <p:nvPr/>
          </p:nvSpPr>
          <p:spPr bwMode="auto">
            <a:xfrm>
              <a:off x="1776" y="1959"/>
              <a:ext cx="686" cy="176"/>
            </a:xfrm>
            <a:prstGeom prst="rect">
              <a:avLst/>
            </a:prstGeom>
            <a:solidFill>
              <a:srgbClr val="CC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52" name="Rectangle 56"/>
            <p:cNvSpPr>
              <a:spLocks noChangeArrowheads="1"/>
            </p:cNvSpPr>
            <p:nvPr/>
          </p:nvSpPr>
          <p:spPr bwMode="auto">
            <a:xfrm>
              <a:off x="1924" y="1953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0100</a:t>
              </a:r>
              <a:endParaRPr lang="en-US" altLang="en-US"/>
            </a:p>
          </p:txBody>
        </p:sp>
        <p:sp>
          <p:nvSpPr>
            <p:cNvPr id="823353" name="Rectangle 57"/>
            <p:cNvSpPr>
              <a:spLocks noChangeArrowheads="1"/>
            </p:cNvSpPr>
            <p:nvPr/>
          </p:nvSpPr>
          <p:spPr bwMode="auto">
            <a:xfrm>
              <a:off x="2694" y="1953"/>
              <a:ext cx="1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Helvetica" pitchFamily="34" charset="0"/>
                </a:rPr>
                <a:t>XX</a:t>
              </a:r>
              <a:endParaRPr lang="en-US" altLang="en-US"/>
            </a:p>
          </p:txBody>
        </p:sp>
        <p:sp>
          <p:nvSpPr>
            <p:cNvPr id="823354" name="Rectangle 58"/>
            <p:cNvSpPr>
              <a:spLocks noChangeArrowheads="1"/>
            </p:cNvSpPr>
            <p:nvPr/>
          </p:nvSpPr>
          <p:spPr bwMode="auto">
            <a:xfrm>
              <a:off x="371" y="2129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0101</a:t>
              </a:r>
              <a:endParaRPr lang="en-US" altLang="en-US"/>
            </a:p>
          </p:txBody>
        </p:sp>
        <p:sp>
          <p:nvSpPr>
            <p:cNvPr id="823355" name="Rectangle 59"/>
            <p:cNvSpPr>
              <a:spLocks noChangeArrowheads="1"/>
            </p:cNvSpPr>
            <p:nvPr/>
          </p:nvSpPr>
          <p:spPr bwMode="auto">
            <a:xfrm>
              <a:off x="1200" y="2135"/>
              <a:ext cx="576" cy="176"/>
            </a:xfrm>
            <a:prstGeom prst="rect">
              <a:avLst/>
            </a:prstGeom>
            <a:solidFill>
              <a:srgbClr val="CC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56" name="Rectangle 60"/>
            <p:cNvSpPr>
              <a:spLocks noChangeArrowheads="1"/>
            </p:cNvSpPr>
            <p:nvPr/>
          </p:nvSpPr>
          <p:spPr bwMode="auto">
            <a:xfrm>
              <a:off x="1452" y="212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0</a:t>
              </a:r>
              <a:endParaRPr lang="en-US" altLang="en-US"/>
            </a:p>
          </p:txBody>
        </p:sp>
        <p:sp>
          <p:nvSpPr>
            <p:cNvPr id="823357" name="Rectangle 61"/>
            <p:cNvSpPr>
              <a:spLocks noChangeArrowheads="1"/>
            </p:cNvSpPr>
            <p:nvPr/>
          </p:nvSpPr>
          <p:spPr bwMode="auto">
            <a:xfrm>
              <a:off x="1776" y="2135"/>
              <a:ext cx="686" cy="176"/>
            </a:xfrm>
            <a:prstGeom prst="rect">
              <a:avLst/>
            </a:prstGeom>
            <a:solidFill>
              <a:srgbClr val="CC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58" name="Rectangle 62"/>
            <p:cNvSpPr>
              <a:spLocks noChangeArrowheads="1"/>
            </p:cNvSpPr>
            <p:nvPr/>
          </p:nvSpPr>
          <p:spPr bwMode="auto">
            <a:xfrm>
              <a:off x="1924" y="2129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0101</a:t>
              </a:r>
              <a:endParaRPr lang="en-US" altLang="en-US"/>
            </a:p>
          </p:txBody>
        </p:sp>
        <p:sp>
          <p:nvSpPr>
            <p:cNvPr id="823359" name="Rectangle 63"/>
            <p:cNvSpPr>
              <a:spLocks noChangeArrowheads="1"/>
            </p:cNvSpPr>
            <p:nvPr/>
          </p:nvSpPr>
          <p:spPr bwMode="auto">
            <a:xfrm>
              <a:off x="2694" y="2129"/>
              <a:ext cx="1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Helvetica" pitchFamily="34" charset="0"/>
                </a:rPr>
                <a:t>XX</a:t>
              </a:r>
              <a:endParaRPr lang="en-US" altLang="en-US"/>
            </a:p>
          </p:txBody>
        </p:sp>
        <p:sp>
          <p:nvSpPr>
            <p:cNvPr id="823360" name="Rectangle 64"/>
            <p:cNvSpPr>
              <a:spLocks noChangeArrowheads="1"/>
            </p:cNvSpPr>
            <p:nvPr/>
          </p:nvSpPr>
          <p:spPr bwMode="auto">
            <a:xfrm>
              <a:off x="371" y="2305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0110</a:t>
              </a:r>
              <a:endParaRPr lang="en-US" altLang="en-US"/>
            </a:p>
          </p:txBody>
        </p:sp>
        <p:sp>
          <p:nvSpPr>
            <p:cNvPr id="823361" name="Rectangle 65"/>
            <p:cNvSpPr>
              <a:spLocks noChangeArrowheads="1"/>
            </p:cNvSpPr>
            <p:nvPr/>
          </p:nvSpPr>
          <p:spPr bwMode="auto">
            <a:xfrm>
              <a:off x="1200" y="2311"/>
              <a:ext cx="576" cy="176"/>
            </a:xfrm>
            <a:prstGeom prst="rect">
              <a:avLst/>
            </a:prstGeom>
            <a:solidFill>
              <a:srgbClr val="CC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62" name="Rectangle 66"/>
            <p:cNvSpPr>
              <a:spLocks noChangeArrowheads="1"/>
            </p:cNvSpPr>
            <p:nvPr/>
          </p:nvSpPr>
          <p:spPr bwMode="auto">
            <a:xfrm>
              <a:off x="1452" y="230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0</a:t>
              </a:r>
              <a:endParaRPr lang="en-US" altLang="en-US"/>
            </a:p>
          </p:txBody>
        </p:sp>
        <p:sp>
          <p:nvSpPr>
            <p:cNvPr id="823363" name="Rectangle 67"/>
            <p:cNvSpPr>
              <a:spLocks noChangeArrowheads="1"/>
            </p:cNvSpPr>
            <p:nvPr/>
          </p:nvSpPr>
          <p:spPr bwMode="auto">
            <a:xfrm>
              <a:off x="1776" y="2311"/>
              <a:ext cx="686" cy="176"/>
            </a:xfrm>
            <a:prstGeom prst="rect">
              <a:avLst/>
            </a:prstGeom>
            <a:solidFill>
              <a:srgbClr val="CC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64" name="Rectangle 68"/>
            <p:cNvSpPr>
              <a:spLocks noChangeArrowheads="1"/>
            </p:cNvSpPr>
            <p:nvPr/>
          </p:nvSpPr>
          <p:spPr bwMode="auto">
            <a:xfrm>
              <a:off x="1924" y="2305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0110</a:t>
              </a:r>
              <a:endParaRPr lang="en-US" altLang="en-US"/>
            </a:p>
          </p:txBody>
        </p:sp>
        <p:sp>
          <p:nvSpPr>
            <p:cNvPr id="823365" name="Rectangle 69"/>
            <p:cNvSpPr>
              <a:spLocks noChangeArrowheads="1"/>
            </p:cNvSpPr>
            <p:nvPr/>
          </p:nvSpPr>
          <p:spPr bwMode="auto">
            <a:xfrm>
              <a:off x="2694" y="2305"/>
              <a:ext cx="1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Helvetica" pitchFamily="34" charset="0"/>
                </a:rPr>
                <a:t>XX</a:t>
              </a:r>
              <a:endParaRPr lang="en-US" altLang="en-US"/>
            </a:p>
          </p:txBody>
        </p:sp>
        <p:sp>
          <p:nvSpPr>
            <p:cNvPr id="823366" name="Rectangle 70"/>
            <p:cNvSpPr>
              <a:spLocks noChangeArrowheads="1"/>
            </p:cNvSpPr>
            <p:nvPr/>
          </p:nvSpPr>
          <p:spPr bwMode="auto">
            <a:xfrm>
              <a:off x="371" y="2481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0111</a:t>
              </a:r>
              <a:endParaRPr lang="en-US" altLang="en-US"/>
            </a:p>
          </p:txBody>
        </p:sp>
        <p:sp>
          <p:nvSpPr>
            <p:cNvPr id="823367" name="Rectangle 71"/>
            <p:cNvSpPr>
              <a:spLocks noChangeArrowheads="1"/>
            </p:cNvSpPr>
            <p:nvPr/>
          </p:nvSpPr>
          <p:spPr bwMode="auto">
            <a:xfrm>
              <a:off x="1200" y="2487"/>
              <a:ext cx="576" cy="176"/>
            </a:xfrm>
            <a:prstGeom prst="rect">
              <a:avLst/>
            </a:prstGeom>
            <a:solidFill>
              <a:srgbClr val="CC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68" name="Rectangle 72"/>
            <p:cNvSpPr>
              <a:spLocks noChangeArrowheads="1"/>
            </p:cNvSpPr>
            <p:nvPr/>
          </p:nvSpPr>
          <p:spPr bwMode="auto">
            <a:xfrm>
              <a:off x="1452" y="248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0</a:t>
              </a:r>
              <a:endParaRPr lang="en-US" altLang="en-US"/>
            </a:p>
          </p:txBody>
        </p:sp>
        <p:sp>
          <p:nvSpPr>
            <p:cNvPr id="823369" name="Rectangle 73"/>
            <p:cNvSpPr>
              <a:spLocks noChangeArrowheads="1"/>
            </p:cNvSpPr>
            <p:nvPr/>
          </p:nvSpPr>
          <p:spPr bwMode="auto">
            <a:xfrm>
              <a:off x="1776" y="2487"/>
              <a:ext cx="686" cy="176"/>
            </a:xfrm>
            <a:prstGeom prst="rect">
              <a:avLst/>
            </a:prstGeom>
            <a:solidFill>
              <a:srgbClr val="CC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70" name="Rectangle 74"/>
            <p:cNvSpPr>
              <a:spLocks noChangeArrowheads="1"/>
            </p:cNvSpPr>
            <p:nvPr/>
          </p:nvSpPr>
          <p:spPr bwMode="auto">
            <a:xfrm>
              <a:off x="1924" y="2481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0111</a:t>
              </a:r>
              <a:endParaRPr lang="en-US" altLang="en-US"/>
            </a:p>
          </p:txBody>
        </p:sp>
        <p:sp>
          <p:nvSpPr>
            <p:cNvPr id="823371" name="Rectangle 75"/>
            <p:cNvSpPr>
              <a:spLocks noChangeArrowheads="1"/>
            </p:cNvSpPr>
            <p:nvPr/>
          </p:nvSpPr>
          <p:spPr bwMode="auto">
            <a:xfrm>
              <a:off x="2694" y="2481"/>
              <a:ext cx="1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Helvetica" pitchFamily="34" charset="0"/>
                </a:rPr>
                <a:t>XX</a:t>
              </a:r>
              <a:endParaRPr lang="en-US" altLang="en-US"/>
            </a:p>
          </p:txBody>
        </p:sp>
        <p:sp>
          <p:nvSpPr>
            <p:cNvPr id="823372" name="Rectangle 76"/>
            <p:cNvSpPr>
              <a:spLocks noChangeArrowheads="1"/>
            </p:cNvSpPr>
            <p:nvPr/>
          </p:nvSpPr>
          <p:spPr bwMode="auto">
            <a:xfrm>
              <a:off x="371" y="2657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1000</a:t>
              </a:r>
              <a:endParaRPr lang="en-US" altLang="en-US"/>
            </a:p>
          </p:txBody>
        </p:sp>
        <p:sp>
          <p:nvSpPr>
            <p:cNvPr id="823373" name="Rectangle 77"/>
            <p:cNvSpPr>
              <a:spLocks noChangeArrowheads="1"/>
            </p:cNvSpPr>
            <p:nvPr/>
          </p:nvSpPr>
          <p:spPr bwMode="auto">
            <a:xfrm>
              <a:off x="1200" y="2663"/>
              <a:ext cx="576" cy="176"/>
            </a:xfrm>
            <a:prstGeom prst="rect">
              <a:avLst/>
            </a:prstGeom>
            <a:solidFill>
              <a:srgbClr val="CC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74" name="Rectangle 78"/>
            <p:cNvSpPr>
              <a:spLocks noChangeArrowheads="1"/>
            </p:cNvSpPr>
            <p:nvPr/>
          </p:nvSpPr>
          <p:spPr bwMode="auto">
            <a:xfrm>
              <a:off x="1452" y="265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0</a:t>
              </a:r>
              <a:endParaRPr lang="en-US" altLang="en-US"/>
            </a:p>
          </p:txBody>
        </p:sp>
        <p:sp>
          <p:nvSpPr>
            <p:cNvPr id="823375" name="Rectangle 79"/>
            <p:cNvSpPr>
              <a:spLocks noChangeArrowheads="1"/>
            </p:cNvSpPr>
            <p:nvPr/>
          </p:nvSpPr>
          <p:spPr bwMode="auto">
            <a:xfrm>
              <a:off x="1776" y="2663"/>
              <a:ext cx="686" cy="176"/>
            </a:xfrm>
            <a:prstGeom prst="rect">
              <a:avLst/>
            </a:prstGeom>
            <a:solidFill>
              <a:srgbClr val="CC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76" name="Rectangle 80"/>
            <p:cNvSpPr>
              <a:spLocks noChangeArrowheads="1"/>
            </p:cNvSpPr>
            <p:nvPr/>
          </p:nvSpPr>
          <p:spPr bwMode="auto">
            <a:xfrm>
              <a:off x="1925" y="265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823377" name="Rectangle 81"/>
            <p:cNvSpPr>
              <a:spLocks noChangeArrowheads="1"/>
            </p:cNvSpPr>
            <p:nvPr/>
          </p:nvSpPr>
          <p:spPr bwMode="auto">
            <a:xfrm>
              <a:off x="2022" y="2657"/>
              <a:ext cx="9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Helvetica" pitchFamily="34" charset="0"/>
                </a:rPr>
                <a:t>X</a:t>
              </a:r>
              <a:endParaRPr lang="en-US" altLang="en-US"/>
            </a:p>
          </p:txBody>
        </p:sp>
        <p:sp>
          <p:nvSpPr>
            <p:cNvPr id="823378" name="Rectangle 82"/>
            <p:cNvSpPr>
              <a:spLocks noChangeArrowheads="1"/>
            </p:cNvSpPr>
            <p:nvPr/>
          </p:nvSpPr>
          <p:spPr bwMode="auto">
            <a:xfrm>
              <a:off x="2119" y="2657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00</a:t>
              </a:r>
              <a:endParaRPr lang="en-US" altLang="en-US"/>
            </a:p>
          </p:txBody>
        </p:sp>
        <p:sp>
          <p:nvSpPr>
            <p:cNvPr id="823379" name="Rectangle 83"/>
            <p:cNvSpPr>
              <a:spLocks noChangeArrowheads="1"/>
            </p:cNvSpPr>
            <p:nvPr/>
          </p:nvSpPr>
          <p:spPr bwMode="auto">
            <a:xfrm>
              <a:off x="2694" y="2657"/>
              <a:ext cx="1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Helvetica" pitchFamily="34" charset="0"/>
                </a:rPr>
                <a:t>XX</a:t>
              </a:r>
              <a:endParaRPr lang="en-US" altLang="en-US"/>
            </a:p>
          </p:txBody>
        </p:sp>
        <p:sp>
          <p:nvSpPr>
            <p:cNvPr id="823380" name="Rectangle 84"/>
            <p:cNvSpPr>
              <a:spLocks noChangeArrowheads="1"/>
            </p:cNvSpPr>
            <p:nvPr/>
          </p:nvSpPr>
          <p:spPr bwMode="auto">
            <a:xfrm>
              <a:off x="371" y="2833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1001</a:t>
              </a:r>
              <a:endParaRPr lang="en-US" altLang="en-US"/>
            </a:p>
          </p:txBody>
        </p:sp>
        <p:sp>
          <p:nvSpPr>
            <p:cNvPr id="823381" name="Rectangle 85"/>
            <p:cNvSpPr>
              <a:spLocks noChangeArrowheads="1"/>
            </p:cNvSpPr>
            <p:nvPr/>
          </p:nvSpPr>
          <p:spPr bwMode="auto">
            <a:xfrm>
              <a:off x="1200" y="2839"/>
              <a:ext cx="576" cy="176"/>
            </a:xfrm>
            <a:prstGeom prst="rect">
              <a:avLst/>
            </a:prstGeom>
            <a:solidFill>
              <a:srgbClr val="CC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82" name="Rectangle 86"/>
            <p:cNvSpPr>
              <a:spLocks noChangeArrowheads="1"/>
            </p:cNvSpPr>
            <p:nvPr/>
          </p:nvSpPr>
          <p:spPr bwMode="auto">
            <a:xfrm>
              <a:off x="1452" y="283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0</a:t>
              </a:r>
              <a:endParaRPr lang="en-US" altLang="en-US"/>
            </a:p>
          </p:txBody>
        </p:sp>
        <p:sp>
          <p:nvSpPr>
            <p:cNvPr id="823383" name="Rectangle 87"/>
            <p:cNvSpPr>
              <a:spLocks noChangeArrowheads="1"/>
            </p:cNvSpPr>
            <p:nvPr/>
          </p:nvSpPr>
          <p:spPr bwMode="auto">
            <a:xfrm>
              <a:off x="1776" y="2839"/>
              <a:ext cx="686" cy="176"/>
            </a:xfrm>
            <a:prstGeom prst="rect">
              <a:avLst/>
            </a:prstGeom>
            <a:solidFill>
              <a:srgbClr val="CC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84" name="Rectangle 88"/>
            <p:cNvSpPr>
              <a:spLocks noChangeArrowheads="1"/>
            </p:cNvSpPr>
            <p:nvPr/>
          </p:nvSpPr>
          <p:spPr bwMode="auto">
            <a:xfrm>
              <a:off x="1925" y="283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823385" name="Rectangle 89"/>
            <p:cNvSpPr>
              <a:spLocks noChangeArrowheads="1"/>
            </p:cNvSpPr>
            <p:nvPr/>
          </p:nvSpPr>
          <p:spPr bwMode="auto">
            <a:xfrm>
              <a:off x="2022" y="2833"/>
              <a:ext cx="9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Helvetica" pitchFamily="34" charset="0"/>
                </a:rPr>
                <a:t>X</a:t>
              </a:r>
              <a:endParaRPr lang="en-US" altLang="en-US"/>
            </a:p>
          </p:txBody>
        </p:sp>
        <p:sp>
          <p:nvSpPr>
            <p:cNvPr id="823386" name="Rectangle 90"/>
            <p:cNvSpPr>
              <a:spLocks noChangeArrowheads="1"/>
            </p:cNvSpPr>
            <p:nvPr/>
          </p:nvSpPr>
          <p:spPr bwMode="auto">
            <a:xfrm>
              <a:off x="2119" y="2833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01</a:t>
              </a:r>
              <a:endParaRPr lang="en-US" altLang="en-US"/>
            </a:p>
          </p:txBody>
        </p:sp>
        <p:sp>
          <p:nvSpPr>
            <p:cNvPr id="823387" name="Rectangle 91"/>
            <p:cNvSpPr>
              <a:spLocks noChangeArrowheads="1"/>
            </p:cNvSpPr>
            <p:nvPr/>
          </p:nvSpPr>
          <p:spPr bwMode="auto">
            <a:xfrm>
              <a:off x="2694" y="2833"/>
              <a:ext cx="1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Helvetica" pitchFamily="34" charset="0"/>
                </a:rPr>
                <a:t>XX</a:t>
              </a:r>
              <a:endParaRPr lang="en-US" altLang="en-US"/>
            </a:p>
          </p:txBody>
        </p:sp>
        <p:sp>
          <p:nvSpPr>
            <p:cNvPr id="823388" name="Rectangle 92"/>
            <p:cNvSpPr>
              <a:spLocks noChangeArrowheads="1"/>
            </p:cNvSpPr>
            <p:nvPr/>
          </p:nvSpPr>
          <p:spPr bwMode="auto">
            <a:xfrm>
              <a:off x="371" y="3009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1010</a:t>
              </a:r>
              <a:endParaRPr lang="en-US" altLang="en-US"/>
            </a:p>
          </p:txBody>
        </p:sp>
        <p:sp>
          <p:nvSpPr>
            <p:cNvPr id="823389" name="Rectangle 93"/>
            <p:cNvSpPr>
              <a:spLocks noChangeArrowheads="1"/>
            </p:cNvSpPr>
            <p:nvPr/>
          </p:nvSpPr>
          <p:spPr bwMode="auto">
            <a:xfrm>
              <a:off x="1200" y="3015"/>
              <a:ext cx="576" cy="176"/>
            </a:xfrm>
            <a:prstGeom prst="rect">
              <a:avLst/>
            </a:prstGeom>
            <a:solidFill>
              <a:srgbClr val="CC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90" name="Rectangle 94"/>
            <p:cNvSpPr>
              <a:spLocks noChangeArrowheads="1"/>
            </p:cNvSpPr>
            <p:nvPr/>
          </p:nvSpPr>
          <p:spPr bwMode="auto">
            <a:xfrm>
              <a:off x="1452" y="300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0</a:t>
              </a:r>
              <a:endParaRPr lang="en-US" altLang="en-US"/>
            </a:p>
          </p:txBody>
        </p:sp>
        <p:sp>
          <p:nvSpPr>
            <p:cNvPr id="823391" name="Rectangle 95"/>
            <p:cNvSpPr>
              <a:spLocks noChangeArrowheads="1"/>
            </p:cNvSpPr>
            <p:nvPr/>
          </p:nvSpPr>
          <p:spPr bwMode="auto">
            <a:xfrm>
              <a:off x="1776" y="3015"/>
              <a:ext cx="686" cy="176"/>
            </a:xfrm>
            <a:prstGeom prst="rect">
              <a:avLst/>
            </a:prstGeom>
            <a:solidFill>
              <a:srgbClr val="CC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92" name="Rectangle 96"/>
            <p:cNvSpPr>
              <a:spLocks noChangeArrowheads="1"/>
            </p:cNvSpPr>
            <p:nvPr/>
          </p:nvSpPr>
          <p:spPr bwMode="auto">
            <a:xfrm>
              <a:off x="1925" y="300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823393" name="Rectangle 97"/>
            <p:cNvSpPr>
              <a:spLocks noChangeArrowheads="1"/>
            </p:cNvSpPr>
            <p:nvPr/>
          </p:nvSpPr>
          <p:spPr bwMode="auto">
            <a:xfrm>
              <a:off x="2022" y="3009"/>
              <a:ext cx="9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Helvetica" pitchFamily="34" charset="0"/>
                </a:rPr>
                <a:t>X</a:t>
              </a:r>
              <a:endParaRPr lang="en-US" altLang="en-US"/>
            </a:p>
          </p:txBody>
        </p:sp>
        <p:sp>
          <p:nvSpPr>
            <p:cNvPr id="823394" name="Rectangle 98"/>
            <p:cNvSpPr>
              <a:spLocks noChangeArrowheads="1"/>
            </p:cNvSpPr>
            <p:nvPr/>
          </p:nvSpPr>
          <p:spPr bwMode="auto">
            <a:xfrm>
              <a:off x="2119" y="3009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10</a:t>
              </a:r>
              <a:endParaRPr lang="en-US" altLang="en-US"/>
            </a:p>
          </p:txBody>
        </p:sp>
        <p:sp>
          <p:nvSpPr>
            <p:cNvPr id="823395" name="Rectangle 99"/>
            <p:cNvSpPr>
              <a:spLocks noChangeArrowheads="1"/>
            </p:cNvSpPr>
            <p:nvPr/>
          </p:nvSpPr>
          <p:spPr bwMode="auto">
            <a:xfrm>
              <a:off x="2694" y="3009"/>
              <a:ext cx="1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Helvetica" pitchFamily="34" charset="0"/>
                </a:rPr>
                <a:t>XX</a:t>
              </a:r>
              <a:endParaRPr lang="en-US" altLang="en-US"/>
            </a:p>
          </p:txBody>
        </p:sp>
        <p:sp>
          <p:nvSpPr>
            <p:cNvPr id="823396" name="Rectangle 100"/>
            <p:cNvSpPr>
              <a:spLocks noChangeArrowheads="1"/>
            </p:cNvSpPr>
            <p:nvPr/>
          </p:nvSpPr>
          <p:spPr bwMode="auto">
            <a:xfrm>
              <a:off x="371" y="3185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1011</a:t>
              </a:r>
              <a:endParaRPr lang="en-US" altLang="en-US"/>
            </a:p>
          </p:txBody>
        </p:sp>
        <p:sp>
          <p:nvSpPr>
            <p:cNvPr id="823397" name="Rectangle 101"/>
            <p:cNvSpPr>
              <a:spLocks noChangeArrowheads="1"/>
            </p:cNvSpPr>
            <p:nvPr/>
          </p:nvSpPr>
          <p:spPr bwMode="auto">
            <a:xfrm>
              <a:off x="1200" y="3191"/>
              <a:ext cx="576" cy="176"/>
            </a:xfrm>
            <a:prstGeom prst="rect">
              <a:avLst/>
            </a:prstGeom>
            <a:solidFill>
              <a:srgbClr val="CC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98" name="Rectangle 102"/>
            <p:cNvSpPr>
              <a:spLocks noChangeArrowheads="1"/>
            </p:cNvSpPr>
            <p:nvPr/>
          </p:nvSpPr>
          <p:spPr bwMode="auto">
            <a:xfrm>
              <a:off x="1452" y="318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0</a:t>
              </a:r>
              <a:endParaRPr lang="en-US" altLang="en-US"/>
            </a:p>
          </p:txBody>
        </p:sp>
        <p:sp>
          <p:nvSpPr>
            <p:cNvPr id="823399" name="Rectangle 103"/>
            <p:cNvSpPr>
              <a:spLocks noChangeArrowheads="1"/>
            </p:cNvSpPr>
            <p:nvPr/>
          </p:nvSpPr>
          <p:spPr bwMode="auto">
            <a:xfrm>
              <a:off x="1776" y="3191"/>
              <a:ext cx="686" cy="176"/>
            </a:xfrm>
            <a:prstGeom prst="rect">
              <a:avLst/>
            </a:prstGeom>
            <a:solidFill>
              <a:srgbClr val="CC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400" name="Rectangle 104"/>
            <p:cNvSpPr>
              <a:spLocks noChangeArrowheads="1"/>
            </p:cNvSpPr>
            <p:nvPr/>
          </p:nvSpPr>
          <p:spPr bwMode="auto">
            <a:xfrm>
              <a:off x="1925" y="318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823401" name="Rectangle 105"/>
            <p:cNvSpPr>
              <a:spLocks noChangeArrowheads="1"/>
            </p:cNvSpPr>
            <p:nvPr/>
          </p:nvSpPr>
          <p:spPr bwMode="auto">
            <a:xfrm>
              <a:off x="2022" y="3185"/>
              <a:ext cx="9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Helvetica" pitchFamily="34" charset="0"/>
                </a:rPr>
                <a:t>X</a:t>
              </a:r>
              <a:endParaRPr lang="en-US" altLang="en-US"/>
            </a:p>
          </p:txBody>
        </p:sp>
        <p:sp>
          <p:nvSpPr>
            <p:cNvPr id="823402" name="Rectangle 106"/>
            <p:cNvSpPr>
              <a:spLocks noChangeArrowheads="1"/>
            </p:cNvSpPr>
            <p:nvPr/>
          </p:nvSpPr>
          <p:spPr bwMode="auto">
            <a:xfrm>
              <a:off x="2119" y="3185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11</a:t>
              </a:r>
              <a:endParaRPr lang="en-US" altLang="en-US"/>
            </a:p>
          </p:txBody>
        </p:sp>
        <p:sp>
          <p:nvSpPr>
            <p:cNvPr id="823403" name="Rectangle 107"/>
            <p:cNvSpPr>
              <a:spLocks noChangeArrowheads="1"/>
            </p:cNvSpPr>
            <p:nvPr/>
          </p:nvSpPr>
          <p:spPr bwMode="auto">
            <a:xfrm>
              <a:off x="2694" y="3185"/>
              <a:ext cx="1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Helvetica" pitchFamily="34" charset="0"/>
                </a:rPr>
                <a:t>XX</a:t>
              </a:r>
              <a:endParaRPr lang="en-US" altLang="en-US"/>
            </a:p>
          </p:txBody>
        </p:sp>
        <p:sp>
          <p:nvSpPr>
            <p:cNvPr id="823404" name="Rectangle 108"/>
            <p:cNvSpPr>
              <a:spLocks noChangeArrowheads="1"/>
            </p:cNvSpPr>
            <p:nvPr/>
          </p:nvSpPr>
          <p:spPr bwMode="auto">
            <a:xfrm>
              <a:off x="371" y="3361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1100</a:t>
              </a:r>
              <a:endParaRPr lang="en-US" altLang="en-US"/>
            </a:p>
          </p:txBody>
        </p:sp>
        <p:sp>
          <p:nvSpPr>
            <p:cNvPr id="823405" name="Rectangle 109"/>
            <p:cNvSpPr>
              <a:spLocks noChangeArrowheads="1"/>
            </p:cNvSpPr>
            <p:nvPr/>
          </p:nvSpPr>
          <p:spPr bwMode="auto">
            <a:xfrm>
              <a:off x="1200" y="3367"/>
              <a:ext cx="576" cy="176"/>
            </a:xfrm>
            <a:prstGeom prst="rect">
              <a:avLst/>
            </a:prstGeom>
            <a:solidFill>
              <a:srgbClr val="CC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406" name="Rectangle 110"/>
            <p:cNvSpPr>
              <a:spLocks noChangeArrowheads="1"/>
            </p:cNvSpPr>
            <p:nvPr/>
          </p:nvSpPr>
          <p:spPr bwMode="auto">
            <a:xfrm>
              <a:off x="1452" y="336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823407" name="Rectangle 111"/>
            <p:cNvSpPr>
              <a:spLocks noChangeArrowheads="1"/>
            </p:cNvSpPr>
            <p:nvPr/>
          </p:nvSpPr>
          <p:spPr bwMode="auto">
            <a:xfrm>
              <a:off x="1927" y="3361"/>
              <a:ext cx="3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Helvetica" pitchFamily="34" charset="0"/>
                </a:rPr>
                <a:t>XXXX</a:t>
              </a:r>
              <a:endParaRPr lang="en-US" altLang="en-US"/>
            </a:p>
          </p:txBody>
        </p:sp>
        <p:sp>
          <p:nvSpPr>
            <p:cNvPr id="823408" name="Rectangle 112"/>
            <p:cNvSpPr>
              <a:spLocks noChangeArrowheads="1"/>
            </p:cNvSpPr>
            <p:nvPr/>
          </p:nvSpPr>
          <p:spPr bwMode="auto">
            <a:xfrm>
              <a:off x="2462" y="3367"/>
              <a:ext cx="656" cy="176"/>
            </a:xfrm>
            <a:prstGeom prst="rect">
              <a:avLst/>
            </a:prstGeom>
            <a:solidFill>
              <a:srgbClr val="CC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409" name="Rectangle 113"/>
            <p:cNvSpPr>
              <a:spLocks noChangeArrowheads="1"/>
            </p:cNvSpPr>
            <p:nvPr/>
          </p:nvSpPr>
          <p:spPr bwMode="auto">
            <a:xfrm>
              <a:off x="2697" y="3361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00</a:t>
              </a:r>
              <a:endParaRPr lang="en-US" altLang="en-US"/>
            </a:p>
          </p:txBody>
        </p:sp>
        <p:sp>
          <p:nvSpPr>
            <p:cNvPr id="823410" name="Rectangle 114"/>
            <p:cNvSpPr>
              <a:spLocks noChangeArrowheads="1"/>
            </p:cNvSpPr>
            <p:nvPr/>
          </p:nvSpPr>
          <p:spPr bwMode="auto">
            <a:xfrm>
              <a:off x="371" y="3537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1101</a:t>
              </a:r>
              <a:endParaRPr lang="en-US" altLang="en-US"/>
            </a:p>
          </p:txBody>
        </p:sp>
        <p:sp>
          <p:nvSpPr>
            <p:cNvPr id="823411" name="Rectangle 115"/>
            <p:cNvSpPr>
              <a:spLocks noChangeArrowheads="1"/>
            </p:cNvSpPr>
            <p:nvPr/>
          </p:nvSpPr>
          <p:spPr bwMode="auto">
            <a:xfrm>
              <a:off x="1200" y="3543"/>
              <a:ext cx="576" cy="176"/>
            </a:xfrm>
            <a:prstGeom prst="rect">
              <a:avLst/>
            </a:prstGeom>
            <a:solidFill>
              <a:srgbClr val="CC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412" name="Rectangle 116"/>
            <p:cNvSpPr>
              <a:spLocks noChangeArrowheads="1"/>
            </p:cNvSpPr>
            <p:nvPr/>
          </p:nvSpPr>
          <p:spPr bwMode="auto">
            <a:xfrm>
              <a:off x="1452" y="353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823413" name="Rectangle 117"/>
            <p:cNvSpPr>
              <a:spLocks noChangeArrowheads="1"/>
            </p:cNvSpPr>
            <p:nvPr/>
          </p:nvSpPr>
          <p:spPr bwMode="auto">
            <a:xfrm>
              <a:off x="1927" y="3537"/>
              <a:ext cx="3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Helvetica" pitchFamily="34" charset="0"/>
                </a:rPr>
                <a:t>XXXX</a:t>
              </a:r>
              <a:endParaRPr lang="en-US" altLang="en-US"/>
            </a:p>
          </p:txBody>
        </p:sp>
        <p:sp>
          <p:nvSpPr>
            <p:cNvPr id="823414" name="Rectangle 118"/>
            <p:cNvSpPr>
              <a:spLocks noChangeArrowheads="1"/>
            </p:cNvSpPr>
            <p:nvPr/>
          </p:nvSpPr>
          <p:spPr bwMode="auto">
            <a:xfrm>
              <a:off x="2462" y="3543"/>
              <a:ext cx="656" cy="176"/>
            </a:xfrm>
            <a:prstGeom prst="rect">
              <a:avLst/>
            </a:prstGeom>
            <a:solidFill>
              <a:srgbClr val="CC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415" name="Rectangle 119"/>
            <p:cNvSpPr>
              <a:spLocks noChangeArrowheads="1"/>
            </p:cNvSpPr>
            <p:nvPr/>
          </p:nvSpPr>
          <p:spPr bwMode="auto">
            <a:xfrm>
              <a:off x="2697" y="3537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01</a:t>
              </a:r>
              <a:endParaRPr lang="en-US" altLang="en-US"/>
            </a:p>
          </p:txBody>
        </p:sp>
        <p:sp>
          <p:nvSpPr>
            <p:cNvPr id="823416" name="Rectangle 120"/>
            <p:cNvSpPr>
              <a:spLocks noChangeArrowheads="1"/>
            </p:cNvSpPr>
            <p:nvPr/>
          </p:nvSpPr>
          <p:spPr bwMode="auto">
            <a:xfrm>
              <a:off x="371" y="3713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1110</a:t>
              </a:r>
              <a:endParaRPr lang="en-US" altLang="en-US"/>
            </a:p>
          </p:txBody>
        </p:sp>
        <p:sp>
          <p:nvSpPr>
            <p:cNvPr id="823417" name="Rectangle 121"/>
            <p:cNvSpPr>
              <a:spLocks noChangeArrowheads="1"/>
            </p:cNvSpPr>
            <p:nvPr/>
          </p:nvSpPr>
          <p:spPr bwMode="auto">
            <a:xfrm>
              <a:off x="1200" y="3719"/>
              <a:ext cx="576" cy="272"/>
            </a:xfrm>
            <a:prstGeom prst="rect">
              <a:avLst/>
            </a:prstGeom>
            <a:solidFill>
              <a:srgbClr val="CC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418" name="Rectangle 122"/>
            <p:cNvSpPr>
              <a:spLocks noChangeArrowheads="1"/>
            </p:cNvSpPr>
            <p:nvPr/>
          </p:nvSpPr>
          <p:spPr bwMode="auto">
            <a:xfrm>
              <a:off x="1452" y="371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823419" name="Rectangle 123"/>
            <p:cNvSpPr>
              <a:spLocks noChangeArrowheads="1"/>
            </p:cNvSpPr>
            <p:nvPr/>
          </p:nvSpPr>
          <p:spPr bwMode="auto">
            <a:xfrm>
              <a:off x="1927" y="3713"/>
              <a:ext cx="3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Helvetica" pitchFamily="34" charset="0"/>
                </a:rPr>
                <a:t>XXXX</a:t>
              </a:r>
              <a:endParaRPr lang="en-US" altLang="en-US"/>
            </a:p>
          </p:txBody>
        </p:sp>
        <p:sp>
          <p:nvSpPr>
            <p:cNvPr id="823420" name="Rectangle 124"/>
            <p:cNvSpPr>
              <a:spLocks noChangeArrowheads="1"/>
            </p:cNvSpPr>
            <p:nvPr/>
          </p:nvSpPr>
          <p:spPr bwMode="auto">
            <a:xfrm>
              <a:off x="2462" y="3719"/>
              <a:ext cx="656" cy="272"/>
            </a:xfrm>
            <a:prstGeom prst="rect">
              <a:avLst/>
            </a:prstGeom>
            <a:solidFill>
              <a:srgbClr val="CC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421" name="Rectangle 125"/>
            <p:cNvSpPr>
              <a:spLocks noChangeArrowheads="1"/>
            </p:cNvSpPr>
            <p:nvPr/>
          </p:nvSpPr>
          <p:spPr bwMode="auto">
            <a:xfrm>
              <a:off x="2697" y="3713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10</a:t>
              </a:r>
              <a:endParaRPr lang="en-US" altLang="en-US"/>
            </a:p>
          </p:txBody>
        </p:sp>
        <p:sp>
          <p:nvSpPr>
            <p:cNvPr id="823422" name="Freeform 126"/>
            <p:cNvSpPr>
              <a:spLocks noEditPoints="1"/>
            </p:cNvSpPr>
            <p:nvPr/>
          </p:nvSpPr>
          <p:spPr bwMode="auto">
            <a:xfrm>
              <a:off x="370" y="727"/>
              <a:ext cx="4028" cy="3264"/>
            </a:xfrm>
            <a:custGeom>
              <a:avLst/>
              <a:gdLst>
                <a:gd name="T0" fmla="*/ 0 w 4028"/>
                <a:gd name="T1" fmla="*/ 0 h 3264"/>
                <a:gd name="T2" fmla="*/ 4028 w 4028"/>
                <a:gd name="T3" fmla="*/ 0 h 3264"/>
                <a:gd name="T4" fmla="*/ 0 w 4028"/>
                <a:gd name="T5" fmla="*/ 448 h 3264"/>
                <a:gd name="T6" fmla="*/ 4028 w 4028"/>
                <a:gd name="T7" fmla="*/ 448 h 3264"/>
                <a:gd name="T8" fmla="*/ 0 w 4028"/>
                <a:gd name="T9" fmla="*/ 3264 h 3264"/>
                <a:gd name="T10" fmla="*/ 4028 w 4028"/>
                <a:gd name="T11" fmla="*/ 3264 h 3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28" h="3264">
                  <a:moveTo>
                    <a:pt x="0" y="0"/>
                  </a:moveTo>
                  <a:lnTo>
                    <a:pt x="4028" y="0"/>
                  </a:lnTo>
                  <a:moveTo>
                    <a:pt x="0" y="448"/>
                  </a:moveTo>
                  <a:lnTo>
                    <a:pt x="4028" y="448"/>
                  </a:lnTo>
                  <a:moveTo>
                    <a:pt x="0" y="3264"/>
                  </a:moveTo>
                  <a:lnTo>
                    <a:pt x="4028" y="3264"/>
                  </a:lnTo>
                </a:path>
              </a:pathLst>
            </a:custGeom>
            <a:noFill/>
            <a:ln w="25400" cap="flat">
              <a:solidFill>
                <a:srgbClr val="00A0C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423" name="Rectangle 127"/>
            <p:cNvSpPr>
              <a:spLocks noChangeArrowheads="1"/>
            </p:cNvSpPr>
            <p:nvPr/>
          </p:nvSpPr>
          <p:spPr bwMode="auto">
            <a:xfrm>
              <a:off x="3323" y="1249"/>
              <a:ext cx="4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i="1" u="none" baseline="0">
                  <a:solidFill>
                    <a:srgbClr val="000000"/>
                  </a:solidFill>
                  <a:latin typeface="TimesTen" pitchFamily="18" charset="0"/>
                </a:rPr>
                <a:t>F        A</a:t>
              </a:r>
              <a:endParaRPr lang="en-US" altLang="en-US"/>
            </a:p>
          </p:txBody>
        </p:sp>
        <p:sp>
          <p:nvSpPr>
            <p:cNvPr id="823424" name="Rectangle 128"/>
            <p:cNvSpPr>
              <a:spLocks noChangeArrowheads="1"/>
            </p:cNvSpPr>
            <p:nvPr/>
          </p:nvSpPr>
          <p:spPr bwMode="auto">
            <a:xfrm>
              <a:off x="3476" y="1237"/>
              <a:ext cx="14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Symbol" pitchFamily="18" charset="2"/>
                </a:rPr>
                <a:t>¬</a:t>
              </a:r>
              <a:endParaRPr lang="en-US" altLang="en-US"/>
            </a:p>
          </p:txBody>
        </p:sp>
        <p:sp>
          <p:nvSpPr>
            <p:cNvPr id="823425" name="Rectangle 129"/>
            <p:cNvSpPr>
              <a:spLocks noChangeArrowheads="1"/>
            </p:cNvSpPr>
            <p:nvPr/>
          </p:nvSpPr>
          <p:spPr bwMode="auto">
            <a:xfrm>
              <a:off x="3336" y="1425"/>
              <a:ext cx="3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i="1" u="none" baseline="0">
                  <a:solidFill>
                    <a:srgbClr val="000000"/>
                  </a:solidFill>
                  <a:latin typeface="TimesTen" pitchFamily="18" charset="0"/>
                </a:rPr>
                <a:t>F      A</a:t>
              </a:r>
              <a:endParaRPr lang="en-US" altLang="en-US"/>
            </a:p>
          </p:txBody>
        </p:sp>
        <p:sp>
          <p:nvSpPr>
            <p:cNvPr id="823426" name="Rectangle 130"/>
            <p:cNvSpPr>
              <a:spLocks noChangeArrowheads="1"/>
            </p:cNvSpPr>
            <p:nvPr/>
          </p:nvSpPr>
          <p:spPr bwMode="auto">
            <a:xfrm>
              <a:off x="3923" y="142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823427" name="Rectangle 131"/>
            <p:cNvSpPr>
              <a:spLocks noChangeArrowheads="1"/>
            </p:cNvSpPr>
            <p:nvPr/>
          </p:nvSpPr>
          <p:spPr bwMode="auto">
            <a:xfrm>
              <a:off x="3786" y="1413"/>
              <a:ext cx="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endParaRPr lang="en-US" altLang="en-US"/>
            </a:p>
          </p:txBody>
        </p:sp>
        <p:sp>
          <p:nvSpPr>
            <p:cNvPr id="823428" name="Rectangle 132"/>
            <p:cNvSpPr>
              <a:spLocks noChangeArrowheads="1"/>
            </p:cNvSpPr>
            <p:nvPr/>
          </p:nvSpPr>
          <p:spPr bwMode="auto">
            <a:xfrm>
              <a:off x="3786" y="1585"/>
              <a:ext cx="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823429" name="Rectangle 133"/>
            <p:cNvSpPr>
              <a:spLocks noChangeArrowheads="1"/>
            </p:cNvSpPr>
            <p:nvPr/>
          </p:nvSpPr>
          <p:spPr bwMode="auto">
            <a:xfrm>
              <a:off x="3473" y="1413"/>
              <a:ext cx="14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Symbol" pitchFamily="18" charset="2"/>
                </a:rPr>
                <a:t>¬</a:t>
              </a:r>
              <a:endParaRPr lang="en-US" altLang="en-US"/>
            </a:p>
          </p:txBody>
        </p:sp>
        <p:sp>
          <p:nvSpPr>
            <p:cNvPr id="823430" name="Rectangle 134"/>
            <p:cNvSpPr>
              <a:spLocks noChangeArrowheads="1"/>
            </p:cNvSpPr>
            <p:nvPr/>
          </p:nvSpPr>
          <p:spPr bwMode="auto">
            <a:xfrm>
              <a:off x="3332" y="1601"/>
              <a:ext cx="3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i="1" u="none" baseline="0">
                  <a:solidFill>
                    <a:srgbClr val="000000"/>
                  </a:solidFill>
                  <a:latin typeface="TimesTen" pitchFamily="18" charset="0"/>
                </a:rPr>
                <a:t>F      A</a:t>
              </a:r>
              <a:endParaRPr lang="en-US" altLang="en-US"/>
            </a:p>
          </p:txBody>
        </p:sp>
        <p:sp>
          <p:nvSpPr>
            <p:cNvPr id="823431" name="Rectangle 135"/>
            <p:cNvSpPr>
              <a:spLocks noChangeArrowheads="1"/>
            </p:cNvSpPr>
            <p:nvPr/>
          </p:nvSpPr>
          <p:spPr bwMode="auto">
            <a:xfrm>
              <a:off x="3919" y="1601"/>
              <a:ext cx="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i="1" u="none" baseline="0">
                  <a:solidFill>
                    <a:srgbClr val="000000"/>
                  </a:solidFill>
                  <a:latin typeface="TimesTen" pitchFamily="18" charset="0"/>
                </a:rPr>
                <a:t>B</a:t>
              </a:r>
              <a:endParaRPr lang="en-US" altLang="en-US"/>
            </a:p>
          </p:txBody>
        </p:sp>
        <p:sp>
          <p:nvSpPr>
            <p:cNvPr id="823432" name="Rectangle 136"/>
            <p:cNvSpPr>
              <a:spLocks noChangeArrowheads="1"/>
            </p:cNvSpPr>
            <p:nvPr/>
          </p:nvSpPr>
          <p:spPr bwMode="auto">
            <a:xfrm>
              <a:off x="3782" y="1621"/>
              <a:ext cx="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endParaRPr lang="en-US" altLang="en-US"/>
            </a:p>
          </p:txBody>
        </p:sp>
        <p:sp>
          <p:nvSpPr>
            <p:cNvPr id="823433" name="Rectangle 137"/>
            <p:cNvSpPr>
              <a:spLocks noChangeArrowheads="1"/>
            </p:cNvSpPr>
            <p:nvPr/>
          </p:nvSpPr>
          <p:spPr bwMode="auto">
            <a:xfrm>
              <a:off x="3469" y="1589"/>
              <a:ext cx="14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Symbol" pitchFamily="18" charset="2"/>
                </a:rPr>
                <a:t>¬</a:t>
              </a:r>
              <a:endParaRPr lang="en-US" altLang="en-US"/>
            </a:p>
          </p:txBody>
        </p:sp>
        <p:sp>
          <p:nvSpPr>
            <p:cNvPr id="823434" name="Rectangle 138"/>
            <p:cNvSpPr>
              <a:spLocks noChangeArrowheads="1"/>
            </p:cNvSpPr>
            <p:nvPr/>
          </p:nvSpPr>
          <p:spPr bwMode="auto">
            <a:xfrm>
              <a:off x="3328" y="1777"/>
              <a:ext cx="3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i="1" u="none" baseline="0">
                  <a:solidFill>
                    <a:srgbClr val="000000"/>
                  </a:solidFill>
                  <a:latin typeface="TimesTen" pitchFamily="18" charset="0"/>
                </a:rPr>
                <a:t>F      A</a:t>
              </a:r>
              <a:endParaRPr lang="en-US" altLang="en-US"/>
            </a:p>
          </p:txBody>
        </p:sp>
        <p:sp>
          <p:nvSpPr>
            <p:cNvPr id="823435" name="Rectangle 139"/>
            <p:cNvSpPr>
              <a:spLocks noChangeArrowheads="1"/>
            </p:cNvSpPr>
            <p:nvPr/>
          </p:nvSpPr>
          <p:spPr bwMode="auto">
            <a:xfrm>
              <a:off x="3912" y="1777"/>
              <a:ext cx="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i="1" u="none" baseline="0">
                  <a:solidFill>
                    <a:srgbClr val="000000"/>
                  </a:solidFill>
                  <a:latin typeface="TimesTen" pitchFamily="18" charset="0"/>
                </a:rPr>
                <a:t>B</a:t>
              </a:r>
              <a:endParaRPr lang="en-US" altLang="en-US"/>
            </a:p>
          </p:txBody>
        </p:sp>
        <p:sp>
          <p:nvSpPr>
            <p:cNvPr id="823436" name="Rectangle 140"/>
            <p:cNvSpPr>
              <a:spLocks noChangeArrowheads="1"/>
            </p:cNvSpPr>
            <p:nvPr/>
          </p:nvSpPr>
          <p:spPr bwMode="auto">
            <a:xfrm>
              <a:off x="4184" y="177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823437" name="Rectangle 141"/>
            <p:cNvSpPr>
              <a:spLocks noChangeArrowheads="1"/>
            </p:cNvSpPr>
            <p:nvPr/>
          </p:nvSpPr>
          <p:spPr bwMode="auto">
            <a:xfrm>
              <a:off x="3774" y="1797"/>
              <a:ext cx="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endParaRPr lang="en-US" altLang="en-US"/>
            </a:p>
          </p:txBody>
        </p:sp>
        <p:sp>
          <p:nvSpPr>
            <p:cNvPr id="823438" name="Rectangle 142"/>
            <p:cNvSpPr>
              <a:spLocks noChangeArrowheads="1"/>
            </p:cNvSpPr>
            <p:nvPr/>
          </p:nvSpPr>
          <p:spPr bwMode="auto">
            <a:xfrm>
              <a:off x="3774" y="1969"/>
              <a:ext cx="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endParaRPr lang="en-US" altLang="en-US"/>
            </a:p>
          </p:txBody>
        </p:sp>
        <p:sp>
          <p:nvSpPr>
            <p:cNvPr id="823439" name="Rectangle 143"/>
            <p:cNvSpPr>
              <a:spLocks noChangeArrowheads="1"/>
            </p:cNvSpPr>
            <p:nvPr/>
          </p:nvSpPr>
          <p:spPr bwMode="auto">
            <a:xfrm>
              <a:off x="3464" y="1765"/>
              <a:ext cx="14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Symbol" pitchFamily="18" charset="2"/>
                </a:rPr>
                <a:t>¬</a:t>
              </a:r>
              <a:endParaRPr lang="en-US" altLang="en-US"/>
            </a:p>
          </p:txBody>
        </p:sp>
        <p:sp>
          <p:nvSpPr>
            <p:cNvPr id="823440" name="Rectangle 144"/>
            <p:cNvSpPr>
              <a:spLocks noChangeArrowheads="1"/>
            </p:cNvSpPr>
            <p:nvPr/>
          </p:nvSpPr>
          <p:spPr bwMode="auto">
            <a:xfrm>
              <a:off x="3343" y="1953"/>
              <a:ext cx="3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i="1" u="none" baseline="0">
                  <a:solidFill>
                    <a:srgbClr val="000000"/>
                  </a:solidFill>
                  <a:latin typeface="TimesTen" pitchFamily="18" charset="0"/>
                </a:rPr>
                <a:t>F      A</a:t>
              </a:r>
              <a:endParaRPr lang="en-US" altLang="en-US"/>
            </a:p>
          </p:txBody>
        </p:sp>
        <p:sp>
          <p:nvSpPr>
            <p:cNvPr id="823441" name="Rectangle 145"/>
            <p:cNvSpPr>
              <a:spLocks noChangeArrowheads="1"/>
            </p:cNvSpPr>
            <p:nvPr/>
          </p:nvSpPr>
          <p:spPr bwMode="auto">
            <a:xfrm>
              <a:off x="3948" y="1953"/>
              <a:ext cx="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i="1" u="none" baseline="0">
                  <a:solidFill>
                    <a:srgbClr val="000000"/>
                  </a:solidFill>
                  <a:latin typeface="TimesTen" pitchFamily="18" charset="0"/>
                </a:rPr>
                <a:t>B</a:t>
              </a:r>
              <a:endParaRPr lang="en-US" altLang="en-US"/>
            </a:p>
          </p:txBody>
        </p:sp>
        <p:sp>
          <p:nvSpPr>
            <p:cNvPr id="823442" name="Rectangle 146"/>
            <p:cNvSpPr>
              <a:spLocks noChangeArrowheads="1"/>
            </p:cNvSpPr>
            <p:nvPr/>
          </p:nvSpPr>
          <p:spPr bwMode="auto">
            <a:xfrm>
              <a:off x="3795" y="1961"/>
              <a:ext cx="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endParaRPr lang="en-US" altLang="en-US"/>
            </a:p>
          </p:txBody>
        </p:sp>
        <p:sp>
          <p:nvSpPr>
            <p:cNvPr id="823443" name="Rectangle 147"/>
            <p:cNvSpPr>
              <a:spLocks noChangeArrowheads="1"/>
            </p:cNvSpPr>
            <p:nvPr/>
          </p:nvSpPr>
          <p:spPr bwMode="auto">
            <a:xfrm>
              <a:off x="3480" y="1941"/>
              <a:ext cx="14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Symbol" pitchFamily="18" charset="2"/>
                </a:rPr>
                <a:t>¬</a:t>
              </a:r>
              <a:endParaRPr lang="en-US" altLang="en-US"/>
            </a:p>
          </p:txBody>
        </p:sp>
        <p:sp>
          <p:nvSpPr>
            <p:cNvPr id="823444" name="Line 148"/>
            <p:cNvSpPr>
              <a:spLocks noChangeShapeType="1"/>
            </p:cNvSpPr>
            <p:nvPr/>
          </p:nvSpPr>
          <p:spPr bwMode="auto">
            <a:xfrm>
              <a:off x="3956" y="1955"/>
              <a:ext cx="88" cy="1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445" name="Rectangle 149"/>
            <p:cNvSpPr>
              <a:spLocks noChangeArrowheads="1"/>
            </p:cNvSpPr>
            <p:nvPr/>
          </p:nvSpPr>
          <p:spPr bwMode="auto">
            <a:xfrm>
              <a:off x="3332" y="2129"/>
              <a:ext cx="3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i="1" u="none" baseline="0">
                  <a:solidFill>
                    <a:srgbClr val="000000"/>
                  </a:solidFill>
                  <a:latin typeface="TimesTen" pitchFamily="18" charset="0"/>
                </a:rPr>
                <a:t>F      A</a:t>
              </a:r>
              <a:endParaRPr lang="en-US" altLang="en-US"/>
            </a:p>
          </p:txBody>
        </p:sp>
        <p:sp>
          <p:nvSpPr>
            <p:cNvPr id="823446" name="Rectangle 150"/>
            <p:cNvSpPr>
              <a:spLocks noChangeArrowheads="1"/>
            </p:cNvSpPr>
            <p:nvPr/>
          </p:nvSpPr>
          <p:spPr bwMode="auto">
            <a:xfrm>
              <a:off x="3920" y="2129"/>
              <a:ext cx="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i="1" u="none" baseline="0">
                  <a:solidFill>
                    <a:srgbClr val="000000"/>
                  </a:solidFill>
                  <a:latin typeface="TimesTen" pitchFamily="18" charset="0"/>
                </a:rPr>
                <a:t>B</a:t>
              </a:r>
              <a:endParaRPr lang="en-US" altLang="en-US"/>
            </a:p>
          </p:txBody>
        </p:sp>
        <p:sp>
          <p:nvSpPr>
            <p:cNvPr id="823447" name="Rectangle 151"/>
            <p:cNvSpPr>
              <a:spLocks noChangeArrowheads="1"/>
            </p:cNvSpPr>
            <p:nvPr/>
          </p:nvSpPr>
          <p:spPr bwMode="auto">
            <a:xfrm>
              <a:off x="4193" y="212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823448" name="Rectangle 152"/>
            <p:cNvSpPr>
              <a:spLocks noChangeArrowheads="1"/>
            </p:cNvSpPr>
            <p:nvPr/>
          </p:nvSpPr>
          <p:spPr bwMode="auto">
            <a:xfrm>
              <a:off x="3782" y="2149"/>
              <a:ext cx="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endParaRPr lang="en-US" altLang="en-US"/>
            </a:p>
          </p:txBody>
        </p:sp>
        <p:sp>
          <p:nvSpPr>
            <p:cNvPr id="823449" name="Rectangle 153"/>
            <p:cNvSpPr>
              <a:spLocks noChangeArrowheads="1"/>
            </p:cNvSpPr>
            <p:nvPr/>
          </p:nvSpPr>
          <p:spPr bwMode="auto">
            <a:xfrm>
              <a:off x="3782" y="2321"/>
              <a:ext cx="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endParaRPr lang="en-US" altLang="en-US"/>
            </a:p>
          </p:txBody>
        </p:sp>
        <p:sp>
          <p:nvSpPr>
            <p:cNvPr id="823450" name="Rectangle 154"/>
            <p:cNvSpPr>
              <a:spLocks noChangeArrowheads="1"/>
            </p:cNvSpPr>
            <p:nvPr/>
          </p:nvSpPr>
          <p:spPr bwMode="auto">
            <a:xfrm>
              <a:off x="3469" y="2117"/>
              <a:ext cx="14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Symbol" pitchFamily="18" charset="2"/>
                </a:rPr>
                <a:t>¬</a:t>
              </a:r>
              <a:endParaRPr lang="en-US" altLang="en-US"/>
            </a:p>
          </p:txBody>
        </p:sp>
        <p:sp>
          <p:nvSpPr>
            <p:cNvPr id="823451" name="Line 155"/>
            <p:cNvSpPr>
              <a:spLocks noChangeShapeType="1"/>
            </p:cNvSpPr>
            <p:nvPr/>
          </p:nvSpPr>
          <p:spPr bwMode="auto">
            <a:xfrm>
              <a:off x="3928" y="2135"/>
              <a:ext cx="88" cy="1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452" name="Rectangle 156"/>
            <p:cNvSpPr>
              <a:spLocks noChangeArrowheads="1"/>
            </p:cNvSpPr>
            <p:nvPr/>
          </p:nvSpPr>
          <p:spPr bwMode="auto">
            <a:xfrm>
              <a:off x="3333" y="2305"/>
              <a:ext cx="3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i="1" u="none" baseline="0">
                  <a:solidFill>
                    <a:srgbClr val="000000"/>
                  </a:solidFill>
                  <a:latin typeface="TimesTen" pitchFamily="18" charset="0"/>
                </a:rPr>
                <a:t>F      A</a:t>
              </a:r>
              <a:endParaRPr lang="en-US" altLang="en-US"/>
            </a:p>
          </p:txBody>
        </p:sp>
        <p:sp>
          <p:nvSpPr>
            <p:cNvPr id="823453" name="Rectangle 157"/>
            <p:cNvSpPr>
              <a:spLocks noChangeArrowheads="1"/>
            </p:cNvSpPr>
            <p:nvPr/>
          </p:nvSpPr>
          <p:spPr bwMode="auto">
            <a:xfrm>
              <a:off x="3921" y="230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823454" name="Rectangle 158"/>
            <p:cNvSpPr>
              <a:spLocks noChangeArrowheads="1"/>
            </p:cNvSpPr>
            <p:nvPr/>
          </p:nvSpPr>
          <p:spPr bwMode="auto">
            <a:xfrm>
              <a:off x="3759" y="2325"/>
              <a:ext cx="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endParaRPr lang="en-US" altLang="en-US"/>
            </a:p>
          </p:txBody>
        </p:sp>
        <p:sp>
          <p:nvSpPr>
            <p:cNvPr id="823455" name="Rectangle 159"/>
            <p:cNvSpPr>
              <a:spLocks noChangeArrowheads="1"/>
            </p:cNvSpPr>
            <p:nvPr/>
          </p:nvSpPr>
          <p:spPr bwMode="auto">
            <a:xfrm>
              <a:off x="3795" y="2293"/>
              <a:ext cx="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u="none" baseline="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altLang="en-US"/>
            </a:p>
          </p:txBody>
        </p:sp>
        <p:sp>
          <p:nvSpPr>
            <p:cNvPr id="823456" name="Rectangle 160"/>
            <p:cNvSpPr>
              <a:spLocks noChangeArrowheads="1"/>
            </p:cNvSpPr>
            <p:nvPr/>
          </p:nvSpPr>
          <p:spPr bwMode="auto">
            <a:xfrm>
              <a:off x="3470" y="2293"/>
              <a:ext cx="14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Symbol" pitchFamily="18" charset="2"/>
                </a:rPr>
                <a:t>¬</a:t>
              </a:r>
              <a:endParaRPr lang="en-US" altLang="en-US"/>
            </a:p>
          </p:txBody>
        </p:sp>
        <p:sp>
          <p:nvSpPr>
            <p:cNvPr id="823457" name="Rectangle 161"/>
            <p:cNvSpPr>
              <a:spLocks noChangeArrowheads="1"/>
            </p:cNvSpPr>
            <p:nvPr/>
          </p:nvSpPr>
          <p:spPr bwMode="auto">
            <a:xfrm>
              <a:off x="3323" y="2481"/>
              <a:ext cx="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i="1" u="none" baseline="0">
                  <a:solidFill>
                    <a:srgbClr val="000000"/>
                  </a:solidFill>
                  <a:latin typeface="TimesTen" pitchFamily="18" charset="0"/>
                </a:rPr>
                <a:t>F</a:t>
              </a:r>
              <a:endParaRPr lang="en-US" altLang="en-US"/>
            </a:p>
          </p:txBody>
        </p:sp>
        <p:sp>
          <p:nvSpPr>
            <p:cNvPr id="823458" name="Rectangle 162"/>
            <p:cNvSpPr>
              <a:spLocks noChangeArrowheads="1"/>
            </p:cNvSpPr>
            <p:nvPr/>
          </p:nvSpPr>
          <p:spPr bwMode="auto">
            <a:xfrm>
              <a:off x="3630" y="2481"/>
              <a:ext cx="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i="1" u="none" baseline="0">
                  <a:solidFill>
                    <a:srgbClr val="000000"/>
                  </a:solidFill>
                  <a:latin typeface="TimesTen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823459" name="Rectangle 163"/>
            <p:cNvSpPr>
              <a:spLocks noChangeArrowheads="1"/>
            </p:cNvSpPr>
            <p:nvPr/>
          </p:nvSpPr>
          <p:spPr bwMode="auto">
            <a:xfrm>
              <a:off x="3460" y="2469"/>
              <a:ext cx="14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Symbol" pitchFamily="18" charset="2"/>
                </a:rPr>
                <a:t>¬</a:t>
              </a:r>
              <a:endParaRPr lang="en-US" altLang="en-US"/>
            </a:p>
          </p:txBody>
        </p:sp>
        <p:sp>
          <p:nvSpPr>
            <p:cNvPr id="823460" name="Rectangle 164"/>
            <p:cNvSpPr>
              <a:spLocks noChangeArrowheads="1"/>
            </p:cNvSpPr>
            <p:nvPr/>
          </p:nvSpPr>
          <p:spPr bwMode="auto">
            <a:xfrm>
              <a:off x="3323" y="2657"/>
              <a:ext cx="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i="1" u="none" baseline="0">
                  <a:solidFill>
                    <a:srgbClr val="000000"/>
                  </a:solidFill>
                  <a:latin typeface="TimesTen" pitchFamily="18" charset="0"/>
                </a:rPr>
                <a:t>F</a:t>
              </a:r>
              <a:endParaRPr lang="en-US" altLang="en-US"/>
            </a:p>
          </p:txBody>
        </p:sp>
        <p:sp>
          <p:nvSpPr>
            <p:cNvPr id="823461" name="Rectangle 165"/>
            <p:cNvSpPr>
              <a:spLocks noChangeArrowheads="1"/>
            </p:cNvSpPr>
            <p:nvPr/>
          </p:nvSpPr>
          <p:spPr bwMode="auto">
            <a:xfrm>
              <a:off x="3627" y="2657"/>
              <a:ext cx="3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i="1" u="none" baseline="0">
                  <a:solidFill>
                    <a:srgbClr val="000000"/>
                  </a:solidFill>
                  <a:latin typeface="TimesTen" pitchFamily="18" charset="0"/>
                </a:rPr>
                <a:t>A    B</a:t>
              </a:r>
              <a:endParaRPr lang="en-US" altLang="en-US"/>
            </a:p>
          </p:txBody>
        </p:sp>
        <p:sp>
          <p:nvSpPr>
            <p:cNvPr id="823462" name="Rectangle 166"/>
            <p:cNvSpPr>
              <a:spLocks noChangeArrowheads="1"/>
            </p:cNvSpPr>
            <p:nvPr/>
          </p:nvSpPr>
          <p:spPr bwMode="auto">
            <a:xfrm>
              <a:off x="3757" y="2645"/>
              <a:ext cx="8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Symbol" pitchFamily="18" charset="2"/>
                </a:rPr>
                <a:t>Ù</a:t>
              </a:r>
              <a:endParaRPr lang="en-US" altLang="en-US"/>
            </a:p>
          </p:txBody>
        </p:sp>
        <p:sp>
          <p:nvSpPr>
            <p:cNvPr id="823463" name="Rectangle 167"/>
            <p:cNvSpPr>
              <a:spLocks noChangeArrowheads="1"/>
            </p:cNvSpPr>
            <p:nvPr/>
          </p:nvSpPr>
          <p:spPr bwMode="auto">
            <a:xfrm>
              <a:off x="3459" y="2645"/>
              <a:ext cx="14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Symbol" pitchFamily="18" charset="2"/>
                </a:rPr>
                <a:t>¬</a:t>
              </a:r>
              <a:endParaRPr lang="en-US" altLang="en-US"/>
            </a:p>
          </p:txBody>
        </p:sp>
        <p:sp>
          <p:nvSpPr>
            <p:cNvPr id="823464" name="Rectangle 168"/>
            <p:cNvSpPr>
              <a:spLocks noChangeArrowheads="1"/>
            </p:cNvSpPr>
            <p:nvPr/>
          </p:nvSpPr>
          <p:spPr bwMode="auto">
            <a:xfrm>
              <a:off x="3323" y="2833"/>
              <a:ext cx="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i="1" u="none" baseline="0">
                  <a:solidFill>
                    <a:srgbClr val="000000"/>
                  </a:solidFill>
                  <a:latin typeface="TimesTen" pitchFamily="18" charset="0"/>
                </a:rPr>
                <a:t>F</a:t>
              </a:r>
              <a:endParaRPr lang="en-US" altLang="en-US"/>
            </a:p>
          </p:txBody>
        </p:sp>
        <p:sp>
          <p:nvSpPr>
            <p:cNvPr id="823465" name="Rectangle 169"/>
            <p:cNvSpPr>
              <a:spLocks noChangeArrowheads="1"/>
            </p:cNvSpPr>
            <p:nvPr/>
          </p:nvSpPr>
          <p:spPr bwMode="auto">
            <a:xfrm>
              <a:off x="3627" y="2833"/>
              <a:ext cx="3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i="1" u="none" baseline="0">
                  <a:solidFill>
                    <a:srgbClr val="000000"/>
                  </a:solidFill>
                  <a:latin typeface="TimesTen" pitchFamily="18" charset="0"/>
                </a:rPr>
                <a:t>A    B</a:t>
              </a:r>
              <a:endParaRPr lang="en-US" altLang="en-US"/>
            </a:p>
          </p:txBody>
        </p:sp>
        <p:sp>
          <p:nvSpPr>
            <p:cNvPr id="823466" name="Rectangle 170"/>
            <p:cNvSpPr>
              <a:spLocks noChangeArrowheads="1"/>
            </p:cNvSpPr>
            <p:nvPr/>
          </p:nvSpPr>
          <p:spPr bwMode="auto">
            <a:xfrm>
              <a:off x="3757" y="2821"/>
              <a:ext cx="8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Symbol" pitchFamily="18" charset="2"/>
                </a:rPr>
                <a:t>Ú</a:t>
              </a:r>
              <a:endParaRPr lang="en-US" altLang="en-US"/>
            </a:p>
          </p:txBody>
        </p:sp>
        <p:sp>
          <p:nvSpPr>
            <p:cNvPr id="823467" name="Rectangle 171"/>
            <p:cNvSpPr>
              <a:spLocks noChangeArrowheads="1"/>
            </p:cNvSpPr>
            <p:nvPr/>
          </p:nvSpPr>
          <p:spPr bwMode="auto">
            <a:xfrm>
              <a:off x="3459" y="2821"/>
              <a:ext cx="14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Symbol" pitchFamily="18" charset="2"/>
                </a:rPr>
                <a:t>¬</a:t>
              </a:r>
              <a:endParaRPr lang="en-US" altLang="en-US"/>
            </a:p>
          </p:txBody>
        </p:sp>
        <p:sp>
          <p:nvSpPr>
            <p:cNvPr id="823468" name="Rectangle 172"/>
            <p:cNvSpPr>
              <a:spLocks noChangeArrowheads="1"/>
            </p:cNvSpPr>
            <p:nvPr/>
          </p:nvSpPr>
          <p:spPr bwMode="auto">
            <a:xfrm>
              <a:off x="3318" y="3009"/>
              <a:ext cx="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i="1" u="none" baseline="0">
                  <a:solidFill>
                    <a:srgbClr val="000000"/>
                  </a:solidFill>
                  <a:latin typeface="TimesTen" pitchFamily="18" charset="0"/>
                </a:rPr>
                <a:t>F</a:t>
              </a:r>
              <a:endParaRPr lang="en-US" altLang="en-US"/>
            </a:p>
          </p:txBody>
        </p:sp>
        <p:sp>
          <p:nvSpPr>
            <p:cNvPr id="823469" name="Rectangle 173"/>
            <p:cNvSpPr>
              <a:spLocks noChangeArrowheads="1"/>
            </p:cNvSpPr>
            <p:nvPr/>
          </p:nvSpPr>
          <p:spPr bwMode="auto">
            <a:xfrm>
              <a:off x="3622" y="3009"/>
              <a:ext cx="3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i="1" u="none" baseline="0">
                  <a:solidFill>
                    <a:srgbClr val="000000"/>
                  </a:solidFill>
                  <a:latin typeface="TimesTen" pitchFamily="18" charset="0"/>
                </a:rPr>
                <a:t>A    B</a:t>
              </a:r>
              <a:endParaRPr lang="en-US" altLang="en-US"/>
            </a:p>
          </p:txBody>
        </p:sp>
        <p:sp>
          <p:nvSpPr>
            <p:cNvPr id="823470" name="Rectangle 174"/>
            <p:cNvSpPr>
              <a:spLocks noChangeArrowheads="1"/>
            </p:cNvSpPr>
            <p:nvPr/>
          </p:nvSpPr>
          <p:spPr bwMode="auto">
            <a:xfrm>
              <a:off x="3752" y="3025"/>
              <a:ext cx="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endParaRPr lang="en-US" altLang="en-US"/>
            </a:p>
          </p:txBody>
        </p:sp>
        <p:sp>
          <p:nvSpPr>
            <p:cNvPr id="823471" name="Rectangle 175"/>
            <p:cNvSpPr>
              <a:spLocks noChangeArrowheads="1"/>
            </p:cNvSpPr>
            <p:nvPr/>
          </p:nvSpPr>
          <p:spPr bwMode="auto">
            <a:xfrm>
              <a:off x="3454" y="2997"/>
              <a:ext cx="14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Symbol" pitchFamily="18" charset="2"/>
                </a:rPr>
                <a:t>¬</a:t>
              </a:r>
              <a:endParaRPr lang="en-US" altLang="en-US"/>
            </a:p>
          </p:txBody>
        </p:sp>
        <p:sp>
          <p:nvSpPr>
            <p:cNvPr id="823472" name="Rectangle 176"/>
            <p:cNvSpPr>
              <a:spLocks noChangeArrowheads="1"/>
            </p:cNvSpPr>
            <p:nvPr/>
          </p:nvSpPr>
          <p:spPr bwMode="auto">
            <a:xfrm>
              <a:off x="3323" y="3185"/>
              <a:ext cx="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i="1" u="none" baseline="0">
                  <a:solidFill>
                    <a:srgbClr val="000000"/>
                  </a:solidFill>
                  <a:latin typeface="TimesTen" pitchFamily="18" charset="0"/>
                </a:rPr>
                <a:t>F</a:t>
              </a:r>
              <a:endParaRPr lang="en-US" altLang="en-US"/>
            </a:p>
          </p:txBody>
        </p:sp>
        <p:sp>
          <p:nvSpPr>
            <p:cNvPr id="823473" name="Rectangle 177"/>
            <p:cNvSpPr>
              <a:spLocks noChangeArrowheads="1"/>
            </p:cNvSpPr>
            <p:nvPr/>
          </p:nvSpPr>
          <p:spPr bwMode="auto">
            <a:xfrm>
              <a:off x="3627" y="3185"/>
              <a:ext cx="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i="1" u="none" baseline="0">
                  <a:solidFill>
                    <a:srgbClr val="000000"/>
                  </a:solidFill>
                  <a:latin typeface="TimesTen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823474" name="Rectangle 178"/>
            <p:cNvSpPr>
              <a:spLocks noChangeArrowheads="1"/>
            </p:cNvSpPr>
            <p:nvPr/>
          </p:nvSpPr>
          <p:spPr bwMode="auto">
            <a:xfrm>
              <a:off x="3459" y="3173"/>
              <a:ext cx="14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Symbol" pitchFamily="18" charset="2"/>
                </a:rPr>
                <a:t>¬</a:t>
              </a:r>
              <a:endParaRPr lang="en-US" altLang="en-US"/>
            </a:p>
          </p:txBody>
        </p:sp>
        <p:sp>
          <p:nvSpPr>
            <p:cNvPr id="823475" name="Line 179"/>
            <p:cNvSpPr>
              <a:spLocks noChangeShapeType="1"/>
            </p:cNvSpPr>
            <p:nvPr/>
          </p:nvSpPr>
          <p:spPr bwMode="auto">
            <a:xfrm>
              <a:off x="3634" y="3189"/>
              <a:ext cx="98" cy="1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476" name="Rectangle 180"/>
            <p:cNvSpPr>
              <a:spLocks noChangeArrowheads="1"/>
            </p:cNvSpPr>
            <p:nvPr/>
          </p:nvSpPr>
          <p:spPr bwMode="auto">
            <a:xfrm>
              <a:off x="3323" y="3351"/>
              <a:ext cx="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i="1" u="none" baseline="0">
                  <a:solidFill>
                    <a:srgbClr val="000000"/>
                  </a:solidFill>
                  <a:latin typeface="TimesTen" pitchFamily="18" charset="0"/>
                </a:rPr>
                <a:t>F</a:t>
              </a:r>
              <a:endParaRPr lang="en-US" altLang="en-US"/>
            </a:p>
          </p:txBody>
        </p:sp>
        <p:sp>
          <p:nvSpPr>
            <p:cNvPr id="823477" name="Rectangle 181"/>
            <p:cNvSpPr>
              <a:spLocks noChangeArrowheads="1"/>
            </p:cNvSpPr>
            <p:nvPr/>
          </p:nvSpPr>
          <p:spPr bwMode="auto">
            <a:xfrm>
              <a:off x="3630" y="3351"/>
              <a:ext cx="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i="1" u="none" baseline="0">
                  <a:solidFill>
                    <a:srgbClr val="000000"/>
                  </a:solidFill>
                  <a:latin typeface="TimesTen" pitchFamily="18" charset="0"/>
                </a:rPr>
                <a:t>B</a:t>
              </a:r>
              <a:endParaRPr lang="en-US" altLang="en-US"/>
            </a:p>
          </p:txBody>
        </p:sp>
        <p:sp>
          <p:nvSpPr>
            <p:cNvPr id="823478" name="Rectangle 182"/>
            <p:cNvSpPr>
              <a:spLocks noChangeArrowheads="1"/>
            </p:cNvSpPr>
            <p:nvPr/>
          </p:nvSpPr>
          <p:spPr bwMode="auto">
            <a:xfrm>
              <a:off x="3460" y="3339"/>
              <a:ext cx="14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Symbol" pitchFamily="18" charset="2"/>
                </a:rPr>
                <a:t>¬</a:t>
              </a:r>
              <a:endParaRPr lang="en-US" altLang="en-US"/>
            </a:p>
          </p:txBody>
        </p:sp>
        <p:sp>
          <p:nvSpPr>
            <p:cNvPr id="823479" name="Rectangle 183"/>
            <p:cNvSpPr>
              <a:spLocks noChangeArrowheads="1"/>
            </p:cNvSpPr>
            <p:nvPr/>
          </p:nvSpPr>
          <p:spPr bwMode="auto">
            <a:xfrm>
              <a:off x="3323" y="3527"/>
              <a:ext cx="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i="1" u="none" baseline="0">
                  <a:solidFill>
                    <a:srgbClr val="000000"/>
                  </a:solidFill>
                  <a:latin typeface="TimesTen" pitchFamily="18" charset="0"/>
                </a:rPr>
                <a:t>F</a:t>
              </a:r>
              <a:endParaRPr lang="en-US" altLang="en-US"/>
            </a:p>
          </p:txBody>
        </p:sp>
        <p:sp>
          <p:nvSpPr>
            <p:cNvPr id="823480" name="Rectangle 184"/>
            <p:cNvSpPr>
              <a:spLocks noChangeArrowheads="1"/>
            </p:cNvSpPr>
            <p:nvPr/>
          </p:nvSpPr>
          <p:spPr bwMode="auto">
            <a:xfrm>
              <a:off x="3627" y="3527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sr</a:t>
              </a:r>
              <a:endParaRPr lang="en-US" altLang="en-US"/>
            </a:p>
          </p:txBody>
        </p:sp>
        <p:sp>
          <p:nvSpPr>
            <p:cNvPr id="823481" name="Rectangle 185"/>
            <p:cNvSpPr>
              <a:spLocks noChangeArrowheads="1"/>
            </p:cNvSpPr>
            <p:nvPr/>
          </p:nvSpPr>
          <p:spPr bwMode="auto">
            <a:xfrm>
              <a:off x="3779" y="3527"/>
              <a:ext cx="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i="1" u="none" baseline="0">
                  <a:solidFill>
                    <a:srgbClr val="000000"/>
                  </a:solidFill>
                  <a:latin typeface="TimesTen" pitchFamily="18" charset="0"/>
                </a:rPr>
                <a:t>B</a:t>
              </a:r>
              <a:endParaRPr lang="en-US" altLang="en-US"/>
            </a:p>
          </p:txBody>
        </p:sp>
        <p:sp>
          <p:nvSpPr>
            <p:cNvPr id="823482" name="Rectangle 186"/>
            <p:cNvSpPr>
              <a:spLocks noChangeArrowheads="1"/>
            </p:cNvSpPr>
            <p:nvPr/>
          </p:nvSpPr>
          <p:spPr bwMode="auto">
            <a:xfrm>
              <a:off x="3459" y="3515"/>
              <a:ext cx="14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Symbol" pitchFamily="18" charset="2"/>
                </a:rPr>
                <a:t>¬</a:t>
              </a:r>
              <a:endParaRPr lang="en-US" altLang="en-US"/>
            </a:p>
          </p:txBody>
        </p:sp>
        <p:sp>
          <p:nvSpPr>
            <p:cNvPr id="823483" name="Rectangle 187"/>
            <p:cNvSpPr>
              <a:spLocks noChangeArrowheads="1"/>
            </p:cNvSpPr>
            <p:nvPr/>
          </p:nvSpPr>
          <p:spPr bwMode="auto">
            <a:xfrm>
              <a:off x="3323" y="3713"/>
              <a:ext cx="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i="1" u="none" baseline="0">
                  <a:solidFill>
                    <a:srgbClr val="000000"/>
                  </a:solidFill>
                  <a:latin typeface="TimesTen" pitchFamily="18" charset="0"/>
                </a:rPr>
                <a:t>F</a:t>
              </a:r>
              <a:endParaRPr lang="en-US" altLang="en-US"/>
            </a:p>
          </p:txBody>
        </p:sp>
        <p:sp>
          <p:nvSpPr>
            <p:cNvPr id="823484" name="Rectangle 188"/>
            <p:cNvSpPr>
              <a:spLocks noChangeArrowheads="1"/>
            </p:cNvSpPr>
            <p:nvPr/>
          </p:nvSpPr>
          <p:spPr bwMode="auto">
            <a:xfrm>
              <a:off x="3627" y="3713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TimesTen" pitchFamily="18" charset="0"/>
                </a:rPr>
                <a:t>sl</a:t>
              </a:r>
              <a:endParaRPr lang="en-US" altLang="en-US"/>
            </a:p>
          </p:txBody>
        </p:sp>
        <p:sp>
          <p:nvSpPr>
            <p:cNvPr id="823485" name="Rectangle 189"/>
            <p:cNvSpPr>
              <a:spLocks noChangeArrowheads="1"/>
            </p:cNvSpPr>
            <p:nvPr/>
          </p:nvSpPr>
          <p:spPr bwMode="auto">
            <a:xfrm>
              <a:off x="3763" y="3713"/>
              <a:ext cx="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i="1" u="none" baseline="0">
                  <a:solidFill>
                    <a:srgbClr val="000000"/>
                  </a:solidFill>
                  <a:latin typeface="TimesTen" pitchFamily="18" charset="0"/>
                </a:rPr>
                <a:t>B</a:t>
              </a:r>
              <a:endParaRPr lang="en-US" altLang="en-US"/>
            </a:p>
          </p:txBody>
        </p:sp>
        <p:sp>
          <p:nvSpPr>
            <p:cNvPr id="823486" name="Rectangle 190"/>
            <p:cNvSpPr>
              <a:spLocks noChangeArrowheads="1"/>
            </p:cNvSpPr>
            <p:nvPr/>
          </p:nvSpPr>
          <p:spPr bwMode="auto">
            <a:xfrm>
              <a:off x="3459" y="3701"/>
              <a:ext cx="14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Symbol" pitchFamily="18" charset="2"/>
                </a:rPr>
                <a:t>¬</a:t>
              </a:r>
              <a:endParaRPr lang="en-US" altLang="en-US"/>
            </a:p>
          </p:txBody>
        </p:sp>
        <p:sp>
          <p:nvSpPr>
            <p:cNvPr id="823487" name="Rectangle 191"/>
            <p:cNvSpPr>
              <a:spLocks noChangeArrowheads="1"/>
            </p:cNvSpPr>
            <p:nvPr/>
          </p:nvSpPr>
          <p:spPr bwMode="auto">
            <a:xfrm>
              <a:off x="3791" y="1418"/>
              <a:ext cx="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823488" name="Rectangle 192"/>
            <p:cNvSpPr>
              <a:spLocks noChangeArrowheads="1"/>
            </p:cNvSpPr>
            <p:nvPr/>
          </p:nvSpPr>
          <p:spPr bwMode="auto">
            <a:xfrm>
              <a:off x="3791" y="1770"/>
              <a:ext cx="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823489" name="Rectangle 193"/>
            <p:cNvSpPr>
              <a:spLocks noChangeArrowheads="1"/>
            </p:cNvSpPr>
            <p:nvPr/>
          </p:nvSpPr>
          <p:spPr bwMode="auto">
            <a:xfrm>
              <a:off x="4063" y="1766"/>
              <a:ext cx="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823490" name="Rectangle 194"/>
            <p:cNvSpPr>
              <a:spLocks noChangeArrowheads="1"/>
            </p:cNvSpPr>
            <p:nvPr/>
          </p:nvSpPr>
          <p:spPr bwMode="auto">
            <a:xfrm>
              <a:off x="3791" y="1930"/>
              <a:ext cx="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823491" name="Rectangle 195"/>
            <p:cNvSpPr>
              <a:spLocks noChangeArrowheads="1"/>
            </p:cNvSpPr>
            <p:nvPr/>
          </p:nvSpPr>
          <p:spPr bwMode="auto">
            <a:xfrm>
              <a:off x="3787" y="2114"/>
              <a:ext cx="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altLang="en-US" b="0"/>
            </a:p>
          </p:txBody>
        </p:sp>
        <p:sp>
          <p:nvSpPr>
            <p:cNvPr id="823492" name="Rectangle 196"/>
            <p:cNvSpPr>
              <a:spLocks noChangeArrowheads="1"/>
            </p:cNvSpPr>
            <p:nvPr/>
          </p:nvSpPr>
          <p:spPr bwMode="auto">
            <a:xfrm>
              <a:off x="4063" y="2118"/>
              <a:ext cx="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823493" name="Rectangle 197"/>
            <p:cNvSpPr>
              <a:spLocks noChangeArrowheads="1"/>
            </p:cNvSpPr>
            <p:nvPr/>
          </p:nvSpPr>
          <p:spPr bwMode="auto">
            <a:xfrm>
              <a:off x="3758" y="3001"/>
              <a:ext cx="11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b="0" u="none" baseline="0">
                  <a:solidFill>
                    <a:srgbClr val="000000"/>
                  </a:solidFill>
                  <a:latin typeface="Symbol" pitchFamily="18" charset="2"/>
                </a:rPr>
                <a:t>Å</a:t>
              </a:r>
              <a:endParaRPr lang="en-US" altLang="en-US"/>
            </a:p>
          </p:txBody>
        </p:sp>
      </p:grpSp>
      <p:sp>
        <p:nvSpPr>
          <p:cNvPr id="823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4663" y="0"/>
            <a:ext cx="8339137" cy="1020763"/>
          </a:xfrm>
          <a:solidFill>
            <a:schemeClr val="bg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200" dirty="0"/>
              <a:t>Definition of Function Unit Select (FS) Codes</a:t>
            </a:r>
            <a:br>
              <a:rPr lang="en-US" altLang="en-US" sz="3200" dirty="0"/>
            </a:br>
            <a:endParaRPr lang="en-US" altLang="en-US" sz="3200" dirty="0"/>
          </a:p>
        </p:txBody>
      </p:sp>
      <p:sp>
        <p:nvSpPr>
          <p:cNvPr id="823495" name="Oval 199"/>
          <p:cNvSpPr>
            <a:spLocks noChangeArrowheads="1"/>
          </p:cNvSpPr>
          <p:nvPr/>
        </p:nvSpPr>
        <p:spPr bwMode="auto">
          <a:xfrm>
            <a:off x="2032000" y="5308600"/>
            <a:ext cx="698500" cy="1104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496" name="Oval 200"/>
          <p:cNvSpPr>
            <a:spLocks noChangeArrowheads="1"/>
          </p:cNvSpPr>
          <p:nvPr/>
        </p:nvSpPr>
        <p:spPr bwMode="auto">
          <a:xfrm>
            <a:off x="4064000" y="5334000"/>
            <a:ext cx="6985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497" name="Oval 201"/>
          <p:cNvSpPr>
            <a:spLocks noChangeArrowheads="1"/>
          </p:cNvSpPr>
          <p:nvPr/>
        </p:nvSpPr>
        <p:spPr bwMode="auto">
          <a:xfrm>
            <a:off x="2133600" y="1943100"/>
            <a:ext cx="508000" cy="3365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498" name="Oval 202"/>
          <p:cNvSpPr>
            <a:spLocks noChangeArrowheads="1"/>
          </p:cNvSpPr>
          <p:nvPr/>
        </p:nvSpPr>
        <p:spPr bwMode="auto">
          <a:xfrm>
            <a:off x="2806700" y="1581150"/>
            <a:ext cx="1003300" cy="3695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6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45324" y="6381750"/>
            <a:ext cx="2095594" cy="476250"/>
          </a:xfrm>
        </p:spPr>
        <p:txBody>
          <a:bodyPr/>
          <a:lstStyle/>
          <a:p>
            <a:fld id="{754F0365-58F1-41A4-8033-70CE74C58474}" type="slidenum">
              <a:rPr lang="en-US" altLang="en-US"/>
              <a:pPr/>
              <a:t>12</a:t>
            </a:fld>
            <a:endParaRPr lang="en-US" altLang="en-US" dirty="0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5963" y="0"/>
            <a:ext cx="7772400" cy="1020763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 smtClean="0">
                <a:solidFill>
                  <a:srgbClr val="C00000"/>
                </a:solidFill>
              </a:rPr>
              <a:t>Basic </a:t>
            </a:r>
            <a:r>
              <a:rPr lang="en-US" altLang="en-US" sz="3200" dirty="0" err="1" smtClean="0">
                <a:solidFill>
                  <a:srgbClr val="C00000"/>
                </a:solidFill>
              </a:rPr>
              <a:t>Datapaths</a:t>
            </a:r>
            <a:r>
              <a:rPr lang="en-US" altLang="en-US" sz="3200" dirty="0" smtClean="0">
                <a:solidFill>
                  <a:srgbClr val="C00000"/>
                </a:solidFill>
              </a:rPr>
              <a:t> Design</a:t>
            </a:r>
            <a:r>
              <a:rPr lang="en-US" altLang="en-US" sz="3200" dirty="0">
                <a:solidFill>
                  <a:srgbClr val="C00000"/>
                </a:solidFill>
              </a:rPr>
              <a:t/>
            </a:r>
            <a:br>
              <a:rPr lang="en-US" altLang="en-US" sz="3200" dirty="0">
                <a:solidFill>
                  <a:srgbClr val="C00000"/>
                </a:solidFill>
              </a:rPr>
            </a:br>
            <a:endParaRPr lang="en-US" altLang="en-US" sz="3200" dirty="0">
              <a:solidFill>
                <a:srgbClr val="C00000"/>
              </a:solidFill>
            </a:endParaRPr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908720"/>
            <a:ext cx="7772400" cy="5027613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0" dirty="0"/>
              <a:t>Guiding principles for basic </a:t>
            </a:r>
            <a:r>
              <a:rPr lang="en-US" altLang="en-US" sz="2800" b="0" dirty="0" err="1"/>
              <a:t>datapaths</a:t>
            </a:r>
            <a:r>
              <a:rPr lang="en-US" altLang="en-US" sz="2800" b="0" dirty="0"/>
              <a:t>:</a:t>
            </a:r>
          </a:p>
          <a:p>
            <a:pPr lvl="1"/>
            <a:r>
              <a:rPr lang="en-US" altLang="en-US" sz="2400" b="0" dirty="0"/>
              <a:t>The set of registers</a:t>
            </a:r>
          </a:p>
          <a:p>
            <a:pPr lvl="2"/>
            <a:r>
              <a:rPr lang="en-US" altLang="en-US" sz="2000" b="0" dirty="0" smtClean="0"/>
              <a:t>A </a:t>
            </a:r>
            <a:r>
              <a:rPr lang="en-US" altLang="en-US" sz="2000" b="0" dirty="0"/>
              <a:t>set of registers with common access resources called a </a:t>
            </a:r>
            <a:r>
              <a:rPr lang="en-US" altLang="en-US" sz="2000" b="0" i="1" dirty="0"/>
              <a:t>register file</a:t>
            </a:r>
          </a:p>
          <a:p>
            <a:pPr lvl="1"/>
            <a:r>
              <a:rPr lang="en-US" altLang="en-US" sz="2400" b="0" dirty="0" err="1" smtClean="0"/>
              <a:t>Microoperation</a:t>
            </a:r>
            <a:r>
              <a:rPr lang="en-US" altLang="en-US" sz="2400" b="0" dirty="0" smtClean="0"/>
              <a:t> </a:t>
            </a:r>
            <a:r>
              <a:rPr lang="en-US" altLang="en-US" sz="2400" b="0" dirty="0"/>
              <a:t>implementation</a:t>
            </a:r>
          </a:p>
          <a:p>
            <a:pPr lvl="2"/>
            <a:r>
              <a:rPr lang="en-US" altLang="en-US" sz="2000" b="0" dirty="0"/>
              <a:t>One or more shared resources for implementing </a:t>
            </a:r>
            <a:r>
              <a:rPr lang="en-US" altLang="en-US" sz="2000" b="0" dirty="0" err="1"/>
              <a:t>microoperations</a:t>
            </a:r>
            <a:endParaRPr lang="en-US" altLang="en-US" sz="2000" b="0" dirty="0"/>
          </a:p>
          <a:p>
            <a:pPr lvl="2"/>
            <a:r>
              <a:rPr lang="en-US" altLang="en-US" sz="2000" b="1" dirty="0"/>
              <a:t>Buses</a:t>
            </a:r>
            <a:r>
              <a:rPr lang="en-US" altLang="en-US" sz="2000" b="0" dirty="0"/>
              <a:t> - shared transfer paths</a:t>
            </a:r>
          </a:p>
          <a:p>
            <a:pPr lvl="2"/>
            <a:r>
              <a:rPr lang="en-US" altLang="en-US" sz="2000" b="1" i="1" dirty="0"/>
              <a:t>Arithmetic-Logic Unit (ALU)</a:t>
            </a:r>
            <a:r>
              <a:rPr lang="en-US" altLang="en-US" sz="2000" b="1" dirty="0"/>
              <a:t> </a:t>
            </a:r>
            <a:r>
              <a:rPr lang="en-US" altLang="en-US" sz="2000" b="0" dirty="0"/>
              <a:t>-  shared resource for implementing arithmetic and logic </a:t>
            </a:r>
            <a:r>
              <a:rPr lang="en-US" altLang="en-US" sz="2000" b="0" dirty="0" err="1"/>
              <a:t>microoperations</a:t>
            </a:r>
            <a:endParaRPr lang="en-US" altLang="en-US" sz="2000" b="0" dirty="0"/>
          </a:p>
          <a:p>
            <a:pPr lvl="2"/>
            <a:r>
              <a:rPr lang="en-US" altLang="en-US" sz="2000" b="1" dirty="0"/>
              <a:t>Shifter</a:t>
            </a:r>
            <a:r>
              <a:rPr lang="en-US" altLang="en-US" sz="2000" b="0" dirty="0"/>
              <a:t> -  shared resource for implementing shift </a:t>
            </a:r>
            <a:r>
              <a:rPr lang="en-US" altLang="en-US" sz="2000" b="0" dirty="0" err="1"/>
              <a:t>microoperations</a:t>
            </a:r>
            <a:endParaRPr lang="en-US" alt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65709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233033" y="6381750"/>
            <a:ext cx="2895600" cy="476250"/>
          </a:xfrm>
        </p:spPr>
        <p:txBody>
          <a:bodyPr/>
          <a:lstStyle/>
          <a:p>
            <a:fld id="{E56D2128-9AF4-44BE-9DCD-E8248E266A60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807170" name="Rectangle 2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065683"/>
            <a:ext cx="4098925" cy="5027613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/>
              <a:t>Four parallel-load</a:t>
            </a:r>
            <a:br>
              <a:rPr lang="en-US" altLang="en-US" sz="2000" dirty="0"/>
            </a:br>
            <a:r>
              <a:rPr lang="en-US" altLang="en-US" sz="2000" dirty="0"/>
              <a:t>registers (R0-R3)</a:t>
            </a:r>
          </a:p>
          <a:p>
            <a:r>
              <a:rPr lang="en-US" altLang="en-US" sz="2000" dirty="0"/>
              <a:t>Two mux-based </a:t>
            </a:r>
            <a:br>
              <a:rPr lang="en-US" altLang="en-US" sz="2000" dirty="0"/>
            </a:br>
            <a:r>
              <a:rPr lang="en-US" altLang="en-US" sz="2000" dirty="0"/>
              <a:t>register selectors</a:t>
            </a:r>
          </a:p>
          <a:p>
            <a:r>
              <a:rPr lang="en-US" altLang="en-US" sz="2000" dirty="0"/>
              <a:t>Register destination </a:t>
            </a:r>
            <a:br>
              <a:rPr lang="en-US" altLang="en-US" sz="2000" dirty="0"/>
            </a:br>
            <a:r>
              <a:rPr lang="en-US" altLang="en-US" sz="2000" dirty="0"/>
              <a:t>decoder</a:t>
            </a:r>
          </a:p>
          <a:p>
            <a:r>
              <a:rPr lang="en-US" altLang="en-US" sz="2000" dirty="0"/>
              <a:t>Mux  B for external </a:t>
            </a:r>
            <a:br>
              <a:rPr lang="en-US" altLang="en-US" sz="2000" dirty="0"/>
            </a:br>
            <a:r>
              <a:rPr lang="en-US" altLang="en-US" sz="2000" dirty="0"/>
              <a:t>constant input</a:t>
            </a:r>
          </a:p>
          <a:p>
            <a:r>
              <a:rPr lang="en-US" altLang="en-US" sz="2000" dirty="0"/>
              <a:t>Buses A and B with external</a:t>
            </a:r>
            <a:br>
              <a:rPr lang="en-US" altLang="en-US" sz="2000" dirty="0"/>
            </a:br>
            <a:r>
              <a:rPr lang="en-US" altLang="en-US" sz="2000" dirty="0"/>
              <a:t>address and data outputs</a:t>
            </a:r>
          </a:p>
          <a:p>
            <a:r>
              <a:rPr lang="en-US" altLang="en-US" sz="2000" dirty="0"/>
              <a:t>ALU and Shifter with</a:t>
            </a:r>
            <a:br>
              <a:rPr lang="en-US" altLang="en-US" sz="2000" dirty="0"/>
            </a:br>
            <a:r>
              <a:rPr lang="en-US" altLang="en-US" sz="2000" dirty="0"/>
              <a:t>Mux F for output select</a:t>
            </a:r>
          </a:p>
          <a:p>
            <a:r>
              <a:rPr lang="en-US" altLang="en-US" sz="2000" dirty="0"/>
              <a:t>Mux D for external data input</a:t>
            </a:r>
          </a:p>
          <a:p>
            <a:r>
              <a:rPr lang="en-US" altLang="en-US" sz="2000" dirty="0"/>
              <a:t>Logic for generating status bits</a:t>
            </a:r>
            <a:br>
              <a:rPr lang="en-US" altLang="en-US" sz="2000" dirty="0"/>
            </a:br>
            <a:r>
              <a:rPr lang="en-US" altLang="en-US" sz="2000" dirty="0"/>
              <a:t>V, C, N, Z</a:t>
            </a:r>
          </a:p>
          <a:p>
            <a:endParaRPr lang="en-US" altLang="en-US" sz="2000" dirty="0"/>
          </a:p>
        </p:txBody>
      </p:sp>
      <p:grpSp>
        <p:nvGrpSpPr>
          <p:cNvPr id="2" name="Group 1"/>
          <p:cNvGrpSpPr/>
          <p:nvPr/>
        </p:nvGrpSpPr>
        <p:grpSpPr>
          <a:xfrm>
            <a:off x="4551363" y="764704"/>
            <a:ext cx="4124325" cy="5602858"/>
            <a:chOff x="4551363" y="764704"/>
            <a:chExt cx="4124325" cy="5602858"/>
          </a:xfrm>
        </p:grpSpPr>
        <p:sp>
          <p:nvSpPr>
            <p:cNvPr id="806917" name="Freeform 5"/>
            <p:cNvSpPr>
              <a:spLocks/>
            </p:cNvSpPr>
            <p:nvPr/>
          </p:nvSpPr>
          <p:spPr bwMode="auto">
            <a:xfrm>
              <a:off x="5526088" y="4599087"/>
              <a:ext cx="2603500" cy="1277938"/>
            </a:xfrm>
            <a:custGeom>
              <a:avLst/>
              <a:gdLst>
                <a:gd name="T0" fmla="*/ 0 w 1640"/>
                <a:gd name="T1" fmla="*/ 0 h 805"/>
                <a:gd name="T2" fmla="*/ 1640 w 1640"/>
                <a:gd name="T3" fmla="*/ 0 h 805"/>
                <a:gd name="T4" fmla="*/ 1640 w 1640"/>
                <a:gd name="T5" fmla="*/ 805 h 805"/>
                <a:gd name="T6" fmla="*/ 0 w 1640"/>
                <a:gd name="T7" fmla="*/ 805 h 805"/>
                <a:gd name="T8" fmla="*/ 0 w 1640"/>
                <a:gd name="T9" fmla="*/ 26 h 805"/>
                <a:gd name="T10" fmla="*/ 0 w 1640"/>
                <a:gd name="T11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0" h="805">
                  <a:moveTo>
                    <a:pt x="0" y="0"/>
                  </a:moveTo>
                  <a:lnTo>
                    <a:pt x="1640" y="0"/>
                  </a:lnTo>
                  <a:lnTo>
                    <a:pt x="1640" y="805"/>
                  </a:lnTo>
                  <a:lnTo>
                    <a:pt x="0" y="805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18" name="Freeform 6"/>
            <p:cNvSpPr>
              <a:spLocks/>
            </p:cNvSpPr>
            <p:nvPr/>
          </p:nvSpPr>
          <p:spPr bwMode="auto">
            <a:xfrm>
              <a:off x="4572000" y="1016100"/>
              <a:ext cx="3949700" cy="2871787"/>
            </a:xfrm>
            <a:custGeom>
              <a:avLst/>
              <a:gdLst>
                <a:gd name="T0" fmla="*/ 1 w 2488"/>
                <a:gd name="T1" fmla="*/ 0 h 1809"/>
                <a:gd name="T2" fmla="*/ 2486 w 2488"/>
                <a:gd name="T3" fmla="*/ 0 h 1809"/>
                <a:gd name="T4" fmla="*/ 2488 w 2488"/>
                <a:gd name="T5" fmla="*/ 1809 h 1809"/>
                <a:gd name="T6" fmla="*/ 0 w 2488"/>
                <a:gd name="T7" fmla="*/ 1809 h 1809"/>
                <a:gd name="T8" fmla="*/ 1 w 2488"/>
                <a:gd name="T9" fmla="*/ 1 h 1809"/>
                <a:gd name="T10" fmla="*/ 1 w 2488"/>
                <a:gd name="T11" fmla="*/ 0 h 1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8" h="1809">
                  <a:moveTo>
                    <a:pt x="1" y="0"/>
                  </a:moveTo>
                  <a:lnTo>
                    <a:pt x="2486" y="0"/>
                  </a:lnTo>
                  <a:lnTo>
                    <a:pt x="2488" y="1809"/>
                  </a:lnTo>
                  <a:lnTo>
                    <a:pt x="0" y="1809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19" name="Freeform 7"/>
            <p:cNvSpPr>
              <a:spLocks/>
            </p:cNvSpPr>
            <p:nvPr/>
          </p:nvSpPr>
          <p:spPr bwMode="auto">
            <a:xfrm>
              <a:off x="6424613" y="6058000"/>
              <a:ext cx="419100" cy="209550"/>
            </a:xfrm>
            <a:custGeom>
              <a:avLst/>
              <a:gdLst>
                <a:gd name="T0" fmla="*/ 0 w 264"/>
                <a:gd name="T1" fmla="*/ 0 h 132"/>
                <a:gd name="T2" fmla="*/ 264 w 264"/>
                <a:gd name="T3" fmla="*/ 0 h 132"/>
                <a:gd name="T4" fmla="*/ 264 w 264"/>
                <a:gd name="T5" fmla="*/ 132 h 132"/>
                <a:gd name="T6" fmla="*/ 0 w 264"/>
                <a:gd name="T7" fmla="*/ 132 h 132"/>
                <a:gd name="T8" fmla="*/ 0 w 264"/>
                <a:gd name="T9" fmla="*/ 0 h 132"/>
                <a:gd name="T10" fmla="*/ 0 w 264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132">
                  <a:moveTo>
                    <a:pt x="0" y="0"/>
                  </a:moveTo>
                  <a:lnTo>
                    <a:pt x="264" y="0"/>
                  </a:lnTo>
                  <a:lnTo>
                    <a:pt x="264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920" name="Freeform 8"/>
            <p:cNvSpPr>
              <a:spLocks/>
            </p:cNvSpPr>
            <p:nvPr/>
          </p:nvSpPr>
          <p:spPr bwMode="auto">
            <a:xfrm>
              <a:off x="4551363" y="1232000"/>
              <a:ext cx="2089150" cy="5100637"/>
            </a:xfrm>
            <a:custGeom>
              <a:avLst/>
              <a:gdLst>
                <a:gd name="T0" fmla="*/ 1316 w 1316"/>
                <a:gd name="T1" fmla="*/ 3175 h 3213"/>
                <a:gd name="T2" fmla="*/ 1316 w 1316"/>
                <a:gd name="T3" fmla="*/ 3213 h 3213"/>
                <a:gd name="T4" fmla="*/ 0 w 1316"/>
                <a:gd name="T5" fmla="*/ 3213 h 3213"/>
                <a:gd name="T6" fmla="*/ 0 w 1316"/>
                <a:gd name="T7" fmla="*/ 0 h 3213"/>
                <a:gd name="T8" fmla="*/ 1023 w 1316"/>
                <a:gd name="T9" fmla="*/ 0 h 3213"/>
                <a:gd name="T10" fmla="*/ 1023 w 1316"/>
                <a:gd name="T11" fmla="*/ 42 h 3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6" h="3213">
                  <a:moveTo>
                    <a:pt x="1316" y="3175"/>
                  </a:moveTo>
                  <a:lnTo>
                    <a:pt x="1316" y="3213"/>
                  </a:lnTo>
                  <a:lnTo>
                    <a:pt x="0" y="3213"/>
                  </a:lnTo>
                  <a:lnTo>
                    <a:pt x="0" y="0"/>
                  </a:lnTo>
                  <a:lnTo>
                    <a:pt x="1023" y="0"/>
                  </a:lnTo>
                  <a:lnTo>
                    <a:pt x="1023" y="42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21" name="Freeform 9"/>
            <p:cNvSpPr>
              <a:spLocks/>
            </p:cNvSpPr>
            <p:nvPr/>
          </p:nvSpPr>
          <p:spPr bwMode="auto">
            <a:xfrm>
              <a:off x="6154738" y="1282800"/>
              <a:ext cx="39687" cy="61912"/>
            </a:xfrm>
            <a:custGeom>
              <a:avLst/>
              <a:gdLst>
                <a:gd name="T0" fmla="*/ 8 w 15"/>
                <a:gd name="T1" fmla="*/ 4 h 24"/>
                <a:gd name="T2" fmla="*/ 15 w 15"/>
                <a:gd name="T3" fmla="*/ 0 h 24"/>
                <a:gd name="T4" fmla="*/ 15 w 15"/>
                <a:gd name="T5" fmla="*/ 0 h 24"/>
                <a:gd name="T6" fmla="*/ 10 w 15"/>
                <a:gd name="T7" fmla="*/ 11 h 24"/>
                <a:gd name="T8" fmla="*/ 8 w 15"/>
                <a:gd name="T9" fmla="*/ 24 h 24"/>
                <a:gd name="T10" fmla="*/ 5 w 15"/>
                <a:gd name="T11" fmla="*/ 11 h 24"/>
                <a:gd name="T12" fmla="*/ 0 w 15"/>
                <a:gd name="T13" fmla="*/ 0 h 24"/>
                <a:gd name="T14" fmla="*/ 0 w 15"/>
                <a:gd name="T15" fmla="*/ 0 h 24"/>
                <a:gd name="T16" fmla="*/ 8 w 15"/>
                <a:gd name="T17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4">
                  <a:moveTo>
                    <a:pt x="8" y="4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6"/>
                    <a:pt x="8" y="20"/>
                    <a:pt x="8" y="24"/>
                  </a:cubicBezTo>
                  <a:cubicBezTo>
                    <a:pt x="7" y="20"/>
                    <a:pt x="6" y="16"/>
                    <a:pt x="5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22" name="Line 10"/>
            <p:cNvSpPr>
              <a:spLocks noChangeShapeType="1"/>
            </p:cNvSpPr>
            <p:nvPr/>
          </p:nvSpPr>
          <p:spPr bwMode="auto">
            <a:xfrm>
              <a:off x="6508750" y="5781775"/>
              <a:ext cx="1588" cy="219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23" name="Freeform 11"/>
            <p:cNvSpPr>
              <a:spLocks/>
            </p:cNvSpPr>
            <p:nvPr/>
          </p:nvSpPr>
          <p:spPr bwMode="auto">
            <a:xfrm>
              <a:off x="6484938" y="5980212"/>
              <a:ext cx="47625" cy="77788"/>
            </a:xfrm>
            <a:custGeom>
              <a:avLst/>
              <a:gdLst>
                <a:gd name="T0" fmla="*/ 9 w 18"/>
                <a:gd name="T1" fmla="*/ 6 h 30"/>
                <a:gd name="T2" fmla="*/ 17 w 18"/>
                <a:gd name="T3" fmla="*/ 0 h 30"/>
                <a:gd name="T4" fmla="*/ 18 w 18"/>
                <a:gd name="T5" fmla="*/ 1 h 30"/>
                <a:gd name="T6" fmla="*/ 12 w 18"/>
                <a:gd name="T7" fmla="*/ 15 h 30"/>
                <a:gd name="T8" fmla="*/ 9 w 18"/>
                <a:gd name="T9" fmla="*/ 30 h 30"/>
                <a:gd name="T10" fmla="*/ 5 w 18"/>
                <a:gd name="T11" fmla="*/ 15 h 30"/>
                <a:gd name="T12" fmla="*/ 0 w 18"/>
                <a:gd name="T13" fmla="*/ 1 h 30"/>
                <a:gd name="T14" fmla="*/ 0 w 18"/>
                <a:gd name="T15" fmla="*/ 0 h 30"/>
                <a:gd name="T16" fmla="*/ 9 w 18"/>
                <a:gd name="T1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0">
                  <a:moveTo>
                    <a:pt x="9" y="6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20"/>
                    <a:pt x="10" y="25"/>
                    <a:pt x="9" y="30"/>
                  </a:cubicBezTo>
                  <a:cubicBezTo>
                    <a:pt x="8" y="25"/>
                    <a:pt x="7" y="20"/>
                    <a:pt x="5" y="1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24" name="Line 12"/>
            <p:cNvSpPr>
              <a:spLocks noChangeShapeType="1"/>
            </p:cNvSpPr>
            <p:nvPr/>
          </p:nvSpPr>
          <p:spPr bwMode="auto">
            <a:xfrm>
              <a:off x="6202363" y="6167537"/>
              <a:ext cx="176212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25" name="Freeform 13"/>
            <p:cNvSpPr>
              <a:spLocks/>
            </p:cNvSpPr>
            <p:nvPr/>
          </p:nvSpPr>
          <p:spPr bwMode="auto">
            <a:xfrm>
              <a:off x="6365875" y="6148487"/>
              <a:ext cx="58738" cy="36513"/>
            </a:xfrm>
            <a:custGeom>
              <a:avLst/>
              <a:gdLst>
                <a:gd name="T0" fmla="*/ 4 w 22"/>
                <a:gd name="T1" fmla="*/ 7 h 14"/>
                <a:gd name="T2" fmla="*/ 0 w 22"/>
                <a:gd name="T3" fmla="*/ 0 h 14"/>
                <a:gd name="T4" fmla="*/ 0 w 22"/>
                <a:gd name="T5" fmla="*/ 0 h 14"/>
                <a:gd name="T6" fmla="*/ 10 w 22"/>
                <a:gd name="T7" fmla="*/ 5 h 14"/>
                <a:gd name="T8" fmla="*/ 22 w 22"/>
                <a:gd name="T9" fmla="*/ 7 h 14"/>
                <a:gd name="T10" fmla="*/ 10 w 22"/>
                <a:gd name="T11" fmla="*/ 9 h 14"/>
                <a:gd name="T12" fmla="*/ 0 w 22"/>
                <a:gd name="T13" fmla="*/ 14 h 14"/>
                <a:gd name="T14" fmla="*/ 0 w 22"/>
                <a:gd name="T15" fmla="*/ 14 h 14"/>
                <a:gd name="T16" fmla="*/ 4 w 22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4">
                  <a:moveTo>
                    <a:pt x="4" y="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4" y="5"/>
                    <a:pt x="18" y="6"/>
                    <a:pt x="22" y="7"/>
                  </a:cubicBezTo>
                  <a:cubicBezTo>
                    <a:pt x="18" y="8"/>
                    <a:pt x="14" y="9"/>
                    <a:pt x="10" y="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26" name="Rectangle 14"/>
            <p:cNvSpPr>
              <a:spLocks noChangeArrowheads="1"/>
            </p:cNvSpPr>
            <p:nvPr/>
          </p:nvSpPr>
          <p:spPr bwMode="auto">
            <a:xfrm>
              <a:off x="5761038" y="6092925"/>
              <a:ext cx="4286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 dirty="0">
                  <a:solidFill>
                    <a:srgbClr val="000000"/>
                  </a:solidFill>
                </a:rPr>
                <a:t>MD select</a:t>
              </a:r>
              <a:endParaRPr lang="en-US" altLang="en-US" dirty="0"/>
            </a:p>
          </p:txBody>
        </p:sp>
        <p:sp>
          <p:nvSpPr>
            <p:cNvPr id="806927" name="Rectangle 15"/>
            <p:cNvSpPr>
              <a:spLocks noChangeArrowheads="1"/>
            </p:cNvSpPr>
            <p:nvPr/>
          </p:nvSpPr>
          <p:spPr bwMode="auto">
            <a:xfrm>
              <a:off x="6484938" y="6053237"/>
              <a:ext cx="5080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0</a:t>
              </a:r>
              <a:endParaRPr lang="en-US" altLang="en-US"/>
            </a:p>
          </p:txBody>
        </p:sp>
        <p:sp>
          <p:nvSpPr>
            <p:cNvPr id="806928" name="Rectangle 16"/>
            <p:cNvSpPr>
              <a:spLocks noChangeArrowheads="1"/>
            </p:cNvSpPr>
            <p:nvPr/>
          </p:nvSpPr>
          <p:spPr bwMode="auto">
            <a:xfrm>
              <a:off x="6729413" y="6053237"/>
              <a:ext cx="5080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1</a:t>
              </a:r>
              <a:endParaRPr lang="en-US" altLang="en-US"/>
            </a:p>
          </p:txBody>
        </p:sp>
        <p:sp>
          <p:nvSpPr>
            <p:cNvPr id="806929" name="Rectangle 17"/>
            <p:cNvSpPr>
              <a:spLocks noChangeArrowheads="1"/>
            </p:cNvSpPr>
            <p:nvPr/>
          </p:nvSpPr>
          <p:spPr bwMode="auto">
            <a:xfrm>
              <a:off x="6461125" y="6146900"/>
              <a:ext cx="3397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MUX D</a:t>
              </a:r>
              <a:endParaRPr lang="en-US" altLang="en-US"/>
            </a:p>
          </p:txBody>
        </p:sp>
        <p:sp>
          <p:nvSpPr>
            <p:cNvPr id="806930" name="Freeform 18"/>
            <p:cNvSpPr>
              <a:spLocks/>
            </p:cNvSpPr>
            <p:nvPr/>
          </p:nvSpPr>
          <p:spPr bwMode="auto">
            <a:xfrm>
              <a:off x="6751638" y="5918300"/>
              <a:ext cx="1547812" cy="82550"/>
            </a:xfrm>
            <a:custGeom>
              <a:avLst/>
              <a:gdLst>
                <a:gd name="T0" fmla="*/ 975 w 975"/>
                <a:gd name="T1" fmla="*/ 0 h 52"/>
                <a:gd name="T2" fmla="*/ 0 w 975"/>
                <a:gd name="T3" fmla="*/ 0 h 52"/>
                <a:gd name="T4" fmla="*/ 0 w 975"/>
                <a:gd name="T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5" h="52">
                  <a:moveTo>
                    <a:pt x="975" y="0"/>
                  </a:moveTo>
                  <a:lnTo>
                    <a:pt x="0" y="0"/>
                  </a:lnTo>
                  <a:lnTo>
                    <a:pt x="0" y="52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31" name="Freeform 19"/>
            <p:cNvSpPr>
              <a:spLocks/>
            </p:cNvSpPr>
            <p:nvPr/>
          </p:nvSpPr>
          <p:spPr bwMode="auto">
            <a:xfrm>
              <a:off x="6727825" y="5980212"/>
              <a:ext cx="47625" cy="77788"/>
            </a:xfrm>
            <a:custGeom>
              <a:avLst/>
              <a:gdLst>
                <a:gd name="T0" fmla="*/ 9 w 18"/>
                <a:gd name="T1" fmla="*/ 6 h 30"/>
                <a:gd name="T2" fmla="*/ 18 w 18"/>
                <a:gd name="T3" fmla="*/ 0 h 30"/>
                <a:gd name="T4" fmla="*/ 18 w 18"/>
                <a:gd name="T5" fmla="*/ 1 h 30"/>
                <a:gd name="T6" fmla="*/ 13 w 18"/>
                <a:gd name="T7" fmla="*/ 15 h 30"/>
                <a:gd name="T8" fmla="*/ 9 w 18"/>
                <a:gd name="T9" fmla="*/ 30 h 30"/>
                <a:gd name="T10" fmla="*/ 6 w 18"/>
                <a:gd name="T11" fmla="*/ 15 h 30"/>
                <a:gd name="T12" fmla="*/ 0 w 18"/>
                <a:gd name="T13" fmla="*/ 1 h 30"/>
                <a:gd name="T14" fmla="*/ 1 w 18"/>
                <a:gd name="T15" fmla="*/ 0 h 30"/>
                <a:gd name="T16" fmla="*/ 9 w 18"/>
                <a:gd name="T1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0">
                  <a:moveTo>
                    <a:pt x="9" y="6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20"/>
                    <a:pt x="10" y="25"/>
                    <a:pt x="9" y="30"/>
                  </a:cubicBezTo>
                  <a:cubicBezTo>
                    <a:pt x="8" y="25"/>
                    <a:pt x="7" y="20"/>
                    <a:pt x="6" y="1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32" name="Line 20"/>
            <p:cNvSpPr>
              <a:spLocks noChangeShapeType="1"/>
            </p:cNvSpPr>
            <p:nvPr/>
          </p:nvSpPr>
          <p:spPr bwMode="auto">
            <a:xfrm flipH="1">
              <a:off x="5576888" y="5053112"/>
              <a:ext cx="403225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33" name="Freeform 21"/>
            <p:cNvSpPr>
              <a:spLocks/>
            </p:cNvSpPr>
            <p:nvPr/>
          </p:nvSpPr>
          <p:spPr bwMode="auto">
            <a:xfrm>
              <a:off x="5522913" y="5030887"/>
              <a:ext cx="71437" cy="42863"/>
            </a:xfrm>
            <a:custGeom>
              <a:avLst/>
              <a:gdLst>
                <a:gd name="T0" fmla="*/ 22 w 27"/>
                <a:gd name="T1" fmla="*/ 8 h 16"/>
                <a:gd name="T2" fmla="*/ 27 w 27"/>
                <a:gd name="T3" fmla="*/ 16 h 16"/>
                <a:gd name="T4" fmla="*/ 27 w 27"/>
                <a:gd name="T5" fmla="*/ 16 h 16"/>
                <a:gd name="T6" fmla="*/ 14 w 27"/>
                <a:gd name="T7" fmla="*/ 11 h 16"/>
                <a:gd name="T8" fmla="*/ 0 w 27"/>
                <a:gd name="T9" fmla="*/ 8 h 16"/>
                <a:gd name="T10" fmla="*/ 14 w 27"/>
                <a:gd name="T11" fmla="*/ 5 h 16"/>
                <a:gd name="T12" fmla="*/ 27 w 27"/>
                <a:gd name="T13" fmla="*/ 0 h 16"/>
                <a:gd name="T14" fmla="*/ 27 w 27"/>
                <a:gd name="T15" fmla="*/ 0 h 16"/>
                <a:gd name="T16" fmla="*/ 22 w 27"/>
                <a:gd name="T1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6">
                  <a:moveTo>
                    <a:pt x="22" y="8"/>
                  </a:move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9" y="10"/>
                    <a:pt x="5" y="9"/>
                    <a:pt x="0" y="8"/>
                  </a:cubicBezTo>
                  <a:cubicBezTo>
                    <a:pt x="5" y="7"/>
                    <a:pt x="9" y="6"/>
                    <a:pt x="14" y="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2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34" name="Line 22"/>
            <p:cNvSpPr>
              <a:spLocks noChangeShapeType="1"/>
            </p:cNvSpPr>
            <p:nvPr/>
          </p:nvSpPr>
          <p:spPr bwMode="auto">
            <a:xfrm flipH="1">
              <a:off x="5576888" y="5208687"/>
              <a:ext cx="403225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35" name="Freeform 23"/>
            <p:cNvSpPr>
              <a:spLocks/>
            </p:cNvSpPr>
            <p:nvPr/>
          </p:nvSpPr>
          <p:spPr bwMode="auto">
            <a:xfrm>
              <a:off x="5522913" y="5188050"/>
              <a:ext cx="71437" cy="41275"/>
            </a:xfrm>
            <a:custGeom>
              <a:avLst/>
              <a:gdLst>
                <a:gd name="T0" fmla="*/ 22 w 27"/>
                <a:gd name="T1" fmla="*/ 8 h 16"/>
                <a:gd name="T2" fmla="*/ 27 w 27"/>
                <a:gd name="T3" fmla="*/ 16 h 16"/>
                <a:gd name="T4" fmla="*/ 27 w 27"/>
                <a:gd name="T5" fmla="*/ 16 h 16"/>
                <a:gd name="T6" fmla="*/ 14 w 27"/>
                <a:gd name="T7" fmla="*/ 11 h 16"/>
                <a:gd name="T8" fmla="*/ 0 w 27"/>
                <a:gd name="T9" fmla="*/ 8 h 16"/>
                <a:gd name="T10" fmla="*/ 14 w 27"/>
                <a:gd name="T11" fmla="*/ 5 h 16"/>
                <a:gd name="T12" fmla="*/ 27 w 27"/>
                <a:gd name="T13" fmla="*/ 0 h 16"/>
                <a:gd name="T14" fmla="*/ 27 w 27"/>
                <a:gd name="T15" fmla="*/ 0 h 16"/>
                <a:gd name="T16" fmla="*/ 22 w 27"/>
                <a:gd name="T1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6">
                  <a:moveTo>
                    <a:pt x="22" y="8"/>
                  </a:move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9" y="10"/>
                    <a:pt x="5" y="9"/>
                    <a:pt x="0" y="8"/>
                  </a:cubicBezTo>
                  <a:cubicBezTo>
                    <a:pt x="5" y="7"/>
                    <a:pt x="9" y="6"/>
                    <a:pt x="14" y="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2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36" name="Line 24"/>
            <p:cNvSpPr>
              <a:spLocks noChangeShapeType="1"/>
            </p:cNvSpPr>
            <p:nvPr/>
          </p:nvSpPr>
          <p:spPr bwMode="auto">
            <a:xfrm flipH="1">
              <a:off x="5576888" y="5364262"/>
              <a:ext cx="792162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37" name="Freeform 25"/>
            <p:cNvSpPr>
              <a:spLocks/>
            </p:cNvSpPr>
            <p:nvPr/>
          </p:nvSpPr>
          <p:spPr bwMode="auto">
            <a:xfrm>
              <a:off x="5522913" y="5343625"/>
              <a:ext cx="71437" cy="41275"/>
            </a:xfrm>
            <a:custGeom>
              <a:avLst/>
              <a:gdLst>
                <a:gd name="T0" fmla="*/ 22 w 27"/>
                <a:gd name="T1" fmla="*/ 8 h 16"/>
                <a:gd name="T2" fmla="*/ 27 w 27"/>
                <a:gd name="T3" fmla="*/ 16 h 16"/>
                <a:gd name="T4" fmla="*/ 27 w 27"/>
                <a:gd name="T5" fmla="*/ 16 h 16"/>
                <a:gd name="T6" fmla="*/ 14 w 27"/>
                <a:gd name="T7" fmla="*/ 11 h 16"/>
                <a:gd name="T8" fmla="*/ 0 w 27"/>
                <a:gd name="T9" fmla="*/ 8 h 16"/>
                <a:gd name="T10" fmla="*/ 14 w 27"/>
                <a:gd name="T11" fmla="*/ 5 h 16"/>
                <a:gd name="T12" fmla="*/ 27 w 27"/>
                <a:gd name="T13" fmla="*/ 0 h 16"/>
                <a:gd name="T14" fmla="*/ 27 w 27"/>
                <a:gd name="T15" fmla="*/ 0 h 16"/>
                <a:gd name="T16" fmla="*/ 22 w 27"/>
                <a:gd name="T1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6">
                  <a:moveTo>
                    <a:pt x="22" y="8"/>
                  </a:move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9" y="10"/>
                    <a:pt x="5" y="9"/>
                    <a:pt x="0" y="8"/>
                  </a:cubicBezTo>
                  <a:cubicBezTo>
                    <a:pt x="5" y="7"/>
                    <a:pt x="9" y="6"/>
                    <a:pt x="14" y="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2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38" name="Rectangle 26"/>
            <p:cNvSpPr>
              <a:spLocks noChangeArrowheads="1"/>
            </p:cNvSpPr>
            <p:nvPr/>
          </p:nvSpPr>
          <p:spPr bwMode="auto">
            <a:xfrm>
              <a:off x="5429250" y="4989612"/>
              <a:ext cx="73025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V</a:t>
              </a:r>
              <a:endParaRPr lang="en-US" altLang="en-US"/>
            </a:p>
          </p:txBody>
        </p:sp>
        <p:sp>
          <p:nvSpPr>
            <p:cNvPr id="806939" name="Rectangle 27"/>
            <p:cNvSpPr>
              <a:spLocks noChangeArrowheads="1"/>
            </p:cNvSpPr>
            <p:nvPr/>
          </p:nvSpPr>
          <p:spPr bwMode="auto">
            <a:xfrm>
              <a:off x="5434013" y="5143600"/>
              <a:ext cx="730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C</a:t>
              </a:r>
              <a:endParaRPr lang="en-US" altLang="en-US"/>
            </a:p>
          </p:txBody>
        </p:sp>
        <p:sp>
          <p:nvSpPr>
            <p:cNvPr id="806940" name="Rectangle 28"/>
            <p:cNvSpPr>
              <a:spLocks noChangeArrowheads="1"/>
            </p:cNvSpPr>
            <p:nvPr/>
          </p:nvSpPr>
          <p:spPr bwMode="auto">
            <a:xfrm>
              <a:off x="5429250" y="5299175"/>
              <a:ext cx="730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N</a:t>
              </a:r>
              <a:endParaRPr lang="en-US" altLang="en-US"/>
            </a:p>
          </p:txBody>
        </p:sp>
        <p:sp>
          <p:nvSpPr>
            <p:cNvPr id="806941" name="Rectangle 29"/>
            <p:cNvSpPr>
              <a:spLocks noChangeArrowheads="1"/>
            </p:cNvSpPr>
            <p:nvPr/>
          </p:nvSpPr>
          <p:spPr bwMode="auto">
            <a:xfrm>
              <a:off x="5434013" y="5438875"/>
              <a:ext cx="68262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Z</a:t>
              </a:r>
              <a:endParaRPr lang="en-US" altLang="en-US"/>
            </a:p>
          </p:txBody>
        </p:sp>
        <p:sp>
          <p:nvSpPr>
            <p:cNvPr id="806942" name="Line 30"/>
            <p:cNvSpPr>
              <a:spLocks noChangeShapeType="1"/>
            </p:cNvSpPr>
            <p:nvPr/>
          </p:nvSpPr>
          <p:spPr bwMode="auto">
            <a:xfrm flipH="1">
              <a:off x="5576888" y="5500787"/>
              <a:ext cx="115887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43" name="Freeform 31"/>
            <p:cNvSpPr>
              <a:spLocks/>
            </p:cNvSpPr>
            <p:nvPr/>
          </p:nvSpPr>
          <p:spPr bwMode="auto">
            <a:xfrm>
              <a:off x="5522913" y="5480150"/>
              <a:ext cx="71437" cy="42862"/>
            </a:xfrm>
            <a:custGeom>
              <a:avLst/>
              <a:gdLst>
                <a:gd name="T0" fmla="*/ 22 w 27"/>
                <a:gd name="T1" fmla="*/ 8 h 16"/>
                <a:gd name="T2" fmla="*/ 27 w 27"/>
                <a:gd name="T3" fmla="*/ 16 h 16"/>
                <a:gd name="T4" fmla="*/ 27 w 27"/>
                <a:gd name="T5" fmla="*/ 16 h 16"/>
                <a:gd name="T6" fmla="*/ 14 w 27"/>
                <a:gd name="T7" fmla="*/ 11 h 16"/>
                <a:gd name="T8" fmla="*/ 0 w 27"/>
                <a:gd name="T9" fmla="*/ 8 h 16"/>
                <a:gd name="T10" fmla="*/ 14 w 27"/>
                <a:gd name="T11" fmla="*/ 5 h 16"/>
                <a:gd name="T12" fmla="*/ 27 w 27"/>
                <a:gd name="T13" fmla="*/ 0 h 16"/>
                <a:gd name="T14" fmla="*/ 27 w 27"/>
                <a:gd name="T15" fmla="*/ 0 h 16"/>
                <a:gd name="T16" fmla="*/ 22 w 27"/>
                <a:gd name="T1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6">
                  <a:moveTo>
                    <a:pt x="22" y="8"/>
                  </a:move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9" y="10"/>
                    <a:pt x="5" y="9"/>
                    <a:pt x="0" y="8"/>
                  </a:cubicBezTo>
                  <a:cubicBezTo>
                    <a:pt x="5" y="7"/>
                    <a:pt x="9" y="6"/>
                    <a:pt x="14" y="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2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44" name="Freeform 32"/>
            <p:cNvSpPr>
              <a:spLocks/>
            </p:cNvSpPr>
            <p:nvPr/>
          </p:nvSpPr>
          <p:spPr bwMode="auto">
            <a:xfrm>
              <a:off x="5681663" y="5423000"/>
              <a:ext cx="541337" cy="133350"/>
            </a:xfrm>
            <a:custGeom>
              <a:avLst/>
              <a:gdLst>
                <a:gd name="T0" fmla="*/ 0 w 341"/>
                <a:gd name="T1" fmla="*/ 0 h 84"/>
                <a:gd name="T2" fmla="*/ 341 w 341"/>
                <a:gd name="T3" fmla="*/ 0 h 84"/>
                <a:gd name="T4" fmla="*/ 341 w 341"/>
                <a:gd name="T5" fmla="*/ 84 h 84"/>
                <a:gd name="T6" fmla="*/ 0 w 341"/>
                <a:gd name="T7" fmla="*/ 84 h 84"/>
                <a:gd name="T8" fmla="*/ 0 w 341"/>
                <a:gd name="T9" fmla="*/ 0 h 84"/>
                <a:gd name="T10" fmla="*/ 0 w 34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84">
                  <a:moveTo>
                    <a:pt x="0" y="0"/>
                  </a:moveTo>
                  <a:lnTo>
                    <a:pt x="341" y="0"/>
                  </a:lnTo>
                  <a:lnTo>
                    <a:pt x="341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945" name="Freeform 33"/>
            <p:cNvSpPr>
              <a:spLocks/>
            </p:cNvSpPr>
            <p:nvPr/>
          </p:nvSpPr>
          <p:spPr bwMode="auto">
            <a:xfrm>
              <a:off x="5154613" y="954187"/>
              <a:ext cx="92075" cy="2374900"/>
            </a:xfrm>
            <a:custGeom>
              <a:avLst/>
              <a:gdLst>
                <a:gd name="T0" fmla="*/ 0 w 58"/>
                <a:gd name="T1" fmla="*/ 0 h 1496"/>
                <a:gd name="T2" fmla="*/ 0 w 58"/>
                <a:gd name="T3" fmla="*/ 1496 h 1496"/>
                <a:gd name="T4" fmla="*/ 58 w 58"/>
                <a:gd name="T5" fmla="*/ 1496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1496">
                  <a:moveTo>
                    <a:pt x="0" y="0"/>
                  </a:moveTo>
                  <a:lnTo>
                    <a:pt x="0" y="1496"/>
                  </a:lnTo>
                  <a:lnTo>
                    <a:pt x="58" y="1496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46" name="Freeform 34"/>
            <p:cNvSpPr>
              <a:spLocks/>
            </p:cNvSpPr>
            <p:nvPr/>
          </p:nvSpPr>
          <p:spPr bwMode="auto">
            <a:xfrm>
              <a:off x="5154613" y="3457675"/>
              <a:ext cx="92075" cy="58737"/>
            </a:xfrm>
            <a:custGeom>
              <a:avLst/>
              <a:gdLst>
                <a:gd name="T0" fmla="*/ 58 w 58"/>
                <a:gd name="T1" fmla="*/ 0 h 37"/>
                <a:gd name="T2" fmla="*/ 0 w 58"/>
                <a:gd name="T3" fmla="*/ 0 h 37"/>
                <a:gd name="T4" fmla="*/ 0 w 58"/>
                <a:gd name="T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37">
                  <a:moveTo>
                    <a:pt x="58" y="0"/>
                  </a:moveTo>
                  <a:lnTo>
                    <a:pt x="0" y="0"/>
                  </a:lnTo>
                  <a:lnTo>
                    <a:pt x="0" y="37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47" name="Line 35"/>
            <p:cNvSpPr>
              <a:spLocks noChangeShapeType="1"/>
            </p:cNvSpPr>
            <p:nvPr/>
          </p:nvSpPr>
          <p:spPr bwMode="auto">
            <a:xfrm flipH="1">
              <a:off x="5154613" y="1422500"/>
              <a:ext cx="92075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48" name="Freeform 36"/>
            <p:cNvSpPr>
              <a:spLocks/>
            </p:cNvSpPr>
            <p:nvPr/>
          </p:nvSpPr>
          <p:spPr bwMode="auto">
            <a:xfrm>
              <a:off x="4752975" y="1554262"/>
              <a:ext cx="493713" cy="1985963"/>
            </a:xfrm>
            <a:custGeom>
              <a:avLst/>
              <a:gdLst>
                <a:gd name="T0" fmla="*/ 311 w 311"/>
                <a:gd name="T1" fmla="*/ 0 h 1251"/>
                <a:gd name="T2" fmla="*/ 0 w 311"/>
                <a:gd name="T3" fmla="*/ 0 h 1251"/>
                <a:gd name="T4" fmla="*/ 0 w 311"/>
                <a:gd name="T5" fmla="*/ 1251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1" h="1251">
                  <a:moveTo>
                    <a:pt x="311" y="0"/>
                  </a:moveTo>
                  <a:lnTo>
                    <a:pt x="0" y="0"/>
                  </a:lnTo>
                  <a:lnTo>
                    <a:pt x="0" y="1251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49" name="Line 37"/>
            <p:cNvSpPr>
              <a:spLocks noChangeShapeType="1"/>
            </p:cNvSpPr>
            <p:nvPr/>
          </p:nvSpPr>
          <p:spPr bwMode="auto">
            <a:xfrm flipH="1">
              <a:off x="5154613" y="1963837"/>
              <a:ext cx="92075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50" name="Freeform 38"/>
            <p:cNvSpPr>
              <a:spLocks/>
            </p:cNvSpPr>
            <p:nvPr/>
          </p:nvSpPr>
          <p:spPr bwMode="auto">
            <a:xfrm>
              <a:off x="4887913" y="2095600"/>
              <a:ext cx="358775" cy="1441450"/>
            </a:xfrm>
            <a:custGeom>
              <a:avLst/>
              <a:gdLst>
                <a:gd name="T0" fmla="*/ 226 w 226"/>
                <a:gd name="T1" fmla="*/ 0 h 908"/>
                <a:gd name="T2" fmla="*/ 0 w 226"/>
                <a:gd name="T3" fmla="*/ 0 h 908"/>
                <a:gd name="T4" fmla="*/ 0 w 226"/>
                <a:gd name="T5" fmla="*/ 908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" h="908">
                  <a:moveTo>
                    <a:pt x="226" y="0"/>
                  </a:moveTo>
                  <a:lnTo>
                    <a:pt x="0" y="0"/>
                  </a:lnTo>
                  <a:lnTo>
                    <a:pt x="0" y="908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51" name="Line 39"/>
            <p:cNvSpPr>
              <a:spLocks noChangeShapeType="1"/>
            </p:cNvSpPr>
            <p:nvPr/>
          </p:nvSpPr>
          <p:spPr bwMode="auto">
            <a:xfrm flipH="1">
              <a:off x="5154613" y="2776637"/>
              <a:ext cx="92075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52" name="Freeform 40"/>
            <p:cNvSpPr>
              <a:spLocks/>
            </p:cNvSpPr>
            <p:nvPr/>
          </p:nvSpPr>
          <p:spPr bwMode="auto">
            <a:xfrm>
              <a:off x="5016500" y="2908400"/>
              <a:ext cx="230188" cy="612775"/>
            </a:xfrm>
            <a:custGeom>
              <a:avLst/>
              <a:gdLst>
                <a:gd name="T0" fmla="*/ 145 w 145"/>
                <a:gd name="T1" fmla="*/ 0 h 386"/>
                <a:gd name="T2" fmla="*/ 0 w 145"/>
                <a:gd name="T3" fmla="*/ 0 h 386"/>
                <a:gd name="T4" fmla="*/ 0 w 145"/>
                <a:gd name="T5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386">
                  <a:moveTo>
                    <a:pt x="145" y="0"/>
                  </a:moveTo>
                  <a:lnTo>
                    <a:pt x="0" y="0"/>
                  </a:lnTo>
                  <a:lnTo>
                    <a:pt x="0" y="386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53" name="Line 41"/>
            <p:cNvSpPr>
              <a:spLocks noChangeShapeType="1"/>
            </p:cNvSpPr>
            <p:nvPr/>
          </p:nvSpPr>
          <p:spPr bwMode="auto">
            <a:xfrm>
              <a:off x="5486400" y="1487587"/>
              <a:ext cx="496888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54" name="Freeform 42"/>
            <p:cNvSpPr>
              <a:spLocks/>
            </p:cNvSpPr>
            <p:nvPr/>
          </p:nvSpPr>
          <p:spPr bwMode="auto">
            <a:xfrm>
              <a:off x="5964238" y="1466950"/>
              <a:ext cx="68262" cy="44450"/>
            </a:xfrm>
            <a:custGeom>
              <a:avLst/>
              <a:gdLst>
                <a:gd name="T0" fmla="*/ 4 w 26"/>
                <a:gd name="T1" fmla="*/ 8 h 17"/>
                <a:gd name="T2" fmla="*/ 0 w 26"/>
                <a:gd name="T3" fmla="*/ 0 h 17"/>
                <a:gd name="T4" fmla="*/ 0 w 26"/>
                <a:gd name="T5" fmla="*/ 0 h 17"/>
                <a:gd name="T6" fmla="*/ 13 w 26"/>
                <a:gd name="T7" fmla="*/ 5 h 17"/>
                <a:gd name="T8" fmla="*/ 26 w 26"/>
                <a:gd name="T9" fmla="*/ 8 h 17"/>
                <a:gd name="T10" fmla="*/ 13 w 26"/>
                <a:gd name="T11" fmla="*/ 11 h 17"/>
                <a:gd name="T12" fmla="*/ 0 w 26"/>
                <a:gd name="T13" fmla="*/ 17 h 17"/>
                <a:gd name="T14" fmla="*/ 0 w 26"/>
                <a:gd name="T15" fmla="*/ 16 h 17"/>
                <a:gd name="T16" fmla="*/ 4 w 26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7">
                  <a:moveTo>
                    <a:pt x="4" y="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7" y="6"/>
                    <a:pt x="22" y="7"/>
                    <a:pt x="26" y="8"/>
                  </a:cubicBezTo>
                  <a:cubicBezTo>
                    <a:pt x="22" y="9"/>
                    <a:pt x="17" y="10"/>
                    <a:pt x="13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55" name="Line 43"/>
            <p:cNvSpPr>
              <a:spLocks noChangeShapeType="1"/>
            </p:cNvSpPr>
            <p:nvPr/>
          </p:nvSpPr>
          <p:spPr bwMode="auto">
            <a:xfrm>
              <a:off x="5486400" y="2028925"/>
              <a:ext cx="496888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56" name="Freeform 44"/>
            <p:cNvSpPr>
              <a:spLocks/>
            </p:cNvSpPr>
            <p:nvPr/>
          </p:nvSpPr>
          <p:spPr bwMode="auto">
            <a:xfrm>
              <a:off x="5964238" y="2008287"/>
              <a:ext cx="68262" cy="42863"/>
            </a:xfrm>
            <a:custGeom>
              <a:avLst/>
              <a:gdLst>
                <a:gd name="T0" fmla="*/ 4 w 26"/>
                <a:gd name="T1" fmla="*/ 8 h 16"/>
                <a:gd name="T2" fmla="*/ 0 w 26"/>
                <a:gd name="T3" fmla="*/ 0 h 16"/>
                <a:gd name="T4" fmla="*/ 0 w 26"/>
                <a:gd name="T5" fmla="*/ 0 h 16"/>
                <a:gd name="T6" fmla="*/ 13 w 26"/>
                <a:gd name="T7" fmla="*/ 5 h 16"/>
                <a:gd name="T8" fmla="*/ 26 w 26"/>
                <a:gd name="T9" fmla="*/ 8 h 16"/>
                <a:gd name="T10" fmla="*/ 13 w 26"/>
                <a:gd name="T11" fmla="*/ 11 h 16"/>
                <a:gd name="T12" fmla="*/ 0 w 26"/>
                <a:gd name="T13" fmla="*/ 16 h 16"/>
                <a:gd name="T14" fmla="*/ 0 w 26"/>
                <a:gd name="T15" fmla="*/ 16 h 16"/>
                <a:gd name="T16" fmla="*/ 4 w 26"/>
                <a:gd name="T1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6">
                  <a:moveTo>
                    <a:pt x="4" y="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7" y="6"/>
                    <a:pt x="22" y="7"/>
                    <a:pt x="26" y="8"/>
                  </a:cubicBezTo>
                  <a:cubicBezTo>
                    <a:pt x="22" y="9"/>
                    <a:pt x="17" y="10"/>
                    <a:pt x="13" y="1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57" name="Line 45"/>
            <p:cNvSpPr>
              <a:spLocks noChangeShapeType="1"/>
            </p:cNvSpPr>
            <p:nvPr/>
          </p:nvSpPr>
          <p:spPr bwMode="auto">
            <a:xfrm>
              <a:off x="5486400" y="2843312"/>
              <a:ext cx="496888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58" name="Freeform 46"/>
            <p:cNvSpPr>
              <a:spLocks/>
            </p:cNvSpPr>
            <p:nvPr/>
          </p:nvSpPr>
          <p:spPr bwMode="auto">
            <a:xfrm>
              <a:off x="5964238" y="2821087"/>
              <a:ext cx="68262" cy="42863"/>
            </a:xfrm>
            <a:custGeom>
              <a:avLst/>
              <a:gdLst>
                <a:gd name="T0" fmla="*/ 4 w 26"/>
                <a:gd name="T1" fmla="*/ 8 h 16"/>
                <a:gd name="T2" fmla="*/ 0 w 26"/>
                <a:gd name="T3" fmla="*/ 0 h 16"/>
                <a:gd name="T4" fmla="*/ 0 w 26"/>
                <a:gd name="T5" fmla="*/ 0 h 16"/>
                <a:gd name="T6" fmla="*/ 13 w 26"/>
                <a:gd name="T7" fmla="*/ 5 h 16"/>
                <a:gd name="T8" fmla="*/ 26 w 26"/>
                <a:gd name="T9" fmla="*/ 8 h 16"/>
                <a:gd name="T10" fmla="*/ 13 w 26"/>
                <a:gd name="T11" fmla="*/ 11 h 16"/>
                <a:gd name="T12" fmla="*/ 0 w 26"/>
                <a:gd name="T13" fmla="*/ 16 h 16"/>
                <a:gd name="T14" fmla="*/ 0 w 26"/>
                <a:gd name="T15" fmla="*/ 16 h 16"/>
                <a:gd name="T16" fmla="*/ 4 w 26"/>
                <a:gd name="T1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6">
                  <a:moveTo>
                    <a:pt x="4" y="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7" y="6"/>
                    <a:pt x="22" y="7"/>
                    <a:pt x="26" y="8"/>
                  </a:cubicBezTo>
                  <a:cubicBezTo>
                    <a:pt x="22" y="9"/>
                    <a:pt x="17" y="10"/>
                    <a:pt x="13" y="1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59" name="Line 47"/>
            <p:cNvSpPr>
              <a:spLocks noChangeShapeType="1"/>
            </p:cNvSpPr>
            <p:nvPr/>
          </p:nvSpPr>
          <p:spPr bwMode="auto">
            <a:xfrm>
              <a:off x="5486400" y="3394175"/>
              <a:ext cx="508000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60" name="Freeform 48"/>
            <p:cNvSpPr>
              <a:spLocks/>
            </p:cNvSpPr>
            <p:nvPr/>
          </p:nvSpPr>
          <p:spPr bwMode="auto">
            <a:xfrm>
              <a:off x="5975350" y="3373537"/>
              <a:ext cx="71438" cy="41275"/>
            </a:xfrm>
            <a:custGeom>
              <a:avLst/>
              <a:gdLst>
                <a:gd name="T0" fmla="*/ 5 w 27"/>
                <a:gd name="T1" fmla="*/ 8 h 16"/>
                <a:gd name="T2" fmla="*/ 0 w 27"/>
                <a:gd name="T3" fmla="*/ 0 h 16"/>
                <a:gd name="T4" fmla="*/ 0 w 27"/>
                <a:gd name="T5" fmla="*/ 0 h 16"/>
                <a:gd name="T6" fmla="*/ 13 w 27"/>
                <a:gd name="T7" fmla="*/ 5 h 16"/>
                <a:gd name="T8" fmla="*/ 27 w 27"/>
                <a:gd name="T9" fmla="*/ 8 h 16"/>
                <a:gd name="T10" fmla="*/ 13 w 27"/>
                <a:gd name="T11" fmla="*/ 11 h 16"/>
                <a:gd name="T12" fmla="*/ 0 w 27"/>
                <a:gd name="T13" fmla="*/ 16 h 16"/>
                <a:gd name="T14" fmla="*/ 0 w 27"/>
                <a:gd name="T15" fmla="*/ 16 h 16"/>
                <a:gd name="T16" fmla="*/ 5 w 27"/>
                <a:gd name="T1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6">
                  <a:moveTo>
                    <a:pt x="5" y="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8" y="6"/>
                    <a:pt x="22" y="7"/>
                    <a:pt x="27" y="8"/>
                  </a:cubicBezTo>
                  <a:cubicBezTo>
                    <a:pt x="22" y="9"/>
                    <a:pt x="18" y="10"/>
                    <a:pt x="13" y="1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61" name="Freeform 49"/>
            <p:cNvSpPr>
              <a:spLocks/>
            </p:cNvSpPr>
            <p:nvPr/>
          </p:nvSpPr>
          <p:spPr bwMode="auto">
            <a:xfrm>
              <a:off x="5907088" y="1232000"/>
              <a:ext cx="268287" cy="1958975"/>
            </a:xfrm>
            <a:custGeom>
              <a:avLst/>
              <a:gdLst>
                <a:gd name="T0" fmla="*/ 0 w 169"/>
                <a:gd name="T1" fmla="*/ 0 h 1234"/>
                <a:gd name="T2" fmla="*/ 0 w 169"/>
                <a:gd name="T3" fmla="*/ 1176 h 1234"/>
                <a:gd name="T4" fmla="*/ 169 w 169"/>
                <a:gd name="T5" fmla="*/ 1176 h 1234"/>
                <a:gd name="T6" fmla="*/ 169 w 169"/>
                <a:gd name="T7" fmla="*/ 1234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1234">
                  <a:moveTo>
                    <a:pt x="0" y="0"/>
                  </a:moveTo>
                  <a:lnTo>
                    <a:pt x="0" y="1176"/>
                  </a:lnTo>
                  <a:lnTo>
                    <a:pt x="169" y="1176"/>
                  </a:lnTo>
                  <a:lnTo>
                    <a:pt x="169" y="1234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62" name="Freeform 50"/>
            <p:cNvSpPr>
              <a:spLocks/>
            </p:cNvSpPr>
            <p:nvPr/>
          </p:nvSpPr>
          <p:spPr bwMode="auto">
            <a:xfrm>
              <a:off x="6154738" y="3175100"/>
              <a:ext cx="39687" cy="63500"/>
            </a:xfrm>
            <a:custGeom>
              <a:avLst/>
              <a:gdLst>
                <a:gd name="T0" fmla="*/ 8 w 15"/>
                <a:gd name="T1" fmla="*/ 4 h 24"/>
                <a:gd name="T2" fmla="*/ 15 w 15"/>
                <a:gd name="T3" fmla="*/ 0 h 24"/>
                <a:gd name="T4" fmla="*/ 15 w 15"/>
                <a:gd name="T5" fmla="*/ 0 h 24"/>
                <a:gd name="T6" fmla="*/ 10 w 15"/>
                <a:gd name="T7" fmla="*/ 12 h 24"/>
                <a:gd name="T8" fmla="*/ 8 w 15"/>
                <a:gd name="T9" fmla="*/ 24 h 24"/>
                <a:gd name="T10" fmla="*/ 5 w 15"/>
                <a:gd name="T11" fmla="*/ 12 h 24"/>
                <a:gd name="T12" fmla="*/ 0 w 15"/>
                <a:gd name="T13" fmla="*/ 0 h 24"/>
                <a:gd name="T14" fmla="*/ 0 w 15"/>
                <a:gd name="T15" fmla="*/ 0 h 24"/>
                <a:gd name="T16" fmla="*/ 8 w 15"/>
                <a:gd name="T17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4">
                  <a:moveTo>
                    <a:pt x="8" y="4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6"/>
                    <a:pt x="8" y="20"/>
                    <a:pt x="8" y="24"/>
                  </a:cubicBezTo>
                  <a:cubicBezTo>
                    <a:pt x="7" y="20"/>
                    <a:pt x="6" y="16"/>
                    <a:pt x="5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63" name="Freeform 51"/>
            <p:cNvSpPr>
              <a:spLocks/>
            </p:cNvSpPr>
            <p:nvPr/>
          </p:nvSpPr>
          <p:spPr bwMode="auto">
            <a:xfrm>
              <a:off x="5907088" y="2554387"/>
              <a:ext cx="268287" cy="90488"/>
            </a:xfrm>
            <a:custGeom>
              <a:avLst/>
              <a:gdLst>
                <a:gd name="T0" fmla="*/ 0 w 169"/>
                <a:gd name="T1" fmla="*/ 0 h 57"/>
                <a:gd name="T2" fmla="*/ 169 w 169"/>
                <a:gd name="T3" fmla="*/ 0 h 57"/>
                <a:gd name="T4" fmla="*/ 169 w 169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9" h="57">
                  <a:moveTo>
                    <a:pt x="0" y="0"/>
                  </a:moveTo>
                  <a:lnTo>
                    <a:pt x="169" y="0"/>
                  </a:lnTo>
                  <a:lnTo>
                    <a:pt x="169" y="57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64" name="Freeform 52"/>
            <p:cNvSpPr>
              <a:spLocks/>
            </p:cNvSpPr>
            <p:nvPr/>
          </p:nvSpPr>
          <p:spPr bwMode="auto">
            <a:xfrm>
              <a:off x="6154738" y="2625825"/>
              <a:ext cx="39687" cy="63500"/>
            </a:xfrm>
            <a:custGeom>
              <a:avLst/>
              <a:gdLst>
                <a:gd name="T0" fmla="*/ 8 w 15"/>
                <a:gd name="T1" fmla="*/ 5 h 24"/>
                <a:gd name="T2" fmla="*/ 15 w 15"/>
                <a:gd name="T3" fmla="*/ 0 h 24"/>
                <a:gd name="T4" fmla="*/ 15 w 15"/>
                <a:gd name="T5" fmla="*/ 0 h 24"/>
                <a:gd name="T6" fmla="*/ 10 w 15"/>
                <a:gd name="T7" fmla="*/ 12 h 24"/>
                <a:gd name="T8" fmla="*/ 8 w 15"/>
                <a:gd name="T9" fmla="*/ 24 h 24"/>
                <a:gd name="T10" fmla="*/ 5 w 15"/>
                <a:gd name="T11" fmla="*/ 12 h 24"/>
                <a:gd name="T12" fmla="*/ 0 w 15"/>
                <a:gd name="T13" fmla="*/ 0 h 24"/>
                <a:gd name="T14" fmla="*/ 0 w 15"/>
                <a:gd name="T15" fmla="*/ 0 h 24"/>
                <a:gd name="T16" fmla="*/ 8 w 15"/>
                <a:gd name="T17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4">
                  <a:moveTo>
                    <a:pt x="8" y="5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6"/>
                    <a:pt x="8" y="20"/>
                    <a:pt x="8" y="24"/>
                  </a:cubicBezTo>
                  <a:cubicBezTo>
                    <a:pt x="7" y="20"/>
                    <a:pt x="6" y="16"/>
                    <a:pt x="5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65" name="Freeform 53"/>
            <p:cNvSpPr>
              <a:spLocks/>
            </p:cNvSpPr>
            <p:nvPr/>
          </p:nvSpPr>
          <p:spPr bwMode="auto">
            <a:xfrm>
              <a:off x="5907088" y="1746350"/>
              <a:ext cx="268287" cy="82550"/>
            </a:xfrm>
            <a:custGeom>
              <a:avLst/>
              <a:gdLst>
                <a:gd name="T0" fmla="*/ 0 w 169"/>
                <a:gd name="T1" fmla="*/ 0 h 52"/>
                <a:gd name="T2" fmla="*/ 169 w 169"/>
                <a:gd name="T3" fmla="*/ 0 h 52"/>
                <a:gd name="T4" fmla="*/ 169 w 169"/>
                <a:gd name="T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9" h="52">
                  <a:moveTo>
                    <a:pt x="0" y="0"/>
                  </a:moveTo>
                  <a:lnTo>
                    <a:pt x="169" y="0"/>
                  </a:lnTo>
                  <a:lnTo>
                    <a:pt x="169" y="52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66" name="Freeform 54"/>
            <p:cNvSpPr>
              <a:spLocks/>
            </p:cNvSpPr>
            <p:nvPr/>
          </p:nvSpPr>
          <p:spPr bwMode="auto">
            <a:xfrm>
              <a:off x="6154738" y="1813025"/>
              <a:ext cx="39687" cy="63500"/>
            </a:xfrm>
            <a:custGeom>
              <a:avLst/>
              <a:gdLst>
                <a:gd name="T0" fmla="*/ 8 w 15"/>
                <a:gd name="T1" fmla="*/ 4 h 24"/>
                <a:gd name="T2" fmla="*/ 15 w 15"/>
                <a:gd name="T3" fmla="*/ 0 h 24"/>
                <a:gd name="T4" fmla="*/ 15 w 15"/>
                <a:gd name="T5" fmla="*/ 0 h 24"/>
                <a:gd name="T6" fmla="*/ 10 w 15"/>
                <a:gd name="T7" fmla="*/ 11 h 24"/>
                <a:gd name="T8" fmla="*/ 8 w 15"/>
                <a:gd name="T9" fmla="*/ 24 h 24"/>
                <a:gd name="T10" fmla="*/ 5 w 15"/>
                <a:gd name="T11" fmla="*/ 11 h 24"/>
                <a:gd name="T12" fmla="*/ 0 w 15"/>
                <a:gd name="T13" fmla="*/ 0 h 24"/>
                <a:gd name="T14" fmla="*/ 0 w 15"/>
                <a:gd name="T15" fmla="*/ 0 h 24"/>
                <a:gd name="T16" fmla="*/ 8 w 15"/>
                <a:gd name="T17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4">
                  <a:moveTo>
                    <a:pt x="8" y="4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6"/>
                    <a:pt x="8" y="20"/>
                    <a:pt x="8" y="24"/>
                  </a:cubicBezTo>
                  <a:cubicBezTo>
                    <a:pt x="7" y="20"/>
                    <a:pt x="6" y="16"/>
                    <a:pt x="5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67" name="Line 55"/>
            <p:cNvSpPr>
              <a:spLocks noChangeShapeType="1"/>
            </p:cNvSpPr>
            <p:nvPr/>
          </p:nvSpPr>
          <p:spPr bwMode="auto">
            <a:xfrm flipV="1">
              <a:off x="4945063" y="3840262"/>
              <a:ext cx="1587" cy="23812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68" name="Freeform 56"/>
            <p:cNvSpPr>
              <a:spLocks/>
            </p:cNvSpPr>
            <p:nvPr/>
          </p:nvSpPr>
          <p:spPr bwMode="auto">
            <a:xfrm>
              <a:off x="4924425" y="3787875"/>
              <a:ext cx="41275" cy="71437"/>
            </a:xfrm>
            <a:custGeom>
              <a:avLst/>
              <a:gdLst>
                <a:gd name="T0" fmla="*/ 8 w 16"/>
                <a:gd name="T1" fmla="*/ 22 h 27"/>
                <a:gd name="T2" fmla="*/ 0 w 16"/>
                <a:gd name="T3" fmla="*/ 27 h 27"/>
                <a:gd name="T4" fmla="*/ 0 w 16"/>
                <a:gd name="T5" fmla="*/ 27 h 27"/>
                <a:gd name="T6" fmla="*/ 5 w 16"/>
                <a:gd name="T7" fmla="*/ 14 h 27"/>
                <a:gd name="T8" fmla="*/ 8 w 16"/>
                <a:gd name="T9" fmla="*/ 0 h 27"/>
                <a:gd name="T10" fmla="*/ 11 w 16"/>
                <a:gd name="T11" fmla="*/ 14 h 27"/>
                <a:gd name="T12" fmla="*/ 16 w 16"/>
                <a:gd name="T13" fmla="*/ 27 h 27"/>
                <a:gd name="T14" fmla="*/ 16 w 16"/>
                <a:gd name="T15" fmla="*/ 27 h 27"/>
                <a:gd name="T16" fmla="*/ 8 w 16"/>
                <a:gd name="T17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7">
                  <a:moveTo>
                    <a:pt x="8" y="22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9"/>
                    <a:pt x="7" y="5"/>
                    <a:pt x="8" y="0"/>
                  </a:cubicBezTo>
                  <a:cubicBezTo>
                    <a:pt x="9" y="5"/>
                    <a:pt x="10" y="9"/>
                    <a:pt x="11" y="14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lnTo>
                    <a:pt x="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69" name="Line 57"/>
            <p:cNvSpPr>
              <a:spLocks noChangeShapeType="1"/>
            </p:cNvSpPr>
            <p:nvPr/>
          </p:nvSpPr>
          <p:spPr bwMode="auto">
            <a:xfrm flipH="1">
              <a:off x="4913313" y="3927575"/>
              <a:ext cx="68262" cy="6826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70" name="Line 58"/>
            <p:cNvSpPr>
              <a:spLocks noChangeShapeType="1"/>
            </p:cNvSpPr>
            <p:nvPr/>
          </p:nvSpPr>
          <p:spPr bwMode="auto">
            <a:xfrm flipH="1">
              <a:off x="5995988" y="1195487"/>
              <a:ext cx="68262" cy="6826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71" name="Rectangle 59"/>
            <p:cNvSpPr>
              <a:spLocks noChangeArrowheads="1"/>
            </p:cNvSpPr>
            <p:nvPr/>
          </p:nvSpPr>
          <p:spPr bwMode="auto">
            <a:xfrm>
              <a:off x="5991225" y="1111350"/>
              <a:ext cx="5715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n</a:t>
              </a:r>
              <a:endParaRPr lang="en-US" altLang="en-US"/>
            </a:p>
          </p:txBody>
        </p:sp>
        <p:sp>
          <p:nvSpPr>
            <p:cNvPr id="806972" name="Line 60"/>
            <p:cNvSpPr>
              <a:spLocks noChangeShapeType="1"/>
            </p:cNvSpPr>
            <p:nvPr/>
          </p:nvSpPr>
          <p:spPr bwMode="auto">
            <a:xfrm flipH="1">
              <a:off x="5995988" y="1713012"/>
              <a:ext cx="68262" cy="6826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73" name="Rectangle 61"/>
            <p:cNvSpPr>
              <a:spLocks noChangeArrowheads="1"/>
            </p:cNvSpPr>
            <p:nvPr/>
          </p:nvSpPr>
          <p:spPr bwMode="auto">
            <a:xfrm>
              <a:off x="5991225" y="1628875"/>
              <a:ext cx="49213" cy="10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700" u="none" baseline="0">
                  <a:solidFill>
                    <a:srgbClr val="000000"/>
                  </a:solidFill>
                </a:rPr>
                <a:t>n</a:t>
              </a:r>
              <a:endParaRPr lang="en-US" altLang="en-US"/>
            </a:p>
          </p:txBody>
        </p:sp>
        <p:sp>
          <p:nvSpPr>
            <p:cNvPr id="806974" name="Line 62"/>
            <p:cNvSpPr>
              <a:spLocks noChangeShapeType="1"/>
            </p:cNvSpPr>
            <p:nvPr/>
          </p:nvSpPr>
          <p:spPr bwMode="auto">
            <a:xfrm flipH="1">
              <a:off x="5995988" y="2517875"/>
              <a:ext cx="68262" cy="6826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75" name="Rectangle 63"/>
            <p:cNvSpPr>
              <a:spLocks noChangeArrowheads="1"/>
            </p:cNvSpPr>
            <p:nvPr/>
          </p:nvSpPr>
          <p:spPr bwMode="auto">
            <a:xfrm>
              <a:off x="5991225" y="2435325"/>
              <a:ext cx="5715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n</a:t>
              </a:r>
              <a:endParaRPr lang="en-US" altLang="en-US"/>
            </a:p>
          </p:txBody>
        </p:sp>
        <p:sp>
          <p:nvSpPr>
            <p:cNvPr id="806976" name="Line 64"/>
            <p:cNvSpPr>
              <a:spLocks noChangeShapeType="1"/>
            </p:cNvSpPr>
            <p:nvPr/>
          </p:nvSpPr>
          <p:spPr bwMode="auto">
            <a:xfrm flipH="1">
              <a:off x="5995988" y="3063975"/>
              <a:ext cx="68262" cy="7143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77" name="Rectangle 65"/>
            <p:cNvSpPr>
              <a:spLocks noChangeArrowheads="1"/>
            </p:cNvSpPr>
            <p:nvPr/>
          </p:nvSpPr>
          <p:spPr bwMode="auto">
            <a:xfrm>
              <a:off x="5991225" y="2981425"/>
              <a:ext cx="49213" cy="10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700" u="none" baseline="0">
                  <a:solidFill>
                    <a:srgbClr val="000000"/>
                  </a:solidFill>
                </a:rPr>
                <a:t>n</a:t>
              </a:r>
              <a:endParaRPr lang="en-US" altLang="en-US"/>
            </a:p>
          </p:txBody>
        </p:sp>
        <p:sp>
          <p:nvSpPr>
            <p:cNvPr id="806978" name="Freeform 66"/>
            <p:cNvSpPr>
              <a:spLocks/>
            </p:cNvSpPr>
            <p:nvPr/>
          </p:nvSpPr>
          <p:spPr bwMode="auto">
            <a:xfrm>
              <a:off x="6450013" y="1598712"/>
              <a:ext cx="1419225" cy="565150"/>
            </a:xfrm>
            <a:custGeom>
              <a:avLst/>
              <a:gdLst>
                <a:gd name="T0" fmla="*/ 0 w 894"/>
                <a:gd name="T1" fmla="*/ 0 h 356"/>
                <a:gd name="T2" fmla="*/ 0 w 894"/>
                <a:gd name="T3" fmla="*/ 93 h 356"/>
                <a:gd name="T4" fmla="*/ 756 w 894"/>
                <a:gd name="T5" fmla="*/ 93 h 356"/>
                <a:gd name="T6" fmla="*/ 756 w 894"/>
                <a:gd name="T7" fmla="*/ 356 h 356"/>
                <a:gd name="T8" fmla="*/ 894 w 894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4" h="356">
                  <a:moveTo>
                    <a:pt x="0" y="0"/>
                  </a:moveTo>
                  <a:lnTo>
                    <a:pt x="0" y="93"/>
                  </a:lnTo>
                  <a:lnTo>
                    <a:pt x="756" y="93"/>
                  </a:lnTo>
                  <a:lnTo>
                    <a:pt x="756" y="356"/>
                  </a:lnTo>
                  <a:lnTo>
                    <a:pt x="894" y="35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79" name="Freeform 67"/>
            <p:cNvSpPr>
              <a:spLocks/>
            </p:cNvSpPr>
            <p:nvPr/>
          </p:nvSpPr>
          <p:spPr bwMode="auto">
            <a:xfrm>
              <a:off x="7847013" y="2140050"/>
              <a:ext cx="79375" cy="44450"/>
            </a:xfrm>
            <a:custGeom>
              <a:avLst/>
              <a:gdLst>
                <a:gd name="T0" fmla="*/ 6 w 30"/>
                <a:gd name="T1" fmla="*/ 9 h 17"/>
                <a:gd name="T2" fmla="*/ 0 w 30"/>
                <a:gd name="T3" fmla="*/ 0 h 17"/>
                <a:gd name="T4" fmla="*/ 1 w 30"/>
                <a:gd name="T5" fmla="*/ 0 h 17"/>
                <a:gd name="T6" fmla="*/ 15 w 30"/>
                <a:gd name="T7" fmla="*/ 5 h 17"/>
                <a:gd name="T8" fmla="*/ 30 w 30"/>
                <a:gd name="T9" fmla="*/ 9 h 17"/>
                <a:gd name="T10" fmla="*/ 15 w 30"/>
                <a:gd name="T11" fmla="*/ 12 h 17"/>
                <a:gd name="T12" fmla="*/ 1 w 30"/>
                <a:gd name="T13" fmla="*/ 17 h 17"/>
                <a:gd name="T14" fmla="*/ 0 w 30"/>
                <a:gd name="T15" fmla="*/ 17 h 17"/>
                <a:gd name="T16" fmla="*/ 6 w 30"/>
                <a:gd name="T1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7">
                  <a:moveTo>
                    <a:pt x="6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20" y="6"/>
                    <a:pt x="25" y="7"/>
                    <a:pt x="30" y="9"/>
                  </a:cubicBezTo>
                  <a:cubicBezTo>
                    <a:pt x="25" y="10"/>
                    <a:pt x="20" y="11"/>
                    <a:pt x="15" y="12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80" name="Freeform 68"/>
            <p:cNvSpPr>
              <a:spLocks/>
            </p:cNvSpPr>
            <p:nvPr/>
          </p:nvSpPr>
          <p:spPr bwMode="auto">
            <a:xfrm>
              <a:off x="6450013" y="2159100"/>
              <a:ext cx="1419225" cy="147637"/>
            </a:xfrm>
            <a:custGeom>
              <a:avLst/>
              <a:gdLst>
                <a:gd name="T0" fmla="*/ 0 w 894"/>
                <a:gd name="T1" fmla="*/ 0 h 93"/>
                <a:gd name="T2" fmla="*/ 0 w 894"/>
                <a:gd name="T3" fmla="*/ 93 h 93"/>
                <a:gd name="T4" fmla="*/ 894 w 894"/>
                <a:gd name="T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4" h="93">
                  <a:moveTo>
                    <a:pt x="0" y="0"/>
                  </a:moveTo>
                  <a:lnTo>
                    <a:pt x="0" y="93"/>
                  </a:lnTo>
                  <a:lnTo>
                    <a:pt x="894" y="93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81" name="Freeform 69"/>
            <p:cNvSpPr>
              <a:spLocks/>
            </p:cNvSpPr>
            <p:nvPr/>
          </p:nvSpPr>
          <p:spPr bwMode="auto">
            <a:xfrm>
              <a:off x="7847013" y="2282925"/>
              <a:ext cx="79375" cy="47625"/>
            </a:xfrm>
            <a:custGeom>
              <a:avLst/>
              <a:gdLst>
                <a:gd name="T0" fmla="*/ 6 w 30"/>
                <a:gd name="T1" fmla="*/ 9 h 18"/>
                <a:gd name="T2" fmla="*/ 0 w 30"/>
                <a:gd name="T3" fmla="*/ 0 h 18"/>
                <a:gd name="T4" fmla="*/ 1 w 30"/>
                <a:gd name="T5" fmla="*/ 0 h 18"/>
                <a:gd name="T6" fmla="*/ 15 w 30"/>
                <a:gd name="T7" fmla="*/ 5 h 18"/>
                <a:gd name="T8" fmla="*/ 30 w 30"/>
                <a:gd name="T9" fmla="*/ 9 h 18"/>
                <a:gd name="T10" fmla="*/ 15 w 30"/>
                <a:gd name="T11" fmla="*/ 12 h 18"/>
                <a:gd name="T12" fmla="*/ 1 w 30"/>
                <a:gd name="T13" fmla="*/ 18 h 18"/>
                <a:gd name="T14" fmla="*/ 0 w 30"/>
                <a:gd name="T15" fmla="*/ 18 h 18"/>
                <a:gd name="T16" fmla="*/ 6 w 30"/>
                <a:gd name="T1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8">
                  <a:moveTo>
                    <a:pt x="6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20" y="7"/>
                    <a:pt x="25" y="8"/>
                    <a:pt x="30" y="9"/>
                  </a:cubicBezTo>
                  <a:cubicBezTo>
                    <a:pt x="25" y="10"/>
                    <a:pt x="20" y="11"/>
                    <a:pt x="15" y="1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82" name="Freeform 70"/>
            <p:cNvSpPr>
              <a:spLocks/>
            </p:cNvSpPr>
            <p:nvPr/>
          </p:nvSpPr>
          <p:spPr bwMode="auto">
            <a:xfrm>
              <a:off x="6858000" y="1746350"/>
              <a:ext cx="57150" cy="827087"/>
            </a:xfrm>
            <a:custGeom>
              <a:avLst/>
              <a:gdLst>
                <a:gd name="T0" fmla="*/ 0 w 36"/>
                <a:gd name="T1" fmla="*/ 0 h 521"/>
                <a:gd name="T2" fmla="*/ 0 w 36"/>
                <a:gd name="T3" fmla="*/ 521 h 521"/>
                <a:gd name="T4" fmla="*/ 36 w 36"/>
                <a:gd name="T5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521">
                  <a:moveTo>
                    <a:pt x="0" y="0"/>
                  </a:moveTo>
                  <a:lnTo>
                    <a:pt x="0" y="521"/>
                  </a:lnTo>
                  <a:lnTo>
                    <a:pt x="36" y="521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83" name="Freeform 71"/>
            <p:cNvSpPr>
              <a:spLocks/>
            </p:cNvSpPr>
            <p:nvPr/>
          </p:nvSpPr>
          <p:spPr bwMode="auto">
            <a:xfrm>
              <a:off x="6894513" y="2549625"/>
              <a:ext cx="76200" cy="47625"/>
            </a:xfrm>
            <a:custGeom>
              <a:avLst/>
              <a:gdLst>
                <a:gd name="T0" fmla="*/ 5 w 29"/>
                <a:gd name="T1" fmla="*/ 9 h 18"/>
                <a:gd name="T2" fmla="*/ 0 w 29"/>
                <a:gd name="T3" fmla="*/ 0 h 18"/>
                <a:gd name="T4" fmla="*/ 0 w 29"/>
                <a:gd name="T5" fmla="*/ 0 h 18"/>
                <a:gd name="T6" fmla="*/ 14 w 29"/>
                <a:gd name="T7" fmla="*/ 6 h 18"/>
                <a:gd name="T8" fmla="*/ 29 w 29"/>
                <a:gd name="T9" fmla="*/ 9 h 18"/>
                <a:gd name="T10" fmla="*/ 14 w 29"/>
                <a:gd name="T11" fmla="*/ 12 h 18"/>
                <a:gd name="T12" fmla="*/ 0 w 29"/>
                <a:gd name="T13" fmla="*/ 18 h 18"/>
                <a:gd name="T14" fmla="*/ 0 w 29"/>
                <a:gd name="T15" fmla="*/ 18 h 18"/>
                <a:gd name="T16" fmla="*/ 5 w 29"/>
                <a:gd name="T1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8">
                  <a:moveTo>
                    <a:pt x="5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9" y="7"/>
                    <a:pt x="24" y="8"/>
                    <a:pt x="29" y="9"/>
                  </a:cubicBezTo>
                  <a:cubicBezTo>
                    <a:pt x="24" y="10"/>
                    <a:pt x="19" y="11"/>
                    <a:pt x="14" y="1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84" name="Freeform 72"/>
            <p:cNvSpPr>
              <a:spLocks/>
            </p:cNvSpPr>
            <p:nvPr/>
          </p:nvSpPr>
          <p:spPr bwMode="auto">
            <a:xfrm>
              <a:off x="6719888" y="2306737"/>
              <a:ext cx="195262" cy="403225"/>
            </a:xfrm>
            <a:custGeom>
              <a:avLst/>
              <a:gdLst>
                <a:gd name="T0" fmla="*/ 0 w 123"/>
                <a:gd name="T1" fmla="*/ 0 h 254"/>
                <a:gd name="T2" fmla="*/ 0 w 123"/>
                <a:gd name="T3" fmla="*/ 254 h 254"/>
                <a:gd name="T4" fmla="*/ 123 w 123"/>
                <a:gd name="T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3" h="254">
                  <a:moveTo>
                    <a:pt x="0" y="0"/>
                  </a:moveTo>
                  <a:lnTo>
                    <a:pt x="0" y="254"/>
                  </a:lnTo>
                  <a:lnTo>
                    <a:pt x="123" y="254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85" name="Freeform 73"/>
            <p:cNvSpPr>
              <a:spLocks/>
            </p:cNvSpPr>
            <p:nvPr/>
          </p:nvSpPr>
          <p:spPr bwMode="auto">
            <a:xfrm>
              <a:off x="6894513" y="2689325"/>
              <a:ext cx="76200" cy="44450"/>
            </a:xfrm>
            <a:custGeom>
              <a:avLst/>
              <a:gdLst>
                <a:gd name="T0" fmla="*/ 5 w 29"/>
                <a:gd name="T1" fmla="*/ 8 h 17"/>
                <a:gd name="T2" fmla="*/ 0 w 29"/>
                <a:gd name="T3" fmla="*/ 0 h 17"/>
                <a:gd name="T4" fmla="*/ 0 w 29"/>
                <a:gd name="T5" fmla="*/ 0 h 17"/>
                <a:gd name="T6" fmla="*/ 14 w 29"/>
                <a:gd name="T7" fmla="*/ 5 h 17"/>
                <a:gd name="T8" fmla="*/ 29 w 29"/>
                <a:gd name="T9" fmla="*/ 8 h 17"/>
                <a:gd name="T10" fmla="*/ 14 w 29"/>
                <a:gd name="T11" fmla="*/ 12 h 17"/>
                <a:gd name="T12" fmla="*/ 0 w 29"/>
                <a:gd name="T13" fmla="*/ 17 h 17"/>
                <a:gd name="T14" fmla="*/ 0 w 29"/>
                <a:gd name="T15" fmla="*/ 17 h 17"/>
                <a:gd name="T16" fmla="*/ 5 w 29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7">
                  <a:moveTo>
                    <a:pt x="5" y="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9" y="6"/>
                    <a:pt x="24" y="7"/>
                    <a:pt x="29" y="8"/>
                  </a:cubicBezTo>
                  <a:cubicBezTo>
                    <a:pt x="24" y="10"/>
                    <a:pt x="19" y="11"/>
                    <a:pt x="14" y="1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86" name="Freeform 74"/>
            <p:cNvSpPr>
              <a:spLocks/>
            </p:cNvSpPr>
            <p:nvPr/>
          </p:nvSpPr>
          <p:spPr bwMode="auto">
            <a:xfrm>
              <a:off x="6719888" y="2835375"/>
              <a:ext cx="195262" cy="282575"/>
            </a:xfrm>
            <a:custGeom>
              <a:avLst/>
              <a:gdLst>
                <a:gd name="T0" fmla="*/ 0 w 123"/>
                <a:gd name="T1" fmla="*/ 178 h 178"/>
                <a:gd name="T2" fmla="*/ 0 w 123"/>
                <a:gd name="T3" fmla="*/ 0 h 178"/>
                <a:gd name="T4" fmla="*/ 123 w 123"/>
                <a:gd name="T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3" h="178">
                  <a:moveTo>
                    <a:pt x="0" y="178"/>
                  </a:moveTo>
                  <a:lnTo>
                    <a:pt x="0" y="0"/>
                  </a:lnTo>
                  <a:lnTo>
                    <a:pt x="123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87" name="Freeform 75"/>
            <p:cNvSpPr>
              <a:spLocks/>
            </p:cNvSpPr>
            <p:nvPr/>
          </p:nvSpPr>
          <p:spPr bwMode="auto">
            <a:xfrm>
              <a:off x="6894513" y="2813150"/>
              <a:ext cx="76200" cy="46037"/>
            </a:xfrm>
            <a:custGeom>
              <a:avLst/>
              <a:gdLst>
                <a:gd name="T0" fmla="*/ 5 w 29"/>
                <a:gd name="T1" fmla="*/ 8 h 17"/>
                <a:gd name="T2" fmla="*/ 0 w 29"/>
                <a:gd name="T3" fmla="*/ 0 h 17"/>
                <a:gd name="T4" fmla="*/ 0 w 29"/>
                <a:gd name="T5" fmla="*/ 0 h 17"/>
                <a:gd name="T6" fmla="*/ 14 w 29"/>
                <a:gd name="T7" fmla="*/ 5 h 17"/>
                <a:gd name="T8" fmla="*/ 29 w 29"/>
                <a:gd name="T9" fmla="*/ 8 h 17"/>
                <a:gd name="T10" fmla="*/ 14 w 29"/>
                <a:gd name="T11" fmla="*/ 12 h 17"/>
                <a:gd name="T12" fmla="*/ 0 w 29"/>
                <a:gd name="T13" fmla="*/ 17 h 17"/>
                <a:gd name="T14" fmla="*/ 0 w 29"/>
                <a:gd name="T15" fmla="*/ 17 h 17"/>
                <a:gd name="T16" fmla="*/ 5 w 29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7">
                  <a:moveTo>
                    <a:pt x="5" y="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9" y="6"/>
                    <a:pt x="24" y="7"/>
                    <a:pt x="29" y="8"/>
                  </a:cubicBezTo>
                  <a:cubicBezTo>
                    <a:pt x="24" y="10"/>
                    <a:pt x="19" y="11"/>
                    <a:pt x="14" y="1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88" name="Freeform 76"/>
            <p:cNvSpPr>
              <a:spLocks/>
            </p:cNvSpPr>
            <p:nvPr/>
          </p:nvSpPr>
          <p:spPr bwMode="auto">
            <a:xfrm>
              <a:off x="6450013" y="2435325"/>
              <a:ext cx="1419225" cy="682625"/>
            </a:xfrm>
            <a:custGeom>
              <a:avLst/>
              <a:gdLst>
                <a:gd name="T0" fmla="*/ 0 w 894"/>
                <a:gd name="T1" fmla="*/ 341 h 430"/>
                <a:gd name="T2" fmla="*/ 0 w 894"/>
                <a:gd name="T3" fmla="*/ 430 h 430"/>
                <a:gd name="T4" fmla="*/ 759 w 894"/>
                <a:gd name="T5" fmla="*/ 430 h 430"/>
                <a:gd name="T6" fmla="*/ 759 w 894"/>
                <a:gd name="T7" fmla="*/ 0 h 430"/>
                <a:gd name="T8" fmla="*/ 894 w 894"/>
                <a:gd name="T9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4" h="430">
                  <a:moveTo>
                    <a:pt x="0" y="341"/>
                  </a:moveTo>
                  <a:lnTo>
                    <a:pt x="0" y="430"/>
                  </a:lnTo>
                  <a:lnTo>
                    <a:pt x="759" y="430"/>
                  </a:lnTo>
                  <a:lnTo>
                    <a:pt x="759" y="0"/>
                  </a:lnTo>
                  <a:lnTo>
                    <a:pt x="894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89" name="Freeform 77"/>
            <p:cNvSpPr>
              <a:spLocks/>
            </p:cNvSpPr>
            <p:nvPr/>
          </p:nvSpPr>
          <p:spPr bwMode="auto">
            <a:xfrm>
              <a:off x="7847013" y="2411512"/>
              <a:ext cx="79375" cy="47625"/>
            </a:xfrm>
            <a:custGeom>
              <a:avLst/>
              <a:gdLst>
                <a:gd name="T0" fmla="*/ 6 w 30"/>
                <a:gd name="T1" fmla="*/ 9 h 18"/>
                <a:gd name="T2" fmla="*/ 0 w 30"/>
                <a:gd name="T3" fmla="*/ 0 h 18"/>
                <a:gd name="T4" fmla="*/ 1 w 30"/>
                <a:gd name="T5" fmla="*/ 0 h 18"/>
                <a:gd name="T6" fmla="*/ 15 w 30"/>
                <a:gd name="T7" fmla="*/ 5 h 18"/>
                <a:gd name="T8" fmla="*/ 30 w 30"/>
                <a:gd name="T9" fmla="*/ 9 h 18"/>
                <a:gd name="T10" fmla="*/ 15 w 30"/>
                <a:gd name="T11" fmla="*/ 12 h 18"/>
                <a:gd name="T12" fmla="*/ 1 w 30"/>
                <a:gd name="T13" fmla="*/ 18 h 18"/>
                <a:gd name="T14" fmla="*/ 0 w 30"/>
                <a:gd name="T15" fmla="*/ 17 h 18"/>
                <a:gd name="T16" fmla="*/ 6 w 30"/>
                <a:gd name="T1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8">
                  <a:moveTo>
                    <a:pt x="6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20" y="6"/>
                    <a:pt x="25" y="7"/>
                    <a:pt x="30" y="9"/>
                  </a:cubicBezTo>
                  <a:cubicBezTo>
                    <a:pt x="25" y="10"/>
                    <a:pt x="20" y="11"/>
                    <a:pt x="15" y="1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90" name="Freeform 78"/>
            <p:cNvSpPr>
              <a:spLocks/>
            </p:cNvSpPr>
            <p:nvPr/>
          </p:nvSpPr>
          <p:spPr bwMode="auto">
            <a:xfrm>
              <a:off x="6450013" y="2975075"/>
              <a:ext cx="465137" cy="685800"/>
            </a:xfrm>
            <a:custGeom>
              <a:avLst/>
              <a:gdLst>
                <a:gd name="T0" fmla="*/ 0 w 293"/>
                <a:gd name="T1" fmla="*/ 339 h 432"/>
                <a:gd name="T2" fmla="*/ 0 w 293"/>
                <a:gd name="T3" fmla="*/ 432 h 432"/>
                <a:gd name="T4" fmla="*/ 257 w 293"/>
                <a:gd name="T5" fmla="*/ 432 h 432"/>
                <a:gd name="T6" fmla="*/ 257 w 293"/>
                <a:gd name="T7" fmla="*/ 0 h 432"/>
                <a:gd name="T8" fmla="*/ 293 w 293"/>
                <a:gd name="T9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432">
                  <a:moveTo>
                    <a:pt x="0" y="339"/>
                  </a:moveTo>
                  <a:lnTo>
                    <a:pt x="0" y="432"/>
                  </a:lnTo>
                  <a:lnTo>
                    <a:pt x="257" y="432"/>
                  </a:lnTo>
                  <a:lnTo>
                    <a:pt x="257" y="0"/>
                  </a:lnTo>
                  <a:lnTo>
                    <a:pt x="293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91" name="Freeform 79"/>
            <p:cNvSpPr>
              <a:spLocks/>
            </p:cNvSpPr>
            <p:nvPr/>
          </p:nvSpPr>
          <p:spPr bwMode="auto">
            <a:xfrm>
              <a:off x="6894513" y="2951262"/>
              <a:ext cx="76200" cy="47625"/>
            </a:xfrm>
            <a:custGeom>
              <a:avLst/>
              <a:gdLst>
                <a:gd name="T0" fmla="*/ 5 w 29"/>
                <a:gd name="T1" fmla="*/ 9 h 18"/>
                <a:gd name="T2" fmla="*/ 0 w 29"/>
                <a:gd name="T3" fmla="*/ 0 h 18"/>
                <a:gd name="T4" fmla="*/ 0 w 29"/>
                <a:gd name="T5" fmla="*/ 0 h 18"/>
                <a:gd name="T6" fmla="*/ 14 w 29"/>
                <a:gd name="T7" fmla="*/ 6 h 18"/>
                <a:gd name="T8" fmla="*/ 29 w 29"/>
                <a:gd name="T9" fmla="*/ 9 h 18"/>
                <a:gd name="T10" fmla="*/ 14 w 29"/>
                <a:gd name="T11" fmla="*/ 12 h 18"/>
                <a:gd name="T12" fmla="*/ 0 w 29"/>
                <a:gd name="T13" fmla="*/ 18 h 18"/>
                <a:gd name="T14" fmla="*/ 0 w 29"/>
                <a:gd name="T15" fmla="*/ 18 h 18"/>
                <a:gd name="T16" fmla="*/ 5 w 29"/>
                <a:gd name="T1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8">
                  <a:moveTo>
                    <a:pt x="5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9" y="7"/>
                    <a:pt x="24" y="8"/>
                    <a:pt x="29" y="9"/>
                  </a:cubicBezTo>
                  <a:cubicBezTo>
                    <a:pt x="24" y="10"/>
                    <a:pt x="19" y="11"/>
                    <a:pt x="14" y="1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92" name="Line 80"/>
            <p:cNvSpPr>
              <a:spLocks noChangeShapeType="1"/>
            </p:cNvSpPr>
            <p:nvPr/>
          </p:nvSpPr>
          <p:spPr bwMode="auto">
            <a:xfrm>
              <a:off x="7192963" y="933550"/>
              <a:ext cx="1587" cy="150971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93" name="Freeform 81"/>
            <p:cNvSpPr>
              <a:spLocks/>
            </p:cNvSpPr>
            <p:nvPr/>
          </p:nvSpPr>
          <p:spPr bwMode="auto">
            <a:xfrm>
              <a:off x="7170738" y="2425800"/>
              <a:ext cx="42862" cy="68262"/>
            </a:xfrm>
            <a:custGeom>
              <a:avLst/>
              <a:gdLst>
                <a:gd name="T0" fmla="*/ 8 w 16"/>
                <a:gd name="T1" fmla="*/ 4 h 26"/>
                <a:gd name="T2" fmla="*/ 16 w 16"/>
                <a:gd name="T3" fmla="*/ 0 h 26"/>
                <a:gd name="T4" fmla="*/ 16 w 16"/>
                <a:gd name="T5" fmla="*/ 0 h 26"/>
                <a:gd name="T6" fmla="*/ 11 w 16"/>
                <a:gd name="T7" fmla="*/ 13 h 26"/>
                <a:gd name="T8" fmla="*/ 8 w 16"/>
                <a:gd name="T9" fmla="*/ 26 h 26"/>
                <a:gd name="T10" fmla="*/ 5 w 16"/>
                <a:gd name="T11" fmla="*/ 13 h 26"/>
                <a:gd name="T12" fmla="*/ 0 w 16"/>
                <a:gd name="T13" fmla="*/ 0 h 26"/>
                <a:gd name="T14" fmla="*/ 0 w 16"/>
                <a:gd name="T15" fmla="*/ 0 h 26"/>
                <a:gd name="T16" fmla="*/ 8 w 16"/>
                <a:gd name="T1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6">
                  <a:moveTo>
                    <a:pt x="8" y="4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0" y="17"/>
                    <a:pt x="9" y="22"/>
                    <a:pt x="8" y="26"/>
                  </a:cubicBezTo>
                  <a:cubicBezTo>
                    <a:pt x="7" y="22"/>
                    <a:pt x="6" y="17"/>
                    <a:pt x="5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94" name="Freeform 82"/>
            <p:cNvSpPr>
              <a:spLocks/>
            </p:cNvSpPr>
            <p:nvPr/>
          </p:nvSpPr>
          <p:spPr bwMode="auto">
            <a:xfrm>
              <a:off x="7189788" y="2462312"/>
              <a:ext cx="3175" cy="4763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0 h 2"/>
                <a:gd name="T6" fmla="*/ 1 w 1"/>
                <a:gd name="T7" fmla="*/ 1 h 2"/>
                <a:gd name="T8" fmla="*/ 1 w 1"/>
                <a:gd name="T9" fmla="*/ 2 h 2"/>
                <a:gd name="T10" fmla="*/ 0 w 1"/>
                <a:gd name="T11" fmla="*/ 1 h 2"/>
                <a:gd name="T12" fmla="*/ 0 w 1"/>
                <a:gd name="T13" fmla="*/ 0 h 2"/>
                <a:gd name="T14" fmla="*/ 0 w 1"/>
                <a:gd name="T15" fmla="*/ 0 h 2"/>
                <a:gd name="T16" fmla="*/ 1 w 1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95" name="Freeform 83"/>
            <p:cNvSpPr>
              <a:spLocks/>
            </p:cNvSpPr>
            <p:nvPr/>
          </p:nvSpPr>
          <p:spPr bwMode="auto">
            <a:xfrm>
              <a:off x="6088063" y="2716312"/>
              <a:ext cx="1447800" cy="2016125"/>
            </a:xfrm>
            <a:custGeom>
              <a:avLst/>
              <a:gdLst>
                <a:gd name="T0" fmla="*/ 819 w 912"/>
                <a:gd name="T1" fmla="*/ 0 h 1270"/>
                <a:gd name="T2" fmla="*/ 912 w 912"/>
                <a:gd name="T3" fmla="*/ 0 h 1270"/>
                <a:gd name="T4" fmla="*/ 912 w 912"/>
                <a:gd name="T5" fmla="*/ 755 h 1270"/>
                <a:gd name="T6" fmla="*/ 0 w 912"/>
                <a:gd name="T7" fmla="*/ 755 h 1270"/>
                <a:gd name="T8" fmla="*/ 0 w 912"/>
                <a:gd name="T9" fmla="*/ 1270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1270">
                  <a:moveTo>
                    <a:pt x="819" y="0"/>
                  </a:moveTo>
                  <a:lnTo>
                    <a:pt x="912" y="0"/>
                  </a:lnTo>
                  <a:lnTo>
                    <a:pt x="912" y="755"/>
                  </a:lnTo>
                  <a:lnTo>
                    <a:pt x="0" y="755"/>
                  </a:lnTo>
                  <a:lnTo>
                    <a:pt x="0" y="127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96" name="Freeform 84"/>
            <p:cNvSpPr>
              <a:spLocks/>
            </p:cNvSpPr>
            <p:nvPr/>
          </p:nvSpPr>
          <p:spPr bwMode="auto">
            <a:xfrm>
              <a:off x="6064250" y="4711800"/>
              <a:ext cx="47625" cy="79375"/>
            </a:xfrm>
            <a:custGeom>
              <a:avLst/>
              <a:gdLst>
                <a:gd name="T0" fmla="*/ 9 w 18"/>
                <a:gd name="T1" fmla="*/ 5 h 30"/>
                <a:gd name="T2" fmla="*/ 18 w 18"/>
                <a:gd name="T3" fmla="*/ 0 h 30"/>
                <a:gd name="T4" fmla="*/ 18 w 18"/>
                <a:gd name="T5" fmla="*/ 0 h 30"/>
                <a:gd name="T6" fmla="*/ 12 w 18"/>
                <a:gd name="T7" fmla="*/ 15 h 30"/>
                <a:gd name="T8" fmla="*/ 9 w 18"/>
                <a:gd name="T9" fmla="*/ 30 h 30"/>
                <a:gd name="T10" fmla="*/ 6 w 18"/>
                <a:gd name="T11" fmla="*/ 15 h 30"/>
                <a:gd name="T12" fmla="*/ 0 w 18"/>
                <a:gd name="T13" fmla="*/ 0 h 30"/>
                <a:gd name="T14" fmla="*/ 0 w 18"/>
                <a:gd name="T15" fmla="*/ 0 h 30"/>
                <a:gd name="T16" fmla="*/ 9 w 18"/>
                <a:gd name="T17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0">
                  <a:moveTo>
                    <a:pt x="9" y="5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20"/>
                    <a:pt x="10" y="25"/>
                    <a:pt x="9" y="30"/>
                  </a:cubicBezTo>
                  <a:cubicBezTo>
                    <a:pt x="8" y="25"/>
                    <a:pt x="7" y="20"/>
                    <a:pt x="6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97" name="Freeform 85"/>
            <p:cNvSpPr>
              <a:spLocks/>
            </p:cNvSpPr>
            <p:nvPr/>
          </p:nvSpPr>
          <p:spPr bwMode="auto">
            <a:xfrm>
              <a:off x="5827713" y="3978375"/>
              <a:ext cx="692150" cy="60325"/>
            </a:xfrm>
            <a:custGeom>
              <a:avLst/>
              <a:gdLst>
                <a:gd name="T0" fmla="*/ 0 w 436"/>
                <a:gd name="T1" fmla="*/ 0 h 38"/>
                <a:gd name="T2" fmla="*/ 436 w 436"/>
                <a:gd name="T3" fmla="*/ 0 h 38"/>
                <a:gd name="T4" fmla="*/ 436 w 436"/>
                <a:gd name="T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6" h="38">
                  <a:moveTo>
                    <a:pt x="0" y="0"/>
                  </a:moveTo>
                  <a:lnTo>
                    <a:pt x="436" y="0"/>
                  </a:lnTo>
                  <a:lnTo>
                    <a:pt x="436" y="38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98" name="Freeform 86"/>
            <p:cNvSpPr>
              <a:spLocks/>
            </p:cNvSpPr>
            <p:nvPr/>
          </p:nvSpPr>
          <p:spPr bwMode="auto">
            <a:xfrm>
              <a:off x="6496050" y="4018062"/>
              <a:ext cx="47625" cy="79375"/>
            </a:xfrm>
            <a:custGeom>
              <a:avLst/>
              <a:gdLst>
                <a:gd name="T0" fmla="*/ 9 w 18"/>
                <a:gd name="T1" fmla="*/ 6 h 30"/>
                <a:gd name="T2" fmla="*/ 17 w 18"/>
                <a:gd name="T3" fmla="*/ 0 h 30"/>
                <a:gd name="T4" fmla="*/ 18 w 18"/>
                <a:gd name="T5" fmla="*/ 1 h 30"/>
                <a:gd name="T6" fmla="*/ 12 w 18"/>
                <a:gd name="T7" fmla="*/ 15 h 30"/>
                <a:gd name="T8" fmla="*/ 9 w 18"/>
                <a:gd name="T9" fmla="*/ 30 h 30"/>
                <a:gd name="T10" fmla="*/ 5 w 18"/>
                <a:gd name="T11" fmla="*/ 15 h 30"/>
                <a:gd name="T12" fmla="*/ 0 w 18"/>
                <a:gd name="T13" fmla="*/ 1 h 30"/>
                <a:gd name="T14" fmla="*/ 0 w 18"/>
                <a:gd name="T15" fmla="*/ 0 h 30"/>
                <a:gd name="T16" fmla="*/ 9 w 18"/>
                <a:gd name="T1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0">
                  <a:moveTo>
                    <a:pt x="9" y="6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20"/>
                    <a:pt x="10" y="25"/>
                    <a:pt x="9" y="30"/>
                  </a:cubicBezTo>
                  <a:cubicBezTo>
                    <a:pt x="8" y="25"/>
                    <a:pt x="7" y="20"/>
                    <a:pt x="5" y="1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999" name="Freeform 87"/>
            <p:cNvSpPr>
              <a:spLocks/>
            </p:cNvSpPr>
            <p:nvPr/>
          </p:nvSpPr>
          <p:spPr bwMode="auto">
            <a:xfrm>
              <a:off x="6796088" y="2354362"/>
              <a:ext cx="1693862" cy="1684338"/>
            </a:xfrm>
            <a:custGeom>
              <a:avLst/>
              <a:gdLst>
                <a:gd name="T0" fmla="*/ 973 w 1067"/>
                <a:gd name="T1" fmla="*/ 0 h 1061"/>
                <a:gd name="T2" fmla="*/ 1067 w 1067"/>
                <a:gd name="T3" fmla="*/ 0 h 1061"/>
                <a:gd name="T4" fmla="*/ 1067 w 1067"/>
                <a:gd name="T5" fmla="*/ 1023 h 1061"/>
                <a:gd name="T6" fmla="*/ 0 w 1067"/>
                <a:gd name="T7" fmla="*/ 1023 h 1061"/>
                <a:gd name="T8" fmla="*/ 0 w 1067"/>
                <a:gd name="T9" fmla="*/ 1061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7" h="1061">
                  <a:moveTo>
                    <a:pt x="973" y="0"/>
                  </a:moveTo>
                  <a:lnTo>
                    <a:pt x="1067" y="0"/>
                  </a:lnTo>
                  <a:lnTo>
                    <a:pt x="1067" y="1023"/>
                  </a:lnTo>
                  <a:lnTo>
                    <a:pt x="0" y="1023"/>
                  </a:lnTo>
                  <a:lnTo>
                    <a:pt x="0" y="1061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00" name="Freeform 88"/>
            <p:cNvSpPr>
              <a:spLocks/>
            </p:cNvSpPr>
            <p:nvPr/>
          </p:nvSpPr>
          <p:spPr bwMode="auto">
            <a:xfrm>
              <a:off x="6772275" y="4018062"/>
              <a:ext cx="47625" cy="79375"/>
            </a:xfrm>
            <a:custGeom>
              <a:avLst/>
              <a:gdLst>
                <a:gd name="T0" fmla="*/ 9 w 18"/>
                <a:gd name="T1" fmla="*/ 6 h 30"/>
                <a:gd name="T2" fmla="*/ 18 w 18"/>
                <a:gd name="T3" fmla="*/ 0 h 30"/>
                <a:gd name="T4" fmla="*/ 18 w 18"/>
                <a:gd name="T5" fmla="*/ 1 h 30"/>
                <a:gd name="T6" fmla="*/ 12 w 18"/>
                <a:gd name="T7" fmla="*/ 15 h 30"/>
                <a:gd name="T8" fmla="*/ 9 w 18"/>
                <a:gd name="T9" fmla="*/ 30 h 30"/>
                <a:gd name="T10" fmla="*/ 6 w 18"/>
                <a:gd name="T11" fmla="*/ 15 h 30"/>
                <a:gd name="T12" fmla="*/ 0 w 18"/>
                <a:gd name="T13" fmla="*/ 1 h 30"/>
                <a:gd name="T14" fmla="*/ 0 w 18"/>
                <a:gd name="T15" fmla="*/ 0 h 30"/>
                <a:gd name="T16" fmla="*/ 9 w 18"/>
                <a:gd name="T1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0">
                  <a:moveTo>
                    <a:pt x="9" y="6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20"/>
                    <a:pt x="10" y="25"/>
                    <a:pt x="9" y="30"/>
                  </a:cubicBezTo>
                  <a:cubicBezTo>
                    <a:pt x="8" y="25"/>
                    <a:pt x="7" y="20"/>
                    <a:pt x="6" y="1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01" name="Freeform 89"/>
            <p:cNvSpPr>
              <a:spLocks/>
            </p:cNvSpPr>
            <p:nvPr/>
          </p:nvSpPr>
          <p:spPr bwMode="auto">
            <a:xfrm>
              <a:off x="6858000" y="2584550"/>
              <a:ext cx="1011238" cy="661987"/>
            </a:xfrm>
            <a:custGeom>
              <a:avLst/>
              <a:gdLst>
                <a:gd name="T0" fmla="*/ 0 w 637"/>
                <a:gd name="T1" fmla="*/ 417 h 417"/>
                <a:gd name="T2" fmla="*/ 587 w 637"/>
                <a:gd name="T3" fmla="*/ 417 h 417"/>
                <a:gd name="T4" fmla="*/ 587 w 637"/>
                <a:gd name="T5" fmla="*/ 0 h 417"/>
                <a:gd name="T6" fmla="*/ 637 w 637"/>
                <a:gd name="T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7" h="417">
                  <a:moveTo>
                    <a:pt x="0" y="417"/>
                  </a:moveTo>
                  <a:lnTo>
                    <a:pt x="587" y="417"/>
                  </a:lnTo>
                  <a:lnTo>
                    <a:pt x="587" y="0"/>
                  </a:lnTo>
                  <a:lnTo>
                    <a:pt x="637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02" name="Freeform 90"/>
            <p:cNvSpPr>
              <a:spLocks/>
            </p:cNvSpPr>
            <p:nvPr/>
          </p:nvSpPr>
          <p:spPr bwMode="auto">
            <a:xfrm>
              <a:off x="7847013" y="2560737"/>
              <a:ext cx="79375" cy="47625"/>
            </a:xfrm>
            <a:custGeom>
              <a:avLst/>
              <a:gdLst>
                <a:gd name="T0" fmla="*/ 6 w 30"/>
                <a:gd name="T1" fmla="*/ 9 h 18"/>
                <a:gd name="T2" fmla="*/ 0 w 30"/>
                <a:gd name="T3" fmla="*/ 0 h 18"/>
                <a:gd name="T4" fmla="*/ 1 w 30"/>
                <a:gd name="T5" fmla="*/ 0 h 18"/>
                <a:gd name="T6" fmla="*/ 15 w 30"/>
                <a:gd name="T7" fmla="*/ 5 h 18"/>
                <a:gd name="T8" fmla="*/ 30 w 30"/>
                <a:gd name="T9" fmla="*/ 9 h 18"/>
                <a:gd name="T10" fmla="*/ 15 w 30"/>
                <a:gd name="T11" fmla="*/ 12 h 18"/>
                <a:gd name="T12" fmla="*/ 1 w 30"/>
                <a:gd name="T13" fmla="*/ 18 h 18"/>
                <a:gd name="T14" fmla="*/ 0 w 30"/>
                <a:gd name="T15" fmla="*/ 17 h 18"/>
                <a:gd name="T16" fmla="*/ 6 w 30"/>
                <a:gd name="T1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8">
                  <a:moveTo>
                    <a:pt x="6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20" y="6"/>
                    <a:pt x="25" y="8"/>
                    <a:pt x="30" y="9"/>
                  </a:cubicBezTo>
                  <a:cubicBezTo>
                    <a:pt x="25" y="10"/>
                    <a:pt x="20" y="11"/>
                    <a:pt x="15" y="1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03" name="Line 91"/>
            <p:cNvSpPr>
              <a:spLocks noChangeShapeType="1"/>
            </p:cNvSpPr>
            <p:nvPr/>
          </p:nvSpPr>
          <p:spPr bwMode="auto">
            <a:xfrm>
              <a:off x="8140700" y="981175"/>
              <a:ext cx="1588" cy="104616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04" name="Freeform 92"/>
            <p:cNvSpPr>
              <a:spLocks/>
            </p:cNvSpPr>
            <p:nvPr/>
          </p:nvSpPr>
          <p:spPr bwMode="auto">
            <a:xfrm>
              <a:off x="8120063" y="2008287"/>
              <a:ext cx="44450" cy="71438"/>
            </a:xfrm>
            <a:custGeom>
              <a:avLst/>
              <a:gdLst>
                <a:gd name="T0" fmla="*/ 8 w 17"/>
                <a:gd name="T1" fmla="*/ 5 h 27"/>
                <a:gd name="T2" fmla="*/ 16 w 17"/>
                <a:gd name="T3" fmla="*/ 0 h 27"/>
                <a:gd name="T4" fmla="*/ 17 w 17"/>
                <a:gd name="T5" fmla="*/ 0 h 27"/>
                <a:gd name="T6" fmla="*/ 11 w 17"/>
                <a:gd name="T7" fmla="*/ 13 h 27"/>
                <a:gd name="T8" fmla="*/ 8 w 17"/>
                <a:gd name="T9" fmla="*/ 27 h 27"/>
                <a:gd name="T10" fmla="*/ 6 w 17"/>
                <a:gd name="T11" fmla="*/ 13 h 27"/>
                <a:gd name="T12" fmla="*/ 0 w 17"/>
                <a:gd name="T13" fmla="*/ 0 h 27"/>
                <a:gd name="T14" fmla="*/ 0 w 17"/>
                <a:gd name="T15" fmla="*/ 0 h 27"/>
                <a:gd name="T16" fmla="*/ 8 w 17"/>
                <a:gd name="T17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7">
                  <a:moveTo>
                    <a:pt x="8" y="5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0" y="18"/>
                    <a:pt x="9" y="22"/>
                    <a:pt x="8" y="27"/>
                  </a:cubicBezTo>
                  <a:cubicBezTo>
                    <a:pt x="7" y="22"/>
                    <a:pt x="7" y="18"/>
                    <a:pt x="6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05" name="Line 93"/>
            <p:cNvSpPr>
              <a:spLocks noChangeShapeType="1"/>
            </p:cNvSpPr>
            <p:nvPr/>
          </p:nvSpPr>
          <p:spPr bwMode="auto">
            <a:xfrm flipH="1">
              <a:off x="6540500" y="1717775"/>
              <a:ext cx="68263" cy="7143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06" name="Rectangle 94"/>
            <p:cNvSpPr>
              <a:spLocks noChangeArrowheads="1"/>
            </p:cNvSpPr>
            <p:nvPr/>
          </p:nvSpPr>
          <p:spPr bwMode="auto">
            <a:xfrm>
              <a:off x="6532563" y="1628875"/>
              <a:ext cx="49212" cy="10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700" u="none" baseline="0">
                  <a:solidFill>
                    <a:srgbClr val="000000"/>
                  </a:solidFill>
                </a:rPr>
                <a:t>n</a:t>
              </a:r>
              <a:endParaRPr lang="en-US" altLang="en-US"/>
            </a:p>
          </p:txBody>
        </p:sp>
        <p:sp>
          <p:nvSpPr>
            <p:cNvPr id="807007" name="Line 95"/>
            <p:cNvSpPr>
              <a:spLocks noChangeShapeType="1"/>
            </p:cNvSpPr>
            <p:nvPr/>
          </p:nvSpPr>
          <p:spPr bwMode="auto">
            <a:xfrm flipH="1">
              <a:off x="6540500" y="2278162"/>
              <a:ext cx="68263" cy="6826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08" name="Rectangle 96"/>
            <p:cNvSpPr>
              <a:spLocks noChangeArrowheads="1"/>
            </p:cNvSpPr>
            <p:nvPr/>
          </p:nvSpPr>
          <p:spPr bwMode="auto">
            <a:xfrm>
              <a:off x="6532563" y="2186087"/>
              <a:ext cx="5715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n</a:t>
              </a:r>
              <a:endParaRPr lang="en-US" altLang="en-US"/>
            </a:p>
          </p:txBody>
        </p:sp>
        <p:sp>
          <p:nvSpPr>
            <p:cNvPr id="807009" name="Line 97"/>
            <p:cNvSpPr>
              <a:spLocks noChangeShapeType="1"/>
            </p:cNvSpPr>
            <p:nvPr/>
          </p:nvSpPr>
          <p:spPr bwMode="auto">
            <a:xfrm flipH="1">
              <a:off x="6540500" y="3083025"/>
              <a:ext cx="68263" cy="6826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10" name="Rectangle 98"/>
            <p:cNvSpPr>
              <a:spLocks noChangeArrowheads="1"/>
            </p:cNvSpPr>
            <p:nvPr/>
          </p:nvSpPr>
          <p:spPr bwMode="auto">
            <a:xfrm>
              <a:off x="6534150" y="3002062"/>
              <a:ext cx="5715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n</a:t>
              </a:r>
              <a:endParaRPr lang="en-US" altLang="en-US"/>
            </a:p>
          </p:txBody>
        </p:sp>
        <p:sp>
          <p:nvSpPr>
            <p:cNvPr id="807011" name="Line 99"/>
            <p:cNvSpPr>
              <a:spLocks noChangeShapeType="1"/>
            </p:cNvSpPr>
            <p:nvPr/>
          </p:nvSpPr>
          <p:spPr bwMode="auto">
            <a:xfrm flipH="1">
              <a:off x="6545263" y="3627537"/>
              <a:ext cx="68262" cy="6826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12" name="Rectangle 100"/>
            <p:cNvSpPr>
              <a:spLocks noChangeArrowheads="1"/>
            </p:cNvSpPr>
            <p:nvPr/>
          </p:nvSpPr>
          <p:spPr bwMode="auto">
            <a:xfrm>
              <a:off x="6532563" y="3541812"/>
              <a:ext cx="5715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n</a:t>
              </a:r>
              <a:endParaRPr lang="en-US" altLang="en-US"/>
            </a:p>
          </p:txBody>
        </p:sp>
        <p:sp>
          <p:nvSpPr>
            <p:cNvPr id="807013" name="Line 101"/>
            <p:cNvSpPr>
              <a:spLocks noChangeShapeType="1"/>
            </p:cNvSpPr>
            <p:nvPr/>
          </p:nvSpPr>
          <p:spPr bwMode="auto">
            <a:xfrm flipH="1">
              <a:off x="7496175" y="3484662"/>
              <a:ext cx="68263" cy="7143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14" name="Rectangle 102"/>
            <p:cNvSpPr>
              <a:spLocks noChangeArrowheads="1"/>
            </p:cNvSpPr>
            <p:nvPr/>
          </p:nvSpPr>
          <p:spPr bwMode="auto">
            <a:xfrm>
              <a:off x="7461250" y="3417987"/>
              <a:ext cx="5715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n</a:t>
              </a:r>
              <a:endParaRPr lang="en-US" altLang="en-US"/>
            </a:p>
          </p:txBody>
        </p:sp>
        <p:sp>
          <p:nvSpPr>
            <p:cNvPr id="807015" name="Line 103"/>
            <p:cNvSpPr>
              <a:spLocks noChangeShapeType="1"/>
            </p:cNvSpPr>
            <p:nvPr/>
          </p:nvSpPr>
          <p:spPr bwMode="auto">
            <a:xfrm flipH="1">
              <a:off x="8450263" y="3484662"/>
              <a:ext cx="71437" cy="7143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16" name="Rectangle 104"/>
            <p:cNvSpPr>
              <a:spLocks noChangeArrowheads="1"/>
            </p:cNvSpPr>
            <p:nvPr/>
          </p:nvSpPr>
          <p:spPr bwMode="auto">
            <a:xfrm>
              <a:off x="8415338" y="3417987"/>
              <a:ext cx="5715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n</a:t>
              </a:r>
              <a:endParaRPr lang="en-US" altLang="en-US"/>
            </a:p>
          </p:txBody>
        </p:sp>
        <p:sp>
          <p:nvSpPr>
            <p:cNvPr id="807017" name="Line 105"/>
            <p:cNvSpPr>
              <a:spLocks noChangeShapeType="1"/>
            </p:cNvSpPr>
            <p:nvPr/>
          </p:nvSpPr>
          <p:spPr bwMode="auto">
            <a:xfrm flipH="1">
              <a:off x="7626350" y="3948212"/>
              <a:ext cx="68263" cy="698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18" name="Rectangle 106"/>
            <p:cNvSpPr>
              <a:spLocks noChangeArrowheads="1"/>
            </p:cNvSpPr>
            <p:nvPr/>
          </p:nvSpPr>
          <p:spPr bwMode="auto">
            <a:xfrm>
              <a:off x="7626350" y="3856137"/>
              <a:ext cx="5715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n</a:t>
              </a:r>
              <a:endParaRPr lang="en-US" altLang="en-US"/>
            </a:p>
          </p:txBody>
        </p:sp>
        <p:sp>
          <p:nvSpPr>
            <p:cNvPr id="807019" name="Line 107"/>
            <p:cNvSpPr>
              <a:spLocks noChangeShapeType="1"/>
            </p:cNvSpPr>
            <p:nvPr/>
          </p:nvSpPr>
          <p:spPr bwMode="auto">
            <a:xfrm flipH="1">
              <a:off x="7153275" y="1533625"/>
              <a:ext cx="68263" cy="6826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20" name="Rectangle 108"/>
            <p:cNvSpPr>
              <a:spLocks noChangeArrowheads="1"/>
            </p:cNvSpPr>
            <p:nvPr/>
          </p:nvSpPr>
          <p:spPr bwMode="auto">
            <a:xfrm>
              <a:off x="7121525" y="1465362"/>
              <a:ext cx="5080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807021" name="Line 109"/>
            <p:cNvSpPr>
              <a:spLocks noChangeShapeType="1"/>
            </p:cNvSpPr>
            <p:nvPr/>
          </p:nvSpPr>
          <p:spPr bwMode="auto">
            <a:xfrm flipH="1">
              <a:off x="8112125" y="1533625"/>
              <a:ext cx="68263" cy="6826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22" name="Rectangle 110"/>
            <p:cNvSpPr>
              <a:spLocks noChangeArrowheads="1"/>
            </p:cNvSpPr>
            <p:nvPr/>
          </p:nvSpPr>
          <p:spPr bwMode="auto">
            <a:xfrm>
              <a:off x="8072438" y="1465362"/>
              <a:ext cx="5080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807023" name="Line 111"/>
            <p:cNvSpPr>
              <a:spLocks noChangeShapeType="1"/>
            </p:cNvSpPr>
            <p:nvPr/>
          </p:nvSpPr>
          <p:spPr bwMode="auto">
            <a:xfrm flipH="1">
              <a:off x="5924550" y="3943450"/>
              <a:ext cx="69850" cy="6826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24" name="Rectangle 112"/>
            <p:cNvSpPr>
              <a:spLocks noChangeArrowheads="1"/>
            </p:cNvSpPr>
            <p:nvPr/>
          </p:nvSpPr>
          <p:spPr bwMode="auto">
            <a:xfrm>
              <a:off x="5915025" y="3864075"/>
              <a:ext cx="5715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n</a:t>
              </a:r>
              <a:endParaRPr lang="en-US" altLang="en-US"/>
            </a:p>
          </p:txBody>
        </p:sp>
        <p:sp>
          <p:nvSpPr>
            <p:cNvPr id="807025" name="Line 113"/>
            <p:cNvSpPr>
              <a:spLocks noChangeShapeType="1"/>
            </p:cNvSpPr>
            <p:nvPr/>
          </p:nvSpPr>
          <p:spPr bwMode="auto">
            <a:xfrm flipH="1">
              <a:off x="6059488" y="4138712"/>
              <a:ext cx="68262" cy="6826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26" name="Rectangle 114"/>
            <p:cNvSpPr>
              <a:spLocks noChangeArrowheads="1"/>
            </p:cNvSpPr>
            <p:nvPr/>
          </p:nvSpPr>
          <p:spPr bwMode="auto">
            <a:xfrm>
              <a:off x="6019800" y="4072037"/>
              <a:ext cx="5715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n</a:t>
              </a:r>
              <a:endParaRPr lang="en-US" altLang="en-US"/>
            </a:p>
          </p:txBody>
        </p:sp>
        <p:sp>
          <p:nvSpPr>
            <p:cNvPr id="807027" name="Line 115"/>
            <p:cNvSpPr>
              <a:spLocks noChangeShapeType="1"/>
            </p:cNvSpPr>
            <p:nvPr/>
          </p:nvSpPr>
          <p:spPr bwMode="auto">
            <a:xfrm>
              <a:off x="5927725" y="4249837"/>
              <a:ext cx="466725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28" name="Freeform 116"/>
            <p:cNvSpPr>
              <a:spLocks/>
            </p:cNvSpPr>
            <p:nvPr/>
          </p:nvSpPr>
          <p:spPr bwMode="auto">
            <a:xfrm>
              <a:off x="6376988" y="4229200"/>
              <a:ext cx="71437" cy="41275"/>
            </a:xfrm>
            <a:custGeom>
              <a:avLst/>
              <a:gdLst>
                <a:gd name="T0" fmla="*/ 5 w 27"/>
                <a:gd name="T1" fmla="*/ 8 h 16"/>
                <a:gd name="T2" fmla="*/ 0 w 27"/>
                <a:gd name="T3" fmla="*/ 0 h 16"/>
                <a:gd name="T4" fmla="*/ 0 w 27"/>
                <a:gd name="T5" fmla="*/ 0 h 16"/>
                <a:gd name="T6" fmla="*/ 13 w 27"/>
                <a:gd name="T7" fmla="*/ 5 h 16"/>
                <a:gd name="T8" fmla="*/ 27 w 27"/>
                <a:gd name="T9" fmla="*/ 8 h 16"/>
                <a:gd name="T10" fmla="*/ 13 w 27"/>
                <a:gd name="T11" fmla="*/ 11 h 16"/>
                <a:gd name="T12" fmla="*/ 0 w 27"/>
                <a:gd name="T13" fmla="*/ 16 h 16"/>
                <a:gd name="T14" fmla="*/ 0 w 27"/>
                <a:gd name="T15" fmla="*/ 16 h 16"/>
                <a:gd name="T16" fmla="*/ 5 w 27"/>
                <a:gd name="T1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6">
                  <a:moveTo>
                    <a:pt x="5" y="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8" y="6"/>
                    <a:pt x="22" y="7"/>
                    <a:pt x="27" y="8"/>
                  </a:cubicBezTo>
                  <a:cubicBezTo>
                    <a:pt x="22" y="9"/>
                    <a:pt x="18" y="10"/>
                    <a:pt x="13" y="1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29" name="Rectangle 117"/>
            <p:cNvSpPr>
              <a:spLocks noChangeArrowheads="1"/>
            </p:cNvSpPr>
            <p:nvPr/>
          </p:nvSpPr>
          <p:spPr bwMode="auto">
            <a:xfrm>
              <a:off x="7234238" y="3751362"/>
              <a:ext cx="254000" cy="10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700" u="none" baseline="0">
                  <a:solidFill>
                    <a:srgbClr val="00A0C6"/>
                  </a:solidFill>
                </a:rPr>
                <a:t>A data</a:t>
              </a:r>
              <a:endParaRPr lang="en-US" altLang="en-US"/>
            </a:p>
          </p:txBody>
        </p:sp>
        <p:sp>
          <p:nvSpPr>
            <p:cNvPr id="807030" name="Rectangle 118"/>
            <p:cNvSpPr>
              <a:spLocks noChangeArrowheads="1"/>
            </p:cNvSpPr>
            <p:nvPr/>
          </p:nvSpPr>
          <p:spPr bwMode="auto">
            <a:xfrm>
              <a:off x="8201025" y="3751362"/>
              <a:ext cx="249238" cy="10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700" u="none" baseline="0">
                  <a:solidFill>
                    <a:srgbClr val="00A0C6"/>
                  </a:solidFill>
                </a:rPr>
                <a:t>B data</a:t>
              </a:r>
              <a:endParaRPr lang="en-US" altLang="en-US"/>
            </a:p>
          </p:txBody>
        </p:sp>
        <p:sp>
          <p:nvSpPr>
            <p:cNvPr id="807031" name="Rectangle 119"/>
            <p:cNvSpPr>
              <a:spLocks noChangeArrowheads="1"/>
            </p:cNvSpPr>
            <p:nvPr/>
          </p:nvSpPr>
          <p:spPr bwMode="auto">
            <a:xfrm>
              <a:off x="7972425" y="3592612"/>
              <a:ext cx="519113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A0C6"/>
                  </a:solidFill>
                </a:rPr>
                <a:t>Register file</a:t>
              </a:r>
              <a:endParaRPr lang="en-US" altLang="en-US"/>
            </a:p>
          </p:txBody>
        </p:sp>
        <p:sp>
          <p:nvSpPr>
            <p:cNvPr id="807032" name="Rectangle 120"/>
            <p:cNvSpPr>
              <a:spLocks noChangeArrowheads="1"/>
            </p:cNvSpPr>
            <p:nvPr/>
          </p:nvSpPr>
          <p:spPr bwMode="auto">
            <a:xfrm>
              <a:off x="6494463" y="4097437"/>
              <a:ext cx="5080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1</a:t>
              </a:r>
              <a:endParaRPr lang="en-US" altLang="en-US"/>
            </a:p>
          </p:txBody>
        </p:sp>
        <p:sp>
          <p:nvSpPr>
            <p:cNvPr id="807033" name="Rectangle 121"/>
            <p:cNvSpPr>
              <a:spLocks noChangeArrowheads="1"/>
            </p:cNvSpPr>
            <p:nvPr/>
          </p:nvSpPr>
          <p:spPr bwMode="auto">
            <a:xfrm>
              <a:off x="6773863" y="4097437"/>
              <a:ext cx="5080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0</a:t>
              </a:r>
              <a:endParaRPr lang="en-US" altLang="en-US"/>
            </a:p>
          </p:txBody>
        </p:sp>
        <p:sp>
          <p:nvSpPr>
            <p:cNvPr id="807034" name="Freeform 122"/>
            <p:cNvSpPr>
              <a:spLocks/>
            </p:cNvSpPr>
            <p:nvPr/>
          </p:nvSpPr>
          <p:spPr bwMode="auto">
            <a:xfrm>
              <a:off x="6448425" y="4097437"/>
              <a:ext cx="446088" cy="279400"/>
            </a:xfrm>
            <a:custGeom>
              <a:avLst/>
              <a:gdLst>
                <a:gd name="T0" fmla="*/ 0 w 281"/>
                <a:gd name="T1" fmla="*/ 0 h 176"/>
                <a:gd name="T2" fmla="*/ 281 w 281"/>
                <a:gd name="T3" fmla="*/ 0 h 176"/>
                <a:gd name="T4" fmla="*/ 281 w 281"/>
                <a:gd name="T5" fmla="*/ 176 h 176"/>
                <a:gd name="T6" fmla="*/ 0 w 281"/>
                <a:gd name="T7" fmla="*/ 176 h 176"/>
                <a:gd name="T8" fmla="*/ 0 w 281"/>
                <a:gd name="T9" fmla="*/ 0 h 176"/>
                <a:gd name="T10" fmla="*/ 0 w 281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176">
                  <a:moveTo>
                    <a:pt x="0" y="0"/>
                  </a:moveTo>
                  <a:lnTo>
                    <a:pt x="281" y="0"/>
                  </a:lnTo>
                  <a:lnTo>
                    <a:pt x="281" y="176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35" name="Rectangle 123"/>
            <p:cNvSpPr>
              <a:spLocks noChangeArrowheads="1"/>
            </p:cNvSpPr>
            <p:nvPr/>
          </p:nvSpPr>
          <p:spPr bwMode="auto">
            <a:xfrm>
              <a:off x="6510338" y="4253012"/>
              <a:ext cx="334962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MUX B</a:t>
              </a:r>
              <a:endParaRPr lang="en-US" altLang="en-US"/>
            </a:p>
          </p:txBody>
        </p:sp>
        <p:sp>
          <p:nvSpPr>
            <p:cNvPr id="807036" name="Line 124"/>
            <p:cNvSpPr>
              <a:spLocks noChangeShapeType="1"/>
            </p:cNvSpPr>
            <p:nvPr/>
          </p:nvSpPr>
          <p:spPr bwMode="auto">
            <a:xfrm>
              <a:off x="6088063" y="4440337"/>
              <a:ext cx="21590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37" name="Freeform 125"/>
            <p:cNvSpPr>
              <a:spLocks/>
            </p:cNvSpPr>
            <p:nvPr/>
          </p:nvSpPr>
          <p:spPr bwMode="auto">
            <a:xfrm>
              <a:off x="8224838" y="4416525"/>
              <a:ext cx="79375" cy="47625"/>
            </a:xfrm>
            <a:custGeom>
              <a:avLst/>
              <a:gdLst>
                <a:gd name="T0" fmla="*/ 6 w 30"/>
                <a:gd name="T1" fmla="*/ 9 h 18"/>
                <a:gd name="T2" fmla="*/ 0 w 30"/>
                <a:gd name="T3" fmla="*/ 0 h 18"/>
                <a:gd name="T4" fmla="*/ 1 w 30"/>
                <a:gd name="T5" fmla="*/ 0 h 18"/>
                <a:gd name="T6" fmla="*/ 15 w 30"/>
                <a:gd name="T7" fmla="*/ 6 h 18"/>
                <a:gd name="T8" fmla="*/ 30 w 30"/>
                <a:gd name="T9" fmla="*/ 9 h 18"/>
                <a:gd name="T10" fmla="*/ 15 w 30"/>
                <a:gd name="T11" fmla="*/ 12 h 18"/>
                <a:gd name="T12" fmla="*/ 1 w 30"/>
                <a:gd name="T13" fmla="*/ 18 h 18"/>
                <a:gd name="T14" fmla="*/ 0 w 30"/>
                <a:gd name="T15" fmla="*/ 18 h 18"/>
                <a:gd name="T16" fmla="*/ 6 w 30"/>
                <a:gd name="T1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8">
                  <a:moveTo>
                    <a:pt x="6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20" y="7"/>
                    <a:pt x="25" y="8"/>
                    <a:pt x="30" y="9"/>
                  </a:cubicBezTo>
                  <a:cubicBezTo>
                    <a:pt x="25" y="10"/>
                    <a:pt x="20" y="11"/>
                    <a:pt x="15" y="1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38" name="Line 126"/>
            <p:cNvSpPr>
              <a:spLocks noChangeShapeType="1"/>
            </p:cNvSpPr>
            <p:nvPr/>
          </p:nvSpPr>
          <p:spPr bwMode="auto">
            <a:xfrm>
              <a:off x="6645275" y="4559400"/>
              <a:ext cx="16017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39" name="Freeform 127"/>
            <p:cNvSpPr>
              <a:spLocks/>
            </p:cNvSpPr>
            <p:nvPr/>
          </p:nvSpPr>
          <p:spPr bwMode="auto">
            <a:xfrm>
              <a:off x="8224838" y="4535587"/>
              <a:ext cx="79375" cy="47625"/>
            </a:xfrm>
            <a:custGeom>
              <a:avLst/>
              <a:gdLst>
                <a:gd name="T0" fmla="*/ 6 w 30"/>
                <a:gd name="T1" fmla="*/ 9 h 18"/>
                <a:gd name="T2" fmla="*/ 0 w 30"/>
                <a:gd name="T3" fmla="*/ 0 h 18"/>
                <a:gd name="T4" fmla="*/ 1 w 30"/>
                <a:gd name="T5" fmla="*/ 0 h 18"/>
                <a:gd name="T6" fmla="*/ 15 w 30"/>
                <a:gd name="T7" fmla="*/ 6 h 18"/>
                <a:gd name="T8" fmla="*/ 30 w 30"/>
                <a:gd name="T9" fmla="*/ 9 h 18"/>
                <a:gd name="T10" fmla="*/ 15 w 30"/>
                <a:gd name="T11" fmla="*/ 12 h 18"/>
                <a:gd name="T12" fmla="*/ 1 w 30"/>
                <a:gd name="T13" fmla="*/ 18 h 18"/>
                <a:gd name="T14" fmla="*/ 0 w 30"/>
                <a:gd name="T15" fmla="*/ 18 h 18"/>
                <a:gd name="T16" fmla="*/ 6 w 30"/>
                <a:gd name="T1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8">
                  <a:moveTo>
                    <a:pt x="6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20" y="7"/>
                    <a:pt x="25" y="8"/>
                    <a:pt x="30" y="9"/>
                  </a:cubicBezTo>
                  <a:cubicBezTo>
                    <a:pt x="25" y="10"/>
                    <a:pt x="20" y="11"/>
                    <a:pt x="15" y="1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40" name="Line 128"/>
            <p:cNvSpPr>
              <a:spLocks noChangeShapeType="1"/>
            </p:cNvSpPr>
            <p:nvPr/>
          </p:nvSpPr>
          <p:spPr bwMode="auto">
            <a:xfrm>
              <a:off x="6643688" y="4376837"/>
              <a:ext cx="1587" cy="355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41" name="Freeform 129"/>
            <p:cNvSpPr>
              <a:spLocks/>
            </p:cNvSpPr>
            <p:nvPr/>
          </p:nvSpPr>
          <p:spPr bwMode="auto">
            <a:xfrm>
              <a:off x="6619875" y="4711800"/>
              <a:ext cx="47625" cy="79375"/>
            </a:xfrm>
            <a:custGeom>
              <a:avLst/>
              <a:gdLst>
                <a:gd name="T0" fmla="*/ 9 w 18"/>
                <a:gd name="T1" fmla="*/ 5 h 30"/>
                <a:gd name="T2" fmla="*/ 17 w 18"/>
                <a:gd name="T3" fmla="*/ 0 h 30"/>
                <a:gd name="T4" fmla="*/ 18 w 18"/>
                <a:gd name="T5" fmla="*/ 0 h 30"/>
                <a:gd name="T6" fmla="*/ 12 w 18"/>
                <a:gd name="T7" fmla="*/ 15 h 30"/>
                <a:gd name="T8" fmla="*/ 9 w 18"/>
                <a:gd name="T9" fmla="*/ 30 h 30"/>
                <a:gd name="T10" fmla="*/ 5 w 18"/>
                <a:gd name="T11" fmla="*/ 15 h 30"/>
                <a:gd name="T12" fmla="*/ 0 w 18"/>
                <a:gd name="T13" fmla="*/ 0 h 30"/>
                <a:gd name="T14" fmla="*/ 0 w 18"/>
                <a:gd name="T15" fmla="*/ 0 h 30"/>
                <a:gd name="T16" fmla="*/ 9 w 18"/>
                <a:gd name="T17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0">
                  <a:moveTo>
                    <a:pt x="9" y="5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20"/>
                    <a:pt x="10" y="25"/>
                    <a:pt x="9" y="30"/>
                  </a:cubicBezTo>
                  <a:cubicBezTo>
                    <a:pt x="8" y="25"/>
                    <a:pt x="7" y="20"/>
                    <a:pt x="5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42" name="Line 130"/>
            <p:cNvSpPr>
              <a:spLocks noChangeShapeType="1"/>
            </p:cNvSpPr>
            <p:nvPr/>
          </p:nvSpPr>
          <p:spPr bwMode="auto">
            <a:xfrm>
              <a:off x="7572375" y="4635600"/>
              <a:ext cx="1588" cy="968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43" name="Freeform 131"/>
            <p:cNvSpPr>
              <a:spLocks/>
            </p:cNvSpPr>
            <p:nvPr/>
          </p:nvSpPr>
          <p:spPr bwMode="auto">
            <a:xfrm>
              <a:off x="7548563" y="4711800"/>
              <a:ext cx="47625" cy="79375"/>
            </a:xfrm>
            <a:custGeom>
              <a:avLst/>
              <a:gdLst>
                <a:gd name="T0" fmla="*/ 9 w 18"/>
                <a:gd name="T1" fmla="*/ 5 h 30"/>
                <a:gd name="T2" fmla="*/ 18 w 18"/>
                <a:gd name="T3" fmla="*/ 0 h 30"/>
                <a:gd name="T4" fmla="*/ 18 w 18"/>
                <a:gd name="T5" fmla="*/ 0 h 30"/>
                <a:gd name="T6" fmla="*/ 13 w 18"/>
                <a:gd name="T7" fmla="*/ 15 h 30"/>
                <a:gd name="T8" fmla="*/ 9 w 18"/>
                <a:gd name="T9" fmla="*/ 30 h 30"/>
                <a:gd name="T10" fmla="*/ 6 w 18"/>
                <a:gd name="T11" fmla="*/ 15 h 30"/>
                <a:gd name="T12" fmla="*/ 0 w 18"/>
                <a:gd name="T13" fmla="*/ 0 h 30"/>
                <a:gd name="T14" fmla="*/ 1 w 18"/>
                <a:gd name="T15" fmla="*/ 0 h 30"/>
                <a:gd name="T16" fmla="*/ 9 w 18"/>
                <a:gd name="T17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0">
                  <a:moveTo>
                    <a:pt x="9" y="5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20"/>
                    <a:pt x="10" y="25"/>
                    <a:pt x="9" y="30"/>
                  </a:cubicBezTo>
                  <a:cubicBezTo>
                    <a:pt x="8" y="25"/>
                    <a:pt x="7" y="20"/>
                    <a:pt x="6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44" name="Rectangle 132"/>
            <p:cNvSpPr>
              <a:spLocks noChangeArrowheads="1"/>
            </p:cNvSpPr>
            <p:nvPr/>
          </p:nvSpPr>
          <p:spPr bwMode="auto">
            <a:xfrm>
              <a:off x="8320088" y="4286350"/>
              <a:ext cx="3556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Address</a:t>
              </a:r>
              <a:endParaRPr lang="en-US" altLang="en-US"/>
            </a:p>
          </p:txBody>
        </p:sp>
        <p:sp>
          <p:nvSpPr>
            <p:cNvPr id="807045" name="Rectangle 133"/>
            <p:cNvSpPr>
              <a:spLocks noChangeArrowheads="1"/>
            </p:cNvSpPr>
            <p:nvPr/>
          </p:nvSpPr>
          <p:spPr bwMode="auto">
            <a:xfrm>
              <a:off x="8320088" y="4391125"/>
              <a:ext cx="169862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Out</a:t>
              </a:r>
              <a:endParaRPr lang="en-US" altLang="en-US"/>
            </a:p>
          </p:txBody>
        </p:sp>
        <p:sp>
          <p:nvSpPr>
            <p:cNvPr id="807046" name="Rectangle 134"/>
            <p:cNvSpPr>
              <a:spLocks noChangeArrowheads="1"/>
            </p:cNvSpPr>
            <p:nvPr/>
          </p:nvSpPr>
          <p:spPr bwMode="auto">
            <a:xfrm>
              <a:off x="8320088" y="4494312"/>
              <a:ext cx="207962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Data</a:t>
              </a:r>
              <a:endParaRPr lang="en-US" altLang="en-US"/>
            </a:p>
          </p:txBody>
        </p:sp>
        <p:sp>
          <p:nvSpPr>
            <p:cNvPr id="807047" name="Rectangle 135"/>
            <p:cNvSpPr>
              <a:spLocks noChangeArrowheads="1"/>
            </p:cNvSpPr>
            <p:nvPr/>
          </p:nvSpPr>
          <p:spPr bwMode="auto">
            <a:xfrm>
              <a:off x="8320088" y="4602262"/>
              <a:ext cx="149225" cy="10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700" u="none" baseline="0">
                  <a:solidFill>
                    <a:srgbClr val="000000"/>
                  </a:solidFill>
                </a:rPr>
                <a:t>Out</a:t>
              </a:r>
              <a:endParaRPr lang="en-US" altLang="en-US"/>
            </a:p>
          </p:txBody>
        </p:sp>
        <p:sp>
          <p:nvSpPr>
            <p:cNvPr id="807048" name="Rectangle 136"/>
            <p:cNvSpPr>
              <a:spLocks noChangeArrowheads="1"/>
            </p:cNvSpPr>
            <p:nvPr/>
          </p:nvSpPr>
          <p:spPr bwMode="auto">
            <a:xfrm>
              <a:off x="6118225" y="4327625"/>
              <a:ext cx="2635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Bus A</a:t>
              </a:r>
              <a:endParaRPr lang="en-US" altLang="en-US"/>
            </a:p>
          </p:txBody>
        </p:sp>
        <p:sp>
          <p:nvSpPr>
            <p:cNvPr id="807049" name="Rectangle 137"/>
            <p:cNvSpPr>
              <a:spLocks noChangeArrowheads="1"/>
            </p:cNvSpPr>
            <p:nvPr/>
          </p:nvSpPr>
          <p:spPr bwMode="auto">
            <a:xfrm>
              <a:off x="6681788" y="4448275"/>
              <a:ext cx="223837" cy="10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700" u="none" baseline="0">
                  <a:solidFill>
                    <a:srgbClr val="000000"/>
                  </a:solidFill>
                </a:rPr>
                <a:t>Bus B</a:t>
              </a:r>
              <a:endParaRPr lang="en-US" altLang="en-US"/>
            </a:p>
          </p:txBody>
        </p:sp>
        <p:sp>
          <p:nvSpPr>
            <p:cNvPr id="807050" name="Line 138"/>
            <p:cNvSpPr>
              <a:spLocks noChangeShapeType="1"/>
            </p:cNvSpPr>
            <p:nvPr/>
          </p:nvSpPr>
          <p:spPr bwMode="auto">
            <a:xfrm flipH="1">
              <a:off x="7300913" y="4403825"/>
              <a:ext cx="68262" cy="6826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51" name="Rectangle 139"/>
            <p:cNvSpPr>
              <a:spLocks noChangeArrowheads="1"/>
            </p:cNvSpPr>
            <p:nvPr/>
          </p:nvSpPr>
          <p:spPr bwMode="auto">
            <a:xfrm>
              <a:off x="7315200" y="4306987"/>
              <a:ext cx="5715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n</a:t>
              </a:r>
              <a:endParaRPr lang="en-US" altLang="en-US"/>
            </a:p>
          </p:txBody>
        </p:sp>
        <p:sp>
          <p:nvSpPr>
            <p:cNvPr id="807052" name="Line 140"/>
            <p:cNvSpPr>
              <a:spLocks noChangeShapeType="1"/>
            </p:cNvSpPr>
            <p:nvPr/>
          </p:nvSpPr>
          <p:spPr bwMode="auto">
            <a:xfrm flipH="1">
              <a:off x="7427913" y="4521300"/>
              <a:ext cx="68262" cy="698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53" name="Rectangle 141"/>
            <p:cNvSpPr>
              <a:spLocks noChangeArrowheads="1"/>
            </p:cNvSpPr>
            <p:nvPr/>
          </p:nvSpPr>
          <p:spPr bwMode="auto">
            <a:xfrm>
              <a:off x="7443788" y="4427637"/>
              <a:ext cx="5715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n</a:t>
              </a:r>
              <a:endParaRPr lang="en-US" altLang="en-US"/>
            </a:p>
          </p:txBody>
        </p:sp>
        <p:sp>
          <p:nvSpPr>
            <p:cNvPr id="807054" name="Rectangle 142"/>
            <p:cNvSpPr>
              <a:spLocks noChangeArrowheads="1"/>
            </p:cNvSpPr>
            <p:nvPr/>
          </p:nvSpPr>
          <p:spPr bwMode="auto">
            <a:xfrm>
              <a:off x="7429500" y="5621437"/>
              <a:ext cx="592138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A0C6"/>
                  </a:solidFill>
                </a:rPr>
                <a:t>Function unit</a:t>
              </a:r>
              <a:endParaRPr lang="en-US" altLang="en-US"/>
            </a:p>
          </p:txBody>
        </p:sp>
        <p:sp>
          <p:nvSpPr>
            <p:cNvPr id="807055" name="Rectangle 143"/>
            <p:cNvSpPr>
              <a:spLocks noChangeArrowheads="1"/>
            </p:cNvSpPr>
            <p:nvPr/>
          </p:nvSpPr>
          <p:spPr bwMode="auto">
            <a:xfrm>
              <a:off x="5991225" y="4583212"/>
              <a:ext cx="63500" cy="10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700" u="none" baseline="0">
                  <a:solidFill>
                    <a:srgbClr val="00A0C6"/>
                  </a:solidFill>
                </a:rPr>
                <a:t>A</a:t>
              </a:r>
              <a:endParaRPr lang="en-US" altLang="en-US"/>
            </a:p>
          </p:txBody>
        </p:sp>
        <p:sp>
          <p:nvSpPr>
            <p:cNvPr id="807056" name="Rectangle 144"/>
            <p:cNvSpPr>
              <a:spLocks noChangeArrowheads="1"/>
            </p:cNvSpPr>
            <p:nvPr/>
          </p:nvSpPr>
          <p:spPr bwMode="auto">
            <a:xfrm>
              <a:off x="6556375" y="4583212"/>
              <a:ext cx="58738" cy="10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700" u="none" baseline="0">
                  <a:solidFill>
                    <a:srgbClr val="00A0C6"/>
                  </a:solidFill>
                </a:rPr>
                <a:t>B</a:t>
              </a:r>
              <a:endParaRPr lang="en-US" altLang="en-US"/>
            </a:p>
          </p:txBody>
        </p:sp>
        <p:sp>
          <p:nvSpPr>
            <p:cNvPr id="807057" name="Line 145"/>
            <p:cNvSpPr>
              <a:spLocks noChangeShapeType="1"/>
            </p:cNvSpPr>
            <p:nvPr/>
          </p:nvSpPr>
          <p:spPr bwMode="auto">
            <a:xfrm flipH="1">
              <a:off x="7539038" y="4630837"/>
              <a:ext cx="71437" cy="6826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58" name="Rectangle 146"/>
            <p:cNvSpPr>
              <a:spLocks noChangeArrowheads="1"/>
            </p:cNvSpPr>
            <p:nvPr/>
          </p:nvSpPr>
          <p:spPr bwMode="auto">
            <a:xfrm>
              <a:off x="7599363" y="4605437"/>
              <a:ext cx="5715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n</a:t>
              </a:r>
              <a:endParaRPr lang="en-US" altLang="en-US"/>
            </a:p>
          </p:txBody>
        </p:sp>
        <p:sp>
          <p:nvSpPr>
            <p:cNvPr id="807059" name="Rectangle 147"/>
            <p:cNvSpPr>
              <a:spLocks noChangeArrowheads="1"/>
            </p:cNvSpPr>
            <p:nvPr/>
          </p:nvSpPr>
          <p:spPr bwMode="auto">
            <a:xfrm>
              <a:off x="5622925" y="4714975"/>
              <a:ext cx="3397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G select</a:t>
              </a:r>
              <a:endParaRPr lang="en-US" altLang="en-US"/>
            </a:p>
          </p:txBody>
        </p:sp>
        <p:sp>
          <p:nvSpPr>
            <p:cNvPr id="807060" name="Line 148"/>
            <p:cNvSpPr>
              <a:spLocks noChangeShapeType="1"/>
            </p:cNvSpPr>
            <p:nvPr/>
          </p:nvSpPr>
          <p:spPr bwMode="auto">
            <a:xfrm>
              <a:off x="6365875" y="5332512"/>
              <a:ext cx="1588" cy="1825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61" name="Freeform 149"/>
            <p:cNvSpPr>
              <a:spLocks/>
            </p:cNvSpPr>
            <p:nvPr/>
          </p:nvSpPr>
          <p:spPr bwMode="auto">
            <a:xfrm>
              <a:off x="6342063" y="5492850"/>
              <a:ext cx="47625" cy="79375"/>
            </a:xfrm>
            <a:custGeom>
              <a:avLst/>
              <a:gdLst>
                <a:gd name="T0" fmla="*/ 9 w 18"/>
                <a:gd name="T1" fmla="*/ 5 h 30"/>
                <a:gd name="T2" fmla="*/ 18 w 18"/>
                <a:gd name="T3" fmla="*/ 0 h 30"/>
                <a:gd name="T4" fmla="*/ 18 w 18"/>
                <a:gd name="T5" fmla="*/ 0 h 30"/>
                <a:gd name="T6" fmla="*/ 13 w 18"/>
                <a:gd name="T7" fmla="*/ 15 h 30"/>
                <a:gd name="T8" fmla="*/ 9 w 18"/>
                <a:gd name="T9" fmla="*/ 30 h 30"/>
                <a:gd name="T10" fmla="*/ 6 w 18"/>
                <a:gd name="T11" fmla="*/ 15 h 30"/>
                <a:gd name="T12" fmla="*/ 0 w 18"/>
                <a:gd name="T13" fmla="*/ 0 h 30"/>
                <a:gd name="T14" fmla="*/ 1 w 18"/>
                <a:gd name="T15" fmla="*/ 0 h 30"/>
                <a:gd name="T16" fmla="*/ 9 w 18"/>
                <a:gd name="T17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0">
                  <a:moveTo>
                    <a:pt x="9" y="5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20"/>
                    <a:pt x="11" y="25"/>
                    <a:pt x="9" y="30"/>
                  </a:cubicBezTo>
                  <a:cubicBezTo>
                    <a:pt x="8" y="25"/>
                    <a:pt x="7" y="20"/>
                    <a:pt x="6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62" name="Line 150"/>
            <p:cNvSpPr>
              <a:spLocks noChangeShapeType="1"/>
            </p:cNvSpPr>
            <p:nvPr/>
          </p:nvSpPr>
          <p:spPr bwMode="auto">
            <a:xfrm>
              <a:off x="6223000" y="5483325"/>
              <a:ext cx="14287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63" name="Freeform 151"/>
            <p:cNvSpPr>
              <a:spLocks/>
            </p:cNvSpPr>
            <p:nvPr/>
          </p:nvSpPr>
          <p:spPr bwMode="auto">
            <a:xfrm>
              <a:off x="6645275" y="5335687"/>
              <a:ext cx="927100" cy="179388"/>
            </a:xfrm>
            <a:custGeom>
              <a:avLst/>
              <a:gdLst>
                <a:gd name="T0" fmla="*/ 584 w 584"/>
                <a:gd name="T1" fmla="*/ 0 h 113"/>
                <a:gd name="T2" fmla="*/ 584 w 584"/>
                <a:gd name="T3" fmla="*/ 73 h 113"/>
                <a:gd name="T4" fmla="*/ 0 w 584"/>
                <a:gd name="T5" fmla="*/ 73 h 113"/>
                <a:gd name="T6" fmla="*/ 0 w 584"/>
                <a:gd name="T7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4" h="113">
                  <a:moveTo>
                    <a:pt x="584" y="0"/>
                  </a:moveTo>
                  <a:lnTo>
                    <a:pt x="584" y="73"/>
                  </a:lnTo>
                  <a:lnTo>
                    <a:pt x="0" y="73"/>
                  </a:lnTo>
                  <a:lnTo>
                    <a:pt x="0" y="113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64" name="Freeform 152"/>
            <p:cNvSpPr>
              <a:spLocks/>
            </p:cNvSpPr>
            <p:nvPr/>
          </p:nvSpPr>
          <p:spPr bwMode="auto">
            <a:xfrm>
              <a:off x="6621463" y="5492850"/>
              <a:ext cx="47625" cy="79375"/>
            </a:xfrm>
            <a:custGeom>
              <a:avLst/>
              <a:gdLst>
                <a:gd name="T0" fmla="*/ 9 w 18"/>
                <a:gd name="T1" fmla="*/ 5 h 30"/>
                <a:gd name="T2" fmla="*/ 18 w 18"/>
                <a:gd name="T3" fmla="*/ 0 h 30"/>
                <a:gd name="T4" fmla="*/ 18 w 18"/>
                <a:gd name="T5" fmla="*/ 0 h 30"/>
                <a:gd name="T6" fmla="*/ 12 w 18"/>
                <a:gd name="T7" fmla="*/ 15 h 30"/>
                <a:gd name="T8" fmla="*/ 9 w 18"/>
                <a:gd name="T9" fmla="*/ 30 h 30"/>
                <a:gd name="T10" fmla="*/ 5 w 18"/>
                <a:gd name="T11" fmla="*/ 15 h 30"/>
                <a:gd name="T12" fmla="*/ 0 w 18"/>
                <a:gd name="T13" fmla="*/ 0 h 30"/>
                <a:gd name="T14" fmla="*/ 0 w 18"/>
                <a:gd name="T15" fmla="*/ 0 h 30"/>
                <a:gd name="T16" fmla="*/ 9 w 18"/>
                <a:gd name="T17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0">
                  <a:moveTo>
                    <a:pt x="9" y="5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20"/>
                    <a:pt x="10" y="25"/>
                    <a:pt x="9" y="30"/>
                  </a:cubicBezTo>
                  <a:cubicBezTo>
                    <a:pt x="8" y="25"/>
                    <a:pt x="7" y="20"/>
                    <a:pt x="5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65" name="Line 153"/>
            <p:cNvSpPr>
              <a:spLocks noChangeShapeType="1"/>
            </p:cNvSpPr>
            <p:nvPr/>
          </p:nvSpPr>
          <p:spPr bwMode="auto">
            <a:xfrm>
              <a:off x="6083300" y="5683350"/>
              <a:ext cx="177800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66" name="Freeform 154"/>
            <p:cNvSpPr>
              <a:spLocks/>
            </p:cNvSpPr>
            <p:nvPr/>
          </p:nvSpPr>
          <p:spPr bwMode="auto">
            <a:xfrm>
              <a:off x="6245225" y="5665887"/>
              <a:ext cx="57150" cy="36513"/>
            </a:xfrm>
            <a:custGeom>
              <a:avLst/>
              <a:gdLst>
                <a:gd name="T0" fmla="*/ 4 w 22"/>
                <a:gd name="T1" fmla="*/ 7 h 14"/>
                <a:gd name="T2" fmla="*/ 0 w 22"/>
                <a:gd name="T3" fmla="*/ 1 h 14"/>
                <a:gd name="T4" fmla="*/ 0 w 22"/>
                <a:gd name="T5" fmla="*/ 0 h 14"/>
                <a:gd name="T6" fmla="*/ 11 w 22"/>
                <a:gd name="T7" fmla="*/ 5 h 14"/>
                <a:gd name="T8" fmla="*/ 22 w 22"/>
                <a:gd name="T9" fmla="*/ 7 h 14"/>
                <a:gd name="T10" fmla="*/ 11 w 22"/>
                <a:gd name="T11" fmla="*/ 10 h 14"/>
                <a:gd name="T12" fmla="*/ 0 w 22"/>
                <a:gd name="T13" fmla="*/ 14 h 14"/>
                <a:gd name="T14" fmla="*/ 0 w 22"/>
                <a:gd name="T15" fmla="*/ 14 h 14"/>
                <a:gd name="T16" fmla="*/ 4 w 22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4">
                  <a:moveTo>
                    <a:pt x="4" y="7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5" y="6"/>
                    <a:pt x="19" y="6"/>
                    <a:pt x="22" y="7"/>
                  </a:cubicBezTo>
                  <a:cubicBezTo>
                    <a:pt x="19" y="8"/>
                    <a:pt x="15" y="9"/>
                    <a:pt x="11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67" name="Rectangle 155"/>
            <p:cNvSpPr>
              <a:spLocks noChangeArrowheads="1"/>
            </p:cNvSpPr>
            <p:nvPr/>
          </p:nvSpPr>
          <p:spPr bwMode="auto">
            <a:xfrm>
              <a:off x="5795963" y="4803875"/>
              <a:ext cx="508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4</a:t>
              </a:r>
              <a:endParaRPr lang="en-US" altLang="en-US"/>
            </a:p>
          </p:txBody>
        </p:sp>
        <p:sp>
          <p:nvSpPr>
            <p:cNvPr id="807068" name="Freeform 156"/>
            <p:cNvSpPr>
              <a:spLocks/>
            </p:cNvSpPr>
            <p:nvPr/>
          </p:nvSpPr>
          <p:spPr bwMode="auto">
            <a:xfrm>
              <a:off x="5735638" y="4826100"/>
              <a:ext cx="176212" cy="100012"/>
            </a:xfrm>
            <a:custGeom>
              <a:avLst/>
              <a:gdLst>
                <a:gd name="T0" fmla="*/ 0 w 111"/>
                <a:gd name="T1" fmla="*/ 0 h 63"/>
                <a:gd name="T2" fmla="*/ 0 w 111"/>
                <a:gd name="T3" fmla="*/ 63 h 63"/>
                <a:gd name="T4" fmla="*/ 111 w 111"/>
                <a:gd name="T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63">
                  <a:moveTo>
                    <a:pt x="0" y="0"/>
                  </a:moveTo>
                  <a:lnTo>
                    <a:pt x="0" y="63"/>
                  </a:lnTo>
                  <a:lnTo>
                    <a:pt x="111" y="63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69" name="Freeform 157"/>
            <p:cNvSpPr>
              <a:spLocks/>
            </p:cNvSpPr>
            <p:nvPr/>
          </p:nvSpPr>
          <p:spPr bwMode="auto">
            <a:xfrm>
              <a:off x="5891213" y="4902300"/>
              <a:ext cx="79375" cy="47625"/>
            </a:xfrm>
            <a:custGeom>
              <a:avLst/>
              <a:gdLst>
                <a:gd name="T0" fmla="*/ 6 w 30"/>
                <a:gd name="T1" fmla="*/ 9 h 18"/>
                <a:gd name="T2" fmla="*/ 0 w 30"/>
                <a:gd name="T3" fmla="*/ 0 h 18"/>
                <a:gd name="T4" fmla="*/ 1 w 30"/>
                <a:gd name="T5" fmla="*/ 0 h 18"/>
                <a:gd name="T6" fmla="*/ 15 w 30"/>
                <a:gd name="T7" fmla="*/ 6 h 18"/>
                <a:gd name="T8" fmla="*/ 30 w 30"/>
                <a:gd name="T9" fmla="*/ 9 h 18"/>
                <a:gd name="T10" fmla="*/ 15 w 30"/>
                <a:gd name="T11" fmla="*/ 12 h 18"/>
                <a:gd name="T12" fmla="*/ 1 w 30"/>
                <a:gd name="T13" fmla="*/ 18 h 18"/>
                <a:gd name="T14" fmla="*/ 0 w 30"/>
                <a:gd name="T15" fmla="*/ 18 h 18"/>
                <a:gd name="T16" fmla="*/ 6 w 30"/>
                <a:gd name="T1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8">
                  <a:moveTo>
                    <a:pt x="6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20" y="7"/>
                    <a:pt x="25" y="8"/>
                    <a:pt x="30" y="9"/>
                  </a:cubicBezTo>
                  <a:cubicBezTo>
                    <a:pt x="25" y="10"/>
                    <a:pt x="20" y="11"/>
                    <a:pt x="15" y="1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70" name="Line 158"/>
            <p:cNvSpPr>
              <a:spLocks noChangeShapeType="1"/>
            </p:cNvSpPr>
            <p:nvPr/>
          </p:nvSpPr>
          <p:spPr bwMode="auto">
            <a:xfrm flipH="1">
              <a:off x="5803900" y="4889600"/>
              <a:ext cx="68263" cy="6826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71" name="Rectangle 159"/>
            <p:cNvSpPr>
              <a:spLocks noChangeArrowheads="1"/>
            </p:cNvSpPr>
            <p:nvPr/>
          </p:nvSpPr>
          <p:spPr bwMode="auto">
            <a:xfrm>
              <a:off x="5699125" y="5432525"/>
              <a:ext cx="506413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Zero Detect</a:t>
              </a:r>
              <a:endParaRPr lang="en-US" altLang="en-US"/>
            </a:p>
          </p:txBody>
        </p:sp>
        <p:sp>
          <p:nvSpPr>
            <p:cNvPr id="807072" name="Rectangle 160"/>
            <p:cNvSpPr>
              <a:spLocks noChangeArrowheads="1"/>
            </p:cNvSpPr>
            <p:nvPr/>
          </p:nvSpPr>
          <p:spPr bwMode="auto">
            <a:xfrm>
              <a:off x="5668963" y="5618262"/>
              <a:ext cx="417512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MF select</a:t>
              </a:r>
              <a:endParaRPr lang="en-US" altLang="en-US"/>
            </a:p>
          </p:txBody>
        </p:sp>
        <p:sp>
          <p:nvSpPr>
            <p:cNvPr id="807073" name="Line 161"/>
            <p:cNvSpPr>
              <a:spLocks noChangeShapeType="1"/>
            </p:cNvSpPr>
            <p:nvPr/>
          </p:nvSpPr>
          <p:spPr bwMode="auto">
            <a:xfrm flipH="1">
              <a:off x="6970713" y="5419825"/>
              <a:ext cx="68262" cy="6826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74" name="Rectangle 162"/>
            <p:cNvSpPr>
              <a:spLocks noChangeArrowheads="1"/>
            </p:cNvSpPr>
            <p:nvPr/>
          </p:nvSpPr>
          <p:spPr bwMode="auto">
            <a:xfrm>
              <a:off x="6985000" y="5329337"/>
              <a:ext cx="5715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n</a:t>
              </a:r>
              <a:endParaRPr lang="en-US" altLang="en-US"/>
            </a:p>
          </p:txBody>
        </p:sp>
        <p:sp>
          <p:nvSpPr>
            <p:cNvPr id="807075" name="Line 163"/>
            <p:cNvSpPr>
              <a:spLocks noChangeShapeType="1"/>
            </p:cNvSpPr>
            <p:nvPr/>
          </p:nvSpPr>
          <p:spPr bwMode="auto">
            <a:xfrm flipH="1">
              <a:off x="6334125" y="5388075"/>
              <a:ext cx="68263" cy="6826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76" name="Rectangle 164"/>
            <p:cNvSpPr>
              <a:spLocks noChangeArrowheads="1"/>
            </p:cNvSpPr>
            <p:nvPr/>
          </p:nvSpPr>
          <p:spPr bwMode="auto">
            <a:xfrm>
              <a:off x="6386513" y="5376962"/>
              <a:ext cx="5715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n</a:t>
              </a:r>
              <a:endParaRPr lang="en-US" altLang="en-US"/>
            </a:p>
          </p:txBody>
        </p:sp>
        <p:sp>
          <p:nvSpPr>
            <p:cNvPr id="807077" name="Line 165"/>
            <p:cNvSpPr>
              <a:spLocks noChangeShapeType="1"/>
            </p:cNvSpPr>
            <p:nvPr/>
          </p:nvSpPr>
          <p:spPr bwMode="auto">
            <a:xfrm flipH="1">
              <a:off x="6477000" y="5894487"/>
              <a:ext cx="68263" cy="7143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78" name="Rectangle 166"/>
            <p:cNvSpPr>
              <a:spLocks noChangeArrowheads="1"/>
            </p:cNvSpPr>
            <p:nvPr/>
          </p:nvSpPr>
          <p:spPr bwMode="auto">
            <a:xfrm>
              <a:off x="6526213" y="5883375"/>
              <a:ext cx="5715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n</a:t>
              </a:r>
              <a:endParaRPr lang="en-US" altLang="en-US"/>
            </a:p>
          </p:txBody>
        </p:sp>
        <p:sp>
          <p:nvSpPr>
            <p:cNvPr id="807079" name="Rectangle 167"/>
            <p:cNvSpPr>
              <a:spLocks noChangeArrowheads="1"/>
            </p:cNvSpPr>
            <p:nvPr/>
          </p:nvSpPr>
          <p:spPr bwMode="auto">
            <a:xfrm>
              <a:off x="6402388" y="5778600"/>
              <a:ext cx="61912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A0C6"/>
                  </a:solidFill>
                </a:rPr>
                <a:t>F</a:t>
              </a:r>
              <a:endParaRPr lang="en-US" altLang="en-US"/>
            </a:p>
          </p:txBody>
        </p:sp>
        <p:sp>
          <p:nvSpPr>
            <p:cNvPr id="807080" name="Freeform 168"/>
            <p:cNvSpPr>
              <a:spLocks/>
            </p:cNvSpPr>
            <p:nvPr/>
          </p:nvSpPr>
          <p:spPr bwMode="auto">
            <a:xfrm>
              <a:off x="6302375" y="5572225"/>
              <a:ext cx="420688" cy="209550"/>
            </a:xfrm>
            <a:custGeom>
              <a:avLst/>
              <a:gdLst>
                <a:gd name="T0" fmla="*/ 0 w 265"/>
                <a:gd name="T1" fmla="*/ 0 h 132"/>
                <a:gd name="T2" fmla="*/ 265 w 265"/>
                <a:gd name="T3" fmla="*/ 0 h 132"/>
                <a:gd name="T4" fmla="*/ 265 w 265"/>
                <a:gd name="T5" fmla="*/ 132 h 132"/>
                <a:gd name="T6" fmla="*/ 0 w 265"/>
                <a:gd name="T7" fmla="*/ 132 h 132"/>
                <a:gd name="T8" fmla="*/ 0 w 265"/>
                <a:gd name="T9" fmla="*/ 0 h 132"/>
                <a:gd name="T10" fmla="*/ 0 w 265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132">
                  <a:moveTo>
                    <a:pt x="0" y="0"/>
                  </a:moveTo>
                  <a:lnTo>
                    <a:pt x="265" y="0"/>
                  </a:lnTo>
                  <a:lnTo>
                    <a:pt x="265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7081" name="Rectangle 169"/>
            <p:cNvSpPr>
              <a:spLocks noChangeArrowheads="1"/>
            </p:cNvSpPr>
            <p:nvPr/>
          </p:nvSpPr>
          <p:spPr bwMode="auto">
            <a:xfrm>
              <a:off x="6348413" y="5662712"/>
              <a:ext cx="328612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MUX F</a:t>
              </a:r>
              <a:endParaRPr lang="en-US" altLang="en-US"/>
            </a:p>
          </p:txBody>
        </p:sp>
        <p:sp>
          <p:nvSpPr>
            <p:cNvPr id="807082" name="Rectangle 170"/>
            <p:cNvSpPr>
              <a:spLocks noChangeArrowheads="1"/>
            </p:cNvSpPr>
            <p:nvPr/>
          </p:nvSpPr>
          <p:spPr bwMode="auto">
            <a:xfrm>
              <a:off x="6826250" y="4714975"/>
              <a:ext cx="3397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H select</a:t>
              </a:r>
              <a:endParaRPr lang="en-US" altLang="en-US"/>
            </a:p>
          </p:txBody>
        </p:sp>
        <p:sp>
          <p:nvSpPr>
            <p:cNvPr id="807083" name="Rectangle 171"/>
            <p:cNvSpPr>
              <a:spLocks noChangeArrowheads="1"/>
            </p:cNvSpPr>
            <p:nvPr/>
          </p:nvSpPr>
          <p:spPr bwMode="auto">
            <a:xfrm>
              <a:off x="6991350" y="4803875"/>
              <a:ext cx="508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807084" name="Freeform 172"/>
            <p:cNvSpPr>
              <a:spLocks/>
            </p:cNvSpPr>
            <p:nvPr/>
          </p:nvSpPr>
          <p:spPr bwMode="auto">
            <a:xfrm>
              <a:off x="6927850" y="4826100"/>
              <a:ext cx="190500" cy="100012"/>
            </a:xfrm>
            <a:custGeom>
              <a:avLst/>
              <a:gdLst>
                <a:gd name="T0" fmla="*/ 0 w 120"/>
                <a:gd name="T1" fmla="*/ 0 h 63"/>
                <a:gd name="T2" fmla="*/ 0 w 120"/>
                <a:gd name="T3" fmla="*/ 63 h 63"/>
                <a:gd name="T4" fmla="*/ 120 w 120"/>
                <a:gd name="T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" h="63">
                  <a:moveTo>
                    <a:pt x="0" y="0"/>
                  </a:moveTo>
                  <a:lnTo>
                    <a:pt x="0" y="63"/>
                  </a:lnTo>
                  <a:lnTo>
                    <a:pt x="120" y="63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85" name="Freeform 173"/>
            <p:cNvSpPr>
              <a:spLocks/>
            </p:cNvSpPr>
            <p:nvPr/>
          </p:nvSpPr>
          <p:spPr bwMode="auto">
            <a:xfrm>
              <a:off x="7097713" y="4902300"/>
              <a:ext cx="79375" cy="47625"/>
            </a:xfrm>
            <a:custGeom>
              <a:avLst/>
              <a:gdLst>
                <a:gd name="T0" fmla="*/ 6 w 30"/>
                <a:gd name="T1" fmla="*/ 9 h 18"/>
                <a:gd name="T2" fmla="*/ 0 w 30"/>
                <a:gd name="T3" fmla="*/ 0 h 18"/>
                <a:gd name="T4" fmla="*/ 1 w 30"/>
                <a:gd name="T5" fmla="*/ 0 h 18"/>
                <a:gd name="T6" fmla="*/ 15 w 30"/>
                <a:gd name="T7" fmla="*/ 6 h 18"/>
                <a:gd name="T8" fmla="*/ 30 w 30"/>
                <a:gd name="T9" fmla="*/ 9 h 18"/>
                <a:gd name="T10" fmla="*/ 15 w 30"/>
                <a:gd name="T11" fmla="*/ 12 h 18"/>
                <a:gd name="T12" fmla="*/ 1 w 30"/>
                <a:gd name="T13" fmla="*/ 18 h 18"/>
                <a:gd name="T14" fmla="*/ 0 w 30"/>
                <a:gd name="T15" fmla="*/ 18 h 18"/>
                <a:gd name="T16" fmla="*/ 6 w 30"/>
                <a:gd name="T1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8">
                  <a:moveTo>
                    <a:pt x="6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20" y="7"/>
                    <a:pt x="25" y="8"/>
                    <a:pt x="30" y="9"/>
                  </a:cubicBezTo>
                  <a:cubicBezTo>
                    <a:pt x="25" y="10"/>
                    <a:pt x="20" y="11"/>
                    <a:pt x="15" y="1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86" name="Line 174"/>
            <p:cNvSpPr>
              <a:spLocks noChangeShapeType="1"/>
            </p:cNvSpPr>
            <p:nvPr/>
          </p:nvSpPr>
          <p:spPr bwMode="auto">
            <a:xfrm flipH="1">
              <a:off x="6997700" y="4889600"/>
              <a:ext cx="68263" cy="6826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87" name="Line 175"/>
            <p:cNvSpPr>
              <a:spLocks noChangeShapeType="1"/>
            </p:cNvSpPr>
            <p:nvPr/>
          </p:nvSpPr>
          <p:spPr bwMode="auto">
            <a:xfrm flipH="1">
              <a:off x="8042275" y="5884962"/>
              <a:ext cx="69850" cy="6826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088" name="Rectangle 176"/>
            <p:cNvSpPr>
              <a:spLocks noChangeArrowheads="1"/>
            </p:cNvSpPr>
            <p:nvPr/>
          </p:nvSpPr>
          <p:spPr bwMode="auto">
            <a:xfrm>
              <a:off x="8074025" y="5899250"/>
              <a:ext cx="5715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n</a:t>
              </a:r>
              <a:endParaRPr lang="en-US" altLang="en-US"/>
            </a:p>
          </p:txBody>
        </p:sp>
        <p:sp>
          <p:nvSpPr>
            <p:cNvPr id="807089" name="Freeform 177"/>
            <p:cNvSpPr>
              <a:spLocks/>
            </p:cNvSpPr>
            <p:nvPr/>
          </p:nvSpPr>
          <p:spPr bwMode="auto">
            <a:xfrm>
              <a:off x="6046788" y="3238600"/>
              <a:ext cx="533400" cy="269875"/>
            </a:xfrm>
            <a:custGeom>
              <a:avLst/>
              <a:gdLst>
                <a:gd name="T0" fmla="*/ 0 w 336"/>
                <a:gd name="T1" fmla="*/ 0 h 170"/>
                <a:gd name="T2" fmla="*/ 336 w 336"/>
                <a:gd name="T3" fmla="*/ 0 h 170"/>
                <a:gd name="T4" fmla="*/ 336 w 336"/>
                <a:gd name="T5" fmla="*/ 170 h 170"/>
                <a:gd name="T6" fmla="*/ 0 w 336"/>
                <a:gd name="T7" fmla="*/ 170 h 170"/>
                <a:gd name="T8" fmla="*/ 0 w 336"/>
                <a:gd name="T9" fmla="*/ 0 h 170"/>
                <a:gd name="T10" fmla="*/ 0 w 336"/>
                <a:gd name="T11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170">
                  <a:moveTo>
                    <a:pt x="0" y="0"/>
                  </a:moveTo>
                  <a:lnTo>
                    <a:pt x="336" y="0"/>
                  </a:lnTo>
                  <a:lnTo>
                    <a:pt x="336" y="170"/>
                  </a:lnTo>
                  <a:lnTo>
                    <a:pt x="0" y="17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E2EE"/>
            </a:solidFill>
            <a:ln w="9525" cap="flat">
              <a:solidFill>
                <a:srgbClr val="00A0C6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7090" name="Freeform 178"/>
            <p:cNvSpPr>
              <a:spLocks/>
            </p:cNvSpPr>
            <p:nvPr/>
          </p:nvSpPr>
          <p:spPr bwMode="auto">
            <a:xfrm>
              <a:off x="6046788" y="2708375"/>
              <a:ext cx="533400" cy="268287"/>
            </a:xfrm>
            <a:custGeom>
              <a:avLst/>
              <a:gdLst>
                <a:gd name="T0" fmla="*/ 0 w 336"/>
                <a:gd name="T1" fmla="*/ 0 h 169"/>
                <a:gd name="T2" fmla="*/ 336 w 336"/>
                <a:gd name="T3" fmla="*/ 0 h 169"/>
                <a:gd name="T4" fmla="*/ 336 w 336"/>
                <a:gd name="T5" fmla="*/ 169 h 169"/>
                <a:gd name="T6" fmla="*/ 0 w 336"/>
                <a:gd name="T7" fmla="*/ 169 h 169"/>
                <a:gd name="T8" fmla="*/ 0 w 336"/>
                <a:gd name="T9" fmla="*/ 0 h 169"/>
                <a:gd name="T10" fmla="*/ 0 w 336"/>
                <a:gd name="T1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169">
                  <a:moveTo>
                    <a:pt x="0" y="0"/>
                  </a:moveTo>
                  <a:lnTo>
                    <a:pt x="336" y="0"/>
                  </a:lnTo>
                  <a:lnTo>
                    <a:pt x="336" y="169"/>
                  </a:lnTo>
                  <a:lnTo>
                    <a:pt x="0" y="16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E2EE"/>
            </a:solidFill>
            <a:ln w="9525" cap="flat">
              <a:solidFill>
                <a:srgbClr val="00A0C6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7091" name="Freeform 179"/>
            <p:cNvSpPr>
              <a:spLocks/>
            </p:cNvSpPr>
            <p:nvPr/>
          </p:nvSpPr>
          <p:spPr bwMode="auto">
            <a:xfrm>
              <a:off x="6046788" y="1886050"/>
              <a:ext cx="533400" cy="269875"/>
            </a:xfrm>
            <a:custGeom>
              <a:avLst/>
              <a:gdLst>
                <a:gd name="T0" fmla="*/ 0 w 336"/>
                <a:gd name="T1" fmla="*/ 0 h 170"/>
                <a:gd name="T2" fmla="*/ 336 w 336"/>
                <a:gd name="T3" fmla="*/ 0 h 170"/>
                <a:gd name="T4" fmla="*/ 336 w 336"/>
                <a:gd name="T5" fmla="*/ 170 h 170"/>
                <a:gd name="T6" fmla="*/ 0 w 336"/>
                <a:gd name="T7" fmla="*/ 170 h 170"/>
                <a:gd name="T8" fmla="*/ 0 w 336"/>
                <a:gd name="T9" fmla="*/ 0 h 170"/>
                <a:gd name="T10" fmla="*/ 0 w 336"/>
                <a:gd name="T11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170">
                  <a:moveTo>
                    <a:pt x="0" y="0"/>
                  </a:moveTo>
                  <a:lnTo>
                    <a:pt x="336" y="0"/>
                  </a:lnTo>
                  <a:lnTo>
                    <a:pt x="336" y="170"/>
                  </a:lnTo>
                  <a:lnTo>
                    <a:pt x="0" y="17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E2EE"/>
            </a:solidFill>
            <a:ln w="9525" cap="flat">
              <a:solidFill>
                <a:srgbClr val="00A0C6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7092" name="Freeform 180"/>
            <p:cNvSpPr>
              <a:spLocks/>
            </p:cNvSpPr>
            <p:nvPr/>
          </p:nvSpPr>
          <p:spPr bwMode="auto">
            <a:xfrm>
              <a:off x="6046788" y="1344712"/>
              <a:ext cx="533400" cy="269875"/>
            </a:xfrm>
            <a:custGeom>
              <a:avLst/>
              <a:gdLst>
                <a:gd name="T0" fmla="*/ 0 w 336"/>
                <a:gd name="T1" fmla="*/ 0 h 170"/>
                <a:gd name="T2" fmla="*/ 336 w 336"/>
                <a:gd name="T3" fmla="*/ 0 h 170"/>
                <a:gd name="T4" fmla="*/ 336 w 336"/>
                <a:gd name="T5" fmla="*/ 170 h 170"/>
                <a:gd name="T6" fmla="*/ 0 w 336"/>
                <a:gd name="T7" fmla="*/ 170 h 170"/>
                <a:gd name="T8" fmla="*/ 0 w 336"/>
                <a:gd name="T9" fmla="*/ 0 h 170"/>
                <a:gd name="T10" fmla="*/ 0 w 336"/>
                <a:gd name="T11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170">
                  <a:moveTo>
                    <a:pt x="0" y="0"/>
                  </a:moveTo>
                  <a:lnTo>
                    <a:pt x="336" y="0"/>
                  </a:lnTo>
                  <a:lnTo>
                    <a:pt x="336" y="170"/>
                  </a:lnTo>
                  <a:lnTo>
                    <a:pt x="0" y="17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E2EE"/>
            </a:solidFill>
            <a:ln w="9525" cap="flat">
              <a:solidFill>
                <a:srgbClr val="00A0C6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7093" name="Freeform 181"/>
            <p:cNvSpPr>
              <a:spLocks/>
            </p:cNvSpPr>
            <p:nvPr/>
          </p:nvSpPr>
          <p:spPr bwMode="auto">
            <a:xfrm>
              <a:off x="5970588" y="4791175"/>
              <a:ext cx="800100" cy="541337"/>
            </a:xfrm>
            <a:custGeom>
              <a:avLst/>
              <a:gdLst>
                <a:gd name="T0" fmla="*/ 0 w 504"/>
                <a:gd name="T1" fmla="*/ 0 h 341"/>
                <a:gd name="T2" fmla="*/ 504 w 504"/>
                <a:gd name="T3" fmla="*/ 0 h 341"/>
                <a:gd name="T4" fmla="*/ 504 w 504"/>
                <a:gd name="T5" fmla="*/ 341 h 341"/>
                <a:gd name="T6" fmla="*/ 0 w 504"/>
                <a:gd name="T7" fmla="*/ 341 h 341"/>
                <a:gd name="T8" fmla="*/ 0 w 504"/>
                <a:gd name="T9" fmla="*/ 0 h 341"/>
                <a:gd name="T10" fmla="*/ 0 w 504"/>
                <a:gd name="T11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4" h="341">
                  <a:moveTo>
                    <a:pt x="0" y="0"/>
                  </a:moveTo>
                  <a:lnTo>
                    <a:pt x="504" y="0"/>
                  </a:lnTo>
                  <a:lnTo>
                    <a:pt x="504" y="341"/>
                  </a:lnTo>
                  <a:lnTo>
                    <a:pt x="0" y="34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7094" name="Rectangle 182"/>
            <p:cNvSpPr>
              <a:spLocks noChangeArrowheads="1"/>
            </p:cNvSpPr>
            <p:nvPr/>
          </p:nvSpPr>
          <p:spPr bwMode="auto">
            <a:xfrm>
              <a:off x="6051550" y="4789587"/>
              <a:ext cx="73025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A</a:t>
              </a:r>
              <a:endParaRPr lang="en-US" altLang="en-US"/>
            </a:p>
          </p:txBody>
        </p:sp>
        <p:sp>
          <p:nvSpPr>
            <p:cNvPr id="807095" name="Rectangle 183"/>
            <p:cNvSpPr>
              <a:spLocks noChangeArrowheads="1"/>
            </p:cNvSpPr>
            <p:nvPr/>
          </p:nvSpPr>
          <p:spPr bwMode="auto">
            <a:xfrm>
              <a:off x="6608763" y="4789587"/>
              <a:ext cx="68262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B</a:t>
              </a:r>
              <a:endParaRPr lang="en-US" altLang="en-US"/>
            </a:p>
          </p:txBody>
        </p:sp>
        <p:sp>
          <p:nvSpPr>
            <p:cNvPr id="807096" name="Rectangle 184"/>
            <p:cNvSpPr>
              <a:spLocks noChangeArrowheads="1"/>
            </p:cNvSpPr>
            <p:nvPr/>
          </p:nvSpPr>
          <p:spPr bwMode="auto">
            <a:xfrm>
              <a:off x="5997575" y="4886425"/>
              <a:ext cx="5715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S</a:t>
              </a:r>
              <a:endParaRPr lang="en-US" altLang="en-US"/>
            </a:p>
          </p:txBody>
        </p:sp>
        <p:sp>
          <p:nvSpPr>
            <p:cNvPr id="807097" name="Rectangle 185"/>
            <p:cNvSpPr>
              <a:spLocks noChangeArrowheads="1"/>
            </p:cNvSpPr>
            <p:nvPr/>
          </p:nvSpPr>
          <p:spPr bwMode="auto">
            <a:xfrm>
              <a:off x="6049963" y="4940400"/>
              <a:ext cx="84137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500" u="none" baseline="0">
                  <a:solidFill>
                    <a:srgbClr val="000000"/>
                  </a:solidFill>
                </a:rPr>
                <a:t>2:0</a:t>
              </a:r>
              <a:endParaRPr lang="en-US" altLang="en-US"/>
            </a:p>
          </p:txBody>
        </p:sp>
        <p:sp>
          <p:nvSpPr>
            <p:cNvPr id="807098" name="Rectangle 186"/>
            <p:cNvSpPr>
              <a:spLocks noChangeArrowheads="1"/>
            </p:cNvSpPr>
            <p:nvPr/>
          </p:nvSpPr>
          <p:spPr bwMode="auto">
            <a:xfrm>
              <a:off x="6130925" y="4886425"/>
              <a:ext cx="16827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 || C</a:t>
              </a:r>
              <a:endParaRPr lang="en-US" altLang="en-US"/>
            </a:p>
          </p:txBody>
        </p:sp>
        <p:sp>
          <p:nvSpPr>
            <p:cNvPr id="807099" name="Rectangle 187"/>
            <p:cNvSpPr>
              <a:spLocks noChangeArrowheads="1"/>
            </p:cNvSpPr>
            <p:nvPr/>
          </p:nvSpPr>
          <p:spPr bwMode="auto">
            <a:xfrm>
              <a:off x="6286500" y="4940400"/>
              <a:ext cx="52388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500" u="none" baseline="0">
                  <a:solidFill>
                    <a:srgbClr val="000000"/>
                  </a:solidFill>
                </a:rPr>
                <a:t>in</a:t>
              </a:r>
              <a:endParaRPr lang="en-US" altLang="en-US"/>
            </a:p>
          </p:txBody>
        </p:sp>
        <p:sp>
          <p:nvSpPr>
            <p:cNvPr id="807100" name="Rectangle 188"/>
            <p:cNvSpPr>
              <a:spLocks noChangeArrowheads="1"/>
            </p:cNvSpPr>
            <p:nvPr/>
          </p:nvSpPr>
          <p:spPr bwMode="auto">
            <a:xfrm>
              <a:off x="6011863" y="5003900"/>
              <a:ext cx="703262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Arithmetic/logic</a:t>
              </a:r>
              <a:endParaRPr lang="en-US" altLang="en-US"/>
            </a:p>
          </p:txBody>
        </p:sp>
        <p:sp>
          <p:nvSpPr>
            <p:cNvPr id="807101" name="Rectangle 189"/>
            <p:cNvSpPr>
              <a:spLocks noChangeArrowheads="1"/>
            </p:cNvSpPr>
            <p:nvPr/>
          </p:nvSpPr>
          <p:spPr bwMode="auto">
            <a:xfrm>
              <a:off x="6107113" y="5108675"/>
              <a:ext cx="4826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unit (ALU)</a:t>
              </a:r>
              <a:endParaRPr lang="en-US" altLang="en-US"/>
            </a:p>
          </p:txBody>
        </p:sp>
        <p:sp>
          <p:nvSpPr>
            <p:cNvPr id="807102" name="Rectangle 190"/>
            <p:cNvSpPr>
              <a:spLocks noChangeArrowheads="1"/>
            </p:cNvSpPr>
            <p:nvPr/>
          </p:nvSpPr>
          <p:spPr bwMode="auto">
            <a:xfrm>
              <a:off x="6319838" y="5216625"/>
              <a:ext cx="7937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G</a:t>
              </a:r>
              <a:endParaRPr lang="en-US" altLang="en-US"/>
            </a:p>
          </p:txBody>
        </p:sp>
        <p:sp>
          <p:nvSpPr>
            <p:cNvPr id="807103" name="Freeform 191"/>
            <p:cNvSpPr>
              <a:spLocks/>
            </p:cNvSpPr>
            <p:nvPr/>
          </p:nvSpPr>
          <p:spPr bwMode="auto">
            <a:xfrm>
              <a:off x="7177088" y="4791175"/>
              <a:ext cx="800100" cy="541337"/>
            </a:xfrm>
            <a:custGeom>
              <a:avLst/>
              <a:gdLst>
                <a:gd name="T0" fmla="*/ 0 w 504"/>
                <a:gd name="T1" fmla="*/ 0 h 341"/>
                <a:gd name="T2" fmla="*/ 504 w 504"/>
                <a:gd name="T3" fmla="*/ 0 h 341"/>
                <a:gd name="T4" fmla="*/ 504 w 504"/>
                <a:gd name="T5" fmla="*/ 341 h 341"/>
                <a:gd name="T6" fmla="*/ 0 w 504"/>
                <a:gd name="T7" fmla="*/ 341 h 341"/>
                <a:gd name="T8" fmla="*/ 0 w 504"/>
                <a:gd name="T9" fmla="*/ 0 h 341"/>
                <a:gd name="T10" fmla="*/ 0 w 504"/>
                <a:gd name="T11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4" h="341">
                  <a:moveTo>
                    <a:pt x="0" y="0"/>
                  </a:moveTo>
                  <a:lnTo>
                    <a:pt x="504" y="0"/>
                  </a:lnTo>
                  <a:lnTo>
                    <a:pt x="504" y="341"/>
                  </a:lnTo>
                  <a:lnTo>
                    <a:pt x="0" y="34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7104" name="Rectangle 192"/>
            <p:cNvSpPr>
              <a:spLocks noChangeArrowheads="1"/>
            </p:cNvSpPr>
            <p:nvPr/>
          </p:nvSpPr>
          <p:spPr bwMode="auto">
            <a:xfrm>
              <a:off x="7540625" y="4776887"/>
              <a:ext cx="58738" cy="10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700" u="none" baseline="0">
                  <a:solidFill>
                    <a:srgbClr val="000000"/>
                  </a:solidFill>
                </a:rPr>
                <a:t>B</a:t>
              </a:r>
              <a:endParaRPr lang="en-US" altLang="en-US"/>
            </a:p>
          </p:txBody>
        </p:sp>
        <p:sp>
          <p:nvSpPr>
            <p:cNvPr id="807105" name="Rectangle 193"/>
            <p:cNvSpPr>
              <a:spLocks noChangeArrowheads="1"/>
            </p:cNvSpPr>
            <p:nvPr/>
          </p:nvSpPr>
          <p:spPr bwMode="auto">
            <a:xfrm>
              <a:off x="7204075" y="4859437"/>
              <a:ext cx="49213" cy="10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700" u="none" baseline="0">
                  <a:solidFill>
                    <a:srgbClr val="000000"/>
                  </a:solidFill>
                </a:rPr>
                <a:t>S</a:t>
              </a:r>
              <a:endParaRPr lang="en-US" altLang="en-US"/>
            </a:p>
          </p:txBody>
        </p:sp>
        <p:sp>
          <p:nvSpPr>
            <p:cNvPr id="807106" name="Rectangle 194"/>
            <p:cNvSpPr>
              <a:spLocks noChangeArrowheads="1"/>
            </p:cNvSpPr>
            <p:nvPr/>
          </p:nvSpPr>
          <p:spPr bwMode="auto">
            <a:xfrm>
              <a:off x="7435850" y="4992787"/>
              <a:ext cx="300038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Shifter</a:t>
              </a:r>
              <a:endParaRPr lang="en-US" altLang="en-US"/>
            </a:p>
          </p:txBody>
        </p:sp>
        <p:sp>
          <p:nvSpPr>
            <p:cNvPr id="807107" name="Rectangle 195"/>
            <p:cNvSpPr>
              <a:spLocks noChangeArrowheads="1"/>
            </p:cNvSpPr>
            <p:nvPr/>
          </p:nvSpPr>
          <p:spPr bwMode="auto">
            <a:xfrm>
              <a:off x="7534275" y="5210275"/>
              <a:ext cx="7937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H</a:t>
              </a:r>
              <a:endParaRPr lang="en-US" altLang="en-US"/>
            </a:p>
          </p:txBody>
        </p:sp>
        <p:sp>
          <p:nvSpPr>
            <p:cNvPr id="807108" name="Freeform 196"/>
            <p:cNvSpPr>
              <a:spLocks/>
            </p:cNvSpPr>
            <p:nvPr/>
          </p:nvSpPr>
          <p:spPr bwMode="auto">
            <a:xfrm>
              <a:off x="7937500" y="2090837"/>
              <a:ext cx="406400" cy="538163"/>
            </a:xfrm>
            <a:custGeom>
              <a:avLst/>
              <a:gdLst>
                <a:gd name="T0" fmla="*/ 0 w 256"/>
                <a:gd name="T1" fmla="*/ 0 h 339"/>
                <a:gd name="T2" fmla="*/ 256 w 256"/>
                <a:gd name="T3" fmla="*/ 0 h 339"/>
                <a:gd name="T4" fmla="*/ 256 w 256"/>
                <a:gd name="T5" fmla="*/ 339 h 339"/>
                <a:gd name="T6" fmla="*/ 0 w 256"/>
                <a:gd name="T7" fmla="*/ 339 h 339"/>
                <a:gd name="T8" fmla="*/ 0 w 256"/>
                <a:gd name="T9" fmla="*/ 0 h 339"/>
                <a:gd name="T10" fmla="*/ 0 w 256"/>
                <a:gd name="T11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" h="339">
                  <a:moveTo>
                    <a:pt x="0" y="0"/>
                  </a:moveTo>
                  <a:lnTo>
                    <a:pt x="256" y="0"/>
                  </a:lnTo>
                  <a:lnTo>
                    <a:pt x="256" y="339"/>
                  </a:lnTo>
                  <a:lnTo>
                    <a:pt x="0" y="3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7109" name="Freeform 197"/>
            <p:cNvSpPr>
              <a:spLocks/>
            </p:cNvSpPr>
            <p:nvPr/>
          </p:nvSpPr>
          <p:spPr bwMode="auto">
            <a:xfrm>
              <a:off x="6983413" y="2506762"/>
              <a:ext cx="404812" cy="525463"/>
            </a:xfrm>
            <a:custGeom>
              <a:avLst/>
              <a:gdLst>
                <a:gd name="T0" fmla="*/ 0 w 255"/>
                <a:gd name="T1" fmla="*/ 0 h 331"/>
                <a:gd name="T2" fmla="*/ 255 w 255"/>
                <a:gd name="T3" fmla="*/ 0 h 331"/>
                <a:gd name="T4" fmla="*/ 255 w 255"/>
                <a:gd name="T5" fmla="*/ 331 h 331"/>
                <a:gd name="T6" fmla="*/ 0 w 255"/>
                <a:gd name="T7" fmla="*/ 331 h 331"/>
                <a:gd name="T8" fmla="*/ 0 w 255"/>
                <a:gd name="T9" fmla="*/ 0 h 331"/>
                <a:gd name="T10" fmla="*/ 0 w 255"/>
                <a:gd name="T11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331">
                  <a:moveTo>
                    <a:pt x="0" y="0"/>
                  </a:moveTo>
                  <a:lnTo>
                    <a:pt x="255" y="0"/>
                  </a:lnTo>
                  <a:lnTo>
                    <a:pt x="255" y="331"/>
                  </a:lnTo>
                  <a:lnTo>
                    <a:pt x="0" y="3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7110" name="Rectangle 198"/>
            <p:cNvSpPr>
              <a:spLocks noChangeArrowheads="1"/>
            </p:cNvSpPr>
            <p:nvPr/>
          </p:nvSpPr>
          <p:spPr bwMode="auto">
            <a:xfrm>
              <a:off x="7088188" y="2711550"/>
              <a:ext cx="2413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MUX</a:t>
              </a:r>
              <a:endParaRPr lang="en-US" altLang="en-US"/>
            </a:p>
          </p:txBody>
        </p:sp>
        <p:sp>
          <p:nvSpPr>
            <p:cNvPr id="807111" name="Rectangle 199"/>
            <p:cNvSpPr>
              <a:spLocks noChangeArrowheads="1"/>
            </p:cNvSpPr>
            <p:nvPr/>
          </p:nvSpPr>
          <p:spPr bwMode="auto">
            <a:xfrm>
              <a:off x="7018338" y="2514700"/>
              <a:ext cx="508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0</a:t>
              </a:r>
              <a:endParaRPr lang="en-US" altLang="en-US"/>
            </a:p>
          </p:txBody>
        </p:sp>
        <p:sp>
          <p:nvSpPr>
            <p:cNvPr id="807112" name="Rectangle 200"/>
            <p:cNvSpPr>
              <a:spLocks noChangeArrowheads="1"/>
            </p:cNvSpPr>
            <p:nvPr/>
          </p:nvSpPr>
          <p:spPr bwMode="auto">
            <a:xfrm>
              <a:off x="7018338" y="2655987"/>
              <a:ext cx="44450" cy="10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700" u="none" baseline="0">
                  <a:solidFill>
                    <a:srgbClr val="000000"/>
                  </a:solidFill>
                </a:rPr>
                <a:t>1</a:t>
              </a:r>
              <a:endParaRPr lang="en-US" altLang="en-US"/>
            </a:p>
          </p:txBody>
        </p:sp>
        <p:sp>
          <p:nvSpPr>
            <p:cNvPr id="807113" name="Rectangle 201"/>
            <p:cNvSpPr>
              <a:spLocks noChangeArrowheads="1"/>
            </p:cNvSpPr>
            <p:nvPr/>
          </p:nvSpPr>
          <p:spPr bwMode="auto">
            <a:xfrm>
              <a:off x="7018338" y="2779812"/>
              <a:ext cx="5080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807114" name="Rectangle 202"/>
            <p:cNvSpPr>
              <a:spLocks noChangeArrowheads="1"/>
            </p:cNvSpPr>
            <p:nvPr/>
          </p:nvSpPr>
          <p:spPr bwMode="auto">
            <a:xfrm>
              <a:off x="7018338" y="2916337"/>
              <a:ext cx="5080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3</a:t>
              </a:r>
              <a:endParaRPr lang="en-US" altLang="en-US"/>
            </a:p>
          </p:txBody>
        </p:sp>
        <p:sp>
          <p:nvSpPr>
            <p:cNvPr id="807115" name="Rectangle 203"/>
            <p:cNvSpPr>
              <a:spLocks noChangeArrowheads="1"/>
            </p:cNvSpPr>
            <p:nvPr/>
          </p:nvSpPr>
          <p:spPr bwMode="auto">
            <a:xfrm>
              <a:off x="8039100" y="2294037"/>
              <a:ext cx="24130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MUX</a:t>
              </a:r>
              <a:endParaRPr lang="en-US" altLang="en-US"/>
            </a:p>
          </p:txBody>
        </p:sp>
        <p:sp>
          <p:nvSpPr>
            <p:cNvPr id="807116" name="Rectangle 204"/>
            <p:cNvSpPr>
              <a:spLocks noChangeArrowheads="1"/>
            </p:cNvSpPr>
            <p:nvPr/>
          </p:nvSpPr>
          <p:spPr bwMode="auto">
            <a:xfrm>
              <a:off x="7969250" y="2094012"/>
              <a:ext cx="5080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0</a:t>
              </a:r>
              <a:endParaRPr lang="en-US" altLang="en-US"/>
            </a:p>
          </p:txBody>
        </p:sp>
        <p:sp>
          <p:nvSpPr>
            <p:cNvPr id="807118" name="Rectangle 206"/>
            <p:cNvSpPr>
              <a:spLocks noChangeArrowheads="1"/>
            </p:cNvSpPr>
            <p:nvPr/>
          </p:nvSpPr>
          <p:spPr bwMode="auto">
            <a:xfrm>
              <a:off x="7969250" y="2225775"/>
              <a:ext cx="508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1</a:t>
              </a:r>
              <a:endParaRPr lang="en-US" altLang="en-US"/>
            </a:p>
          </p:txBody>
        </p:sp>
        <p:sp>
          <p:nvSpPr>
            <p:cNvPr id="807119" name="Rectangle 207"/>
            <p:cNvSpPr>
              <a:spLocks noChangeArrowheads="1"/>
            </p:cNvSpPr>
            <p:nvPr/>
          </p:nvSpPr>
          <p:spPr bwMode="auto">
            <a:xfrm>
              <a:off x="7969250" y="2359125"/>
              <a:ext cx="508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807120" name="Rectangle 208"/>
            <p:cNvSpPr>
              <a:spLocks noChangeArrowheads="1"/>
            </p:cNvSpPr>
            <p:nvPr/>
          </p:nvSpPr>
          <p:spPr bwMode="auto">
            <a:xfrm>
              <a:off x="7969250" y="2492475"/>
              <a:ext cx="508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3</a:t>
              </a:r>
              <a:endParaRPr lang="en-US" altLang="en-US"/>
            </a:p>
          </p:txBody>
        </p:sp>
        <p:sp>
          <p:nvSpPr>
            <p:cNvPr id="807121" name="Freeform 209"/>
            <p:cNvSpPr>
              <a:spLocks/>
            </p:cNvSpPr>
            <p:nvPr/>
          </p:nvSpPr>
          <p:spPr bwMode="auto">
            <a:xfrm>
              <a:off x="4651375" y="3516412"/>
              <a:ext cx="565150" cy="271463"/>
            </a:xfrm>
            <a:custGeom>
              <a:avLst/>
              <a:gdLst>
                <a:gd name="T0" fmla="*/ 0 w 356"/>
                <a:gd name="T1" fmla="*/ 0 h 171"/>
                <a:gd name="T2" fmla="*/ 356 w 356"/>
                <a:gd name="T3" fmla="*/ 0 h 171"/>
                <a:gd name="T4" fmla="*/ 356 w 356"/>
                <a:gd name="T5" fmla="*/ 171 h 171"/>
                <a:gd name="T6" fmla="*/ 0 w 356"/>
                <a:gd name="T7" fmla="*/ 171 h 171"/>
                <a:gd name="T8" fmla="*/ 0 w 356"/>
                <a:gd name="T9" fmla="*/ 0 h 171"/>
                <a:gd name="T10" fmla="*/ 0 w 356"/>
                <a:gd name="T1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171">
                  <a:moveTo>
                    <a:pt x="0" y="0"/>
                  </a:moveTo>
                  <a:lnTo>
                    <a:pt x="356" y="0"/>
                  </a:lnTo>
                  <a:lnTo>
                    <a:pt x="356" y="171"/>
                  </a:lnTo>
                  <a:lnTo>
                    <a:pt x="0" y="17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7122" name="Rectangle 210"/>
            <p:cNvSpPr>
              <a:spLocks noChangeArrowheads="1"/>
            </p:cNvSpPr>
            <p:nvPr/>
          </p:nvSpPr>
          <p:spPr bwMode="auto">
            <a:xfrm>
              <a:off x="4729163" y="3511650"/>
              <a:ext cx="508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0</a:t>
              </a:r>
              <a:endParaRPr lang="en-US" altLang="en-US"/>
            </a:p>
          </p:txBody>
        </p:sp>
        <p:sp>
          <p:nvSpPr>
            <p:cNvPr id="807123" name="Rectangle 211"/>
            <p:cNvSpPr>
              <a:spLocks noChangeArrowheads="1"/>
            </p:cNvSpPr>
            <p:nvPr/>
          </p:nvSpPr>
          <p:spPr bwMode="auto">
            <a:xfrm>
              <a:off x="4864100" y="3511650"/>
              <a:ext cx="508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1</a:t>
              </a:r>
              <a:endParaRPr lang="en-US" altLang="en-US"/>
            </a:p>
          </p:txBody>
        </p:sp>
        <p:sp>
          <p:nvSpPr>
            <p:cNvPr id="807124" name="Rectangle 212"/>
            <p:cNvSpPr>
              <a:spLocks noChangeArrowheads="1"/>
            </p:cNvSpPr>
            <p:nvPr/>
          </p:nvSpPr>
          <p:spPr bwMode="auto">
            <a:xfrm>
              <a:off x="4997450" y="3511650"/>
              <a:ext cx="508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807125" name="Rectangle 213"/>
            <p:cNvSpPr>
              <a:spLocks noChangeArrowheads="1"/>
            </p:cNvSpPr>
            <p:nvPr/>
          </p:nvSpPr>
          <p:spPr bwMode="auto">
            <a:xfrm>
              <a:off x="5130800" y="3511650"/>
              <a:ext cx="508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3</a:t>
              </a:r>
              <a:endParaRPr lang="en-US" altLang="en-US"/>
            </a:p>
          </p:txBody>
        </p:sp>
        <p:sp>
          <p:nvSpPr>
            <p:cNvPr id="807126" name="Rectangle 214"/>
            <p:cNvSpPr>
              <a:spLocks noChangeArrowheads="1"/>
            </p:cNvSpPr>
            <p:nvPr/>
          </p:nvSpPr>
          <p:spPr bwMode="auto">
            <a:xfrm>
              <a:off x="4776788" y="3667225"/>
              <a:ext cx="35877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Decoder</a:t>
              </a:r>
              <a:endParaRPr lang="en-US" altLang="en-US"/>
            </a:p>
          </p:txBody>
        </p:sp>
        <p:sp>
          <p:nvSpPr>
            <p:cNvPr id="807127" name="Rectangle 215"/>
            <p:cNvSpPr>
              <a:spLocks noChangeArrowheads="1"/>
            </p:cNvSpPr>
            <p:nvPr/>
          </p:nvSpPr>
          <p:spPr bwMode="auto">
            <a:xfrm>
              <a:off x="5575300" y="1374875"/>
              <a:ext cx="227013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Load</a:t>
              </a:r>
              <a:endParaRPr lang="en-US" altLang="en-US"/>
            </a:p>
          </p:txBody>
        </p:sp>
        <p:sp>
          <p:nvSpPr>
            <p:cNvPr id="807128" name="Rectangle 216"/>
            <p:cNvSpPr>
              <a:spLocks noChangeArrowheads="1"/>
            </p:cNvSpPr>
            <p:nvPr/>
          </p:nvSpPr>
          <p:spPr bwMode="auto">
            <a:xfrm>
              <a:off x="5575300" y="1911450"/>
              <a:ext cx="227013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Load</a:t>
              </a:r>
              <a:endParaRPr lang="en-US" altLang="en-US"/>
            </a:p>
          </p:txBody>
        </p:sp>
        <p:sp>
          <p:nvSpPr>
            <p:cNvPr id="807129" name="Rectangle 217"/>
            <p:cNvSpPr>
              <a:spLocks noChangeArrowheads="1"/>
            </p:cNvSpPr>
            <p:nvPr/>
          </p:nvSpPr>
          <p:spPr bwMode="auto">
            <a:xfrm>
              <a:off x="5575300" y="2725837"/>
              <a:ext cx="227013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Load</a:t>
              </a:r>
              <a:endParaRPr lang="en-US" altLang="en-US"/>
            </a:p>
          </p:txBody>
        </p:sp>
        <p:sp>
          <p:nvSpPr>
            <p:cNvPr id="807130" name="Rectangle 218"/>
            <p:cNvSpPr>
              <a:spLocks noChangeArrowheads="1"/>
            </p:cNvSpPr>
            <p:nvPr/>
          </p:nvSpPr>
          <p:spPr bwMode="auto">
            <a:xfrm>
              <a:off x="5575300" y="3281462"/>
              <a:ext cx="227013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Load</a:t>
              </a:r>
              <a:endParaRPr lang="en-US" altLang="en-US"/>
            </a:p>
          </p:txBody>
        </p:sp>
        <p:sp>
          <p:nvSpPr>
            <p:cNvPr id="807131" name="Rectangle 219"/>
            <p:cNvSpPr>
              <a:spLocks noChangeArrowheads="1"/>
            </p:cNvSpPr>
            <p:nvPr/>
          </p:nvSpPr>
          <p:spPr bwMode="auto">
            <a:xfrm>
              <a:off x="5267498" y="764704"/>
              <a:ext cx="637995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 dirty="0" smtClean="0">
                  <a:solidFill>
                    <a:srgbClr val="000000"/>
                  </a:solidFill>
                </a:rPr>
                <a:t>(Load e</a:t>
              </a:r>
              <a:r>
                <a:rPr lang="en-US" altLang="en-US" sz="800" b="0" u="none" baseline="0" dirty="0" smtClean="0">
                  <a:solidFill>
                    <a:srgbClr val="000000"/>
                  </a:solidFill>
                </a:rPr>
                <a:t>n</a:t>
              </a:r>
              <a:r>
                <a:rPr lang="en-US" altLang="en-US" sz="800" u="none" baseline="0" dirty="0" smtClean="0">
                  <a:solidFill>
                    <a:srgbClr val="000000"/>
                  </a:solidFill>
                </a:rPr>
                <a:t>able)</a:t>
              </a:r>
              <a:endParaRPr lang="en-US" altLang="en-US" dirty="0"/>
            </a:p>
          </p:txBody>
        </p:sp>
        <p:sp>
          <p:nvSpPr>
            <p:cNvPr id="807132" name="Rectangle 220"/>
            <p:cNvSpPr>
              <a:spLocks noChangeArrowheads="1"/>
            </p:cNvSpPr>
            <p:nvPr/>
          </p:nvSpPr>
          <p:spPr bwMode="auto">
            <a:xfrm>
              <a:off x="5050154" y="764704"/>
              <a:ext cx="16991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 dirty="0" smtClean="0">
                  <a:solidFill>
                    <a:srgbClr val="00A0C6"/>
                  </a:solidFill>
                </a:rPr>
                <a:t>WR</a:t>
              </a:r>
              <a:endParaRPr lang="en-US" altLang="en-US" dirty="0"/>
            </a:p>
          </p:txBody>
        </p:sp>
        <p:sp>
          <p:nvSpPr>
            <p:cNvPr id="807133" name="Rectangle 221"/>
            <p:cNvSpPr>
              <a:spLocks noChangeArrowheads="1"/>
            </p:cNvSpPr>
            <p:nvPr/>
          </p:nvSpPr>
          <p:spPr bwMode="auto">
            <a:xfrm>
              <a:off x="4672013" y="1116112"/>
              <a:ext cx="290512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A0C6"/>
                  </a:solidFill>
                </a:rPr>
                <a:t>D data</a:t>
              </a:r>
              <a:endParaRPr lang="en-US" altLang="en-US"/>
            </a:p>
          </p:txBody>
        </p:sp>
        <p:sp>
          <p:nvSpPr>
            <p:cNvPr id="807134" name="Rectangle 222"/>
            <p:cNvSpPr>
              <a:spLocks noChangeArrowheads="1"/>
            </p:cNvSpPr>
            <p:nvPr/>
          </p:nvSpPr>
          <p:spPr bwMode="auto">
            <a:xfrm>
              <a:off x="4994275" y="3786287"/>
              <a:ext cx="431800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A0C6"/>
                  </a:solidFill>
                </a:rPr>
                <a:t>D address</a:t>
              </a:r>
              <a:endParaRPr lang="en-US" altLang="en-US"/>
            </a:p>
          </p:txBody>
        </p:sp>
        <p:sp>
          <p:nvSpPr>
            <p:cNvPr id="807135" name="Rectangle 223"/>
            <p:cNvSpPr>
              <a:spLocks noChangeArrowheads="1"/>
            </p:cNvSpPr>
            <p:nvPr/>
          </p:nvSpPr>
          <p:spPr bwMode="auto">
            <a:xfrm>
              <a:off x="4872038" y="3879950"/>
              <a:ext cx="508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807136" name="Rectangle 224"/>
            <p:cNvSpPr>
              <a:spLocks noChangeArrowheads="1"/>
            </p:cNvSpPr>
            <p:nvPr/>
          </p:nvSpPr>
          <p:spPr bwMode="auto">
            <a:xfrm>
              <a:off x="4651375" y="4049812"/>
              <a:ext cx="757238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Destination select</a:t>
              </a:r>
              <a:endParaRPr lang="en-US" altLang="en-US"/>
            </a:p>
          </p:txBody>
        </p:sp>
        <p:sp>
          <p:nvSpPr>
            <p:cNvPr id="807137" name="Rectangle 225"/>
            <p:cNvSpPr>
              <a:spLocks noChangeArrowheads="1"/>
            </p:cNvSpPr>
            <p:nvPr/>
          </p:nvSpPr>
          <p:spPr bwMode="auto">
            <a:xfrm>
              <a:off x="5337175" y="3905350"/>
              <a:ext cx="506413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Constant in</a:t>
              </a:r>
              <a:endParaRPr lang="en-US" altLang="en-US"/>
            </a:p>
          </p:txBody>
        </p:sp>
        <p:sp>
          <p:nvSpPr>
            <p:cNvPr id="807138" name="Rectangle 226"/>
            <p:cNvSpPr>
              <a:spLocks noChangeArrowheads="1"/>
            </p:cNvSpPr>
            <p:nvPr/>
          </p:nvSpPr>
          <p:spPr bwMode="auto">
            <a:xfrm>
              <a:off x="5499100" y="4179987"/>
              <a:ext cx="423863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MB select</a:t>
              </a:r>
              <a:endParaRPr lang="en-US" altLang="en-US"/>
            </a:p>
          </p:txBody>
        </p:sp>
        <p:sp>
          <p:nvSpPr>
            <p:cNvPr id="807139" name="Rectangle 227"/>
            <p:cNvSpPr>
              <a:spLocks noChangeArrowheads="1"/>
            </p:cNvSpPr>
            <p:nvPr/>
          </p:nvSpPr>
          <p:spPr bwMode="auto">
            <a:xfrm>
              <a:off x="7027863" y="839887"/>
              <a:ext cx="333375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A select</a:t>
              </a:r>
              <a:endParaRPr lang="en-US" altLang="en-US"/>
            </a:p>
          </p:txBody>
        </p:sp>
        <p:sp>
          <p:nvSpPr>
            <p:cNvPr id="807140" name="Rectangle 228"/>
            <p:cNvSpPr>
              <a:spLocks noChangeArrowheads="1"/>
            </p:cNvSpPr>
            <p:nvPr/>
          </p:nvSpPr>
          <p:spPr bwMode="auto">
            <a:xfrm>
              <a:off x="6761163" y="1003400"/>
              <a:ext cx="4318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A0C6"/>
                  </a:solidFill>
                </a:rPr>
                <a:t>A address</a:t>
              </a:r>
              <a:endParaRPr lang="en-US" altLang="en-US"/>
            </a:p>
          </p:txBody>
        </p:sp>
        <p:sp>
          <p:nvSpPr>
            <p:cNvPr id="807141" name="Rectangle 229"/>
            <p:cNvSpPr>
              <a:spLocks noChangeArrowheads="1"/>
            </p:cNvSpPr>
            <p:nvPr/>
          </p:nvSpPr>
          <p:spPr bwMode="auto">
            <a:xfrm>
              <a:off x="7983538" y="839887"/>
              <a:ext cx="328612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B select</a:t>
              </a:r>
              <a:endParaRPr lang="en-US" altLang="en-US"/>
            </a:p>
          </p:txBody>
        </p:sp>
        <p:sp>
          <p:nvSpPr>
            <p:cNvPr id="807142" name="Rectangle 230"/>
            <p:cNvSpPr>
              <a:spLocks noChangeArrowheads="1"/>
            </p:cNvSpPr>
            <p:nvPr/>
          </p:nvSpPr>
          <p:spPr bwMode="auto">
            <a:xfrm>
              <a:off x="7723188" y="1003400"/>
              <a:ext cx="427037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A0C6"/>
                  </a:solidFill>
                </a:rPr>
                <a:t>B address</a:t>
              </a:r>
              <a:endParaRPr lang="en-US" altLang="en-US"/>
            </a:p>
          </p:txBody>
        </p:sp>
        <p:sp>
          <p:nvSpPr>
            <p:cNvPr id="807143" name="Rectangle 231"/>
            <p:cNvSpPr>
              <a:spLocks noChangeArrowheads="1"/>
            </p:cNvSpPr>
            <p:nvPr/>
          </p:nvSpPr>
          <p:spPr bwMode="auto">
            <a:xfrm>
              <a:off x="6253163" y="3314800"/>
              <a:ext cx="1238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R3</a:t>
              </a:r>
              <a:endParaRPr lang="en-US" altLang="en-US"/>
            </a:p>
          </p:txBody>
        </p:sp>
        <p:sp>
          <p:nvSpPr>
            <p:cNvPr id="807144" name="Rectangle 232"/>
            <p:cNvSpPr>
              <a:spLocks noChangeArrowheads="1"/>
            </p:cNvSpPr>
            <p:nvPr/>
          </p:nvSpPr>
          <p:spPr bwMode="auto">
            <a:xfrm>
              <a:off x="6253163" y="2786162"/>
              <a:ext cx="123825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 dirty="0">
                  <a:solidFill>
                    <a:srgbClr val="000000"/>
                  </a:solidFill>
                </a:rPr>
                <a:t>R2</a:t>
              </a:r>
              <a:endParaRPr lang="en-US" altLang="en-US" dirty="0"/>
            </a:p>
          </p:txBody>
        </p:sp>
        <p:sp>
          <p:nvSpPr>
            <p:cNvPr id="807145" name="Rectangle 233"/>
            <p:cNvSpPr>
              <a:spLocks noChangeArrowheads="1"/>
            </p:cNvSpPr>
            <p:nvPr/>
          </p:nvSpPr>
          <p:spPr bwMode="auto">
            <a:xfrm>
              <a:off x="6253163" y="1963837"/>
              <a:ext cx="123825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R1</a:t>
              </a:r>
              <a:endParaRPr lang="en-US" altLang="en-US"/>
            </a:p>
          </p:txBody>
        </p:sp>
        <p:sp>
          <p:nvSpPr>
            <p:cNvPr id="807146" name="Rectangle 234"/>
            <p:cNvSpPr>
              <a:spLocks noChangeArrowheads="1"/>
            </p:cNvSpPr>
            <p:nvPr/>
          </p:nvSpPr>
          <p:spPr bwMode="auto">
            <a:xfrm>
              <a:off x="6253163" y="1420912"/>
              <a:ext cx="123825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R0</a:t>
              </a:r>
              <a:endParaRPr lang="en-US" altLang="en-US"/>
            </a:p>
          </p:txBody>
        </p:sp>
        <p:sp>
          <p:nvSpPr>
            <p:cNvPr id="807147" name="Rectangle 235"/>
            <p:cNvSpPr>
              <a:spLocks noChangeArrowheads="1"/>
            </p:cNvSpPr>
            <p:nvPr/>
          </p:nvSpPr>
          <p:spPr bwMode="auto">
            <a:xfrm>
              <a:off x="6132513" y="6208812"/>
              <a:ext cx="228600" cy="10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700" u="none" baseline="0">
                  <a:solidFill>
                    <a:srgbClr val="000000"/>
                  </a:solidFill>
                </a:rPr>
                <a:t>Bus D</a:t>
              </a:r>
              <a:endParaRPr lang="en-US" altLang="en-US"/>
            </a:p>
          </p:txBody>
        </p:sp>
        <p:sp>
          <p:nvSpPr>
            <p:cNvPr id="807148" name="Line 236"/>
            <p:cNvSpPr>
              <a:spLocks noChangeShapeType="1"/>
            </p:cNvSpPr>
            <p:nvPr/>
          </p:nvSpPr>
          <p:spPr bwMode="auto">
            <a:xfrm flipH="1">
              <a:off x="5446713" y="6299300"/>
              <a:ext cx="71437" cy="6826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149" name="Rectangle 237"/>
            <p:cNvSpPr>
              <a:spLocks noChangeArrowheads="1"/>
            </p:cNvSpPr>
            <p:nvPr/>
          </p:nvSpPr>
          <p:spPr bwMode="auto">
            <a:xfrm>
              <a:off x="5434013" y="6216750"/>
              <a:ext cx="5715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n</a:t>
              </a:r>
              <a:endParaRPr lang="en-US" altLang="en-US"/>
            </a:p>
          </p:txBody>
        </p:sp>
        <p:sp>
          <p:nvSpPr>
            <p:cNvPr id="807150" name="Rectangle 238"/>
            <p:cNvSpPr>
              <a:spLocks noChangeArrowheads="1"/>
            </p:cNvSpPr>
            <p:nvPr/>
          </p:nvSpPr>
          <p:spPr bwMode="auto">
            <a:xfrm>
              <a:off x="8316913" y="5857975"/>
              <a:ext cx="3302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Data In</a:t>
              </a:r>
              <a:endParaRPr lang="en-US" altLang="en-US"/>
            </a:p>
          </p:txBody>
        </p:sp>
        <p:sp>
          <p:nvSpPr>
            <p:cNvPr id="807151" name="Rectangle 239"/>
            <p:cNvSpPr>
              <a:spLocks noChangeArrowheads="1"/>
            </p:cNvSpPr>
            <p:nvPr/>
          </p:nvSpPr>
          <p:spPr bwMode="auto">
            <a:xfrm>
              <a:off x="7867650" y="4984850"/>
              <a:ext cx="39688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I</a:t>
              </a:r>
              <a:endParaRPr lang="en-US" altLang="en-US"/>
            </a:p>
          </p:txBody>
        </p:sp>
        <p:sp>
          <p:nvSpPr>
            <p:cNvPr id="807152" name="Rectangle 240"/>
            <p:cNvSpPr>
              <a:spLocks noChangeArrowheads="1"/>
            </p:cNvSpPr>
            <p:nvPr/>
          </p:nvSpPr>
          <p:spPr bwMode="auto">
            <a:xfrm>
              <a:off x="7904163" y="5035650"/>
              <a:ext cx="42862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500" u="none" baseline="0">
                  <a:solidFill>
                    <a:srgbClr val="000000"/>
                  </a:solidFill>
                </a:rPr>
                <a:t>L</a:t>
              </a:r>
              <a:endParaRPr lang="en-US" altLang="en-US"/>
            </a:p>
          </p:txBody>
        </p:sp>
        <p:sp>
          <p:nvSpPr>
            <p:cNvPr id="807153" name="Rectangle 241"/>
            <p:cNvSpPr>
              <a:spLocks noChangeArrowheads="1"/>
            </p:cNvSpPr>
            <p:nvPr/>
          </p:nvSpPr>
          <p:spPr bwMode="auto">
            <a:xfrm>
              <a:off x="7194550" y="4984850"/>
              <a:ext cx="39688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I</a:t>
              </a:r>
              <a:endParaRPr lang="en-US" altLang="en-US"/>
            </a:p>
          </p:txBody>
        </p:sp>
        <p:sp>
          <p:nvSpPr>
            <p:cNvPr id="807154" name="Rectangle 242"/>
            <p:cNvSpPr>
              <a:spLocks noChangeArrowheads="1"/>
            </p:cNvSpPr>
            <p:nvPr/>
          </p:nvSpPr>
          <p:spPr bwMode="auto">
            <a:xfrm>
              <a:off x="7231063" y="5035650"/>
              <a:ext cx="46037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500" u="none" baseline="0">
                  <a:solidFill>
                    <a:srgbClr val="000000"/>
                  </a:solidFill>
                </a:rPr>
                <a:t>R</a:t>
              </a:r>
              <a:endParaRPr lang="en-US" altLang="en-US"/>
            </a:p>
          </p:txBody>
        </p:sp>
        <p:sp>
          <p:nvSpPr>
            <p:cNvPr id="807155" name="Line 243"/>
            <p:cNvSpPr>
              <a:spLocks noChangeShapeType="1"/>
            </p:cNvSpPr>
            <p:nvPr/>
          </p:nvSpPr>
          <p:spPr bwMode="auto">
            <a:xfrm flipH="1">
              <a:off x="8026400" y="5054700"/>
              <a:ext cx="103188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156" name="Freeform 244"/>
            <p:cNvSpPr>
              <a:spLocks/>
            </p:cNvSpPr>
            <p:nvPr/>
          </p:nvSpPr>
          <p:spPr bwMode="auto">
            <a:xfrm>
              <a:off x="7977188" y="5034062"/>
              <a:ext cx="68262" cy="42863"/>
            </a:xfrm>
            <a:custGeom>
              <a:avLst/>
              <a:gdLst>
                <a:gd name="T0" fmla="*/ 22 w 26"/>
                <a:gd name="T1" fmla="*/ 8 h 16"/>
                <a:gd name="T2" fmla="*/ 26 w 26"/>
                <a:gd name="T3" fmla="*/ 16 h 16"/>
                <a:gd name="T4" fmla="*/ 26 w 26"/>
                <a:gd name="T5" fmla="*/ 16 h 16"/>
                <a:gd name="T6" fmla="*/ 13 w 26"/>
                <a:gd name="T7" fmla="*/ 11 h 16"/>
                <a:gd name="T8" fmla="*/ 0 w 26"/>
                <a:gd name="T9" fmla="*/ 8 h 16"/>
                <a:gd name="T10" fmla="*/ 13 w 26"/>
                <a:gd name="T11" fmla="*/ 5 h 16"/>
                <a:gd name="T12" fmla="*/ 26 w 26"/>
                <a:gd name="T13" fmla="*/ 0 h 16"/>
                <a:gd name="T14" fmla="*/ 26 w 26"/>
                <a:gd name="T15" fmla="*/ 0 h 16"/>
                <a:gd name="T16" fmla="*/ 22 w 26"/>
                <a:gd name="T1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6">
                  <a:moveTo>
                    <a:pt x="22" y="8"/>
                  </a:move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0"/>
                    <a:pt x="4" y="9"/>
                    <a:pt x="0" y="8"/>
                  </a:cubicBezTo>
                  <a:cubicBezTo>
                    <a:pt x="4" y="7"/>
                    <a:pt x="9" y="6"/>
                    <a:pt x="13" y="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157" name="Line 245"/>
            <p:cNvSpPr>
              <a:spLocks noChangeShapeType="1"/>
            </p:cNvSpPr>
            <p:nvPr/>
          </p:nvSpPr>
          <p:spPr bwMode="auto">
            <a:xfrm>
              <a:off x="7015163" y="5053112"/>
              <a:ext cx="109537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158" name="Freeform 246"/>
            <p:cNvSpPr>
              <a:spLocks/>
            </p:cNvSpPr>
            <p:nvPr/>
          </p:nvSpPr>
          <p:spPr bwMode="auto">
            <a:xfrm>
              <a:off x="7105650" y="5030887"/>
              <a:ext cx="71438" cy="42863"/>
            </a:xfrm>
            <a:custGeom>
              <a:avLst/>
              <a:gdLst>
                <a:gd name="T0" fmla="*/ 5 w 27"/>
                <a:gd name="T1" fmla="*/ 8 h 16"/>
                <a:gd name="T2" fmla="*/ 0 w 27"/>
                <a:gd name="T3" fmla="*/ 0 h 16"/>
                <a:gd name="T4" fmla="*/ 0 w 27"/>
                <a:gd name="T5" fmla="*/ 0 h 16"/>
                <a:gd name="T6" fmla="*/ 13 w 27"/>
                <a:gd name="T7" fmla="*/ 5 h 16"/>
                <a:gd name="T8" fmla="*/ 27 w 27"/>
                <a:gd name="T9" fmla="*/ 8 h 16"/>
                <a:gd name="T10" fmla="*/ 13 w 27"/>
                <a:gd name="T11" fmla="*/ 11 h 16"/>
                <a:gd name="T12" fmla="*/ 0 w 27"/>
                <a:gd name="T13" fmla="*/ 16 h 16"/>
                <a:gd name="T14" fmla="*/ 0 w 27"/>
                <a:gd name="T15" fmla="*/ 16 h 16"/>
                <a:gd name="T16" fmla="*/ 5 w 27"/>
                <a:gd name="T1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6">
                  <a:moveTo>
                    <a:pt x="5" y="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8" y="6"/>
                    <a:pt x="22" y="7"/>
                    <a:pt x="27" y="8"/>
                  </a:cubicBezTo>
                  <a:cubicBezTo>
                    <a:pt x="22" y="9"/>
                    <a:pt x="18" y="10"/>
                    <a:pt x="13" y="1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159" name="Rectangle 247"/>
            <p:cNvSpPr>
              <a:spLocks noChangeArrowheads="1"/>
            </p:cNvSpPr>
            <p:nvPr/>
          </p:nvSpPr>
          <p:spPr bwMode="auto">
            <a:xfrm>
              <a:off x="6950075" y="4988025"/>
              <a:ext cx="508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0</a:t>
              </a:r>
              <a:endParaRPr lang="en-US" altLang="en-US"/>
            </a:p>
          </p:txBody>
        </p:sp>
        <p:sp>
          <p:nvSpPr>
            <p:cNvPr id="807160" name="Rectangle 248"/>
            <p:cNvSpPr>
              <a:spLocks noChangeArrowheads="1"/>
            </p:cNvSpPr>
            <p:nvPr/>
          </p:nvSpPr>
          <p:spPr bwMode="auto">
            <a:xfrm>
              <a:off x="8156575" y="4988025"/>
              <a:ext cx="508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0</a:t>
              </a:r>
              <a:endParaRPr lang="en-US" altLang="en-US"/>
            </a:p>
          </p:txBody>
        </p:sp>
        <p:sp>
          <p:nvSpPr>
            <p:cNvPr id="807161" name="Line 249"/>
            <p:cNvSpPr>
              <a:spLocks noChangeShapeType="1"/>
            </p:cNvSpPr>
            <p:nvPr/>
          </p:nvSpPr>
          <p:spPr bwMode="auto">
            <a:xfrm>
              <a:off x="6648450" y="4635600"/>
              <a:ext cx="931863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162" name="Rectangle 250"/>
            <p:cNvSpPr>
              <a:spLocks noChangeArrowheads="1"/>
            </p:cNvSpPr>
            <p:nvPr/>
          </p:nvSpPr>
          <p:spPr bwMode="auto">
            <a:xfrm>
              <a:off x="6343650" y="5565875"/>
              <a:ext cx="508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0</a:t>
              </a:r>
              <a:endParaRPr lang="en-US" altLang="en-US"/>
            </a:p>
          </p:txBody>
        </p:sp>
        <p:sp>
          <p:nvSpPr>
            <p:cNvPr id="807163" name="Rectangle 251"/>
            <p:cNvSpPr>
              <a:spLocks noChangeArrowheads="1"/>
            </p:cNvSpPr>
            <p:nvPr/>
          </p:nvSpPr>
          <p:spPr bwMode="auto">
            <a:xfrm>
              <a:off x="6621463" y="5565875"/>
              <a:ext cx="508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1</a:t>
              </a:r>
              <a:endParaRPr lang="en-US" altLang="en-US"/>
            </a:p>
          </p:txBody>
        </p:sp>
        <p:sp>
          <p:nvSpPr>
            <p:cNvPr id="807164" name="Freeform 252"/>
            <p:cNvSpPr>
              <a:spLocks/>
            </p:cNvSpPr>
            <p:nvPr/>
          </p:nvSpPr>
          <p:spPr bwMode="auto">
            <a:xfrm>
              <a:off x="5246688" y="1387575"/>
              <a:ext cx="239712" cy="201612"/>
            </a:xfrm>
            <a:custGeom>
              <a:avLst/>
              <a:gdLst>
                <a:gd name="T0" fmla="*/ 0 w 91"/>
                <a:gd name="T1" fmla="*/ 0 h 76"/>
                <a:gd name="T2" fmla="*/ 0 w 91"/>
                <a:gd name="T3" fmla="*/ 76 h 76"/>
                <a:gd name="T4" fmla="*/ 52 w 91"/>
                <a:gd name="T5" fmla="*/ 76 h 76"/>
                <a:gd name="T6" fmla="*/ 91 w 91"/>
                <a:gd name="T7" fmla="*/ 38 h 76"/>
                <a:gd name="T8" fmla="*/ 53 w 91"/>
                <a:gd name="T9" fmla="*/ 0 h 76"/>
                <a:gd name="T10" fmla="*/ 0 w 91"/>
                <a:gd name="T1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76">
                  <a:moveTo>
                    <a:pt x="0" y="0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73" y="76"/>
                    <a:pt x="91" y="59"/>
                    <a:pt x="91" y="38"/>
                  </a:cubicBezTo>
                  <a:cubicBezTo>
                    <a:pt x="91" y="17"/>
                    <a:pt x="74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7165" name="Freeform 253"/>
            <p:cNvSpPr>
              <a:spLocks/>
            </p:cNvSpPr>
            <p:nvPr/>
          </p:nvSpPr>
          <p:spPr bwMode="auto">
            <a:xfrm>
              <a:off x="5246688" y="1928912"/>
              <a:ext cx="239712" cy="200025"/>
            </a:xfrm>
            <a:custGeom>
              <a:avLst/>
              <a:gdLst>
                <a:gd name="T0" fmla="*/ 0 w 91"/>
                <a:gd name="T1" fmla="*/ 0 h 76"/>
                <a:gd name="T2" fmla="*/ 0 w 91"/>
                <a:gd name="T3" fmla="*/ 76 h 76"/>
                <a:gd name="T4" fmla="*/ 52 w 91"/>
                <a:gd name="T5" fmla="*/ 76 h 76"/>
                <a:gd name="T6" fmla="*/ 91 w 91"/>
                <a:gd name="T7" fmla="*/ 38 h 76"/>
                <a:gd name="T8" fmla="*/ 53 w 91"/>
                <a:gd name="T9" fmla="*/ 0 h 76"/>
                <a:gd name="T10" fmla="*/ 0 w 91"/>
                <a:gd name="T1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76">
                  <a:moveTo>
                    <a:pt x="0" y="0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73" y="76"/>
                    <a:pt x="91" y="59"/>
                    <a:pt x="91" y="38"/>
                  </a:cubicBezTo>
                  <a:cubicBezTo>
                    <a:pt x="91" y="17"/>
                    <a:pt x="74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7166" name="Freeform 254"/>
            <p:cNvSpPr>
              <a:spLocks/>
            </p:cNvSpPr>
            <p:nvPr/>
          </p:nvSpPr>
          <p:spPr bwMode="auto">
            <a:xfrm>
              <a:off x="5246688" y="2741712"/>
              <a:ext cx="239712" cy="201613"/>
            </a:xfrm>
            <a:custGeom>
              <a:avLst/>
              <a:gdLst>
                <a:gd name="T0" fmla="*/ 0 w 91"/>
                <a:gd name="T1" fmla="*/ 0 h 76"/>
                <a:gd name="T2" fmla="*/ 0 w 91"/>
                <a:gd name="T3" fmla="*/ 76 h 76"/>
                <a:gd name="T4" fmla="*/ 52 w 91"/>
                <a:gd name="T5" fmla="*/ 76 h 76"/>
                <a:gd name="T6" fmla="*/ 91 w 91"/>
                <a:gd name="T7" fmla="*/ 38 h 76"/>
                <a:gd name="T8" fmla="*/ 53 w 91"/>
                <a:gd name="T9" fmla="*/ 0 h 76"/>
                <a:gd name="T10" fmla="*/ 0 w 91"/>
                <a:gd name="T1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76">
                  <a:moveTo>
                    <a:pt x="0" y="0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73" y="76"/>
                    <a:pt x="91" y="59"/>
                    <a:pt x="91" y="38"/>
                  </a:cubicBezTo>
                  <a:cubicBezTo>
                    <a:pt x="91" y="18"/>
                    <a:pt x="74" y="1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7167" name="Freeform 255"/>
            <p:cNvSpPr>
              <a:spLocks/>
            </p:cNvSpPr>
            <p:nvPr/>
          </p:nvSpPr>
          <p:spPr bwMode="auto">
            <a:xfrm>
              <a:off x="5246688" y="3294162"/>
              <a:ext cx="239712" cy="200025"/>
            </a:xfrm>
            <a:custGeom>
              <a:avLst/>
              <a:gdLst>
                <a:gd name="T0" fmla="*/ 0 w 91"/>
                <a:gd name="T1" fmla="*/ 0 h 76"/>
                <a:gd name="T2" fmla="*/ 0 w 91"/>
                <a:gd name="T3" fmla="*/ 76 h 76"/>
                <a:gd name="T4" fmla="*/ 52 w 91"/>
                <a:gd name="T5" fmla="*/ 76 h 76"/>
                <a:gd name="T6" fmla="*/ 91 w 91"/>
                <a:gd name="T7" fmla="*/ 38 h 76"/>
                <a:gd name="T8" fmla="*/ 53 w 91"/>
                <a:gd name="T9" fmla="*/ 0 h 76"/>
                <a:gd name="T10" fmla="*/ 0 w 91"/>
                <a:gd name="T1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76">
                  <a:moveTo>
                    <a:pt x="0" y="0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73" y="76"/>
                    <a:pt x="91" y="59"/>
                    <a:pt x="91" y="38"/>
                  </a:cubicBezTo>
                  <a:cubicBezTo>
                    <a:pt x="91" y="17"/>
                    <a:pt x="74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7172" name="Rectangle 260"/>
          <p:cNvSpPr>
            <a:spLocks noGrp="1" noChangeArrowheads="1"/>
          </p:cNvSpPr>
          <p:nvPr>
            <p:ph type="title"/>
          </p:nvPr>
        </p:nvSpPr>
        <p:spPr bwMode="auto">
          <a:xfrm>
            <a:off x="715963" y="144016"/>
            <a:ext cx="7772400" cy="6926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200" dirty="0"/>
              <a:t> </a:t>
            </a:r>
            <a:r>
              <a:rPr lang="en-US" altLang="en-US" sz="3200" dirty="0" err="1"/>
              <a:t>Datapath</a:t>
            </a:r>
            <a:r>
              <a:rPr lang="en-US" altLang="en-US" sz="3200" dirty="0"/>
              <a:t> Example</a:t>
            </a:r>
            <a:br>
              <a:rPr lang="en-US" altLang="en-US" sz="3200" dirty="0"/>
            </a:b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698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4A518-5150-4553-996D-BA417CF9262A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8079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301750"/>
            <a:ext cx="4013200" cy="430213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/>
              <a:t>Microoperation: R0 ← R1 + R2</a:t>
            </a:r>
          </a:p>
          <a:p>
            <a:endParaRPr lang="en-US" altLang="en-US" sz="1800"/>
          </a:p>
        </p:txBody>
      </p:sp>
      <p:grpSp>
        <p:nvGrpSpPr>
          <p:cNvPr id="807939" name="Group 3"/>
          <p:cNvGrpSpPr>
            <a:grpSpLocks/>
          </p:cNvGrpSpPr>
          <p:nvPr/>
        </p:nvGrpSpPr>
        <p:grpSpPr bwMode="auto">
          <a:xfrm>
            <a:off x="4551363" y="1209675"/>
            <a:ext cx="4124325" cy="5530850"/>
            <a:chOff x="2867" y="762"/>
            <a:chExt cx="2598" cy="3484"/>
          </a:xfrm>
        </p:grpSpPr>
        <p:grpSp>
          <p:nvGrpSpPr>
            <p:cNvPr id="807940" name="Group 4"/>
            <p:cNvGrpSpPr>
              <a:grpSpLocks/>
            </p:cNvGrpSpPr>
            <p:nvPr/>
          </p:nvGrpSpPr>
          <p:grpSpPr bwMode="auto">
            <a:xfrm>
              <a:off x="2867" y="823"/>
              <a:ext cx="2598" cy="3401"/>
              <a:chOff x="2867" y="823"/>
              <a:chExt cx="2598" cy="3401"/>
            </a:xfrm>
          </p:grpSpPr>
          <p:sp>
            <p:nvSpPr>
              <p:cNvPr id="807941" name="Freeform 5"/>
              <p:cNvSpPr>
                <a:spLocks/>
              </p:cNvSpPr>
              <p:nvPr/>
            </p:nvSpPr>
            <p:spPr bwMode="auto">
              <a:xfrm>
                <a:off x="3481" y="3132"/>
                <a:ext cx="1640" cy="805"/>
              </a:xfrm>
              <a:custGeom>
                <a:avLst/>
                <a:gdLst>
                  <a:gd name="T0" fmla="*/ 0 w 1640"/>
                  <a:gd name="T1" fmla="*/ 0 h 805"/>
                  <a:gd name="T2" fmla="*/ 1640 w 1640"/>
                  <a:gd name="T3" fmla="*/ 0 h 805"/>
                  <a:gd name="T4" fmla="*/ 1640 w 1640"/>
                  <a:gd name="T5" fmla="*/ 805 h 805"/>
                  <a:gd name="T6" fmla="*/ 0 w 1640"/>
                  <a:gd name="T7" fmla="*/ 805 h 805"/>
                  <a:gd name="T8" fmla="*/ 0 w 1640"/>
                  <a:gd name="T9" fmla="*/ 26 h 805"/>
                  <a:gd name="T10" fmla="*/ 0 w 1640"/>
                  <a:gd name="T11" fmla="*/ 0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0" h="805">
                    <a:moveTo>
                      <a:pt x="0" y="0"/>
                    </a:moveTo>
                    <a:lnTo>
                      <a:pt x="1640" y="0"/>
                    </a:lnTo>
                    <a:lnTo>
                      <a:pt x="1640" y="805"/>
                    </a:lnTo>
                    <a:lnTo>
                      <a:pt x="0" y="805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42" name="Freeform 6"/>
              <p:cNvSpPr>
                <a:spLocks/>
              </p:cNvSpPr>
              <p:nvPr/>
            </p:nvSpPr>
            <p:spPr bwMode="auto">
              <a:xfrm>
                <a:off x="2926" y="875"/>
                <a:ext cx="2488" cy="1809"/>
              </a:xfrm>
              <a:custGeom>
                <a:avLst/>
                <a:gdLst>
                  <a:gd name="T0" fmla="*/ 1 w 2488"/>
                  <a:gd name="T1" fmla="*/ 0 h 1809"/>
                  <a:gd name="T2" fmla="*/ 2486 w 2488"/>
                  <a:gd name="T3" fmla="*/ 0 h 1809"/>
                  <a:gd name="T4" fmla="*/ 2488 w 2488"/>
                  <a:gd name="T5" fmla="*/ 1809 h 1809"/>
                  <a:gd name="T6" fmla="*/ 0 w 2488"/>
                  <a:gd name="T7" fmla="*/ 1809 h 1809"/>
                  <a:gd name="T8" fmla="*/ 1 w 2488"/>
                  <a:gd name="T9" fmla="*/ 1 h 1809"/>
                  <a:gd name="T10" fmla="*/ 1 w 2488"/>
                  <a:gd name="T11" fmla="*/ 0 h 1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88" h="1809">
                    <a:moveTo>
                      <a:pt x="1" y="0"/>
                    </a:moveTo>
                    <a:lnTo>
                      <a:pt x="2486" y="0"/>
                    </a:lnTo>
                    <a:lnTo>
                      <a:pt x="2488" y="1809"/>
                    </a:lnTo>
                    <a:lnTo>
                      <a:pt x="0" y="1809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43" name="Freeform 7"/>
              <p:cNvSpPr>
                <a:spLocks/>
              </p:cNvSpPr>
              <p:nvPr/>
            </p:nvSpPr>
            <p:spPr bwMode="auto">
              <a:xfrm>
                <a:off x="4047" y="4051"/>
                <a:ext cx="264" cy="132"/>
              </a:xfrm>
              <a:custGeom>
                <a:avLst/>
                <a:gdLst>
                  <a:gd name="T0" fmla="*/ 0 w 264"/>
                  <a:gd name="T1" fmla="*/ 0 h 132"/>
                  <a:gd name="T2" fmla="*/ 264 w 264"/>
                  <a:gd name="T3" fmla="*/ 0 h 132"/>
                  <a:gd name="T4" fmla="*/ 264 w 264"/>
                  <a:gd name="T5" fmla="*/ 132 h 132"/>
                  <a:gd name="T6" fmla="*/ 0 w 264"/>
                  <a:gd name="T7" fmla="*/ 132 h 132"/>
                  <a:gd name="T8" fmla="*/ 0 w 264"/>
                  <a:gd name="T9" fmla="*/ 0 h 132"/>
                  <a:gd name="T10" fmla="*/ 0 w 264"/>
                  <a:gd name="T1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4" h="132">
                    <a:moveTo>
                      <a:pt x="0" y="0"/>
                    </a:moveTo>
                    <a:lnTo>
                      <a:pt x="264" y="0"/>
                    </a:lnTo>
                    <a:lnTo>
                      <a:pt x="264" y="132"/>
                    </a:lnTo>
                    <a:lnTo>
                      <a:pt x="0" y="1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44" name="Freeform 8"/>
              <p:cNvSpPr>
                <a:spLocks/>
              </p:cNvSpPr>
              <p:nvPr/>
            </p:nvSpPr>
            <p:spPr bwMode="auto">
              <a:xfrm>
                <a:off x="2867" y="1011"/>
                <a:ext cx="1316" cy="3213"/>
              </a:xfrm>
              <a:custGeom>
                <a:avLst/>
                <a:gdLst>
                  <a:gd name="T0" fmla="*/ 1316 w 1316"/>
                  <a:gd name="T1" fmla="*/ 3175 h 3213"/>
                  <a:gd name="T2" fmla="*/ 1316 w 1316"/>
                  <a:gd name="T3" fmla="*/ 3213 h 3213"/>
                  <a:gd name="T4" fmla="*/ 0 w 1316"/>
                  <a:gd name="T5" fmla="*/ 3213 h 3213"/>
                  <a:gd name="T6" fmla="*/ 0 w 1316"/>
                  <a:gd name="T7" fmla="*/ 0 h 3213"/>
                  <a:gd name="T8" fmla="*/ 1023 w 1316"/>
                  <a:gd name="T9" fmla="*/ 0 h 3213"/>
                  <a:gd name="T10" fmla="*/ 1023 w 1316"/>
                  <a:gd name="T11" fmla="*/ 42 h 3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16" h="3213">
                    <a:moveTo>
                      <a:pt x="1316" y="3175"/>
                    </a:moveTo>
                    <a:lnTo>
                      <a:pt x="1316" y="3213"/>
                    </a:lnTo>
                    <a:lnTo>
                      <a:pt x="0" y="3213"/>
                    </a:lnTo>
                    <a:lnTo>
                      <a:pt x="0" y="0"/>
                    </a:lnTo>
                    <a:lnTo>
                      <a:pt x="1023" y="0"/>
                    </a:lnTo>
                    <a:lnTo>
                      <a:pt x="1023" y="42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45" name="Freeform 9"/>
              <p:cNvSpPr>
                <a:spLocks/>
              </p:cNvSpPr>
              <p:nvPr/>
            </p:nvSpPr>
            <p:spPr bwMode="auto">
              <a:xfrm>
                <a:off x="3877" y="1043"/>
                <a:ext cx="25" cy="39"/>
              </a:xfrm>
              <a:custGeom>
                <a:avLst/>
                <a:gdLst>
                  <a:gd name="T0" fmla="*/ 8 w 15"/>
                  <a:gd name="T1" fmla="*/ 4 h 24"/>
                  <a:gd name="T2" fmla="*/ 15 w 15"/>
                  <a:gd name="T3" fmla="*/ 0 h 24"/>
                  <a:gd name="T4" fmla="*/ 15 w 15"/>
                  <a:gd name="T5" fmla="*/ 0 h 24"/>
                  <a:gd name="T6" fmla="*/ 10 w 15"/>
                  <a:gd name="T7" fmla="*/ 11 h 24"/>
                  <a:gd name="T8" fmla="*/ 8 w 15"/>
                  <a:gd name="T9" fmla="*/ 24 h 24"/>
                  <a:gd name="T10" fmla="*/ 5 w 15"/>
                  <a:gd name="T11" fmla="*/ 11 h 24"/>
                  <a:gd name="T12" fmla="*/ 0 w 15"/>
                  <a:gd name="T13" fmla="*/ 0 h 24"/>
                  <a:gd name="T14" fmla="*/ 0 w 15"/>
                  <a:gd name="T15" fmla="*/ 0 h 24"/>
                  <a:gd name="T16" fmla="*/ 8 w 15"/>
                  <a:gd name="T17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24">
                    <a:moveTo>
                      <a:pt x="8" y="4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9" y="16"/>
                      <a:pt x="8" y="20"/>
                      <a:pt x="8" y="24"/>
                    </a:cubicBezTo>
                    <a:cubicBezTo>
                      <a:pt x="7" y="20"/>
                      <a:pt x="6" y="16"/>
                      <a:pt x="5" y="1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46" name="Line 10"/>
              <p:cNvSpPr>
                <a:spLocks noChangeShapeType="1"/>
              </p:cNvSpPr>
              <p:nvPr/>
            </p:nvSpPr>
            <p:spPr bwMode="auto">
              <a:xfrm>
                <a:off x="4100" y="3877"/>
                <a:ext cx="1" cy="1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47" name="Freeform 11"/>
              <p:cNvSpPr>
                <a:spLocks/>
              </p:cNvSpPr>
              <p:nvPr/>
            </p:nvSpPr>
            <p:spPr bwMode="auto">
              <a:xfrm>
                <a:off x="4085" y="4002"/>
                <a:ext cx="30" cy="49"/>
              </a:xfrm>
              <a:custGeom>
                <a:avLst/>
                <a:gdLst>
                  <a:gd name="T0" fmla="*/ 9 w 18"/>
                  <a:gd name="T1" fmla="*/ 6 h 30"/>
                  <a:gd name="T2" fmla="*/ 17 w 18"/>
                  <a:gd name="T3" fmla="*/ 0 h 30"/>
                  <a:gd name="T4" fmla="*/ 18 w 18"/>
                  <a:gd name="T5" fmla="*/ 1 h 30"/>
                  <a:gd name="T6" fmla="*/ 12 w 18"/>
                  <a:gd name="T7" fmla="*/ 15 h 30"/>
                  <a:gd name="T8" fmla="*/ 9 w 18"/>
                  <a:gd name="T9" fmla="*/ 30 h 30"/>
                  <a:gd name="T10" fmla="*/ 5 w 18"/>
                  <a:gd name="T11" fmla="*/ 15 h 30"/>
                  <a:gd name="T12" fmla="*/ 0 w 18"/>
                  <a:gd name="T13" fmla="*/ 1 h 30"/>
                  <a:gd name="T14" fmla="*/ 0 w 18"/>
                  <a:gd name="T15" fmla="*/ 0 h 30"/>
                  <a:gd name="T16" fmla="*/ 9 w 18"/>
                  <a:gd name="T1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30">
                    <a:moveTo>
                      <a:pt x="9" y="6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20"/>
                      <a:pt x="10" y="25"/>
                      <a:pt x="9" y="30"/>
                    </a:cubicBezTo>
                    <a:cubicBezTo>
                      <a:pt x="8" y="25"/>
                      <a:pt x="7" y="20"/>
                      <a:pt x="5" y="1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48" name="Line 12"/>
              <p:cNvSpPr>
                <a:spLocks noChangeShapeType="1"/>
              </p:cNvSpPr>
              <p:nvPr/>
            </p:nvSpPr>
            <p:spPr bwMode="auto">
              <a:xfrm>
                <a:off x="3907" y="4120"/>
                <a:ext cx="111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49" name="Freeform 13"/>
              <p:cNvSpPr>
                <a:spLocks/>
              </p:cNvSpPr>
              <p:nvPr/>
            </p:nvSpPr>
            <p:spPr bwMode="auto">
              <a:xfrm>
                <a:off x="4010" y="4108"/>
                <a:ext cx="37" cy="23"/>
              </a:xfrm>
              <a:custGeom>
                <a:avLst/>
                <a:gdLst>
                  <a:gd name="T0" fmla="*/ 4 w 22"/>
                  <a:gd name="T1" fmla="*/ 7 h 14"/>
                  <a:gd name="T2" fmla="*/ 0 w 22"/>
                  <a:gd name="T3" fmla="*/ 0 h 14"/>
                  <a:gd name="T4" fmla="*/ 0 w 22"/>
                  <a:gd name="T5" fmla="*/ 0 h 14"/>
                  <a:gd name="T6" fmla="*/ 10 w 22"/>
                  <a:gd name="T7" fmla="*/ 5 h 14"/>
                  <a:gd name="T8" fmla="*/ 22 w 22"/>
                  <a:gd name="T9" fmla="*/ 7 h 14"/>
                  <a:gd name="T10" fmla="*/ 10 w 22"/>
                  <a:gd name="T11" fmla="*/ 9 h 14"/>
                  <a:gd name="T12" fmla="*/ 0 w 22"/>
                  <a:gd name="T13" fmla="*/ 14 h 14"/>
                  <a:gd name="T14" fmla="*/ 0 w 22"/>
                  <a:gd name="T15" fmla="*/ 14 h 14"/>
                  <a:gd name="T16" fmla="*/ 4 w 22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14">
                    <a:moveTo>
                      <a:pt x="4" y="7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4" y="5"/>
                      <a:pt x="18" y="6"/>
                      <a:pt x="22" y="7"/>
                    </a:cubicBezTo>
                    <a:cubicBezTo>
                      <a:pt x="18" y="8"/>
                      <a:pt x="14" y="9"/>
                      <a:pt x="10" y="9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50" name="Rectangle 14"/>
              <p:cNvSpPr>
                <a:spLocks noChangeArrowheads="1"/>
              </p:cNvSpPr>
              <p:nvPr/>
            </p:nvSpPr>
            <p:spPr bwMode="auto">
              <a:xfrm>
                <a:off x="3629" y="4073"/>
                <a:ext cx="27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MD select</a:t>
                </a:r>
                <a:endParaRPr lang="en-US" altLang="en-US"/>
              </a:p>
            </p:txBody>
          </p:sp>
          <p:sp>
            <p:nvSpPr>
              <p:cNvPr id="807951" name="Rectangle 15"/>
              <p:cNvSpPr>
                <a:spLocks noChangeArrowheads="1"/>
              </p:cNvSpPr>
              <p:nvPr/>
            </p:nvSpPr>
            <p:spPr bwMode="auto">
              <a:xfrm>
                <a:off x="4085" y="4048"/>
                <a:ext cx="3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0</a:t>
                </a:r>
                <a:endParaRPr lang="en-US" altLang="en-US"/>
              </a:p>
            </p:txBody>
          </p:sp>
          <p:sp>
            <p:nvSpPr>
              <p:cNvPr id="807952" name="Rectangle 16"/>
              <p:cNvSpPr>
                <a:spLocks noChangeArrowheads="1"/>
              </p:cNvSpPr>
              <p:nvPr/>
            </p:nvSpPr>
            <p:spPr bwMode="auto">
              <a:xfrm>
                <a:off x="4239" y="4048"/>
                <a:ext cx="3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1</a:t>
                </a:r>
                <a:endParaRPr lang="en-US" altLang="en-US"/>
              </a:p>
            </p:txBody>
          </p:sp>
          <p:sp>
            <p:nvSpPr>
              <p:cNvPr id="807953" name="Rectangle 17"/>
              <p:cNvSpPr>
                <a:spLocks noChangeArrowheads="1"/>
              </p:cNvSpPr>
              <p:nvPr/>
            </p:nvSpPr>
            <p:spPr bwMode="auto">
              <a:xfrm>
                <a:off x="4070" y="4107"/>
                <a:ext cx="21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MUX D</a:t>
                </a:r>
                <a:endParaRPr lang="en-US" altLang="en-US"/>
              </a:p>
            </p:txBody>
          </p:sp>
          <p:sp>
            <p:nvSpPr>
              <p:cNvPr id="807954" name="Freeform 18"/>
              <p:cNvSpPr>
                <a:spLocks/>
              </p:cNvSpPr>
              <p:nvPr/>
            </p:nvSpPr>
            <p:spPr bwMode="auto">
              <a:xfrm>
                <a:off x="4253" y="3963"/>
                <a:ext cx="975" cy="52"/>
              </a:xfrm>
              <a:custGeom>
                <a:avLst/>
                <a:gdLst>
                  <a:gd name="T0" fmla="*/ 975 w 975"/>
                  <a:gd name="T1" fmla="*/ 0 h 52"/>
                  <a:gd name="T2" fmla="*/ 0 w 975"/>
                  <a:gd name="T3" fmla="*/ 0 h 52"/>
                  <a:gd name="T4" fmla="*/ 0 w 975"/>
                  <a:gd name="T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75" h="52">
                    <a:moveTo>
                      <a:pt x="975" y="0"/>
                    </a:moveTo>
                    <a:lnTo>
                      <a:pt x="0" y="0"/>
                    </a:lnTo>
                    <a:lnTo>
                      <a:pt x="0" y="52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55" name="Freeform 19"/>
              <p:cNvSpPr>
                <a:spLocks/>
              </p:cNvSpPr>
              <p:nvPr/>
            </p:nvSpPr>
            <p:spPr bwMode="auto">
              <a:xfrm>
                <a:off x="4238" y="4002"/>
                <a:ext cx="30" cy="49"/>
              </a:xfrm>
              <a:custGeom>
                <a:avLst/>
                <a:gdLst>
                  <a:gd name="T0" fmla="*/ 9 w 18"/>
                  <a:gd name="T1" fmla="*/ 6 h 30"/>
                  <a:gd name="T2" fmla="*/ 18 w 18"/>
                  <a:gd name="T3" fmla="*/ 0 h 30"/>
                  <a:gd name="T4" fmla="*/ 18 w 18"/>
                  <a:gd name="T5" fmla="*/ 1 h 30"/>
                  <a:gd name="T6" fmla="*/ 13 w 18"/>
                  <a:gd name="T7" fmla="*/ 15 h 30"/>
                  <a:gd name="T8" fmla="*/ 9 w 18"/>
                  <a:gd name="T9" fmla="*/ 30 h 30"/>
                  <a:gd name="T10" fmla="*/ 6 w 18"/>
                  <a:gd name="T11" fmla="*/ 15 h 30"/>
                  <a:gd name="T12" fmla="*/ 0 w 18"/>
                  <a:gd name="T13" fmla="*/ 1 h 30"/>
                  <a:gd name="T14" fmla="*/ 1 w 18"/>
                  <a:gd name="T15" fmla="*/ 0 h 30"/>
                  <a:gd name="T16" fmla="*/ 9 w 18"/>
                  <a:gd name="T1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30">
                    <a:moveTo>
                      <a:pt x="9" y="6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2" y="20"/>
                      <a:pt x="10" y="25"/>
                      <a:pt x="9" y="30"/>
                    </a:cubicBezTo>
                    <a:cubicBezTo>
                      <a:pt x="8" y="25"/>
                      <a:pt x="7" y="20"/>
                      <a:pt x="6" y="1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56" name="Line 20"/>
              <p:cNvSpPr>
                <a:spLocks noChangeShapeType="1"/>
              </p:cNvSpPr>
              <p:nvPr/>
            </p:nvSpPr>
            <p:spPr bwMode="auto">
              <a:xfrm flipH="1">
                <a:off x="3513" y="3418"/>
                <a:ext cx="25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57" name="Freeform 21"/>
              <p:cNvSpPr>
                <a:spLocks/>
              </p:cNvSpPr>
              <p:nvPr/>
            </p:nvSpPr>
            <p:spPr bwMode="auto">
              <a:xfrm>
                <a:off x="3479" y="3404"/>
                <a:ext cx="45" cy="27"/>
              </a:xfrm>
              <a:custGeom>
                <a:avLst/>
                <a:gdLst>
                  <a:gd name="T0" fmla="*/ 22 w 27"/>
                  <a:gd name="T1" fmla="*/ 8 h 16"/>
                  <a:gd name="T2" fmla="*/ 27 w 27"/>
                  <a:gd name="T3" fmla="*/ 16 h 16"/>
                  <a:gd name="T4" fmla="*/ 27 w 27"/>
                  <a:gd name="T5" fmla="*/ 16 h 16"/>
                  <a:gd name="T6" fmla="*/ 14 w 27"/>
                  <a:gd name="T7" fmla="*/ 11 h 16"/>
                  <a:gd name="T8" fmla="*/ 0 w 27"/>
                  <a:gd name="T9" fmla="*/ 8 h 16"/>
                  <a:gd name="T10" fmla="*/ 14 w 27"/>
                  <a:gd name="T11" fmla="*/ 5 h 16"/>
                  <a:gd name="T12" fmla="*/ 27 w 27"/>
                  <a:gd name="T13" fmla="*/ 0 h 16"/>
                  <a:gd name="T14" fmla="*/ 27 w 27"/>
                  <a:gd name="T15" fmla="*/ 0 h 16"/>
                  <a:gd name="T16" fmla="*/ 22 w 27"/>
                  <a:gd name="T17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6">
                    <a:moveTo>
                      <a:pt x="22" y="8"/>
                    </a:move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9" y="10"/>
                      <a:pt x="5" y="9"/>
                      <a:pt x="0" y="8"/>
                    </a:cubicBezTo>
                    <a:cubicBezTo>
                      <a:pt x="5" y="7"/>
                      <a:pt x="9" y="6"/>
                      <a:pt x="14" y="5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lnTo>
                      <a:pt x="22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58" name="Line 22"/>
              <p:cNvSpPr>
                <a:spLocks noChangeShapeType="1"/>
              </p:cNvSpPr>
              <p:nvPr/>
            </p:nvSpPr>
            <p:spPr bwMode="auto">
              <a:xfrm flipH="1">
                <a:off x="3513" y="3516"/>
                <a:ext cx="25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59" name="Freeform 23"/>
              <p:cNvSpPr>
                <a:spLocks/>
              </p:cNvSpPr>
              <p:nvPr/>
            </p:nvSpPr>
            <p:spPr bwMode="auto">
              <a:xfrm>
                <a:off x="3479" y="3503"/>
                <a:ext cx="45" cy="26"/>
              </a:xfrm>
              <a:custGeom>
                <a:avLst/>
                <a:gdLst>
                  <a:gd name="T0" fmla="*/ 22 w 27"/>
                  <a:gd name="T1" fmla="*/ 8 h 16"/>
                  <a:gd name="T2" fmla="*/ 27 w 27"/>
                  <a:gd name="T3" fmla="*/ 16 h 16"/>
                  <a:gd name="T4" fmla="*/ 27 w 27"/>
                  <a:gd name="T5" fmla="*/ 16 h 16"/>
                  <a:gd name="T6" fmla="*/ 14 w 27"/>
                  <a:gd name="T7" fmla="*/ 11 h 16"/>
                  <a:gd name="T8" fmla="*/ 0 w 27"/>
                  <a:gd name="T9" fmla="*/ 8 h 16"/>
                  <a:gd name="T10" fmla="*/ 14 w 27"/>
                  <a:gd name="T11" fmla="*/ 5 h 16"/>
                  <a:gd name="T12" fmla="*/ 27 w 27"/>
                  <a:gd name="T13" fmla="*/ 0 h 16"/>
                  <a:gd name="T14" fmla="*/ 27 w 27"/>
                  <a:gd name="T15" fmla="*/ 0 h 16"/>
                  <a:gd name="T16" fmla="*/ 22 w 27"/>
                  <a:gd name="T17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6">
                    <a:moveTo>
                      <a:pt x="22" y="8"/>
                    </a:move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9" y="10"/>
                      <a:pt x="5" y="9"/>
                      <a:pt x="0" y="8"/>
                    </a:cubicBezTo>
                    <a:cubicBezTo>
                      <a:pt x="5" y="7"/>
                      <a:pt x="9" y="6"/>
                      <a:pt x="14" y="5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lnTo>
                      <a:pt x="22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60" name="Line 24"/>
              <p:cNvSpPr>
                <a:spLocks noChangeShapeType="1"/>
              </p:cNvSpPr>
              <p:nvPr/>
            </p:nvSpPr>
            <p:spPr bwMode="auto">
              <a:xfrm flipH="1">
                <a:off x="3513" y="3614"/>
                <a:ext cx="499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61" name="Freeform 25"/>
              <p:cNvSpPr>
                <a:spLocks/>
              </p:cNvSpPr>
              <p:nvPr/>
            </p:nvSpPr>
            <p:spPr bwMode="auto">
              <a:xfrm>
                <a:off x="3479" y="3601"/>
                <a:ext cx="45" cy="26"/>
              </a:xfrm>
              <a:custGeom>
                <a:avLst/>
                <a:gdLst>
                  <a:gd name="T0" fmla="*/ 22 w 27"/>
                  <a:gd name="T1" fmla="*/ 8 h 16"/>
                  <a:gd name="T2" fmla="*/ 27 w 27"/>
                  <a:gd name="T3" fmla="*/ 16 h 16"/>
                  <a:gd name="T4" fmla="*/ 27 w 27"/>
                  <a:gd name="T5" fmla="*/ 16 h 16"/>
                  <a:gd name="T6" fmla="*/ 14 w 27"/>
                  <a:gd name="T7" fmla="*/ 11 h 16"/>
                  <a:gd name="T8" fmla="*/ 0 w 27"/>
                  <a:gd name="T9" fmla="*/ 8 h 16"/>
                  <a:gd name="T10" fmla="*/ 14 w 27"/>
                  <a:gd name="T11" fmla="*/ 5 h 16"/>
                  <a:gd name="T12" fmla="*/ 27 w 27"/>
                  <a:gd name="T13" fmla="*/ 0 h 16"/>
                  <a:gd name="T14" fmla="*/ 27 w 27"/>
                  <a:gd name="T15" fmla="*/ 0 h 16"/>
                  <a:gd name="T16" fmla="*/ 22 w 27"/>
                  <a:gd name="T17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6">
                    <a:moveTo>
                      <a:pt x="22" y="8"/>
                    </a:move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9" y="10"/>
                      <a:pt x="5" y="9"/>
                      <a:pt x="0" y="8"/>
                    </a:cubicBezTo>
                    <a:cubicBezTo>
                      <a:pt x="5" y="7"/>
                      <a:pt x="9" y="6"/>
                      <a:pt x="14" y="5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lnTo>
                      <a:pt x="22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62" name="Rectangle 26"/>
              <p:cNvSpPr>
                <a:spLocks noChangeArrowheads="1"/>
              </p:cNvSpPr>
              <p:nvPr/>
            </p:nvSpPr>
            <p:spPr bwMode="auto">
              <a:xfrm>
                <a:off x="3420" y="3378"/>
                <a:ext cx="4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V</a:t>
                </a:r>
                <a:endParaRPr lang="en-US" altLang="en-US"/>
              </a:p>
            </p:txBody>
          </p:sp>
          <p:sp>
            <p:nvSpPr>
              <p:cNvPr id="807963" name="Rectangle 27"/>
              <p:cNvSpPr>
                <a:spLocks noChangeArrowheads="1"/>
              </p:cNvSpPr>
              <p:nvPr/>
            </p:nvSpPr>
            <p:spPr bwMode="auto">
              <a:xfrm>
                <a:off x="3423" y="3475"/>
                <a:ext cx="4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C</a:t>
                </a:r>
                <a:endParaRPr lang="en-US" altLang="en-US"/>
              </a:p>
            </p:txBody>
          </p:sp>
          <p:sp>
            <p:nvSpPr>
              <p:cNvPr id="807964" name="Rectangle 28"/>
              <p:cNvSpPr>
                <a:spLocks noChangeArrowheads="1"/>
              </p:cNvSpPr>
              <p:nvPr/>
            </p:nvSpPr>
            <p:spPr bwMode="auto">
              <a:xfrm>
                <a:off x="3420" y="3573"/>
                <a:ext cx="4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807965" name="Rectangle 29"/>
              <p:cNvSpPr>
                <a:spLocks noChangeArrowheads="1"/>
              </p:cNvSpPr>
              <p:nvPr/>
            </p:nvSpPr>
            <p:spPr bwMode="auto">
              <a:xfrm>
                <a:off x="3423" y="3661"/>
                <a:ext cx="4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Z</a:t>
                </a:r>
                <a:endParaRPr lang="en-US" altLang="en-US"/>
              </a:p>
            </p:txBody>
          </p:sp>
          <p:sp>
            <p:nvSpPr>
              <p:cNvPr id="807966" name="Line 30"/>
              <p:cNvSpPr>
                <a:spLocks noChangeShapeType="1"/>
              </p:cNvSpPr>
              <p:nvPr/>
            </p:nvSpPr>
            <p:spPr bwMode="auto">
              <a:xfrm flipH="1">
                <a:off x="3513" y="3700"/>
                <a:ext cx="73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67" name="Freeform 31"/>
              <p:cNvSpPr>
                <a:spLocks/>
              </p:cNvSpPr>
              <p:nvPr/>
            </p:nvSpPr>
            <p:spPr bwMode="auto">
              <a:xfrm>
                <a:off x="3479" y="3687"/>
                <a:ext cx="45" cy="27"/>
              </a:xfrm>
              <a:custGeom>
                <a:avLst/>
                <a:gdLst>
                  <a:gd name="T0" fmla="*/ 22 w 27"/>
                  <a:gd name="T1" fmla="*/ 8 h 16"/>
                  <a:gd name="T2" fmla="*/ 27 w 27"/>
                  <a:gd name="T3" fmla="*/ 16 h 16"/>
                  <a:gd name="T4" fmla="*/ 27 w 27"/>
                  <a:gd name="T5" fmla="*/ 16 h 16"/>
                  <a:gd name="T6" fmla="*/ 14 w 27"/>
                  <a:gd name="T7" fmla="*/ 11 h 16"/>
                  <a:gd name="T8" fmla="*/ 0 w 27"/>
                  <a:gd name="T9" fmla="*/ 8 h 16"/>
                  <a:gd name="T10" fmla="*/ 14 w 27"/>
                  <a:gd name="T11" fmla="*/ 5 h 16"/>
                  <a:gd name="T12" fmla="*/ 27 w 27"/>
                  <a:gd name="T13" fmla="*/ 0 h 16"/>
                  <a:gd name="T14" fmla="*/ 27 w 27"/>
                  <a:gd name="T15" fmla="*/ 0 h 16"/>
                  <a:gd name="T16" fmla="*/ 22 w 27"/>
                  <a:gd name="T17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6">
                    <a:moveTo>
                      <a:pt x="22" y="8"/>
                    </a:move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9" y="10"/>
                      <a:pt x="5" y="9"/>
                      <a:pt x="0" y="8"/>
                    </a:cubicBezTo>
                    <a:cubicBezTo>
                      <a:pt x="5" y="7"/>
                      <a:pt x="9" y="6"/>
                      <a:pt x="14" y="5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lnTo>
                      <a:pt x="22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68" name="Freeform 32"/>
              <p:cNvSpPr>
                <a:spLocks/>
              </p:cNvSpPr>
              <p:nvPr/>
            </p:nvSpPr>
            <p:spPr bwMode="auto">
              <a:xfrm>
                <a:off x="3579" y="3651"/>
                <a:ext cx="341" cy="84"/>
              </a:xfrm>
              <a:custGeom>
                <a:avLst/>
                <a:gdLst>
                  <a:gd name="T0" fmla="*/ 0 w 341"/>
                  <a:gd name="T1" fmla="*/ 0 h 84"/>
                  <a:gd name="T2" fmla="*/ 341 w 341"/>
                  <a:gd name="T3" fmla="*/ 0 h 84"/>
                  <a:gd name="T4" fmla="*/ 341 w 341"/>
                  <a:gd name="T5" fmla="*/ 84 h 84"/>
                  <a:gd name="T6" fmla="*/ 0 w 341"/>
                  <a:gd name="T7" fmla="*/ 84 h 84"/>
                  <a:gd name="T8" fmla="*/ 0 w 341"/>
                  <a:gd name="T9" fmla="*/ 0 h 84"/>
                  <a:gd name="T10" fmla="*/ 0 w 341"/>
                  <a:gd name="T1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84">
                    <a:moveTo>
                      <a:pt x="0" y="0"/>
                    </a:moveTo>
                    <a:lnTo>
                      <a:pt x="341" y="0"/>
                    </a:lnTo>
                    <a:lnTo>
                      <a:pt x="341" y="84"/>
                    </a:lnTo>
                    <a:lnTo>
                      <a:pt x="0" y="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69" name="Freeform 33"/>
              <p:cNvSpPr>
                <a:spLocks/>
              </p:cNvSpPr>
              <p:nvPr/>
            </p:nvSpPr>
            <p:spPr bwMode="auto">
              <a:xfrm>
                <a:off x="3247" y="836"/>
                <a:ext cx="58" cy="1496"/>
              </a:xfrm>
              <a:custGeom>
                <a:avLst/>
                <a:gdLst>
                  <a:gd name="T0" fmla="*/ 0 w 58"/>
                  <a:gd name="T1" fmla="*/ 0 h 1496"/>
                  <a:gd name="T2" fmla="*/ 0 w 58"/>
                  <a:gd name="T3" fmla="*/ 1496 h 1496"/>
                  <a:gd name="T4" fmla="*/ 58 w 58"/>
                  <a:gd name="T5" fmla="*/ 1496 h 1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1496">
                    <a:moveTo>
                      <a:pt x="0" y="0"/>
                    </a:moveTo>
                    <a:lnTo>
                      <a:pt x="0" y="1496"/>
                    </a:lnTo>
                    <a:lnTo>
                      <a:pt x="58" y="1496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70" name="Freeform 34"/>
              <p:cNvSpPr>
                <a:spLocks/>
              </p:cNvSpPr>
              <p:nvPr/>
            </p:nvSpPr>
            <p:spPr bwMode="auto">
              <a:xfrm>
                <a:off x="3247" y="2413"/>
                <a:ext cx="58" cy="37"/>
              </a:xfrm>
              <a:custGeom>
                <a:avLst/>
                <a:gdLst>
                  <a:gd name="T0" fmla="*/ 58 w 58"/>
                  <a:gd name="T1" fmla="*/ 0 h 37"/>
                  <a:gd name="T2" fmla="*/ 0 w 58"/>
                  <a:gd name="T3" fmla="*/ 0 h 37"/>
                  <a:gd name="T4" fmla="*/ 0 w 58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37">
                    <a:moveTo>
                      <a:pt x="58" y="0"/>
                    </a:moveTo>
                    <a:lnTo>
                      <a:pt x="0" y="0"/>
                    </a:lnTo>
                    <a:lnTo>
                      <a:pt x="0" y="37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71" name="Line 35"/>
              <p:cNvSpPr>
                <a:spLocks noChangeShapeType="1"/>
              </p:cNvSpPr>
              <p:nvPr/>
            </p:nvSpPr>
            <p:spPr bwMode="auto">
              <a:xfrm flipH="1">
                <a:off x="3247" y="1131"/>
                <a:ext cx="5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72" name="Freeform 36"/>
              <p:cNvSpPr>
                <a:spLocks/>
              </p:cNvSpPr>
              <p:nvPr/>
            </p:nvSpPr>
            <p:spPr bwMode="auto">
              <a:xfrm>
                <a:off x="2994" y="1214"/>
                <a:ext cx="311" cy="1251"/>
              </a:xfrm>
              <a:custGeom>
                <a:avLst/>
                <a:gdLst>
                  <a:gd name="T0" fmla="*/ 311 w 311"/>
                  <a:gd name="T1" fmla="*/ 0 h 1251"/>
                  <a:gd name="T2" fmla="*/ 0 w 311"/>
                  <a:gd name="T3" fmla="*/ 0 h 1251"/>
                  <a:gd name="T4" fmla="*/ 0 w 311"/>
                  <a:gd name="T5" fmla="*/ 1251 h 1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" h="1251">
                    <a:moveTo>
                      <a:pt x="311" y="0"/>
                    </a:moveTo>
                    <a:lnTo>
                      <a:pt x="0" y="0"/>
                    </a:lnTo>
                    <a:lnTo>
                      <a:pt x="0" y="1251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73" name="Line 37"/>
              <p:cNvSpPr>
                <a:spLocks noChangeShapeType="1"/>
              </p:cNvSpPr>
              <p:nvPr/>
            </p:nvSpPr>
            <p:spPr bwMode="auto">
              <a:xfrm flipH="1">
                <a:off x="3247" y="1472"/>
                <a:ext cx="5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74" name="Freeform 38"/>
              <p:cNvSpPr>
                <a:spLocks/>
              </p:cNvSpPr>
              <p:nvPr/>
            </p:nvSpPr>
            <p:spPr bwMode="auto">
              <a:xfrm>
                <a:off x="3079" y="1555"/>
                <a:ext cx="226" cy="908"/>
              </a:xfrm>
              <a:custGeom>
                <a:avLst/>
                <a:gdLst>
                  <a:gd name="T0" fmla="*/ 226 w 226"/>
                  <a:gd name="T1" fmla="*/ 0 h 908"/>
                  <a:gd name="T2" fmla="*/ 0 w 226"/>
                  <a:gd name="T3" fmla="*/ 0 h 908"/>
                  <a:gd name="T4" fmla="*/ 0 w 226"/>
                  <a:gd name="T5" fmla="*/ 908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" h="908">
                    <a:moveTo>
                      <a:pt x="226" y="0"/>
                    </a:moveTo>
                    <a:lnTo>
                      <a:pt x="0" y="0"/>
                    </a:lnTo>
                    <a:lnTo>
                      <a:pt x="0" y="908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75" name="Line 39"/>
              <p:cNvSpPr>
                <a:spLocks noChangeShapeType="1"/>
              </p:cNvSpPr>
              <p:nvPr/>
            </p:nvSpPr>
            <p:spPr bwMode="auto">
              <a:xfrm flipH="1">
                <a:off x="3247" y="1984"/>
                <a:ext cx="5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76" name="Freeform 40"/>
              <p:cNvSpPr>
                <a:spLocks/>
              </p:cNvSpPr>
              <p:nvPr/>
            </p:nvSpPr>
            <p:spPr bwMode="auto">
              <a:xfrm>
                <a:off x="3160" y="2067"/>
                <a:ext cx="145" cy="386"/>
              </a:xfrm>
              <a:custGeom>
                <a:avLst/>
                <a:gdLst>
                  <a:gd name="T0" fmla="*/ 145 w 145"/>
                  <a:gd name="T1" fmla="*/ 0 h 386"/>
                  <a:gd name="T2" fmla="*/ 0 w 145"/>
                  <a:gd name="T3" fmla="*/ 0 h 386"/>
                  <a:gd name="T4" fmla="*/ 0 w 145"/>
                  <a:gd name="T5" fmla="*/ 386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5" h="386">
                    <a:moveTo>
                      <a:pt x="145" y="0"/>
                    </a:moveTo>
                    <a:lnTo>
                      <a:pt x="0" y="0"/>
                    </a:lnTo>
                    <a:lnTo>
                      <a:pt x="0" y="386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77" name="Line 41"/>
              <p:cNvSpPr>
                <a:spLocks noChangeShapeType="1"/>
              </p:cNvSpPr>
              <p:nvPr/>
            </p:nvSpPr>
            <p:spPr bwMode="auto">
              <a:xfrm>
                <a:off x="3456" y="1172"/>
                <a:ext cx="313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78" name="Freeform 42"/>
              <p:cNvSpPr>
                <a:spLocks/>
              </p:cNvSpPr>
              <p:nvPr/>
            </p:nvSpPr>
            <p:spPr bwMode="auto">
              <a:xfrm>
                <a:off x="3757" y="1159"/>
                <a:ext cx="43" cy="28"/>
              </a:xfrm>
              <a:custGeom>
                <a:avLst/>
                <a:gdLst>
                  <a:gd name="T0" fmla="*/ 4 w 26"/>
                  <a:gd name="T1" fmla="*/ 8 h 17"/>
                  <a:gd name="T2" fmla="*/ 0 w 26"/>
                  <a:gd name="T3" fmla="*/ 0 h 17"/>
                  <a:gd name="T4" fmla="*/ 0 w 26"/>
                  <a:gd name="T5" fmla="*/ 0 h 17"/>
                  <a:gd name="T6" fmla="*/ 13 w 26"/>
                  <a:gd name="T7" fmla="*/ 5 h 17"/>
                  <a:gd name="T8" fmla="*/ 26 w 26"/>
                  <a:gd name="T9" fmla="*/ 8 h 17"/>
                  <a:gd name="T10" fmla="*/ 13 w 26"/>
                  <a:gd name="T11" fmla="*/ 11 h 17"/>
                  <a:gd name="T12" fmla="*/ 0 w 26"/>
                  <a:gd name="T13" fmla="*/ 17 h 17"/>
                  <a:gd name="T14" fmla="*/ 0 w 26"/>
                  <a:gd name="T15" fmla="*/ 16 h 17"/>
                  <a:gd name="T16" fmla="*/ 4 w 26"/>
                  <a:gd name="T17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7">
                    <a:moveTo>
                      <a:pt x="4" y="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7" y="6"/>
                      <a:pt x="22" y="7"/>
                      <a:pt x="26" y="8"/>
                    </a:cubicBezTo>
                    <a:cubicBezTo>
                      <a:pt x="22" y="9"/>
                      <a:pt x="17" y="10"/>
                      <a:pt x="13" y="1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0" y="16"/>
                      <a:pt x="0" y="16"/>
                    </a:cubicBez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79" name="Line 43"/>
              <p:cNvSpPr>
                <a:spLocks noChangeShapeType="1"/>
              </p:cNvSpPr>
              <p:nvPr/>
            </p:nvSpPr>
            <p:spPr bwMode="auto">
              <a:xfrm>
                <a:off x="3456" y="1513"/>
                <a:ext cx="313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80" name="Freeform 44"/>
              <p:cNvSpPr>
                <a:spLocks/>
              </p:cNvSpPr>
              <p:nvPr/>
            </p:nvSpPr>
            <p:spPr bwMode="auto">
              <a:xfrm>
                <a:off x="3757" y="1500"/>
                <a:ext cx="43" cy="27"/>
              </a:xfrm>
              <a:custGeom>
                <a:avLst/>
                <a:gdLst>
                  <a:gd name="T0" fmla="*/ 4 w 26"/>
                  <a:gd name="T1" fmla="*/ 8 h 16"/>
                  <a:gd name="T2" fmla="*/ 0 w 26"/>
                  <a:gd name="T3" fmla="*/ 0 h 16"/>
                  <a:gd name="T4" fmla="*/ 0 w 26"/>
                  <a:gd name="T5" fmla="*/ 0 h 16"/>
                  <a:gd name="T6" fmla="*/ 13 w 26"/>
                  <a:gd name="T7" fmla="*/ 5 h 16"/>
                  <a:gd name="T8" fmla="*/ 26 w 26"/>
                  <a:gd name="T9" fmla="*/ 8 h 16"/>
                  <a:gd name="T10" fmla="*/ 13 w 26"/>
                  <a:gd name="T11" fmla="*/ 11 h 16"/>
                  <a:gd name="T12" fmla="*/ 0 w 26"/>
                  <a:gd name="T13" fmla="*/ 16 h 16"/>
                  <a:gd name="T14" fmla="*/ 0 w 26"/>
                  <a:gd name="T15" fmla="*/ 16 h 16"/>
                  <a:gd name="T16" fmla="*/ 4 w 26"/>
                  <a:gd name="T17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6">
                    <a:moveTo>
                      <a:pt x="4" y="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7" y="6"/>
                      <a:pt x="22" y="7"/>
                      <a:pt x="26" y="8"/>
                    </a:cubicBezTo>
                    <a:cubicBezTo>
                      <a:pt x="22" y="9"/>
                      <a:pt x="17" y="10"/>
                      <a:pt x="13" y="1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81" name="Line 45"/>
              <p:cNvSpPr>
                <a:spLocks noChangeShapeType="1"/>
              </p:cNvSpPr>
              <p:nvPr/>
            </p:nvSpPr>
            <p:spPr bwMode="auto">
              <a:xfrm>
                <a:off x="3456" y="2026"/>
                <a:ext cx="313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82" name="Freeform 46"/>
              <p:cNvSpPr>
                <a:spLocks/>
              </p:cNvSpPr>
              <p:nvPr/>
            </p:nvSpPr>
            <p:spPr bwMode="auto">
              <a:xfrm>
                <a:off x="3757" y="2012"/>
                <a:ext cx="43" cy="27"/>
              </a:xfrm>
              <a:custGeom>
                <a:avLst/>
                <a:gdLst>
                  <a:gd name="T0" fmla="*/ 4 w 26"/>
                  <a:gd name="T1" fmla="*/ 8 h 16"/>
                  <a:gd name="T2" fmla="*/ 0 w 26"/>
                  <a:gd name="T3" fmla="*/ 0 h 16"/>
                  <a:gd name="T4" fmla="*/ 0 w 26"/>
                  <a:gd name="T5" fmla="*/ 0 h 16"/>
                  <a:gd name="T6" fmla="*/ 13 w 26"/>
                  <a:gd name="T7" fmla="*/ 5 h 16"/>
                  <a:gd name="T8" fmla="*/ 26 w 26"/>
                  <a:gd name="T9" fmla="*/ 8 h 16"/>
                  <a:gd name="T10" fmla="*/ 13 w 26"/>
                  <a:gd name="T11" fmla="*/ 11 h 16"/>
                  <a:gd name="T12" fmla="*/ 0 w 26"/>
                  <a:gd name="T13" fmla="*/ 16 h 16"/>
                  <a:gd name="T14" fmla="*/ 0 w 26"/>
                  <a:gd name="T15" fmla="*/ 16 h 16"/>
                  <a:gd name="T16" fmla="*/ 4 w 26"/>
                  <a:gd name="T17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6">
                    <a:moveTo>
                      <a:pt x="4" y="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7" y="6"/>
                      <a:pt x="22" y="7"/>
                      <a:pt x="26" y="8"/>
                    </a:cubicBezTo>
                    <a:cubicBezTo>
                      <a:pt x="22" y="9"/>
                      <a:pt x="17" y="10"/>
                      <a:pt x="13" y="1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83" name="Line 47"/>
              <p:cNvSpPr>
                <a:spLocks noChangeShapeType="1"/>
              </p:cNvSpPr>
              <p:nvPr/>
            </p:nvSpPr>
            <p:spPr bwMode="auto">
              <a:xfrm>
                <a:off x="3456" y="2373"/>
                <a:ext cx="320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84" name="Freeform 48"/>
              <p:cNvSpPr>
                <a:spLocks/>
              </p:cNvSpPr>
              <p:nvPr/>
            </p:nvSpPr>
            <p:spPr bwMode="auto">
              <a:xfrm>
                <a:off x="3764" y="2360"/>
                <a:ext cx="45" cy="26"/>
              </a:xfrm>
              <a:custGeom>
                <a:avLst/>
                <a:gdLst>
                  <a:gd name="T0" fmla="*/ 5 w 27"/>
                  <a:gd name="T1" fmla="*/ 8 h 16"/>
                  <a:gd name="T2" fmla="*/ 0 w 27"/>
                  <a:gd name="T3" fmla="*/ 0 h 16"/>
                  <a:gd name="T4" fmla="*/ 0 w 27"/>
                  <a:gd name="T5" fmla="*/ 0 h 16"/>
                  <a:gd name="T6" fmla="*/ 13 w 27"/>
                  <a:gd name="T7" fmla="*/ 5 h 16"/>
                  <a:gd name="T8" fmla="*/ 27 w 27"/>
                  <a:gd name="T9" fmla="*/ 8 h 16"/>
                  <a:gd name="T10" fmla="*/ 13 w 27"/>
                  <a:gd name="T11" fmla="*/ 11 h 16"/>
                  <a:gd name="T12" fmla="*/ 0 w 27"/>
                  <a:gd name="T13" fmla="*/ 16 h 16"/>
                  <a:gd name="T14" fmla="*/ 0 w 27"/>
                  <a:gd name="T15" fmla="*/ 16 h 16"/>
                  <a:gd name="T16" fmla="*/ 5 w 27"/>
                  <a:gd name="T17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6">
                    <a:moveTo>
                      <a:pt x="5" y="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8" y="6"/>
                      <a:pt x="22" y="7"/>
                      <a:pt x="27" y="8"/>
                    </a:cubicBezTo>
                    <a:cubicBezTo>
                      <a:pt x="22" y="9"/>
                      <a:pt x="18" y="10"/>
                      <a:pt x="13" y="1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85" name="Freeform 49"/>
              <p:cNvSpPr>
                <a:spLocks/>
              </p:cNvSpPr>
              <p:nvPr/>
            </p:nvSpPr>
            <p:spPr bwMode="auto">
              <a:xfrm>
                <a:off x="3721" y="1011"/>
                <a:ext cx="169" cy="1234"/>
              </a:xfrm>
              <a:custGeom>
                <a:avLst/>
                <a:gdLst>
                  <a:gd name="T0" fmla="*/ 0 w 169"/>
                  <a:gd name="T1" fmla="*/ 0 h 1234"/>
                  <a:gd name="T2" fmla="*/ 0 w 169"/>
                  <a:gd name="T3" fmla="*/ 1176 h 1234"/>
                  <a:gd name="T4" fmla="*/ 169 w 169"/>
                  <a:gd name="T5" fmla="*/ 1176 h 1234"/>
                  <a:gd name="T6" fmla="*/ 169 w 169"/>
                  <a:gd name="T7" fmla="*/ 1234 h 1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9" h="1234">
                    <a:moveTo>
                      <a:pt x="0" y="0"/>
                    </a:moveTo>
                    <a:lnTo>
                      <a:pt x="0" y="1176"/>
                    </a:lnTo>
                    <a:lnTo>
                      <a:pt x="169" y="1176"/>
                    </a:lnTo>
                    <a:lnTo>
                      <a:pt x="169" y="1234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86" name="Freeform 50"/>
              <p:cNvSpPr>
                <a:spLocks/>
              </p:cNvSpPr>
              <p:nvPr/>
            </p:nvSpPr>
            <p:spPr bwMode="auto">
              <a:xfrm>
                <a:off x="3877" y="2235"/>
                <a:ext cx="25" cy="40"/>
              </a:xfrm>
              <a:custGeom>
                <a:avLst/>
                <a:gdLst>
                  <a:gd name="T0" fmla="*/ 8 w 15"/>
                  <a:gd name="T1" fmla="*/ 4 h 24"/>
                  <a:gd name="T2" fmla="*/ 15 w 15"/>
                  <a:gd name="T3" fmla="*/ 0 h 24"/>
                  <a:gd name="T4" fmla="*/ 15 w 15"/>
                  <a:gd name="T5" fmla="*/ 0 h 24"/>
                  <a:gd name="T6" fmla="*/ 10 w 15"/>
                  <a:gd name="T7" fmla="*/ 12 h 24"/>
                  <a:gd name="T8" fmla="*/ 8 w 15"/>
                  <a:gd name="T9" fmla="*/ 24 h 24"/>
                  <a:gd name="T10" fmla="*/ 5 w 15"/>
                  <a:gd name="T11" fmla="*/ 12 h 24"/>
                  <a:gd name="T12" fmla="*/ 0 w 15"/>
                  <a:gd name="T13" fmla="*/ 0 h 24"/>
                  <a:gd name="T14" fmla="*/ 0 w 15"/>
                  <a:gd name="T15" fmla="*/ 0 h 24"/>
                  <a:gd name="T16" fmla="*/ 8 w 15"/>
                  <a:gd name="T17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24">
                    <a:moveTo>
                      <a:pt x="8" y="4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9" y="16"/>
                      <a:pt x="8" y="20"/>
                      <a:pt x="8" y="24"/>
                    </a:cubicBezTo>
                    <a:cubicBezTo>
                      <a:pt x="7" y="20"/>
                      <a:pt x="6" y="16"/>
                      <a:pt x="5" y="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87" name="Freeform 51"/>
              <p:cNvSpPr>
                <a:spLocks/>
              </p:cNvSpPr>
              <p:nvPr/>
            </p:nvSpPr>
            <p:spPr bwMode="auto">
              <a:xfrm>
                <a:off x="3721" y="1844"/>
                <a:ext cx="169" cy="57"/>
              </a:xfrm>
              <a:custGeom>
                <a:avLst/>
                <a:gdLst>
                  <a:gd name="T0" fmla="*/ 0 w 169"/>
                  <a:gd name="T1" fmla="*/ 0 h 57"/>
                  <a:gd name="T2" fmla="*/ 169 w 169"/>
                  <a:gd name="T3" fmla="*/ 0 h 57"/>
                  <a:gd name="T4" fmla="*/ 169 w 169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9" h="57">
                    <a:moveTo>
                      <a:pt x="0" y="0"/>
                    </a:moveTo>
                    <a:lnTo>
                      <a:pt x="169" y="0"/>
                    </a:lnTo>
                    <a:lnTo>
                      <a:pt x="169" y="57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88" name="Freeform 52"/>
              <p:cNvSpPr>
                <a:spLocks/>
              </p:cNvSpPr>
              <p:nvPr/>
            </p:nvSpPr>
            <p:spPr bwMode="auto">
              <a:xfrm>
                <a:off x="3877" y="1889"/>
                <a:ext cx="25" cy="40"/>
              </a:xfrm>
              <a:custGeom>
                <a:avLst/>
                <a:gdLst>
                  <a:gd name="T0" fmla="*/ 8 w 15"/>
                  <a:gd name="T1" fmla="*/ 5 h 24"/>
                  <a:gd name="T2" fmla="*/ 15 w 15"/>
                  <a:gd name="T3" fmla="*/ 0 h 24"/>
                  <a:gd name="T4" fmla="*/ 15 w 15"/>
                  <a:gd name="T5" fmla="*/ 0 h 24"/>
                  <a:gd name="T6" fmla="*/ 10 w 15"/>
                  <a:gd name="T7" fmla="*/ 12 h 24"/>
                  <a:gd name="T8" fmla="*/ 8 w 15"/>
                  <a:gd name="T9" fmla="*/ 24 h 24"/>
                  <a:gd name="T10" fmla="*/ 5 w 15"/>
                  <a:gd name="T11" fmla="*/ 12 h 24"/>
                  <a:gd name="T12" fmla="*/ 0 w 15"/>
                  <a:gd name="T13" fmla="*/ 0 h 24"/>
                  <a:gd name="T14" fmla="*/ 0 w 15"/>
                  <a:gd name="T15" fmla="*/ 0 h 24"/>
                  <a:gd name="T16" fmla="*/ 8 w 15"/>
                  <a:gd name="T17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24">
                    <a:moveTo>
                      <a:pt x="8" y="5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9" y="16"/>
                      <a:pt x="8" y="20"/>
                      <a:pt x="8" y="24"/>
                    </a:cubicBezTo>
                    <a:cubicBezTo>
                      <a:pt x="7" y="20"/>
                      <a:pt x="6" y="16"/>
                      <a:pt x="5" y="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89" name="Freeform 53"/>
              <p:cNvSpPr>
                <a:spLocks/>
              </p:cNvSpPr>
              <p:nvPr/>
            </p:nvSpPr>
            <p:spPr bwMode="auto">
              <a:xfrm>
                <a:off x="3721" y="1335"/>
                <a:ext cx="169" cy="52"/>
              </a:xfrm>
              <a:custGeom>
                <a:avLst/>
                <a:gdLst>
                  <a:gd name="T0" fmla="*/ 0 w 169"/>
                  <a:gd name="T1" fmla="*/ 0 h 52"/>
                  <a:gd name="T2" fmla="*/ 169 w 169"/>
                  <a:gd name="T3" fmla="*/ 0 h 52"/>
                  <a:gd name="T4" fmla="*/ 169 w 169"/>
                  <a:gd name="T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9" h="52">
                    <a:moveTo>
                      <a:pt x="0" y="0"/>
                    </a:moveTo>
                    <a:lnTo>
                      <a:pt x="169" y="0"/>
                    </a:lnTo>
                    <a:lnTo>
                      <a:pt x="169" y="52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90" name="Freeform 54"/>
              <p:cNvSpPr>
                <a:spLocks/>
              </p:cNvSpPr>
              <p:nvPr/>
            </p:nvSpPr>
            <p:spPr bwMode="auto">
              <a:xfrm>
                <a:off x="3877" y="1377"/>
                <a:ext cx="25" cy="40"/>
              </a:xfrm>
              <a:custGeom>
                <a:avLst/>
                <a:gdLst>
                  <a:gd name="T0" fmla="*/ 8 w 15"/>
                  <a:gd name="T1" fmla="*/ 4 h 24"/>
                  <a:gd name="T2" fmla="*/ 15 w 15"/>
                  <a:gd name="T3" fmla="*/ 0 h 24"/>
                  <a:gd name="T4" fmla="*/ 15 w 15"/>
                  <a:gd name="T5" fmla="*/ 0 h 24"/>
                  <a:gd name="T6" fmla="*/ 10 w 15"/>
                  <a:gd name="T7" fmla="*/ 11 h 24"/>
                  <a:gd name="T8" fmla="*/ 8 w 15"/>
                  <a:gd name="T9" fmla="*/ 24 h 24"/>
                  <a:gd name="T10" fmla="*/ 5 w 15"/>
                  <a:gd name="T11" fmla="*/ 11 h 24"/>
                  <a:gd name="T12" fmla="*/ 0 w 15"/>
                  <a:gd name="T13" fmla="*/ 0 h 24"/>
                  <a:gd name="T14" fmla="*/ 0 w 15"/>
                  <a:gd name="T15" fmla="*/ 0 h 24"/>
                  <a:gd name="T16" fmla="*/ 8 w 15"/>
                  <a:gd name="T17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24">
                    <a:moveTo>
                      <a:pt x="8" y="4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9" y="16"/>
                      <a:pt x="8" y="20"/>
                      <a:pt x="8" y="24"/>
                    </a:cubicBezTo>
                    <a:cubicBezTo>
                      <a:pt x="7" y="20"/>
                      <a:pt x="6" y="16"/>
                      <a:pt x="5" y="1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91" name="Line 55"/>
              <p:cNvSpPr>
                <a:spLocks noChangeShapeType="1"/>
              </p:cNvSpPr>
              <p:nvPr/>
            </p:nvSpPr>
            <p:spPr bwMode="auto">
              <a:xfrm flipV="1">
                <a:off x="3115" y="2654"/>
                <a:ext cx="1" cy="1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92" name="Freeform 56"/>
              <p:cNvSpPr>
                <a:spLocks/>
              </p:cNvSpPr>
              <p:nvPr/>
            </p:nvSpPr>
            <p:spPr bwMode="auto">
              <a:xfrm>
                <a:off x="3102" y="2621"/>
                <a:ext cx="26" cy="45"/>
              </a:xfrm>
              <a:custGeom>
                <a:avLst/>
                <a:gdLst>
                  <a:gd name="T0" fmla="*/ 8 w 16"/>
                  <a:gd name="T1" fmla="*/ 22 h 27"/>
                  <a:gd name="T2" fmla="*/ 0 w 16"/>
                  <a:gd name="T3" fmla="*/ 27 h 27"/>
                  <a:gd name="T4" fmla="*/ 0 w 16"/>
                  <a:gd name="T5" fmla="*/ 27 h 27"/>
                  <a:gd name="T6" fmla="*/ 5 w 16"/>
                  <a:gd name="T7" fmla="*/ 14 h 27"/>
                  <a:gd name="T8" fmla="*/ 8 w 16"/>
                  <a:gd name="T9" fmla="*/ 0 h 27"/>
                  <a:gd name="T10" fmla="*/ 11 w 16"/>
                  <a:gd name="T11" fmla="*/ 14 h 27"/>
                  <a:gd name="T12" fmla="*/ 16 w 16"/>
                  <a:gd name="T13" fmla="*/ 27 h 27"/>
                  <a:gd name="T14" fmla="*/ 16 w 16"/>
                  <a:gd name="T15" fmla="*/ 27 h 27"/>
                  <a:gd name="T16" fmla="*/ 8 w 16"/>
                  <a:gd name="T17" fmla="*/ 2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27">
                    <a:moveTo>
                      <a:pt x="8" y="22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9"/>
                      <a:pt x="7" y="5"/>
                      <a:pt x="8" y="0"/>
                    </a:cubicBezTo>
                    <a:cubicBezTo>
                      <a:pt x="9" y="5"/>
                      <a:pt x="10" y="9"/>
                      <a:pt x="11" y="1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7"/>
                      <a:pt x="16" y="27"/>
                      <a:pt x="16" y="27"/>
                    </a:cubicBezTo>
                    <a:lnTo>
                      <a:pt x="8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93" name="Line 57"/>
              <p:cNvSpPr>
                <a:spLocks noChangeShapeType="1"/>
              </p:cNvSpPr>
              <p:nvPr/>
            </p:nvSpPr>
            <p:spPr bwMode="auto">
              <a:xfrm flipH="1">
                <a:off x="3095" y="2709"/>
                <a:ext cx="43" cy="4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94" name="Line 58"/>
              <p:cNvSpPr>
                <a:spLocks noChangeShapeType="1"/>
              </p:cNvSpPr>
              <p:nvPr/>
            </p:nvSpPr>
            <p:spPr bwMode="auto">
              <a:xfrm flipH="1">
                <a:off x="3777" y="988"/>
                <a:ext cx="43" cy="4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95" name="Rectangle 59"/>
              <p:cNvSpPr>
                <a:spLocks noChangeArrowheads="1"/>
              </p:cNvSpPr>
              <p:nvPr/>
            </p:nvSpPr>
            <p:spPr bwMode="auto">
              <a:xfrm>
                <a:off x="3774" y="935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807996" name="Line 60"/>
              <p:cNvSpPr>
                <a:spLocks noChangeShapeType="1"/>
              </p:cNvSpPr>
              <p:nvPr/>
            </p:nvSpPr>
            <p:spPr bwMode="auto">
              <a:xfrm flipH="1">
                <a:off x="3777" y="1314"/>
                <a:ext cx="43" cy="4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97" name="Rectangle 61"/>
              <p:cNvSpPr>
                <a:spLocks noChangeArrowheads="1"/>
              </p:cNvSpPr>
              <p:nvPr/>
            </p:nvSpPr>
            <p:spPr bwMode="auto">
              <a:xfrm>
                <a:off x="3774" y="1261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700" u="none" baseline="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807998" name="Line 62"/>
              <p:cNvSpPr>
                <a:spLocks noChangeShapeType="1"/>
              </p:cNvSpPr>
              <p:nvPr/>
            </p:nvSpPr>
            <p:spPr bwMode="auto">
              <a:xfrm flipH="1">
                <a:off x="3777" y="1821"/>
                <a:ext cx="43" cy="4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999" name="Rectangle 63"/>
              <p:cNvSpPr>
                <a:spLocks noChangeArrowheads="1"/>
              </p:cNvSpPr>
              <p:nvPr/>
            </p:nvSpPr>
            <p:spPr bwMode="auto">
              <a:xfrm>
                <a:off x="3774" y="1769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808000" name="Line 64"/>
              <p:cNvSpPr>
                <a:spLocks noChangeShapeType="1"/>
              </p:cNvSpPr>
              <p:nvPr/>
            </p:nvSpPr>
            <p:spPr bwMode="auto">
              <a:xfrm flipH="1">
                <a:off x="3777" y="2165"/>
                <a:ext cx="43" cy="4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01" name="Rectangle 65"/>
              <p:cNvSpPr>
                <a:spLocks noChangeArrowheads="1"/>
              </p:cNvSpPr>
              <p:nvPr/>
            </p:nvSpPr>
            <p:spPr bwMode="auto">
              <a:xfrm>
                <a:off x="3774" y="2113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700" u="none" baseline="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808002" name="Freeform 66"/>
              <p:cNvSpPr>
                <a:spLocks/>
              </p:cNvSpPr>
              <p:nvPr/>
            </p:nvSpPr>
            <p:spPr bwMode="auto">
              <a:xfrm>
                <a:off x="4063" y="1242"/>
                <a:ext cx="894" cy="356"/>
              </a:xfrm>
              <a:custGeom>
                <a:avLst/>
                <a:gdLst>
                  <a:gd name="T0" fmla="*/ 0 w 894"/>
                  <a:gd name="T1" fmla="*/ 0 h 356"/>
                  <a:gd name="T2" fmla="*/ 0 w 894"/>
                  <a:gd name="T3" fmla="*/ 93 h 356"/>
                  <a:gd name="T4" fmla="*/ 756 w 894"/>
                  <a:gd name="T5" fmla="*/ 93 h 356"/>
                  <a:gd name="T6" fmla="*/ 756 w 894"/>
                  <a:gd name="T7" fmla="*/ 356 h 356"/>
                  <a:gd name="T8" fmla="*/ 894 w 894"/>
                  <a:gd name="T9" fmla="*/ 356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4" h="356">
                    <a:moveTo>
                      <a:pt x="0" y="0"/>
                    </a:moveTo>
                    <a:lnTo>
                      <a:pt x="0" y="93"/>
                    </a:lnTo>
                    <a:lnTo>
                      <a:pt x="756" y="93"/>
                    </a:lnTo>
                    <a:lnTo>
                      <a:pt x="756" y="356"/>
                    </a:lnTo>
                    <a:lnTo>
                      <a:pt x="894" y="356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03" name="Freeform 67"/>
              <p:cNvSpPr>
                <a:spLocks/>
              </p:cNvSpPr>
              <p:nvPr/>
            </p:nvSpPr>
            <p:spPr bwMode="auto">
              <a:xfrm>
                <a:off x="4943" y="1583"/>
                <a:ext cx="50" cy="28"/>
              </a:xfrm>
              <a:custGeom>
                <a:avLst/>
                <a:gdLst>
                  <a:gd name="T0" fmla="*/ 6 w 30"/>
                  <a:gd name="T1" fmla="*/ 9 h 17"/>
                  <a:gd name="T2" fmla="*/ 0 w 30"/>
                  <a:gd name="T3" fmla="*/ 0 h 17"/>
                  <a:gd name="T4" fmla="*/ 1 w 30"/>
                  <a:gd name="T5" fmla="*/ 0 h 17"/>
                  <a:gd name="T6" fmla="*/ 15 w 30"/>
                  <a:gd name="T7" fmla="*/ 5 h 17"/>
                  <a:gd name="T8" fmla="*/ 30 w 30"/>
                  <a:gd name="T9" fmla="*/ 9 h 17"/>
                  <a:gd name="T10" fmla="*/ 15 w 30"/>
                  <a:gd name="T11" fmla="*/ 12 h 17"/>
                  <a:gd name="T12" fmla="*/ 1 w 30"/>
                  <a:gd name="T13" fmla="*/ 17 h 17"/>
                  <a:gd name="T14" fmla="*/ 0 w 30"/>
                  <a:gd name="T15" fmla="*/ 17 h 17"/>
                  <a:gd name="T16" fmla="*/ 6 w 30"/>
                  <a:gd name="T17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7">
                    <a:moveTo>
                      <a:pt x="6" y="9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20" y="6"/>
                      <a:pt x="25" y="7"/>
                      <a:pt x="30" y="9"/>
                    </a:cubicBezTo>
                    <a:cubicBezTo>
                      <a:pt x="25" y="10"/>
                      <a:pt x="20" y="11"/>
                      <a:pt x="15" y="12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04" name="Freeform 68"/>
              <p:cNvSpPr>
                <a:spLocks/>
              </p:cNvSpPr>
              <p:nvPr/>
            </p:nvSpPr>
            <p:spPr bwMode="auto">
              <a:xfrm>
                <a:off x="4063" y="1595"/>
                <a:ext cx="894" cy="93"/>
              </a:xfrm>
              <a:custGeom>
                <a:avLst/>
                <a:gdLst>
                  <a:gd name="T0" fmla="*/ 0 w 894"/>
                  <a:gd name="T1" fmla="*/ 0 h 93"/>
                  <a:gd name="T2" fmla="*/ 0 w 894"/>
                  <a:gd name="T3" fmla="*/ 93 h 93"/>
                  <a:gd name="T4" fmla="*/ 894 w 894"/>
                  <a:gd name="T5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4" h="93">
                    <a:moveTo>
                      <a:pt x="0" y="0"/>
                    </a:moveTo>
                    <a:lnTo>
                      <a:pt x="0" y="93"/>
                    </a:lnTo>
                    <a:lnTo>
                      <a:pt x="894" y="93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05" name="Freeform 69"/>
              <p:cNvSpPr>
                <a:spLocks/>
              </p:cNvSpPr>
              <p:nvPr/>
            </p:nvSpPr>
            <p:spPr bwMode="auto">
              <a:xfrm>
                <a:off x="4943" y="1673"/>
                <a:ext cx="50" cy="30"/>
              </a:xfrm>
              <a:custGeom>
                <a:avLst/>
                <a:gdLst>
                  <a:gd name="T0" fmla="*/ 6 w 30"/>
                  <a:gd name="T1" fmla="*/ 9 h 18"/>
                  <a:gd name="T2" fmla="*/ 0 w 30"/>
                  <a:gd name="T3" fmla="*/ 0 h 18"/>
                  <a:gd name="T4" fmla="*/ 1 w 30"/>
                  <a:gd name="T5" fmla="*/ 0 h 18"/>
                  <a:gd name="T6" fmla="*/ 15 w 30"/>
                  <a:gd name="T7" fmla="*/ 5 h 18"/>
                  <a:gd name="T8" fmla="*/ 30 w 30"/>
                  <a:gd name="T9" fmla="*/ 9 h 18"/>
                  <a:gd name="T10" fmla="*/ 15 w 30"/>
                  <a:gd name="T11" fmla="*/ 12 h 18"/>
                  <a:gd name="T12" fmla="*/ 1 w 30"/>
                  <a:gd name="T13" fmla="*/ 18 h 18"/>
                  <a:gd name="T14" fmla="*/ 0 w 30"/>
                  <a:gd name="T15" fmla="*/ 18 h 18"/>
                  <a:gd name="T16" fmla="*/ 6 w 30"/>
                  <a:gd name="T1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8">
                    <a:moveTo>
                      <a:pt x="6" y="9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20" y="7"/>
                      <a:pt x="25" y="8"/>
                      <a:pt x="30" y="9"/>
                    </a:cubicBezTo>
                    <a:cubicBezTo>
                      <a:pt x="25" y="10"/>
                      <a:pt x="20" y="11"/>
                      <a:pt x="15" y="12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8"/>
                      <a:pt x="0" y="18"/>
                      <a:pt x="0" y="18"/>
                    </a:cubicBez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06" name="Freeform 70"/>
              <p:cNvSpPr>
                <a:spLocks/>
              </p:cNvSpPr>
              <p:nvPr/>
            </p:nvSpPr>
            <p:spPr bwMode="auto">
              <a:xfrm>
                <a:off x="4320" y="1335"/>
                <a:ext cx="36" cy="521"/>
              </a:xfrm>
              <a:custGeom>
                <a:avLst/>
                <a:gdLst>
                  <a:gd name="T0" fmla="*/ 0 w 36"/>
                  <a:gd name="T1" fmla="*/ 0 h 521"/>
                  <a:gd name="T2" fmla="*/ 0 w 36"/>
                  <a:gd name="T3" fmla="*/ 521 h 521"/>
                  <a:gd name="T4" fmla="*/ 36 w 36"/>
                  <a:gd name="T5" fmla="*/ 52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521">
                    <a:moveTo>
                      <a:pt x="0" y="0"/>
                    </a:moveTo>
                    <a:lnTo>
                      <a:pt x="0" y="521"/>
                    </a:lnTo>
                    <a:lnTo>
                      <a:pt x="36" y="521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07" name="Freeform 71"/>
              <p:cNvSpPr>
                <a:spLocks/>
              </p:cNvSpPr>
              <p:nvPr/>
            </p:nvSpPr>
            <p:spPr bwMode="auto">
              <a:xfrm>
                <a:off x="4343" y="1841"/>
                <a:ext cx="48" cy="30"/>
              </a:xfrm>
              <a:custGeom>
                <a:avLst/>
                <a:gdLst>
                  <a:gd name="T0" fmla="*/ 5 w 29"/>
                  <a:gd name="T1" fmla="*/ 9 h 18"/>
                  <a:gd name="T2" fmla="*/ 0 w 29"/>
                  <a:gd name="T3" fmla="*/ 0 h 18"/>
                  <a:gd name="T4" fmla="*/ 0 w 29"/>
                  <a:gd name="T5" fmla="*/ 0 h 18"/>
                  <a:gd name="T6" fmla="*/ 14 w 29"/>
                  <a:gd name="T7" fmla="*/ 6 h 18"/>
                  <a:gd name="T8" fmla="*/ 29 w 29"/>
                  <a:gd name="T9" fmla="*/ 9 h 18"/>
                  <a:gd name="T10" fmla="*/ 14 w 29"/>
                  <a:gd name="T11" fmla="*/ 12 h 18"/>
                  <a:gd name="T12" fmla="*/ 0 w 29"/>
                  <a:gd name="T13" fmla="*/ 18 h 18"/>
                  <a:gd name="T14" fmla="*/ 0 w 29"/>
                  <a:gd name="T15" fmla="*/ 18 h 18"/>
                  <a:gd name="T16" fmla="*/ 5 w 29"/>
                  <a:gd name="T1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8">
                    <a:moveTo>
                      <a:pt x="5" y="9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9" y="7"/>
                      <a:pt x="24" y="8"/>
                      <a:pt x="29" y="9"/>
                    </a:cubicBezTo>
                    <a:cubicBezTo>
                      <a:pt x="24" y="10"/>
                      <a:pt x="19" y="11"/>
                      <a:pt x="14" y="1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08" name="Freeform 72"/>
              <p:cNvSpPr>
                <a:spLocks/>
              </p:cNvSpPr>
              <p:nvPr/>
            </p:nvSpPr>
            <p:spPr bwMode="auto">
              <a:xfrm>
                <a:off x="4233" y="1688"/>
                <a:ext cx="123" cy="254"/>
              </a:xfrm>
              <a:custGeom>
                <a:avLst/>
                <a:gdLst>
                  <a:gd name="T0" fmla="*/ 0 w 123"/>
                  <a:gd name="T1" fmla="*/ 0 h 254"/>
                  <a:gd name="T2" fmla="*/ 0 w 123"/>
                  <a:gd name="T3" fmla="*/ 254 h 254"/>
                  <a:gd name="T4" fmla="*/ 123 w 123"/>
                  <a:gd name="T5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3" h="254">
                    <a:moveTo>
                      <a:pt x="0" y="0"/>
                    </a:moveTo>
                    <a:lnTo>
                      <a:pt x="0" y="254"/>
                    </a:lnTo>
                    <a:lnTo>
                      <a:pt x="123" y="254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09" name="Freeform 73"/>
              <p:cNvSpPr>
                <a:spLocks/>
              </p:cNvSpPr>
              <p:nvPr/>
            </p:nvSpPr>
            <p:spPr bwMode="auto">
              <a:xfrm>
                <a:off x="4343" y="1929"/>
                <a:ext cx="48" cy="28"/>
              </a:xfrm>
              <a:custGeom>
                <a:avLst/>
                <a:gdLst>
                  <a:gd name="T0" fmla="*/ 5 w 29"/>
                  <a:gd name="T1" fmla="*/ 8 h 17"/>
                  <a:gd name="T2" fmla="*/ 0 w 29"/>
                  <a:gd name="T3" fmla="*/ 0 h 17"/>
                  <a:gd name="T4" fmla="*/ 0 w 29"/>
                  <a:gd name="T5" fmla="*/ 0 h 17"/>
                  <a:gd name="T6" fmla="*/ 14 w 29"/>
                  <a:gd name="T7" fmla="*/ 5 h 17"/>
                  <a:gd name="T8" fmla="*/ 29 w 29"/>
                  <a:gd name="T9" fmla="*/ 8 h 17"/>
                  <a:gd name="T10" fmla="*/ 14 w 29"/>
                  <a:gd name="T11" fmla="*/ 12 h 17"/>
                  <a:gd name="T12" fmla="*/ 0 w 29"/>
                  <a:gd name="T13" fmla="*/ 17 h 17"/>
                  <a:gd name="T14" fmla="*/ 0 w 29"/>
                  <a:gd name="T15" fmla="*/ 17 h 17"/>
                  <a:gd name="T16" fmla="*/ 5 w 29"/>
                  <a:gd name="T17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7">
                    <a:moveTo>
                      <a:pt x="5" y="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9" y="6"/>
                      <a:pt x="24" y="7"/>
                      <a:pt x="29" y="8"/>
                    </a:cubicBezTo>
                    <a:cubicBezTo>
                      <a:pt x="24" y="10"/>
                      <a:pt x="19" y="11"/>
                      <a:pt x="14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10" name="Freeform 74"/>
              <p:cNvSpPr>
                <a:spLocks/>
              </p:cNvSpPr>
              <p:nvPr/>
            </p:nvSpPr>
            <p:spPr bwMode="auto">
              <a:xfrm>
                <a:off x="4233" y="2021"/>
                <a:ext cx="123" cy="178"/>
              </a:xfrm>
              <a:custGeom>
                <a:avLst/>
                <a:gdLst>
                  <a:gd name="T0" fmla="*/ 0 w 123"/>
                  <a:gd name="T1" fmla="*/ 178 h 178"/>
                  <a:gd name="T2" fmla="*/ 0 w 123"/>
                  <a:gd name="T3" fmla="*/ 0 h 178"/>
                  <a:gd name="T4" fmla="*/ 123 w 123"/>
                  <a:gd name="T5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3" h="178">
                    <a:moveTo>
                      <a:pt x="0" y="178"/>
                    </a:moveTo>
                    <a:lnTo>
                      <a:pt x="0" y="0"/>
                    </a:lnTo>
                    <a:lnTo>
                      <a:pt x="123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11" name="Freeform 75"/>
              <p:cNvSpPr>
                <a:spLocks/>
              </p:cNvSpPr>
              <p:nvPr/>
            </p:nvSpPr>
            <p:spPr bwMode="auto">
              <a:xfrm>
                <a:off x="4343" y="2007"/>
                <a:ext cx="48" cy="29"/>
              </a:xfrm>
              <a:custGeom>
                <a:avLst/>
                <a:gdLst>
                  <a:gd name="T0" fmla="*/ 5 w 29"/>
                  <a:gd name="T1" fmla="*/ 8 h 17"/>
                  <a:gd name="T2" fmla="*/ 0 w 29"/>
                  <a:gd name="T3" fmla="*/ 0 h 17"/>
                  <a:gd name="T4" fmla="*/ 0 w 29"/>
                  <a:gd name="T5" fmla="*/ 0 h 17"/>
                  <a:gd name="T6" fmla="*/ 14 w 29"/>
                  <a:gd name="T7" fmla="*/ 5 h 17"/>
                  <a:gd name="T8" fmla="*/ 29 w 29"/>
                  <a:gd name="T9" fmla="*/ 8 h 17"/>
                  <a:gd name="T10" fmla="*/ 14 w 29"/>
                  <a:gd name="T11" fmla="*/ 12 h 17"/>
                  <a:gd name="T12" fmla="*/ 0 w 29"/>
                  <a:gd name="T13" fmla="*/ 17 h 17"/>
                  <a:gd name="T14" fmla="*/ 0 w 29"/>
                  <a:gd name="T15" fmla="*/ 17 h 17"/>
                  <a:gd name="T16" fmla="*/ 5 w 29"/>
                  <a:gd name="T17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7">
                    <a:moveTo>
                      <a:pt x="5" y="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9" y="6"/>
                      <a:pt x="24" y="7"/>
                      <a:pt x="29" y="8"/>
                    </a:cubicBezTo>
                    <a:cubicBezTo>
                      <a:pt x="24" y="10"/>
                      <a:pt x="19" y="11"/>
                      <a:pt x="14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12" name="Freeform 76"/>
              <p:cNvSpPr>
                <a:spLocks/>
              </p:cNvSpPr>
              <p:nvPr/>
            </p:nvSpPr>
            <p:spPr bwMode="auto">
              <a:xfrm>
                <a:off x="4063" y="1769"/>
                <a:ext cx="894" cy="430"/>
              </a:xfrm>
              <a:custGeom>
                <a:avLst/>
                <a:gdLst>
                  <a:gd name="T0" fmla="*/ 0 w 894"/>
                  <a:gd name="T1" fmla="*/ 341 h 430"/>
                  <a:gd name="T2" fmla="*/ 0 w 894"/>
                  <a:gd name="T3" fmla="*/ 430 h 430"/>
                  <a:gd name="T4" fmla="*/ 759 w 894"/>
                  <a:gd name="T5" fmla="*/ 430 h 430"/>
                  <a:gd name="T6" fmla="*/ 759 w 894"/>
                  <a:gd name="T7" fmla="*/ 0 h 430"/>
                  <a:gd name="T8" fmla="*/ 894 w 894"/>
                  <a:gd name="T9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4" h="430">
                    <a:moveTo>
                      <a:pt x="0" y="341"/>
                    </a:moveTo>
                    <a:lnTo>
                      <a:pt x="0" y="430"/>
                    </a:lnTo>
                    <a:lnTo>
                      <a:pt x="759" y="430"/>
                    </a:lnTo>
                    <a:lnTo>
                      <a:pt x="759" y="0"/>
                    </a:lnTo>
                    <a:lnTo>
                      <a:pt x="894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13" name="Freeform 77"/>
              <p:cNvSpPr>
                <a:spLocks/>
              </p:cNvSpPr>
              <p:nvPr/>
            </p:nvSpPr>
            <p:spPr bwMode="auto">
              <a:xfrm>
                <a:off x="4943" y="1754"/>
                <a:ext cx="50" cy="30"/>
              </a:xfrm>
              <a:custGeom>
                <a:avLst/>
                <a:gdLst>
                  <a:gd name="T0" fmla="*/ 6 w 30"/>
                  <a:gd name="T1" fmla="*/ 9 h 18"/>
                  <a:gd name="T2" fmla="*/ 0 w 30"/>
                  <a:gd name="T3" fmla="*/ 0 h 18"/>
                  <a:gd name="T4" fmla="*/ 1 w 30"/>
                  <a:gd name="T5" fmla="*/ 0 h 18"/>
                  <a:gd name="T6" fmla="*/ 15 w 30"/>
                  <a:gd name="T7" fmla="*/ 5 h 18"/>
                  <a:gd name="T8" fmla="*/ 30 w 30"/>
                  <a:gd name="T9" fmla="*/ 9 h 18"/>
                  <a:gd name="T10" fmla="*/ 15 w 30"/>
                  <a:gd name="T11" fmla="*/ 12 h 18"/>
                  <a:gd name="T12" fmla="*/ 1 w 30"/>
                  <a:gd name="T13" fmla="*/ 18 h 18"/>
                  <a:gd name="T14" fmla="*/ 0 w 30"/>
                  <a:gd name="T15" fmla="*/ 17 h 18"/>
                  <a:gd name="T16" fmla="*/ 6 w 30"/>
                  <a:gd name="T1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8">
                    <a:moveTo>
                      <a:pt x="6" y="9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20" y="6"/>
                      <a:pt x="25" y="7"/>
                      <a:pt x="30" y="9"/>
                    </a:cubicBezTo>
                    <a:cubicBezTo>
                      <a:pt x="25" y="10"/>
                      <a:pt x="20" y="11"/>
                      <a:pt x="15" y="12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7"/>
                      <a:pt x="0" y="17"/>
                      <a:pt x="0" y="17"/>
                    </a:cubicBez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14" name="Freeform 78"/>
              <p:cNvSpPr>
                <a:spLocks/>
              </p:cNvSpPr>
              <p:nvPr/>
            </p:nvSpPr>
            <p:spPr bwMode="auto">
              <a:xfrm>
                <a:off x="4063" y="2109"/>
                <a:ext cx="293" cy="432"/>
              </a:xfrm>
              <a:custGeom>
                <a:avLst/>
                <a:gdLst>
                  <a:gd name="T0" fmla="*/ 0 w 293"/>
                  <a:gd name="T1" fmla="*/ 339 h 432"/>
                  <a:gd name="T2" fmla="*/ 0 w 293"/>
                  <a:gd name="T3" fmla="*/ 432 h 432"/>
                  <a:gd name="T4" fmla="*/ 257 w 293"/>
                  <a:gd name="T5" fmla="*/ 432 h 432"/>
                  <a:gd name="T6" fmla="*/ 257 w 293"/>
                  <a:gd name="T7" fmla="*/ 0 h 432"/>
                  <a:gd name="T8" fmla="*/ 293 w 293"/>
                  <a:gd name="T9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432">
                    <a:moveTo>
                      <a:pt x="0" y="339"/>
                    </a:moveTo>
                    <a:lnTo>
                      <a:pt x="0" y="432"/>
                    </a:lnTo>
                    <a:lnTo>
                      <a:pt x="257" y="432"/>
                    </a:lnTo>
                    <a:lnTo>
                      <a:pt x="257" y="0"/>
                    </a:lnTo>
                    <a:lnTo>
                      <a:pt x="293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15" name="Freeform 79"/>
              <p:cNvSpPr>
                <a:spLocks/>
              </p:cNvSpPr>
              <p:nvPr/>
            </p:nvSpPr>
            <p:spPr bwMode="auto">
              <a:xfrm>
                <a:off x="4343" y="2094"/>
                <a:ext cx="48" cy="30"/>
              </a:xfrm>
              <a:custGeom>
                <a:avLst/>
                <a:gdLst>
                  <a:gd name="T0" fmla="*/ 5 w 29"/>
                  <a:gd name="T1" fmla="*/ 9 h 18"/>
                  <a:gd name="T2" fmla="*/ 0 w 29"/>
                  <a:gd name="T3" fmla="*/ 0 h 18"/>
                  <a:gd name="T4" fmla="*/ 0 w 29"/>
                  <a:gd name="T5" fmla="*/ 0 h 18"/>
                  <a:gd name="T6" fmla="*/ 14 w 29"/>
                  <a:gd name="T7" fmla="*/ 6 h 18"/>
                  <a:gd name="T8" fmla="*/ 29 w 29"/>
                  <a:gd name="T9" fmla="*/ 9 h 18"/>
                  <a:gd name="T10" fmla="*/ 14 w 29"/>
                  <a:gd name="T11" fmla="*/ 12 h 18"/>
                  <a:gd name="T12" fmla="*/ 0 w 29"/>
                  <a:gd name="T13" fmla="*/ 18 h 18"/>
                  <a:gd name="T14" fmla="*/ 0 w 29"/>
                  <a:gd name="T15" fmla="*/ 18 h 18"/>
                  <a:gd name="T16" fmla="*/ 5 w 29"/>
                  <a:gd name="T1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8">
                    <a:moveTo>
                      <a:pt x="5" y="9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9" y="7"/>
                      <a:pt x="24" y="8"/>
                      <a:pt x="29" y="9"/>
                    </a:cubicBezTo>
                    <a:cubicBezTo>
                      <a:pt x="24" y="10"/>
                      <a:pt x="19" y="11"/>
                      <a:pt x="14" y="1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16" name="Line 80"/>
              <p:cNvSpPr>
                <a:spLocks noChangeShapeType="1"/>
              </p:cNvSpPr>
              <p:nvPr/>
            </p:nvSpPr>
            <p:spPr bwMode="auto">
              <a:xfrm>
                <a:off x="4531" y="823"/>
                <a:ext cx="1" cy="95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17" name="Freeform 81"/>
              <p:cNvSpPr>
                <a:spLocks/>
              </p:cNvSpPr>
              <p:nvPr/>
            </p:nvSpPr>
            <p:spPr bwMode="auto">
              <a:xfrm>
                <a:off x="4517" y="1763"/>
                <a:ext cx="27" cy="43"/>
              </a:xfrm>
              <a:custGeom>
                <a:avLst/>
                <a:gdLst>
                  <a:gd name="T0" fmla="*/ 8 w 16"/>
                  <a:gd name="T1" fmla="*/ 4 h 26"/>
                  <a:gd name="T2" fmla="*/ 16 w 16"/>
                  <a:gd name="T3" fmla="*/ 0 h 26"/>
                  <a:gd name="T4" fmla="*/ 16 w 16"/>
                  <a:gd name="T5" fmla="*/ 0 h 26"/>
                  <a:gd name="T6" fmla="*/ 11 w 16"/>
                  <a:gd name="T7" fmla="*/ 13 h 26"/>
                  <a:gd name="T8" fmla="*/ 8 w 16"/>
                  <a:gd name="T9" fmla="*/ 26 h 26"/>
                  <a:gd name="T10" fmla="*/ 5 w 16"/>
                  <a:gd name="T11" fmla="*/ 13 h 26"/>
                  <a:gd name="T12" fmla="*/ 0 w 16"/>
                  <a:gd name="T13" fmla="*/ 0 h 26"/>
                  <a:gd name="T14" fmla="*/ 0 w 16"/>
                  <a:gd name="T15" fmla="*/ 0 h 26"/>
                  <a:gd name="T16" fmla="*/ 8 w 16"/>
                  <a:gd name="T17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26">
                    <a:moveTo>
                      <a:pt x="8" y="4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0" y="17"/>
                      <a:pt x="9" y="22"/>
                      <a:pt x="8" y="26"/>
                    </a:cubicBezTo>
                    <a:cubicBezTo>
                      <a:pt x="7" y="22"/>
                      <a:pt x="6" y="17"/>
                      <a:pt x="5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18" name="Freeform 82"/>
              <p:cNvSpPr>
                <a:spLocks/>
              </p:cNvSpPr>
              <p:nvPr/>
            </p:nvSpPr>
            <p:spPr bwMode="auto">
              <a:xfrm>
                <a:off x="4529" y="1786"/>
                <a:ext cx="2" cy="3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1 h 2"/>
                  <a:gd name="T8" fmla="*/ 1 w 1"/>
                  <a:gd name="T9" fmla="*/ 2 h 2"/>
                  <a:gd name="T10" fmla="*/ 0 w 1"/>
                  <a:gd name="T11" fmla="*/ 1 h 2"/>
                  <a:gd name="T12" fmla="*/ 0 w 1"/>
                  <a:gd name="T13" fmla="*/ 0 h 2"/>
                  <a:gd name="T14" fmla="*/ 0 w 1"/>
                  <a:gd name="T15" fmla="*/ 0 h 2"/>
                  <a:gd name="T16" fmla="*/ 1 w 1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19" name="Freeform 83"/>
              <p:cNvSpPr>
                <a:spLocks/>
              </p:cNvSpPr>
              <p:nvPr/>
            </p:nvSpPr>
            <p:spPr bwMode="auto">
              <a:xfrm>
                <a:off x="3835" y="1946"/>
                <a:ext cx="912" cy="1270"/>
              </a:xfrm>
              <a:custGeom>
                <a:avLst/>
                <a:gdLst>
                  <a:gd name="T0" fmla="*/ 819 w 912"/>
                  <a:gd name="T1" fmla="*/ 0 h 1270"/>
                  <a:gd name="T2" fmla="*/ 912 w 912"/>
                  <a:gd name="T3" fmla="*/ 0 h 1270"/>
                  <a:gd name="T4" fmla="*/ 912 w 912"/>
                  <a:gd name="T5" fmla="*/ 755 h 1270"/>
                  <a:gd name="T6" fmla="*/ 0 w 912"/>
                  <a:gd name="T7" fmla="*/ 755 h 1270"/>
                  <a:gd name="T8" fmla="*/ 0 w 912"/>
                  <a:gd name="T9" fmla="*/ 1270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2" h="1270">
                    <a:moveTo>
                      <a:pt x="819" y="0"/>
                    </a:moveTo>
                    <a:lnTo>
                      <a:pt x="912" y="0"/>
                    </a:lnTo>
                    <a:lnTo>
                      <a:pt x="912" y="755"/>
                    </a:lnTo>
                    <a:lnTo>
                      <a:pt x="0" y="755"/>
                    </a:lnTo>
                    <a:lnTo>
                      <a:pt x="0" y="127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20" name="Freeform 84"/>
              <p:cNvSpPr>
                <a:spLocks/>
              </p:cNvSpPr>
              <p:nvPr/>
            </p:nvSpPr>
            <p:spPr bwMode="auto">
              <a:xfrm>
                <a:off x="3820" y="3203"/>
                <a:ext cx="30" cy="50"/>
              </a:xfrm>
              <a:custGeom>
                <a:avLst/>
                <a:gdLst>
                  <a:gd name="T0" fmla="*/ 9 w 18"/>
                  <a:gd name="T1" fmla="*/ 5 h 30"/>
                  <a:gd name="T2" fmla="*/ 18 w 18"/>
                  <a:gd name="T3" fmla="*/ 0 h 30"/>
                  <a:gd name="T4" fmla="*/ 18 w 18"/>
                  <a:gd name="T5" fmla="*/ 0 h 30"/>
                  <a:gd name="T6" fmla="*/ 12 w 18"/>
                  <a:gd name="T7" fmla="*/ 15 h 30"/>
                  <a:gd name="T8" fmla="*/ 9 w 18"/>
                  <a:gd name="T9" fmla="*/ 30 h 30"/>
                  <a:gd name="T10" fmla="*/ 6 w 18"/>
                  <a:gd name="T11" fmla="*/ 15 h 30"/>
                  <a:gd name="T12" fmla="*/ 0 w 18"/>
                  <a:gd name="T13" fmla="*/ 0 h 30"/>
                  <a:gd name="T14" fmla="*/ 0 w 18"/>
                  <a:gd name="T15" fmla="*/ 0 h 30"/>
                  <a:gd name="T16" fmla="*/ 9 w 18"/>
                  <a:gd name="T17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30">
                    <a:moveTo>
                      <a:pt x="9" y="5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20"/>
                      <a:pt x="10" y="25"/>
                      <a:pt x="9" y="30"/>
                    </a:cubicBezTo>
                    <a:cubicBezTo>
                      <a:pt x="8" y="25"/>
                      <a:pt x="7" y="20"/>
                      <a:pt x="6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21" name="Freeform 85"/>
              <p:cNvSpPr>
                <a:spLocks/>
              </p:cNvSpPr>
              <p:nvPr/>
            </p:nvSpPr>
            <p:spPr bwMode="auto">
              <a:xfrm>
                <a:off x="3671" y="2741"/>
                <a:ext cx="436" cy="38"/>
              </a:xfrm>
              <a:custGeom>
                <a:avLst/>
                <a:gdLst>
                  <a:gd name="T0" fmla="*/ 0 w 436"/>
                  <a:gd name="T1" fmla="*/ 0 h 38"/>
                  <a:gd name="T2" fmla="*/ 436 w 436"/>
                  <a:gd name="T3" fmla="*/ 0 h 38"/>
                  <a:gd name="T4" fmla="*/ 436 w 436"/>
                  <a:gd name="T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6" h="38">
                    <a:moveTo>
                      <a:pt x="0" y="0"/>
                    </a:moveTo>
                    <a:lnTo>
                      <a:pt x="436" y="0"/>
                    </a:lnTo>
                    <a:lnTo>
                      <a:pt x="436" y="38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22" name="Freeform 86"/>
              <p:cNvSpPr>
                <a:spLocks/>
              </p:cNvSpPr>
              <p:nvPr/>
            </p:nvSpPr>
            <p:spPr bwMode="auto">
              <a:xfrm>
                <a:off x="4092" y="2766"/>
                <a:ext cx="30" cy="50"/>
              </a:xfrm>
              <a:custGeom>
                <a:avLst/>
                <a:gdLst>
                  <a:gd name="T0" fmla="*/ 9 w 18"/>
                  <a:gd name="T1" fmla="*/ 6 h 30"/>
                  <a:gd name="T2" fmla="*/ 17 w 18"/>
                  <a:gd name="T3" fmla="*/ 0 h 30"/>
                  <a:gd name="T4" fmla="*/ 18 w 18"/>
                  <a:gd name="T5" fmla="*/ 1 h 30"/>
                  <a:gd name="T6" fmla="*/ 12 w 18"/>
                  <a:gd name="T7" fmla="*/ 15 h 30"/>
                  <a:gd name="T8" fmla="*/ 9 w 18"/>
                  <a:gd name="T9" fmla="*/ 30 h 30"/>
                  <a:gd name="T10" fmla="*/ 5 w 18"/>
                  <a:gd name="T11" fmla="*/ 15 h 30"/>
                  <a:gd name="T12" fmla="*/ 0 w 18"/>
                  <a:gd name="T13" fmla="*/ 1 h 30"/>
                  <a:gd name="T14" fmla="*/ 0 w 18"/>
                  <a:gd name="T15" fmla="*/ 0 h 30"/>
                  <a:gd name="T16" fmla="*/ 9 w 18"/>
                  <a:gd name="T1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30">
                    <a:moveTo>
                      <a:pt x="9" y="6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20"/>
                      <a:pt x="10" y="25"/>
                      <a:pt x="9" y="30"/>
                    </a:cubicBezTo>
                    <a:cubicBezTo>
                      <a:pt x="8" y="25"/>
                      <a:pt x="7" y="20"/>
                      <a:pt x="5" y="1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23" name="Freeform 87"/>
              <p:cNvSpPr>
                <a:spLocks/>
              </p:cNvSpPr>
              <p:nvPr/>
            </p:nvSpPr>
            <p:spPr bwMode="auto">
              <a:xfrm>
                <a:off x="4281" y="1718"/>
                <a:ext cx="1067" cy="1061"/>
              </a:xfrm>
              <a:custGeom>
                <a:avLst/>
                <a:gdLst>
                  <a:gd name="T0" fmla="*/ 973 w 1067"/>
                  <a:gd name="T1" fmla="*/ 0 h 1061"/>
                  <a:gd name="T2" fmla="*/ 1067 w 1067"/>
                  <a:gd name="T3" fmla="*/ 0 h 1061"/>
                  <a:gd name="T4" fmla="*/ 1067 w 1067"/>
                  <a:gd name="T5" fmla="*/ 1023 h 1061"/>
                  <a:gd name="T6" fmla="*/ 0 w 1067"/>
                  <a:gd name="T7" fmla="*/ 1023 h 1061"/>
                  <a:gd name="T8" fmla="*/ 0 w 1067"/>
                  <a:gd name="T9" fmla="*/ 1061 h 1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7" h="1061">
                    <a:moveTo>
                      <a:pt x="973" y="0"/>
                    </a:moveTo>
                    <a:lnTo>
                      <a:pt x="1067" y="0"/>
                    </a:lnTo>
                    <a:lnTo>
                      <a:pt x="1067" y="1023"/>
                    </a:lnTo>
                    <a:lnTo>
                      <a:pt x="0" y="1023"/>
                    </a:lnTo>
                    <a:lnTo>
                      <a:pt x="0" y="1061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24" name="Freeform 88"/>
              <p:cNvSpPr>
                <a:spLocks/>
              </p:cNvSpPr>
              <p:nvPr/>
            </p:nvSpPr>
            <p:spPr bwMode="auto">
              <a:xfrm>
                <a:off x="4266" y="2766"/>
                <a:ext cx="30" cy="50"/>
              </a:xfrm>
              <a:custGeom>
                <a:avLst/>
                <a:gdLst>
                  <a:gd name="T0" fmla="*/ 9 w 18"/>
                  <a:gd name="T1" fmla="*/ 6 h 30"/>
                  <a:gd name="T2" fmla="*/ 18 w 18"/>
                  <a:gd name="T3" fmla="*/ 0 h 30"/>
                  <a:gd name="T4" fmla="*/ 18 w 18"/>
                  <a:gd name="T5" fmla="*/ 1 h 30"/>
                  <a:gd name="T6" fmla="*/ 12 w 18"/>
                  <a:gd name="T7" fmla="*/ 15 h 30"/>
                  <a:gd name="T8" fmla="*/ 9 w 18"/>
                  <a:gd name="T9" fmla="*/ 30 h 30"/>
                  <a:gd name="T10" fmla="*/ 6 w 18"/>
                  <a:gd name="T11" fmla="*/ 15 h 30"/>
                  <a:gd name="T12" fmla="*/ 0 w 18"/>
                  <a:gd name="T13" fmla="*/ 1 h 30"/>
                  <a:gd name="T14" fmla="*/ 0 w 18"/>
                  <a:gd name="T15" fmla="*/ 0 h 30"/>
                  <a:gd name="T16" fmla="*/ 9 w 18"/>
                  <a:gd name="T1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30">
                    <a:moveTo>
                      <a:pt x="9" y="6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20"/>
                      <a:pt x="10" y="25"/>
                      <a:pt x="9" y="30"/>
                    </a:cubicBezTo>
                    <a:cubicBezTo>
                      <a:pt x="8" y="25"/>
                      <a:pt x="7" y="20"/>
                      <a:pt x="6" y="1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25" name="Freeform 89"/>
              <p:cNvSpPr>
                <a:spLocks/>
              </p:cNvSpPr>
              <p:nvPr/>
            </p:nvSpPr>
            <p:spPr bwMode="auto">
              <a:xfrm>
                <a:off x="4320" y="1863"/>
                <a:ext cx="637" cy="417"/>
              </a:xfrm>
              <a:custGeom>
                <a:avLst/>
                <a:gdLst>
                  <a:gd name="T0" fmla="*/ 0 w 637"/>
                  <a:gd name="T1" fmla="*/ 417 h 417"/>
                  <a:gd name="T2" fmla="*/ 587 w 637"/>
                  <a:gd name="T3" fmla="*/ 417 h 417"/>
                  <a:gd name="T4" fmla="*/ 587 w 637"/>
                  <a:gd name="T5" fmla="*/ 0 h 417"/>
                  <a:gd name="T6" fmla="*/ 637 w 637"/>
                  <a:gd name="T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7" h="417">
                    <a:moveTo>
                      <a:pt x="0" y="417"/>
                    </a:moveTo>
                    <a:lnTo>
                      <a:pt x="587" y="417"/>
                    </a:lnTo>
                    <a:lnTo>
                      <a:pt x="587" y="0"/>
                    </a:lnTo>
                    <a:lnTo>
                      <a:pt x="637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26" name="Freeform 90"/>
              <p:cNvSpPr>
                <a:spLocks/>
              </p:cNvSpPr>
              <p:nvPr/>
            </p:nvSpPr>
            <p:spPr bwMode="auto">
              <a:xfrm>
                <a:off x="4943" y="1848"/>
                <a:ext cx="50" cy="30"/>
              </a:xfrm>
              <a:custGeom>
                <a:avLst/>
                <a:gdLst>
                  <a:gd name="T0" fmla="*/ 6 w 30"/>
                  <a:gd name="T1" fmla="*/ 9 h 18"/>
                  <a:gd name="T2" fmla="*/ 0 w 30"/>
                  <a:gd name="T3" fmla="*/ 0 h 18"/>
                  <a:gd name="T4" fmla="*/ 1 w 30"/>
                  <a:gd name="T5" fmla="*/ 0 h 18"/>
                  <a:gd name="T6" fmla="*/ 15 w 30"/>
                  <a:gd name="T7" fmla="*/ 5 h 18"/>
                  <a:gd name="T8" fmla="*/ 30 w 30"/>
                  <a:gd name="T9" fmla="*/ 9 h 18"/>
                  <a:gd name="T10" fmla="*/ 15 w 30"/>
                  <a:gd name="T11" fmla="*/ 12 h 18"/>
                  <a:gd name="T12" fmla="*/ 1 w 30"/>
                  <a:gd name="T13" fmla="*/ 18 h 18"/>
                  <a:gd name="T14" fmla="*/ 0 w 30"/>
                  <a:gd name="T15" fmla="*/ 17 h 18"/>
                  <a:gd name="T16" fmla="*/ 6 w 30"/>
                  <a:gd name="T1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8">
                    <a:moveTo>
                      <a:pt x="6" y="9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20" y="6"/>
                      <a:pt x="25" y="8"/>
                      <a:pt x="30" y="9"/>
                    </a:cubicBezTo>
                    <a:cubicBezTo>
                      <a:pt x="25" y="10"/>
                      <a:pt x="20" y="11"/>
                      <a:pt x="15" y="12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7"/>
                      <a:pt x="0" y="17"/>
                      <a:pt x="0" y="17"/>
                    </a:cubicBez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27" name="Line 91"/>
              <p:cNvSpPr>
                <a:spLocks noChangeShapeType="1"/>
              </p:cNvSpPr>
              <p:nvPr/>
            </p:nvSpPr>
            <p:spPr bwMode="auto">
              <a:xfrm>
                <a:off x="5128" y="853"/>
                <a:ext cx="1" cy="65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28" name="Freeform 92"/>
              <p:cNvSpPr>
                <a:spLocks/>
              </p:cNvSpPr>
              <p:nvPr/>
            </p:nvSpPr>
            <p:spPr bwMode="auto">
              <a:xfrm>
                <a:off x="5115" y="1500"/>
                <a:ext cx="28" cy="45"/>
              </a:xfrm>
              <a:custGeom>
                <a:avLst/>
                <a:gdLst>
                  <a:gd name="T0" fmla="*/ 8 w 17"/>
                  <a:gd name="T1" fmla="*/ 5 h 27"/>
                  <a:gd name="T2" fmla="*/ 16 w 17"/>
                  <a:gd name="T3" fmla="*/ 0 h 27"/>
                  <a:gd name="T4" fmla="*/ 17 w 17"/>
                  <a:gd name="T5" fmla="*/ 0 h 27"/>
                  <a:gd name="T6" fmla="*/ 11 w 17"/>
                  <a:gd name="T7" fmla="*/ 13 h 27"/>
                  <a:gd name="T8" fmla="*/ 8 w 17"/>
                  <a:gd name="T9" fmla="*/ 27 h 27"/>
                  <a:gd name="T10" fmla="*/ 6 w 17"/>
                  <a:gd name="T11" fmla="*/ 13 h 27"/>
                  <a:gd name="T12" fmla="*/ 0 w 17"/>
                  <a:gd name="T13" fmla="*/ 0 h 27"/>
                  <a:gd name="T14" fmla="*/ 0 w 17"/>
                  <a:gd name="T15" fmla="*/ 0 h 27"/>
                  <a:gd name="T16" fmla="*/ 8 w 17"/>
                  <a:gd name="T17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27">
                    <a:moveTo>
                      <a:pt x="8" y="5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0" y="18"/>
                      <a:pt x="9" y="22"/>
                      <a:pt x="8" y="27"/>
                    </a:cubicBezTo>
                    <a:cubicBezTo>
                      <a:pt x="7" y="22"/>
                      <a:pt x="7" y="18"/>
                      <a:pt x="6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29" name="Line 93"/>
              <p:cNvSpPr>
                <a:spLocks noChangeShapeType="1"/>
              </p:cNvSpPr>
              <p:nvPr/>
            </p:nvSpPr>
            <p:spPr bwMode="auto">
              <a:xfrm flipH="1">
                <a:off x="4120" y="1317"/>
                <a:ext cx="43" cy="4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30" name="Rectangle 94"/>
              <p:cNvSpPr>
                <a:spLocks noChangeArrowheads="1"/>
              </p:cNvSpPr>
              <p:nvPr/>
            </p:nvSpPr>
            <p:spPr bwMode="auto">
              <a:xfrm>
                <a:off x="4115" y="1261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700" u="none" baseline="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808031" name="Line 95"/>
              <p:cNvSpPr>
                <a:spLocks noChangeShapeType="1"/>
              </p:cNvSpPr>
              <p:nvPr/>
            </p:nvSpPr>
            <p:spPr bwMode="auto">
              <a:xfrm flipH="1">
                <a:off x="4120" y="1670"/>
                <a:ext cx="43" cy="4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32" name="Rectangle 96"/>
              <p:cNvSpPr>
                <a:spLocks noChangeArrowheads="1"/>
              </p:cNvSpPr>
              <p:nvPr/>
            </p:nvSpPr>
            <p:spPr bwMode="auto">
              <a:xfrm>
                <a:off x="4115" y="1612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808033" name="Line 97"/>
              <p:cNvSpPr>
                <a:spLocks noChangeShapeType="1"/>
              </p:cNvSpPr>
              <p:nvPr/>
            </p:nvSpPr>
            <p:spPr bwMode="auto">
              <a:xfrm flipH="1">
                <a:off x="4120" y="2177"/>
                <a:ext cx="43" cy="4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34" name="Rectangle 98"/>
              <p:cNvSpPr>
                <a:spLocks noChangeArrowheads="1"/>
              </p:cNvSpPr>
              <p:nvPr/>
            </p:nvSpPr>
            <p:spPr bwMode="auto">
              <a:xfrm>
                <a:off x="4116" y="2126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808035" name="Line 99"/>
              <p:cNvSpPr>
                <a:spLocks noChangeShapeType="1"/>
              </p:cNvSpPr>
              <p:nvPr/>
            </p:nvSpPr>
            <p:spPr bwMode="auto">
              <a:xfrm flipH="1">
                <a:off x="4123" y="2520"/>
                <a:ext cx="43" cy="4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36" name="Rectangle 100"/>
              <p:cNvSpPr>
                <a:spLocks noChangeArrowheads="1"/>
              </p:cNvSpPr>
              <p:nvPr/>
            </p:nvSpPr>
            <p:spPr bwMode="auto">
              <a:xfrm>
                <a:off x="4115" y="2466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808037" name="Line 101"/>
              <p:cNvSpPr>
                <a:spLocks noChangeShapeType="1"/>
              </p:cNvSpPr>
              <p:nvPr/>
            </p:nvSpPr>
            <p:spPr bwMode="auto">
              <a:xfrm flipH="1">
                <a:off x="4722" y="2430"/>
                <a:ext cx="43" cy="4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38" name="Rectangle 102"/>
              <p:cNvSpPr>
                <a:spLocks noChangeArrowheads="1"/>
              </p:cNvSpPr>
              <p:nvPr/>
            </p:nvSpPr>
            <p:spPr bwMode="auto">
              <a:xfrm>
                <a:off x="4700" y="2388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808039" name="Line 103"/>
              <p:cNvSpPr>
                <a:spLocks noChangeShapeType="1"/>
              </p:cNvSpPr>
              <p:nvPr/>
            </p:nvSpPr>
            <p:spPr bwMode="auto">
              <a:xfrm flipH="1">
                <a:off x="5323" y="2430"/>
                <a:ext cx="45" cy="4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40" name="Rectangle 104"/>
              <p:cNvSpPr>
                <a:spLocks noChangeArrowheads="1"/>
              </p:cNvSpPr>
              <p:nvPr/>
            </p:nvSpPr>
            <p:spPr bwMode="auto">
              <a:xfrm>
                <a:off x="5301" y="2388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808041" name="Line 105"/>
              <p:cNvSpPr>
                <a:spLocks noChangeShapeType="1"/>
              </p:cNvSpPr>
              <p:nvPr/>
            </p:nvSpPr>
            <p:spPr bwMode="auto">
              <a:xfrm flipH="1">
                <a:off x="4804" y="2722"/>
                <a:ext cx="43" cy="4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42" name="Rectangle 106"/>
              <p:cNvSpPr>
                <a:spLocks noChangeArrowheads="1"/>
              </p:cNvSpPr>
              <p:nvPr/>
            </p:nvSpPr>
            <p:spPr bwMode="auto">
              <a:xfrm>
                <a:off x="4804" y="2664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808043" name="Line 107"/>
              <p:cNvSpPr>
                <a:spLocks noChangeShapeType="1"/>
              </p:cNvSpPr>
              <p:nvPr/>
            </p:nvSpPr>
            <p:spPr bwMode="auto">
              <a:xfrm flipH="1">
                <a:off x="4506" y="1201"/>
                <a:ext cx="43" cy="4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44" name="Rectangle 108"/>
              <p:cNvSpPr>
                <a:spLocks noChangeArrowheads="1"/>
              </p:cNvSpPr>
              <p:nvPr/>
            </p:nvSpPr>
            <p:spPr bwMode="auto">
              <a:xfrm>
                <a:off x="4486" y="1158"/>
                <a:ext cx="3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2</a:t>
                </a:r>
                <a:endParaRPr lang="en-US" altLang="en-US"/>
              </a:p>
            </p:txBody>
          </p:sp>
          <p:sp>
            <p:nvSpPr>
              <p:cNvPr id="808045" name="Line 109"/>
              <p:cNvSpPr>
                <a:spLocks noChangeShapeType="1"/>
              </p:cNvSpPr>
              <p:nvPr/>
            </p:nvSpPr>
            <p:spPr bwMode="auto">
              <a:xfrm flipH="1">
                <a:off x="5110" y="1201"/>
                <a:ext cx="43" cy="4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46" name="Rectangle 110"/>
              <p:cNvSpPr>
                <a:spLocks noChangeArrowheads="1"/>
              </p:cNvSpPr>
              <p:nvPr/>
            </p:nvSpPr>
            <p:spPr bwMode="auto">
              <a:xfrm>
                <a:off x="5085" y="1158"/>
                <a:ext cx="3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2</a:t>
                </a:r>
                <a:endParaRPr lang="en-US" altLang="en-US"/>
              </a:p>
            </p:txBody>
          </p:sp>
          <p:sp>
            <p:nvSpPr>
              <p:cNvPr id="808047" name="Line 111"/>
              <p:cNvSpPr>
                <a:spLocks noChangeShapeType="1"/>
              </p:cNvSpPr>
              <p:nvPr/>
            </p:nvSpPr>
            <p:spPr bwMode="auto">
              <a:xfrm flipH="1">
                <a:off x="3732" y="2719"/>
                <a:ext cx="44" cy="4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48" name="Rectangle 112"/>
              <p:cNvSpPr>
                <a:spLocks noChangeArrowheads="1"/>
              </p:cNvSpPr>
              <p:nvPr/>
            </p:nvSpPr>
            <p:spPr bwMode="auto">
              <a:xfrm>
                <a:off x="3726" y="2669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808049" name="Line 113"/>
              <p:cNvSpPr>
                <a:spLocks noChangeShapeType="1"/>
              </p:cNvSpPr>
              <p:nvPr/>
            </p:nvSpPr>
            <p:spPr bwMode="auto">
              <a:xfrm flipH="1">
                <a:off x="3817" y="2842"/>
                <a:ext cx="43" cy="4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50" name="Rectangle 114"/>
              <p:cNvSpPr>
                <a:spLocks noChangeArrowheads="1"/>
              </p:cNvSpPr>
              <p:nvPr/>
            </p:nvSpPr>
            <p:spPr bwMode="auto">
              <a:xfrm>
                <a:off x="3792" y="2800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808051" name="Line 115"/>
              <p:cNvSpPr>
                <a:spLocks noChangeShapeType="1"/>
              </p:cNvSpPr>
              <p:nvPr/>
            </p:nvSpPr>
            <p:spPr bwMode="auto">
              <a:xfrm>
                <a:off x="3734" y="2912"/>
                <a:ext cx="2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52" name="Freeform 116"/>
              <p:cNvSpPr>
                <a:spLocks/>
              </p:cNvSpPr>
              <p:nvPr/>
            </p:nvSpPr>
            <p:spPr bwMode="auto">
              <a:xfrm>
                <a:off x="4017" y="2899"/>
                <a:ext cx="45" cy="26"/>
              </a:xfrm>
              <a:custGeom>
                <a:avLst/>
                <a:gdLst>
                  <a:gd name="T0" fmla="*/ 5 w 27"/>
                  <a:gd name="T1" fmla="*/ 8 h 16"/>
                  <a:gd name="T2" fmla="*/ 0 w 27"/>
                  <a:gd name="T3" fmla="*/ 0 h 16"/>
                  <a:gd name="T4" fmla="*/ 0 w 27"/>
                  <a:gd name="T5" fmla="*/ 0 h 16"/>
                  <a:gd name="T6" fmla="*/ 13 w 27"/>
                  <a:gd name="T7" fmla="*/ 5 h 16"/>
                  <a:gd name="T8" fmla="*/ 27 w 27"/>
                  <a:gd name="T9" fmla="*/ 8 h 16"/>
                  <a:gd name="T10" fmla="*/ 13 w 27"/>
                  <a:gd name="T11" fmla="*/ 11 h 16"/>
                  <a:gd name="T12" fmla="*/ 0 w 27"/>
                  <a:gd name="T13" fmla="*/ 16 h 16"/>
                  <a:gd name="T14" fmla="*/ 0 w 27"/>
                  <a:gd name="T15" fmla="*/ 16 h 16"/>
                  <a:gd name="T16" fmla="*/ 5 w 27"/>
                  <a:gd name="T17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6">
                    <a:moveTo>
                      <a:pt x="5" y="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8" y="6"/>
                      <a:pt x="22" y="7"/>
                      <a:pt x="27" y="8"/>
                    </a:cubicBezTo>
                    <a:cubicBezTo>
                      <a:pt x="22" y="9"/>
                      <a:pt x="18" y="10"/>
                      <a:pt x="13" y="1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53" name="Rectangle 117"/>
              <p:cNvSpPr>
                <a:spLocks noChangeArrowheads="1"/>
              </p:cNvSpPr>
              <p:nvPr/>
            </p:nvSpPr>
            <p:spPr bwMode="auto">
              <a:xfrm>
                <a:off x="4557" y="2598"/>
                <a:ext cx="160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700" u="none" baseline="0">
                    <a:solidFill>
                      <a:srgbClr val="00A0C6"/>
                    </a:solidFill>
                  </a:rPr>
                  <a:t>A data</a:t>
                </a:r>
                <a:endParaRPr lang="en-US" altLang="en-US"/>
              </a:p>
            </p:txBody>
          </p:sp>
          <p:sp>
            <p:nvSpPr>
              <p:cNvPr id="808054" name="Rectangle 118"/>
              <p:cNvSpPr>
                <a:spLocks noChangeArrowheads="1"/>
              </p:cNvSpPr>
              <p:nvPr/>
            </p:nvSpPr>
            <p:spPr bwMode="auto">
              <a:xfrm>
                <a:off x="5166" y="2598"/>
                <a:ext cx="15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700" u="none" baseline="0">
                    <a:solidFill>
                      <a:srgbClr val="00A0C6"/>
                    </a:solidFill>
                  </a:rPr>
                  <a:t>B data</a:t>
                </a:r>
                <a:endParaRPr lang="en-US" altLang="en-US"/>
              </a:p>
            </p:txBody>
          </p:sp>
          <p:sp>
            <p:nvSpPr>
              <p:cNvPr id="808055" name="Rectangle 119"/>
              <p:cNvSpPr>
                <a:spLocks noChangeArrowheads="1"/>
              </p:cNvSpPr>
              <p:nvPr/>
            </p:nvSpPr>
            <p:spPr bwMode="auto">
              <a:xfrm>
                <a:off x="5022" y="2498"/>
                <a:ext cx="327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A0C6"/>
                    </a:solidFill>
                  </a:rPr>
                  <a:t>Register file</a:t>
                </a:r>
                <a:endParaRPr lang="en-US" altLang="en-US"/>
              </a:p>
            </p:txBody>
          </p:sp>
          <p:sp>
            <p:nvSpPr>
              <p:cNvPr id="808056" name="Rectangle 120"/>
              <p:cNvSpPr>
                <a:spLocks noChangeArrowheads="1"/>
              </p:cNvSpPr>
              <p:nvPr/>
            </p:nvSpPr>
            <p:spPr bwMode="auto">
              <a:xfrm>
                <a:off x="4091" y="2810"/>
                <a:ext cx="3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1</a:t>
                </a:r>
                <a:endParaRPr lang="en-US" altLang="en-US"/>
              </a:p>
            </p:txBody>
          </p:sp>
          <p:sp>
            <p:nvSpPr>
              <p:cNvPr id="808057" name="Rectangle 121"/>
              <p:cNvSpPr>
                <a:spLocks noChangeArrowheads="1"/>
              </p:cNvSpPr>
              <p:nvPr/>
            </p:nvSpPr>
            <p:spPr bwMode="auto">
              <a:xfrm>
                <a:off x="4267" y="2810"/>
                <a:ext cx="3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0</a:t>
                </a:r>
                <a:endParaRPr lang="en-US" altLang="en-US"/>
              </a:p>
            </p:txBody>
          </p:sp>
          <p:sp>
            <p:nvSpPr>
              <p:cNvPr id="808058" name="Freeform 122"/>
              <p:cNvSpPr>
                <a:spLocks/>
              </p:cNvSpPr>
              <p:nvPr/>
            </p:nvSpPr>
            <p:spPr bwMode="auto">
              <a:xfrm>
                <a:off x="4062" y="2816"/>
                <a:ext cx="281" cy="176"/>
              </a:xfrm>
              <a:custGeom>
                <a:avLst/>
                <a:gdLst>
                  <a:gd name="T0" fmla="*/ 0 w 281"/>
                  <a:gd name="T1" fmla="*/ 0 h 176"/>
                  <a:gd name="T2" fmla="*/ 281 w 281"/>
                  <a:gd name="T3" fmla="*/ 0 h 176"/>
                  <a:gd name="T4" fmla="*/ 281 w 281"/>
                  <a:gd name="T5" fmla="*/ 176 h 176"/>
                  <a:gd name="T6" fmla="*/ 0 w 281"/>
                  <a:gd name="T7" fmla="*/ 176 h 176"/>
                  <a:gd name="T8" fmla="*/ 0 w 281"/>
                  <a:gd name="T9" fmla="*/ 0 h 176"/>
                  <a:gd name="T10" fmla="*/ 0 w 281"/>
                  <a:gd name="T1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1" h="176">
                    <a:moveTo>
                      <a:pt x="0" y="0"/>
                    </a:moveTo>
                    <a:lnTo>
                      <a:pt x="281" y="0"/>
                    </a:lnTo>
                    <a:lnTo>
                      <a:pt x="281" y="176"/>
                    </a:lnTo>
                    <a:lnTo>
                      <a:pt x="0" y="17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59" name="Rectangle 123"/>
              <p:cNvSpPr>
                <a:spLocks noChangeArrowheads="1"/>
              </p:cNvSpPr>
              <p:nvPr/>
            </p:nvSpPr>
            <p:spPr bwMode="auto">
              <a:xfrm>
                <a:off x="4101" y="2914"/>
                <a:ext cx="211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MUX B</a:t>
                </a:r>
                <a:endParaRPr lang="en-US" altLang="en-US"/>
              </a:p>
            </p:txBody>
          </p:sp>
          <p:sp>
            <p:nvSpPr>
              <p:cNvPr id="808060" name="Line 124"/>
              <p:cNvSpPr>
                <a:spLocks noChangeShapeType="1"/>
              </p:cNvSpPr>
              <p:nvPr/>
            </p:nvSpPr>
            <p:spPr bwMode="auto">
              <a:xfrm>
                <a:off x="3835" y="3032"/>
                <a:ext cx="136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61" name="Freeform 125"/>
              <p:cNvSpPr>
                <a:spLocks/>
              </p:cNvSpPr>
              <p:nvPr/>
            </p:nvSpPr>
            <p:spPr bwMode="auto">
              <a:xfrm>
                <a:off x="5181" y="3017"/>
                <a:ext cx="50" cy="30"/>
              </a:xfrm>
              <a:custGeom>
                <a:avLst/>
                <a:gdLst>
                  <a:gd name="T0" fmla="*/ 6 w 30"/>
                  <a:gd name="T1" fmla="*/ 9 h 18"/>
                  <a:gd name="T2" fmla="*/ 0 w 30"/>
                  <a:gd name="T3" fmla="*/ 0 h 18"/>
                  <a:gd name="T4" fmla="*/ 1 w 30"/>
                  <a:gd name="T5" fmla="*/ 0 h 18"/>
                  <a:gd name="T6" fmla="*/ 15 w 30"/>
                  <a:gd name="T7" fmla="*/ 6 h 18"/>
                  <a:gd name="T8" fmla="*/ 30 w 30"/>
                  <a:gd name="T9" fmla="*/ 9 h 18"/>
                  <a:gd name="T10" fmla="*/ 15 w 30"/>
                  <a:gd name="T11" fmla="*/ 12 h 18"/>
                  <a:gd name="T12" fmla="*/ 1 w 30"/>
                  <a:gd name="T13" fmla="*/ 18 h 18"/>
                  <a:gd name="T14" fmla="*/ 0 w 30"/>
                  <a:gd name="T15" fmla="*/ 18 h 18"/>
                  <a:gd name="T16" fmla="*/ 6 w 30"/>
                  <a:gd name="T1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8">
                    <a:moveTo>
                      <a:pt x="6" y="9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20" y="7"/>
                      <a:pt x="25" y="8"/>
                      <a:pt x="30" y="9"/>
                    </a:cubicBezTo>
                    <a:cubicBezTo>
                      <a:pt x="25" y="10"/>
                      <a:pt x="20" y="11"/>
                      <a:pt x="15" y="12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8"/>
                      <a:pt x="0" y="18"/>
                      <a:pt x="0" y="18"/>
                    </a:cubicBez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62" name="Line 126"/>
              <p:cNvSpPr>
                <a:spLocks noChangeShapeType="1"/>
              </p:cNvSpPr>
              <p:nvPr/>
            </p:nvSpPr>
            <p:spPr bwMode="auto">
              <a:xfrm>
                <a:off x="4186" y="3107"/>
                <a:ext cx="100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63" name="Freeform 127"/>
              <p:cNvSpPr>
                <a:spLocks/>
              </p:cNvSpPr>
              <p:nvPr/>
            </p:nvSpPr>
            <p:spPr bwMode="auto">
              <a:xfrm>
                <a:off x="5181" y="3092"/>
                <a:ext cx="50" cy="30"/>
              </a:xfrm>
              <a:custGeom>
                <a:avLst/>
                <a:gdLst>
                  <a:gd name="T0" fmla="*/ 6 w 30"/>
                  <a:gd name="T1" fmla="*/ 9 h 18"/>
                  <a:gd name="T2" fmla="*/ 0 w 30"/>
                  <a:gd name="T3" fmla="*/ 0 h 18"/>
                  <a:gd name="T4" fmla="*/ 1 w 30"/>
                  <a:gd name="T5" fmla="*/ 0 h 18"/>
                  <a:gd name="T6" fmla="*/ 15 w 30"/>
                  <a:gd name="T7" fmla="*/ 6 h 18"/>
                  <a:gd name="T8" fmla="*/ 30 w 30"/>
                  <a:gd name="T9" fmla="*/ 9 h 18"/>
                  <a:gd name="T10" fmla="*/ 15 w 30"/>
                  <a:gd name="T11" fmla="*/ 12 h 18"/>
                  <a:gd name="T12" fmla="*/ 1 w 30"/>
                  <a:gd name="T13" fmla="*/ 18 h 18"/>
                  <a:gd name="T14" fmla="*/ 0 w 30"/>
                  <a:gd name="T15" fmla="*/ 18 h 18"/>
                  <a:gd name="T16" fmla="*/ 6 w 30"/>
                  <a:gd name="T1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8">
                    <a:moveTo>
                      <a:pt x="6" y="9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20" y="7"/>
                      <a:pt x="25" y="8"/>
                      <a:pt x="30" y="9"/>
                    </a:cubicBezTo>
                    <a:cubicBezTo>
                      <a:pt x="25" y="10"/>
                      <a:pt x="20" y="11"/>
                      <a:pt x="15" y="12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8"/>
                      <a:pt x="0" y="18"/>
                      <a:pt x="0" y="18"/>
                    </a:cubicBez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64" name="Line 128"/>
              <p:cNvSpPr>
                <a:spLocks noChangeShapeType="1"/>
              </p:cNvSpPr>
              <p:nvPr/>
            </p:nvSpPr>
            <p:spPr bwMode="auto">
              <a:xfrm>
                <a:off x="4185" y="2992"/>
                <a:ext cx="1" cy="2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65" name="Freeform 129"/>
              <p:cNvSpPr>
                <a:spLocks/>
              </p:cNvSpPr>
              <p:nvPr/>
            </p:nvSpPr>
            <p:spPr bwMode="auto">
              <a:xfrm>
                <a:off x="4170" y="3203"/>
                <a:ext cx="30" cy="50"/>
              </a:xfrm>
              <a:custGeom>
                <a:avLst/>
                <a:gdLst>
                  <a:gd name="T0" fmla="*/ 9 w 18"/>
                  <a:gd name="T1" fmla="*/ 5 h 30"/>
                  <a:gd name="T2" fmla="*/ 17 w 18"/>
                  <a:gd name="T3" fmla="*/ 0 h 30"/>
                  <a:gd name="T4" fmla="*/ 18 w 18"/>
                  <a:gd name="T5" fmla="*/ 0 h 30"/>
                  <a:gd name="T6" fmla="*/ 12 w 18"/>
                  <a:gd name="T7" fmla="*/ 15 h 30"/>
                  <a:gd name="T8" fmla="*/ 9 w 18"/>
                  <a:gd name="T9" fmla="*/ 30 h 30"/>
                  <a:gd name="T10" fmla="*/ 5 w 18"/>
                  <a:gd name="T11" fmla="*/ 15 h 30"/>
                  <a:gd name="T12" fmla="*/ 0 w 18"/>
                  <a:gd name="T13" fmla="*/ 0 h 30"/>
                  <a:gd name="T14" fmla="*/ 0 w 18"/>
                  <a:gd name="T15" fmla="*/ 0 h 30"/>
                  <a:gd name="T16" fmla="*/ 9 w 18"/>
                  <a:gd name="T17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30">
                    <a:moveTo>
                      <a:pt x="9" y="5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20"/>
                      <a:pt x="10" y="25"/>
                      <a:pt x="9" y="30"/>
                    </a:cubicBezTo>
                    <a:cubicBezTo>
                      <a:pt x="8" y="25"/>
                      <a:pt x="7" y="20"/>
                      <a:pt x="5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66" name="Line 130"/>
              <p:cNvSpPr>
                <a:spLocks noChangeShapeType="1"/>
              </p:cNvSpPr>
              <p:nvPr/>
            </p:nvSpPr>
            <p:spPr bwMode="auto">
              <a:xfrm>
                <a:off x="4770" y="3155"/>
                <a:ext cx="1" cy="6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67" name="Freeform 131"/>
              <p:cNvSpPr>
                <a:spLocks/>
              </p:cNvSpPr>
              <p:nvPr/>
            </p:nvSpPr>
            <p:spPr bwMode="auto">
              <a:xfrm>
                <a:off x="4755" y="3203"/>
                <a:ext cx="30" cy="50"/>
              </a:xfrm>
              <a:custGeom>
                <a:avLst/>
                <a:gdLst>
                  <a:gd name="T0" fmla="*/ 9 w 18"/>
                  <a:gd name="T1" fmla="*/ 5 h 30"/>
                  <a:gd name="T2" fmla="*/ 18 w 18"/>
                  <a:gd name="T3" fmla="*/ 0 h 30"/>
                  <a:gd name="T4" fmla="*/ 18 w 18"/>
                  <a:gd name="T5" fmla="*/ 0 h 30"/>
                  <a:gd name="T6" fmla="*/ 13 w 18"/>
                  <a:gd name="T7" fmla="*/ 15 h 30"/>
                  <a:gd name="T8" fmla="*/ 9 w 18"/>
                  <a:gd name="T9" fmla="*/ 30 h 30"/>
                  <a:gd name="T10" fmla="*/ 6 w 18"/>
                  <a:gd name="T11" fmla="*/ 15 h 30"/>
                  <a:gd name="T12" fmla="*/ 0 w 18"/>
                  <a:gd name="T13" fmla="*/ 0 h 30"/>
                  <a:gd name="T14" fmla="*/ 1 w 18"/>
                  <a:gd name="T15" fmla="*/ 0 h 30"/>
                  <a:gd name="T16" fmla="*/ 9 w 18"/>
                  <a:gd name="T17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30">
                    <a:moveTo>
                      <a:pt x="9" y="5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2" y="20"/>
                      <a:pt x="10" y="25"/>
                      <a:pt x="9" y="30"/>
                    </a:cubicBezTo>
                    <a:cubicBezTo>
                      <a:pt x="8" y="25"/>
                      <a:pt x="7" y="20"/>
                      <a:pt x="6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68" name="Rectangle 132"/>
              <p:cNvSpPr>
                <a:spLocks noChangeArrowheads="1"/>
              </p:cNvSpPr>
              <p:nvPr/>
            </p:nvSpPr>
            <p:spPr bwMode="auto">
              <a:xfrm>
                <a:off x="5241" y="2935"/>
                <a:ext cx="22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Address</a:t>
                </a:r>
                <a:endParaRPr lang="en-US" altLang="en-US"/>
              </a:p>
            </p:txBody>
          </p:sp>
          <p:sp>
            <p:nvSpPr>
              <p:cNvPr id="808069" name="Rectangle 133"/>
              <p:cNvSpPr>
                <a:spLocks noChangeArrowheads="1"/>
              </p:cNvSpPr>
              <p:nvPr/>
            </p:nvSpPr>
            <p:spPr bwMode="auto">
              <a:xfrm>
                <a:off x="5241" y="3001"/>
                <a:ext cx="107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Out</a:t>
                </a:r>
                <a:endParaRPr lang="en-US" altLang="en-US"/>
              </a:p>
            </p:txBody>
          </p:sp>
          <p:sp>
            <p:nvSpPr>
              <p:cNvPr id="808070" name="Rectangle 134"/>
              <p:cNvSpPr>
                <a:spLocks noChangeArrowheads="1"/>
              </p:cNvSpPr>
              <p:nvPr/>
            </p:nvSpPr>
            <p:spPr bwMode="auto">
              <a:xfrm>
                <a:off x="5241" y="3066"/>
                <a:ext cx="131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Data</a:t>
                </a:r>
                <a:endParaRPr lang="en-US" altLang="en-US"/>
              </a:p>
            </p:txBody>
          </p:sp>
          <p:sp>
            <p:nvSpPr>
              <p:cNvPr id="808071" name="Rectangle 135"/>
              <p:cNvSpPr>
                <a:spLocks noChangeArrowheads="1"/>
              </p:cNvSpPr>
              <p:nvPr/>
            </p:nvSpPr>
            <p:spPr bwMode="auto">
              <a:xfrm>
                <a:off x="5241" y="3134"/>
                <a:ext cx="94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700" u="none" baseline="0">
                    <a:solidFill>
                      <a:srgbClr val="000000"/>
                    </a:solidFill>
                  </a:rPr>
                  <a:t>Out</a:t>
                </a:r>
                <a:endParaRPr lang="en-US" altLang="en-US"/>
              </a:p>
            </p:txBody>
          </p:sp>
          <p:sp>
            <p:nvSpPr>
              <p:cNvPr id="808072" name="Rectangle 136"/>
              <p:cNvSpPr>
                <a:spLocks noChangeArrowheads="1"/>
              </p:cNvSpPr>
              <p:nvPr/>
            </p:nvSpPr>
            <p:spPr bwMode="auto">
              <a:xfrm>
                <a:off x="3854" y="2961"/>
                <a:ext cx="16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Bus A</a:t>
                </a:r>
                <a:endParaRPr lang="en-US" altLang="en-US"/>
              </a:p>
            </p:txBody>
          </p:sp>
          <p:sp>
            <p:nvSpPr>
              <p:cNvPr id="808073" name="Rectangle 137"/>
              <p:cNvSpPr>
                <a:spLocks noChangeArrowheads="1"/>
              </p:cNvSpPr>
              <p:nvPr/>
            </p:nvSpPr>
            <p:spPr bwMode="auto">
              <a:xfrm>
                <a:off x="4209" y="3037"/>
                <a:ext cx="14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700" u="none" baseline="0">
                    <a:solidFill>
                      <a:srgbClr val="000000"/>
                    </a:solidFill>
                  </a:rPr>
                  <a:t>Bus B</a:t>
                </a:r>
                <a:endParaRPr lang="en-US" altLang="en-US"/>
              </a:p>
            </p:txBody>
          </p:sp>
          <p:sp>
            <p:nvSpPr>
              <p:cNvPr id="808074" name="Line 138"/>
              <p:cNvSpPr>
                <a:spLocks noChangeShapeType="1"/>
              </p:cNvSpPr>
              <p:nvPr/>
            </p:nvSpPr>
            <p:spPr bwMode="auto">
              <a:xfrm flipH="1">
                <a:off x="4599" y="3009"/>
                <a:ext cx="43" cy="4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75" name="Rectangle 139"/>
              <p:cNvSpPr>
                <a:spLocks noChangeArrowheads="1"/>
              </p:cNvSpPr>
              <p:nvPr/>
            </p:nvSpPr>
            <p:spPr bwMode="auto">
              <a:xfrm>
                <a:off x="4608" y="2948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808076" name="Line 140"/>
              <p:cNvSpPr>
                <a:spLocks noChangeShapeType="1"/>
              </p:cNvSpPr>
              <p:nvPr/>
            </p:nvSpPr>
            <p:spPr bwMode="auto">
              <a:xfrm flipH="1">
                <a:off x="4679" y="3083"/>
                <a:ext cx="43" cy="4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77" name="Rectangle 141"/>
              <p:cNvSpPr>
                <a:spLocks noChangeArrowheads="1"/>
              </p:cNvSpPr>
              <p:nvPr/>
            </p:nvSpPr>
            <p:spPr bwMode="auto">
              <a:xfrm>
                <a:off x="4689" y="3024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808078" name="Rectangle 142"/>
              <p:cNvSpPr>
                <a:spLocks noChangeArrowheads="1"/>
              </p:cNvSpPr>
              <p:nvPr/>
            </p:nvSpPr>
            <p:spPr bwMode="auto">
              <a:xfrm>
                <a:off x="4680" y="3776"/>
                <a:ext cx="37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A0C6"/>
                    </a:solidFill>
                  </a:rPr>
                  <a:t>Function unit</a:t>
                </a:r>
                <a:endParaRPr lang="en-US" altLang="en-US"/>
              </a:p>
            </p:txBody>
          </p:sp>
          <p:sp>
            <p:nvSpPr>
              <p:cNvPr id="808079" name="Rectangle 143"/>
              <p:cNvSpPr>
                <a:spLocks noChangeArrowheads="1"/>
              </p:cNvSpPr>
              <p:nvPr/>
            </p:nvSpPr>
            <p:spPr bwMode="auto">
              <a:xfrm>
                <a:off x="3774" y="3122"/>
                <a:ext cx="40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700" u="none" baseline="0">
                    <a:solidFill>
                      <a:srgbClr val="00A0C6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808080" name="Rectangle 144"/>
              <p:cNvSpPr>
                <a:spLocks noChangeArrowheads="1"/>
              </p:cNvSpPr>
              <p:nvPr/>
            </p:nvSpPr>
            <p:spPr bwMode="auto">
              <a:xfrm>
                <a:off x="4130" y="3122"/>
                <a:ext cx="3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700" u="none" baseline="0">
                    <a:solidFill>
                      <a:srgbClr val="00A0C6"/>
                    </a:solidFill>
                  </a:rPr>
                  <a:t>B</a:t>
                </a:r>
                <a:endParaRPr lang="en-US" altLang="en-US"/>
              </a:p>
            </p:txBody>
          </p:sp>
          <p:sp>
            <p:nvSpPr>
              <p:cNvPr id="808081" name="Line 145"/>
              <p:cNvSpPr>
                <a:spLocks noChangeShapeType="1"/>
              </p:cNvSpPr>
              <p:nvPr/>
            </p:nvSpPr>
            <p:spPr bwMode="auto">
              <a:xfrm flipH="1">
                <a:off x="4749" y="3152"/>
                <a:ext cx="45" cy="4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82" name="Rectangle 146"/>
              <p:cNvSpPr>
                <a:spLocks noChangeArrowheads="1"/>
              </p:cNvSpPr>
              <p:nvPr/>
            </p:nvSpPr>
            <p:spPr bwMode="auto">
              <a:xfrm>
                <a:off x="4787" y="3136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808083" name="Rectangle 147"/>
              <p:cNvSpPr>
                <a:spLocks noChangeArrowheads="1"/>
              </p:cNvSpPr>
              <p:nvPr/>
            </p:nvSpPr>
            <p:spPr bwMode="auto">
              <a:xfrm>
                <a:off x="3542" y="3205"/>
                <a:ext cx="21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G select</a:t>
                </a:r>
                <a:endParaRPr lang="en-US" altLang="en-US"/>
              </a:p>
            </p:txBody>
          </p:sp>
          <p:sp>
            <p:nvSpPr>
              <p:cNvPr id="808084" name="Line 148"/>
              <p:cNvSpPr>
                <a:spLocks noChangeShapeType="1"/>
              </p:cNvSpPr>
              <p:nvPr/>
            </p:nvSpPr>
            <p:spPr bwMode="auto">
              <a:xfrm>
                <a:off x="4010" y="3594"/>
                <a:ext cx="1" cy="11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85" name="Freeform 149"/>
              <p:cNvSpPr>
                <a:spLocks/>
              </p:cNvSpPr>
              <p:nvPr/>
            </p:nvSpPr>
            <p:spPr bwMode="auto">
              <a:xfrm>
                <a:off x="3995" y="3695"/>
                <a:ext cx="30" cy="50"/>
              </a:xfrm>
              <a:custGeom>
                <a:avLst/>
                <a:gdLst>
                  <a:gd name="T0" fmla="*/ 9 w 18"/>
                  <a:gd name="T1" fmla="*/ 5 h 30"/>
                  <a:gd name="T2" fmla="*/ 18 w 18"/>
                  <a:gd name="T3" fmla="*/ 0 h 30"/>
                  <a:gd name="T4" fmla="*/ 18 w 18"/>
                  <a:gd name="T5" fmla="*/ 0 h 30"/>
                  <a:gd name="T6" fmla="*/ 13 w 18"/>
                  <a:gd name="T7" fmla="*/ 15 h 30"/>
                  <a:gd name="T8" fmla="*/ 9 w 18"/>
                  <a:gd name="T9" fmla="*/ 30 h 30"/>
                  <a:gd name="T10" fmla="*/ 6 w 18"/>
                  <a:gd name="T11" fmla="*/ 15 h 30"/>
                  <a:gd name="T12" fmla="*/ 0 w 18"/>
                  <a:gd name="T13" fmla="*/ 0 h 30"/>
                  <a:gd name="T14" fmla="*/ 1 w 18"/>
                  <a:gd name="T15" fmla="*/ 0 h 30"/>
                  <a:gd name="T16" fmla="*/ 9 w 18"/>
                  <a:gd name="T17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30">
                    <a:moveTo>
                      <a:pt x="9" y="5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2" y="20"/>
                      <a:pt x="11" y="25"/>
                      <a:pt x="9" y="30"/>
                    </a:cubicBezTo>
                    <a:cubicBezTo>
                      <a:pt x="8" y="25"/>
                      <a:pt x="7" y="20"/>
                      <a:pt x="6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86" name="Line 150"/>
              <p:cNvSpPr>
                <a:spLocks noChangeShapeType="1"/>
              </p:cNvSpPr>
              <p:nvPr/>
            </p:nvSpPr>
            <p:spPr bwMode="auto">
              <a:xfrm>
                <a:off x="3920" y="3689"/>
                <a:ext cx="9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87" name="Freeform 151"/>
              <p:cNvSpPr>
                <a:spLocks/>
              </p:cNvSpPr>
              <p:nvPr/>
            </p:nvSpPr>
            <p:spPr bwMode="auto">
              <a:xfrm>
                <a:off x="4186" y="3596"/>
                <a:ext cx="584" cy="113"/>
              </a:xfrm>
              <a:custGeom>
                <a:avLst/>
                <a:gdLst>
                  <a:gd name="T0" fmla="*/ 584 w 584"/>
                  <a:gd name="T1" fmla="*/ 0 h 113"/>
                  <a:gd name="T2" fmla="*/ 584 w 584"/>
                  <a:gd name="T3" fmla="*/ 73 h 113"/>
                  <a:gd name="T4" fmla="*/ 0 w 584"/>
                  <a:gd name="T5" fmla="*/ 73 h 113"/>
                  <a:gd name="T6" fmla="*/ 0 w 584"/>
                  <a:gd name="T7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4" h="113">
                    <a:moveTo>
                      <a:pt x="584" y="0"/>
                    </a:moveTo>
                    <a:lnTo>
                      <a:pt x="584" y="73"/>
                    </a:lnTo>
                    <a:lnTo>
                      <a:pt x="0" y="73"/>
                    </a:lnTo>
                    <a:lnTo>
                      <a:pt x="0" y="113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88" name="Freeform 152"/>
              <p:cNvSpPr>
                <a:spLocks/>
              </p:cNvSpPr>
              <p:nvPr/>
            </p:nvSpPr>
            <p:spPr bwMode="auto">
              <a:xfrm>
                <a:off x="4171" y="3695"/>
                <a:ext cx="30" cy="50"/>
              </a:xfrm>
              <a:custGeom>
                <a:avLst/>
                <a:gdLst>
                  <a:gd name="T0" fmla="*/ 9 w 18"/>
                  <a:gd name="T1" fmla="*/ 5 h 30"/>
                  <a:gd name="T2" fmla="*/ 18 w 18"/>
                  <a:gd name="T3" fmla="*/ 0 h 30"/>
                  <a:gd name="T4" fmla="*/ 18 w 18"/>
                  <a:gd name="T5" fmla="*/ 0 h 30"/>
                  <a:gd name="T6" fmla="*/ 12 w 18"/>
                  <a:gd name="T7" fmla="*/ 15 h 30"/>
                  <a:gd name="T8" fmla="*/ 9 w 18"/>
                  <a:gd name="T9" fmla="*/ 30 h 30"/>
                  <a:gd name="T10" fmla="*/ 5 w 18"/>
                  <a:gd name="T11" fmla="*/ 15 h 30"/>
                  <a:gd name="T12" fmla="*/ 0 w 18"/>
                  <a:gd name="T13" fmla="*/ 0 h 30"/>
                  <a:gd name="T14" fmla="*/ 0 w 18"/>
                  <a:gd name="T15" fmla="*/ 0 h 30"/>
                  <a:gd name="T16" fmla="*/ 9 w 18"/>
                  <a:gd name="T17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30">
                    <a:moveTo>
                      <a:pt x="9" y="5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20"/>
                      <a:pt x="10" y="25"/>
                      <a:pt x="9" y="30"/>
                    </a:cubicBezTo>
                    <a:cubicBezTo>
                      <a:pt x="8" y="25"/>
                      <a:pt x="7" y="20"/>
                      <a:pt x="5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89" name="Line 153"/>
              <p:cNvSpPr>
                <a:spLocks noChangeShapeType="1"/>
              </p:cNvSpPr>
              <p:nvPr/>
            </p:nvSpPr>
            <p:spPr bwMode="auto">
              <a:xfrm>
                <a:off x="3832" y="3815"/>
                <a:ext cx="112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90" name="Freeform 154"/>
              <p:cNvSpPr>
                <a:spLocks/>
              </p:cNvSpPr>
              <p:nvPr/>
            </p:nvSpPr>
            <p:spPr bwMode="auto">
              <a:xfrm>
                <a:off x="3934" y="3804"/>
                <a:ext cx="36" cy="23"/>
              </a:xfrm>
              <a:custGeom>
                <a:avLst/>
                <a:gdLst>
                  <a:gd name="T0" fmla="*/ 4 w 22"/>
                  <a:gd name="T1" fmla="*/ 7 h 14"/>
                  <a:gd name="T2" fmla="*/ 0 w 22"/>
                  <a:gd name="T3" fmla="*/ 1 h 14"/>
                  <a:gd name="T4" fmla="*/ 0 w 22"/>
                  <a:gd name="T5" fmla="*/ 0 h 14"/>
                  <a:gd name="T6" fmla="*/ 11 w 22"/>
                  <a:gd name="T7" fmla="*/ 5 h 14"/>
                  <a:gd name="T8" fmla="*/ 22 w 22"/>
                  <a:gd name="T9" fmla="*/ 7 h 14"/>
                  <a:gd name="T10" fmla="*/ 11 w 22"/>
                  <a:gd name="T11" fmla="*/ 10 h 14"/>
                  <a:gd name="T12" fmla="*/ 0 w 22"/>
                  <a:gd name="T13" fmla="*/ 14 h 14"/>
                  <a:gd name="T14" fmla="*/ 0 w 22"/>
                  <a:gd name="T15" fmla="*/ 14 h 14"/>
                  <a:gd name="T16" fmla="*/ 4 w 22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14">
                    <a:moveTo>
                      <a:pt x="4" y="7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5" y="6"/>
                      <a:pt x="19" y="6"/>
                      <a:pt x="22" y="7"/>
                    </a:cubicBezTo>
                    <a:cubicBezTo>
                      <a:pt x="19" y="8"/>
                      <a:pt x="15" y="9"/>
                      <a:pt x="11" y="1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91" name="Rectangle 155"/>
              <p:cNvSpPr>
                <a:spLocks noChangeArrowheads="1"/>
              </p:cNvSpPr>
              <p:nvPr/>
            </p:nvSpPr>
            <p:spPr bwMode="auto">
              <a:xfrm>
                <a:off x="3651" y="3261"/>
                <a:ext cx="3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4</a:t>
                </a:r>
                <a:endParaRPr lang="en-US" altLang="en-US"/>
              </a:p>
            </p:txBody>
          </p:sp>
          <p:sp>
            <p:nvSpPr>
              <p:cNvPr id="808092" name="Freeform 156"/>
              <p:cNvSpPr>
                <a:spLocks/>
              </p:cNvSpPr>
              <p:nvPr/>
            </p:nvSpPr>
            <p:spPr bwMode="auto">
              <a:xfrm>
                <a:off x="3613" y="3275"/>
                <a:ext cx="111" cy="63"/>
              </a:xfrm>
              <a:custGeom>
                <a:avLst/>
                <a:gdLst>
                  <a:gd name="T0" fmla="*/ 0 w 111"/>
                  <a:gd name="T1" fmla="*/ 0 h 63"/>
                  <a:gd name="T2" fmla="*/ 0 w 111"/>
                  <a:gd name="T3" fmla="*/ 63 h 63"/>
                  <a:gd name="T4" fmla="*/ 111 w 111"/>
                  <a:gd name="T5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" h="63">
                    <a:moveTo>
                      <a:pt x="0" y="0"/>
                    </a:moveTo>
                    <a:lnTo>
                      <a:pt x="0" y="63"/>
                    </a:lnTo>
                    <a:lnTo>
                      <a:pt x="111" y="63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93" name="Freeform 157"/>
              <p:cNvSpPr>
                <a:spLocks/>
              </p:cNvSpPr>
              <p:nvPr/>
            </p:nvSpPr>
            <p:spPr bwMode="auto">
              <a:xfrm>
                <a:off x="3711" y="3323"/>
                <a:ext cx="50" cy="30"/>
              </a:xfrm>
              <a:custGeom>
                <a:avLst/>
                <a:gdLst>
                  <a:gd name="T0" fmla="*/ 6 w 30"/>
                  <a:gd name="T1" fmla="*/ 9 h 18"/>
                  <a:gd name="T2" fmla="*/ 0 w 30"/>
                  <a:gd name="T3" fmla="*/ 0 h 18"/>
                  <a:gd name="T4" fmla="*/ 1 w 30"/>
                  <a:gd name="T5" fmla="*/ 0 h 18"/>
                  <a:gd name="T6" fmla="*/ 15 w 30"/>
                  <a:gd name="T7" fmla="*/ 6 h 18"/>
                  <a:gd name="T8" fmla="*/ 30 w 30"/>
                  <a:gd name="T9" fmla="*/ 9 h 18"/>
                  <a:gd name="T10" fmla="*/ 15 w 30"/>
                  <a:gd name="T11" fmla="*/ 12 h 18"/>
                  <a:gd name="T12" fmla="*/ 1 w 30"/>
                  <a:gd name="T13" fmla="*/ 18 h 18"/>
                  <a:gd name="T14" fmla="*/ 0 w 30"/>
                  <a:gd name="T15" fmla="*/ 18 h 18"/>
                  <a:gd name="T16" fmla="*/ 6 w 30"/>
                  <a:gd name="T1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8">
                    <a:moveTo>
                      <a:pt x="6" y="9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20" y="7"/>
                      <a:pt x="25" y="8"/>
                      <a:pt x="30" y="9"/>
                    </a:cubicBezTo>
                    <a:cubicBezTo>
                      <a:pt x="25" y="10"/>
                      <a:pt x="20" y="11"/>
                      <a:pt x="15" y="12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8"/>
                      <a:pt x="0" y="18"/>
                      <a:pt x="0" y="18"/>
                    </a:cubicBez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94" name="Line 158"/>
              <p:cNvSpPr>
                <a:spLocks noChangeShapeType="1"/>
              </p:cNvSpPr>
              <p:nvPr/>
            </p:nvSpPr>
            <p:spPr bwMode="auto">
              <a:xfrm flipH="1">
                <a:off x="3656" y="3315"/>
                <a:ext cx="43" cy="4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95" name="Rectangle 159"/>
              <p:cNvSpPr>
                <a:spLocks noChangeArrowheads="1"/>
              </p:cNvSpPr>
              <p:nvPr/>
            </p:nvSpPr>
            <p:spPr bwMode="auto">
              <a:xfrm>
                <a:off x="3590" y="3657"/>
                <a:ext cx="31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Zero Detect</a:t>
                </a:r>
                <a:endParaRPr lang="en-US" altLang="en-US"/>
              </a:p>
            </p:txBody>
          </p:sp>
          <p:sp>
            <p:nvSpPr>
              <p:cNvPr id="808096" name="Rectangle 160"/>
              <p:cNvSpPr>
                <a:spLocks noChangeArrowheads="1"/>
              </p:cNvSpPr>
              <p:nvPr/>
            </p:nvSpPr>
            <p:spPr bwMode="auto">
              <a:xfrm>
                <a:off x="3571" y="3774"/>
                <a:ext cx="26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MF select</a:t>
                </a:r>
                <a:endParaRPr lang="en-US" altLang="en-US"/>
              </a:p>
            </p:txBody>
          </p:sp>
          <p:sp>
            <p:nvSpPr>
              <p:cNvPr id="808097" name="Line 161"/>
              <p:cNvSpPr>
                <a:spLocks noChangeShapeType="1"/>
              </p:cNvSpPr>
              <p:nvPr/>
            </p:nvSpPr>
            <p:spPr bwMode="auto">
              <a:xfrm flipH="1">
                <a:off x="4391" y="3649"/>
                <a:ext cx="43" cy="4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098" name="Rectangle 162"/>
              <p:cNvSpPr>
                <a:spLocks noChangeArrowheads="1"/>
              </p:cNvSpPr>
              <p:nvPr/>
            </p:nvSpPr>
            <p:spPr bwMode="auto">
              <a:xfrm>
                <a:off x="4400" y="3592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808099" name="Line 163"/>
              <p:cNvSpPr>
                <a:spLocks noChangeShapeType="1"/>
              </p:cNvSpPr>
              <p:nvPr/>
            </p:nvSpPr>
            <p:spPr bwMode="auto">
              <a:xfrm flipH="1">
                <a:off x="3990" y="3629"/>
                <a:ext cx="43" cy="4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100" name="Rectangle 164"/>
              <p:cNvSpPr>
                <a:spLocks noChangeArrowheads="1"/>
              </p:cNvSpPr>
              <p:nvPr/>
            </p:nvSpPr>
            <p:spPr bwMode="auto">
              <a:xfrm>
                <a:off x="4023" y="3622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808101" name="Line 165"/>
              <p:cNvSpPr>
                <a:spLocks noChangeShapeType="1"/>
              </p:cNvSpPr>
              <p:nvPr/>
            </p:nvSpPr>
            <p:spPr bwMode="auto">
              <a:xfrm flipH="1">
                <a:off x="4080" y="3948"/>
                <a:ext cx="43" cy="4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102" name="Rectangle 166"/>
              <p:cNvSpPr>
                <a:spLocks noChangeArrowheads="1"/>
              </p:cNvSpPr>
              <p:nvPr/>
            </p:nvSpPr>
            <p:spPr bwMode="auto">
              <a:xfrm>
                <a:off x="4111" y="3941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808103" name="Rectangle 167"/>
              <p:cNvSpPr>
                <a:spLocks noChangeArrowheads="1"/>
              </p:cNvSpPr>
              <p:nvPr/>
            </p:nvSpPr>
            <p:spPr bwMode="auto">
              <a:xfrm>
                <a:off x="4033" y="3875"/>
                <a:ext cx="3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A0C6"/>
                    </a:solidFill>
                  </a:rPr>
                  <a:t>F</a:t>
                </a:r>
                <a:endParaRPr lang="en-US" altLang="en-US"/>
              </a:p>
            </p:txBody>
          </p:sp>
          <p:sp>
            <p:nvSpPr>
              <p:cNvPr id="808104" name="Freeform 168"/>
              <p:cNvSpPr>
                <a:spLocks/>
              </p:cNvSpPr>
              <p:nvPr/>
            </p:nvSpPr>
            <p:spPr bwMode="auto">
              <a:xfrm>
                <a:off x="3970" y="3745"/>
                <a:ext cx="265" cy="132"/>
              </a:xfrm>
              <a:custGeom>
                <a:avLst/>
                <a:gdLst>
                  <a:gd name="T0" fmla="*/ 0 w 265"/>
                  <a:gd name="T1" fmla="*/ 0 h 132"/>
                  <a:gd name="T2" fmla="*/ 265 w 265"/>
                  <a:gd name="T3" fmla="*/ 0 h 132"/>
                  <a:gd name="T4" fmla="*/ 265 w 265"/>
                  <a:gd name="T5" fmla="*/ 132 h 132"/>
                  <a:gd name="T6" fmla="*/ 0 w 265"/>
                  <a:gd name="T7" fmla="*/ 132 h 132"/>
                  <a:gd name="T8" fmla="*/ 0 w 265"/>
                  <a:gd name="T9" fmla="*/ 0 h 132"/>
                  <a:gd name="T10" fmla="*/ 0 w 265"/>
                  <a:gd name="T1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5" h="132">
                    <a:moveTo>
                      <a:pt x="0" y="0"/>
                    </a:moveTo>
                    <a:lnTo>
                      <a:pt x="265" y="0"/>
                    </a:lnTo>
                    <a:lnTo>
                      <a:pt x="265" y="132"/>
                    </a:lnTo>
                    <a:lnTo>
                      <a:pt x="0" y="1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105" name="Rectangle 169"/>
              <p:cNvSpPr>
                <a:spLocks noChangeArrowheads="1"/>
              </p:cNvSpPr>
              <p:nvPr/>
            </p:nvSpPr>
            <p:spPr bwMode="auto">
              <a:xfrm>
                <a:off x="3999" y="3802"/>
                <a:ext cx="207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MUX F</a:t>
                </a:r>
                <a:endParaRPr lang="en-US" altLang="en-US"/>
              </a:p>
            </p:txBody>
          </p:sp>
          <p:sp>
            <p:nvSpPr>
              <p:cNvPr id="808106" name="Rectangle 170"/>
              <p:cNvSpPr>
                <a:spLocks noChangeArrowheads="1"/>
              </p:cNvSpPr>
              <p:nvPr/>
            </p:nvSpPr>
            <p:spPr bwMode="auto">
              <a:xfrm>
                <a:off x="4300" y="3205"/>
                <a:ext cx="21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H select</a:t>
                </a:r>
                <a:endParaRPr lang="en-US" altLang="en-US"/>
              </a:p>
            </p:txBody>
          </p:sp>
          <p:sp>
            <p:nvSpPr>
              <p:cNvPr id="808107" name="Rectangle 171"/>
              <p:cNvSpPr>
                <a:spLocks noChangeArrowheads="1"/>
              </p:cNvSpPr>
              <p:nvPr/>
            </p:nvSpPr>
            <p:spPr bwMode="auto">
              <a:xfrm>
                <a:off x="4404" y="3261"/>
                <a:ext cx="3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2</a:t>
                </a:r>
                <a:endParaRPr lang="en-US" altLang="en-US"/>
              </a:p>
            </p:txBody>
          </p:sp>
          <p:sp>
            <p:nvSpPr>
              <p:cNvPr id="808108" name="Freeform 172"/>
              <p:cNvSpPr>
                <a:spLocks/>
              </p:cNvSpPr>
              <p:nvPr/>
            </p:nvSpPr>
            <p:spPr bwMode="auto">
              <a:xfrm>
                <a:off x="4364" y="3275"/>
                <a:ext cx="120" cy="63"/>
              </a:xfrm>
              <a:custGeom>
                <a:avLst/>
                <a:gdLst>
                  <a:gd name="T0" fmla="*/ 0 w 120"/>
                  <a:gd name="T1" fmla="*/ 0 h 63"/>
                  <a:gd name="T2" fmla="*/ 0 w 120"/>
                  <a:gd name="T3" fmla="*/ 63 h 63"/>
                  <a:gd name="T4" fmla="*/ 120 w 120"/>
                  <a:gd name="T5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63">
                    <a:moveTo>
                      <a:pt x="0" y="0"/>
                    </a:moveTo>
                    <a:lnTo>
                      <a:pt x="0" y="63"/>
                    </a:lnTo>
                    <a:lnTo>
                      <a:pt x="120" y="63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109" name="Freeform 173"/>
              <p:cNvSpPr>
                <a:spLocks/>
              </p:cNvSpPr>
              <p:nvPr/>
            </p:nvSpPr>
            <p:spPr bwMode="auto">
              <a:xfrm>
                <a:off x="4471" y="3323"/>
                <a:ext cx="50" cy="30"/>
              </a:xfrm>
              <a:custGeom>
                <a:avLst/>
                <a:gdLst>
                  <a:gd name="T0" fmla="*/ 6 w 30"/>
                  <a:gd name="T1" fmla="*/ 9 h 18"/>
                  <a:gd name="T2" fmla="*/ 0 w 30"/>
                  <a:gd name="T3" fmla="*/ 0 h 18"/>
                  <a:gd name="T4" fmla="*/ 1 w 30"/>
                  <a:gd name="T5" fmla="*/ 0 h 18"/>
                  <a:gd name="T6" fmla="*/ 15 w 30"/>
                  <a:gd name="T7" fmla="*/ 6 h 18"/>
                  <a:gd name="T8" fmla="*/ 30 w 30"/>
                  <a:gd name="T9" fmla="*/ 9 h 18"/>
                  <a:gd name="T10" fmla="*/ 15 w 30"/>
                  <a:gd name="T11" fmla="*/ 12 h 18"/>
                  <a:gd name="T12" fmla="*/ 1 w 30"/>
                  <a:gd name="T13" fmla="*/ 18 h 18"/>
                  <a:gd name="T14" fmla="*/ 0 w 30"/>
                  <a:gd name="T15" fmla="*/ 18 h 18"/>
                  <a:gd name="T16" fmla="*/ 6 w 30"/>
                  <a:gd name="T1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8">
                    <a:moveTo>
                      <a:pt x="6" y="9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20" y="7"/>
                      <a:pt x="25" y="8"/>
                      <a:pt x="30" y="9"/>
                    </a:cubicBezTo>
                    <a:cubicBezTo>
                      <a:pt x="25" y="10"/>
                      <a:pt x="20" y="11"/>
                      <a:pt x="15" y="12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8"/>
                      <a:pt x="0" y="18"/>
                      <a:pt x="0" y="18"/>
                    </a:cubicBez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110" name="Line 174"/>
              <p:cNvSpPr>
                <a:spLocks noChangeShapeType="1"/>
              </p:cNvSpPr>
              <p:nvPr/>
            </p:nvSpPr>
            <p:spPr bwMode="auto">
              <a:xfrm flipH="1">
                <a:off x="4408" y="3315"/>
                <a:ext cx="43" cy="4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111" name="Line 175"/>
              <p:cNvSpPr>
                <a:spLocks noChangeShapeType="1"/>
              </p:cNvSpPr>
              <p:nvPr/>
            </p:nvSpPr>
            <p:spPr bwMode="auto">
              <a:xfrm flipH="1">
                <a:off x="5066" y="3942"/>
                <a:ext cx="44" cy="4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112" name="Rectangle 176"/>
              <p:cNvSpPr>
                <a:spLocks noChangeArrowheads="1"/>
              </p:cNvSpPr>
              <p:nvPr/>
            </p:nvSpPr>
            <p:spPr bwMode="auto">
              <a:xfrm>
                <a:off x="5086" y="3951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808113" name="Freeform 177"/>
              <p:cNvSpPr>
                <a:spLocks/>
              </p:cNvSpPr>
              <p:nvPr/>
            </p:nvSpPr>
            <p:spPr bwMode="auto">
              <a:xfrm>
                <a:off x="3809" y="2275"/>
                <a:ext cx="336" cy="170"/>
              </a:xfrm>
              <a:custGeom>
                <a:avLst/>
                <a:gdLst>
                  <a:gd name="T0" fmla="*/ 0 w 336"/>
                  <a:gd name="T1" fmla="*/ 0 h 170"/>
                  <a:gd name="T2" fmla="*/ 336 w 336"/>
                  <a:gd name="T3" fmla="*/ 0 h 170"/>
                  <a:gd name="T4" fmla="*/ 336 w 336"/>
                  <a:gd name="T5" fmla="*/ 170 h 170"/>
                  <a:gd name="T6" fmla="*/ 0 w 336"/>
                  <a:gd name="T7" fmla="*/ 170 h 170"/>
                  <a:gd name="T8" fmla="*/ 0 w 336"/>
                  <a:gd name="T9" fmla="*/ 0 h 170"/>
                  <a:gd name="T10" fmla="*/ 0 w 336"/>
                  <a:gd name="T1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170">
                    <a:moveTo>
                      <a:pt x="0" y="0"/>
                    </a:moveTo>
                    <a:lnTo>
                      <a:pt x="336" y="0"/>
                    </a:lnTo>
                    <a:lnTo>
                      <a:pt x="336" y="170"/>
                    </a:lnTo>
                    <a:lnTo>
                      <a:pt x="0" y="1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E2EE"/>
              </a:solidFill>
              <a:ln w="9525" cap="flat">
                <a:solidFill>
                  <a:srgbClr val="00A0C6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114" name="Freeform 178"/>
              <p:cNvSpPr>
                <a:spLocks/>
              </p:cNvSpPr>
              <p:nvPr/>
            </p:nvSpPr>
            <p:spPr bwMode="auto">
              <a:xfrm>
                <a:off x="3809" y="1941"/>
                <a:ext cx="336" cy="169"/>
              </a:xfrm>
              <a:custGeom>
                <a:avLst/>
                <a:gdLst>
                  <a:gd name="T0" fmla="*/ 0 w 336"/>
                  <a:gd name="T1" fmla="*/ 0 h 169"/>
                  <a:gd name="T2" fmla="*/ 336 w 336"/>
                  <a:gd name="T3" fmla="*/ 0 h 169"/>
                  <a:gd name="T4" fmla="*/ 336 w 336"/>
                  <a:gd name="T5" fmla="*/ 169 h 169"/>
                  <a:gd name="T6" fmla="*/ 0 w 336"/>
                  <a:gd name="T7" fmla="*/ 169 h 169"/>
                  <a:gd name="T8" fmla="*/ 0 w 336"/>
                  <a:gd name="T9" fmla="*/ 0 h 169"/>
                  <a:gd name="T10" fmla="*/ 0 w 336"/>
                  <a:gd name="T11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169">
                    <a:moveTo>
                      <a:pt x="0" y="0"/>
                    </a:moveTo>
                    <a:lnTo>
                      <a:pt x="336" y="0"/>
                    </a:lnTo>
                    <a:lnTo>
                      <a:pt x="336" y="169"/>
                    </a:lnTo>
                    <a:lnTo>
                      <a:pt x="0" y="16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E2EE"/>
              </a:solidFill>
              <a:ln w="9525" cap="flat">
                <a:solidFill>
                  <a:srgbClr val="00A0C6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115" name="Freeform 179"/>
              <p:cNvSpPr>
                <a:spLocks/>
              </p:cNvSpPr>
              <p:nvPr/>
            </p:nvSpPr>
            <p:spPr bwMode="auto">
              <a:xfrm>
                <a:off x="3809" y="1423"/>
                <a:ext cx="336" cy="170"/>
              </a:xfrm>
              <a:custGeom>
                <a:avLst/>
                <a:gdLst>
                  <a:gd name="T0" fmla="*/ 0 w 336"/>
                  <a:gd name="T1" fmla="*/ 0 h 170"/>
                  <a:gd name="T2" fmla="*/ 336 w 336"/>
                  <a:gd name="T3" fmla="*/ 0 h 170"/>
                  <a:gd name="T4" fmla="*/ 336 w 336"/>
                  <a:gd name="T5" fmla="*/ 170 h 170"/>
                  <a:gd name="T6" fmla="*/ 0 w 336"/>
                  <a:gd name="T7" fmla="*/ 170 h 170"/>
                  <a:gd name="T8" fmla="*/ 0 w 336"/>
                  <a:gd name="T9" fmla="*/ 0 h 170"/>
                  <a:gd name="T10" fmla="*/ 0 w 336"/>
                  <a:gd name="T1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170">
                    <a:moveTo>
                      <a:pt x="0" y="0"/>
                    </a:moveTo>
                    <a:lnTo>
                      <a:pt x="336" y="0"/>
                    </a:lnTo>
                    <a:lnTo>
                      <a:pt x="336" y="170"/>
                    </a:lnTo>
                    <a:lnTo>
                      <a:pt x="0" y="1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E2EE"/>
              </a:solidFill>
              <a:ln w="9525" cap="flat">
                <a:solidFill>
                  <a:srgbClr val="00A0C6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116" name="Freeform 180"/>
              <p:cNvSpPr>
                <a:spLocks/>
              </p:cNvSpPr>
              <p:nvPr/>
            </p:nvSpPr>
            <p:spPr bwMode="auto">
              <a:xfrm>
                <a:off x="3809" y="1082"/>
                <a:ext cx="336" cy="170"/>
              </a:xfrm>
              <a:custGeom>
                <a:avLst/>
                <a:gdLst>
                  <a:gd name="T0" fmla="*/ 0 w 336"/>
                  <a:gd name="T1" fmla="*/ 0 h 170"/>
                  <a:gd name="T2" fmla="*/ 336 w 336"/>
                  <a:gd name="T3" fmla="*/ 0 h 170"/>
                  <a:gd name="T4" fmla="*/ 336 w 336"/>
                  <a:gd name="T5" fmla="*/ 170 h 170"/>
                  <a:gd name="T6" fmla="*/ 0 w 336"/>
                  <a:gd name="T7" fmla="*/ 170 h 170"/>
                  <a:gd name="T8" fmla="*/ 0 w 336"/>
                  <a:gd name="T9" fmla="*/ 0 h 170"/>
                  <a:gd name="T10" fmla="*/ 0 w 336"/>
                  <a:gd name="T1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170">
                    <a:moveTo>
                      <a:pt x="0" y="0"/>
                    </a:moveTo>
                    <a:lnTo>
                      <a:pt x="336" y="0"/>
                    </a:lnTo>
                    <a:lnTo>
                      <a:pt x="336" y="170"/>
                    </a:lnTo>
                    <a:lnTo>
                      <a:pt x="0" y="1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E2EE"/>
              </a:solidFill>
              <a:ln w="9525" cap="flat">
                <a:solidFill>
                  <a:srgbClr val="00A0C6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117" name="Freeform 181"/>
              <p:cNvSpPr>
                <a:spLocks/>
              </p:cNvSpPr>
              <p:nvPr/>
            </p:nvSpPr>
            <p:spPr bwMode="auto">
              <a:xfrm>
                <a:off x="3761" y="3253"/>
                <a:ext cx="504" cy="341"/>
              </a:xfrm>
              <a:custGeom>
                <a:avLst/>
                <a:gdLst>
                  <a:gd name="T0" fmla="*/ 0 w 504"/>
                  <a:gd name="T1" fmla="*/ 0 h 341"/>
                  <a:gd name="T2" fmla="*/ 504 w 504"/>
                  <a:gd name="T3" fmla="*/ 0 h 341"/>
                  <a:gd name="T4" fmla="*/ 504 w 504"/>
                  <a:gd name="T5" fmla="*/ 341 h 341"/>
                  <a:gd name="T6" fmla="*/ 0 w 504"/>
                  <a:gd name="T7" fmla="*/ 341 h 341"/>
                  <a:gd name="T8" fmla="*/ 0 w 504"/>
                  <a:gd name="T9" fmla="*/ 0 h 341"/>
                  <a:gd name="T10" fmla="*/ 0 w 504"/>
                  <a:gd name="T11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4" h="341">
                    <a:moveTo>
                      <a:pt x="0" y="0"/>
                    </a:moveTo>
                    <a:lnTo>
                      <a:pt x="504" y="0"/>
                    </a:lnTo>
                    <a:lnTo>
                      <a:pt x="504" y="341"/>
                    </a:lnTo>
                    <a:lnTo>
                      <a:pt x="0" y="34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118" name="Rectangle 182"/>
              <p:cNvSpPr>
                <a:spLocks noChangeArrowheads="1"/>
              </p:cNvSpPr>
              <p:nvPr/>
            </p:nvSpPr>
            <p:spPr bwMode="auto">
              <a:xfrm>
                <a:off x="3812" y="3252"/>
                <a:ext cx="4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A</a:t>
                </a:r>
                <a:endParaRPr lang="en-US" altLang="en-US"/>
              </a:p>
            </p:txBody>
          </p:sp>
          <p:sp>
            <p:nvSpPr>
              <p:cNvPr id="808119" name="Rectangle 183"/>
              <p:cNvSpPr>
                <a:spLocks noChangeArrowheads="1"/>
              </p:cNvSpPr>
              <p:nvPr/>
            </p:nvSpPr>
            <p:spPr bwMode="auto">
              <a:xfrm>
                <a:off x="4163" y="3252"/>
                <a:ext cx="4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B</a:t>
                </a:r>
                <a:endParaRPr lang="en-US" altLang="en-US"/>
              </a:p>
            </p:txBody>
          </p:sp>
          <p:sp>
            <p:nvSpPr>
              <p:cNvPr id="808120" name="Rectangle 184"/>
              <p:cNvSpPr>
                <a:spLocks noChangeArrowheads="1"/>
              </p:cNvSpPr>
              <p:nvPr/>
            </p:nvSpPr>
            <p:spPr bwMode="auto">
              <a:xfrm>
                <a:off x="3778" y="3313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S</a:t>
                </a:r>
                <a:endParaRPr lang="en-US" altLang="en-US"/>
              </a:p>
            </p:txBody>
          </p:sp>
          <p:sp>
            <p:nvSpPr>
              <p:cNvPr id="808121" name="Rectangle 185"/>
              <p:cNvSpPr>
                <a:spLocks noChangeArrowheads="1"/>
              </p:cNvSpPr>
              <p:nvPr/>
            </p:nvSpPr>
            <p:spPr bwMode="auto">
              <a:xfrm>
                <a:off x="3811" y="3347"/>
                <a:ext cx="5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500" u="none" baseline="0">
                    <a:solidFill>
                      <a:srgbClr val="000000"/>
                    </a:solidFill>
                  </a:rPr>
                  <a:t>2:0</a:t>
                </a:r>
                <a:endParaRPr lang="en-US" altLang="en-US"/>
              </a:p>
            </p:txBody>
          </p:sp>
          <p:sp>
            <p:nvSpPr>
              <p:cNvPr id="808122" name="Rectangle 186"/>
              <p:cNvSpPr>
                <a:spLocks noChangeArrowheads="1"/>
              </p:cNvSpPr>
              <p:nvPr/>
            </p:nvSpPr>
            <p:spPr bwMode="auto">
              <a:xfrm>
                <a:off x="3862" y="3313"/>
                <a:ext cx="10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 || C</a:t>
                </a:r>
                <a:endParaRPr lang="en-US" altLang="en-US"/>
              </a:p>
            </p:txBody>
          </p:sp>
          <p:sp>
            <p:nvSpPr>
              <p:cNvPr id="808123" name="Rectangle 187"/>
              <p:cNvSpPr>
                <a:spLocks noChangeArrowheads="1"/>
              </p:cNvSpPr>
              <p:nvPr/>
            </p:nvSpPr>
            <p:spPr bwMode="auto">
              <a:xfrm>
                <a:off x="3960" y="3347"/>
                <a:ext cx="3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500" u="none" baseline="0">
                    <a:solidFill>
                      <a:srgbClr val="000000"/>
                    </a:solidFill>
                  </a:rPr>
                  <a:t>in</a:t>
                </a:r>
                <a:endParaRPr lang="en-US" altLang="en-US"/>
              </a:p>
            </p:txBody>
          </p:sp>
          <p:sp>
            <p:nvSpPr>
              <p:cNvPr id="808124" name="Rectangle 188"/>
              <p:cNvSpPr>
                <a:spLocks noChangeArrowheads="1"/>
              </p:cNvSpPr>
              <p:nvPr/>
            </p:nvSpPr>
            <p:spPr bwMode="auto">
              <a:xfrm>
                <a:off x="3787" y="3387"/>
                <a:ext cx="44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Arithmetic/logic</a:t>
                </a:r>
                <a:endParaRPr lang="en-US" altLang="en-US"/>
              </a:p>
            </p:txBody>
          </p:sp>
          <p:sp>
            <p:nvSpPr>
              <p:cNvPr id="808125" name="Rectangle 189"/>
              <p:cNvSpPr>
                <a:spLocks noChangeArrowheads="1"/>
              </p:cNvSpPr>
              <p:nvPr/>
            </p:nvSpPr>
            <p:spPr bwMode="auto">
              <a:xfrm>
                <a:off x="3847" y="3453"/>
                <a:ext cx="30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unit (ALU)</a:t>
                </a:r>
                <a:endParaRPr lang="en-US" altLang="en-US"/>
              </a:p>
            </p:txBody>
          </p:sp>
          <p:sp>
            <p:nvSpPr>
              <p:cNvPr id="808126" name="Rectangle 190"/>
              <p:cNvSpPr>
                <a:spLocks noChangeArrowheads="1"/>
              </p:cNvSpPr>
              <p:nvPr/>
            </p:nvSpPr>
            <p:spPr bwMode="auto">
              <a:xfrm>
                <a:off x="3981" y="3521"/>
                <a:ext cx="5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G</a:t>
                </a:r>
                <a:endParaRPr lang="en-US" altLang="en-US"/>
              </a:p>
            </p:txBody>
          </p:sp>
          <p:sp>
            <p:nvSpPr>
              <p:cNvPr id="808127" name="Freeform 191"/>
              <p:cNvSpPr>
                <a:spLocks/>
              </p:cNvSpPr>
              <p:nvPr/>
            </p:nvSpPr>
            <p:spPr bwMode="auto">
              <a:xfrm>
                <a:off x="4521" y="3253"/>
                <a:ext cx="504" cy="341"/>
              </a:xfrm>
              <a:custGeom>
                <a:avLst/>
                <a:gdLst>
                  <a:gd name="T0" fmla="*/ 0 w 504"/>
                  <a:gd name="T1" fmla="*/ 0 h 341"/>
                  <a:gd name="T2" fmla="*/ 504 w 504"/>
                  <a:gd name="T3" fmla="*/ 0 h 341"/>
                  <a:gd name="T4" fmla="*/ 504 w 504"/>
                  <a:gd name="T5" fmla="*/ 341 h 341"/>
                  <a:gd name="T6" fmla="*/ 0 w 504"/>
                  <a:gd name="T7" fmla="*/ 341 h 341"/>
                  <a:gd name="T8" fmla="*/ 0 w 504"/>
                  <a:gd name="T9" fmla="*/ 0 h 341"/>
                  <a:gd name="T10" fmla="*/ 0 w 504"/>
                  <a:gd name="T11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4" h="341">
                    <a:moveTo>
                      <a:pt x="0" y="0"/>
                    </a:moveTo>
                    <a:lnTo>
                      <a:pt x="504" y="0"/>
                    </a:lnTo>
                    <a:lnTo>
                      <a:pt x="504" y="341"/>
                    </a:lnTo>
                    <a:lnTo>
                      <a:pt x="0" y="34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128" name="Rectangle 192"/>
              <p:cNvSpPr>
                <a:spLocks noChangeArrowheads="1"/>
              </p:cNvSpPr>
              <p:nvPr/>
            </p:nvSpPr>
            <p:spPr bwMode="auto">
              <a:xfrm>
                <a:off x="4750" y="3244"/>
                <a:ext cx="3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700" u="none" baseline="0">
                    <a:solidFill>
                      <a:srgbClr val="000000"/>
                    </a:solidFill>
                  </a:rPr>
                  <a:t>B</a:t>
                </a:r>
                <a:endParaRPr lang="en-US" altLang="en-US"/>
              </a:p>
            </p:txBody>
          </p:sp>
          <p:sp>
            <p:nvSpPr>
              <p:cNvPr id="808129" name="Rectangle 193"/>
              <p:cNvSpPr>
                <a:spLocks noChangeArrowheads="1"/>
              </p:cNvSpPr>
              <p:nvPr/>
            </p:nvSpPr>
            <p:spPr bwMode="auto">
              <a:xfrm>
                <a:off x="4538" y="3296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700" u="none" baseline="0">
                    <a:solidFill>
                      <a:srgbClr val="000000"/>
                    </a:solidFill>
                  </a:rPr>
                  <a:t>S</a:t>
                </a:r>
                <a:endParaRPr lang="en-US" altLang="en-US"/>
              </a:p>
            </p:txBody>
          </p:sp>
          <p:sp>
            <p:nvSpPr>
              <p:cNvPr id="808130" name="Rectangle 194"/>
              <p:cNvSpPr>
                <a:spLocks noChangeArrowheads="1"/>
              </p:cNvSpPr>
              <p:nvPr/>
            </p:nvSpPr>
            <p:spPr bwMode="auto">
              <a:xfrm>
                <a:off x="4684" y="3380"/>
                <a:ext cx="18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Shifter</a:t>
                </a:r>
                <a:endParaRPr lang="en-US" altLang="en-US"/>
              </a:p>
            </p:txBody>
          </p:sp>
          <p:sp>
            <p:nvSpPr>
              <p:cNvPr id="808131" name="Rectangle 195"/>
              <p:cNvSpPr>
                <a:spLocks noChangeArrowheads="1"/>
              </p:cNvSpPr>
              <p:nvPr/>
            </p:nvSpPr>
            <p:spPr bwMode="auto">
              <a:xfrm>
                <a:off x="4746" y="3517"/>
                <a:ext cx="5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H</a:t>
                </a:r>
                <a:endParaRPr lang="en-US" altLang="en-US"/>
              </a:p>
            </p:txBody>
          </p:sp>
          <p:sp>
            <p:nvSpPr>
              <p:cNvPr id="808132" name="Freeform 196"/>
              <p:cNvSpPr>
                <a:spLocks/>
              </p:cNvSpPr>
              <p:nvPr/>
            </p:nvSpPr>
            <p:spPr bwMode="auto">
              <a:xfrm>
                <a:off x="5000" y="1552"/>
                <a:ext cx="256" cy="339"/>
              </a:xfrm>
              <a:custGeom>
                <a:avLst/>
                <a:gdLst>
                  <a:gd name="T0" fmla="*/ 0 w 256"/>
                  <a:gd name="T1" fmla="*/ 0 h 339"/>
                  <a:gd name="T2" fmla="*/ 256 w 256"/>
                  <a:gd name="T3" fmla="*/ 0 h 339"/>
                  <a:gd name="T4" fmla="*/ 256 w 256"/>
                  <a:gd name="T5" fmla="*/ 339 h 339"/>
                  <a:gd name="T6" fmla="*/ 0 w 256"/>
                  <a:gd name="T7" fmla="*/ 339 h 339"/>
                  <a:gd name="T8" fmla="*/ 0 w 256"/>
                  <a:gd name="T9" fmla="*/ 0 h 339"/>
                  <a:gd name="T10" fmla="*/ 0 w 256"/>
                  <a:gd name="T11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6" h="339">
                    <a:moveTo>
                      <a:pt x="0" y="0"/>
                    </a:moveTo>
                    <a:lnTo>
                      <a:pt x="256" y="0"/>
                    </a:lnTo>
                    <a:lnTo>
                      <a:pt x="256" y="339"/>
                    </a:lnTo>
                    <a:lnTo>
                      <a:pt x="0" y="33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133" name="Freeform 197"/>
              <p:cNvSpPr>
                <a:spLocks/>
              </p:cNvSpPr>
              <p:nvPr/>
            </p:nvSpPr>
            <p:spPr bwMode="auto">
              <a:xfrm>
                <a:off x="4399" y="1814"/>
                <a:ext cx="255" cy="331"/>
              </a:xfrm>
              <a:custGeom>
                <a:avLst/>
                <a:gdLst>
                  <a:gd name="T0" fmla="*/ 0 w 255"/>
                  <a:gd name="T1" fmla="*/ 0 h 331"/>
                  <a:gd name="T2" fmla="*/ 255 w 255"/>
                  <a:gd name="T3" fmla="*/ 0 h 331"/>
                  <a:gd name="T4" fmla="*/ 255 w 255"/>
                  <a:gd name="T5" fmla="*/ 331 h 331"/>
                  <a:gd name="T6" fmla="*/ 0 w 255"/>
                  <a:gd name="T7" fmla="*/ 331 h 331"/>
                  <a:gd name="T8" fmla="*/ 0 w 255"/>
                  <a:gd name="T9" fmla="*/ 0 h 331"/>
                  <a:gd name="T10" fmla="*/ 0 w 255"/>
                  <a:gd name="T11" fmla="*/ 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5" h="331">
                    <a:moveTo>
                      <a:pt x="0" y="0"/>
                    </a:moveTo>
                    <a:lnTo>
                      <a:pt x="255" y="0"/>
                    </a:lnTo>
                    <a:lnTo>
                      <a:pt x="255" y="331"/>
                    </a:lnTo>
                    <a:lnTo>
                      <a:pt x="0" y="33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134" name="Rectangle 198"/>
              <p:cNvSpPr>
                <a:spLocks noChangeArrowheads="1"/>
              </p:cNvSpPr>
              <p:nvPr/>
            </p:nvSpPr>
            <p:spPr bwMode="auto">
              <a:xfrm>
                <a:off x="4465" y="1943"/>
                <a:ext cx="15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MUX</a:t>
                </a:r>
                <a:endParaRPr lang="en-US" altLang="en-US"/>
              </a:p>
            </p:txBody>
          </p:sp>
          <p:sp>
            <p:nvSpPr>
              <p:cNvPr id="808135" name="Rectangle 199"/>
              <p:cNvSpPr>
                <a:spLocks noChangeArrowheads="1"/>
              </p:cNvSpPr>
              <p:nvPr/>
            </p:nvSpPr>
            <p:spPr bwMode="auto">
              <a:xfrm>
                <a:off x="4421" y="1819"/>
                <a:ext cx="3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0</a:t>
                </a:r>
                <a:endParaRPr lang="en-US" altLang="en-US"/>
              </a:p>
            </p:txBody>
          </p:sp>
          <p:sp>
            <p:nvSpPr>
              <p:cNvPr id="808136" name="Rectangle 200"/>
              <p:cNvSpPr>
                <a:spLocks noChangeArrowheads="1"/>
              </p:cNvSpPr>
              <p:nvPr/>
            </p:nvSpPr>
            <p:spPr bwMode="auto">
              <a:xfrm>
                <a:off x="4421" y="1908"/>
                <a:ext cx="28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700" u="none" baseline="0">
                    <a:solidFill>
                      <a:srgbClr val="000000"/>
                    </a:solidFill>
                  </a:rPr>
                  <a:t>1</a:t>
                </a:r>
                <a:endParaRPr lang="en-US" altLang="en-US"/>
              </a:p>
            </p:txBody>
          </p:sp>
          <p:sp>
            <p:nvSpPr>
              <p:cNvPr id="808137" name="Rectangle 201"/>
              <p:cNvSpPr>
                <a:spLocks noChangeArrowheads="1"/>
              </p:cNvSpPr>
              <p:nvPr/>
            </p:nvSpPr>
            <p:spPr bwMode="auto">
              <a:xfrm>
                <a:off x="4421" y="1986"/>
                <a:ext cx="3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2</a:t>
                </a:r>
                <a:endParaRPr lang="en-US" altLang="en-US"/>
              </a:p>
            </p:txBody>
          </p:sp>
          <p:sp>
            <p:nvSpPr>
              <p:cNvPr id="808138" name="Rectangle 202"/>
              <p:cNvSpPr>
                <a:spLocks noChangeArrowheads="1"/>
              </p:cNvSpPr>
              <p:nvPr/>
            </p:nvSpPr>
            <p:spPr bwMode="auto">
              <a:xfrm>
                <a:off x="4421" y="2072"/>
                <a:ext cx="3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3</a:t>
                </a:r>
                <a:endParaRPr lang="en-US" altLang="en-US"/>
              </a:p>
            </p:txBody>
          </p:sp>
          <p:sp>
            <p:nvSpPr>
              <p:cNvPr id="808139" name="Rectangle 203"/>
              <p:cNvSpPr>
                <a:spLocks noChangeArrowheads="1"/>
              </p:cNvSpPr>
              <p:nvPr/>
            </p:nvSpPr>
            <p:spPr bwMode="auto">
              <a:xfrm>
                <a:off x="5064" y="1680"/>
                <a:ext cx="15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MUX</a:t>
                </a:r>
                <a:endParaRPr lang="en-US" altLang="en-US"/>
              </a:p>
            </p:txBody>
          </p:sp>
          <p:sp>
            <p:nvSpPr>
              <p:cNvPr id="808140" name="Rectangle 204"/>
              <p:cNvSpPr>
                <a:spLocks noChangeArrowheads="1"/>
              </p:cNvSpPr>
              <p:nvPr/>
            </p:nvSpPr>
            <p:spPr bwMode="auto">
              <a:xfrm>
                <a:off x="5020" y="1554"/>
                <a:ext cx="3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800" u="none" baseline="0">
                    <a:solidFill>
                      <a:srgbClr val="000000"/>
                    </a:solidFill>
                  </a:rPr>
                  <a:t>0</a:t>
                </a:r>
                <a:endParaRPr lang="en-US" altLang="en-US"/>
              </a:p>
            </p:txBody>
          </p:sp>
        </p:grpSp>
        <p:sp>
          <p:nvSpPr>
            <p:cNvPr id="808141" name="Rectangle 205"/>
            <p:cNvSpPr>
              <a:spLocks noChangeArrowheads="1"/>
            </p:cNvSpPr>
            <p:nvPr/>
          </p:nvSpPr>
          <p:spPr bwMode="auto">
            <a:xfrm>
              <a:off x="5020" y="1637"/>
              <a:ext cx="3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1</a:t>
              </a:r>
              <a:endParaRPr lang="en-US" altLang="en-US"/>
            </a:p>
          </p:txBody>
        </p:sp>
        <p:sp>
          <p:nvSpPr>
            <p:cNvPr id="808142" name="Rectangle 206"/>
            <p:cNvSpPr>
              <a:spLocks noChangeArrowheads="1"/>
            </p:cNvSpPr>
            <p:nvPr/>
          </p:nvSpPr>
          <p:spPr bwMode="auto">
            <a:xfrm>
              <a:off x="5020" y="1721"/>
              <a:ext cx="3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808143" name="Rectangle 207"/>
            <p:cNvSpPr>
              <a:spLocks noChangeArrowheads="1"/>
            </p:cNvSpPr>
            <p:nvPr/>
          </p:nvSpPr>
          <p:spPr bwMode="auto">
            <a:xfrm>
              <a:off x="5020" y="1805"/>
              <a:ext cx="3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3</a:t>
              </a:r>
              <a:endParaRPr lang="en-US" altLang="en-US"/>
            </a:p>
          </p:txBody>
        </p:sp>
        <p:sp>
          <p:nvSpPr>
            <p:cNvPr id="808144" name="Freeform 208"/>
            <p:cNvSpPr>
              <a:spLocks/>
            </p:cNvSpPr>
            <p:nvPr/>
          </p:nvSpPr>
          <p:spPr bwMode="auto">
            <a:xfrm>
              <a:off x="2930" y="2450"/>
              <a:ext cx="356" cy="171"/>
            </a:xfrm>
            <a:custGeom>
              <a:avLst/>
              <a:gdLst>
                <a:gd name="T0" fmla="*/ 0 w 356"/>
                <a:gd name="T1" fmla="*/ 0 h 171"/>
                <a:gd name="T2" fmla="*/ 356 w 356"/>
                <a:gd name="T3" fmla="*/ 0 h 171"/>
                <a:gd name="T4" fmla="*/ 356 w 356"/>
                <a:gd name="T5" fmla="*/ 171 h 171"/>
                <a:gd name="T6" fmla="*/ 0 w 356"/>
                <a:gd name="T7" fmla="*/ 171 h 171"/>
                <a:gd name="T8" fmla="*/ 0 w 356"/>
                <a:gd name="T9" fmla="*/ 0 h 171"/>
                <a:gd name="T10" fmla="*/ 0 w 356"/>
                <a:gd name="T1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171">
                  <a:moveTo>
                    <a:pt x="0" y="0"/>
                  </a:moveTo>
                  <a:lnTo>
                    <a:pt x="356" y="0"/>
                  </a:lnTo>
                  <a:lnTo>
                    <a:pt x="356" y="171"/>
                  </a:lnTo>
                  <a:lnTo>
                    <a:pt x="0" y="17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8145" name="Rectangle 209"/>
            <p:cNvSpPr>
              <a:spLocks noChangeArrowheads="1"/>
            </p:cNvSpPr>
            <p:nvPr/>
          </p:nvSpPr>
          <p:spPr bwMode="auto">
            <a:xfrm>
              <a:off x="2979" y="2447"/>
              <a:ext cx="3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0</a:t>
              </a:r>
              <a:endParaRPr lang="en-US" altLang="en-US"/>
            </a:p>
          </p:txBody>
        </p:sp>
        <p:sp>
          <p:nvSpPr>
            <p:cNvPr id="808146" name="Rectangle 210"/>
            <p:cNvSpPr>
              <a:spLocks noChangeArrowheads="1"/>
            </p:cNvSpPr>
            <p:nvPr/>
          </p:nvSpPr>
          <p:spPr bwMode="auto">
            <a:xfrm>
              <a:off x="3064" y="2447"/>
              <a:ext cx="3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1</a:t>
              </a:r>
              <a:endParaRPr lang="en-US" altLang="en-US"/>
            </a:p>
          </p:txBody>
        </p:sp>
        <p:sp>
          <p:nvSpPr>
            <p:cNvPr id="808147" name="Rectangle 211"/>
            <p:cNvSpPr>
              <a:spLocks noChangeArrowheads="1"/>
            </p:cNvSpPr>
            <p:nvPr/>
          </p:nvSpPr>
          <p:spPr bwMode="auto">
            <a:xfrm>
              <a:off x="3148" y="2447"/>
              <a:ext cx="3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808148" name="Rectangle 212"/>
            <p:cNvSpPr>
              <a:spLocks noChangeArrowheads="1"/>
            </p:cNvSpPr>
            <p:nvPr/>
          </p:nvSpPr>
          <p:spPr bwMode="auto">
            <a:xfrm>
              <a:off x="3232" y="2447"/>
              <a:ext cx="3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3</a:t>
              </a:r>
              <a:endParaRPr lang="en-US" altLang="en-US"/>
            </a:p>
          </p:txBody>
        </p:sp>
        <p:sp>
          <p:nvSpPr>
            <p:cNvPr id="808149" name="Rectangle 213"/>
            <p:cNvSpPr>
              <a:spLocks noChangeArrowheads="1"/>
            </p:cNvSpPr>
            <p:nvPr/>
          </p:nvSpPr>
          <p:spPr bwMode="auto">
            <a:xfrm>
              <a:off x="3009" y="2545"/>
              <a:ext cx="22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Decoder</a:t>
              </a:r>
              <a:endParaRPr lang="en-US" altLang="en-US"/>
            </a:p>
          </p:txBody>
        </p:sp>
        <p:sp>
          <p:nvSpPr>
            <p:cNvPr id="808150" name="Rectangle 214"/>
            <p:cNvSpPr>
              <a:spLocks noChangeArrowheads="1"/>
            </p:cNvSpPr>
            <p:nvPr/>
          </p:nvSpPr>
          <p:spPr bwMode="auto">
            <a:xfrm>
              <a:off x="3512" y="1101"/>
              <a:ext cx="14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Load</a:t>
              </a:r>
              <a:endParaRPr lang="en-US" altLang="en-US"/>
            </a:p>
          </p:txBody>
        </p:sp>
        <p:sp>
          <p:nvSpPr>
            <p:cNvPr id="808151" name="Rectangle 215"/>
            <p:cNvSpPr>
              <a:spLocks noChangeArrowheads="1"/>
            </p:cNvSpPr>
            <p:nvPr/>
          </p:nvSpPr>
          <p:spPr bwMode="auto">
            <a:xfrm>
              <a:off x="3512" y="1439"/>
              <a:ext cx="14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Load</a:t>
              </a:r>
              <a:endParaRPr lang="en-US" altLang="en-US"/>
            </a:p>
          </p:txBody>
        </p:sp>
        <p:sp>
          <p:nvSpPr>
            <p:cNvPr id="808152" name="Rectangle 216"/>
            <p:cNvSpPr>
              <a:spLocks noChangeArrowheads="1"/>
            </p:cNvSpPr>
            <p:nvPr/>
          </p:nvSpPr>
          <p:spPr bwMode="auto">
            <a:xfrm>
              <a:off x="3512" y="1952"/>
              <a:ext cx="14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Load</a:t>
              </a:r>
              <a:endParaRPr lang="en-US" altLang="en-US"/>
            </a:p>
          </p:txBody>
        </p:sp>
        <p:sp>
          <p:nvSpPr>
            <p:cNvPr id="808153" name="Rectangle 217"/>
            <p:cNvSpPr>
              <a:spLocks noChangeArrowheads="1"/>
            </p:cNvSpPr>
            <p:nvPr/>
          </p:nvSpPr>
          <p:spPr bwMode="auto">
            <a:xfrm>
              <a:off x="3512" y="2302"/>
              <a:ext cx="14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Load</a:t>
              </a:r>
              <a:endParaRPr lang="en-US" altLang="en-US"/>
            </a:p>
          </p:txBody>
        </p:sp>
        <p:sp>
          <p:nvSpPr>
            <p:cNvPr id="808154" name="Rectangle 218"/>
            <p:cNvSpPr>
              <a:spLocks noChangeArrowheads="1"/>
            </p:cNvSpPr>
            <p:nvPr/>
          </p:nvSpPr>
          <p:spPr bwMode="auto">
            <a:xfrm>
              <a:off x="3088" y="762"/>
              <a:ext cx="33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Load e</a:t>
              </a:r>
              <a:r>
                <a:rPr lang="en-US" altLang="en-US" sz="800" b="0" u="none" baseline="0">
                  <a:solidFill>
                    <a:srgbClr val="000000"/>
                  </a:solidFill>
                </a:rPr>
                <a:t>n</a:t>
              </a:r>
              <a:r>
                <a:rPr lang="en-US" altLang="en-US" sz="800" u="none" baseline="0">
                  <a:solidFill>
                    <a:srgbClr val="000000"/>
                  </a:solidFill>
                </a:rPr>
                <a:t>able</a:t>
              </a:r>
              <a:endParaRPr lang="en-US" altLang="en-US"/>
            </a:p>
          </p:txBody>
        </p:sp>
        <p:sp>
          <p:nvSpPr>
            <p:cNvPr id="808155" name="Rectangle 219"/>
            <p:cNvSpPr>
              <a:spLocks noChangeArrowheads="1"/>
            </p:cNvSpPr>
            <p:nvPr/>
          </p:nvSpPr>
          <p:spPr bwMode="auto">
            <a:xfrm>
              <a:off x="3084" y="867"/>
              <a:ext cx="1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A0C6"/>
                  </a:solidFill>
                </a:rPr>
                <a:t>Write</a:t>
              </a:r>
              <a:endParaRPr lang="en-US" altLang="en-US"/>
            </a:p>
          </p:txBody>
        </p:sp>
        <p:sp>
          <p:nvSpPr>
            <p:cNvPr id="808156" name="Rectangle 220"/>
            <p:cNvSpPr>
              <a:spLocks noChangeArrowheads="1"/>
            </p:cNvSpPr>
            <p:nvPr/>
          </p:nvSpPr>
          <p:spPr bwMode="auto">
            <a:xfrm>
              <a:off x="2943" y="938"/>
              <a:ext cx="18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A0C6"/>
                  </a:solidFill>
                </a:rPr>
                <a:t>D data</a:t>
              </a:r>
              <a:endParaRPr lang="en-US" altLang="en-US"/>
            </a:p>
          </p:txBody>
        </p:sp>
        <p:sp>
          <p:nvSpPr>
            <p:cNvPr id="808157" name="Rectangle 221"/>
            <p:cNvSpPr>
              <a:spLocks noChangeArrowheads="1"/>
            </p:cNvSpPr>
            <p:nvPr/>
          </p:nvSpPr>
          <p:spPr bwMode="auto">
            <a:xfrm>
              <a:off x="3146" y="2620"/>
              <a:ext cx="2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A0C6"/>
                  </a:solidFill>
                </a:rPr>
                <a:t>D address</a:t>
              </a:r>
              <a:endParaRPr lang="en-US" altLang="en-US"/>
            </a:p>
          </p:txBody>
        </p:sp>
        <p:sp>
          <p:nvSpPr>
            <p:cNvPr id="808158" name="Rectangle 222"/>
            <p:cNvSpPr>
              <a:spLocks noChangeArrowheads="1"/>
            </p:cNvSpPr>
            <p:nvPr/>
          </p:nvSpPr>
          <p:spPr bwMode="auto">
            <a:xfrm>
              <a:off x="3069" y="2679"/>
              <a:ext cx="3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808159" name="Rectangle 223"/>
            <p:cNvSpPr>
              <a:spLocks noChangeArrowheads="1"/>
            </p:cNvSpPr>
            <p:nvPr/>
          </p:nvSpPr>
          <p:spPr bwMode="auto">
            <a:xfrm>
              <a:off x="2930" y="2786"/>
              <a:ext cx="47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Destination select</a:t>
              </a:r>
              <a:endParaRPr lang="en-US" altLang="en-US"/>
            </a:p>
          </p:txBody>
        </p:sp>
        <p:sp>
          <p:nvSpPr>
            <p:cNvPr id="808160" name="Rectangle 224"/>
            <p:cNvSpPr>
              <a:spLocks noChangeArrowheads="1"/>
            </p:cNvSpPr>
            <p:nvPr/>
          </p:nvSpPr>
          <p:spPr bwMode="auto">
            <a:xfrm>
              <a:off x="3362" y="2695"/>
              <a:ext cx="31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Constant in</a:t>
              </a:r>
              <a:endParaRPr lang="en-US" altLang="en-US"/>
            </a:p>
          </p:txBody>
        </p:sp>
        <p:sp>
          <p:nvSpPr>
            <p:cNvPr id="808161" name="Rectangle 225"/>
            <p:cNvSpPr>
              <a:spLocks noChangeArrowheads="1"/>
            </p:cNvSpPr>
            <p:nvPr/>
          </p:nvSpPr>
          <p:spPr bwMode="auto">
            <a:xfrm>
              <a:off x="3464" y="2868"/>
              <a:ext cx="26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MB select</a:t>
              </a:r>
              <a:endParaRPr lang="en-US" altLang="en-US"/>
            </a:p>
          </p:txBody>
        </p:sp>
        <p:sp>
          <p:nvSpPr>
            <p:cNvPr id="808162" name="Rectangle 226"/>
            <p:cNvSpPr>
              <a:spLocks noChangeArrowheads="1"/>
            </p:cNvSpPr>
            <p:nvPr/>
          </p:nvSpPr>
          <p:spPr bwMode="auto">
            <a:xfrm>
              <a:off x="4427" y="764"/>
              <a:ext cx="21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A select</a:t>
              </a:r>
              <a:endParaRPr lang="en-US" altLang="en-US"/>
            </a:p>
          </p:txBody>
        </p:sp>
        <p:sp>
          <p:nvSpPr>
            <p:cNvPr id="808163" name="Rectangle 227"/>
            <p:cNvSpPr>
              <a:spLocks noChangeArrowheads="1"/>
            </p:cNvSpPr>
            <p:nvPr/>
          </p:nvSpPr>
          <p:spPr bwMode="auto">
            <a:xfrm>
              <a:off x="4259" y="867"/>
              <a:ext cx="2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A0C6"/>
                  </a:solidFill>
                </a:rPr>
                <a:t>A address</a:t>
              </a:r>
              <a:endParaRPr lang="en-US" altLang="en-US"/>
            </a:p>
          </p:txBody>
        </p:sp>
        <p:sp>
          <p:nvSpPr>
            <p:cNvPr id="808164" name="Rectangle 228"/>
            <p:cNvSpPr>
              <a:spLocks noChangeArrowheads="1"/>
            </p:cNvSpPr>
            <p:nvPr/>
          </p:nvSpPr>
          <p:spPr bwMode="auto">
            <a:xfrm>
              <a:off x="5029" y="764"/>
              <a:ext cx="20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B select</a:t>
              </a:r>
              <a:endParaRPr lang="en-US" altLang="en-US"/>
            </a:p>
          </p:txBody>
        </p:sp>
        <p:sp>
          <p:nvSpPr>
            <p:cNvPr id="808165" name="Rectangle 229"/>
            <p:cNvSpPr>
              <a:spLocks noChangeArrowheads="1"/>
            </p:cNvSpPr>
            <p:nvPr/>
          </p:nvSpPr>
          <p:spPr bwMode="auto">
            <a:xfrm>
              <a:off x="4865" y="867"/>
              <a:ext cx="26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A0C6"/>
                  </a:solidFill>
                </a:rPr>
                <a:t>B address</a:t>
              </a:r>
              <a:endParaRPr lang="en-US" altLang="en-US"/>
            </a:p>
          </p:txBody>
        </p:sp>
        <p:sp>
          <p:nvSpPr>
            <p:cNvPr id="808166" name="Rectangle 230"/>
            <p:cNvSpPr>
              <a:spLocks noChangeArrowheads="1"/>
            </p:cNvSpPr>
            <p:nvPr/>
          </p:nvSpPr>
          <p:spPr bwMode="auto">
            <a:xfrm>
              <a:off x="3939" y="2323"/>
              <a:ext cx="7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R3</a:t>
              </a:r>
              <a:endParaRPr lang="en-US" altLang="en-US"/>
            </a:p>
          </p:txBody>
        </p:sp>
        <p:sp>
          <p:nvSpPr>
            <p:cNvPr id="808167" name="Rectangle 231"/>
            <p:cNvSpPr>
              <a:spLocks noChangeArrowheads="1"/>
            </p:cNvSpPr>
            <p:nvPr/>
          </p:nvSpPr>
          <p:spPr bwMode="auto">
            <a:xfrm>
              <a:off x="3939" y="1990"/>
              <a:ext cx="7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R2</a:t>
              </a:r>
              <a:endParaRPr lang="en-US" altLang="en-US"/>
            </a:p>
          </p:txBody>
        </p:sp>
        <p:sp>
          <p:nvSpPr>
            <p:cNvPr id="808168" name="Rectangle 232"/>
            <p:cNvSpPr>
              <a:spLocks noChangeArrowheads="1"/>
            </p:cNvSpPr>
            <p:nvPr/>
          </p:nvSpPr>
          <p:spPr bwMode="auto">
            <a:xfrm>
              <a:off x="3939" y="1472"/>
              <a:ext cx="7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R1</a:t>
              </a:r>
              <a:endParaRPr lang="en-US" altLang="en-US"/>
            </a:p>
          </p:txBody>
        </p:sp>
        <p:sp>
          <p:nvSpPr>
            <p:cNvPr id="808169" name="Rectangle 233"/>
            <p:cNvSpPr>
              <a:spLocks noChangeArrowheads="1"/>
            </p:cNvSpPr>
            <p:nvPr/>
          </p:nvSpPr>
          <p:spPr bwMode="auto">
            <a:xfrm>
              <a:off x="3939" y="1130"/>
              <a:ext cx="7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R0</a:t>
              </a:r>
              <a:endParaRPr lang="en-US" altLang="en-US"/>
            </a:p>
          </p:txBody>
        </p:sp>
        <p:sp>
          <p:nvSpPr>
            <p:cNvPr id="808170" name="Rectangle 234"/>
            <p:cNvSpPr>
              <a:spLocks noChangeArrowheads="1"/>
            </p:cNvSpPr>
            <p:nvPr/>
          </p:nvSpPr>
          <p:spPr bwMode="auto">
            <a:xfrm>
              <a:off x="3863" y="4146"/>
              <a:ext cx="144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700" u="none" baseline="0">
                  <a:solidFill>
                    <a:srgbClr val="000000"/>
                  </a:solidFill>
                </a:rPr>
                <a:t>Bus D</a:t>
              </a:r>
              <a:endParaRPr lang="en-US" altLang="en-US"/>
            </a:p>
          </p:txBody>
        </p:sp>
        <p:sp>
          <p:nvSpPr>
            <p:cNvPr id="808171" name="Line 235"/>
            <p:cNvSpPr>
              <a:spLocks noChangeShapeType="1"/>
            </p:cNvSpPr>
            <p:nvPr/>
          </p:nvSpPr>
          <p:spPr bwMode="auto">
            <a:xfrm flipH="1">
              <a:off x="3431" y="4203"/>
              <a:ext cx="45" cy="4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8172" name="Rectangle 236"/>
            <p:cNvSpPr>
              <a:spLocks noChangeArrowheads="1"/>
            </p:cNvSpPr>
            <p:nvPr/>
          </p:nvSpPr>
          <p:spPr bwMode="auto">
            <a:xfrm>
              <a:off x="3423" y="4151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n</a:t>
              </a:r>
              <a:endParaRPr lang="en-US" altLang="en-US"/>
            </a:p>
          </p:txBody>
        </p:sp>
        <p:sp>
          <p:nvSpPr>
            <p:cNvPr id="808173" name="Rectangle 237"/>
            <p:cNvSpPr>
              <a:spLocks noChangeArrowheads="1"/>
            </p:cNvSpPr>
            <p:nvPr/>
          </p:nvSpPr>
          <p:spPr bwMode="auto">
            <a:xfrm>
              <a:off x="5239" y="3925"/>
              <a:ext cx="20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Data In</a:t>
              </a:r>
              <a:endParaRPr lang="en-US" altLang="en-US"/>
            </a:p>
          </p:txBody>
        </p:sp>
        <p:sp>
          <p:nvSpPr>
            <p:cNvPr id="808174" name="Rectangle 238"/>
            <p:cNvSpPr>
              <a:spLocks noChangeArrowheads="1"/>
            </p:cNvSpPr>
            <p:nvPr/>
          </p:nvSpPr>
          <p:spPr bwMode="auto">
            <a:xfrm>
              <a:off x="4956" y="3375"/>
              <a:ext cx="2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I</a:t>
              </a:r>
              <a:endParaRPr lang="en-US" altLang="en-US"/>
            </a:p>
          </p:txBody>
        </p:sp>
        <p:sp>
          <p:nvSpPr>
            <p:cNvPr id="808175" name="Rectangle 239"/>
            <p:cNvSpPr>
              <a:spLocks noChangeArrowheads="1"/>
            </p:cNvSpPr>
            <p:nvPr/>
          </p:nvSpPr>
          <p:spPr bwMode="auto">
            <a:xfrm>
              <a:off x="4979" y="3407"/>
              <a:ext cx="27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500" u="none" baseline="0">
                  <a:solidFill>
                    <a:srgbClr val="000000"/>
                  </a:solidFill>
                </a:rPr>
                <a:t>L</a:t>
              </a:r>
              <a:endParaRPr lang="en-US" altLang="en-US"/>
            </a:p>
          </p:txBody>
        </p:sp>
        <p:sp>
          <p:nvSpPr>
            <p:cNvPr id="808176" name="Rectangle 240"/>
            <p:cNvSpPr>
              <a:spLocks noChangeArrowheads="1"/>
            </p:cNvSpPr>
            <p:nvPr/>
          </p:nvSpPr>
          <p:spPr bwMode="auto">
            <a:xfrm>
              <a:off x="4532" y="3375"/>
              <a:ext cx="2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I</a:t>
              </a:r>
              <a:endParaRPr lang="en-US" altLang="en-US"/>
            </a:p>
          </p:txBody>
        </p:sp>
        <p:sp>
          <p:nvSpPr>
            <p:cNvPr id="808177" name="Rectangle 241"/>
            <p:cNvSpPr>
              <a:spLocks noChangeArrowheads="1"/>
            </p:cNvSpPr>
            <p:nvPr/>
          </p:nvSpPr>
          <p:spPr bwMode="auto">
            <a:xfrm>
              <a:off x="4555" y="3407"/>
              <a:ext cx="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500" u="none" baseline="0">
                  <a:solidFill>
                    <a:srgbClr val="000000"/>
                  </a:solidFill>
                </a:rPr>
                <a:t>R</a:t>
              </a:r>
              <a:endParaRPr lang="en-US" altLang="en-US"/>
            </a:p>
          </p:txBody>
        </p:sp>
        <p:sp>
          <p:nvSpPr>
            <p:cNvPr id="808178" name="Line 242"/>
            <p:cNvSpPr>
              <a:spLocks noChangeShapeType="1"/>
            </p:cNvSpPr>
            <p:nvPr/>
          </p:nvSpPr>
          <p:spPr bwMode="auto">
            <a:xfrm flipH="1">
              <a:off x="5056" y="3419"/>
              <a:ext cx="65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8179" name="Freeform 243"/>
            <p:cNvSpPr>
              <a:spLocks/>
            </p:cNvSpPr>
            <p:nvPr/>
          </p:nvSpPr>
          <p:spPr bwMode="auto">
            <a:xfrm>
              <a:off x="5025" y="3406"/>
              <a:ext cx="43" cy="27"/>
            </a:xfrm>
            <a:custGeom>
              <a:avLst/>
              <a:gdLst>
                <a:gd name="T0" fmla="*/ 22 w 26"/>
                <a:gd name="T1" fmla="*/ 8 h 16"/>
                <a:gd name="T2" fmla="*/ 26 w 26"/>
                <a:gd name="T3" fmla="*/ 16 h 16"/>
                <a:gd name="T4" fmla="*/ 26 w 26"/>
                <a:gd name="T5" fmla="*/ 16 h 16"/>
                <a:gd name="T6" fmla="*/ 13 w 26"/>
                <a:gd name="T7" fmla="*/ 11 h 16"/>
                <a:gd name="T8" fmla="*/ 0 w 26"/>
                <a:gd name="T9" fmla="*/ 8 h 16"/>
                <a:gd name="T10" fmla="*/ 13 w 26"/>
                <a:gd name="T11" fmla="*/ 5 h 16"/>
                <a:gd name="T12" fmla="*/ 26 w 26"/>
                <a:gd name="T13" fmla="*/ 0 h 16"/>
                <a:gd name="T14" fmla="*/ 26 w 26"/>
                <a:gd name="T15" fmla="*/ 0 h 16"/>
                <a:gd name="T16" fmla="*/ 22 w 26"/>
                <a:gd name="T1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6">
                  <a:moveTo>
                    <a:pt x="22" y="8"/>
                  </a:move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0"/>
                    <a:pt x="4" y="9"/>
                    <a:pt x="0" y="8"/>
                  </a:cubicBezTo>
                  <a:cubicBezTo>
                    <a:pt x="4" y="7"/>
                    <a:pt x="9" y="6"/>
                    <a:pt x="13" y="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8180" name="Line 244"/>
            <p:cNvSpPr>
              <a:spLocks noChangeShapeType="1"/>
            </p:cNvSpPr>
            <p:nvPr/>
          </p:nvSpPr>
          <p:spPr bwMode="auto">
            <a:xfrm>
              <a:off x="4419" y="3418"/>
              <a:ext cx="69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8181" name="Freeform 245"/>
            <p:cNvSpPr>
              <a:spLocks/>
            </p:cNvSpPr>
            <p:nvPr/>
          </p:nvSpPr>
          <p:spPr bwMode="auto">
            <a:xfrm>
              <a:off x="4476" y="3404"/>
              <a:ext cx="45" cy="27"/>
            </a:xfrm>
            <a:custGeom>
              <a:avLst/>
              <a:gdLst>
                <a:gd name="T0" fmla="*/ 5 w 27"/>
                <a:gd name="T1" fmla="*/ 8 h 16"/>
                <a:gd name="T2" fmla="*/ 0 w 27"/>
                <a:gd name="T3" fmla="*/ 0 h 16"/>
                <a:gd name="T4" fmla="*/ 0 w 27"/>
                <a:gd name="T5" fmla="*/ 0 h 16"/>
                <a:gd name="T6" fmla="*/ 13 w 27"/>
                <a:gd name="T7" fmla="*/ 5 h 16"/>
                <a:gd name="T8" fmla="*/ 27 w 27"/>
                <a:gd name="T9" fmla="*/ 8 h 16"/>
                <a:gd name="T10" fmla="*/ 13 w 27"/>
                <a:gd name="T11" fmla="*/ 11 h 16"/>
                <a:gd name="T12" fmla="*/ 0 w 27"/>
                <a:gd name="T13" fmla="*/ 16 h 16"/>
                <a:gd name="T14" fmla="*/ 0 w 27"/>
                <a:gd name="T15" fmla="*/ 16 h 16"/>
                <a:gd name="T16" fmla="*/ 5 w 27"/>
                <a:gd name="T1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6">
                  <a:moveTo>
                    <a:pt x="5" y="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8" y="6"/>
                    <a:pt x="22" y="7"/>
                    <a:pt x="27" y="8"/>
                  </a:cubicBezTo>
                  <a:cubicBezTo>
                    <a:pt x="22" y="9"/>
                    <a:pt x="18" y="10"/>
                    <a:pt x="13" y="1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8182" name="Rectangle 246"/>
            <p:cNvSpPr>
              <a:spLocks noChangeArrowheads="1"/>
            </p:cNvSpPr>
            <p:nvPr/>
          </p:nvSpPr>
          <p:spPr bwMode="auto">
            <a:xfrm>
              <a:off x="4378" y="3377"/>
              <a:ext cx="3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0</a:t>
              </a:r>
              <a:endParaRPr lang="en-US" altLang="en-US"/>
            </a:p>
          </p:txBody>
        </p:sp>
        <p:sp>
          <p:nvSpPr>
            <p:cNvPr id="808183" name="Rectangle 247"/>
            <p:cNvSpPr>
              <a:spLocks noChangeArrowheads="1"/>
            </p:cNvSpPr>
            <p:nvPr/>
          </p:nvSpPr>
          <p:spPr bwMode="auto">
            <a:xfrm>
              <a:off x="5138" y="3377"/>
              <a:ext cx="3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0</a:t>
              </a:r>
              <a:endParaRPr lang="en-US" altLang="en-US"/>
            </a:p>
          </p:txBody>
        </p:sp>
        <p:sp>
          <p:nvSpPr>
            <p:cNvPr id="808184" name="Line 248"/>
            <p:cNvSpPr>
              <a:spLocks noChangeShapeType="1"/>
            </p:cNvSpPr>
            <p:nvPr/>
          </p:nvSpPr>
          <p:spPr bwMode="auto">
            <a:xfrm>
              <a:off x="4188" y="3155"/>
              <a:ext cx="58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8185" name="Rectangle 249"/>
            <p:cNvSpPr>
              <a:spLocks noChangeArrowheads="1"/>
            </p:cNvSpPr>
            <p:nvPr/>
          </p:nvSpPr>
          <p:spPr bwMode="auto">
            <a:xfrm>
              <a:off x="3996" y="3741"/>
              <a:ext cx="3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0</a:t>
              </a:r>
              <a:endParaRPr lang="en-US" altLang="en-US"/>
            </a:p>
          </p:txBody>
        </p:sp>
        <p:sp>
          <p:nvSpPr>
            <p:cNvPr id="808186" name="Rectangle 250"/>
            <p:cNvSpPr>
              <a:spLocks noChangeArrowheads="1"/>
            </p:cNvSpPr>
            <p:nvPr/>
          </p:nvSpPr>
          <p:spPr bwMode="auto">
            <a:xfrm>
              <a:off x="4171" y="3741"/>
              <a:ext cx="3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800" u="none" baseline="0">
                  <a:solidFill>
                    <a:srgbClr val="000000"/>
                  </a:solidFill>
                </a:rPr>
                <a:t>1</a:t>
              </a:r>
              <a:endParaRPr lang="en-US" altLang="en-US"/>
            </a:p>
          </p:txBody>
        </p:sp>
        <p:sp>
          <p:nvSpPr>
            <p:cNvPr id="808187" name="Freeform 251"/>
            <p:cNvSpPr>
              <a:spLocks/>
            </p:cNvSpPr>
            <p:nvPr/>
          </p:nvSpPr>
          <p:spPr bwMode="auto">
            <a:xfrm>
              <a:off x="3305" y="1109"/>
              <a:ext cx="151" cy="127"/>
            </a:xfrm>
            <a:custGeom>
              <a:avLst/>
              <a:gdLst>
                <a:gd name="T0" fmla="*/ 0 w 91"/>
                <a:gd name="T1" fmla="*/ 0 h 76"/>
                <a:gd name="T2" fmla="*/ 0 w 91"/>
                <a:gd name="T3" fmla="*/ 76 h 76"/>
                <a:gd name="T4" fmla="*/ 52 w 91"/>
                <a:gd name="T5" fmla="*/ 76 h 76"/>
                <a:gd name="T6" fmla="*/ 91 w 91"/>
                <a:gd name="T7" fmla="*/ 38 h 76"/>
                <a:gd name="T8" fmla="*/ 53 w 91"/>
                <a:gd name="T9" fmla="*/ 0 h 76"/>
                <a:gd name="T10" fmla="*/ 0 w 91"/>
                <a:gd name="T1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76">
                  <a:moveTo>
                    <a:pt x="0" y="0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73" y="76"/>
                    <a:pt x="91" y="59"/>
                    <a:pt x="91" y="38"/>
                  </a:cubicBezTo>
                  <a:cubicBezTo>
                    <a:pt x="91" y="17"/>
                    <a:pt x="74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8188" name="Freeform 252"/>
            <p:cNvSpPr>
              <a:spLocks/>
            </p:cNvSpPr>
            <p:nvPr/>
          </p:nvSpPr>
          <p:spPr bwMode="auto">
            <a:xfrm>
              <a:off x="3305" y="1450"/>
              <a:ext cx="151" cy="126"/>
            </a:xfrm>
            <a:custGeom>
              <a:avLst/>
              <a:gdLst>
                <a:gd name="T0" fmla="*/ 0 w 91"/>
                <a:gd name="T1" fmla="*/ 0 h 76"/>
                <a:gd name="T2" fmla="*/ 0 w 91"/>
                <a:gd name="T3" fmla="*/ 76 h 76"/>
                <a:gd name="T4" fmla="*/ 52 w 91"/>
                <a:gd name="T5" fmla="*/ 76 h 76"/>
                <a:gd name="T6" fmla="*/ 91 w 91"/>
                <a:gd name="T7" fmla="*/ 38 h 76"/>
                <a:gd name="T8" fmla="*/ 53 w 91"/>
                <a:gd name="T9" fmla="*/ 0 h 76"/>
                <a:gd name="T10" fmla="*/ 0 w 91"/>
                <a:gd name="T1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76">
                  <a:moveTo>
                    <a:pt x="0" y="0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73" y="76"/>
                    <a:pt x="91" y="59"/>
                    <a:pt x="91" y="38"/>
                  </a:cubicBezTo>
                  <a:cubicBezTo>
                    <a:pt x="91" y="17"/>
                    <a:pt x="74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8189" name="Freeform 253"/>
            <p:cNvSpPr>
              <a:spLocks/>
            </p:cNvSpPr>
            <p:nvPr/>
          </p:nvSpPr>
          <p:spPr bwMode="auto">
            <a:xfrm>
              <a:off x="3305" y="1962"/>
              <a:ext cx="151" cy="127"/>
            </a:xfrm>
            <a:custGeom>
              <a:avLst/>
              <a:gdLst>
                <a:gd name="T0" fmla="*/ 0 w 91"/>
                <a:gd name="T1" fmla="*/ 0 h 76"/>
                <a:gd name="T2" fmla="*/ 0 w 91"/>
                <a:gd name="T3" fmla="*/ 76 h 76"/>
                <a:gd name="T4" fmla="*/ 52 w 91"/>
                <a:gd name="T5" fmla="*/ 76 h 76"/>
                <a:gd name="T6" fmla="*/ 91 w 91"/>
                <a:gd name="T7" fmla="*/ 38 h 76"/>
                <a:gd name="T8" fmla="*/ 53 w 91"/>
                <a:gd name="T9" fmla="*/ 0 h 76"/>
                <a:gd name="T10" fmla="*/ 0 w 91"/>
                <a:gd name="T1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76">
                  <a:moveTo>
                    <a:pt x="0" y="0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73" y="76"/>
                    <a:pt x="91" y="59"/>
                    <a:pt x="91" y="38"/>
                  </a:cubicBezTo>
                  <a:cubicBezTo>
                    <a:pt x="91" y="18"/>
                    <a:pt x="74" y="1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8190" name="Freeform 254"/>
            <p:cNvSpPr>
              <a:spLocks/>
            </p:cNvSpPr>
            <p:nvPr/>
          </p:nvSpPr>
          <p:spPr bwMode="auto">
            <a:xfrm>
              <a:off x="3305" y="2310"/>
              <a:ext cx="151" cy="126"/>
            </a:xfrm>
            <a:custGeom>
              <a:avLst/>
              <a:gdLst>
                <a:gd name="T0" fmla="*/ 0 w 91"/>
                <a:gd name="T1" fmla="*/ 0 h 76"/>
                <a:gd name="T2" fmla="*/ 0 w 91"/>
                <a:gd name="T3" fmla="*/ 76 h 76"/>
                <a:gd name="T4" fmla="*/ 52 w 91"/>
                <a:gd name="T5" fmla="*/ 76 h 76"/>
                <a:gd name="T6" fmla="*/ 91 w 91"/>
                <a:gd name="T7" fmla="*/ 38 h 76"/>
                <a:gd name="T8" fmla="*/ 53 w 91"/>
                <a:gd name="T9" fmla="*/ 0 h 76"/>
                <a:gd name="T10" fmla="*/ 0 w 91"/>
                <a:gd name="T1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76">
                  <a:moveTo>
                    <a:pt x="0" y="0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73" y="76"/>
                    <a:pt x="91" y="59"/>
                    <a:pt x="91" y="38"/>
                  </a:cubicBezTo>
                  <a:cubicBezTo>
                    <a:pt x="91" y="17"/>
                    <a:pt x="74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8191" name="Rectangle 255"/>
          <p:cNvSpPr>
            <a:spLocks noGrp="1" noChangeArrowheads="1"/>
          </p:cNvSpPr>
          <p:nvPr>
            <p:ph type="title"/>
          </p:nvPr>
        </p:nvSpPr>
        <p:spPr bwMode="auto">
          <a:xfrm>
            <a:off x="715963" y="0"/>
            <a:ext cx="7772400" cy="1020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200"/>
              <a:t>Datapath Example: Performing a Microoperation </a:t>
            </a:r>
          </a:p>
        </p:txBody>
      </p:sp>
      <p:grpSp>
        <p:nvGrpSpPr>
          <p:cNvPr id="808207" name="Group 271"/>
          <p:cNvGrpSpPr>
            <a:grpSpLocks/>
          </p:cNvGrpSpPr>
          <p:nvPr/>
        </p:nvGrpSpPr>
        <p:grpSpPr bwMode="auto">
          <a:xfrm>
            <a:off x="477838" y="1568450"/>
            <a:ext cx="7085012" cy="3587750"/>
            <a:chOff x="301" y="988"/>
            <a:chExt cx="4463" cy="2260"/>
          </a:xfrm>
        </p:grpSpPr>
        <p:sp>
          <p:nvSpPr>
            <p:cNvPr id="808192" name="Rectangle 256"/>
            <p:cNvSpPr>
              <a:spLocks noChangeArrowheads="1"/>
            </p:cNvSpPr>
            <p:nvPr/>
          </p:nvSpPr>
          <p:spPr bwMode="auto">
            <a:xfrm>
              <a:off x="301" y="988"/>
              <a:ext cx="2528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288925" indent="-288925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692150" indent="-2349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544638" indent="-1730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06600" indent="-1778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63800" indent="-177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21000" indent="-177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78200" indent="-177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35400" indent="-177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9999"/>
                </a:buClr>
                <a:buFont typeface="Wingdings" pitchFamily="2" charset="2"/>
                <a:buChar char="§"/>
              </a:pPr>
              <a:r>
                <a:rPr lang="en-US" altLang="en-US" sz="1800" u="none" baseline="0"/>
                <a:t>Apply 01 to A select to place </a:t>
              </a:r>
              <a:br>
                <a:rPr lang="en-US" altLang="en-US" sz="1800" u="none" baseline="0"/>
              </a:br>
              <a:r>
                <a:rPr lang="en-US" altLang="en-US" sz="1800" u="none" baseline="0"/>
                <a:t>contents of R1 onto Bus A</a:t>
              </a:r>
            </a:p>
            <a:p>
              <a:pPr>
                <a:spcBef>
                  <a:spcPct val="20000"/>
                </a:spcBef>
                <a:buClr>
                  <a:srgbClr val="009999"/>
                </a:buClr>
                <a:buFont typeface="Wingdings" pitchFamily="2" charset="2"/>
                <a:buChar char="§"/>
              </a:pPr>
              <a:endParaRPr lang="en-US" altLang="en-US" sz="1800" u="none" baseline="0"/>
            </a:p>
          </p:txBody>
        </p:sp>
        <p:sp>
          <p:nvSpPr>
            <p:cNvPr id="808203" name="Freeform 267"/>
            <p:cNvSpPr>
              <a:spLocks/>
            </p:cNvSpPr>
            <p:nvPr/>
          </p:nvSpPr>
          <p:spPr bwMode="auto">
            <a:xfrm>
              <a:off x="3825" y="1504"/>
              <a:ext cx="939" cy="1744"/>
            </a:xfrm>
            <a:custGeom>
              <a:avLst/>
              <a:gdLst>
                <a:gd name="T0" fmla="*/ 239 w 939"/>
                <a:gd name="T1" fmla="*/ 0 h 1744"/>
                <a:gd name="T2" fmla="*/ 237 w 939"/>
                <a:gd name="T3" fmla="*/ 143 h 1744"/>
                <a:gd name="T4" fmla="*/ 283 w 939"/>
                <a:gd name="T5" fmla="*/ 184 h 1744"/>
                <a:gd name="T6" fmla="*/ 375 w 939"/>
                <a:gd name="T7" fmla="*/ 184 h 1744"/>
                <a:gd name="T8" fmla="*/ 407 w 939"/>
                <a:gd name="T9" fmla="*/ 228 h 1744"/>
                <a:gd name="T10" fmla="*/ 403 w 939"/>
                <a:gd name="T11" fmla="*/ 400 h 1744"/>
                <a:gd name="T12" fmla="*/ 447 w 939"/>
                <a:gd name="T13" fmla="*/ 436 h 1744"/>
                <a:gd name="T14" fmla="*/ 715 w 939"/>
                <a:gd name="T15" fmla="*/ 440 h 1744"/>
                <a:gd name="T16" fmla="*/ 847 w 939"/>
                <a:gd name="T17" fmla="*/ 444 h 1744"/>
                <a:gd name="T18" fmla="*/ 888 w 939"/>
                <a:gd name="T19" fmla="*/ 446 h 1744"/>
                <a:gd name="T20" fmla="*/ 921 w 939"/>
                <a:gd name="T21" fmla="*/ 488 h 1744"/>
                <a:gd name="T22" fmla="*/ 924 w 939"/>
                <a:gd name="T23" fmla="*/ 572 h 1744"/>
                <a:gd name="T24" fmla="*/ 923 w 939"/>
                <a:gd name="T25" fmla="*/ 800 h 1744"/>
                <a:gd name="T26" fmla="*/ 927 w 939"/>
                <a:gd name="T27" fmla="*/ 1118 h 1744"/>
                <a:gd name="T28" fmla="*/ 849 w 939"/>
                <a:gd name="T29" fmla="*/ 1196 h 1744"/>
                <a:gd name="T30" fmla="*/ 515 w 939"/>
                <a:gd name="T31" fmla="*/ 1196 h 1744"/>
                <a:gd name="T32" fmla="*/ 84 w 939"/>
                <a:gd name="T33" fmla="*/ 1193 h 1744"/>
                <a:gd name="T34" fmla="*/ 12 w 939"/>
                <a:gd name="T35" fmla="*/ 1283 h 1744"/>
                <a:gd name="T36" fmla="*/ 12 w 939"/>
                <a:gd name="T37" fmla="*/ 1457 h 1744"/>
                <a:gd name="T38" fmla="*/ 15 w 939"/>
                <a:gd name="T39" fmla="*/ 1744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39" h="1744">
                  <a:moveTo>
                    <a:pt x="239" y="0"/>
                  </a:moveTo>
                  <a:cubicBezTo>
                    <a:pt x="239" y="24"/>
                    <a:pt x="230" y="112"/>
                    <a:pt x="237" y="143"/>
                  </a:cubicBezTo>
                  <a:cubicBezTo>
                    <a:pt x="244" y="174"/>
                    <a:pt x="260" y="177"/>
                    <a:pt x="283" y="184"/>
                  </a:cubicBezTo>
                  <a:cubicBezTo>
                    <a:pt x="306" y="191"/>
                    <a:pt x="354" y="177"/>
                    <a:pt x="375" y="184"/>
                  </a:cubicBezTo>
                  <a:cubicBezTo>
                    <a:pt x="396" y="191"/>
                    <a:pt x="402" y="192"/>
                    <a:pt x="407" y="228"/>
                  </a:cubicBezTo>
                  <a:cubicBezTo>
                    <a:pt x="412" y="264"/>
                    <a:pt x="396" y="365"/>
                    <a:pt x="403" y="400"/>
                  </a:cubicBezTo>
                  <a:cubicBezTo>
                    <a:pt x="410" y="435"/>
                    <a:pt x="395" y="429"/>
                    <a:pt x="447" y="436"/>
                  </a:cubicBezTo>
                  <a:cubicBezTo>
                    <a:pt x="499" y="443"/>
                    <a:pt x="648" y="439"/>
                    <a:pt x="715" y="440"/>
                  </a:cubicBezTo>
                  <a:cubicBezTo>
                    <a:pt x="782" y="441"/>
                    <a:pt x="818" y="443"/>
                    <a:pt x="847" y="444"/>
                  </a:cubicBezTo>
                  <a:cubicBezTo>
                    <a:pt x="876" y="445"/>
                    <a:pt x="876" y="439"/>
                    <a:pt x="888" y="446"/>
                  </a:cubicBezTo>
                  <a:cubicBezTo>
                    <a:pt x="900" y="453"/>
                    <a:pt x="915" y="467"/>
                    <a:pt x="921" y="488"/>
                  </a:cubicBezTo>
                  <a:cubicBezTo>
                    <a:pt x="927" y="509"/>
                    <a:pt x="924" y="520"/>
                    <a:pt x="924" y="572"/>
                  </a:cubicBezTo>
                  <a:cubicBezTo>
                    <a:pt x="924" y="624"/>
                    <a:pt x="923" y="709"/>
                    <a:pt x="923" y="800"/>
                  </a:cubicBezTo>
                  <a:cubicBezTo>
                    <a:pt x="923" y="891"/>
                    <a:pt x="939" y="1052"/>
                    <a:pt x="927" y="1118"/>
                  </a:cubicBezTo>
                  <a:cubicBezTo>
                    <a:pt x="915" y="1184"/>
                    <a:pt x="918" y="1183"/>
                    <a:pt x="849" y="1196"/>
                  </a:cubicBezTo>
                  <a:cubicBezTo>
                    <a:pt x="780" y="1209"/>
                    <a:pt x="642" y="1196"/>
                    <a:pt x="515" y="1196"/>
                  </a:cubicBezTo>
                  <a:cubicBezTo>
                    <a:pt x="388" y="1196"/>
                    <a:pt x="168" y="1179"/>
                    <a:pt x="84" y="1193"/>
                  </a:cubicBezTo>
                  <a:cubicBezTo>
                    <a:pt x="0" y="1207"/>
                    <a:pt x="24" y="1239"/>
                    <a:pt x="12" y="1283"/>
                  </a:cubicBezTo>
                  <a:cubicBezTo>
                    <a:pt x="0" y="1327"/>
                    <a:pt x="12" y="1380"/>
                    <a:pt x="12" y="1457"/>
                  </a:cubicBezTo>
                  <a:cubicBezTo>
                    <a:pt x="12" y="1534"/>
                    <a:pt x="15" y="1684"/>
                    <a:pt x="15" y="1744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8193" name="Rectangle 257"/>
          <p:cNvSpPr>
            <a:spLocks noChangeArrowheads="1"/>
          </p:cNvSpPr>
          <p:nvPr/>
        </p:nvSpPr>
        <p:spPr bwMode="auto">
          <a:xfrm>
            <a:off x="477838" y="2114550"/>
            <a:ext cx="4013200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8925" indent="-2889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92150" indent="-2349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44638" indent="-1730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06600" indent="-1778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63800" indent="-177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1000" indent="-177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8200" indent="-177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5400" indent="-177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</a:pPr>
            <a:r>
              <a:rPr lang="en-US" altLang="en-US" sz="1800" u="none" baseline="0"/>
              <a:t>Apply 10 to B select to place </a:t>
            </a:r>
            <a:br>
              <a:rPr lang="en-US" altLang="en-US" sz="1800" u="none" baseline="0"/>
            </a:br>
            <a:r>
              <a:rPr lang="en-US" altLang="en-US" sz="1800" u="none" baseline="0"/>
              <a:t>contents of R2 onto B data and </a:t>
            </a:r>
            <a:br>
              <a:rPr lang="en-US" altLang="en-US" sz="1800" u="none" baseline="0"/>
            </a:br>
            <a:r>
              <a:rPr lang="en-US" altLang="en-US" sz="1800" u="none" baseline="0"/>
              <a:t>apply 0 to MB select to place </a:t>
            </a:r>
            <a:br>
              <a:rPr lang="en-US" altLang="en-US" sz="1800" u="none" baseline="0"/>
            </a:br>
            <a:r>
              <a:rPr lang="en-US" altLang="en-US" sz="1800" u="none" baseline="0"/>
              <a:t>B data on Bus B</a:t>
            </a:r>
          </a:p>
          <a:p>
            <a:pPr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</a:pPr>
            <a:endParaRPr lang="en-US" altLang="en-US" sz="1800" u="none" baseline="0"/>
          </a:p>
        </p:txBody>
      </p:sp>
      <p:sp>
        <p:nvSpPr>
          <p:cNvPr id="808206" name="Freeform 270"/>
          <p:cNvSpPr>
            <a:spLocks/>
          </p:cNvSpPr>
          <p:nvPr/>
        </p:nvSpPr>
        <p:spPr bwMode="auto">
          <a:xfrm>
            <a:off x="6381750" y="2641600"/>
            <a:ext cx="2128838" cy="2516188"/>
          </a:xfrm>
          <a:custGeom>
            <a:avLst/>
            <a:gdLst>
              <a:gd name="T0" fmla="*/ 30 w 1341"/>
              <a:gd name="T1" fmla="*/ 358 h 1585"/>
              <a:gd name="T2" fmla="*/ 36 w 1341"/>
              <a:gd name="T3" fmla="*/ 358 h 1585"/>
              <a:gd name="T4" fmla="*/ 36 w 1341"/>
              <a:gd name="T5" fmla="*/ 478 h 1585"/>
              <a:gd name="T6" fmla="*/ 111 w 1341"/>
              <a:gd name="T7" fmla="*/ 532 h 1585"/>
              <a:gd name="T8" fmla="*/ 705 w 1341"/>
              <a:gd name="T9" fmla="*/ 538 h 1585"/>
              <a:gd name="T10" fmla="*/ 786 w 1341"/>
              <a:gd name="T11" fmla="*/ 514 h 1585"/>
              <a:gd name="T12" fmla="*/ 798 w 1341"/>
              <a:gd name="T13" fmla="*/ 457 h 1585"/>
              <a:gd name="T14" fmla="*/ 801 w 1341"/>
              <a:gd name="T15" fmla="*/ 172 h 1585"/>
              <a:gd name="T16" fmla="*/ 864 w 1341"/>
              <a:gd name="T17" fmla="*/ 106 h 1585"/>
              <a:gd name="T18" fmla="*/ 1092 w 1341"/>
              <a:gd name="T19" fmla="*/ 100 h 1585"/>
              <a:gd name="T20" fmla="*/ 1203 w 1341"/>
              <a:gd name="T21" fmla="*/ 61 h 1585"/>
              <a:gd name="T22" fmla="*/ 1257 w 1341"/>
              <a:gd name="T23" fmla="*/ 46 h 1585"/>
              <a:gd name="T24" fmla="*/ 1329 w 1341"/>
              <a:gd name="T25" fmla="*/ 157 h 1585"/>
              <a:gd name="T26" fmla="*/ 1329 w 1341"/>
              <a:gd name="T27" fmla="*/ 988 h 1585"/>
              <a:gd name="T28" fmla="*/ 1329 w 1341"/>
              <a:gd name="T29" fmla="*/ 1036 h 1585"/>
              <a:gd name="T30" fmla="*/ 1302 w 1341"/>
              <a:gd name="T31" fmla="*/ 1078 h 1585"/>
              <a:gd name="T32" fmla="*/ 1170 w 1341"/>
              <a:gd name="T33" fmla="*/ 1078 h 1585"/>
              <a:gd name="T34" fmla="*/ 360 w 1341"/>
              <a:gd name="T35" fmla="*/ 1074 h 1585"/>
              <a:gd name="T36" fmla="*/ 248 w 1341"/>
              <a:gd name="T37" fmla="*/ 1152 h 1585"/>
              <a:gd name="T38" fmla="*/ 176 w 1341"/>
              <a:gd name="T39" fmla="*/ 1249 h 1585"/>
              <a:gd name="T40" fmla="*/ 156 w 1341"/>
              <a:gd name="T41" fmla="*/ 1333 h 1585"/>
              <a:gd name="T42" fmla="*/ 162 w 1341"/>
              <a:gd name="T43" fmla="*/ 1585 h 1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41" h="1585">
                <a:moveTo>
                  <a:pt x="30" y="358"/>
                </a:moveTo>
                <a:cubicBezTo>
                  <a:pt x="31" y="358"/>
                  <a:pt x="35" y="338"/>
                  <a:pt x="36" y="358"/>
                </a:cubicBezTo>
                <a:cubicBezTo>
                  <a:pt x="37" y="378"/>
                  <a:pt x="24" y="449"/>
                  <a:pt x="36" y="478"/>
                </a:cubicBezTo>
                <a:cubicBezTo>
                  <a:pt x="48" y="507"/>
                  <a:pt x="0" y="522"/>
                  <a:pt x="111" y="532"/>
                </a:cubicBezTo>
                <a:cubicBezTo>
                  <a:pt x="222" y="542"/>
                  <a:pt x="593" y="541"/>
                  <a:pt x="705" y="538"/>
                </a:cubicBezTo>
                <a:cubicBezTo>
                  <a:pt x="817" y="535"/>
                  <a:pt x="770" y="528"/>
                  <a:pt x="786" y="514"/>
                </a:cubicBezTo>
                <a:cubicBezTo>
                  <a:pt x="802" y="500"/>
                  <a:pt x="796" y="514"/>
                  <a:pt x="798" y="457"/>
                </a:cubicBezTo>
                <a:cubicBezTo>
                  <a:pt x="800" y="400"/>
                  <a:pt x="790" y="230"/>
                  <a:pt x="801" y="172"/>
                </a:cubicBezTo>
                <a:cubicBezTo>
                  <a:pt x="812" y="114"/>
                  <a:pt x="816" y="118"/>
                  <a:pt x="864" y="106"/>
                </a:cubicBezTo>
                <a:cubicBezTo>
                  <a:pt x="912" y="94"/>
                  <a:pt x="1036" y="107"/>
                  <a:pt x="1092" y="100"/>
                </a:cubicBezTo>
                <a:cubicBezTo>
                  <a:pt x="1148" y="93"/>
                  <a:pt x="1176" y="70"/>
                  <a:pt x="1203" y="61"/>
                </a:cubicBezTo>
                <a:cubicBezTo>
                  <a:pt x="1230" y="52"/>
                  <a:pt x="1236" y="30"/>
                  <a:pt x="1257" y="46"/>
                </a:cubicBezTo>
                <a:cubicBezTo>
                  <a:pt x="1278" y="62"/>
                  <a:pt x="1317" y="0"/>
                  <a:pt x="1329" y="157"/>
                </a:cubicBezTo>
                <a:cubicBezTo>
                  <a:pt x="1341" y="314"/>
                  <a:pt x="1329" y="842"/>
                  <a:pt x="1329" y="988"/>
                </a:cubicBezTo>
                <a:cubicBezTo>
                  <a:pt x="1329" y="1134"/>
                  <a:pt x="1334" y="1021"/>
                  <a:pt x="1329" y="1036"/>
                </a:cubicBezTo>
                <a:cubicBezTo>
                  <a:pt x="1324" y="1051"/>
                  <a:pt x="1328" y="1071"/>
                  <a:pt x="1302" y="1078"/>
                </a:cubicBezTo>
                <a:cubicBezTo>
                  <a:pt x="1276" y="1085"/>
                  <a:pt x="1327" y="1079"/>
                  <a:pt x="1170" y="1078"/>
                </a:cubicBezTo>
                <a:cubicBezTo>
                  <a:pt x="1013" y="1077"/>
                  <a:pt x="514" y="1062"/>
                  <a:pt x="360" y="1074"/>
                </a:cubicBezTo>
                <a:cubicBezTo>
                  <a:pt x="206" y="1086"/>
                  <a:pt x="279" y="1123"/>
                  <a:pt x="248" y="1152"/>
                </a:cubicBezTo>
                <a:cubicBezTo>
                  <a:pt x="217" y="1181"/>
                  <a:pt x="191" y="1219"/>
                  <a:pt x="176" y="1249"/>
                </a:cubicBezTo>
                <a:cubicBezTo>
                  <a:pt x="161" y="1279"/>
                  <a:pt x="158" y="1277"/>
                  <a:pt x="156" y="1333"/>
                </a:cubicBezTo>
                <a:cubicBezTo>
                  <a:pt x="154" y="1389"/>
                  <a:pt x="161" y="1533"/>
                  <a:pt x="162" y="1585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08216" name="Group 280"/>
          <p:cNvGrpSpPr>
            <a:grpSpLocks/>
          </p:cNvGrpSpPr>
          <p:nvPr/>
        </p:nvGrpSpPr>
        <p:grpSpPr bwMode="auto">
          <a:xfrm>
            <a:off x="477838" y="3232150"/>
            <a:ext cx="6151562" cy="2482850"/>
            <a:chOff x="301" y="2036"/>
            <a:chExt cx="3875" cy="1564"/>
          </a:xfrm>
        </p:grpSpPr>
        <p:sp>
          <p:nvSpPr>
            <p:cNvPr id="808194" name="Rectangle 258"/>
            <p:cNvSpPr>
              <a:spLocks noChangeArrowheads="1"/>
            </p:cNvSpPr>
            <p:nvPr/>
          </p:nvSpPr>
          <p:spPr bwMode="auto">
            <a:xfrm>
              <a:off x="301" y="2036"/>
              <a:ext cx="252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288925" indent="-288925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692150" indent="-2349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544638" indent="-1730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06600" indent="-1778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63800" indent="-177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21000" indent="-177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78200" indent="-177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35400" indent="-177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9999"/>
                </a:buClr>
                <a:buFont typeface="Wingdings" pitchFamily="2" charset="2"/>
                <a:buChar char="§"/>
              </a:pPr>
              <a:r>
                <a:rPr lang="en-US" altLang="en-US" sz="1800" u="none" baseline="0"/>
                <a:t>Apply 0010 to G select to perform addition  G = Bus A + Bus B </a:t>
              </a:r>
            </a:p>
          </p:txBody>
        </p:sp>
        <p:sp>
          <p:nvSpPr>
            <p:cNvPr id="808209" name="Line 273"/>
            <p:cNvSpPr>
              <a:spLocks noChangeShapeType="1"/>
            </p:cNvSpPr>
            <p:nvPr/>
          </p:nvSpPr>
          <p:spPr bwMode="auto">
            <a:xfrm>
              <a:off x="3834" y="3246"/>
              <a:ext cx="174" cy="34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8210" name="Line 274"/>
            <p:cNvSpPr>
              <a:spLocks noChangeShapeType="1"/>
            </p:cNvSpPr>
            <p:nvPr/>
          </p:nvSpPr>
          <p:spPr bwMode="auto">
            <a:xfrm flipH="1">
              <a:off x="4000" y="3248"/>
              <a:ext cx="176" cy="3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8225" name="Group 289"/>
          <p:cNvGrpSpPr>
            <a:grpSpLocks/>
          </p:cNvGrpSpPr>
          <p:nvPr/>
        </p:nvGrpSpPr>
        <p:grpSpPr bwMode="auto">
          <a:xfrm>
            <a:off x="477838" y="1497013"/>
            <a:ext cx="6176962" cy="5226050"/>
            <a:chOff x="301" y="943"/>
            <a:chExt cx="3891" cy="3292"/>
          </a:xfrm>
        </p:grpSpPr>
        <p:grpSp>
          <p:nvGrpSpPr>
            <p:cNvPr id="808218" name="Group 282"/>
            <p:cNvGrpSpPr>
              <a:grpSpLocks/>
            </p:cNvGrpSpPr>
            <p:nvPr/>
          </p:nvGrpSpPr>
          <p:grpSpPr bwMode="auto">
            <a:xfrm>
              <a:off x="301" y="2372"/>
              <a:ext cx="3820" cy="1690"/>
              <a:chOff x="301" y="2372"/>
              <a:chExt cx="3820" cy="1690"/>
            </a:xfrm>
          </p:grpSpPr>
          <p:sp>
            <p:nvSpPr>
              <p:cNvPr id="808219" name="Rectangle 283"/>
              <p:cNvSpPr>
                <a:spLocks noChangeArrowheads="1"/>
              </p:cNvSpPr>
              <p:nvPr/>
            </p:nvSpPr>
            <p:spPr bwMode="auto">
              <a:xfrm>
                <a:off x="301" y="2372"/>
                <a:ext cx="2528" cy="4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288925" indent="-288925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692150" indent="-23495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544638" indent="-173038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06600" indent="-1778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463800" indent="-177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21000" indent="-177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378200" indent="-177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35400" indent="-177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9999"/>
                  </a:buClr>
                  <a:buFont typeface="Wingdings" pitchFamily="2" charset="2"/>
                  <a:buChar char="§"/>
                </a:pPr>
                <a:r>
                  <a:rPr lang="en-US" altLang="en-US" sz="1800" u="none" baseline="0"/>
                  <a:t>Apply 0 to MF select and 0 to MD</a:t>
                </a:r>
                <a:br>
                  <a:rPr lang="en-US" altLang="en-US" sz="1800" u="none" baseline="0"/>
                </a:br>
                <a:r>
                  <a:rPr lang="en-US" altLang="en-US" sz="1800" u="none" baseline="0"/>
                  <a:t>select to place the value of G onto BUS D</a:t>
                </a:r>
              </a:p>
            </p:txBody>
          </p:sp>
          <p:sp>
            <p:nvSpPr>
              <p:cNvPr id="808220" name="Freeform 284"/>
              <p:cNvSpPr>
                <a:spLocks/>
              </p:cNvSpPr>
              <p:nvPr/>
            </p:nvSpPr>
            <p:spPr bwMode="auto">
              <a:xfrm>
                <a:off x="3986" y="3600"/>
                <a:ext cx="135" cy="462"/>
              </a:xfrm>
              <a:custGeom>
                <a:avLst/>
                <a:gdLst>
                  <a:gd name="T0" fmla="*/ 22 w 135"/>
                  <a:gd name="T1" fmla="*/ 0 h 462"/>
                  <a:gd name="T2" fmla="*/ 16 w 135"/>
                  <a:gd name="T3" fmla="*/ 180 h 462"/>
                  <a:gd name="T4" fmla="*/ 118 w 135"/>
                  <a:gd name="T5" fmla="*/ 270 h 462"/>
                  <a:gd name="T6" fmla="*/ 118 w 135"/>
                  <a:gd name="T7" fmla="*/ 462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5" h="462">
                    <a:moveTo>
                      <a:pt x="22" y="0"/>
                    </a:moveTo>
                    <a:cubicBezTo>
                      <a:pt x="11" y="67"/>
                      <a:pt x="0" y="135"/>
                      <a:pt x="16" y="180"/>
                    </a:cubicBezTo>
                    <a:cubicBezTo>
                      <a:pt x="32" y="225"/>
                      <a:pt x="101" y="223"/>
                      <a:pt x="118" y="270"/>
                    </a:cubicBezTo>
                    <a:cubicBezTo>
                      <a:pt x="135" y="317"/>
                      <a:pt x="119" y="431"/>
                      <a:pt x="118" y="462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8221" name="Freeform 285"/>
            <p:cNvSpPr>
              <a:spLocks/>
            </p:cNvSpPr>
            <p:nvPr/>
          </p:nvSpPr>
          <p:spPr bwMode="auto">
            <a:xfrm>
              <a:off x="2852" y="943"/>
              <a:ext cx="1340" cy="3292"/>
            </a:xfrm>
            <a:custGeom>
              <a:avLst/>
              <a:gdLst>
                <a:gd name="T0" fmla="*/ 1260 w 1340"/>
                <a:gd name="T1" fmla="*/ 3113 h 3292"/>
                <a:gd name="T2" fmla="*/ 1324 w 1340"/>
                <a:gd name="T3" fmla="*/ 3233 h 3292"/>
                <a:gd name="T4" fmla="*/ 1162 w 1340"/>
                <a:gd name="T5" fmla="*/ 3284 h 3292"/>
                <a:gd name="T6" fmla="*/ 712 w 1340"/>
                <a:gd name="T7" fmla="*/ 3281 h 3292"/>
                <a:gd name="T8" fmla="*/ 166 w 1340"/>
                <a:gd name="T9" fmla="*/ 3281 h 3292"/>
                <a:gd name="T10" fmla="*/ 12 w 1340"/>
                <a:gd name="T11" fmla="*/ 3057 h 3292"/>
                <a:gd name="T12" fmla="*/ 7 w 1340"/>
                <a:gd name="T13" fmla="*/ 488 h 3292"/>
                <a:gd name="T14" fmla="*/ 10 w 1340"/>
                <a:gd name="T15" fmla="*/ 128 h 3292"/>
                <a:gd name="T16" fmla="*/ 67 w 1340"/>
                <a:gd name="T17" fmla="*/ 59 h 3292"/>
                <a:gd name="T18" fmla="*/ 262 w 1340"/>
                <a:gd name="T19" fmla="*/ 71 h 3292"/>
                <a:gd name="T20" fmla="*/ 262 w 1340"/>
                <a:gd name="T21" fmla="*/ 68 h 3292"/>
                <a:gd name="T22" fmla="*/ 916 w 1340"/>
                <a:gd name="T23" fmla="*/ 65 h 3292"/>
                <a:gd name="T24" fmla="*/ 1030 w 1340"/>
                <a:gd name="T25" fmla="*/ 83 h 3292"/>
                <a:gd name="T26" fmla="*/ 1036 w 1340"/>
                <a:gd name="T27" fmla="*/ 137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40" h="3292">
                  <a:moveTo>
                    <a:pt x="1260" y="3113"/>
                  </a:moveTo>
                  <a:cubicBezTo>
                    <a:pt x="1285" y="3159"/>
                    <a:pt x="1340" y="3205"/>
                    <a:pt x="1324" y="3233"/>
                  </a:cubicBezTo>
                  <a:cubicBezTo>
                    <a:pt x="1308" y="3261"/>
                    <a:pt x="1264" y="3276"/>
                    <a:pt x="1162" y="3284"/>
                  </a:cubicBezTo>
                  <a:cubicBezTo>
                    <a:pt x="1060" y="3292"/>
                    <a:pt x="878" y="3281"/>
                    <a:pt x="712" y="3281"/>
                  </a:cubicBezTo>
                  <a:cubicBezTo>
                    <a:pt x="546" y="3281"/>
                    <a:pt x="292" y="3284"/>
                    <a:pt x="166" y="3281"/>
                  </a:cubicBezTo>
                  <a:cubicBezTo>
                    <a:pt x="40" y="3278"/>
                    <a:pt x="10" y="3199"/>
                    <a:pt x="12" y="3057"/>
                  </a:cubicBezTo>
                  <a:cubicBezTo>
                    <a:pt x="14" y="2915"/>
                    <a:pt x="7" y="976"/>
                    <a:pt x="7" y="488"/>
                  </a:cubicBezTo>
                  <a:cubicBezTo>
                    <a:pt x="7" y="0"/>
                    <a:pt x="0" y="199"/>
                    <a:pt x="10" y="128"/>
                  </a:cubicBezTo>
                  <a:cubicBezTo>
                    <a:pt x="20" y="57"/>
                    <a:pt x="25" y="69"/>
                    <a:pt x="67" y="59"/>
                  </a:cubicBezTo>
                  <a:cubicBezTo>
                    <a:pt x="109" y="49"/>
                    <a:pt x="230" y="70"/>
                    <a:pt x="262" y="71"/>
                  </a:cubicBezTo>
                  <a:cubicBezTo>
                    <a:pt x="294" y="72"/>
                    <a:pt x="153" y="69"/>
                    <a:pt x="262" y="68"/>
                  </a:cubicBezTo>
                  <a:cubicBezTo>
                    <a:pt x="371" y="67"/>
                    <a:pt x="788" y="63"/>
                    <a:pt x="916" y="65"/>
                  </a:cubicBezTo>
                  <a:cubicBezTo>
                    <a:pt x="1044" y="67"/>
                    <a:pt x="1010" y="71"/>
                    <a:pt x="1030" y="83"/>
                  </a:cubicBezTo>
                  <a:cubicBezTo>
                    <a:pt x="1050" y="95"/>
                    <a:pt x="1035" y="126"/>
                    <a:pt x="1036" y="137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8222" name="Freeform 286"/>
            <p:cNvSpPr>
              <a:spLocks/>
            </p:cNvSpPr>
            <p:nvPr/>
          </p:nvSpPr>
          <p:spPr bwMode="auto">
            <a:xfrm>
              <a:off x="3702" y="1008"/>
              <a:ext cx="193" cy="1264"/>
            </a:xfrm>
            <a:custGeom>
              <a:avLst/>
              <a:gdLst>
                <a:gd name="T0" fmla="*/ 10 w 193"/>
                <a:gd name="T1" fmla="*/ 0 h 1264"/>
                <a:gd name="T2" fmla="*/ 12 w 193"/>
                <a:gd name="T3" fmla="*/ 1047 h 1264"/>
                <a:gd name="T4" fmla="*/ 81 w 193"/>
                <a:gd name="T5" fmla="*/ 1179 h 1264"/>
                <a:gd name="T6" fmla="*/ 162 w 193"/>
                <a:gd name="T7" fmla="*/ 1179 h 1264"/>
                <a:gd name="T8" fmla="*/ 189 w 193"/>
                <a:gd name="T9" fmla="*/ 1212 h 1264"/>
                <a:gd name="T10" fmla="*/ 186 w 193"/>
                <a:gd name="T11" fmla="*/ 1264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1264">
                  <a:moveTo>
                    <a:pt x="10" y="0"/>
                  </a:moveTo>
                  <a:cubicBezTo>
                    <a:pt x="10" y="174"/>
                    <a:pt x="0" y="851"/>
                    <a:pt x="12" y="1047"/>
                  </a:cubicBezTo>
                  <a:cubicBezTo>
                    <a:pt x="24" y="1243"/>
                    <a:pt x="48" y="1173"/>
                    <a:pt x="81" y="1179"/>
                  </a:cubicBezTo>
                  <a:cubicBezTo>
                    <a:pt x="114" y="1185"/>
                    <a:pt x="144" y="1174"/>
                    <a:pt x="162" y="1179"/>
                  </a:cubicBezTo>
                  <a:cubicBezTo>
                    <a:pt x="180" y="1184"/>
                    <a:pt x="185" y="1198"/>
                    <a:pt x="189" y="1212"/>
                  </a:cubicBezTo>
                  <a:cubicBezTo>
                    <a:pt x="193" y="1226"/>
                    <a:pt x="187" y="1253"/>
                    <a:pt x="186" y="1264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8223" name="Freeform 287"/>
            <p:cNvSpPr>
              <a:spLocks/>
            </p:cNvSpPr>
            <p:nvPr/>
          </p:nvSpPr>
          <p:spPr bwMode="auto">
            <a:xfrm>
              <a:off x="3712" y="1333"/>
              <a:ext cx="187" cy="86"/>
            </a:xfrm>
            <a:custGeom>
              <a:avLst/>
              <a:gdLst>
                <a:gd name="T0" fmla="*/ 0 w 187"/>
                <a:gd name="T1" fmla="*/ 3 h 86"/>
                <a:gd name="T2" fmla="*/ 131 w 187"/>
                <a:gd name="T3" fmla="*/ 5 h 86"/>
                <a:gd name="T4" fmla="*/ 179 w 187"/>
                <a:gd name="T5" fmla="*/ 32 h 86"/>
                <a:gd name="T6" fmla="*/ 182 w 187"/>
                <a:gd name="T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86">
                  <a:moveTo>
                    <a:pt x="0" y="3"/>
                  </a:moveTo>
                  <a:cubicBezTo>
                    <a:pt x="22" y="3"/>
                    <a:pt x="101" y="0"/>
                    <a:pt x="131" y="5"/>
                  </a:cubicBezTo>
                  <a:cubicBezTo>
                    <a:pt x="161" y="10"/>
                    <a:pt x="171" y="19"/>
                    <a:pt x="179" y="32"/>
                  </a:cubicBezTo>
                  <a:cubicBezTo>
                    <a:pt x="187" y="45"/>
                    <a:pt x="182" y="75"/>
                    <a:pt x="182" y="86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8224" name="Freeform 288"/>
            <p:cNvSpPr>
              <a:spLocks/>
            </p:cNvSpPr>
            <p:nvPr/>
          </p:nvSpPr>
          <p:spPr bwMode="auto">
            <a:xfrm>
              <a:off x="3714" y="1837"/>
              <a:ext cx="189" cy="107"/>
            </a:xfrm>
            <a:custGeom>
              <a:avLst/>
              <a:gdLst>
                <a:gd name="T0" fmla="*/ 0 w 189"/>
                <a:gd name="T1" fmla="*/ 8 h 107"/>
                <a:gd name="T2" fmla="*/ 108 w 189"/>
                <a:gd name="T3" fmla="*/ 5 h 107"/>
                <a:gd name="T4" fmla="*/ 177 w 189"/>
                <a:gd name="T5" fmla="*/ 41 h 107"/>
                <a:gd name="T6" fmla="*/ 182 w 189"/>
                <a:gd name="T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07">
                  <a:moveTo>
                    <a:pt x="0" y="8"/>
                  </a:moveTo>
                  <a:cubicBezTo>
                    <a:pt x="18" y="7"/>
                    <a:pt x="79" y="0"/>
                    <a:pt x="108" y="5"/>
                  </a:cubicBezTo>
                  <a:cubicBezTo>
                    <a:pt x="137" y="10"/>
                    <a:pt x="165" y="24"/>
                    <a:pt x="177" y="41"/>
                  </a:cubicBezTo>
                  <a:cubicBezTo>
                    <a:pt x="189" y="58"/>
                    <a:pt x="181" y="93"/>
                    <a:pt x="182" y="107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8227" name="Group 291"/>
          <p:cNvGrpSpPr>
            <a:grpSpLocks/>
          </p:cNvGrpSpPr>
          <p:nvPr/>
        </p:nvGrpSpPr>
        <p:grpSpPr bwMode="auto">
          <a:xfrm>
            <a:off x="490538" y="1881188"/>
            <a:ext cx="4757737" cy="3394075"/>
            <a:chOff x="309" y="1185"/>
            <a:chExt cx="2997" cy="2138"/>
          </a:xfrm>
        </p:grpSpPr>
        <p:sp>
          <p:nvSpPr>
            <p:cNvPr id="808196" name="Rectangle 260"/>
            <p:cNvSpPr>
              <a:spLocks noChangeArrowheads="1"/>
            </p:cNvSpPr>
            <p:nvPr/>
          </p:nvSpPr>
          <p:spPr bwMode="auto">
            <a:xfrm>
              <a:off x="309" y="2892"/>
              <a:ext cx="2528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288925" indent="-288925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692150" indent="-2349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544638" indent="-1730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06600" indent="-1778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63800" indent="-177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21000" indent="-177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78200" indent="-177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35400" indent="-177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9999"/>
                </a:buClr>
                <a:buFont typeface="Wingdings" pitchFamily="2" charset="2"/>
                <a:buChar char="§"/>
              </a:pPr>
              <a:r>
                <a:rPr lang="en-US" altLang="en-US" sz="1800" u="none" baseline="0"/>
                <a:t>Apply 00 to Destination select to enable the Load input to R0 </a:t>
              </a:r>
            </a:p>
          </p:txBody>
        </p:sp>
        <p:sp>
          <p:nvSpPr>
            <p:cNvPr id="808226" name="Freeform 290"/>
            <p:cNvSpPr>
              <a:spLocks/>
            </p:cNvSpPr>
            <p:nvPr/>
          </p:nvSpPr>
          <p:spPr bwMode="auto">
            <a:xfrm>
              <a:off x="2992" y="1185"/>
              <a:ext cx="314" cy="1448"/>
            </a:xfrm>
            <a:custGeom>
              <a:avLst/>
              <a:gdLst>
                <a:gd name="T0" fmla="*/ 117 w 314"/>
                <a:gd name="T1" fmla="*/ 1448 h 1448"/>
                <a:gd name="T2" fmla="*/ 20 w 314"/>
                <a:gd name="T3" fmla="*/ 1329 h 1448"/>
                <a:gd name="T4" fmla="*/ 2 w 314"/>
                <a:gd name="T5" fmla="*/ 1173 h 1448"/>
                <a:gd name="T6" fmla="*/ 7 w 314"/>
                <a:gd name="T7" fmla="*/ 132 h 1448"/>
                <a:gd name="T8" fmla="*/ 20 w 314"/>
                <a:gd name="T9" fmla="*/ 39 h 1448"/>
                <a:gd name="T10" fmla="*/ 89 w 314"/>
                <a:gd name="T11" fmla="*/ 31 h 1448"/>
                <a:gd name="T12" fmla="*/ 314 w 314"/>
                <a:gd name="T13" fmla="*/ 27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4" h="1448">
                  <a:moveTo>
                    <a:pt x="117" y="1448"/>
                  </a:moveTo>
                  <a:cubicBezTo>
                    <a:pt x="101" y="1428"/>
                    <a:pt x="39" y="1375"/>
                    <a:pt x="20" y="1329"/>
                  </a:cubicBezTo>
                  <a:cubicBezTo>
                    <a:pt x="1" y="1283"/>
                    <a:pt x="4" y="1372"/>
                    <a:pt x="2" y="1173"/>
                  </a:cubicBezTo>
                  <a:cubicBezTo>
                    <a:pt x="0" y="974"/>
                    <a:pt x="4" y="321"/>
                    <a:pt x="7" y="132"/>
                  </a:cubicBezTo>
                  <a:cubicBezTo>
                    <a:pt x="8" y="0"/>
                    <a:pt x="6" y="56"/>
                    <a:pt x="20" y="39"/>
                  </a:cubicBezTo>
                  <a:cubicBezTo>
                    <a:pt x="34" y="22"/>
                    <a:pt x="40" y="33"/>
                    <a:pt x="89" y="31"/>
                  </a:cubicBezTo>
                  <a:cubicBezTo>
                    <a:pt x="203" y="30"/>
                    <a:pt x="267" y="28"/>
                    <a:pt x="314" y="27"/>
                  </a:cubicBezTo>
                </a:path>
              </a:pathLst>
            </a:custGeom>
            <a:noFill/>
            <a:ln w="28575" cmpd="sng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8238" name="Group 302"/>
          <p:cNvGrpSpPr>
            <a:grpSpLocks/>
          </p:cNvGrpSpPr>
          <p:nvPr/>
        </p:nvGrpSpPr>
        <p:grpSpPr bwMode="auto">
          <a:xfrm>
            <a:off x="490538" y="1346200"/>
            <a:ext cx="5681662" cy="4487863"/>
            <a:chOff x="309" y="848"/>
            <a:chExt cx="3579" cy="2827"/>
          </a:xfrm>
        </p:grpSpPr>
        <p:grpSp>
          <p:nvGrpSpPr>
            <p:cNvPr id="808236" name="Group 300"/>
            <p:cNvGrpSpPr>
              <a:grpSpLocks/>
            </p:cNvGrpSpPr>
            <p:nvPr/>
          </p:nvGrpSpPr>
          <p:grpSpPr bwMode="auto">
            <a:xfrm>
              <a:off x="309" y="848"/>
              <a:ext cx="3579" cy="2827"/>
              <a:chOff x="309" y="848"/>
              <a:chExt cx="3579" cy="2827"/>
            </a:xfrm>
          </p:grpSpPr>
          <p:sp>
            <p:nvSpPr>
              <p:cNvPr id="808197" name="Rectangle 261"/>
              <p:cNvSpPr>
                <a:spLocks noChangeArrowheads="1"/>
              </p:cNvSpPr>
              <p:nvPr/>
            </p:nvSpPr>
            <p:spPr bwMode="auto">
              <a:xfrm>
                <a:off x="309" y="3244"/>
                <a:ext cx="2664" cy="4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288925" indent="-288925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692150" indent="-23495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544638" indent="-173038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06600" indent="-17780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463800" indent="-177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21000" indent="-177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378200" indent="-177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35400" indent="-177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9999"/>
                  </a:buClr>
                  <a:buFont typeface="Wingdings" pitchFamily="2" charset="2"/>
                  <a:buChar char="§"/>
                </a:pPr>
                <a:r>
                  <a:rPr lang="en-US" altLang="en-US" sz="1800" u="none" baseline="0" dirty="0"/>
                  <a:t>Apply 1 to Load Enable to force the Load input to R0 to 1 so that R0 is loaded on the clock pulse (not shown)</a:t>
                </a:r>
              </a:p>
              <a:p>
                <a:pPr>
                  <a:spcBef>
                    <a:spcPct val="20000"/>
                  </a:spcBef>
                  <a:buClr>
                    <a:srgbClr val="009999"/>
                  </a:buClr>
                  <a:buFont typeface="Wingdings" pitchFamily="2" charset="2"/>
                  <a:buChar char="§"/>
                </a:pPr>
                <a:r>
                  <a:rPr lang="en-US" altLang="en-US" sz="1800" u="none" baseline="0" dirty="0"/>
                  <a:t>The overall </a:t>
                </a:r>
                <a:r>
                  <a:rPr lang="en-US" altLang="en-US" sz="1800" u="none" baseline="0" dirty="0" err="1"/>
                  <a:t>microoperation</a:t>
                </a:r>
                <a:r>
                  <a:rPr lang="en-US" altLang="en-US" sz="1800" u="none" baseline="0" dirty="0"/>
                  <a:t> requires</a:t>
                </a:r>
                <a:br>
                  <a:rPr lang="en-US" altLang="en-US" sz="1800" u="none" baseline="0" dirty="0"/>
                </a:br>
                <a:r>
                  <a:rPr lang="en-US" altLang="en-US" sz="1800" u="none" baseline="0" dirty="0"/>
                  <a:t>1 clock cycle</a:t>
                </a:r>
              </a:p>
            </p:txBody>
          </p:sp>
          <p:sp>
            <p:nvSpPr>
              <p:cNvPr id="808228" name="Freeform 292"/>
              <p:cNvSpPr>
                <a:spLocks/>
              </p:cNvSpPr>
              <p:nvPr/>
            </p:nvSpPr>
            <p:spPr bwMode="auto">
              <a:xfrm>
                <a:off x="3235" y="848"/>
                <a:ext cx="77" cy="1563"/>
              </a:xfrm>
              <a:custGeom>
                <a:avLst/>
                <a:gdLst>
                  <a:gd name="T0" fmla="*/ 13 w 77"/>
                  <a:gd name="T1" fmla="*/ 0 h 1563"/>
                  <a:gd name="T2" fmla="*/ 11 w 77"/>
                  <a:gd name="T3" fmla="*/ 1318 h 1563"/>
                  <a:gd name="T4" fmla="*/ 11 w 77"/>
                  <a:gd name="T5" fmla="*/ 1471 h 1563"/>
                  <a:gd name="T6" fmla="*/ 77 w 77"/>
                  <a:gd name="T7" fmla="*/ 1480 h 1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1563">
                    <a:moveTo>
                      <a:pt x="13" y="0"/>
                    </a:moveTo>
                    <a:cubicBezTo>
                      <a:pt x="13" y="220"/>
                      <a:pt x="11" y="1073"/>
                      <a:pt x="11" y="1318"/>
                    </a:cubicBezTo>
                    <a:cubicBezTo>
                      <a:pt x="11" y="1563"/>
                      <a:pt x="0" y="1444"/>
                      <a:pt x="11" y="1471"/>
                    </a:cubicBezTo>
                    <a:cubicBezTo>
                      <a:pt x="41" y="1492"/>
                      <a:pt x="63" y="1478"/>
                      <a:pt x="77" y="1480"/>
                    </a:cubicBezTo>
                  </a:path>
                </a:pathLst>
              </a:custGeom>
              <a:noFill/>
              <a:ln w="28575" cmpd="sng">
                <a:solidFill>
                  <a:srgbClr val="0099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231" name="Line 295"/>
              <p:cNvSpPr>
                <a:spLocks noChangeShapeType="1"/>
              </p:cNvSpPr>
              <p:nvPr/>
            </p:nvSpPr>
            <p:spPr bwMode="auto">
              <a:xfrm>
                <a:off x="3248" y="1128"/>
                <a:ext cx="56" cy="0"/>
              </a:xfrm>
              <a:prstGeom prst="line">
                <a:avLst/>
              </a:prstGeom>
              <a:noFill/>
              <a:ln w="28575">
                <a:solidFill>
                  <a:srgbClr val="0099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232" name="Line 296"/>
              <p:cNvSpPr>
                <a:spLocks noChangeShapeType="1"/>
              </p:cNvSpPr>
              <p:nvPr/>
            </p:nvSpPr>
            <p:spPr bwMode="auto">
              <a:xfrm>
                <a:off x="3248" y="1472"/>
                <a:ext cx="64" cy="0"/>
              </a:xfrm>
              <a:prstGeom prst="line">
                <a:avLst/>
              </a:prstGeom>
              <a:noFill/>
              <a:ln w="28575">
                <a:solidFill>
                  <a:srgbClr val="0099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234" name="Line 298"/>
              <p:cNvSpPr>
                <a:spLocks noChangeShapeType="1"/>
              </p:cNvSpPr>
              <p:nvPr/>
            </p:nvSpPr>
            <p:spPr bwMode="auto">
              <a:xfrm>
                <a:off x="3247" y="1992"/>
                <a:ext cx="65" cy="0"/>
              </a:xfrm>
              <a:prstGeom prst="line">
                <a:avLst/>
              </a:prstGeom>
              <a:noFill/>
              <a:ln w="28575">
                <a:solidFill>
                  <a:srgbClr val="0099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235" name="Line 299"/>
              <p:cNvSpPr>
                <a:spLocks noChangeShapeType="1"/>
              </p:cNvSpPr>
              <p:nvPr/>
            </p:nvSpPr>
            <p:spPr bwMode="auto">
              <a:xfrm>
                <a:off x="3888" y="1086"/>
                <a:ext cx="0" cy="81"/>
              </a:xfrm>
              <a:prstGeom prst="line">
                <a:avLst/>
              </a:prstGeom>
              <a:noFill/>
              <a:ln w="28575">
                <a:solidFill>
                  <a:srgbClr val="0099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8237" name="Line 301"/>
            <p:cNvSpPr>
              <a:spLocks noChangeShapeType="1"/>
            </p:cNvSpPr>
            <p:nvPr/>
          </p:nvSpPr>
          <p:spPr bwMode="auto">
            <a:xfrm>
              <a:off x="3448" y="1176"/>
              <a:ext cx="360" cy="0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602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243879" y="6384132"/>
            <a:ext cx="2895600" cy="476250"/>
          </a:xfrm>
        </p:spPr>
        <p:txBody>
          <a:bodyPr/>
          <a:lstStyle/>
          <a:p>
            <a:fld id="{99D3AD34-808A-4B95-8B9D-0CE6D91B0F44}" type="slidenum">
              <a:rPr lang="en-US" altLang="en-US"/>
              <a:pPr/>
              <a:t>15</a:t>
            </a:fld>
            <a:endParaRPr lang="en-US" altLang="en-US" dirty="0"/>
          </a:p>
        </p:txBody>
      </p:sp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5963" y="4589"/>
            <a:ext cx="7772400" cy="688107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200" dirty="0" smtClean="0">
                <a:solidFill>
                  <a:srgbClr val="C00000"/>
                </a:solidFill>
              </a:rPr>
              <a:t>General </a:t>
            </a:r>
            <a:r>
              <a:rPr lang="en-US" altLang="en-US" sz="3200" dirty="0" err="1" smtClean="0">
                <a:solidFill>
                  <a:srgbClr val="C00000"/>
                </a:solidFill>
              </a:rPr>
              <a:t>Datapath</a:t>
            </a:r>
            <a:r>
              <a:rPr lang="en-US" altLang="en-US" sz="3200" dirty="0" smtClean="0">
                <a:solidFill>
                  <a:srgbClr val="C00000"/>
                </a:solidFill>
              </a:rPr>
              <a:t> </a:t>
            </a:r>
            <a:r>
              <a:rPr lang="en-US" altLang="en-US" sz="3200" dirty="0">
                <a:solidFill>
                  <a:srgbClr val="C00000"/>
                </a:solidFill>
              </a:rPr>
              <a:t>Representation</a:t>
            </a:r>
            <a:br>
              <a:rPr lang="en-US" altLang="en-US" sz="3200" dirty="0">
                <a:solidFill>
                  <a:srgbClr val="C00000"/>
                </a:solidFill>
              </a:rPr>
            </a:br>
            <a:endParaRPr lang="en-US" altLang="en-US" sz="3200" dirty="0">
              <a:solidFill>
                <a:srgbClr val="C00000"/>
              </a:solidFill>
            </a:endParaRPr>
          </a:p>
        </p:txBody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836712"/>
            <a:ext cx="4051300" cy="5027613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/>
              <a:t>Here we move up one level in the </a:t>
            </a:r>
            <a:r>
              <a:rPr lang="en-US" altLang="en-US" sz="2000" dirty="0" smtClean="0"/>
              <a:t>hierarchy </a:t>
            </a:r>
            <a:r>
              <a:rPr lang="en-US" altLang="en-US" sz="2000" dirty="0"/>
              <a:t>from that </a:t>
            </a:r>
            <a:r>
              <a:rPr lang="en-US" altLang="en-US" sz="2000" dirty="0" err="1"/>
              <a:t>datapath</a:t>
            </a:r>
            <a:endParaRPr lang="en-US" altLang="en-US" sz="2000" dirty="0"/>
          </a:p>
          <a:p>
            <a:r>
              <a:rPr lang="en-US" altLang="en-US" sz="2000" dirty="0"/>
              <a:t>The registers, and the multiplexer, decoder, and enable hardware for accessing them become a r</a:t>
            </a:r>
            <a:r>
              <a:rPr lang="en-US" altLang="en-US" sz="2000" i="1" dirty="0"/>
              <a:t>egister file</a:t>
            </a:r>
            <a:r>
              <a:rPr lang="en-US" altLang="en-US" sz="2000" dirty="0"/>
              <a:t> </a:t>
            </a:r>
          </a:p>
          <a:p>
            <a:r>
              <a:rPr lang="en-US" altLang="en-US" sz="2000" dirty="0"/>
              <a:t>A register file is an array of fast registers</a:t>
            </a:r>
            <a:r>
              <a:rPr lang="en-US" altLang="en-US" dirty="0"/>
              <a:t> </a:t>
            </a:r>
            <a:endParaRPr lang="en-US" altLang="en-US" sz="2000" dirty="0"/>
          </a:p>
          <a:p>
            <a:r>
              <a:rPr lang="en-US" altLang="en-US" sz="2000" dirty="0"/>
              <a:t>The ALU, shifter, Mux F and status hardware become a </a:t>
            </a:r>
            <a:r>
              <a:rPr lang="en-US" altLang="en-US" sz="2000" i="1" dirty="0"/>
              <a:t>function unit</a:t>
            </a:r>
          </a:p>
          <a:p>
            <a:r>
              <a:rPr lang="en-US" altLang="en-US" sz="2000" dirty="0"/>
              <a:t>The remaining </a:t>
            </a:r>
            <a:r>
              <a:rPr lang="en-US" altLang="en-US" sz="2000" dirty="0" err="1"/>
              <a:t>muxes</a:t>
            </a:r>
            <a:r>
              <a:rPr lang="en-US" altLang="en-US" sz="2000" dirty="0"/>
              <a:t> and buses which handle data transfers are at the new level of the hierarchy</a:t>
            </a:r>
          </a:p>
        </p:txBody>
      </p:sp>
      <p:grpSp>
        <p:nvGrpSpPr>
          <p:cNvPr id="821358" name="Group 110"/>
          <p:cNvGrpSpPr>
            <a:grpSpLocks/>
          </p:cNvGrpSpPr>
          <p:nvPr/>
        </p:nvGrpSpPr>
        <p:grpSpPr bwMode="auto">
          <a:xfrm>
            <a:off x="4610100" y="836712"/>
            <a:ext cx="4341813" cy="5553075"/>
            <a:chOff x="2904" y="783"/>
            <a:chExt cx="2735" cy="3498"/>
          </a:xfrm>
        </p:grpSpPr>
        <p:sp>
          <p:nvSpPr>
            <p:cNvPr id="821253" name="Line 5"/>
            <p:cNvSpPr>
              <a:spLocks noChangeShapeType="1"/>
            </p:cNvSpPr>
            <p:nvPr/>
          </p:nvSpPr>
          <p:spPr bwMode="auto">
            <a:xfrm>
              <a:off x="4336" y="1974"/>
              <a:ext cx="1" cy="22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54" name="Freeform 6"/>
            <p:cNvSpPr>
              <a:spLocks/>
            </p:cNvSpPr>
            <p:nvPr/>
          </p:nvSpPr>
          <p:spPr bwMode="auto">
            <a:xfrm>
              <a:off x="4318" y="2186"/>
              <a:ext cx="37" cy="61"/>
            </a:xfrm>
            <a:custGeom>
              <a:avLst/>
              <a:gdLst>
                <a:gd name="T0" fmla="*/ 11 w 22"/>
                <a:gd name="T1" fmla="*/ 6 h 36"/>
                <a:gd name="T2" fmla="*/ 22 w 22"/>
                <a:gd name="T3" fmla="*/ 0 h 36"/>
                <a:gd name="T4" fmla="*/ 22 w 22"/>
                <a:gd name="T5" fmla="*/ 0 h 36"/>
                <a:gd name="T6" fmla="*/ 15 w 22"/>
                <a:gd name="T7" fmla="*/ 18 h 36"/>
                <a:gd name="T8" fmla="*/ 11 w 22"/>
                <a:gd name="T9" fmla="*/ 36 h 36"/>
                <a:gd name="T10" fmla="*/ 7 w 22"/>
                <a:gd name="T11" fmla="*/ 18 h 36"/>
                <a:gd name="T12" fmla="*/ 0 w 22"/>
                <a:gd name="T13" fmla="*/ 0 h 36"/>
                <a:gd name="T14" fmla="*/ 0 w 22"/>
                <a:gd name="T15" fmla="*/ 0 h 36"/>
                <a:gd name="T16" fmla="*/ 11 w 22"/>
                <a:gd name="T17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6">
                  <a:moveTo>
                    <a:pt x="11" y="6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24"/>
                    <a:pt x="12" y="30"/>
                    <a:pt x="11" y="36"/>
                  </a:cubicBezTo>
                  <a:cubicBezTo>
                    <a:pt x="10" y="30"/>
                    <a:pt x="8" y="24"/>
                    <a:pt x="7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55" name="Line 7"/>
            <p:cNvSpPr>
              <a:spLocks noChangeShapeType="1"/>
            </p:cNvSpPr>
            <p:nvPr/>
          </p:nvSpPr>
          <p:spPr bwMode="auto">
            <a:xfrm>
              <a:off x="3812" y="1974"/>
              <a:ext cx="1" cy="88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56" name="Freeform 8"/>
            <p:cNvSpPr>
              <a:spLocks/>
            </p:cNvSpPr>
            <p:nvPr/>
          </p:nvSpPr>
          <p:spPr bwMode="auto">
            <a:xfrm>
              <a:off x="3793" y="2847"/>
              <a:ext cx="38" cy="61"/>
            </a:xfrm>
            <a:custGeom>
              <a:avLst/>
              <a:gdLst>
                <a:gd name="T0" fmla="*/ 11 w 22"/>
                <a:gd name="T1" fmla="*/ 6 h 36"/>
                <a:gd name="T2" fmla="*/ 22 w 22"/>
                <a:gd name="T3" fmla="*/ 0 h 36"/>
                <a:gd name="T4" fmla="*/ 22 w 22"/>
                <a:gd name="T5" fmla="*/ 0 h 36"/>
                <a:gd name="T6" fmla="*/ 15 w 22"/>
                <a:gd name="T7" fmla="*/ 18 h 36"/>
                <a:gd name="T8" fmla="*/ 11 w 22"/>
                <a:gd name="T9" fmla="*/ 36 h 36"/>
                <a:gd name="T10" fmla="*/ 7 w 22"/>
                <a:gd name="T11" fmla="*/ 18 h 36"/>
                <a:gd name="T12" fmla="*/ 0 w 22"/>
                <a:gd name="T13" fmla="*/ 0 h 36"/>
                <a:gd name="T14" fmla="*/ 0 w 22"/>
                <a:gd name="T15" fmla="*/ 0 h 36"/>
                <a:gd name="T16" fmla="*/ 11 w 22"/>
                <a:gd name="T17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6">
                  <a:moveTo>
                    <a:pt x="11" y="6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24"/>
                    <a:pt x="12" y="30"/>
                    <a:pt x="11" y="36"/>
                  </a:cubicBezTo>
                  <a:cubicBezTo>
                    <a:pt x="9" y="30"/>
                    <a:pt x="8" y="24"/>
                    <a:pt x="7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57" name="Line 9"/>
            <p:cNvSpPr>
              <a:spLocks noChangeShapeType="1"/>
            </p:cNvSpPr>
            <p:nvPr/>
          </p:nvSpPr>
          <p:spPr bwMode="auto">
            <a:xfrm flipH="1">
              <a:off x="4643" y="1721"/>
              <a:ext cx="236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58" name="Freeform 10"/>
            <p:cNvSpPr>
              <a:spLocks/>
            </p:cNvSpPr>
            <p:nvPr/>
          </p:nvSpPr>
          <p:spPr bwMode="auto">
            <a:xfrm>
              <a:off x="4598" y="1702"/>
              <a:ext cx="62" cy="37"/>
            </a:xfrm>
            <a:custGeom>
              <a:avLst/>
              <a:gdLst>
                <a:gd name="T0" fmla="*/ 30 w 37"/>
                <a:gd name="T1" fmla="*/ 11 h 22"/>
                <a:gd name="T2" fmla="*/ 37 w 37"/>
                <a:gd name="T3" fmla="*/ 22 h 22"/>
                <a:gd name="T4" fmla="*/ 36 w 37"/>
                <a:gd name="T5" fmla="*/ 22 h 22"/>
                <a:gd name="T6" fmla="*/ 19 w 37"/>
                <a:gd name="T7" fmla="*/ 15 h 22"/>
                <a:gd name="T8" fmla="*/ 0 w 37"/>
                <a:gd name="T9" fmla="*/ 11 h 22"/>
                <a:gd name="T10" fmla="*/ 19 w 37"/>
                <a:gd name="T11" fmla="*/ 7 h 22"/>
                <a:gd name="T12" fmla="*/ 36 w 37"/>
                <a:gd name="T13" fmla="*/ 0 h 22"/>
                <a:gd name="T14" fmla="*/ 37 w 37"/>
                <a:gd name="T15" fmla="*/ 0 h 22"/>
                <a:gd name="T16" fmla="*/ 30 w 37"/>
                <a:gd name="T1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2">
                  <a:moveTo>
                    <a:pt x="30" y="11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3" y="14"/>
                    <a:pt x="6" y="13"/>
                    <a:pt x="0" y="11"/>
                  </a:cubicBezTo>
                  <a:cubicBezTo>
                    <a:pt x="6" y="10"/>
                    <a:pt x="13" y="8"/>
                    <a:pt x="1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3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59" name="Rectangle 11"/>
            <p:cNvSpPr>
              <a:spLocks noChangeArrowheads="1"/>
            </p:cNvSpPr>
            <p:nvPr/>
          </p:nvSpPr>
          <p:spPr bwMode="auto">
            <a:xfrm>
              <a:off x="5147" y="2590"/>
              <a:ext cx="49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Address out</a:t>
              </a:r>
              <a:endParaRPr lang="en-US" altLang="en-US" sz="4400"/>
            </a:p>
          </p:txBody>
        </p:sp>
        <p:sp>
          <p:nvSpPr>
            <p:cNvPr id="821260" name="Rectangle 12"/>
            <p:cNvSpPr>
              <a:spLocks noChangeArrowheads="1"/>
            </p:cNvSpPr>
            <p:nvPr/>
          </p:nvSpPr>
          <p:spPr bwMode="auto">
            <a:xfrm>
              <a:off x="5147" y="2717"/>
              <a:ext cx="35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Data out</a:t>
              </a:r>
              <a:endParaRPr lang="en-US" altLang="en-US" sz="4400"/>
            </a:p>
          </p:txBody>
        </p:sp>
        <p:sp>
          <p:nvSpPr>
            <p:cNvPr id="821261" name="Line 13"/>
            <p:cNvSpPr>
              <a:spLocks noChangeShapeType="1"/>
            </p:cNvSpPr>
            <p:nvPr/>
          </p:nvSpPr>
          <p:spPr bwMode="auto">
            <a:xfrm>
              <a:off x="3812" y="2639"/>
              <a:ext cx="1271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62" name="Freeform 14"/>
            <p:cNvSpPr>
              <a:spLocks/>
            </p:cNvSpPr>
            <p:nvPr/>
          </p:nvSpPr>
          <p:spPr bwMode="auto">
            <a:xfrm>
              <a:off x="5066" y="2620"/>
              <a:ext cx="63" cy="37"/>
            </a:xfrm>
            <a:custGeom>
              <a:avLst/>
              <a:gdLst>
                <a:gd name="T0" fmla="*/ 7 w 37"/>
                <a:gd name="T1" fmla="*/ 11 h 22"/>
                <a:gd name="T2" fmla="*/ 0 w 37"/>
                <a:gd name="T3" fmla="*/ 0 h 22"/>
                <a:gd name="T4" fmla="*/ 1 w 37"/>
                <a:gd name="T5" fmla="*/ 0 h 22"/>
                <a:gd name="T6" fmla="*/ 18 w 37"/>
                <a:gd name="T7" fmla="*/ 7 h 22"/>
                <a:gd name="T8" fmla="*/ 37 w 37"/>
                <a:gd name="T9" fmla="*/ 11 h 22"/>
                <a:gd name="T10" fmla="*/ 18 w 37"/>
                <a:gd name="T11" fmla="*/ 15 h 22"/>
                <a:gd name="T12" fmla="*/ 1 w 37"/>
                <a:gd name="T13" fmla="*/ 22 h 22"/>
                <a:gd name="T14" fmla="*/ 0 w 37"/>
                <a:gd name="T15" fmla="*/ 22 h 22"/>
                <a:gd name="T16" fmla="*/ 7 w 37"/>
                <a:gd name="T1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2">
                  <a:moveTo>
                    <a:pt x="7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4" y="8"/>
                    <a:pt x="30" y="9"/>
                    <a:pt x="37" y="11"/>
                  </a:cubicBezTo>
                  <a:cubicBezTo>
                    <a:pt x="30" y="12"/>
                    <a:pt x="24" y="13"/>
                    <a:pt x="18" y="15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63" name="Line 15"/>
            <p:cNvSpPr>
              <a:spLocks noChangeShapeType="1"/>
            </p:cNvSpPr>
            <p:nvPr/>
          </p:nvSpPr>
          <p:spPr bwMode="auto">
            <a:xfrm>
              <a:off x="4340" y="2759"/>
              <a:ext cx="74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64" name="Freeform 16"/>
            <p:cNvSpPr>
              <a:spLocks/>
            </p:cNvSpPr>
            <p:nvPr/>
          </p:nvSpPr>
          <p:spPr bwMode="auto">
            <a:xfrm>
              <a:off x="5066" y="2740"/>
              <a:ext cx="63" cy="38"/>
            </a:xfrm>
            <a:custGeom>
              <a:avLst/>
              <a:gdLst>
                <a:gd name="T0" fmla="*/ 7 w 37"/>
                <a:gd name="T1" fmla="*/ 11 h 22"/>
                <a:gd name="T2" fmla="*/ 0 w 37"/>
                <a:gd name="T3" fmla="*/ 0 h 22"/>
                <a:gd name="T4" fmla="*/ 1 w 37"/>
                <a:gd name="T5" fmla="*/ 0 h 22"/>
                <a:gd name="T6" fmla="*/ 18 w 37"/>
                <a:gd name="T7" fmla="*/ 7 h 22"/>
                <a:gd name="T8" fmla="*/ 37 w 37"/>
                <a:gd name="T9" fmla="*/ 11 h 22"/>
                <a:gd name="T10" fmla="*/ 18 w 37"/>
                <a:gd name="T11" fmla="*/ 15 h 22"/>
                <a:gd name="T12" fmla="*/ 1 w 37"/>
                <a:gd name="T13" fmla="*/ 22 h 22"/>
                <a:gd name="T14" fmla="*/ 0 w 37"/>
                <a:gd name="T15" fmla="*/ 21 h 22"/>
                <a:gd name="T16" fmla="*/ 7 w 37"/>
                <a:gd name="T1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2">
                  <a:moveTo>
                    <a:pt x="7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4" y="8"/>
                    <a:pt x="30" y="9"/>
                    <a:pt x="37" y="11"/>
                  </a:cubicBezTo>
                  <a:cubicBezTo>
                    <a:pt x="30" y="12"/>
                    <a:pt x="24" y="13"/>
                    <a:pt x="18" y="15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65" name="Rectangle 17"/>
            <p:cNvSpPr>
              <a:spLocks noChangeArrowheads="1"/>
            </p:cNvSpPr>
            <p:nvPr/>
          </p:nvSpPr>
          <p:spPr bwMode="auto">
            <a:xfrm>
              <a:off x="2989" y="2002"/>
              <a:ext cx="47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Constant in</a:t>
              </a:r>
              <a:endParaRPr lang="en-US" altLang="en-US" sz="4400"/>
            </a:p>
          </p:txBody>
        </p:sp>
        <p:sp>
          <p:nvSpPr>
            <p:cNvPr id="821266" name="Rectangle 18"/>
            <p:cNvSpPr>
              <a:spLocks noChangeArrowheads="1"/>
            </p:cNvSpPr>
            <p:nvPr/>
          </p:nvSpPr>
          <p:spPr bwMode="auto">
            <a:xfrm>
              <a:off x="3172" y="2329"/>
              <a:ext cx="40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MB select</a:t>
              </a:r>
              <a:endParaRPr lang="en-US" altLang="en-US" sz="4400"/>
            </a:p>
          </p:txBody>
        </p:sp>
        <p:sp>
          <p:nvSpPr>
            <p:cNvPr id="821267" name="Rectangle 19"/>
            <p:cNvSpPr>
              <a:spLocks noChangeArrowheads="1"/>
            </p:cNvSpPr>
            <p:nvPr/>
          </p:nvSpPr>
          <p:spPr bwMode="auto">
            <a:xfrm>
              <a:off x="3836" y="2533"/>
              <a:ext cx="24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Bus A</a:t>
              </a:r>
              <a:endParaRPr lang="en-US" altLang="en-US" sz="4400"/>
            </a:p>
          </p:txBody>
        </p:sp>
        <p:sp>
          <p:nvSpPr>
            <p:cNvPr id="821268" name="Rectangle 20"/>
            <p:cNvSpPr>
              <a:spLocks noChangeArrowheads="1"/>
            </p:cNvSpPr>
            <p:nvPr/>
          </p:nvSpPr>
          <p:spPr bwMode="auto">
            <a:xfrm>
              <a:off x="4349" y="2656"/>
              <a:ext cx="24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Bus B</a:t>
              </a:r>
              <a:endParaRPr lang="en-US" altLang="en-US" sz="4400"/>
            </a:p>
          </p:txBody>
        </p:sp>
        <p:sp>
          <p:nvSpPr>
            <p:cNvPr id="821269" name="Freeform 21"/>
            <p:cNvSpPr>
              <a:spLocks/>
            </p:cNvSpPr>
            <p:nvPr/>
          </p:nvSpPr>
          <p:spPr bwMode="auto">
            <a:xfrm>
              <a:off x="3523" y="2055"/>
              <a:ext cx="671" cy="146"/>
            </a:xfrm>
            <a:custGeom>
              <a:avLst/>
              <a:gdLst>
                <a:gd name="T0" fmla="*/ 0 w 671"/>
                <a:gd name="T1" fmla="*/ 0 h 146"/>
                <a:gd name="T2" fmla="*/ 671 w 671"/>
                <a:gd name="T3" fmla="*/ 0 h 146"/>
                <a:gd name="T4" fmla="*/ 671 w 671"/>
                <a:gd name="T5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1" h="146">
                  <a:moveTo>
                    <a:pt x="0" y="0"/>
                  </a:moveTo>
                  <a:lnTo>
                    <a:pt x="671" y="0"/>
                  </a:lnTo>
                  <a:lnTo>
                    <a:pt x="671" y="146"/>
                  </a:ln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70" name="Freeform 22"/>
            <p:cNvSpPr>
              <a:spLocks/>
            </p:cNvSpPr>
            <p:nvPr/>
          </p:nvSpPr>
          <p:spPr bwMode="auto">
            <a:xfrm>
              <a:off x="4175" y="2186"/>
              <a:ext cx="39" cy="61"/>
            </a:xfrm>
            <a:custGeom>
              <a:avLst/>
              <a:gdLst>
                <a:gd name="T0" fmla="*/ 11 w 23"/>
                <a:gd name="T1" fmla="*/ 6 h 36"/>
                <a:gd name="T2" fmla="*/ 22 w 23"/>
                <a:gd name="T3" fmla="*/ 0 h 36"/>
                <a:gd name="T4" fmla="*/ 23 w 23"/>
                <a:gd name="T5" fmla="*/ 0 h 36"/>
                <a:gd name="T6" fmla="*/ 15 w 23"/>
                <a:gd name="T7" fmla="*/ 18 h 36"/>
                <a:gd name="T8" fmla="*/ 11 w 23"/>
                <a:gd name="T9" fmla="*/ 36 h 36"/>
                <a:gd name="T10" fmla="*/ 7 w 23"/>
                <a:gd name="T11" fmla="*/ 18 h 36"/>
                <a:gd name="T12" fmla="*/ 0 w 23"/>
                <a:gd name="T13" fmla="*/ 0 h 36"/>
                <a:gd name="T14" fmla="*/ 1 w 23"/>
                <a:gd name="T15" fmla="*/ 0 h 36"/>
                <a:gd name="T16" fmla="*/ 11 w 23"/>
                <a:gd name="T17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36">
                  <a:moveTo>
                    <a:pt x="11" y="6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24"/>
                    <a:pt x="13" y="30"/>
                    <a:pt x="11" y="36"/>
                  </a:cubicBezTo>
                  <a:cubicBezTo>
                    <a:pt x="10" y="30"/>
                    <a:pt x="9" y="24"/>
                    <a:pt x="7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71" name="Line 23"/>
            <p:cNvSpPr>
              <a:spLocks noChangeShapeType="1"/>
            </p:cNvSpPr>
            <p:nvPr/>
          </p:nvSpPr>
          <p:spPr bwMode="auto">
            <a:xfrm>
              <a:off x="4336" y="2505"/>
              <a:ext cx="1" cy="3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72" name="Freeform 24"/>
            <p:cNvSpPr>
              <a:spLocks/>
            </p:cNvSpPr>
            <p:nvPr/>
          </p:nvSpPr>
          <p:spPr bwMode="auto">
            <a:xfrm>
              <a:off x="4318" y="2847"/>
              <a:ext cx="37" cy="61"/>
            </a:xfrm>
            <a:custGeom>
              <a:avLst/>
              <a:gdLst>
                <a:gd name="T0" fmla="*/ 11 w 22"/>
                <a:gd name="T1" fmla="*/ 6 h 36"/>
                <a:gd name="T2" fmla="*/ 22 w 22"/>
                <a:gd name="T3" fmla="*/ 0 h 36"/>
                <a:gd name="T4" fmla="*/ 22 w 22"/>
                <a:gd name="T5" fmla="*/ 0 h 36"/>
                <a:gd name="T6" fmla="*/ 15 w 22"/>
                <a:gd name="T7" fmla="*/ 18 h 36"/>
                <a:gd name="T8" fmla="*/ 11 w 22"/>
                <a:gd name="T9" fmla="*/ 36 h 36"/>
                <a:gd name="T10" fmla="*/ 7 w 22"/>
                <a:gd name="T11" fmla="*/ 18 h 36"/>
                <a:gd name="T12" fmla="*/ 0 w 22"/>
                <a:gd name="T13" fmla="*/ 0 h 36"/>
                <a:gd name="T14" fmla="*/ 0 w 22"/>
                <a:gd name="T15" fmla="*/ 0 h 36"/>
                <a:gd name="T16" fmla="*/ 11 w 22"/>
                <a:gd name="T17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6">
                  <a:moveTo>
                    <a:pt x="11" y="6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24"/>
                    <a:pt x="12" y="30"/>
                    <a:pt x="11" y="36"/>
                  </a:cubicBezTo>
                  <a:cubicBezTo>
                    <a:pt x="10" y="30"/>
                    <a:pt x="8" y="24"/>
                    <a:pt x="7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73" name="Line 25"/>
            <p:cNvSpPr>
              <a:spLocks noChangeShapeType="1"/>
            </p:cNvSpPr>
            <p:nvPr/>
          </p:nvSpPr>
          <p:spPr bwMode="auto">
            <a:xfrm>
              <a:off x="3658" y="2382"/>
              <a:ext cx="44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74" name="Freeform 26"/>
            <p:cNvSpPr>
              <a:spLocks/>
            </p:cNvSpPr>
            <p:nvPr/>
          </p:nvSpPr>
          <p:spPr bwMode="auto">
            <a:xfrm>
              <a:off x="4090" y="2364"/>
              <a:ext cx="56" cy="35"/>
            </a:xfrm>
            <a:custGeom>
              <a:avLst/>
              <a:gdLst>
                <a:gd name="T0" fmla="*/ 6 w 33"/>
                <a:gd name="T1" fmla="*/ 11 h 21"/>
                <a:gd name="T2" fmla="*/ 0 w 33"/>
                <a:gd name="T3" fmla="*/ 1 h 21"/>
                <a:gd name="T4" fmla="*/ 0 w 33"/>
                <a:gd name="T5" fmla="*/ 0 h 21"/>
                <a:gd name="T6" fmla="*/ 16 w 33"/>
                <a:gd name="T7" fmla="*/ 7 h 21"/>
                <a:gd name="T8" fmla="*/ 33 w 33"/>
                <a:gd name="T9" fmla="*/ 11 h 21"/>
                <a:gd name="T10" fmla="*/ 16 w 33"/>
                <a:gd name="T11" fmla="*/ 14 h 21"/>
                <a:gd name="T12" fmla="*/ 0 w 33"/>
                <a:gd name="T13" fmla="*/ 21 h 21"/>
                <a:gd name="T14" fmla="*/ 0 w 33"/>
                <a:gd name="T15" fmla="*/ 20 h 21"/>
                <a:gd name="T16" fmla="*/ 6 w 33"/>
                <a:gd name="T17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1">
                  <a:moveTo>
                    <a:pt x="6" y="1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22" y="8"/>
                    <a:pt x="27" y="9"/>
                    <a:pt x="33" y="11"/>
                  </a:cubicBezTo>
                  <a:cubicBezTo>
                    <a:pt x="27" y="12"/>
                    <a:pt x="22" y="13"/>
                    <a:pt x="16" y="1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75" name="Rectangle 27"/>
            <p:cNvSpPr>
              <a:spLocks noChangeArrowheads="1"/>
            </p:cNvSpPr>
            <p:nvPr/>
          </p:nvSpPr>
          <p:spPr bwMode="auto">
            <a:xfrm>
              <a:off x="3168" y="2991"/>
              <a:ext cx="1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FS</a:t>
              </a:r>
              <a:endParaRPr lang="en-US" altLang="en-US" sz="4400"/>
            </a:p>
          </p:txBody>
        </p:sp>
        <p:sp>
          <p:nvSpPr>
            <p:cNvPr id="821276" name="Rectangle 28"/>
            <p:cNvSpPr>
              <a:spLocks noChangeArrowheads="1"/>
            </p:cNvSpPr>
            <p:nvPr/>
          </p:nvSpPr>
          <p:spPr bwMode="auto">
            <a:xfrm>
              <a:off x="3196" y="3122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V</a:t>
              </a:r>
              <a:endParaRPr lang="en-US" altLang="en-US" sz="4400"/>
            </a:p>
          </p:txBody>
        </p:sp>
        <p:sp>
          <p:nvSpPr>
            <p:cNvPr id="821277" name="Rectangle 29"/>
            <p:cNvSpPr>
              <a:spLocks noChangeArrowheads="1"/>
            </p:cNvSpPr>
            <p:nvPr/>
          </p:nvSpPr>
          <p:spPr bwMode="auto">
            <a:xfrm>
              <a:off x="3201" y="3250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C</a:t>
              </a:r>
              <a:endParaRPr lang="en-US" altLang="en-US" sz="4400"/>
            </a:p>
          </p:txBody>
        </p:sp>
        <p:sp>
          <p:nvSpPr>
            <p:cNvPr id="821278" name="Rectangle 30"/>
            <p:cNvSpPr>
              <a:spLocks noChangeArrowheads="1"/>
            </p:cNvSpPr>
            <p:nvPr/>
          </p:nvSpPr>
          <p:spPr bwMode="auto">
            <a:xfrm>
              <a:off x="3196" y="3380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N</a:t>
              </a:r>
              <a:endParaRPr lang="en-US" altLang="en-US" sz="4400"/>
            </a:p>
          </p:txBody>
        </p:sp>
        <p:sp>
          <p:nvSpPr>
            <p:cNvPr id="821279" name="Rectangle 31"/>
            <p:cNvSpPr>
              <a:spLocks noChangeArrowheads="1"/>
            </p:cNvSpPr>
            <p:nvPr/>
          </p:nvSpPr>
          <p:spPr bwMode="auto">
            <a:xfrm>
              <a:off x="3201" y="3511"/>
              <a:ext cx="6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Z</a:t>
              </a:r>
              <a:endParaRPr lang="en-US" altLang="en-US" sz="4400"/>
            </a:p>
          </p:txBody>
        </p:sp>
        <p:sp>
          <p:nvSpPr>
            <p:cNvPr id="821280" name="Line 32"/>
            <p:cNvSpPr>
              <a:spLocks noChangeShapeType="1"/>
            </p:cNvSpPr>
            <p:nvPr/>
          </p:nvSpPr>
          <p:spPr bwMode="auto">
            <a:xfrm>
              <a:off x="3276" y="3034"/>
              <a:ext cx="222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81" name="Freeform 33"/>
            <p:cNvSpPr>
              <a:spLocks/>
            </p:cNvSpPr>
            <p:nvPr/>
          </p:nvSpPr>
          <p:spPr bwMode="auto">
            <a:xfrm>
              <a:off x="3481" y="3015"/>
              <a:ext cx="63" cy="38"/>
            </a:xfrm>
            <a:custGeom>
              <a:avLst/>
              <a:gdLst>
                <a:gd name="T0" fmla="*/ 7 w 37"/>
                <a:gd name="T1" fmla="*/ 11 h 22"/>
                <a:gd name="T2" fmla="*/ 0 w 37"/>
                <a:gd name="T3" fmla="*/ 0 h 22"/>
                <a:gd name="T4" fmla="*/ 1 w 37"/>
                <a:gd name="T5" fmla="*/ 0 h 22"/>
                <a:gd name="T6" fmla="*/ 18 w 37"/>
                <a:gd name="T7" fmla="*/ 7 h 22"/>
                <a:gd name="T8" fmla="*/ 37 w 37"/>
                <a:gd name="T9" fmla="*/ 11 h 22"/>
                <a:gd name="T10" fmla="*/ 18 w 37"/>
                <a:gd name="T11" fmla="*/ 15 h 22"/>
                <a:gd name="T12" fmla="*/ 1 w 37"/>
                <a:gd name="T13" fmla="*/ 22 h 22"/>
                <a:gd name="T14" fmla="*/ 0 w 37"/>
                <a:gd name="T15" fmla="*/ 22 h 22"/>
                <a:gd name="T16" fmla="*/ 7 w 37"/>
                <a:gd name="T1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2">
                  <a:moveTo>
                    <a:pt x="7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5" y="8"/>
                    <a:pt x="31" y="10"/>
                    <a:pt x="37" y="11"/>
                  </a:cubicBezTo>
                  <a:cubicBezTo>
                    <a:pt x="31" y="12"/>
                    <a:pt x="25" y="14"/>
                    <a:pt x="18" y="15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82" name="Freeform 34"/>
            <p:cNvSpPr>
              <a:spLocks/>
            </p:cNvSpPr>
            <p:nvPr/>
          </p:nvSpPr>
          <p:spPr bwMode="auto">
            <a:xfrm>
              <a:off x="2904" y="783"/>
              <a:ext cx="1246" cy="3498"/>
            </a:xfrm>
            <a:custGeom>
              <a:avLst/>
              <a:gdLst>
                <a:gd name="T0" fmla="*/ 1164 w 1246"/>
                <a:gd name="T1" fmla="*/ 222 h 3498"/>
                <a:gd name="T2" fmla="*/ 1164 w 1246"/>
                <a:gd name="T3" fmla="*/ 0 h 3498"/>
                <a:gd name="T4" fmla="*/ 0 w 1246"/>
                <a:gd name="T5" fmla="*/ 0 h 3498"/>
                <a:gd name="T6" fmla="*/ 0 w 1246"/>
                <a:gd name="T7" fmla="*/ 3498 h 3498"/>
                <a:gd name="T8" fmla="*/ 1246 w 1246"/>
                <a:gd name="T9" fmla="*/ 3498 h 3498"/>
                <a:gd name="T10" fmla="*/ 1246 w 1246"/>
                <a:gd name="T11" fmla="*/ 3362 h 3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6" h="3498">
                  <a:moveTo>
                    <a:pt x="1164" y="222"/>
                  </a:moveTo>
                  <a:lnTo>
                    <a:pt x="1164" y="0"/>
                  </a:lnTo>
                  <a:lnTo>
                    <a:pt x="0" y="0"/>
                  </a:lnTo>
                  <a:lnTo>
                    <a:pt x="0" y="3498"/>
                  </a:lnTo>
                  <a:lnTo>
                    <a:pt x="1246" y="3498"/>
                  </a:lnTo>
                  <a:lnTo>
                    <a:pt x="1246" y="3362"/>
                  </a:ln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83" name="Freeform 35"/>
            <p:cNvSpPr>
              <a:spLocks/>
            </p:cNvSpPr>
            <p:nvPr/>
          </p:nvSpPr>
          <p:spPr bwMode="auto">
            <a:xfrm>
              <a:off x="4050" y="988"/>
              <a:ext cx="37" cy="63"/>
            </a:xfrm>
            <a:custGeom>
              <a:avLst/>
              <a:gdLst>
                <a:gd name="T0" fmla="*/ 11 w 22"/>
                <a:gd name="T1" fmla="*/ 7 h 37"/>
                <a:gd name="T2" fmla="*/ 22 w 22"/>
                <a:gd name="T3" fmla="*/ 0 h 37"/>
                <a:gd name="T4" fmla="*/ 22 w 22"/>
                <a:gd name="T5" fmla="*/ 1 h 37"/>
                <a:gd name="T6" fmla="*/ 15 w 22"/>
                <a:gd name="T7" fmla="*/ 18 h 37"/>
                <a:gd name="T8" fmla="*/ 11 w 22"/>
                <a:gd name="T9" fmla="*/ 37 h 37"/>
                <a:gd name="T10" fmla="*/ 7 w 22"/>
                <a:gd name="T11" fmla="*/ 18 h 37"/>
                <a:gd name="T12" fmla="*/ 0 w 22"/>
                <a:gd name="T13" fmla="*/ 1 h 37"/>
                <a:gd name="T14" fmla="*/ 0 w 22"/>
                <a:gd name="T15" fmla="*/ 0 h 37"/>
                <a:gd name="T16" fmla="*/ 11 w 22"/>
                <a:gd name="T17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7">
                  <a:moveTo>
                    <a:pt x="11" y="7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24"/>
                    <a:pt x="12" y="31"/>
                    <a:pt x="11" y="37"/>
                  </a:cubicBezTo>
                  <a:cubicBezTo>
                    <a:pt x="10" y="31"/>
                    <a:pt x="8" y="24"/>
                    <a:pt x="7" y="1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84" name="Line 36"/>
            <p:cNvSpPr>
              <a:spLocks noChangeShapeType="1"/>
            </p:cNvSpPr>
            <p:nvPr/>
          </p:nvSpPr>
          <p:spPr bwMode="auto">
            <a:xfrm flipH="1">
              <a:off x="3315" y="3165"/>
              <a:ext cx="23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85" name="Freeform 37"/>
            <p:cNvSpPr>
              <a:spLocks/>
            </p:cNvSpPr>
            <p:nvPr/>
          </p:nvSpPr>
          <p:spPr bwMode="auto">
            <a:xfrm>
              <a:off x="3272" y="3148"/>
              <a:ext cx="56" cy="34"/>
            </a:xfrm>
            <a:custGeom>
              <a:avLst/>
              <a:gdLst>
                <a:gd name="T0" fmla="*/ 27 w 33"/>
                <a:gd name="T1" fmla="*/ 10 h 20"/>
                <a:gd name="T2" fmla="*/ 33 w 33"/>
                <a:gd name="T3" fmla="*/ 20 h 20"/>
                <a:gd name="T4" fmla="*/ 33 w 33"/>
                <a:gd name="T5" fmla="*/ 20 h 20"/>
                <a:gd name="T6" fmla="*/ 17 w 33"/>
                <a:gd name="T7" fmla="*/ 14 h 20"/>
                <a:gd name="T8" fmla="*/ 0 w 33"/>
                <a:gd name="T9" fmla="*/ 10 h 20"/>
                <a:gd name="T10" fmla="*/ 17 w 33"/>
                <a:gd name="T11" fmla="*/ 7 h 20"/>
                <a:gd name="T12" fmla="*/ 33 w 33"/>
                <a:gd name="T13" fmla="*/ 0 h 20"/>
                <a:gd name="T14" fmla="*/ 33 w 33"/>
                <a:gd name="T15" fmla="*/ 0 h 20"/>
                <a:gd name="T16" fmla="*/ 27 w 33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0">
                  <a:moveTo>
                    <a:pt x="27" y="10"/>
                  </a:move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1" y="13"/>
                    <a:pt x="6" y="12"/>
                    <a:pt x="0" y="10"/>
                  </a:cubicBezTo>
                  <a:cubicBezTo>
                    <a:pt x="6" y="9"/>
                    <a:pt x="11" y="8"/>
                    <a:pt x="17" y="7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27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86" name="Line 38"/>
            <p:cNvSpPr>
              <a:spLocks noChangeShapeType="1"/>
            </p:cNvSpPr>
            <p:nvPr/>
          </p:nvSpPr>
          <p:spPr bwMode="auto">
            <a:xfrm flipH="1">
              <a:off x="3315" y="3295"/>
              <a:ext cx="23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87" name="Freeform 39"/>
            <p:cNvSpPr>
              <a:spLocks/>
            </p:cNvSpPr>
            <p:nvPr/>
          </p:nvSpPr>
          <p:spPr bwMode="auto">
            <a:xfrm>
              <a:off x="3272" y="3278"/>
              <a:ext cx="56" cy="34"/>
            </a:xfrm>
            <a:custGeom>
              <a:avLst/>
              <a:gdLst>
                <a:gd name="T0" fmla="*/ 27 w 33"/>
                <a:gd name="T1" fmla="*/ 10 h 20"/>
                <a:gd name="T2" fmla="*/ 33 w 33"/>
                <a:gd name="T3" fmla="*/ 20 h 20"/>
                <a:gd name="T4" fmla="*/ 33 w 33"/>
                <a:gd name="T5" fmla="*/ 20 h 20"/>
                <a:gd name="T6" fmla="*/ 17 w 33"/>
                <a:gd name="T7" fmla="*/ 13 h 20"/>
                <a:gd name="T8" fmla="*/ 0 w 33"/>
                <a:gd name="T9" fmla="*/ 10 h 20"/>
                <a:gd name="T10" fmla="*/ 17 w 33"/>
                <a:gd name="T11" fmla="*/ 6 h 20"/>
                <a:gd name="T12" fmla="*/ 33 w 33"/>
                <a:gd name="T13" fmla="*/ 0 h 20"/>
                <a:gd name="T14" fmla="*/ 33 w 33"/>
                <a:gd name="T15" fmla="*/ 0 h 20"/>
                <a:gd name="T16" fmla="*/ 27 w 33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0">
                  <a:moveTo>
                    <a:pt x="27" y="10"/>
                  </a:move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1" y="12"/>
                    <a:pt x="6" y="11"/>
                    <a:pt x="0" y="10"/>
                  </a:cubicBezTo>
                  <a:cubicBezTo>
                    <a:pt x="6" y="8"/>
                    <a:pt x="11" y="7"/>
                    <a:pt x="17" y="6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27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88" name="Line 40"/>
            <p:cNvSpPr>
              <a:spLocks noChangeShapeType="1"/>
            </p:cNvSpPr>
            <p:nvPr/>
          </p:nvSpPr>
          <p:spPr bwMode="auto">
            <a:xfrm flipH="1">
              <a:off x="3315" y="3424"/>
              <a:ext cx="23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89" name="Freeform 41"/>
            <p:cNvSpPr>
              <a:spLocks/>
            </p:cNvSpPr>
            <p:nvPr/>
          </p:nvSpPr>
          <p:spPr bwMode="auto">
            <a:xfrm>
              <a:off x="3272" y="3407"/>
              <a:ext cx="56" cy="34"/>
            </a:xfrm>
            <a:custGeom>
              <a:avLst/>
              <a:gdLst>
                <a:gd name="T0" fmla="*/ 27 w 33"/>
                <a:gd name="T1" fmla="*/ 10 h 20"/>
                <a:gd name="T2" fmla="*/ 33 w 33"/>
                <a:gd name="T3" fmla="*/ 20 h 20"/>
                <a:gd name="T4" fmla="*/ 33 w 33"/>
                <a:gd name="T5" fmla="*/ 20 h 20"/>
                <a:gd name="T6" fmla="*/ 17 w 33"/>
                <a:gd name="T7" fmla="*/ 14 h 20"/>
                <a:gd name="T8" fmla="*/ 0 w 33"/>
                <a:gd name="T9" fmla="*/ 10 h 20"/>
                <a:gd name="T10" fmla="*/ 17 w 33"/>
                <a:gd name="T11" fmla="*/ 6 h 20"/>
                <a:gd name="T12" fmla="*/ 33 w 33"/>
                <a:gd name="T13" fmla="*/ 0 h 20"/>
                <a:gd name="T14" fmla="*/ 33 w 33"/>
                <a:gd name="T15" fmla="*/ 0 h 20"/>
                <a:gd name="T16" fmla="*/ 27 w 33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0">
                  <a:moveTo>
                    <a:pt x="27" y="10"/>
                  </a:move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1" y="12"/>
                    <a:pt x="6" y="11"/>
                    <a:pt x="0" y="10"/>
                  </a:cubicBezTo>
                  <a:cubicBezTo>
                    <a:pt x="6" y="9"/>
                    <a:pt x="11" y="8"/>
                    <a:pt x="17" y="6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27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90" name="Line 42"/>
            <p:cNvSpPr>
              <a:spLocks noChangeShapeType="1"/>
            </p:cNvSpPr>
            <p:nvPr/>
          </p:nvSpPr>
          <p:spPr bwMode="auto">
            <a:xfrm flipH="1">
              <a:off x="3315" y="3553"/>
              <a:ext cx="23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91" name="Freeform 43"/>
            <p:cNvSpPr>
              <a:spLocks/>
            </p:cNvSpPr>
            <p:nvPr/>
          </p:nvSpPr>
          <p:spPr bwMode="auto">
            <a:xfrm>
              <a:off x="3272" y="3536"/>
              <a:ext cx="56" cy="34"/>
            </a:xfrm>
            <a:custGeom>
              <a:avLst/>
              <a:gdLst>
                <a:gd name="T0" fmla="*/ 27 w 33"/>
                <a:gd name="T1" fmla="*/ 10 h 20"/>
                <a:gd name="T2" fmla="*/ 33 w 33"/>
                <a:gd name="T3" fmla="*/ 20 h 20"/>
                <a:gd name="T4" fmla="*/ 33 w 33"/>
                <a:gd name="T5" fmla="*/ 20 h 20"/>
                <a:gd name="T6" fmla="*/ 17 w 33"/>
                <a:gd name="T7" fmla="*/ 14 h 20"/>
                <a:gd name="T8" fmla="*/ 0 w 33"/>
                <a:gd name="T9" fmla="*/ 10 h 20"/>
                <a:gd name="T10" fmla="*/ 17 w 33"/>
                <a:gd name="T11" fmla="*/ 7 h 20"/>
                <a:gd name="T12" fmla="*/ 33 w 33"/>
                <a:gd name="T13" fmla="*/ 0 h 20"/>
                <a:gd name="T14" fmla="*/ 33 w 33"/>
                <a:gd name="T15" fmla="*/ 0 h 20"/>
                <a:gd name="T16" fmla="*/ 27 w 33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0">
                  <a:moveTo>
                    <a:pt x="27" y="10"/>
                  </a:move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1" y="13"/>
                    <a:pt x="6" y="12"/>
                    <a:pt x="0" y="10"/>
                  </a:cubicBezTo>
                  <a:cubicBezTo>
                    <a:pt x="6" y="9"/>
                    <a:pt x="11" y="8"/>
                    <a:pt x="17" y="7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27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92" name="Line 44"/>
            <p:cNvSpPr>
              <a:spLocks noChangeShapeType="1"/>
            </p:cNvSpPr>
            <p:nvPr/>
          </p:nvSpPr>
          <p:spPr bwMode="auto">
            <a:xfrm>
              <a:off x="3276" y="1188"/>
              <a:ext cx="22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93" name="Freeform 45"/>
            <p:cNvSpPr>
              <a:spLocks/>
            </p:cNvSpPr>
            <p:nvPr/>
          </p:nvSpPr>
          <p:spPr bwMode="auto">
            <a:xfrm>
              <a:off x="3488" y="1171"/>
              <a:ext cx="56" cy="34"/>
            </a:xfrm>
            <a:custGeom>
              <a:avLst/>
              <a:gdLst>
                <a:gd name="T0" fmla="*/ 6 w 33"/>
                <a:gd name="T1" fmla="*/ 10 h 20"/>
                <a:gd name="T2" fmla="*/ 0 w 33"/>
                <a:gd name="T3" fmla="*/ 0 h 20"/>
                <a:gd name="T4" fmla="*/ 0 w 33"/>
                <a:gd name="T5" fmla="*/ 0 h 20"/>
                <a:gd name="T6" fmla="*/ 16 w 33"/>
                <a:gd name="T7" fmla="*/ 6 h 20"/>
                <a:gd name="T8" fmla="*/ 33 w 33"/>
                <a:gd name="T9" fmla="*/ 10 h 20"/>
                <a:gd name="T10" fmla="*/ 16 w 33"/>
                <a:gd name="T11" fmla="*/ 14 h 20"/>
                <a:gd name="T12" fmla="*/ 0 w 33"/>
                <a:gd name="T13" fmla="*/ 20 h 20"/>
                <a:gd name="T14" fmla="*/ 0 w 33"/>
                <a:gd name="T15" fmla="*/ 20 h 20"/>
                <a:gd name="T16" fmla="*/ 6 w 33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0">
                  <a:moveTo>
                    <a:pt x="6" y="1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2" y="7"/>
                    <a:pt x="27" y="9"/>
                    <a:pt x="33" y="10"/>
                  </a:cubicBezTo>
                  <a:cubicBezTo>
                    <a:pt x="27" y="11"/>
                    <a:pt x="22" y="12"/>
                    <a:pt x="16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94" name="Line 46"/>
            <p:cNvSpPr>
              <a:spLocks noChangeShapeType="1"/>
            </p:cNvSpPr>
            <p:nvPr/>
          </p:nvSpPr>
          <p:spPr bwMode="auto">
            <a:xfrm>
              <a:off x="3276" y="1322"/>
              <a:ext cx="222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95" name="Freeform 47"/>
            <p:cNvSpPr>
              <a:spLocks/>
            </p:cNvSpPr>
            <p:nvPr/>
          </p:nvSpPr>
          <p:spPr bwMode="auto">
            <a:xfrm>
              <a:off x="3481" y="1303"/>
              <a:ext cx="63" cy="38"/>
            </a:xfrm>
            <a:custGeom>
              <a:avLst/>
              <a:gdLst>
                <a:gd name="T0" fmla="*/ 7 w 37"/>
                <a:gd name="T1" fmla="*/ 11 h 22"/>
                <a:gd name="T2" fmla="*/ 0 w 37"/>
                <a:gd name="T3" fmla="*/ 1 h 22"/>
                <a:gd name="T4" fmla="*/ 1 w 37"/>
                <a:gd name="T5" fmla="*/ 0 h 22"/>
                <a:gd name="T6" fmla="*/ 18 w 37"/>
                <a:gd name="T7" fmla="*/ 7 h 22"/>
                <a:gd name="T8" fmla="*/ 37 w 37"/>
                <a:gd name="T9" fmla="*/ 11 h 22"/>
                <a:gd name="T10" fmla="*/ 18 w 37"/>
                <a:gd name="T11" fmla="*/ 15 h 22"/>
                <a:gd name="T12" fmla="*/ 1 w 37"/>
                <a:gd name="T13" fmla="*/ 22 h 22"/>
                <a:gd name="T14" fmla="*/ 0 w 37"/>
                <a:gd name="T15" fmla="*/ 22 h 22"/>
                <a:gd name="T16" fmla="*/ 7 w 37"/>
                <a:gd name="T1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2">
                  <a:moveTo>
                    <a:pt x="7" y="1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5" y="9"/>
                    <a:pt x="31" y="10"/>
                    <a:pt x="37" y="11"/>
                  </a:cubicBezTo>
                  <a:cubicBezTo>
                    <a:pt x="31" y="13"/>
                    <a:pt x="25" y="14"/>
                    <a:pt x="18" y="15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96" name="Line 48"/>
            <p:cNvSpPr>
              <a:spLocks noChangeShapeType="1"/>
            </p:cNvSpPr>
            <p:nvPr/>
          </p:nvSpPr>
          <p:spPr bwMode="auto">
            <a:xfrm>
              <a:off x="3276" y="1721"/>
              <a:ext cx="222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97" name="Freeform 49"/>
            <p:cNvSpPr>
              <a:spLocks/>
            </p:cNvSpPr>
            <p:nvPr/>
          </p:nvSpPr>
          <p:spPr bwMode="auto">
            <a:xfrm>
              <a:off x="3481" y="1702"/>
              <a:ext cx="63" cy="37"/>
            </a:xfrm>
            <a:custGeom>
              <a:avLst/>
              <a:gdLst>
                <a:gd name="T0" fmla="*/ 7 w 37"/>
                <a:gd name="T1" fmla="*/ 11 h 22"/>
                <a:gd name="T2" fmla="*/ 0 w 37"/>
                <a:gd name="T3" fmla="*/ 0 h 22"/>
                <a:gd name="T4" fmla="*/ 1 w 37"/>
                <a:gd name="T5" fmla="*/ 0 h 22"/>
                <a:gd name="T6" fmla="*/ 18 w 37"/>
                <a:gd name="T7" fmla="*/ 7 h 22"/>
                <a:gd name="T8" fmla="*/ 37 w 37"/>
                <a:gd name="T9" fmla="*/ 11 h 22"/>
                <a:gd name="T10" fmla="*/ 18 w 37"/>
                <a:gd name="T11" fmla="*/ 15 h 22"/>
                <a:gd name="T12" fmla="*/ 1 w 37"/>
                <a:gd name="T13" fmla="*/ 22 h 22"/>
                <a:gd name="T14" fmla="*/ 0 w 37"/>
                <a:gd name="T15" fmla="*/ 22 h 22"/>
                <a:gd name="T16" fmla="*/ 7 w 37"/>
                <a:gd name="T1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2">
                  <a:moveTo>
                    <a:pt x="7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5" y="8"/>
                    <a:pt x="31" y="10"/>
                    <a:pt x="37" y="11"/>
                  </a:cubicBezTo>
                  <a:cubicBezTo>
                    <a:pt x="31" y="13"/>
                    <a:pt x="25" y="14"/>
                    <a:pt x="18" y="15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98" name="Rectangle 50"/>
            <p:cNvSpPr>
              <a:spLocks noChangeArrowheads="1"/>
            </p:cNvSpPr>
            <p:nvPr/>
          </p:nvSpPr>
          <p:spPr bwMode="auto">
            <a:xfrm>
              <a:off x="3318" y="4011"/>
              <a:ext cx="40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MD select</a:t>
              </a:r>
              <a:endParaRPr lang="en-US" altLang="en-US" sz="4400"/>
            </a:p>
          </p:txBody>
        </p:sp>
        <p:sp>
          <p:nvSpPr>
            <p:cNvPr id="821299" name="Line 51"/>
            <p:cNvSpPr>
              <a:spLocks noChangeShapeType="1"/>
            </p:cNvSpPr>
            <p:nvPr/>
          </p:nvSpPr>
          <p:spPr bwMode="auto">
            <a:xfrm>
              <a:off x="3771" y="4067"/>
              <a:ext cx="17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00" name="Freeform 52"/>
            <p:cNvSpPr>
              <a:spLocks/>
            </p:cNvSpPr>
            <p:nvPr/>
          </p:nvSpPr>
          <p:spPr bwMode="auto">
            <a:xfrm>
              <a:off x="3927" y="4050"/>
              <a:ext cx="56" cy="34"/>
            </a:xfrm>
            <a:custGeom>
              <a:avLst/>
              <a:gdLst>
                <a:gd name="T0" fmla="*/ 5 w 33"/>
                <a:gd name="T1" fmla="*/ 10 h 20"/>
                <a:gd name="T2" fmla="*/ 0 w 33"/>
                <a:gd name="T3" fmla="*/ 0 h 20"/>
                <a:gd name="T4" fmla="*/ 0 w 33"/>
                <a:gd name="T5" fmla="*/ 0 h 20"/>
                <a:gd name="T6" fmla="*/ 16 w 33"/>
                <a:gd name="T7" fmla="*/ 6 h 20"/>
                <a:gd name="T8" fmla="*/ 33 w 33"/>
                <a:gd name="T9" fmla="*/ 10 h 20"/>
                <a:gd name="T10" fmla="*/ 16 w 33"/>
                <a:gd name="T11" fmla="*/ 14 h 20"/>
                <a:gd name="T12" fmla="*/ 0 w 33"/>
                <a:gd name="T13" fmla="*/ 20 h 20"/>
                <a:gd name="T14" fmla="*/ 0 w 33"/>
                <a:gd name="T15" fmla="*/ 20 h 20"/>
                <a:gd name="T16" fmla="*/ 5 w 33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0">
                  <a:moveTo>
                    <a:pt x="5" y="1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1" y="8"/>
                    <a:pt x="27" y="9"/>
                    <a:pt x="33" y="10"/>
                  </a:cubicBezTo>
                  <a:cubicBezTo>
                    <a:pt x="27" y="11"/>
                    <a:pt x="21" y="12"/>
                    <a:pt x="16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5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01" name="Line 53"/>
            <p:cNvSpPr>
              <a:spLocks noChangeShapeType="1"/>
            </p:cNvSpPr>
            <p:nvPr/>
          </p:nvSpPr>
          <p:spPr bwMode="auto">
            <a:xfrm>
              <a:off x="4072" y="3702"/>
              <a:ext cx="1" cy="21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02" name="Freeform 54"/>
            <p:cNvSpPr>
              <a:spLocks/>
            </p:cNvSpPr>
            <p:nvPr/>
          </p:nvSpPr>
          <p:spPr bwMode="auto">
            <a:xfrm>
              <a:off x="4053" y="3896"/>
              <a:ext cx="37" cy="63"/>
            </a:xfrm>
            <a:custGeom>
              <a:avLst/>
              <a:gdLst>
                <a:gd name="T0" fmla="*/ 11 w 22"/>
                <a:gd name="T1" fmla="*/ 7 h 37"/>
                <a:gd name="T2" fmla="*/ 22 w 22"/>
                <a:gd name="T3" fmla="*/ 0 h 37"/>
                <a:gd name="T4" fmla="*/ 22 w 22"/>
                <a:gd name="T5" fmla="*/ 1 h 37"/>
                <a:gd name="T6" fmla="*/ 15 w 22"/>
                <a:gd name="T7" fmla="*/ 18 h 37"/>
                <a:gd name="T8" fmla="*/ 11 w 22"/>
                <a:gd name="T9" fmla="*/ 37 h 37"/>
                <a:gd name="T10" fmla="*/ 7 w 22"/>
                <a:gd name="T11" fmla="*/ 18 h 37"/>
                <a:gd name="T12" fmla="*/ 0 w 22"/>
                <a:gd name="T13" fmla="*/ 1 h 37"/>
                <a:gd name="T14" fmla="*/ 0 w 22"/>
                <a:gd name="T15" fmla="*/ 0 h 37"/>
                <a:gd name="T16" fmla="*/ 11 w 22"/>
                <a:gd name="T17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7">
                  <a:moveTo>
                    <a:pt x="11" y="7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24"/>
                    <a:pt x="12" y="31"/>
                    <a:pt x="11" y="37"/>
                  </a:cubicBezTo>
                  <a:cubicBezTo>
                    <a:pt x="9" y="31"/>
                    <a:pt x="8" y="24"/>
                    <a:pt x="7" y="1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03" name="Freeform 55"/>
            <p:cNvSpPr>
              <a:spLocks/>
            </p:cNvSpPr>
            <p:nvPr/>
          </p:nvSpPr>
          <p:spPr bwMode="auto">
            <a:xfrm>
              <a:off x="4202" y="3811"/>
              <a:ext cx="940" cy="102"/>
            </a:xfrm>
            <a:custGeom>
              <a:avLst/>
              <a:gdLst>
                <a:gd name="T0" fmla="*/ 940 w 940"/>
                <a:gd name="T1" fmla="*/ 0 h 102"/>
                <a:gd name="T2" fmla="*/ 0 w 940"/>
                <a:gd name="T3" fmla="*/ 0 h 102"/>
                <a:gd name="T4" fmla="*/ 0 w 940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0" h="102">
                  <a:moveTo>
                    <a:pt x="940" y="0"/>
                  </a:moveTo>
                  <a:lnTo>
                    <a:pt x="0" y="0"/>
                  </a:lnTo>
                  <a:lnTo>
                    <a:pt x="0" y="102"/>
                  </a:ln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04" name="Freeform 56"/>
            <p:cNvSpPr>
              <a:spLocks/>
            </p:cNvSpPr>
            <p:nvPr/>
          </p:nvSpPr>
          <p:spPr bwMode="auto">
            <a:xfrm>
              <a:off x="4184" y="3896"/>
              <a:ext cx="37" cy="63"/>
            </a:xfrm>
            <a:custGeom>
              <a:avLst/>
              <a:gdLst>
                <a:gd name="T0" fmla="*/ 11 w 22"/>
                <a:gd name="T1" fmla="*/ 7 h 37"/>
                <a:gd name="T2" fmla="*/ 22 w 22"/>
                <a:gd name="T3" fmla="*/ 0 h 37"/>
                <a:gd name="T4" fmla="*/ 22 w 22"/>
                <a:gd name="T5" fmla="*/ 1 h 37"/>
                <a:gd name="T6" fmla="*/ 15 w 22"/>
                <a:gd name="T7" fmla="*/ 18 h 37"/>
                <a:gd name="T8" fmla="*/ 11 w 22"/>
                <a:gd name="T9" fmla="*/ 37 h 37"/>
                <a:gd name="T10" fmla="*/ 7 w 22"/>
                <a:gd name="T11" fmla="*/ 18 h 37"/>
                <a:gd name="T12" fmla="*/ 0 w 22"/>
                <a:gd name="T13" fmla="*/ 1 h 37"/>
                <a:gd name="T14" fmla="*/ 0 w 22"/>
                <a:gd name="T15" fmla="*/ 0 h 37"/>
                <a:gd name="T16" fmla="*/ 11 w 22"/>
                <a:gd name="T17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7">
                  <a:moveTo>
                    <a:pt x="11" y="7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24"/>
                    <a:pt x="12" y="31"/>
                    <a:pt x="11" y="37"/>
                  </a:cubicBezTo>
                  <a:cubicBezTo>
                    <a:pt x="10" y="31"/>
                    <a:pt x="8" y="24"/>
                    <a:pt x="7" y="1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05" name="Freeform 57"/>
            <p:cNvSpPr>
              <a:spLocks/>
            </p:cNvSpPr>
            <p:nvPr/>
          </p:nvSpPr>
          <p:spPr bwMode="auto">
            <a:xfrm>
              <a:off x="3544" y="1051"/>
              <a:ext cx="1054" cy="923"/>
            </a:xfrm>
            <a:custGeom>
              <a:avLst/>
              <a:gdLst>
                <a:gd name="T0" fmla="*/ 0 w 1054"/>
                <a:gd name="T1" fmla="*/ 0 h 923"/>
                <a:gd name="T2" fmla="*/ 1054 w 1054"/>
                <a:gd name="T3" fmla="*/ 0 h 923"/>
                <a:gd name="T4" fmla="*/ 1054 w 1054"/>
                <a:gd name="T5" fmla="*/ 923 h 923"/>
                <a:gd name="T6" fmla="*/ 0 w 1054"/>
                <a:gd name="T7" fmla="*/ 923 h 923"/>
                <a:gd name="T8" fmla="*/ 0 w 1054"/>
                <a:gd name="T9" fmla="*/ 0 h 923"/>
                <a:gd name="T10" fmla="*/ 0 w 1054"/>
                <a:gd name="T11" fmla="*/ 0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4" h="923">
                  <a:moveTo>
                    <a:pt x="0" y="0"/>
                  </a:moveTo>
                  <a:lnTo>
                    <a:pt x="1054" y="0"/>
                  </a:lnTo>
                  <a:lnTo>
                    <a:pt x="1054" y="923"/>
                  </a:lnTo>
                  <a:lnTo>
                    <a:pt x="0" y="9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F1F7"/>
            </a:solidFill>
            <a:ln w="14288" cap="flat">
              <a:solidFill>
                <a:srgbClr val="00A0C6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06" name="Freeform 58"/>
            <p:cNvSpPr>
              <a:spLocks/>
            </p:cNvSpPr>
            <p:nvPr/>
          </p:nvSpPr>
          <p:spPr bwMode="auto">
            <a:xfrm>
              <a:off x="3544" y="2908"/>
              <a:ext cx="1054" cy="793"/>
            </a:xfrm>
            <a:custGeom>
              <a:avLst/>
              <a:gdLst>
                <a:gd name="T0" fmla="*/ 0 w 1054"/>
                <a:gd name="T1" fmla="*/ 0 h 793"/>
                <a:gd name="T2" fmla="*/ 1054 w 1054"/>
                <a:gd name="T3" fmla="*/ 0 h 793"/>
                <a:gd name="T4" fmla="*/ 1054 w 1054"/>
                <a:gd name="T5" fmla="*/ 793 h 793"/>
                <a:gd name="T6" fmla="*/ 0 w 1054"/>
                <a:gd name="T7" fmla="*/ 793 h 793"/>
                <a:gd name="T8" fmla="*/ 0 w 1054"/>
                <a:gd name="T9" fmla="*/ 0 h 793"/>
                <a:gd name="T10" fmla="*/ 0 w 1054"/>
                <a:gd name="T11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4" h="793">
                  <a:moveTo>
                    <a:pt x="0" y="0"/>
                  </a:moveTo>
                  <a:lnTo>
                    <a:pt x="1054" y="0"/>
                  </a:lnTo>
                  <a:lnTo>
                    <a:pt x="1054" y="793"/>
                  </a:lnTo>
                  <a:lnTo>
                    <a:pt x="0" y="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07" name="Rectangle 59"/>
            <p:cNvSpPr>
              <a:spLocks noChangeArrowheads="1"/>
            </p:cNvSpPr>
            <p:nvPr/>
          </p:nvSpPr>
          <p:spPr bwMode="auto">
            <a:xfrm>
              <a:off x="3999" y="851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n</a:t>
              </a:r>
              <a:endParaRPr lang="en-US" altLang="en-US" sz="4400"/>
            </a:p>
          </p:txBody>
        </p:sp>
        <p:sp>
          <p:nvSpPr>
            <p:cNvPr id="821308" name="Line 60"/>
            <p:cNvSpPr>
              <a:spLocks noChangeShapeType="1"/>
            </p:cNvSpPr>
            <p:nvPr/>
          </p:nvSpPr>
          <p:spPr bwMode="auto">
            <a:xfrm flipV="1">
              <a:off x="4038" y="893"/>
              <a:ext cx="66" cy="6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09" name="Rectangle 61"/>
            <p:cNvSpPr>
              <a:spLocks noChangeArrowheads="1"/>
            </p:cNvSpPr>
            <p:nvPr/>
          </p:nvSpPr>
          <p:spPr bwMode="auto">
            <a:xfrm>
              <a:off x="3958" y="1051"/>
              <a:ext cx="27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D data</a:t>
              </a:r>
              <a:endParaRPr lang="en-US" altLang="en-US" sz="4400"/>
            </a:p>
          </p:txBody>
        </p:sp>
        <p:sp>
          <p:nvSpPr>
            <p:cNvPr id="821310" name="Rectangle 62"/>
            <p:cNvSpPr>
              <a:spLocks noChangeArrowheads="1"/>
            </p:cNvSpPr>
            <p:nvPr/>
          </p:nvSpPr>
          <p:spPr bwMode="auto">
            <a:xfrm>
              <a:off x="3585" y="1146"/>
              <a:ext cx="24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Write</a:t>
              </a:r>
              <a:endParaRPr lang="en-US" altLang="en-US" sz="4400"/>
            </a:p>
          </p:txBody>
        </p:sp>
        <p:sp>
          <p:nvSpPr>
            <p:cNvPr id="821311" name="Rectangle 63"/>
            <p:cNvSpPr>
              <a:spLocks noChangeArrowheads="1"/>
            </p:cNvSpPr>
            <p:nvPr/>
          </p:nvSpPr>
          <p:spPr bwMode="auto">
            <a:xfrm>
              <a:off x="3585" y="1274"/>
              <a:ext cx="40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D address</a:t>
              </a:r>
              <a:endParaRPr lang="en-US" altLang="en-US" sz="4400"/>
            </a:p>
          </p:txBody>
        </p:sp>
        <p:sp>
          <p:nvSpPr>
            <p:cNvPr id="821312" name="Rectangle 64"/>
            <p:cNvSpPr>
              <a:spLocks noChangeArrowheads="1"/>
            </p:cNvSpPr>
            <p:nvPr/>
          </p:nvSpPr>
          <p:spPr bwMode="auto">
            <a:xfrm>
              <a:off x="3564" y="1678"/>
              <a:ext cx="40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A address</a:t>
              </a:r>
              <a:endParaRPr lang="en-US" altLang="en-US" sz="4400"/>
            </a:p>
          </p:txBody>
        </p:sp>
        <p:sp>
          <p:nvSpPr>
            <p:cNvPr id="821313" name="Rectangle 65"/>
            <p:cNvSpPr>
              <a:spLocks noChangeArrowheads="1"/>
            </p:cNvSpPr>
            <p:nvPr/>
          </p:nvSpPr>
          <p:spPr bwMode="auto">
            <a:xfrm>
              <a:off x="4150" y="1678"/>
              <a:ext cx="40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 dirty="0">
                  <a:solidFill>
                    <a:srgbClr val="000000"/>
                  </a:solidFill>
                </a:rPr>
                <a:t>B address</a:t>
              </a:r>
              <a:endParaRPr lang="en-US" altLang="en-US" sz="4400" dirty="0"/>
            </a:p>
          </p:txBody>
        </p:sp>
        <p:sp>
          <p:nvSpPr>
            <p:cNvPr id="821314" name="Rectangle 66"/>
            <p:cNvSpPr>
              <a:spLocks noChangeArrowheads="1"/>
            </p:cNvSpPr>
            <p:nvPr/>
          </p:nvSpPr>
          <p:spPr bwMode="auto">
            <a:xfrm>
              <a:off x="3701" y="1858"/>
              <a:ext cx="27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A data</a:t>
              </a:r>
              <a:endParaRPr lang="en-US" altLang="en-US" sz="4400"/>
            </a:p>
          </p:txBody>
        </p:sp>
        <p:sp>
          <p:nvSpPr>
            <p:cNvPr id="821315" name="Rectangle 67"/>
            <p:cNvSpPr>
              <a:spLocks noChangeArrowheads="1"/>
            </p:cNvSpPr>
            <p:nvPr/>
          </p:nvSpPr>
          <p:spPr bwMode="auto">
            <a:xfrm>
              <a:off x="4229" y="1858"/>
              <a:ext cx="2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B data</a:t>
              </a:r>
              <a:endParaRPr lang="en-US" altLang="en-US" sz="4400"/>
            </a:p>
          </p:txBody>
        </p:sp>
        <p:sp>
          <p:nvSpPr>
            <p:cNvPr id="821316" name="Rectangle 68"/>
            <p:cNvSpPr>
              <a:spLocks noChangeArrowheads="1"/>
            </p:cNvSpPr>
            <p:nvPr/>
          </p:nvSpPr>
          <p:spPr bwMode="auto">
            <a:xfrm>
              <a:off x="3947" y="1411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 dirty="0">
                  <a:solidFill>
                    <a:srgbClr val="000000"/>
                  </a:solidFill>
                </a:rPr>
                <a:t>2</a:t>
              </a:r>
              <a:endParaRPr lang="en-US" altLang="en-US" sz="4400" dirty="0"/>
            </a:p>
          </p:txBody>
        </p:sp>
        <p:sp>
          <p:nvSpPr>
            <p:cNvPr id="821317" name="Rectangle 69"/>
            <p:cNvSpPr>
              <a:spLocks noChangeArrowheads="1"/>
            </p:cNvSpPr>
            <p:nvPr/>
          </p:nvSpPr>
          <p:spPr bwMode="auto">
            <a:xfrm>
              <a:off x="3990" y="1389"/>
              <a:ext cx="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m</a:t>
              </a:r>
              <a:endParaRPr lang="en-US" altLang="en-US" sz="4400"/>
            </a:p>
          </p:txBody>
        </p:sp>
        <p:sp>
          <p:nvSpPr>
            <p:cNvPr id="821318" name="Rectangle 70"/>
            <p:cNvSpPr>
              <a:spLocks noChangeArrowheads="1"/>
            </p:cNvSpPr>
            <p:nvPr/>
          </p:nvSpPr>
          <p:spPr bwMode="auto">
            <a:xfrm>
              <a:off x="4045" y="1421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  <a:latin typeface="Helvetica" pitchFamily="34" charset="0"/>
                </a:rPr>
                <a:t>x</a:t>
              </a:r>
              <a:endParaRPr lang="en-US" altLang="en-US" sz="4400">
                <a:latin typeface="Helvetica" pitchFamily="34" charset="0"/>
              </a:endParaRPr>
            </a:p>
          </p:txBody>
        </p:sp>
        <p:sp>
          <p:nvSpPr>
            <p:cNvPr id="821319" name="Rectangle 71"/>
            <p:cNvSpPr>
              <a:spLocks noChangeArrowheads="1"/>
            </p:cNvSpPr>
            <p:nvPr/>
          </p:nvSpPr>
          <p:spPr bwMode="auto">
            <a:xfrm>
              <a:off x="4107" y="1411"/>
              <a:ext cx="7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 n</a:t>
              </a:r>
              <a:endParaRPr lang="en-US" altLang="en-US" sz="4400"/>
            </a:p>
          </p:txBody>
        </p:sp>
        <p:sp>
          <p:nvSpPr>
            <p:cNvPr id="821320" name="Rectangle 72"/>
            <p:cNvSpPr>
              <a:spLocks noChangeArrowheads="1"/>
            </p:cNvSpPr>
            <p:nvPr/>
          </p:nvSpPr>
          <p:spPr bwMode="auto">
            <a:xfrm>
              <a:off x="3860" y="1494"/>
              <a:ext cx="49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Register file</a:t>
              </a:r>
              <a:endParaRPr lang="en-US" altLang="en-US" sz="4400"/>
            </a:p>
          </p:txBody>
        </p:sp>
        <p:sp>
          <p:nvSpPr>
            <p:cNvPr id="821321" name="Rectangle 73"/>
            <p:cNvSpPr>
              <a:spLocks noChangeArrowheads="1"/>
            </p:cNvSpPr>
            <p:nvPr/>
          </p:nvSpPr>
          <p:spPr bwMode="auto">
            <a:xfrm>
              <a:off x="3343" y="1208"/>
              <a:ext cx="8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m</a:t>
              </a:r>
              <a:endParaRPr lang="en-US" altLang="en-US" sz="4400"/>
            </a:p>
          </p:txBody>
        </p:sp>
        <p:sp>
          <p:nvSpPr>
            <p:cNvPr id="821322" name="Line 74"/>
            <p:cNvSpPr>
              <a:spLocks noChangeShapeType="1"/>
            </p:cNvSpPr>
            <p:nvPr/>
          </p:nvSpPr>
          <p:spPr bwMode="auto">
            <a:xfrm flipV="1">
              <a:off x="3376" y="1292"/>
              <a:ext cx="66" cy="6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23" name="Rectangle 75"/>
            <p:cNvSpPr>
              <a:spLocks noChangeArrowheads="1"/>
            </p:cNvSpPr>
            <p:nvPr/>
          </p:nvSpPr>
          <p:spPr bwMode="auto">
            <a:xfrm>
              <a:off x="3343" y="1608"/>
              <a:ext cx="8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m</a:t>
              </a:r>
              <a:endParaRPr lang="en-US" altLang="en-US" sz="4400"/>
            </a:p>
          </p:txBody>
        </p:sp>
        <p:sp>
          <p:nvSpPr>
            <p:cNvPr id="821324" name="Line 76"/>
            <p:cNvSpPr>
              <a:spLocks noChangeShapeType="1"/>
            </p:cNvSpPr>
            <p:nvPr/>
          </p:nvSpPr>
          <p:spPr bwMode="auto">
            <a:xfrm flipV="1">
              <a:off x="3376" y="1690"/>
              <a:ext cx="66" cy="6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25" name="Line 77"/>
            <p:cNvSpPr>
              <a:spLocks noChangeShapeType="1"/>
            </p:cNvSpPr>
            <p:nvPr/>
          </p:nvSpPr>
          <p:spPr bwMode="auto">
            <a:xfrm flipV="1">
              <a:off x="4699" y="1690"/>
              <a:ext cx="67" cy="6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26" name="Rectangle 78"/>
            <p:cNvSpPr>
              <a:spLocks noChangeArrowheads="1"/>
            </p:cNvSpPr>
            <p:nvPr/>
          </p:nvSpPr>
          <p:spPr bwMode="auto">
            <a:xfrm>
              <a:off x="4673" y="1618"/>
              <a:ext cx="8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m</a:t>
              </a:r>
              <a:endParaRPr lang="en-US" altLang="en-US" sz="4400"/>
            </a:p>
          </p:txBody>
        </p:sp>
        <p:sp>
          <p:nvSpPr>
            <p:cNvPr id="821327" name="Rectangle 79"/>
            <p:cNvSpPr>
              <a:spLocks noChangeArrowheads="1"/>
            </p:cNvSpPr>
            <p:nvPr/>
          </p:nvSpPr>
          <p:spPr bwMode="auto">
            <a:xfrm>
              <a:off x="4026" y="2055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n</a:t>
              </a:r>
              <a:endParaRPr lang="en-US" altLang="en-US" sz="4400"/>
            </a:p>
          </p:txBody>
        </p:sp>
        <p:sp>
          <p:nvSpPr>
            <p:cNvPr id="821328" name="Line 80"/>
            <p:cNvSpPr>
              <a:spLocks noChangeShapeType="1"/>
            </p:cNvSpPr>
            <p:nvPr/>
          </p:nvSpPr>
          <p:spPr bwMode="auto">
            <a:xfrm flipV="1">
              <a:off x="3983" y="2011"/>
              <a:ext cx="67" cy="6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29" name="Rectangle 81"/>
            <p:cNvSpPr>
              <a:spLocks noChangeArrowheads="1"/>
            </p:cNvSpPr>
            <p:nvPr/>
          </p:nvSpPr>
          <p:spPr bwMode="auto">
            <a:xfrm>
              <a:off x="4267" y="2040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n</a:t>
              </a:r>
              <a:endParaRPr lang="en-US" altLang="en-US" sz="4400"/>
            </a:p>
          </p:txBody>
        </p:sp>
        <p:sp>
          <p:nvSpPr>
            <p:cNvPr id="821330" name="Line 82"/>
            <p:cNvSpPr>
              <a:spLocks noChangeShapeType="1"/>
            </p:cNvSpPr>
            <p:nvPr/>
          </p:nvSpPr>
          <p:spPr bwMode="auto">
            <a:xfrm flipV="1">
              <a:off x="4296" y="2079"/>
              <a:ext cx="66" cy="6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31" name="Rectangle 83"/>
            <p:cNvSpPr>
              <a:spLocks noChangeArrowheads="1"/>
            </p:cNvSpPr>
            <p:nvPr/>
          </p:nvSpPr>
          <p:spPr bwMode="auto">
            <a:xfrm>
              <a:off x="3742" y="2133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n</a:t>
              </a:r>
              <a:endParaRPr lang="en-US" altLang="en-US" sz="4400"/>
            </a:p>
          </p:txBody>
        </p:sp>
        <p:sp>
          <p:nvSpPr>
            <p:cNvPr id="821332" name="Line 84"/>
            <p:cNvSpPr>
              <a:spLocks noChangeShapeType="1"/>
            </p:cNvSpPr>
            <p:nvPr/>
          </p:nvSpPr>
          <p:spPr bwMode="auto">
            <a:xfrm flipV="1">
              <a:off x="3771" y="2172"/>
              <a:ext cx="66" cy="6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33" name="Rectangle 85"/>
            <p:cNvSpPr>
              <a:spLocks noChangeArrowheads="1"/>
            </p:cNvSpPr>
            <p:nvPr/>
          </p:nvSpPr>
          <p:spPr bwMode="auto">
            <a:xfrm>
              <a:off x="4573" y="2532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n</a:t>
              </a:r>
              <a:endParaRPr lang="en-US" altLang="en-US" sz="4400"/>
            </a:p>
          </p:txBody>
        </p:sp>
        <p:sp>
          <p:nvSpPr>
            <p:cNvPr id="821334" name="Line 86"/>
            <p:cNvSpPr>
              <a:spLocks noChangeShapeType="1"/>
            </p:cNvSpPr>
            <p:nvPr/>
          </p:nvSpPr>
          <p:spPr bwMode="auto">
            <a:xfrm flipV="1">
              <a:off x="4582" y="2603"/>
              <a:ext cx="66" cy="6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35" name="Rectangle 87"/>
            <p:cNvSpPr>
              <a:spLocks noChangeArrowheads="1"/>
            </p:cNvSpPr>
            <p:nvPr/>
          </p:nvSpPr>
          <p:spPr bwMode="auto">
            <a:xfrm>
              <a:off x="4697" y="2658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n</a:t>
              </a:r>
              <a:endParaRPr lang="en-US" altLang="en-US" sz="4400"/>
            </a:p>
          </p:txBody>
        </p:sp>
        <p:sp>
          <p:nvSpPr>
            <p:cNvPr id="821336" name="Line 88"/>
            <p:cNvSpPr>
              <a:spLocks noChangeShapeType="1"/>
            </p:cNvSpPr>
            <p:nvPr/>
          </p:nvSpPr>
          <p:spPr bwMode="auto">
            <a:xfrm flipV="1">
              <a:off x="4706" y="2725"/>
              <a:ext cx="66" cy="6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37" name="Rectangle 89"/>
            <p:cNvSpPr>
              <a:spLocks noChangeArrowheads="1"/>
            </p:cNvSpPr>
            <p:nvPr/>
          </p:nvSpPr>
          <p:spPr bwMode="auto">
            <a:xfrm>
              <a:off x="3780" y="2918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A</a:t>
              </a:r>
              <a:endParaRPr lang="en-US" altLang="en-US" sz="4400"/>
            </a:p>
          </p:txBody>
        </p:sp>
        <p:sp>
          <p:nvSpPr>
            <p:cNvPr id="821338" name="Rectangle 90"/>
            <p:cNvSpPr>
              <a:spLocks noChangeArrowheads="1"/>
            </p:cNvSpPr>
            <p:nvPr/>
          </p:nvSpPr>
          <p:spPr bwMode="auto">
            <a:xfrm>
              <a:off x="4310" y="2918"/>
              <a:ext cx="6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B</a:t>
              </a:r>
              <a:endParaRPr lang="en-US" altLang="en-US" sz="4400"/>
            </a:p>
          </p:txBody>
        </p:sp>
        <p:sp>
          <p:nvSpPr>
            <p:cNvPr id="821339" name="Rectangle 91"/>
            <p:cNvSpPr>
              <a:spLocks noChangeArrowheads="1"/>
            </p:cNvSpPr>
            <p:nvPr/>
          </p:nvSpPr>
          <p:spPr bwMode="auto">
            <a:xfrm>
              <a:off x="3931" y="3222"/>
              <a:ext cx="36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Function</a:t>
              </a:r>
              <a:endParaRPr lang="en-US" altLang="en-US" sz="4400"/>
            </a:p>
          </p:txBody>
        </p:sp>
        <p:sp>
          <p:nvSpPr>
            <p:cNvPr id="821340" name="Rectangle 92"/>
            <p:cNvSpPr>
              <a:spLocks noChangeArrowheads="1"/>
            </p:cNvSpPr>
            <p:nvPr/>
          </p:nvSpPr>
          <p:spPr bwMode="auto">
            <a:xfrm>
              <a:off x="4011" y="3304"/>
              <a:ext cx="16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unit</a:t>
              </a:r>
              <a:endParaRPr lang="en-US" altLang="en-US" sz="4400"/>
            </a:p>
          </p:txBody>
        </p:sp>
        <p:sp>
          <p:nvSpPr>
            <p:cNvPr id="821341" name="Rectangle 93"/>
            <p:cNvSpPr>
              <a:spLocks noChangeArrowheads="1"/>
            </p:cNvSpPr>
            <p:nvPr/>
          </p:nvSpPr>
          <p:spPr bwMode="auto">
            <a:xfrm>
              <a:off x="4057" y="3599"/>
              <a:ext cx="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F</a:t>
              </a:r>
              <a:endParaRPr lang="en-US" altLang="en-US" sz="4400"/>
            </a:p>
          </p:txBody>
        </p:sp>
        <p:sp>
          <p:nvSpPr>
            <p:cNvPr id="821342" name="Rectangle 94"/>
            <p:cNvSpPr>
              <a:spLocks noChangeArrowheads="1"/>
            </p:cNvSpPr>
            <p:nvPr/>
          </p:nvSpPr>
          <p:spPr bwMode="auto">
            <a:xfrm>
              <a:off x="3365" y="2933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4</a:t>
              </a:r>
              <a:endParaRPr lang="en-US" altLang="en-US" sz="4400"/>
            </a:p>
          </p:txBody>
        </p:sp>
        <p:sp>
          <p:nvSpPr>
            <p:cNvPr id="821343" name="Line 95"/>
            <p:cNvSpPr>
              <a:spLocks noChangeShapeType="1"/>
            </p:cNvSpPr>
            <p:nvPr/>
          </p:nvSpPr>
          <p:spPr bwMode="auto">
            <a:xfrm flipV="1">
              <a:off x="3376" y="3003"/>
              <a:ext cx="66" cy="6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44" name="Freeform 96"/>
            <p:cNvSpPr>
              <a:spLocks/>
            </p:cNvSpPr>
            <p:nvPr/>
          </p:nvSpPr>
          <p:spPr bwMode="auto">
            <a:xfrm>
              <a:off x="4148" y="2247"/>
              <a:ext cx="385" cy="263"/>
            </a:xfrm>
            <a:custGeom>
              <a:avLst/>
              <a:gdLst>
                <a:gd name="T0" fmla="*/ 0 w 385"/>
                <a:gd name="T1" fmla="*/ 0 h 263"/>
                <a:gd name="T2" fmla="*/ 385 w 385"/>
                <a:gd name="T3" fmla="*/ 0 h 263"/>
                <a:gd name="T4" fmla="*/ 385 w 385"/>
                <a:gd name="T5" fmla="*/ 263 h 263"/>
                <a:gd name="T6" fmla="*/ 0 w 385"/>
                <a:gd name="T7" fmla="*/ 263 h 263"/>
                <a:gd name="T8" fmla="*/ 0 w 385"/>
                <a:gd name="T9" fmla="*/ 0 h 263"/>
                <a:gd name="T10" fmla="*/ 0 w 385"/>
                <a:gd name="T11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" h="263">
                  <a:moveTo>
                    <a:pt x="0" y="0"/>
                  </a:moveTo>
                  <a:lnTo>
                    <a:pt x="385" y="0"/>
                  </a:lnTo>
                  <a:lnTo>
                    <a:pt x="385" y="263"/>
                  </a:lnTo>
                  <a:lnTo>
                    <a:pt x="0" y="26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45" name="Rectangle 97"/>
            <p:cNvSpPr>
              <a:spLocks noChangeArrowheads="1"/>
            </p:cNvSpPr>
            <p:nvPr/>
          </p:nvSpPr>
          <p:spPr bwMode="auto">
            <a:xfrm>
              <a:off x="4188" y="2347"/>
              <a:ext cx="31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MUX B</a:t>
              </a:r>
              <a:endParaRPr lang="en-US" altLang="en-US" sz="4400"/>
            </a:p>
          </p:txBody>
        </p:sp>
        <p:sp>
          <p:nvSpPr>
            <p:cNvPr id="821346" name="Rectangle 98"/>
            <p:cNvSpPr>
              <a:spLocks noChangeArrowheads="1"/>
            </p:cNvSpPr>
            <p:nvPr/>
          </p:nvSpPr>
          <p:spPr bwMode="auto">
            <a:xfrm>
              <a:off x="4178" y="2251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1</a:t>
              </a:r>
              <a:endParaRPr lang="en-US" altLang="en-US" sz="4400"/>
            </a:p>
          </p:txBody>
        </p:sp>
        <p:sp>
          <p:nvSpPr>
            <p:cNvPr id="821347" name="Rectangle 99"/>
            <p:cNvSpPr>
              <a:spLocks noChangeArrowheads="1"/>
            </p:cNvSpPr>
            <p:nvPr/>
          </p:nvSpPr>
          <p:spPr bwMode="auto">
            <a:xfrm>
              <a:off x="4410" y="2251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0</a:t>
              </a:r>
              <a:endParaRPr lang="en-US" altLang="en-US" sz="4400"/>
            </a:p>
          </p:txBody>
        </p:sp>
        <p:sp>
          <p:nvSpPr>
            <p:cNvPr id="821348" name="Freeform 100"/>
            <p:cNvSpPr>
              <a:spLocks/>
            </p:cNvSpPr>
            <p:nvPr/>
          </p:nvSpPr>
          <p:spPr bwMode="auto">
            <a:xfrm>
              <a:off x="3982" y="3959"/>
              <a:ext cx="324" cy="188"/>
            </a:xfrm>
            <a:custGeom>
              <a:avLst/>
              <a:gdLst>
                <a:gd name="T0" fmla="*/ 0 w 324"/>
                <a:gd name="T1" fmla="*/ 0 h 188"/>
                <a:gd name="T2" fmla="*/ 324 w 324"/>
                <a:gd name="T3" fmla="*/ 0 h 188"/>
                <a:gd name="T4" fmla="*/ 324 w 324"/>
                <a:gd name="T5" fmla="*/ 188 h 188"/>
                <a:gd name="T6" fmla="*/ 0 w 324"/>
                <a:gd name="T7" fmla="*/ 188 h 188"/>
                <a:gd name="T8" fmla="*/ 0 w 324"/>
                <a:gd name="T9" fmla="*/ 0 h 188"/>
                <a:gd name="T10" fmla="*/ 0 w 324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4" h="188">
                  <a:moveTo>
                    <a:pt x="0" y="0"/>
                  </a:moveTo>
                  <a:lnTo>
                    <a:pt x="324" y="0"/>
                  </a:lnTo>
                  <a:lnTo>
                    <a:pt x="324" y="188"/>
                  </a:lnTo>
                  <a:lnTo>
                    <a:pt x="0" y="1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49" name="Rectangle 101"/>
            <p:cNvSpPr>
              <a:spLocks noChangeArrowheads="1"/>
            </p:cNvSpPr>
            <p:nvPr/>
          </p:nvSpPr>
          <p:spPr bwMode="auto">
            <a:xfrm>
              <a:off x="3983" y="4046"/>
              <a:ext cx="32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MUX D</a:t>
              </a:r>
              <a:endParaRPr lang="en-US" altLang="en-US" sz="4400"/>
            </a:p>
          </p:txBody>
        </p:sp>
        <p:sp>
          <p:nvSpPr>
            <p:cNvPr id="821350" name="Rectangle 102"/>
            <p:cNvSpPr>
              <a:spLocks noChangeArrowheads="1"/>
            </p:cNvSpPr>
            <p:nvPr/>
          </p:nvSpPr>
          <p:spPr bwMode="auto">
            <a:xfrm>
              <a:off x="4052" y="3964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0</a:t>
              </a:r>
              <a:endParaRPr lang="en-US" altLang="en-US" sz="4400"/>
            </a:p>
          </p:txBody>
        </p:sp>
        <p:sp>
          <p:nvSpPr>
            <p:cNvPr id="821351" name="Rectangle 103"/>
            <p:cNvSpPr>
              <a:spLocks noChangeArrowheads="1"/>
            </p:cNvSpPr>
            <p:nvPr/>
          </p:nvSpPr>
          <p:spPr bwMode="auto">
            <a:xfrm>
              <a:off x="4184" y="3964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 dirty="0">
                  <a:solidFill>
                    <a:srgbClr val="000000"/>
                  </a:solidFill>
                </a:rPr>
                <a:t>1</a:t>
              </a:r>
              <a:endParaRPr lang="en-US" altLang="en-US" sz="4400" dirty="0"/>
            </a:p>
          </p:txBody>
        </p:sp>
        <p:sp>
          <p:nvSpPr>
            <p:cNvPr id="821352" name="Line 104"/>
            <p:cNvSpPr>
              <a:spLocks noChangeShapeType="1"/>
            </p:cNvSpPr>
            <p:nvPr/>
          </p:nvSpPr>
          <p:spPr bwMode="auto">
            <a:xfrm flipV="1">
              <a:off x="4034" y="3792"/>
              <a:ext cx="66" cy="6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53" name="Rectangle 105"/>
            <p:cNvSpPr>
              <a:spLocks noChangeArrowheads="1"/>
            </p:cNvSpPr>
            <p:nvPr/>
          </p:nvSpPr>
          <p:spPr bwMode="auto">
            <a:xfrm>
              <a:off x="4004" y="3751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n</a:t>
              </a:r>
              <a:endParaRPr lang="en-US" altLang="en-US" sz="4400"/>
            </a:p>
          </p:txBody>
        </p:sp>
        <p:sp>
          <p:nvSpPr>
            <p:cNvPr id="821354" name="Line 106"/>
            <p:cNvSpPr>
              <a:spLocks noChangeShapeType="1"/>
            </p:cNvSpPr>
            <p:nvPr/>
          </p:nvSpPr>
          <p:spPr bwMode="auto">
            <a:xfrm flipV="1">
              <a:off x="4735" y="3784"/>
              <a:ext cx="66" cy="6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55" name="Rectangle 107"/>
            <p:cNvSpPr>
              <a:spLocks noChangeArrowheads="1"/>
            </p:cNvSpPr>
            <p:nvPr/>
          </p:nvSpPr>
          <p:spPr bwMode="auto">
            <a:xfrm>
              <a:off x="4718" y="3711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n</a:t>
              </a:r>
              <a:endParaRPr lang="en-US" altLang="en-US" sz="4400"/>
            </a:p>
          </p:txBody>
        </p:sp>
        <p:sp>
          <p:nvSpPr>
            <p:cNvPr id="821356" name="Rectangle 108"/>
            <p:cNvSpPr>
              <a:spLocks noChangeArrowheads="1"/>
            </p:cNvSpPr>
            <p:nvPr/>
          </p:nvSpPr>
          <p:spPr bwMode="auto">
            <a:xfrm>
              <a:off x="5160" y="3771"/>
              <a:ext cx="30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Data in</a:t>
              </a:r>
              <a:endParaRPr lang="en-US" altLang="en-US" sz="4400"/>
            </a:p>
          </p:txBody>
        </p:sp>
      </p:grpSp>
    </p:spTree>
    <p:extLst>
      <p:ext uri="{BB962C8B-B14F-4D97-AF65-F5344CB8AC3E}">
        <p14:creationId xmlns:p14="http://schemas.microsoft.com/office/powerpoint/2010/main" val="138461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245225" y="6381750"/>
            <a:ext cx="2895600" cy="476250"/>
          </a:xfrm>
        </p:spPr>
        <p:txBody>
          <a:bodyPr/>
          <a:lstStyle/>
          <a:p>
            <a:fld id="{656A90A1-4A60-409F-B765-CFDECE12E890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822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5963" y="0"/>
            <a:ext cx="7772400" cy="1020763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Datapath Representation </a:t>
            </a:r>
            <a:r>
              <a:rPr lang="en-US" altLang="en-US" b="0"/>
              <a:t>(continued)</a:t>
            </a:r>
          </a:p>
        </p:txBody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5138" y="692696"/>
            <a:ext cx="4152900" cy="567055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/>
              <a:t>In the register file:</a:t>
            </a:r>
          </a:p>
          <a:p>
            <a:pPr lvl="1"/>
            <a:r>
              <a:rPr lang="en-US" altLang="en-US" sz="1800" dirty="0"/>
              <a:t>Multiplexer select inputs become A address and B address </a:t>
            </a:r>
          </a:p>
          <a:p>
            <a:pPr lvl="1"/>
            <a:r>
              <a:rPr lang="en-US" altLang="en-US" sz="1800" dirty="0"/>
              <a:t>Decoder input becomes D address</a:t>
            </a:r>
          </a:p>
          <a:p>
            <a:pPr lvl="1"/>
            <a:r>
              <a:rPr lang="en-US" altLang="en-US" sz="1800" dirty="0"/>
              <a:t>Multiplexer outputs become A data and B data</a:t>
            </a:r>
          </a:p>
          <a:p>
            <a:pPr lvl="1"/>
            <a:r>
              <a:rPr lang="en-US" altLang="en-US" sz="1800" dirty="0"/>
              <a:t>Input data to the registers becomes D data</a:t>
            </a:r>
          </a:p>
          <a:p>
            <a:pPr lvl="1"/>
            <a:r>
              <a:rPr lang="en-US" altLang="en-US" sz="1800" dirty="0"/>
              <a:t>Load enable becomes write</a:t>
            </a:r>
          </a:p>
          <a:p>
            <a:r>
              <a:rPr lang="en-US" altLang="en-US" sz="2000" dirty="0"/>
              <a:t>The register file now appears like a memory based on clocked flip-flops (the clock is not shown)</a:t>
            </a:r>
          </a:p>
          <a:p>
            <a:r>
              <a:rPr lang="en-US" altLang="en-US" sz="2000" dirty="0"/>
              <a:t>The function unit labeling is quite straightforward except for FS</a:t>
            </a:r>
          </a:p>
        </p:txBody>
      </p:sp>
      <p:grpSp>
        <p:nvGrpSpPr>
          <p:cNvPr id="822380" name="Group 108"/>
          <p:cNvGrpSpPr>
            <a:grpSpLocks/>
          </p:cNvGrpSpPr>
          <p:nvPr/>
        </p:nvGrpSpPr>
        <p:grpSpPr bwMode="auto">
          <a:xfrm>
            <a:off x="4572000" y="652463"/>
            <a:ext cx="4341813" cy="5553075"/>
            <a:chOff x="2904" y="783"/>
            <a:chExt cx="2735" cy="3498"/>
          </a:xfrm>
        </p:grpSpPr>
        <p:sp>
          <p:nvSpPr>
            <p:cNvPr id="822276" name="Line 4"/>
            <p:cNvSpPr>
              <a:spLocks noChangeShapeType="1"/>
            </p:cNvSpPr>
            <p:nvPr/>
          </p:nvSpPr>
          <p:spPr bwMode="auto">
            <a:xfrm>
              <a:off x="4336" y="1974"/>
              <a:ext cx="1" cy="22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77" name="Freeform 5"/>
            <p:cNvSpPr>
              <a:spLocks/>
            </p:cNvSpPr>
            <p:nvPr/>
          </p:nvSpPr>
          <p:spPr bwMode="auto">
            <a:xfrm>
              <a:off x="4318" y="2186"/>
              <a:ext cx="37" cy="61"/>
            </a:xfrm>
            <a:custGeom>
              <a:avLst/>
              <a:gdLst>
                <a:gd name="T0" fmla="*/ 11 w 22"/>
                <a:gd name="T1" fmla="*/ 6 h 36"/>
                <a:gd name="T2" fmla="*/ 22 w 22"/>
                <a:gd name="T3" fmla="*/ 0 h 36"/>
                <a:gd name="T4" fmla="*/ 22 w 22"/>
                <a:gd name="T5" fmla="*/ 0 h 36"/>
                <a:gd name="T6" fmla="*/ 15 w 22"/>
                <a:gd name="T7" fmla="*/ 18 h 36"/>
                <a:gd name="T8" fmla="*/ 11 w 22"/>
                <a:gd name="T9" fmla="*/ 36 h 36"/>
                <a:gd name="T10" fmla="*/ 7 w 22"/>
                <a:gd name="T11" fmla="*/ 18 h 36"/>
                <a:gd name="T12" fmla="*/ 0 w 22"/>
                <a:gd name="T13" fmla="*/ 0 h 36"/>
                <a:gd name="T14" fmla="*/ 0 w 22"/>
                <a:gd name="T15" fmla="*/ 0 h 36"/>
                <a:gd name="T16" fmla="*/ 11 w 22"/>
                <a:gd name="T17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6">
                  <a:moveTo>
                    <a:pt x="11" y="6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24"/>
                    <a:pt x="12" y="30"/>
                    <a:pt x="11" y="36"/>
                  </a:cubicBezTo>
                  <a:cubicBezTo>
                    <a:pt x="10" y="30"/>
                    <a:pt x="8" y="24"/>
                    <a:pt x="7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78" name="Line 6"/>
            <p:cNvSpPr>
              <a:spLocks noChangeShapeType="1"/>
            </p:cNvSpPr>
            <p:nvPr/>
          </p:nvSpPr>
          <p:spPr bwMode="auto">
            <a:xfrm>
              <a:off x="3812" y="1974"/>
              <a:ext cx="1" cy="88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79" name="Freeform 7"/>
            <p:cNvSpPr>
              <a:spLocks/>
            </p:cNvSpPr>
            <p:nvPr/>
          </p:nvSpPr>
          <p:spPr bwMode="auto">
            <a:xfrm>
              <a:off x="3793" y="2847"/>
              <a:ext cx="38" cy="61"/>
            </a:xfrm>
            <a:custGeom>
              <a:avLst/>
              <a:gdLst>
                <a:gd name="T0" fmla="*/ 11 w 22"/>
                <a:gd name="T1" fmla="*/ 6 h 36"/>
                <a:gd name="T2" fmla="*/ 22 w 22"/>
                <a:gd name="T3" fmla="*/ 0 h 36"/>
                <a:gd name="T4" fmla="*/ 22 w 22"/>
                <a:gd name="T5" fmla="*/ 0 h 36"/>
                <a:gd name="T6" fmla="*/ 15 w 22"/>
                <a:gd name="T7" fmla="*/ 18 h 36"/>
                <a:gd name="T8" fmla="*/ 11 w 22"/>
                <a:gd name="T9" fmla="*/ 36 h 36"/>
                <a:gd name="T10" fmla="*/ 7 w 22"/>
                <a:gd name="T11" fmla="*/ 18 h 36"/>
                <a:gd name="T12" fmla="*/ 0 w 22"/>
                <a:gd name="T13" fmla="*/ 0 h 36"/>
                <a:gd name="T14" fmla="*/ 0 w 22"/>
                <a:gd name="T15" fmla="*/ 0 h 36"/>
                <a:gd name="T16" fmla="*/ 11 w 22"/>
                <a:gd name="T17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6">
                  <a:moveTo>
                    <a:pt x="11" y="6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24"/>
                    <a:pt x="12" y="30"/>
                    <a:pt x="11" y="36"/>
                  </a:cubicBezTo>
                  <a:cubicBezTo>
                    <a:pt x="9" y="30"/>
                    <a:pt x="8" y="24"/>
                    <a:pt x="7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80" name="Line 8"/>
            <p:cNvSpPr>
              <a:spLocks noChangeShapeType="1"/>
            </p:cNvSpPr>
            <p:nvPr/>
          </p:nvSpPr>
          <p:spPr bwMode="auto">
            <a:xfrm flipH="1">
              <a:off x="4643" y="1721"/>
              <a:ext cx="236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81" name="Freeform 9"/>
            <p:cNvSpPr>
              <a:spLocks/>
            </p:cNvSpPr>
            <p:nvPr/>
          </p:nvSpPr>
          <p:spPr bwMode="auto">
            <a:xfrm>
              <a:off x="4598" y="1702"/>
              <a:ext cx="62" cy="37"/>
            </a:xfrm>
            <a:custGeom>
              <a:avLst/>
              <a:gdLst>
                <a:gd name="T0" fmla="*/ 30 w 37"/>
                <a:gd name="T1" fmla="*/ 11 h 22"/>
                <a:gd name="T2" fmla="*/ 37 w 37"/>
                <a:gd name="T3" fmla="*/ 22 h 22"/>
                <a:gd name="T4" fmla="*/ 36 w 37"/>
                <a:gd name="T5" fmla="*/ 22 h 22"/>
                <a:gd name="T6" fmla="*/ 19 w 37"/>
                <a:gd name="T7" fmla="*/ 15 h 22"/>
                <a:gd name="T8" fmla="*/ 0 w 37"/>
                <a:gd name="T9" fmla="*/ 11 h 22"/>
                <a:gd name="T10" fmla="*/ 19 w 37"/>
                <a:gd name="T11" fmla="*/ 7 h 22"/>
                <a:gd name="T12" fmla="*/ 36 w 37"/>
                <a:gd name="T13" fmla="*/ 0 h 22"/>
                <a:gd name="T14" fmla="*/ 37 w 37"/>
                <a:gd name="T15" fmla="*/ 0 h 22"/>
                <a:gd name="T16" fmla="*/ 30 w 37"/>
                <a:gd name="T1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2">
                  <a:moveTo>
                    <a:pt x="30" y="11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3" y="14"/>
                    <a:pt x="6" y="13"/>
                    <a:pt x="0" y="11"/>
                  </a:cubicBezTo>
                  <a:cubicBezTo>
                    <a:pt x="6" y="10"/>
                    <a:pt x="13" y="8"/>
                    <a:pt x="1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3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82" name="Rectangle 10"/>
            <p:cNvSpPr>
              <a:spLocks noChangeArrowheads="1"/>
            </p:cNvSpPr>
            <p:nvPr/>
          </p:nvSpPr>
          <p:spPr bwMode="auto">
            <a:xfrm>
              <a:off x="5147" y="2590"/>
              <a:ext cx="49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Address out</a:t>
              </a:r>
              <a:endParaRPr lang="en-US" altLang="en-US" sz="4400"/>
            </a:p>
          </p:txBody>
        </p:sp>
        <p:sp>
          <p:nvSpPr>
            <p:cNvPr id="822283" name="Rectangle 11"/>
            <p:cNvSpPr>
              <a:spLocks noChangeArrowheads="1"/>
            </p:cNvSpPr>
            <p:nvPr/>
          </p:nvSpPr>
          <p:spPr bwMode="auto">
            <a:xfrm>
              <a:off x="5147" y="2717"/>
              <a:ext cx="35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Data out</a:t>
              </a:r>
              <a:endParaRPr lang="en-US" altLang="en-US" sz="4400"/>
            </a:p>
          </p:txBody>
        </p:sp>
        <p:sp>
          <p:nvSpPr>
            <p:cNvPr id="822284" name="Line 12"/>
            <p:cNvSpPr>
              <a:spLocks noChangeShapeType="1"/>
            </p:cNvSpPr>
            <p:nvPr/>
          </p:nvSpPr>
          <p:spPr bwMode="auto">
            <a:xfrm>
              <a:off x="3812" y="2639"/>
              <a:ext cx="1271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85" name="Freeform 13"/>
            <p:cNvSpPr>
              <a:spLocks/>
            </p:cNvSpPr>
            <p:nvPr/>
          </p:nvSpPr>
          <p:spPr bwMode="auto">
            <a:xfrm>
              <a:off x="5066" y="2620"/>
              <a:ext cx="63" cy="37"/>
            </a:xfrm>
            <a:custGeom>
              <a:avLst/>
              <a:gdLst>
                <a:gd name="T0" fmla="*/ 7 w 37"/>
                <a:gd name="T1" fmla="*/ 11 h 22"/>
                <a:gd name="T2" fmla="*/ 0 w 37"/>
                <a:gd name="T3" fmla="*/ 0 h 22"/>
                <a:gd name="T4" fmla="*/ 1 w 37"/>
                <a:gd name="T5" fmla="*/ 0 h 22"/>
                <a:gd name="T6" fmla="*/ 18 w 37"/>
                <a:gd name="T7" fmla="*/ 7 h 22"/>
                <a:gd name="T8" fmla="*/ 37 w 37"/>
                <a:gd name="T9" fmla="*/ 11 h 22"/>
                <a:gd name="T10" fmla="*/ 18 w 37"/>
                <a:gd name="T11" fmla="*/ 15 h 22"/>
                <a:gd name="T12" fmla="*/ 1 w 37"/>
                <a:gd name="T13" fmla="*/ 22 h 22"/>
                <a:gd name="T14" fmla="*/ 0 w 37"/>
                <a:gd name="T15" fmla="*/ 22 h 22"/>
                <a:gd name="T16" fmla="*/ 7 w 37"/>
                <a:gd name="T1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2">
                  <a:moveTo>
                    <a:pt x="7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4" y="8"/>
                    <a:pt x="30" y="9"/>
                    <a:pt x="37" y="11"/>
                  </a:cubicBezTo>
                  <a:cubicBezTo>
                    <a:pt x="30" y="12"/>
                    <a:pt x="24" y="13"/>
                    <a:pt x="18" y="15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86" name="Line 14"/>
            <p:cNvSpPr>
              <a:spLocks noChangeShapeType="1"/>
            </p:cNvSpPr>
            <p:nvPr/>
          </p:nvSpPr>
          <p:spPr bwMode="auto">
            <a:xfrm>
              <a:off x="4340" y="2759"/>
              <a:ext cx="74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87" name="Freeform 15"/>
            <p:cNvSpPr>
              <a:spLocks/>
            </p:cNvSpPr>
            <p:nvPr/>
          </p:nvSpPr>
          <p:spPr bwMode="auto">
            <a:xfrm>
              <a:off x="5066" y="2740"/>
              <a:ext cx="63" cy="38"/>
            </a:xfrm>
            <a:custGeom>
              <a:avLst/>
              <a:gdLst>
                <a:gd name="T0" fmla="*/ 7 w 37"/>
                <a:gd name="T1" fmla="*/ 11 h 22"/>
                <a:gd name="T2" fmla="*/ 0 w 37"/>
                <a:gd name="T3" fmla="*/ 0 h 22"/>
                <a:gd name="T4" fmla="*/ 1 w 37"/>
                <a:gd name="T5" fmla="*/ 0 h 22"/>
                <a:gd name="T6" fmla="*/ 18 w 37"/>
                <a:gd name="T7" fmla="*/ 7 h 22"/>
                <a:gd name="T8" fmla="*/ 37 w 37"/>
                <a:gd name="T9" fmla="*/ 11 h 22"/>
                <a:gd name="T10" fmla="*/ 18 w 37"/>
                <a:gd name="T11" fmla="*/ 15 h 22"/>
                <a:gd name="T12" fmla="*/ 1 w 37"/>
                <a:gd name="T13" fmla="*/ 22 h 22"/>
                <a:gd name="T14" fmla="*/ 0 w 37"/>
                <a:gd name="T15" fmla="*/ 21 h 22"/>
                <a:gd name="T16" fmla="*/ 7 w 37"/>
                <a:gd name="T1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2">
                  <a:moveTo>
                    <a:pt x="7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4" y="8"/>
                    <a:pt x="30" y="9"/>
                    <a:pt x="37" y="11"/>
                  </a:cubicBezTo>
                  <a:cubicBezTo>
                    <a:pt x="30" y="12"/>
                    <a:pt x="24" y="13"/>
                    <a:pt x="18" y="15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88" name="Rectangle 16"/>
            <p:cNvSpPr>
              <a:spLocks noChangeArrowheads="1"/>
            </p:cNvSpPr>
            <p:nvPr/>
          </p:nvSpPr>
          <p:spPr bwMode="auto">
            <a:xfrm>
              <a:off x="3013" y="1994"/>
              <a:ext cx="47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Constant in</a:t>
              </a:r>
              <a:endParaRPr lang="en-US" altLang="en-US" sz="4400"/>
            </a:p>
          </p:txBody>
        </p:sp>
        <p:sp>
          <p:nvSpPr>
            <p:cNvPr id="822289" name="Rectangle 17"/>
            <p:cNvSpPr>
              <a:spLocks noChangeArrowheads="1"/>
            </p:cNvSpPr>
            <p:nvPr/>
          </p:nvSpPr>
          <p:spPr bwMode="auto">
            <a:xfrm>
              <a:off x="3188" y="2321"/>
              <a:ext cx="40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MB select</a:t>
              </a:r>
              <a:endParaRPr lang="en-US" altLang="en-US" sz="4400"/>
            </a:p>
          </p:txBody>
        </p:sp>
        <p:sp>
          <p:nvSpPr>
            <p:cNvPr id="822290" name="Rectangle 18"/>
            <p:cNvSpPr>
              <a:spLocks noChangeArrowheads="1"/>
            </p:cNvSpPr>
            <p:nvPr/>
          </p:nvSpPr>
          <p:spPr bwMode="auto">
            <a:xfrm>
              <a:off x="3836" y="2533"/>
              <a:ext cx="24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Bus A</a:t>
              </a:r>
              <a:endParaRPr lang="en-US" altLang="en-US" sz="4400"/>
            </a:p>
          </p:txBody>
        </p:sp>
        <p:sp>
          <p:nvSpPr>
            <p:cNvPr id="822291" name="Rectangle 19"/>
            <p:cNvSpPr>
              <a:spLocks noChangeArrowheads="1"/>
            </p:cNvSpPr>
            <p:nvPr/>
          </p:nvSpPr>
          <p:spPr bwMode="auto">
            <a:xfrm>
              <a:off x="4349" y="2656"/>
              <a:ext cx="24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Bus B</a:t>
              </a:r>
              <a:endParaRPr lang="en-US" altLang="en-US" sz="4400"/>
            </a:p>
          </p:txBody>
        </p:sp>
        <p:sp>
          <p:nvSpPr>
            <p:cNvPr id="822292" name="Freeform 20"/>
            <p:cNvSpPr>
              <a:spLocks/>
            </p:cNvSpPr>
            <p:nvPr/>
          </p:nvSpPr>
          <p:spPr bwMode="auto">
            <a:xfrm>
              <a:off x="3523" y="2055"/>
              <a:ext cx="671" cy="146"/>
            </a:xfrm>
            <a:custGeom>
              <a:avLst/>
              <a:gdLst>
                <a:gd name="T0" fmla="*/ 0 w 671"/>
                <a:gd name="T1" fmla="*/ 0 h 146"/>
                <a:gd name="T2" fmla="*/ 671 w 671"/>
                <a:gd name="T3" fmla="*/ 0 h 146"/>
                <a:gd name="T4" fmla="*/ 671 w 671"/>
                <a:gd name="T5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1" h="146">
                  <a:moveTo>
                    <a:pt x="0" y="0"/>
                  </a:moveTo>
                  <a:lnTo>
                    <a:pt x="671" y="0"/>
                  </a:lnTo>
                  <a:lnTo>
                    <a:pt x="671" y="146"/>
                  </a:ln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93" name="Freeform 21"/>
            <p:cNvSpPr>
              <a:spLocks/>
            </p:cNvSpPr>
            <p:nvPr/>
          </p:nvSpPr>
          <p:spPr bwMode="auto">
            <a:xfrm>
              <a:off x="4175" y="2186"/>
              <a:ext cx="39" cy="61"/>
            </a:xfrm>
            <a:custGeom>
              <a:avLst/>
              <a:gdLst>
                <a:gd name="T0" fmla="*/ 11 w 23"/>
                <a:gd name="T1" fmla="*/ 6 h 36"/>
                <a:gd name="T2" fmla="*/ 22 w 23"/>
                <a:gd name="T3" fmla="*/ 0 h 36"/>
                <a:gd name="T4" fmla="*/ 23 w 23"/>
                <a:gd name="T5" fmla="*/ 0 h 36"/>
                <a:gd name="T6" fmla="*/ 15 w 23"/>
                <a:gd name="T7" fmla="*/ 18 h 36"/>
                <a:gd name="T8" fmla="*/ 11 w 23"/>
                <a:gd name="T9" fmla="*/ 36 h 36"/>
                <a:gd name="T10" fmla="*/ 7 w 23"/>
                <a:gd name="T11" fmla="*/ 18 h 36"/>
                <a:gd name="T12" fmla="*/ 0 w 23"/>
                <a:gd name="T13" fmla="*/ 0 h 36"/>
                <a:gd name="T14" fmla="*/ 1 w 23"/>
                <a:gd name="T15" fmla="*/ 0 h 36"/>
                <a:gd name="T16" fmla="*/ 11 w 23"/>
                <a:gd name="T17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36">
                  <a:moveTo>
                    <a:pt x="11" y="6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24"/>
                    <a:pt x="13" y="30"/>
                    <a:pt x="11" y="36"/>
                  </a:cubicBezTo>
                  <a:cubicBezTo>
                    <a:pt x="10" y="30"/>
                    <a:pt x="9" y="24"/>
                    <a:pt x="7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94" name="Line 22"/>
            <p:cNvSpPr>
              <a:spLocks noChangeShapeType="1"/>
            </p:cNvSpPr>
            <p:nvPr/>
          </p:nvSpPr>
          <p:spPr bwMode="auto">
            <a:xfrm>
              <a:off x="4336" y="2505"/>
              <a:ext cx="1" cy="3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95" name="Freeform 23"/>
            <p:cNvSpPr>
              <a:spLocks/>
            </p:cNvSpPr>
            <p:nvPr/>
          </p:nvSpPr>
          <p:spPr bwMode="auto">
            <a:xfrm>
              <a:off x="4318" y="2847"/>
              <a:ext cx="37" cy="61"/>
            </a:xfrm>
            <a:custGeom>
              <a:avLst/>
              <a:gdLst>
                <a:gd name="T0" fmla="*/ 11 w 22"/>
                <a:gd name="T1" fmla="*/ 6 h 36"/>
                <a:gd name="T2" fmla="*/ 22 w 22"/>
                <a:gd name="T3" fmla="*/ 0 h 36"/>
                <a:gd name="T4" fmla="*/ 22 w 22"/>
                <a:gd name="T5" fmla="*/ 0 h 36"/>
                <a:gd name="T6" fmla="*/ 15 w 22"/>
                <a:gd name="T7" fmla="*/ 18 h 36"/>
                <a:gd name="T8" fmla="*/ 11 w 22"/>
                <a:gd name="T9" fmla="*/ 36 h 36"/>
                <a:gd name="T10" fmla="*/ 7 w 22"/>
                <a:gd name="T11" fmla="*/ 18 h 36"/>
                <a:gd name="T12" fmla="*/ 0 w 22"/>
                <a:gd name="T13" fmla="*/ 0 h 36"/>
                <a:gd name="T14" fmla="*/ 0 w 22"/>
                <a:gd name="T15" fmla="*/ 0 h 36"/>
                <a:gd name="T16" fmla="*/ 11 w 22"/>
                <a:gd name="T17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6">
                  <a:moveTo>
                    <a:pt x="11" y="6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24"/>
                    <a:pt x="12" y="30"/>
                    <a:pt x="11" y="36"/>
                  </a:cubicBezTo>
                  <a:cubicBezTo>
                    <a:pt x="10" y="30"/>
                    <a:pt x="8" y="24"/>
                    <a:pt x="7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96" name="Line 24"/>
            <p:cNvSpPr>
              <a:spLocks noChangeShapeType="1"/>
            </p:cNvSpPr>
            <p:nvPr/>
          </p:nvSpPr>
          <p:spPr bwMode="auto">
            <a:xfrm>
              <a:off x="3658" y="2382"/>
              <a:ext cx="44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97" name="Freeform 25"/>
            <p:cNvSpPr>
              <a:spLocks/>
            </p:cNvSpPr>
            <p:nvPr/>
          </p:nvSpPr>
          <p:spPr bwMode="auto">
            <a:xfrm>
              <a:off x="4090" y="2364"/>
              <a:ext cx="56" cy="35"/>
            </a:xfrm>
            <a:custGeom>
              <a:avLst/>
              <a:gdLst>
                <a:gd name="T0" fmla="*/ 6 w 33"/>
                <a:gd name="T1" fmla="*/ 11 h 21"/>
                <a:gd name="T2" fmla="*/ 0 w 33"/>
                <a:gd name="T3" fmla="*/ 1 h 21"/>
                <a:gd name="T4" fmla="*/ 0 w 33"/>
                <a:gd name="T5" fmla="*/ 0 h 21"/>
                <a:gd name="T6" fmla="*/ 16 w 33"/>
                <a:gd name="T7" fmla="*/ 7 h 21"/>
                <a:gd name="T8" fmla="*/ 33 w 33"/>
                <a:gd name="T9" fmla="*/ 11 h 21"/>
                <a:gd name="T10" fmla="*/ 16 w 33"/>
                <a:gd name="T11" fmla="*/ 14 h 21"/>
                <a:gd name="T12" fmla="*/ 0 w 33"/>
                <a:gd name="T13" fmla="*/ 21 h 21"/>
                <a:gd name="T14" fmla="*/ 0 w 33"/>
                <a:gd name="T15" fmla="*/ 20 h 21"/>
                <a:gd name="T16" fmla="*/ 6 w 33"/>
                <a:gd name="T17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1">
                  <a:moveTo>
                    <a:pt x="6" y="1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22" y="8"/>
                    <a:pt x="27" y="9"/>
                    <a:pt x="33" y="11"/>
                  </a:cubicBezTo>
                  <a:cubicBezTo>
                    <a:pt x="27" y="12"/>
                    <a:pt x="22" y="13"/>
                    <a:pt x="16" y="1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98" name="Rectangle 26"/>
            <p:cNvSpPr>
              <a:spLocks noChangeArrowheads="1"/>
            </p:cNvSpPr>
            <p:nvPr/>
          </p:nvSpPr>
          <p:spPr bwMode="auto">
            <a:xfrm>
              <a:off x="3140" y="2991"/>
              <a:ext cx="1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FS</a:t>
              </a:r>
              <a:endParaRPr lang="en-US" altLang="en-US" sz="4400"/>
            </a:p>
          </p:txBody>
        </p:sp>
        <p:sp>
          <p:nvSpPr>
            <p:cNvPr id="822299" name="Rectangle 27"/>
            <p:cNvSpPr>
              <a:spLocks noChangeArrowheads="1"/>
            </p:cNvSpPr>
            <p:nvPr/>
          </p:nvSpPr>
          <p:spPr bwMode="auto">
            <a:xfrm>
              <a:off x="3168" y="3122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V</a:t>
              </a:r>
              <a:endParaRPr lang="en-US" altLang="en-US" sz="4400"/>
            </a:p>
          </p:txBody>
        </p:sp>
        <p:sp>
          <p:nvSpPr>
            <p:cNvPr id="822300" name="Rectangle 28"/>
            <p:cNvSpPr>
              <a:spLocks noChangeArrowheads="1"/>
            </p:cNvSpPr>
            <p:nvPr/>
          </p:nvSpPr>
          <p:spPr bwMode="auto">
            <a:xfrm>
              <a:off x="3173" y="3250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C</a:t>
              </a:r>
              <a:endParaRPr lang="en-US" altLang="en-US" sz="4400"/>
            </a:p>
          </p:txBody>
        </p:sp>
        <p:sp>
          <p:nvSpPr>
            <p:cNvPr id="822301" name="Rectangle 29"/>
            <p:cNvSpPr>
              <a:spLocks noChangeArrowheads="1"/>
            </p:cNvSpPr>
            <p:nvPr/>
          </p:nvSpPr>
          <p:spPr bwMode="auto">
            <a:xfrm>
              <a:off x="3168" y="3380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 dirty="0">
                  <a:solidFill>
                    <a:srgbClr val="000000"/>
                  </a:solidFill>
                </a:rPr>
                <a:t>N</a:t>
              </a:r>
              <a:endParaRPr lang="en-US" altLang="en-US" sz="4400" dirty="0"/>
            </a:p>
          </p:txBody>
        </p:sp>
        <p:sp>
          <p:nvSpPr>
            <p:cNvPr id="822302" name="Rectangle 30"/>
            <p:cNvSpPr>
              <a:spLocks noChangeArrowheads="1"/>
            </p:cNvSpPr>
            <p:nvPr/>
          </p:nvSpPr>
          <p:spPr bwMode="auto">
            <a:xfrm>
              <a:off x="3173" y="3511"/>
              <a:ext cx="6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Z</a:t>
              </a:r>
              <a:endParaRPr lang="en-US" altLang="en-US" sz="4400"/>
            </a:p>
          </p:txBody>
        </p:sp>
        <p:sp>
          <p:nvSpPr>
            <p:cNvPr id="822303" name="Line 31"/>
            <p:cNvSpPr>
              <a:spLocks noChangeShapeType="1"/>
            </p:cNvSpPr>
            <p:nvPr/>
          </p:nvSpPr>
          <p:spPr bwMode="auto">
            <a:xfrm flipV="1">
              <a:off x="3276" y="3035"/>
              <a:ext cx="222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04" name="Freeform 32"/>
            <p:cNvSpPr>
              <a:spLocks/>
            </p:cNvSpPr>
            <p:nvPr/>
          </p:nvSpPr>
          <p:spPr bwMode="auto">
            <a:xfrm>
              <a:off x="3481" y="3015"/>
              <a:ext cx="63" cy="38"/>
            </a:xfrm>
            <a:custGeom>
              <a:avLst/>
              <a:gdLst>
                <a:gd name="T0" fmla="*/ 7 w 37"/>
                <a:gd name="T1" fmla="*/ 11 h 22"/>
                <a:gd name="T2" fmla="*/ 0 w 37"/>
                <a:gd name="T3" fmla="*/ 0 h 22"/>
                <a:gd name="T4" fmla="*/ 1 w 37"/>
                <a:gd name="T5" fmla="*/ 0 h 22"/>
                <a:gd name="T6" fmla="*/ 18 w 37"/>
                <a:gd name="T7" fmla="*/ 7 h 22"/>
                <a:gd name="T8" fmla="*/ 37 w 37"/>
                <a:gd name="T9" fmla="*/ 11 h 22"/>
                <a:gd name="T10" fmla="*/ 18 w 37"/>
                <a:gd name="T11" fmla="*/ 15 h 22"/>
                <a:gd name="T12" fmla="*/ 1 w 37"/>
                <a:gd name="T13" fmla="*/ 22 h 22"/>
                <a:gd name="T14" fmla="*/ 0 w 37"/>
                <a:gd name="T15" fmla="*/ 22 h 22"/>
                <a:gd name="T16" fmla="*/ 7 w 37"/>
                <a:gd name="T1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2">
                  <a:moveTo>
                    <a:pt x="7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5" y="8"/>
                    <a:pt x="31" y="10"/>
                    <a:pt x="37" y="11"/>
                  </a:cubicBezTo>
                  <a:cubicBezTo>
                    <a:pt x="31" y="12"/>
                    <a:pt x="25" y="14"/>
                    <a:pt x="18" y="15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05" name="Freeform 33"/>
            <p:cNvSpPr>
              <a:spLocks/>
            </p:cNvSpPr>
            <p:nvPr/>
          </p:nvSpPr>
          <p:spPr bwMode="auto">
            <a:xfrm>
              <a:off x="2904" y="783"/>
              <a:ext cx="1246" cy="3498"/>
            </a:xfrm>
            <a:custGeom>
              <a:avLst/>
              <a:gdLst>
                <a:gd name="T0" fmla="*/ 1164 w 1246"/>
                <a:gd name="T1" fmla="*/ 222 h 3498"/>
                <a:gd name="T2" fmla="*/ 1164 w 1246"/>
                <a:gd name="T3" fmla="*/ 0 h 3498"/>
                <a:gd name="T4" fmla="*/ 0 w 1246"/>
                <a:gd name="T5" fmla="*/ 0 h 3498"/>
                <a:gd name="T6" fmla="*/ 0 w 1246"/>
                <a:gd name="T7" fmla="*/ 3498 h 3498"/>
                <a:gd name="T8" fmla="*/ 1246 w 1246"/>
                <a:gd name="T9" fmla="*/ 3498 h 3498"/>
                <a:gd name="T10" fmla="*/ 1246 w 1246"/>
                <a:gd name="T11" fmla="*/ 3362 h 3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6" h="3498">
                  <a:moveTo>
                    <a:pt x="1164" y="222"/>
                  </a:moveTo>
                  <a:lnTo>
                    <a:pt x="1164" y="0"/>
                  </a:lnTo>
                  <a:lnTo>
                    <a:pt x="0" y="0"/>
                  </a:lnTo>
                  <a:lnTo>
                    <a:pt x="0" y="3498"/>
                  </a:lnTo>
                  <a:lnTo>
                    <a:pt x="1246" y="3498"/>
                  </a:lnTo>
                  <a:lnTo>
                    <a:pt x="1246" y="3362"/>
                  </a:ln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06" name="Freeform 34"/>
            <p:cNvSpPr>
              <a:spLocks/>
            </p:cNvSpPr>
            <p:nvPr/>
          </p:nvSpPr>
          <p:spPr bwMode="auto">
            <a:xfrm>
              <a:off x="4050" y="988"/>
              <a:ext cx="37" cy="63"/>
            </a:xfrm>
            <a:custGeom>
              <a:avLst/>
              <a:gdLst>
                <a:gd name="T0" fmla="*/ 11 w 22"/>
                <a:gd name="T1" fmla="*/ 7 h 37"/>
                <a:gd name="T2" fmla="*/ 22 w 22"/>
                <a:gd name="T3" fmla="*/ 0 h 37"/>
                <a:gd name="T4" fmla="*/ 22 w 22"/>
                <a:gd name="T5" fmla="*/ 1 h 37"/>
                <a:gd name="T6" fmla="*/ 15 w 22"/>
                <a:gd name="T7" fmla="*/ 18 h 37"/>
                <a:gd name="T8" fmla="*/ 11 w 22"/>
                <a:gd name="T9" fmla="*/ 37 h 37"/>
                <a:gd name="T10" fmla="*/ 7 w 22"/>
                <a:gd name="T11" fmla="*/ 18 h 37"/>
                <a:gd name="T12" fmla="*/ 0 w 22"/>
                <a:gd name="T13" fmla="*/ 1 h 37"/>
                <a:gd name="T14" fmla="*/ 0 w 22"/>
                <a:gd name="T15" fmla="*/ 0 h 37"/>
                <a:gd name="T16" fmla="*/ 11 w 22"/>
                <a:gd name="T17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7">
                  <a:moveTo>
                    <a:pt x="11" y="7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24"/>
                    <a:pt x="12" y="31"/>
                    <a:pt x="11" y="37"/>
                  </a:cubicBezTo>
                  <a:cubicBezTo>
                    <a:pt x="10" y="31"/>
                    <a:pt x="8" y="24"/>
                    <a:pt x="7" y="1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07" name="Line 35"/>
            <p:cNvSpPr>
              <a:spLocks noChangeShapeType="1"/>
            </p:cNvSpPr>
            <p:nvPr/>
          </p:nvSpPr>
          <p:spPr bwMode="auto">
            <a:xfrm flipH="1">
              <a:off x="3315" y="3165"/>
              <a:ext cx="23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08" name="Freeform 36"/>
            <p:cNvSpPr>
              <a:spLocks/>
            </p:cNvSpPr>
            <p:nvPr/>
          </p:nvSpPr>
          <p:spPr bwMode="auto">
            <a:xfrm>
              <a:off x="3272" y="3148"/>
              <a:ext cx="56" cy="34"/>
            </a:xfrm>
            <a:custGeom>
              <a:avLst/>
              <a:gdLst>
                <a:gd name="T0" fmla="*/ 27 w 33"/>
                <a:gd name="T1" fmla="*/ 10 h 20"/>
                <a:gd name="T2" fmla="*/ 33 w 33"/>
                <a:gd name="T3" fmla="*/ 20 h 20"/>
                <a:gd name="T4" fmla="*/ 33 w 33"/>
                <a:gd name="T5" fmla="*/ 20 h 20"/>
                <a:gd name="T6" fmla="*/ 17 w 33"/>
                <a:gd name="T7" fmla="*/ 14 h 20"/>
                <a:gd name="T8" fmla="*/ 0 w 33"/>
                <a:gd name="T9" fmla="*/ 10 h 20"/>
                <a:gd name="T10" fmla="*/ 17 w 33"/>
                <a:gd name="T11" fmla="*/ 7 h 20"/>
                <a:gd name="T12" fmla="*/ 33 w 33"/>
                <a:gd name="T13" fmla="*/ 0 h 20"/>
                <a:gd name="T14" fmla="*/ 33 w 33"/>
                <a:gd name="T15" fmla="*/ 0 h 20"/>
                <a:gd name="T16" fmla="*/ 27 w 33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0">
                  <a:moveTo>
                    <a:pt x="27" y="10"/>
                  </a:move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1" y="13"/>
                    <a:pt x="6" y="12"/>
                    <a:pt x="0" y="10"/>
                  </a:cubicBezTo>
                  <a:cubicBezTo>
                    <a:pt x="6" y="9"/>
                    <a:pt x="11" y="8"/>
                    <a:pt x="17" y="7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27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09" name="Line 37"/>
            <p:cNvSpPr>
              <a:spLocks noChangeShapeType="1"/>
            </p:cNvSpPr>
            <p:nvPr/>
          </p:nvSpPr>
          <p:spPr bwMode="auto">
            <a:xfrm flipH="1">
              <a:off x="3315" y="3295"/>
              <a:ext cx="23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10" name="Freeform 38"/>
            <p:cNvSpPr>
              <a:spLocks/>
            </p:cNvSpPr>
            <p:nvPr/>
          </p:nvSpPr>
          <p:spPr bwMode="auto">
            <a:xfrm>
              <a:off x="3272" y="3278"/>
              <a:ext cx="56" cy="34"/>
            </a:xfrm>
            <a:custGeom>
              <a:avLst/>
              <a:gdLst>
                <a:gd name="T0" fmla="*/ 27 w 33"/>
                <a:gd name="T1" fmla="*/ 10 h 20"/>
                <a:gd name="T2" fmla="*/ 33 w 33"/>
                <a:gd name="T3" fmla="*/ 20 h 20"/>
                <a:gd name="T4" fmla="*/ 33 w 33"/>
                <a:gd name="T5" fmla="*/ 20 h 20"/>
                <a:gd name="T6" fmla="*/ 17 w 33"/>
                <a:gd name="T7" fmla="*/ 13 h 20"/>
                <a:gd name="T8" fmla="*/ 0 w 33"/>
                <a:gd name="T9" fmla="*/ 10 h 20"/>
                <a:gd name="T10" fmla="*/ 17 w 33"/>
                <a:gd name="T11" fmla="*/ 6 h 20"/>
                <a:gd name="T12" fmla="*/ 33 w 33"/>
                <a:gd name="T13" fmla="*/ 0 h 20"/>
                <a:gd name="T14" fmla="*/ 33 w 33"/>
                <a:gd name="T15" fmla="*/ 0 h 20"/>
                <a:gd name="T16" fmla="*/ 27 w 33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0">
                  <a:moveTo>
                    <a:pt x="27" y="10"/>
                  </a:move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1" y="12"/>
                    <a:pt x="6" y="11"/>
                    <a:pt x="0" y="10"/>
                  </a:cubicBezTo>
                  <a:cubicBezTo>
                    <a:pt x="6" y="8"/>
                    <a:pt x="11" y="7"/>
                    <a:pt x="17" y="6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27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11" name="Line 39"/>
            <p:cNvSpPr>
              <a:spLocks noChangeShapeType="1"/>
            </p:cNvSpPr>
            <p:nvPr/>
          </p:nvSpPr>
          <p:spPr bwMode="auto">
            <a:xfrm flipH="1">
              <a:off x="3315" y="3424"/>
              <a:ext cx="23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12" name="Freeform 40"/>
            <p:cNvSpPr>
              <a:spLocks/>
            </p:cNvSpPr>
            <p:nvPr/>
          </p:nvSpPr>
          <p:spPr bwMode="auto">
            <a:xfrm>
              <a:off x="3272" y="3407"/>
              <a:ext cx="56" cy="34"/>
            </a:xfrm>
            <a:custGeom>
              <a:avLst/>
              <a:gdLst>
                <a:gd name="T0" fmla="*/ 27 w 33"/>
                <a:gd name="T1" fmla="*/ 10 h 20"/>
                <a:gd name="T2" fmla="*/ 33 w 33"/>
                <a:gd name="T3" fmla="*/ 20 h 20"/>
                <a:gd name="T4" fmla="*/ 33 w 33"/>
                <a:gd name="T5" fmla="*/ 20 h 20"/>
                <a:gd name="T6" fmla="*/ 17 w 33"/>
                <a:gd name="T7" fmla="*/ 14 h 20"/>
                <a:gd name="T8" fmla="*/ 0 w 33"/>
                <a:gd name="T9" fmla="*/ 10 h 20"/>
                <a:gd name="T10" fmla="*/ 17 w 33"/>
                <a:gd name="T11" fmla="*/ 6 h 20"/>
                <a:gd name="T12" fmla="*/ 33 w 33"/>
                <a:gd name="T13" fmla="*/ 0 h 20"/>
                <a:gd name="T14" fmla="*/ 33 w 33"/>
                <a:gd name="T15" fmla="*/ 0 h 20"/>
                <a:gd name="T16" fmla="*/ 27 w 33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0">
                  <a:moveTo>
                    <a:pt x="27" y="10"/>
                  </a:move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1" y="12"/>
                    <a:pt x="6" y="11"/>
                    <a:pt x="0" y="10"/>
                  </a:cubicBezTo>
                  <a:cubicBezTo>
                    <a:pt x="6" y="9"/>
                    <a:pt x="11" y="8"/>
                    <a:pt x="17" y="6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27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13" name="Line 41"/>
            <p:cNvSpPr>
              <a:spLocks noChangeShapeType="1"/>
            </p:cNvSpPr>
            <p:nvPr/>
          </p:nvSpPr>
          <p:spPr bwMode="auto">
            <a:xfrm flipH="1">
              <a:off x="3315" y="3553"/>
              <a:ext cx="23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14" name="Freeform 42"/>
            <p:cNvSpPr>
              <a:spLocks/>
            </p:cNvSpPr>
            <p:nvPr/>
          </p:nvSpPr>
          <p:spPr bwMode="auto">
            <a:xfrm>
              <a:off x="3272" y="3536"/>
              <a:ext cx="56" cy="34"/>
            </a:xfrm>
            <a:custGeom>
              <a:avLst/>
              <a:gdLst>
                <a:gd name="T0" fmla="*/ 27 w 33"/>
                <a:gd name="T1" fmla="*/ 10 h 20"/>
                <a:gd name="T2" fmla="*/ 33 w 33"/>
                <a:gd name="T3" fmla="*/ 20 h 20"/>
                <a:gd name="T4" fmla="*/ 33 w 33"/>
                <a:gd name="T5" fmla="*/ 20 h 20"/>
                <a:gd name="T6" fmla="*/ 17 w 33"/>
                <a:gd name="T7" fmla="*/ 14 h 20"/>
                <a:gd name="T8" fmla="*/ 0 w 33"/>
                <a:gd name="T9" fmla="*/ 10 h 20"/>
                <a:gd name="T10" fmla="*/ 17 w 33"/>
                <a:gd name="T11" fmla="*/ 7 h 20"/>
                <a:gd name="T12" fmla="*/ 33 w 33"/>
                <a:gd name="T13" fmla="*/ 0 h 20"/>
                <a:gd name="T14" fmla="*/ 33 w 33"/>
                <a:gd name="T15" fmla="*/ 0 h 20"/>
                <a:gd name="T16" fmla="*/ 27 w 33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0">
                  <a:moveTo>
                    <a:pt x="27" y="10"/>
                  </a:move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1" y="13"/>
                    <a:pt x="6" y="12"/>
                    <a:pt x="0" y="10"/>
                  </a:cubicBezTo>
                  <a:cubicBezTo>
                    <a:pt x="6" y="9"/>
                    <a:pt x="11" y="8"/>
                    <a:pt x="17" y="7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27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15" name="Line 43"/>
            <p:cNvSpPr>
              <a:spLocks noChangeShapeType="1"/>
            </p:cNvSpPr>
            <p:nvPr/>
          </p:nvSpPr>
          <p:spPr bwMode="auto">
            <a:xfrm>
              <a:off x="3276" y="1188"/>
              <a:ext cx="22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16" name="Freeform 44"/>
            <p:cNvSpPr>
              <a:spLocks/>
            </p:cNvSpPr>
            <p:nvPr/>
          </p:nvSpPr>
          <p:spPr bwMode="auto">
            <a:xfrm>
              <a:off x="3488" y="1171"/>
              <a:ext cx="56" cy="34"/>
            </a:xfrm>
            <a:custGeom>
              <a:avLst/>
              <a:gdLst>
                <a:gd name="T0" fmla="*/ 6 w 33"/>
                <a:gd name="T1" fmla="*/ 10 h 20"/>
                <a:gd name="T2" fmla="*/ 0 w 33"/>
                <a:gd name="T3" fmla="*/ 0 h 20"/>
                <a:gd name="T4" fmla="*/ 0 w 33"/>
                <a:gd name="T5" fmla="*/ 0 h 20"/>
                <a:gd name="T6" fmla="*/ 16 w 33"/>
                <a:gd name="T7" fmla="*/ 6 h 20"/>
                <a:gd name="T8" fmla="*/ 33 w 33"/>
                <a:gd name="T9" fmla="*/ 10 h 20"/>
                <a:gd name="T10" fmla="*/ 16 w 33"/>
                <a:gd name="T11" fmla="*/ 14 h 20"/>
                <a:gd name="T12" fmla="*/ 0 w 33"/>
                <a:gd name="T13" fmla="*/ 20 h 20"/>
                <a:gd name="T14" fmla="*/ 0 w 33"/>
                <a:gd name="T15" fmla="*/ 20 h 20"/>
                <a:gd name="T16" fmla="*/ 6 w 33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0">
                  <a:moveTo>
                    <a:pt x="6" y="1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2" y="7"/>
                    <a:pt x="27" y="9"/>
                    <a:pt x="33" y="10"/>
                  </a:cubicBezTo>
                  <a:cubicBezTo>
                    <a:pt x="27" y="11"/>
                    <a:pt x="22" y="12"/>
                    <a:pt x="16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17" name="Line 45"/>
            <p:cNvSpPr>
              <a:spLocks noChangeShapeType="1"/>
            </p:cNvSpPr>
            <p:nvPr/>
          </p:nvSpPr>
          <p:spPr bwMode="auto">
            <a:xfrm>
              <a:off x="3276" y="1322"/>
              <a:ext cx="222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18" name="Freeform 46"/>
            <p:cNvSpPr>
              <a:spLocks/>
            </p:cNvSpPr>
            <p:nvPr/>
          </p:nvSpPr>
          <p:spPr bwMode="auto">
            <a:xfrm>
              <a:off x="3481" y="1303"/>
              <a:ext cx="63" cy="38"/>
            </a:xfrm>
            <a:custGeom>
              <a:avLst/>
              <a:gdLst>
                <a:gd name="T0" fmla="*/ 7 w 37"/>
                <a:gd name="T1" fmla="*/ 11 h 22"/>
                <a:gd name="T2" fmla="*/ 0 w 37"/>
                <a:gd name="T3" fmla="*/ 1 h 22"/>
                <a:gd name="T4" fmla="*/ 1 w 37"/>
                <a:gd name="T5" fmla="*/ 0 h 22"/>
                <a:gd name="T6" fmla="*/ 18 w 37"/>
                <a:gd name="T7" fmla="*/ 7 h 22"/>
                <a:gd name="T8" fmla="*/ 37 w 37"/>
                <a:gd name="T9" fmla="*/ 11 h 22"/>
                <a:gd name="T10" fmla="*/ 18 w 37"/>
                <a:gd name="T11" fmla="*/ 15 h 22"/>
                <a:gd name="T12" fmla="*/ 1 w 37"/>
                <a:gd name="T13" fmla="*/ 22 h 22"/>
                <a:gd name="T14" fmla="*/ 0 w 37"/>
                <a:gd name="T15" fmla="*/ 22 h 22"/>
                <a:gd name="T16" fmla="*/ 7 w 37"/>
                <a:gd name="T1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2">
                  <a:moveTo>
                    <a:pt x="7" y="1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5" y="9"/>
                    <a:pt x="31" y="10"/>
                    <a:pt x="37" y="11"/>
                  </a:cubicBezTo>
                  <a:cubicBezTo>
                    <a:pt x="31" y="13"/>
                    <a:pt x="25" y="14"/>
                    <a:pt x="18" y="15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19" name="Line 47"/>
            <p:cNvSpPr>
              <a:spLocks noChangeShapeType="1"/>
            </p:cNvSpPr>
            <p:nvPr/>
          </p:nvSpPr>
          <p:spPr bwMode="auto">
            <a:xfrm>
              <a:off x="3276" y="1721"/>
              <a:ext cx="222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20" name="Freeform 48"/>
            <p:cNvSpPr>
              <a:spLocks/>
            </p:cNvSpPr>
            <p:nvPr/>
          </p:nvSpPr>
          <p:spPr bwMode="auto">
            <a:xfrm>
              <a:off x="3481" y="1702"/>
              <a:ext cx="63" cy="37"/>
            </a:xfrm>
            <a:custGeom>
              <a:avLst/>
              <a:gdLst>
                <a:gd name="T0" fmla="*/ 7 w 37"/>
                <a:gd name="T1" fmla="*/ 11 h 22"/>
                <a:gd name="T2" fmla="*/ 0 w 37"/>
                <a:gd name="T3" fmla="*/ 0 h 22"/>
                <a:gd name="T4" fmla="*/ 1 w 37"/>
                <a:gd name="T5" fmla="*/ 0 h 22"/>
                <a:gd name="T6" fmla="*/ 18 w 37"/>
                <a:gd name="T7" fmla="*/ 7 h 22"/>
                <a:gd name="T8" fmla="*/ 37 w 37"/>
                <a:gd name="T9" fmla="*/ 11 h 22"/>
                <a:gd name="T10" fmla="*/ 18 w 37"/>
                <a:gd name="T11" fmla="*/ 15 h 22"/>
                <a:gd name="T12" fmla="*/ 1 w 37"/>
                <a:gd name="T13" fmla="*/ 22 h 22"/>
                <a:gd name="T14" fmla="*/ 0 w 37"/>
                <a:gd name="T15" fmla="*/ 22 h 22"/>
                <a:gd name="T16" fmla="*/ 7 w 37"/>
                <a:gd name="T1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2">
                  <a:moveTo>
                    <a:pt x="7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5" y="8"/>
                    <a:pt x="31" y="10"/>
                    <a:pt x="37" y="11"/>
                  </a:cubicBezTo>
                  <a:cubicBezTo>
                    <a:pt x="31" y="13"/>
                    <a:pt x="25" y="14"/>
                    <a:pt x="18" y="15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21" name="Rectangle 49"/>
            <p:cNvSpPr>
              <a:spLocks noChangeArrowheads="1"/>
            </p:cNvSpPr>
            <p:nvPr/>
          </p:nvSpPr>
          <p:spPr bwMode="auto">
            <a:xfrm>
              <a:off x="3318" y="4011"/>
              <a:ext cx="40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MD select</a:t>
              </a:r>
              <a:endParaRPr lang="en-US" altLang="en-US" sz="4400"/>
            </a:p>
          </p:txBody>
        </p:sp>
        <p:sp>
          <p:nvSpPr>
            <p:cNvPr id="822322" name="Line 50"/>
            <p:cNvSpPr>
              <a:spLocks noChangeShapeType="1"/>
            </p:cNvSpPr>
            <p:nvPr/>
          </p:nvSpPr>
          <p:spPr bwMode="auto">
            <a:xfrm>
              <a:off x="3771" y="4067"/>
              <a:ext cx="17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23" name="Freeform 51"/>
            <p:cNvSpPr>
              <a:spLocks/>
            </p:cNvSpPr>
            <p:nvPr/>
          </p:nvSpPr>
          <p:spPr bwMode="auto">
            <a:xfrm>
              <a:off x="3927" y="4050"/>
              <a:ext cx="56" cy="34"/>
            </a:xfrm>
            <a:custGeom>
              <a:avLst/>
              <a:gdLst>
                <a:gd name="T0" fmla="*/ 5 w 33"/>
                <a:gd name="T1" fmla="*/ 10 h 20"/>
                <a:gd name="T2" fmla="*/ 0 w 33"/>
                <a:gd name="T3" fmla="*/ 0 h 20"/>
                <a:gd name="T4" fmla="*/ 0 w 33"/>
                <a:gd name="T5" fmla="*/ 0 h 20"/>
                <a:gd name="T6" fmla="*/ 16 w 33"/>
                <a:gd name="T7" fmla="*/ 6 h 20"/>
                <a:gd name="T8" fmla="*/ 33 w 33"/>
                <a:gd name="T9" fmla="*/ 10 h 20"/>
                <a:gd name="T10" fmla="*/ 16 w 33"/>
                <a:gd name="T11" fmla="*/ 14 h 20"/>
                <a:gd name="T12" fmla="*/ 0 w 33"/>
                <a:gd name="T13" fmla="*/ 20 h 20"/>
                <a:gd name="T14" fmla="*/ 0 w 33"/>
                <a:gd name="T15" fmla="*/ 20 h 20"/>
                <a:gd name="T16" fmla="*/ 5 w 33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0">
                  <a:moveTo>
                    <a:pt x="5" y="1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1" y="8"/>
                    <a:pt x="27" y="9"/>
                    <a:pt x="33" y="10"/>
                  </a:cubicBezTo>
                  <a:cubicBezTo>
                    <a:pt x="27" y="11"/>
                    <a:pt x="21" y="12"/>
                    <a:pt x="16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5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24" name="Line 52"/>
            <p:cNvSpPr>
              <a:spLocks noChangeShapeType="1"/>
            </p:cNvSpPr>
            <p:nvPr/>
          </p:nvSpPr>
          <p:spPr bwMode="auto">
            <a:xfrm>
              <a:off x="4072" y="3702"/>
              <a:ext cx="1" cy="21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25" name="Freeform 53"/>
            <p:cNvSpPr>
              <a:spLocks/>
            </p:cNvSpPr>
            <p:nvPr/>
          </p:nvSpPr>
          <p:spPr bwMode="auto">
            <a:xfrm>
              <a:off x="4053" y="3896"/>
              <a:ext cx="37" cy="63"/>
            </a:xfrm>
            <a:custGeom>
              <a:avLst/>
              <a:gdLst>
                <a:gd name="T0" fmla="*/ 11 w 22"/>
                <a:gd name="T1" fmla="*/ 7 h 37"/>
                <a:gd name="T2" fmla="*/ 22 w 22"/>
                <a:gd name="T3" fmla="*/ 0 h 37"/>
                <a:gd name="T4" fmla="*/ 22 w 22"/>
                <a:gd name="T5" fmla="*/ 1 h 37"/>
                <a:gd name="T6" fmla="*/ 15 w 22"/>
                <a:gd name="T7" fmla="*/ 18 h 37"/>
                <a:gd name="T8" fmla="*/ 11 w 22"/>
                <a:gd name="T9" fmla="*/ 37 h 37"/>
                <a:gd name="T10" fmla="*/ 7 w 22"/>
                <a:gd name="T11" fmla="*/ 18 h 37"/>
                <a:gd name="T12" fmla="*/ 0 w 22"/>
                <a:gd name="T13" fmla="*/ 1 h 37"/>
                <a:gd name="T14" fmla="*/ 0 w 22"/>
                <a:gd name="T15" fmla="*/ 0 h 37"/>
                <a:gd name="T16" fmla="*/ 11 w 22"/>
                <a:gd name="T17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7">
                  <a:moveTo>
                    <a:pt x="11" y="7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24"/>
                    <a:pt x="12" y="31"/>
                    <a:pt x="11" y="37"/>
                  </a:cubicBezTo>
                  <a:cubicBezTo>
                    <a:pt x="9" y="31"/>
                    <a:pt x="8" y="24"/>
                    <a:pt x="7" y="1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26" name="Freeform 54"/>
            <p:cNvSpPr>
              <a:spLocks/>
            </p:cNvSpPr>
            <p:nvPr/>
          </p:nvSpPr>
          <p:spPr bwMode="auto">
            <a:xfrm>
              <a:off x="4202" y="3811"/>
              <a:ext cx="940" cy="102"/>
            </a:xfrm>
            <a:custGeom>
              <a:avLst/>
              <a:gdLst>
                <a:gd name="T0" fmla="*/ 940 w 940"/>
                <a:gd name="T1" fmla="*/ 0 h 102"/>
                <a:gd name="T2" fmla="*/ 0 w 940"/>
                <a:gd name="T3" fmla="*/ 0 h 102"/>
                <a:gd name="T4" fmla="*/ 0 w 940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0" h="102">
                  <a:moveTo>
                    <a:pt x="940" y="0"/>
                  </a:moveTo>
                  <a:lnTo>
                    <a:pt x="0" y="0"/>
                  </a:lnTo>
                  <a:lnTo>
                    <a:pt x="0" y="102"/>
                  </a:ln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27" name="Freeform 55"/>
            <p:cNvSpPr>
              <a:spLocks/>
            </p:cNvSpPr>
            <p:nvPr/>
          </p:nvSpPr>
          <p:spPr bwMode="auto">
            <a:xfrm>
              <a:off x="4184" y="3896"/>
              <a:ext cx="37" cy="63"/>
            </a:xfrm>
            <a:custGeom>
              <a:avLst/>
              <a:gdLst>
                <a:gd name="T0" fmla="*/ 11 w 22"/>
                <a:gd name="T1" fmla="*/ 7 h 37"/>
                <a:gd name="T2" fmla="*/ 22 w 22"/>
                <a:gd name="T3" fmla="*/ 0 h 37"/>
                <a:gd name="T4" fmla="*/ 22 w 22"/>
                <a:gd name="T5" fmla="*/ 1 h 37"/>
                <a:gd name="T6" fmla="*/ 15 w 22"/>
                <a:gd name="T7" fmla="*/ 18 h 37"/>
                <a:gd name="T8" fmla="*/ 11 w 22"/>
                <a:gd name="T9" fmla="*/ 37 h 37"/>
                <a:gd name="T10" fmla="*/ 7 w 22"/>
                <a:gd name="T11" fmla="*/ 18 h 37"/>
                <a:gd name="T12" fmla="*/ 0 w 22"/>
                <a:gd name="T13" fmla="*/ 1 h 37"/>
                <a:gd name="T14" fmla="*/ 0 w 22"/>
                <a:gd name="T15" fmla="*/ 0 h 37"/>
                <a:gd name="T16" fmla="*/ 11 w 22"/>
                <a:gd name="T17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7">
                  <a:moveTo>
                    <a:pt x="11" y="7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24"/>
                    <a:pt x="12" y="31"/>
                    <a:pt x="11" y="37"/>
                  </a:cubicBezTo>
                  <a:cubicBezTo>
                    <a:pt x="10" y="31"/>
                    <a:pt x="8" y="24"/>
                    <a:pt x="7" y="1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28" name="Freeform 56"/>
            <p:cNvSpPr>
              <a:spLocks/>
            </p:cNvSpPr>
            <p:nvPr/>
          </p:nvSpPr>
          <p:spPr bwMode="auto">
            <a:xfrm>
              <a:off x="3544" y="1051"/>
              <a:ext cx="1054" cy="923"/>
            </a:xfrm>
            <a:custGeom>
              <a:avLst/>
              <a:gdLst>
                <a:gd name="T0" fmla="*/ 0 w 1054"/>
                <a:gd name="T1" fmla="*/ 0 h 923"/>
                <a:gd name="T2" fmla="*/ 1054 w 1054"/>
                <a:gd name="T3" fmla="*/ 0 h 923"/>
                <a:gd name="T4" fmla="*/ 1054 w 1054"/>
                <a:gd name="T5" fmla="*/ 923 h 923"/>
                <a:gd name="T6" fmla="*/ 0 w 1054"/>
                <a:gd name="T7" fmla="*/ 923 h 923"/>
                <a:gd name="T8" fmla="*/ 0 w 1054"/>
                <a:gd name="T9" fmla="*/ 0 h 923"/>
                <a:gd name="T10" fmla="*/ 0 w 1054"/>
                <a:gd name="T11" fmla="*/ 0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4" h="923">
                  <a:moveTo>
                    <a:pt x="0" y="0"/>
                  </a:moveTo>
                  <a:lnTo>
                    <a:pt x="1054" y="0"/>
                  </a:lnTo>
                  <a:lnTo>
                    <a:pt x="1054" y="923"/>
                  </a:lnTo>
                  <a:lnTo>
                    <a:pt x="0" y="9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F1F7"/>
            </a:solidFill>
            <a:ln w="14288" cap="flat">
              <a:solidFill>
                <a:srgbClr val="00A0C6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29" name="Freeform 57"/>
            <p:cNvSpPr>
              <a:spLocks/>
            </p:cNvSpPr>
            <p:nvPr/>
          </p:nvSpPr>
          <p:spPr bwMode="auto">
            <a:xfrm>
              <a:off x="3544" y="2908"/>
              <a:ext cx="1054" cy="793"/>
            </a:xfrm>
            <a:custGeom>
              <a:avLst/>
              <a:gdLst>
                <a:gd name="T0" fmla="*/ 0 w 1054"/>
                <a:gd name="T1" fmla="*/ 0 h 793"/>
                <a:gd name="T2" fmla="*/ 1054 w 1054"/>
                <a:gd name="T3" fmla="*/ 0 h 793"/>
                <a:gd name="T4" fmla="*/ 1054 w 1054"/>
                <a:gd name="T5" fmla="*/ 793 h 793"/>
                <a:gd name="T6" fmla="*/ 0 w 1054"/>
                <a:gd name="T7" fmla="*/ 793 h 793"/>
                <a:gd name="T8" fmla="*/ 0 w 1054"/>
                <a:gd name="T9" fmla="*/ 0 h 793"/>
                <a:gd name="T10" fmla="*/ 0 w 1054"/>
                <a:gd name="T11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4" h="793">
                  <a:moveTo>
                    <a:pt x="0" y="0"/>
                  </a:moveTo>
                  <a:lnTo>
                    <a:pt x="1054" y="0"/>
                  </a:lnTo>
                  <a:lnTo>
                    <a:pt x="1054" y="793"/>
                  </a:lnTo>
                  <a:lnTo>
                    <a:pt x="0" y="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30" name="Rectangle 58"/>
            <p:cNvSpPr>
              <a:spLocks noChangeArrowheads="1"/>
            </p:cNvSpPr>
            <p:nvPr/>
          </p:nvSpPr>
          <p:spPr bwMode="auto">
            <a:xfrm>
              <a:off x="3999" y="851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n</a:t>
              </a:r>
              <a:endParaRPr lang="en-US" altLang="en-US" sz="4400"/>
            </a:p>
          </p:txBody>
        </p:sp>
        <p:sp>
          <p:nvSpPr>
            <p:cNvPr id="822331" name="Line 59"/>
            <p:cNvSpPr>
              <a:spLocks noChangeShapeType="1"/>
            </p:cNvSpPr>
            <p:nvPr/>
          </p:nvSpPr>
          <p:spPr bwMode="auto">
            <a:xfrm flipV="1">
              <a:off x="4038" y="893"/>
              <a:ext cx="66" cy="6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32" name="Rectangle 60"/>
            <p:cNvSpPr>
              <a:spLocks noChangeArrowheads="1"/>
            </p:cNvSpPr>
            <p:nvPr/>
          </p:nvSpPr>
          <p:spPr bwMode="auto">
            <a:xfrm>
              <a:off x="3958" y="1051"/>
              <a:ext cx="27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D data</a:t>
              </a:r>
              <a:endParaRPr lang="en-US" altLang="en-US" sz="4400"/>
            </a:p>
          </p:txBody>
        </p:sp>
        <p:sp>
          <p:nvSpPr>
            <p:cNvPr id="822333" name="Rectangle 61"/>
            <p:cNvSpPr>
              <a:spLocks noChangeArrowheads="1"/>
            </p:cNvSpPr>
            <p:nvPr/>
          </p:nvSpPr>
          <p:spPr bwMode="auto">
            <a:xfrm>
              <a:off x="3585" y="1146"/>
              <a:ext cx="24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Write</a:t>
              </a:r>
              <a:endParaRPr lang="en-US" altLang="en-US" sz="4400"/>
            </a:p>
          </p:txBody>
        </p:sp>
        <p:sp>
          <p:nvSpPr>
            <p:cNvPr id="822334" name="Rectangle 62"/>
            <p:cNvSpPr>
              <a:spLocks noChangeArrowheads="1"/>
            </p:cNvSpPr>
            <p:nvPr/>
          </p:nvSpPr>
          <p:spPr bwMode="auto">
            <a:xfrm>
              <a:off x="3585" y="1274"/>
              <a:ext cx="40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D address</a:t>
              </a:r>
              <a:endParaRPr lang="en-US" altLang="en-US" sz="4400"/>
            </a:p>
          </p:txBody>
        </p:sp>
        <p:sp>
          <p:nvSpPr>
            <p:cNvPr id="822335" name="Rectangle 63"/>
            <p:cNvSpPr>
              <a:spLocks noChangeArrowheads="1"/>
            </p:cNvSpPr>
            <p:nvPr/>
          </p:nvSpPr>
          <p:spPr bwMode="auto">
            <a:xfrm>
              <a:off x="3564" y="1678"/>
              <a:ext cx="40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A address</a:t>
              </a:r>
              <a:endParaRPr lang="en-US" altLang="en-US" sz="4400"/>
            </a:p>
          </p:txBody>
        </p:sp>
        <p:sp>
          <p:nvSpPr>
            <p:cNvPr id="822336" name="Rectangle 64"/>
            <p:cNvSpPr>
              <a:spLocks noChangeArrowheads="1"/>
            </p:cNvSpPr>
            <p:nvPr/>
          </p:nvSpPr>
          <p:spPr bwMode="auto">
            <a:xfrm>
              <a:off x="4168" y="1678"/>
              <a:ext cx="40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B address</a:t>
              </a:r>
              <a:endParaRPr lang="en-US" altLang="en-US" sz="4400"/>
            </a:p>
          </p:txBody>
        </p:sp>
        <p:sp>
          <p:nvSpPr>
            <p:cNvPr id="822337" name="Rectangle 65"/>
            <p:cNvSpPr>
              <a:spLocks noChangeArrowheads="1"/>
            </p:cNvSpPr>
            <p:nvPr/>
          </p:nvSpPr>
          <p:spPr bwMode="auto">
            <a:xfrm>
              <a:off x="3693" y="1858"/>
              <a:ext cx="27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A data</a:t>
              </a:r>
              <a:endParaRPr lang="en-US" altLang="en-US" sz="4400"/>
            </a:p>
          </p:txBody>
        </p:sp>
        <p:sp>
          <p:nvSpPr>
            <p:cNvPr id="822338" name="Rectangle 66"/>
            <p:cNvSpPr>
              <a:spLocks noChangeArrowheads="1"/>
            </p:cNvSpPr>
            <p:nvPr/>
          </p:nvSpPr>
          <p:spPr bwMode="auto">
            <a:xfrm>
              <a:off x="4197" y="1858"/>
              <a:ext cx="2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B data</a:t>
              </a:r>
              <a:endParaRPr lang="en-US" altLang="en-US" sz="4400"/>
            </a:p>
          </p:txBody>
        </p:sp>
        <p:sp>
          <p:nvSpPr>
            <p:cNvPr id="822339" name="Rectangle 67"/>
            <p:cNvSpPr>
              <a:spLocks noChangeArrowheads="1"/>
            </p:cNvSpPr>
            <p:nvPr/>
          </p:nvSpPr>
          <p:spPr bwMode="auto">
            <a:xfrm>
              <a:off x="3963" y="1403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2</a:t>
              </a:r>
              <a:endParaRPr lang="en-US" altLang="en-US" sz="4400"/>
            </a:p>
          </p:txBody>
        </p:sp>
        <p:sp>
          <p:nvSpPr>
            <p:cNvPr id="822340" name="Rectangle 68"/>
            <p:cNvSpPr>
              <a:spLocks noChangeArrowheads="1"/>
            </p:cNvSpPr>
            <p:nvPr/>
          </p:nvSpPr>
          <p:spPr bwMode="auto">
            <a:xfrm>
              <a:off x="4009" y="1384"/>
              <a:ext cx="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m</a:t>
              </a:r>
              <a:endParaRPr lang="en-US" altLang="en-US" sz="4400"/>
            </a:p>
          </p:txBody>
        </p:sp>
        <p:sp>
          <p:nvSpPr>
            <p:cNvPr id="822341" name="Rectangle 69"/>
            <p:cNvSpPr>
              <a:spLocks noChangeArrowheads="1"/>
            </p:cNvSpPr>
            <p:nvPr/>
          </p:nvSpPr>
          <p:spPr bwMode="auto">
            <a:xfrm>
              <a:off x="4061" y="1413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  <a:latin typeface="Helvetica" pitchFamily="34" charset="0"/>
                </a:rPr>
                <a:t>x</a:t>
              </a:r>
              <a:endParaRPr lang="en-US" altLang="en-US" sz="4400">
                <a:latin typeface="Helvetica" pitchFamily="34" charset="0"/>
              </a:endParaRPr>
            </a:p>
          </p:txBody>
        </p:sp>
        <p:sp>
          <p:nvSpPr>
            <p:cNvPr id="822342" name="Rectangle 70"/>
            <p:cNvSpPr>
              <a:spLocks noChangeArrowheads="1"/>
            </p:cNvSpPr>
            <p:nvPr/>
          </p:nvSpPr>
          <p:spPr bwMode="auto">
            <a:xfrm>
              <a:off x="4123" y="1403"/>
              <a:ext cx="7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 n</a:t>
              </a:r>
              <a:endParaRPr lang="en-US" altLang="en-US" sz="4400"/>
            </a:p>
          </p:txBody>
        </p:sp>
        <p:sp>
          <p:nvSpPr>
            <p:cNvPr id="822343" name="Rectangle 71"/>
            <p:cNvSpPr>
              <a:spLocks noChangeArrowheads="1"/>
            </p:cNvSpPr>
            <p:nvPr/>
          </p:nvSpPr>
          <p:spPr bwMode="auto">
            <a:xfrm>
              <a:off x="3860" y="1494"/>
              <a:ext cx="49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Register file</a:t>
              </a:r>
              <a:endParaRPr lang="en-US" altLang="en-US" sz="4400"/>
            </a:p>
          </p:txBody>
        </p:sp>
        <p:sp>
          <p:nvSpPr>
            <p:cNvPr id="822344" name="Rectangle 72"/>
            <p:cNvSpPr>
              <a:spLocks noChangeArrowheads="1"/>
            </p:cNvSpPr>
            <p:nvPr/>
          </p:nvSpPr>
          <p:spPr bwMode="auto">
            <a:xfrm>
              <a:off x="3343" y="1220"/>
              <a:ext cx="8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m</a:t>
              </a:r>
              <a:endParaRPr lang="en-US" altLang="en-US" sz="4400"/>
            </a:p>
          </p:txBody>
        </p:sp>
        <p:sp>
          <p:nvSpPr>
            <p:cNvPr id="822345" name="Line 73"/>
            <p:cNvSpPr>
              <a:spLocks noChangeShapeType="1"/>
            </p:cNvSpPr>
            <p:nvPr/>
          </p:nvSpPr>
          <p:spPr bwMode="auto">
            <a:xfrm flipV="1">
              <a:off x="3376" y="1292"/>
              <a:ext cx="66" cy="6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46" name="Rectangle 74"/>
            <p:cNvSpPr>
              <a:spLocks noChangeArrowheads="1"/>
            </p:cNvSpPr>
            <p:nvPr/>
          </p:nvSpPr>
          <p:spPr bwMode="auto">
            <a:xfrm>
              <a:off x="3343" y="1620"/>
              <a:ext cx="8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m</a:t>
              </a:r>
              <a:endParaRPr lang="en-US" altLang="en-US" sz="4400"/>
            </a:p>
          </p:txBody>
        </p:sp>
        <p:sp>
          <p:nvSpPr>
            <p:cNvPr id="822347" name="Line 75"/>
            <p:cNvSpPr>
              <a:spLocks noChangeShapeType="1"/>
            </p:cNvSpPr>
            <p:nvPr/>
          </p:nvSpPr>
          <p:spPr bwMode="auto">
            <a:xfrm flipV="1">
              <a:off x="3376" y="1690"/>
              <a:ext cx="66" cy="6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48" name="Line 76"/>
            <p:cNvSpPr>
              <a:spLocks noChangeShapeType="1"/>
            </p:cNvSpPr>
            <p:nvPr/>
          </p:nvSpPr>
          <p:spPr bwMode="auto">
            <a:xfrm flipV="1">
              <a:off x="4699" y="1690"/>
              <a:ext cx="67" cy="6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49" name="Rectangle 77"/>
            <p:cNvSpPr>
              <a:spLocks noChangeArrowheads="1"/>
            </p:cNvSpPr>
            <p:nvPr/>
          </p:nvSpPr>
          <p:spPr bwMode="auto">
            <a:xfrm>
              <a:off x="4673" y="1618"/>
              <a:ext cx="8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m</a:t>
              </a:r>
              <a:endParaRPr lang="en-US" altLang="en-US" sz="4400"/>
            </a:p>
          </p:txBody>
        </p:sp>
        <p:sp>
          <p:nvSpPr>
            <p:cNvPr id="822350" name="Rectangle 78"/>
            <p:cNvSpPr>
              <a:spLocks noChangeArrowheads="1"/>
            </p:cNvSpPr>
            <p:nvPr/>
          </p:nvSpPr>
          <p:spPr bwMode="auto">
            <a:xfrm>
              <a:off x="4026" y="2055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n</a:t>
              </a:r>
              <a:endParaRPr lang="en-US" altLang="en-US" sz="4400"/>
            </a:p>
          </p:txBody>
        </p:sp>
        <p:sp>
          <p:nvSpPr>
            <p:cNvPr id="822351" name="Line 79"/>
            <p:cNvSpPr>
              <a:spLocks noChangeShapeType="1"/>
            </p:cNvSpPr>
            <p:nvPr/>
          </p:nvSpPr>
          <p:spPr bwMode="auto">
            <a:xfrm flipV="1">
              <a:off x="3983" y="2011"/>
              <a:ext cx="67" cy="6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52" name="Rectangle 80"/>
            <p:cNvSpPr>
              <a:spLocks noChangeArrowheads="1"/>
            </p:cNvSpPr>
            <p:nvPr/>
          </p:nvSpPr>
          <p:spPr bwMode="auto">
            <a:xfrm>
              <a:off x="4267" y="2040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n</a:t>
              </a:r>
              <a:endParaRPr lang="en-US" altLang="en-US" sz="4400"/>
            </a:p>
          </p:txBody>
        </p:sp>
        <p:sp>
          <p:nvSpPr>
            <p:cNvPr id="822353" name="Line 81"/>
            <p:cNvSpPr>
              <a:spLocks noChangeShapeType="1"/>
            </p:cNvSpPr>
            <p:nvPr/>
          </p:nvSpPr>
          <p:spPr bwMode="auto">
            <a:xfrm flipV="1">
              <a:off x="4296" y="2079"/>
              <a:ext cx="66" cy="6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54" name="Rectangle 82"/>
            <p:cNvSpPr>
              <a:spLocks noChangeArrowheads="1"/>
            </p:cNvSpPr>
            <p:nvPr/>
          </p:nvSpPr>
          <p:spPr bwMode="auto">
            <a:xfrm>
              <a:off x="3742" y="2133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n</a:t>
              </a:r>
              <a:endParaRPr lang="en-US" altLang="en-US" sz="4400"/>
            </a:p>
          </p:txBody>
        </p:sp>
        <p:sp>
          <p:nvSpPr>
            <p:cNvPr id="822355" name="Line 83"/>
            <p:cNvSpPr>
              <a:spLocks noChangeShapeType="1"/>
            </p:cNvSpPr>
            <p:nvPr/>
          </p:nvSpPr>
          <p:spPr bwMode="auto">
            <a:xfrm flipV="1">
              <a:off x="3771" y="2172"/>
              <a:ext cx="66" cy="6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56" name="Rectangle 84"/>
            <p:cNvSpPr>
              <a:spLocks noChangeArrowheads="1"/>
            </p:cNvSpPr>
            <p:nvPr/>
          </p:nvSpPr>
          <p:spPr bwMode="auto">
            <a:xfrm>
              <a:off x="4573" y="2532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n</a:t>
              </a:r>
              <a:endParaRPr lang="en-US" altLang="en-US" sz="4400"/>
            </a:p>
          </p:txBody>
        </p:sp>
        <p:sp>
          <p:nvSpPr>
            <p:cNvPr id="822357" name="Line 85"/>
            <p:cNvSpPr>
              <a:spLocks noChangeShapeType="1"/>
            </p:cNvSpPr>
            <p:nvPr/>
          </p:nvSpPr>
          <p:spPr bwMode="auto">
            <a:xfrm flipV="1">
              <a:off x="4582" y="2603"/>
              <a:ext cx="66" cy="6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58" name="Rectangle 86"/>
            <p:cNvSpPr>
              <a:spLocks noChangeArrowheads="1"/>
            </p:cNvSpPr>
            <p:nvPr/>
          </p:nvSpPr>
          <p:spPr bwMode="auto">
            <a:xfrm>
              <a:off x="4697" y="2658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n</a:t>
              </a:r>
              <a:endParaRPr lang="en-US" altLang="en-US" sz="4400"/>
            </a:p>
          </p:txBody>
        </p:sp>
        <p:sp>
          <p:nvSpPr>
            <p:cNvPr id="822359" name="Line 87"/>
            <p:cNvSpPr>
              <a:spLocks noChangeShapeType="1"/>
            </p:cNvSpPr>
            <p:nvPr/>
          </p:nvSpPr>
          <p:spPr bwMode="auto">
            <a:xfrm flipV="1">
              <a:off x="4706" y="2725"/>
              <a:ext cx="66" cy="6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60" name="Rectangle 88"/>
            <p:cNvSpPr>
              <a:spLocks noChangeArrowheads="1"/>
            </p:cNvSpPr>
            <p:nvPr/>
          </p:nvSpPr>
          <p:spPr bwMode="auto">
            <a:xfrm>
              <a:off x="3780" y="2918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A</a:t>
              </a:r>
              <a:endParaRPr lang="en-US" altLang="en-US" sz="4400"/>
            </a:p>
          </p:txBody>
        </p:sp>
        <p:sp>
          <p:nvSpPr>
            <p:cNvPr id="822361" name="Rectangle 89"/>
            <p:cNvSpPr>
              <a:spLocks noChangeArrowheads="1"/>
            </p:cNvSpPr>
            <p:nvPr/>
          </p:nvSpPr>
          <p:spPr bwMode="auto">
            <a:xfrm>
              <a:off x="4310" y="2918"/>
              <a:ext cx="6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B</a:t>
              </a:r>
              <a:endParaRPr lang="en-US" altLang="en-US" sz="4400"/>
            </a:p>
          </p:txBody>
        </p:sp>
        <p:sp>
          <p:nvSpPr>
            <p:cNvPr id="822362" name="Rectangle 90"/>
            <p:cNvSpPr>
              <a:spLocks noChangeArrowheads="1"/>
            </p:cNvSpPr>
            <p:nvPr/>
          </p:nvSpPr>
          <p:spPr bwMode="auto">
            <a:xfrm>
              <a:off x="3931" y="3222"/>
              <a:ext cx="36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Function</a:t>
              </a:r>
              <a:endParaRPr lang="en-US" altLang="en-US" sz="4400"/>
            </a:p>
          </p:txBody>
        </p:sp>
        <p:sp>
          <p:nvSpPr>
            <p:cNvPr id="822363" name="Rectangle 91"/>
            <p:cNvSpPr>
              <a:spLocks noChangeArrowheads="1"/>
            </p:cNvSpPr>
            <p:nvPr/>
          </p:nvSpPr>
          <p:spPr bwMode="auto">
            <a:xfrm>
              <a:off x="4011" y="3304"/>
              <a:ext cx="16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unit</a:t>
              </a:r>
              <a:endParaRPr lang="en-US" altLang="en-US" sz="4400"/>
            </a:p>
          </p:txBody>
        </p:sp>
        <p:sp>
          <p:nvSpPr>
            <p:cNvPr id="822364" name="Rectangle 92"/>
            <p:cNvSpPr>
              <a:spLocks noChangeArrowheads="1"/>
            </p:cNvSpPr>
            <p:nvPr/>
          </p:nvSpPr>
          <p:spPr bwMode="auto">
            <a:xfrm>
              <a:off x="4057" y="3581"/>
              <a:ext cx="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F</a:t>
              </a:r>
              <a:endParaRPr lang="en-US" altLang="en-US" sz="4400"/>
            </a:p>
          </p:txBody>
        </p:sp>
        <p:sp>
          <p:nvSpPr>
            <p:cNvPr id="822365" name="Rectangle 93"/>
            <p:cNvSpPr>
              <a:spLocks noChangeArrowheads="1"/>
            </p:cNvSpPr>
            <p:nvPr/>
          </p:nvSpPr>
          <p:spPr bwMode="auto">
            <a:xfrm>
              <a:off x="3365" y="2933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4</a:t>
              </a:r>
              <a:endParaRPr lang="en-US" altLang="en-US" sz="4400"/>
            </a:p>
          </p:txBody>
        </p:sp>
        <p:sp>
          <p:nvSpPr>
            <p:cNvPr id="822366" name="Line 94"/>
            <p:cNvSpPr>
              <a:spLocks noChangeShapeType="1"/>
            </p:cNvSpPr>
            <p:nvPr/>
          </p:nvSpPr>
          <p:spPr bwMode="auto">
            <a:xfrm flipV="1">
              <a:off x="3376" y="3003"/>
              <a:ext cx="66" cy="6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67" name="Freeform 95"/>
            <p:cNvSpPr>
              <a:spLocks/>
            </p:cNvSpPr>
            <p:nvPr/>
          </p:nvSpPr>
          <p:spPr bwMode="auto">
            <a:xfrm>
              <a:off x="4148" y="2247"/>
              <a:ext cx="385" cy="263"/>
            </a:xfrm>
            <a:custGeom>
              <a:avLst/>
              <a:gdLst>
                <a:gd name="T0" fmla="*/ 0 w 385"/>
                <a:gd name="T1" fmla="*/ 0 h 263"/>
                <a:gd name="T2" fmla="*/ 385 w 385"/>
                <a:gd name="T3" fmla="*/ 0 h 263"/>
                <a:gd name="T4" fmla="*/ 385 w 385"/>
                <a:gd name="T5" fmla="*/ 263 h 263"/>
                <a:gd name="T6" fmla="*/ 0 w 385"/>
                <a:gd name="T7" fmla="*/ 263 h 263"/>
                <a:gd name="T8" fmla="*/ 0 w 385"/>
                <a:gd name="T9" fmla="*/ 0 h 263"/>
                <a:gd name="T10" fmla="*/ 0 w 385"/>
                <a:gd name="T11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" h="263">
                  <a:moveTo>
                    <a:pt x="0" y="0"/>
                  </a:moveTo>
                  <a:lnTo>
                    <a:pt x="385" y="0"/>
                  </a:lnTo>
                  <a:lnTo>
                    <a:pt x="385" y="263"/>
                  </a:lnTo>
                  <a:lnTo>
                    <a:pt x="0" y="26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68" name="Rectangle 96"/>
            <p:cNvSpPr>
              <a:spLocks noChangeArrowheads="1"/>
            </p:cNvSpPr>
            <p:nvPr/>
          </p:nvSpPr>
          <p:spPr bwMode="auto">
            <a:xfrm>
              <a:off x="4188" y="2371"/>
              <a:ext cx="31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MUX B</a:t>
              </a:r>
              <a:endParaRPr lang="en-US" altLang="en-US" sz="4400"/>
            </a:p>
          </p:txBody>
        </p:sp>
        <p:sp>
          <p:nvSpPr>
            <p:cNvPr id="822369" name="Rectangle 97"/>
            <p:cNvSpPr>
              <a:spLocks noChangeArrowheads="1"/>
            </p:cNvSpPr>
            <p:nvPr/>
          </p:nvSpPr>
          <p:spPr bwMode="auto">
            <a:xfrm>
              <a:off x="4178" y="2251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1</a:t>
              </a:r>
              <a:endParaRPr lang="en-US" altLang="en-US" sz="4400"/>
            </a:p>
          </p:txBody>
        </p:sp>
        <p:sp>
          <p:nvSpPr>
            <p:cNvPr id="822370" name="Rectangle 98"/>
            <p:cNvSpPr>
              <a:spLocks noChangeArrowheads="1"/>
            </p:cNvSpPr>
            <p:nvPr/>
          </p:nvSpPr>
          <p:spPr bwMode="auto">
            <a:xfrm>
              <a:off x="4410" y="2251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0</a:t>
              </a:r>
              <a:endParaRPr lang="en-US" altLang="en-US" sz="4400"/>
            </a:p>
          </p:txBody>
        </p:sp>
        <p:sp>
          <p:nvSpPr>
            <p:cNvPr id="822371" name="Freeform 99"/>
            <p:cNvSpPr>
              <a:spLocks/>
            </p:cNvSpPr>
            <p:nvPr/>
          </p:nvSpPr>
          <p:spPr bwMode="auto">
            <a:xfrm>
              <a:off x="3982" y="3959"/>
              <a:ext cx="324" cy="188"/>
            </a:xfrm>
            <a:custGeom>
              <a:avLst/>
              <a:gdLst>
                <a:gd name="T0" fmla="*/ 0 w 324"/>
                <a:gd name="T1" fmla="*/ 0 h 188"/>
                <a:gd name="T2" fmla="*/ 324 w 324"/>
                <a:gd name="T3" fmla="*/ 0 h 188"/>
                <a:gd name="T4" fmla="*/ 324 w 324"/>
                <a:gd name="T5" fmla="*/ 188 h 188"/>
                <a:gd name="T6" fmla="*/ 0 w 324"/>
                <a:gd name="T7" fmla="*/ 188 h 188"/>
                <a:gd name="T8" fmla="*/ 0 w 324"/>
                <a:gd name="T9" fmla="*/ 0 h 188"/>
                <a:gd name="T10" fmla="*/ 0 w 324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4" h="188">
                  <a:moveTo>
                    <a:pt x="0" y="0"/>
                  </a:moveTo>
                  <a:lnTo>
                    <a:pt x="324" y="0"/>
                  </a:lnTo>
                  <a:lnTo>
                    <a:pt x="324" y="188"/>
                  </a:lnTo>
                  <a:lnTo>
                    <a:pt x="0" y="1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72" name="Rectangle 100"/>
            <p:cNvSpPr>
              <a:spLocks noChangeArrowheads="1"/>
            </p:cNvSpPr>
            <p:nvPr/>
          </p:nvSpPr>
          <p:spPr bwMode="auto">
            <a:xfrm>
              <a:off x="3973" y="4042"/>
              <a:ext cx="32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MUX D</a:t>
              </a:r>
              <a:endParaRPr lang="en-US" altLang="en-US" sz="4400"/>
            </a:p>
          </p:txBody>
        </p:sp>
        <p:sp>
          <p:nvSpPr>
            <p:cNvPr id="822373" name="Rectangle 101"/>
            <p:cNvSpPr>
              <a:spLocks noChangeArrowheads="1"/>
            </p:cNvSpPr>
            <p:nvPr/>
          </p:nvSpPr>
          <p:spPr bwMode="auto">
            <a:xfrm>
              <a:off x="4052" y="3964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0</a:t>
              </a:r>
              <a:endParaRPr lang="en-US" altLang="en-US" sz="4400"/>
            </a:p>
          </p:txBody>
        </p:sp>
        <p:sp>
          <p:nvSpPr>
            <p:cNvPr id="822374" name="Rectangle 102"/>
            <p:cNvSpPr>
              <a:spLocks noChangeArrowheads="1"/>
            </p:cNvSpPr>
            <p:nvPr/>
          </p:nvSpPr>
          <p:spPr bwMode="auto">
            <a:xfrm>
              <a:off x="4184" y="3964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1</a:t>
              </a:r>
              <a:endParaRPr lang="en-US" altLang="en-US" sz="4400"/>
            </a:p>
          </p:txBody>
        </p:sp>
        <p:sp>
          <p:nvSpPr>
            <p:cNvPr id="822375" name="Line 103"/>
            <p:cNvSpPr>
              <a:spLocks noChangeShapeType="1"/>
            </p:cNvSpPr>
            <p:nvPr/>
          </p:nvSpPr>
          <p:spPr bwMode="auto">
            <a:xfrm flipV="1">
              <a:off x="4034" y="3792"/>
              <a:ext cx="66" cy="6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76" name="Rectangle 104"/>
            <p:cNvSpPr>
              <a:spLocks noChangeArrowheads="1"/>
            </p:cNvSpPr>
            <p:nvPr/>
          </p:nvSpPr>
          <p:spPr bwMode="auto">
            <a:xfrm>
              <a:off x="4004" y="3751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n</a:t>
              </a:r>
              <a:endParaRPr lang="en-US" altLang="en-US" sz="4400"/>
            </a:p>
          </p:txBody>
        </p:sp>
        <p:sp>
          <p:nvSpPr>
            <p:cNvPr id="822377" name="Line 105"/>
            <p:cNvSpPr>
              <a:spLocks noChangeShapeType="1"/>
            </p:cNvSpPr>
            <p:nvPr/>
          </p:nvSpPr>
          <p:spPr bwMode="auto">
            <a:xfrm flipV="1">
              <a:off x="4735" y="3784"/>
              <a:ext cx="66" cy="6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78" name="Rectangle 106"/>
            <p:cNvSpPr>
              <a:spLocks noChangeArrowheads="1"/>
            </p:cNvSpPr>
            <p:nvPr/>
          </p:nvSpPr>
          <p:spPr bwMode="auto">
            <a:xfrm>
              <a:off x="4718" y="3699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n</a:t>
              </a:r>
              <a:endParaRPr lang="en-US" altLang="en-US" sz="4400"/>
            </a:p>
          </p:txBody>
        </p:sp>
        <p:sp>
          <p:nvSpPr>
            <p:cNvPr id="822379" name="Rectangle 107"/>
            <p:cNvSpPr>
              <a:spLocks noChangeArrowheads="1"/>
            </p:cNvSpPr>
            <p:nvPr/>
          </p:nvSpPr>
          <p:spPr bwMode="auto">
            <a:xfrm>
              <a:off x="5160" y="3771"/>
              <a:ext cx="30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200" u="none" baseline="0">
                  <a:solidFill>
                    <a:srgbClr val="000000"/>
                  </a:solidFill>
                </a:rPr>
                <a:t>Data in</a:t>
              </a:r>
              <a:endParaRPr lang="en-US" altLang="en-US" sz="4400"/>
            </a:p>
          </p:txBody>
        </p:sp>
      </p:grpSp>
    </p:spTree>
    <p:extLst>
      <p:ext uri="{BB962C8B-B14F-4D97-AF65-F5344CB8AC3E}">
        <p14:creationId xmlns:p14="http://schemas.microsoft.com/office/powerpoint/2010/main" val="272832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CACDEF-6E74-41A6-B949-1EFB72F49887}" type="slidenum">
              <a:rPr lang="ar-SA" smtClean="0"/>
              <a:pPr/>
              <a:t>17</a:t>
            </a:fld>
            <a:endParaRPr lang="en-US" smtClean="0"/>
          </a:p>
        </p:txBody>
      </p:sp>
      <p:sp>
        <p:nvSpPr>
          <p:cNvPr id="28678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Accessing RAM</a:t>
            </a:r>
          </a:p>
        </p:txBody>
      </p:sp>
      <p:sp>
        <p:nvSpPr>
          <p:cNvPr id="2867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388" y="692696"/>
            <a:ext cx="4589908" cy="6092825"/>
          </a:xfrm>
        </p:spPr>
        <p:txBody>
          <a:bodyPr/>
          <a:lstStyle/>
          <a:p>
            <a:pPr eaLnBrk="1" hangingPunct="1"/>
            <a:r>
              <a:rPr lang="en-US" dirty="0" smtClean="0"/>
              <a:t>Here’s a way to connect RAM into our existing </a:t>
            </a:r>
            <a:r>
              <a:rPr lang="en-US" dirty="0" err="1" smtClean="0"/>
              <a:t>datapath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b="1" i="1" dirty="0" smtClean="0">
                <a:solidFill>
                  <a:srgbClr val="C00000"/>
                </a:solidFill>
              </a:rPr>
              <a:t>Write</a:t>
            </a:r>
            <a:r>
              <a:rPr lang="en-US" b="1" dirty="0" smtClean="0">
                <a:solidFill>
                  <a:srgbClr val="C00000"/>
                </a:solidFill>
              </a:rPr>
              <a:t> to RAM:</a:t>
            </a:r>
            <a:r>
              <a:rPr lang="en-US" dirty="0" smtClean="0"/>
              <a:t> we must give an address and a data value.</a:t>
            </a:r>
          </a:p>
          <a:p>
            <a:pPr eaLnBrk="1" hangingPunct="1"/>
            <a:r>
              <a:rPr lang="en-US" dirty="0" smtClean="0"/>
              <a:t>These will come from the registers/Constant. We connect </a:t>
            </a:r>
            <a:r>
              <a:rPr lang="en-US" dirty="0" smtClean="0">
                <a:solidFill>
                  <a:srgbClr val="3333FF"/>
                </a:solidFill>
              </a:rPr>
              <a:t>A data</a:t>
            </a:r>
            <a:r>
              <a:rPr lang="en-US" dirty="0" smtClean="0"/>
              <a:t> to the memory’s </a:t>
            </a:r>
            <a:r>
              <a:rPr lang="en-US" dirty="0" smtClean="0">
                <a:solidFill>
                  <a:srgbClr val="3333FF"/>
                </a:solidFill>
              </a:rPr>
              <a:t>ADRS</a:t>
            </a:r>
            <a:r>
              <a:rPr lang="en-US" dirty="0" smtClean="0"/>
              <a:t> input, and </a:t>
            </a:r>
            <a:r>
              <a:rPr lang="en-US" dirty="0" smtClean="0">
                <a:solidFill>
                  <a:srgbClr val="3333FF"/>
                </a:solidFill>
              </a:rPr>
              <a:t>B data</a:t>
            </a:r>
            <a:r>
              <a:rPr lang="en-US" dirty="0" smtClean="0"/>
              <a:t> to the memory’s </a:t>
            </a:r>
            <a:r>
              <a:rPr lang="en-US" dirty="0" smtClean="0">
                <a:solidFill>
                  <a:srgbClr val="3333FF"/>
                </a:solidFill>
              </a:rPr>
              <a:t>DATA</a:t>
            </a:r>
            <a:r>
              <a:rPr lang="en-US" dirty="0" smtClean="0"/>
              <a:t> input.</a:t>
            </a:r>
          </a:p>
          <a:p>
            <a:pPr eaLnBrk="1" hangingPunct="1"/>
            <a:r>
              <a:rPr lang="en-US" dirty="0" smtClean="0"/>
              <a:t>Set </a:t>
            </a:r>
            <a:r>
              <a:rPr lang="en-US" dirty="0" smtClean="0">
                <a:solidFill>
                  <a:srgbClr val="3333FF"/>
                </a:solidFill>
              </a:rPr>
              <a:t>MW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3333FF"/>
                </a:solidFill>
              </a:rPr>
              <a:t>= 1</a:t>
            </a:r>
            <a:r>
              <a:rPr lang="en-US" dirty="0" smtClean="0"/>
              <a:t> to write to the RAM. (It’s called MW to distinguish it from the WR write signal on the register file.)</a:t>
            </a:r>
          </a:p>
        </p:txBody>
      </p:sp>
      <p:sp>
        <p:nvSpPr>
          <p:cNvPr id="28736" name="Text Box 89"/>
          <p:cNvSpPr txBox="1">
            <a:spLocks noChangeArrowheads="1"/>
          </p:cNvSpPr>
          <p:nvPr/>
        </p:nvSpPr>
        <p:spPr bwMode="auto">
          <a:xfrm>
            <a:off x="7235825" y="5661025"/>
            <a:ext cx="1728788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3333FF"/>
                </a:solidFill>
              </a:rPr>
              <a:t>MW</a:t>
            </a:r>
            <a:r>
              <a:rPr lang="en-US" sz="1200" b="1"/>
              <a:t> </a:t>
            </a:r>
            <a:r>
              <a:rPr lang="en-US" sz="1200" b="1">
                <a:solidFill>
                  <a:srgbClr val="3333FF"/>
                </a:solidFill>
              </a:rPr>
              <a:t>= 1</a:t>
            </a:r>
            <a:r>
              <a:rPr lang="en-US" sz="1200" b="1"/>
              <a:t> </a:t>
            </a:r>
          </a:p>
          <a:p>
            <a:r>
              <a:rPr lang="en-US" sz="1200" b="1"/>
              <a:t>to  write to the RAM</a:t>
            </a:r>
          </a:p>
        </p:txBody>
      </p:sp>
      <p:grpSp>
        <p:nvGrpSpPr>
          <p:cNvPr id="91" name="Group 82"/>
          <p:cNvGrpSpPr>
            <a:grpSpLocks/>
          </p:cNvGrpSpPr>
          <p:nvPr/>
        </p:nvGrpSpPr>
        <p:grpSpPr bwMode="auto">
          <a:xfrm>
            <a:off x="4769296" y="764704"/>
            <a:ext cx="4267200" cy="5181600"/>
            <a:chOff x="2736" y="624"/>
            <a:chExt cx="2688" cy="3264"/>
          </a:xfrm>
        </p:grpSpPr>
        <p:grpSp>
          <p:nvGrpSpPr>
            <p:cNvPr id="92" name="Group 26"/>
            <p:cNvGrpSpPr>
              <a:grpSpLocks/>
            </p:cNvGrpSpPr>
            <p:nvPr/>
          </p:nvGrpSpPr>
          <p:grpSpPr bwMode="auto">
            <a:xfrm>
              <a:off x="3216" y="3504"/>
              <a:ext cx="389" cy="384"/>
              <a:chOff x="3264" y="3072"/>
              <a:chExt cx="389" cy="384"/>
            </a:xfrm>
          </p:grpSpPr>
          <p:sp>
            <p:nvSpPr>
              <p:cNvPr id="165" name="Text Box 28"/>
              <p:cNvSpPr txBox="1">
                <a:spLocks noChangeArrowheads="1"/>
              </p:cNvSpPr>
              <p:nvPr/>
            </p:nvSpPr>
            <p:spPr bwMode="auto">
              <a:xfrm>
                <a:off x="3264" y="3072"/>
                <a:ext cx="389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dirty="0">
                    <a:latin typeface="Comic Sans MS" pitchFamily="66" charset="0"/>
                  </a:rPr>
                  <a:t>     D0</a:t>
                </a:r>
              </a:p>
            </p:txBody>
          </p:sp>
          <p:sp>
            <p:nvSpPr>
              <p:cNvPr id="166" name="Text Box 27"/>
              <p:cNvSpPr txBox="1">
                <a:spLocks noChangeArrowheads="1"/>
              </p:cNvSpPr>
              <p:nvPr/>
            </p:nvSpPr>
            <p:spPr bwMode="auto">
              <a:xfrm>
                <a:off x="3264" y="3168"/>
                <a:ext cx="370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dirty="0">
                    <a:latin typeface="Comic Sans MS" pitchFamily="66" charset="0"/>
                  </a:rPr>
                  <a:t>Q  D1</a:t>
                </a:r>
              </a:p>
            </p:txBody>
          </p:sp>
          <p:sp>
            <p:nvSpPr>
              <p:cNvPr id="167" name="Text Box 29"/>
              <p:cNvSpPr txBox="1">
                <a:spLocks noChangeArrowheads="1"/>
              </p:cNvSpPr>
              <p:nvPr/>
            </p:nvSpPr>
            <p:spPr bwMode="auto">
              <a:xfrm>
                <a:off x="3264" y="3264"/>
                <a:ext cx="357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dirty="0">
                    <a:latin typeface="Comic Sans MS" pitchFamily="66" charset="0"/>
                  </a:rPr>
                  <a:t>      S</a:t>
                </a:r>
              </a:p>
            </p:txBody>
          </p:sp>
          <p:sp>
            <p:nvSpPr>
              <p:cNvPr id="168" name="Rectangle 30"/>
              <p:cNvSpPr>
                <a:spLocks noChangeArrowheads="1"/>
              </p:cNvSpPr>
              <p:nvPr/>
            </p:nvSpPr>
            <p:spPr bwMode="auto">
              <a:xfrm>
                <a:off x="3312" y="3072"/>
                <a:ext cx="28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EG"/>
              </a:p>
            </p:txBody>
          </p:sp>
        </p:grpSp>
        <p:grpSp>
          <p:nvGrpSpPr>
            <p:cNvPr id="93" name="Group 81"/>
            <p:cNvGrpSpPr>
              <a:grpSpLocks/>
            </p:cNvGrpSpPr>
            <p:nvPr/>
          </p:nvGrpSpPr>
          <p:grpSpPr bwMode="auto">
            <a:xfrm>
              <a:off x="2736" y="624"/>
              <a:ext cx="2688" cy="3245"/>
              <a:chOff x="2736" y="624"/>
              <a:chExt cx="2688" cy="3245"/>
            </a:xfrm>
          </p:grpSpPr>
          <p:sp>
            <p:nvSpPr>
              <p:cNvPr id="94" name="Line 4"/>
              <p:cNvSpPr>
                <a:spLocks noChangeShapeType="1"/>
              </p:cNvSpPr>
              <p:nvPr/>
            </p:nvSpPr>
            <p:spPr bwMode="auto">
              <a:xfrm rot="5400000">
                <a:off x="3048" y="2136"/>
                <a:ext cx="912" cy="0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95" name="Line 5"/>
              <p:cNvSpPr>
                <a:spLocks noChangeShapeType="1"/>
              </p:cNvSpPr>
              <p:nvPr/>
            </p:nvSpPr>
            <p:spPr bwMode="auto">
              <a:xfrm rot="5400000">
                <a:off x="3792" y="1872"/>
                <a:ext cx="384" cy="0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grpSp>
            <p:nvGrpSpPr>
              <p:cNvPr id="96" name="Group 6"/>
              <p:cNvGrpSpPr>
                <a:grpSpLocks/>
              </p:cNvGrpSpPr>
              <p:nvPr/>
            </p:nvGrpSpPr>
            <p:grpSpPr bwMode="auto">
              <a:xfrm>
                <a:off x="2880" y="624"/>
                <a:ext cx="1687" cy="1085"/>
                <a:chOff x="2880" y="576"/>
                <a:chExt cx="1687" cy="1085"/>
              </a:xfrm>
            </p:grpSpPr>
            <p:sp>
              <p:nvSpPr>
                <p:cNvPr id="14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552" y="672"/>
                  <a:ext cx="413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dirty="0">
                      <a:latin typeface="Comic Sans MS" pitchFamily="66" charset="0"/>
                    </a:rPr>
                    <a:t>D data</a:t>
                  </a:r>
                </a:p>
              </p:txBody>
            </p:sp>
            <p:sp>
              <p:nvSpPr>
                <p:cNvPr id="14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168" y="768"/>
                  <a:ext cx="416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dirty="0">
                      <a:latin typeface="Comic Sans MS" pitchFamily="66" charset="0"/>
                    </a:rPr>
                    <a:t> Write</a:t>
                  </a:r>
                </a:p>
              </p:txBody>
            </p:sp>
            <p:sp>
              <p:nvSpPr>
                <p:cNvPr id="14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168" y="912"/>
                  <a:ext cx="597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 D address</a:t>
                  </a:r>
                </a:p>
              </p:txBody>
            </p:sp>
            <p:sp>
              <p:nvSpPr>
                <p:cNvPr id="15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168" y="1296"/>
                  <a:ext cx="598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 A address</a:t>
                  </a:r>
                </a:p>
              </p:txBody>
            </p:sp>
            <p:sp>
              <p:nvSpPr>
                <p:cNvPr id="15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696" y="1296"/>
                  <a:ext cx="589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 B address</a:t>
                  </a:r>
                </a:p>
              </p:txBody>
            </p:sp>
            <p:sp>
              <p:nvSpPr>
                <p:cNvPr id="15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12" y="1488"/>
                  <a:ext cx="414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dirty="0">
                      <a:solidFill>
                        <a:srgbClr val="00B050"/>
                      </a:solidFill>
                      <a:latin typeface="Comic Sans MS" pitchFamily="66" charset="0"/>
                    </a:rPr>
                    <a:t>A data</a:t>
                  </a:r>
                </a:p>
              </p:txBody>
            </p:sp>
            <p:sp>
              <p:nvSpPr>
                <p:cNvPr id="15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792" y="1488"/>
                  <a:ext cx="405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dirty="0">
                      <a:solidFill>
                        <a:srgbClr val="00B050"/>
                      </a:solidFill>
                      <a:latin typeface="Comic Sans MS" pitchFamily="66" charset="0"/>
                    </a:rPr>
                    <a:t>B data</a:t>
                  </a:r>
                </a:p>
              </p:txBody>
            </p:sp>
            <p:sp>
              <p:nvSpPr>
                <p:cNvPr id="15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408" y="1056"/>
                  <a:ext cx="691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Register File</a:t>
                  </a:r>
                </a:p>
              </p:txBody>
            </p:sp>
            <p:sp>
              <p:nvSpPr>
                <p:cNvPr id="15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880" y="768"/>
                  <a:ext cx="276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dirty="0">
                      <a:latin typeface="Comic Sans MS" pitchFamily="66" charset="0"/>
                    </a:rPr>
                    <a:t>WR</a:t>
                  </a:r>
                </a:p>
              </p:txBody>
            </p:sp>
            <p:sp>
              <p:nvSpPr>
                <p:cNvPr id="15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880" y="912"/>
                  <a:ext cx="255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DA</a:t>
                  </a:r>
                </a:p>
              </p:txBody>
            </p:sp>
            <p:sp>
              <p:nvSpPr>
                <p:cNvPr id="15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880" y="1296"/>
                  <a:ext cx="256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dirty="0">
                      <a:solidFill>
                        <a:srgbClr val="00B050"/>
                      </a:solidFill>
                      <a:latin typeface="Comic Sans MS" pitchFamily="66" charset="0"/>
                    </a:rPr>
                    <a:t>AA</a:t>
                  </a:r>
                </a:p>
              </p:txBody>
            </p:sp>
            <p:sp>
              <p:nvSpPr>
                <p:cNvPr id="15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320" y="1296"/>
                  <a:ext cx="247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dirty="0">
                      <a:solidFill>
                        <a:srgbClr val="00B050"/>
                      </a:solidFill>
                      <a:latin typeface="Comic Sans MS" pitchFamily="66" charset="0"/>
                    </a:rPr>
                    <a:t>BA</a:t>
                  </a:r>
                </a:p>
              </p:txBody>
            </p:sp>
            <p:sp>
              <p:nvSpPr>
                <p:cNvPr id="159" name="Rectangle 19"/>
                <p:cNvSpPr>
                  <a:spLocks noChangeArrowheads="1"/>
                </p:cNvSpPr>
                <p:nvPr/>
              </p:nvSpPr>
              <p:spPr bwMode="auto">
                <a:xfrm>
                  <a:off x="3216" y="672"/>
                  <a:ext cx="1056" cy="96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EG"/>
                </a:p>
              </p:txBody>
            </p:sp>
            <p:sp>
              <p:nvSpPr>
                <p:cNvPr id="160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4272" y="1392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161" name="Line 21"/>
                <p:cNvSpPr>
                  <a:spLocks noChangeShapeType="1"/>
                </p:cNvSpPr>
                <p:nvPr/>
              </p:nvSpPr>
              <p:spPr bwMode="auto">
                <a:xfrm>
                  <a:off x="3120" y="1392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162" name="Line 22"/>
                <p:cNvSpPr>
                  <a:spLocks noChangeShapeType="1"/>
                </p:cNvSpPr>
                <p:nvPr/>
              </p:nvSpPr>
              <p:spPr bwMode="auto">
                <a:xfrm>
                  <a:off x="3120" y="1008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163" name="Line 23"/>
                <p:cNvSpPr>
                  <a:spLocks noChangeShapeType="1"/>
                </p:cNvSpPr>
                <p:nvPr/>
              </p:nvSpPr>
              <p:spPr bwMode="auto">
                <a:xfrm>
                  <a:off x="3120" y="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164" name="Line 24"/>
                <p:cNvSpPr>
                  <a:spLocks noChangeShapeType="1"/>
                </p:cNvSpPr>
                <p:nvPr/>
              </p:nvSpPr>
              <p:spPr bwMode="auto">
                <a:xfrm rot="5400000">
                  <a:off x="3696" y="624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</p:grpSp>
          <p:sp>
            <p:nvSpPr>
              <p:cNvPr id="97" name="Line 25"/>
              <p:cNvSpPr>
                <a:spLocks noChangeShapeType="1"/>
              </p:cNvSpPr>
              <p:nvPr/>
            </p:nvSpPr>
            <p:spPr bwMode="auto">
              <a:xfrm rot="5400000">
                <a:off x="3624" y="3480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grpSp>
            <p:nvGrpSpPr>
              <p:cNvPr id="98" name="Group 31"/>
              <p:cNvGrpSpPr>
                <a:grpSpLocks/>
              </p:cNvGrpSpPr>
              <p:nvPr/>
            </p:nvGrpSpPr>
            <p:grpSpPr bwMode="auto">
              <a:xfrm>
                <a:off x="4320" y="2160"/>
                <a:ext cx="1104" cy="624"/>
                <a:chOff x="4320" y="1776"/>
                <a:chExt cx="1104" cy="624"/>
              </a:xfrm>
            </p:grpSpPr>
            <p:sp>
              <p:nvSpPr>
                <p:cNvPr id="135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800" y="1776"/>
                  <a:ext cx="360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 RAM</a:t>
                  </a:r>
                </a:p>
              </p:txBody>
            </p:sp>
            <p:sp>
              <p:nvSpPr>
                <p:cNvPr id="136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608" y="1920"/>
                  <a:ext cx="411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dirty="0">
                      <a:latin typeface="Comic Sans MS" pitchFamily="66" charset="0"/>
                    </a:rPr>
                    <a:t> </a:t>
                  </a:r>
                  <a:r>
                    <a:rPr lang="en-US" sz="1200" dirty="0">
                      <a:solidFill>
                        <a:srgbClr val="00B050"/>
                      </a:solidFill>
                      <a:latin typeface="Comic Sans MS" pitchFamily="66" charset="0"/>
                    </a:rPr>
                    <a:t>ADRS</a:t>
                  </a:r>
                </a:p>
              </p:txBody>
            </p:sp>
            <p:sp>
              <p:nvSpPr>
                <p:cNvPr id="137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4608" y="2016"/>
                  <a:ext cx="419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dirty="0">
                      <a:latin typeface="Comic Sans MS" pitchFamily="66" charset="0"/>
                    </a:rPr>
                    <a:t> </a:t>
                  </a:r>
                  <a:r>
                    <a:rPr lang="en-US" sz="1200" dirty="0">
                      <a:solidFill>
                        <a:srgbClr val="00B050"/>
                      </a:solidFill>
                      <a:latin typeface="Comic Sans MS" pitchFamily="66" charset="0"/>
                    </a:rPr>
                    <a:t>DATA</a:t>
                  </a:r>
                </a:p>
              </p:txBody>
            </p:sp>
            <p:sp>
              <p:nvSpPr>
                <p:cNvPr id="138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4608" y="2112"/>
                  <a:ext cx="270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 CS</a:t>
                  </a:r>
                </a:p>
              </p:txBody>
            </p:sp>
            <p:sp>
              <p:nvSpPr>
                <p:cNvPr id="139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4608" y="2208"/>
                  <a:ext cx="305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dirty="0">
                      <a:latin typeface="Comic Sans MS" pitchFamily="66" charset="0"/>
                    </a:rPr>
                    <a:t> </a:t>
                  </a:r>
                  <a:r>
                    <a:rPr lang="en-US" sz="1200" dirty="0">
                      <a:solidFill>
                        <a:srgbClr val="00B050"/>
                      </a:solidFill>
                      <a:latin typeface="Comic Sans MS" pitchFamily="66" charset="0"/>
                    </a:rPr>
                    <a:t>WR</a:t>
                  </a:r>
                </a:p>
              </p:txBody>
            </p:sp>
            <p:sp>
              <p:nvSpPr>
                <p:cNvPr id="14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5040" y="2016"/>
                  <a:ext cx="329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OUT</a:t>
                  </a:r>
                </a:p>
              </p:txBody>
            </p:sp>
            <p:sp>
              <p:nvSpPr>
                <p:cNvPr id="141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320" y="2208"/>
                  <a:ext cx="301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dirty="0">
                      <a:solidFill>
                        <a:srgbClr val="00B050"/>
                      </a:solidFill>
                      <a:latin typeface="Comic Sans MS" pitchFamily="66" charset="0"/>
                    </a:rPr>
                    <a:t>MW</a:t>
                  </a:r>
                </a:p>
              </p:txBody>
            </p:sp>
            <p:sp>
              <p:nvSpPr>
                <p:cNvPr id="142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4320" y="2112"/>
                  <a:ext cx="283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+5V</a:t>
                  </a:r>
                </a:p>
              </p:txBody>
            </p:sp>
            <p:sp>
              <p:nvSpPr>
                <p:cNvPr id="143" name="Rectangle 40"/>
                <p:cNvSpPr>
                  <a:spLocks noChangeArrowheads="1"/>
                </p:cNvSpPr>
                <p:nvPr/>
              </p:nvSpPr>
              <p:spPr bwMode="auto">
                <a:xfrm>
                  <a:off x="4656" y="1776"/>
                  <a:ext cx="672" cy="624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EG"/>
                </a:p>
              </p:txBody>
            </p:sp>
            <p:sp>
              <p:nvSpPr>
                <p:cNvPr id="144" name="Line 41"/>
                <p:cNvSpPr>
                  <a:spLocks noChangeShapeType="1"/>
                </p:cNvSpPr>
                <p:nvPr/>
              </p:nvSpPr>
              <p:spPr bwMode="auto">
                <a:xfrm>
                  <a:off x="4560" y="220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145" name="Line 42"/>
                <p:cNvSpPr>
                  <a:spLocks noChangeShapeType="1"/>
                </p:cNvSpPr>
                <p:nvPr/>
              </p:nvSpPr>
              <p:spPr bwMode="auto">
                <a:xfrm>
                  <a:off x="4560" y="230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146" name="Line 43"/>
                <p:cNvSpPr>
                  <a:spLocks noChangeShapeType="1"/>
                </p:cNvSpPr>
                <p:nvPr/>
              </p:nvSpPr>
              <p:spPr bwMode="auto">
                <a:xfrm>
                  <a:off x="5328" y="2112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</p:grpSp>
          <p:sp>
            <p:nvSpPr>
              <p:cNvPr id="99" name="Line 44"/>
              <p:cNvSpPr>
                <a:spLocks noChangeShapeType="1"/>
              </p:cNvSpPr>
              <p:nvPr/>
            </p:nvSpPr>
            <p:spPr bwMode="auto">
              <a:xfrm>
                <a:off x="3504" y="2400"/>
                <a:ext cx="1152" cy="0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00" name="Line 45"/>
              <p:cNvSpPr>
                <a:spLocks noChangeShapeType="1"/>
              </p:cNvSpPr>
              <p:nvPr/>
            </p:nvSpPr>
            <p:spPr bwMode="auto">
              <a:xfrm>
                <a:off x="3984" y="2496"/>
                <a:ext cx="672" cy="0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01" name="Line 46"/>
              <p:cNvSpPr>
                <a:spLocks noChangeShapeType="1"/>
              </p:cNvSpPr>
              <p:nvPr/>
            </p:nvSpPr>
            <p:spPr bwMode="auto">
              <a:xfrm>
                <a:off x="3552" y="3600"/>
                <a:ext cx="1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02" name="Line 47"/>
              <p:cNvSpPr>
                <a:spLocks noChangeShapeType="1"/>
              </p:cNvSpPr>
              <p:nvPr/>
            </p:nvSpPr>
            <p:spPr bwMode="auto">
              <a:xfrm>
                <a:off x="3552" y="3696"/>
                <a:ext cx="18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03" name="Line 48"/>
              <p:cNvSpPr>
                <a:spLocks noChangeShapeType="1"/>
              </p:cNvSpPr>
              <p:nvPr/>
            </p:nvSpPr>
            <p:spPr bwMode="auto">
              <a:xfrm rot="5400000">
                <a:off x="4824" y="3096"/>
                <a:ext cx="12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04" name="Line 49"/>
              <p:cNvSpPr>
                <a:spLocks noChangeShapeType="1"/>
              </p:cNvSpPr>
              <p:nvPr/>
            </p:nvSpPr>
            <p:spPr bwMode="auto">
              <a:xfrm>
                <a:off x="3552" y="379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05" name="Line 50"/>
              <p:cNvSpPr>
                <a:spLocks noChangeShapeType="1"/>
              </p:cNvSpPr>
              <p:nvPr/>
            </p:nvSpPr>
            <p:spPr bwMode="auto">
              <a:xfrm>
                <a:off x="2736" y="3648"/>
                <a:ext cx="52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>
                  <a:ln>
                    <a:solidFill>
                      <a:srgbClr val="0066CC"/>
                    </a:solidFill>
                  </a:ln>
                </a:endParaRPr>
              </a:p>
            </p:txBody>
          </p:sp>
          <p:sp>
            <p:nvSpPr>
              <p:cNvPr id="106" name="Line 51"/>
              <p:cNvSpPr>
                <a:spLocks noChangeShapeType="1"/>
              </p:cNvSpPr>
              <p:nvPr/>
            </p:nvSpPr>
            <p:spPr bwMode="auto">
              <a:xfrm rot="16200000" flipH="1">
                <a:off x="1224" y="2136"/>
                <a:ext cx="30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>
                  <a:ln>
                    <a:solidFill>
                      <a:srgbClr val="0066CC"/>
                    </a:solidFill>
                  </a:ln>
                </a:endParaRPr>
              </a:p>
            </p:txBody>
          </p:sp>
          <p:sp>
            <p:nvSpPr>
              <p:cNvPr id="107" name="Line 52"/>
              <p:cNvSpPr>
                <a:spLocks noChangeShapeType="1"/>
              </p:cNvSpPr>
              <p:nvPr/>
            </p:nvSpPr>
            <p:spPr bwMode="auto">
              <a:xfrm>
                <a:off x="2736" y="624"/>
                <a:ext cx="100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>
                  <a:ln>
                    <a:solidFill>
                      <a:srgbClr val="0066CC"/>
                    </a:solidFill>
                  </a:ln>
                </a:endParaRPr>
              </a:p>
            </p:txBody>
          </p:sp>
          <p:grpSp>
            <p:nvGrpSpPr>
              <p:cNvPr id="108" name="Group 53"/>
              <p:cNvGrpSpPr>
                <a:grpSpLocks/>
              </p:cNvGrpSpPr>
              <p:nvPr/>
            </p:nvGrpSpPr>
            <p:grpSpPr bwMode="auto">
              <a:xfrm>
                <a:off x="2880" y="2592"/>
                <a:ext cx="1392" cy="797"/>
                <a:chOff x="2880" y="2496"/>
                <a:chExt cx="1392" cy="797"/>
              </a:xfrm>
            </p:grpSpPr>
            <p:sp>
              <p:nvSpPr>
                <p:cNvPr id="120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3408" y="2496"/>
                  <a:ext cx="186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A</a:t>
                  </a:r>
                </a:p>
              </p:txBody>
            </p:sp>
            <p:sp>
              <p:nvSpPr>
                <p:cNvPr id="121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3888" y="2496"/>
                  <a:ext cx="177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B</a:t>
                  </a:r>
                </a:p>
              </p:txBody>
            </p:sp>
            <p:sp>
              <p:nvSpPr>
                <p:cNvPr id="122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3648" y="3120"/>
                  <a:ext cx="174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F</a:t>
                  </a:r>
                </a:p>
              </p:txBody>
            </p:sp>
            <p:sp>
              <p:nvSpPr>
                <p:cNvPr id="123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3216" y="3024"/>
                  <a:ext cx="183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Z</a:t>
                  </a:r>
                </a:p>
              </p:txBody>
            </p:sp>
            <p:sp>
              <p:nvSpPr>
                <p:cNvPr id="124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3216" y="2928"/>
                  <a:ext cx="193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N</a:t>
                  </a:r>
                </a:p>
              </p:txBody>
            </p:sp>
            <p:sp>
              <p:nvSpPr>
                <p:cNvPr id="125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3216" y="2832"/>
                  <a:ext cx="174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C</a:t>
                  </a:r>
                </a:p>
              </p:txBody>
            </p:sp>
            <p:sp>
              <p:nvSpPr>
                <p:cNvPr id="126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3216" y="2736"/>
                  <a:ext cx="178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V</a:t>
                  </a:r>
                </a:p>
              </p:txBody>
            </p:sp>
            <p:sp>
              <p:nvSpPr>
                <p:cNvPr id="12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216" y="2592"/>
                  <a:ext cx="241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FS</a:t>
                  </a:r>
                </a:p>
              </p:txBody>
            </p:sp>
            <p:sp>
              <p:nvSpPr>
                <p:cNvPr id="128" name="Rectangle 63"/>
                <p:cNvSpPr>
                  <a:spLocks noChangeArrowheads="1"/>
                </p:cNvSpPr>
                <p:nvPr/>
              </p:nvSpPr>
              <p:spPr bwMode="auto">
                <a:xfrm>
                  <a:off x="3216" y="2496"/>
                  <a:ext cx="1056" cy="768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EG"/>
                </a:p>
              </p:txBody>
            </p:sp>
            <p:sp>
              <p:nvSpPr>
                <p:cNvPr id="129" name="Line 64"/>
                <p:cNvSpPr>
                  <a:spLocks noChangeShapeType="1"/>
                </p:cNvSpPr>
                <p:nvPr/>
              </p:nvSpPr>
              <p:spPr bwMode="auto">
                <a:xfrm>
                  <a:off x="3120" y="283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130" name="Line 65"/>
                <p:cNvSpPr>
                  <a:spLocks noChangeShapeType="1"/>
                </p:cNvSpPr>
                <p:nvPr/>
              </p:nvSpPr>
              <p:spPr bwMode="auto">
                <a:xfrm>
                  <a:off x="3120" y="292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131" name="Line 66"/>
                <p:cNvSpPr>
                  <a:spLocks noChangeShapeType="1"/>
                </p:cNvSpPr>
                <p:nvPr/>
              </p:nvSpPr>
              <p:spPr bwMode="auto">
                <a:xfrm>
                  <a:off x="3120" y="302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132" name="Line 67"/>
                <p:cNvSpPr>
                  <a:spLocks noChangeShapeType="1"/>
                </p:cNvSpPr>
                <p:nvPr/>
              </p:nvSpPr>
              <p:spPr bwMode="auto">
                <a:xfrm>
                  <a:off x="3120" y="31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133" name="Line 68"/>
                <p:cNvSpPr>
                  <a:spLocks noChangeShapeType="1"/>
                </p:cNvSpPr>
                <p:nvPr/>
              </p:nvSpPr>
              <p:spPr bwMode="auto">
                <a:xfrm>
                  <a:off x="3120" y="2688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134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2880" y="2592"/>
                  <a:ext cx="241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FS</a:t>
                  </a:r>
                </a:p>
              </p:txBody>
            </p:sp>
          </p:grpSp>
          <p:sp>
            <p:nvSpPr>
              <p:cNvPr id="109" name="Text Box 70"/>
              <p:cNvSpPr txBox="1">
                <a:spLocks noChangeArrowheads="1"/>
              </p:cNvSpPr>
              <p:nvPr/>
            </p:nvSpPr>
            <p:spPr bwMode="auto">
              <a:xfrm>
                <a:off x="3600" y="3696"/>
                <a:ext cx="299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dirty="0">
                    <a:latin typeface="Comic Sans MS" pitchFamily="66" charset="0"/>
                  </a:rPr>
                  <a:t> MD</a:t>
                </a:r>
              </a:p>
            </p:txBody>
          </p:sp>
          <p:sp>
            <p:nvSpPr>
              <p:cNvPr id="110" name="Text Box 71"/>
              <p:cNvSpPr txBox="1">
                <a:spLocks noChangeArrowheads="1"/>
              </p:cNvSpPr>
              <p:nvPr/>
            </p:nvSpPr>
            <p:spPr bwMode="auto">
              <a:xfrm>
                <a:off x="3600" y="2053"/>
                <a:ext cx="481" cy="266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90000"/>
                  </a:lnSpc>
                </a:pPr>
                <a:r>
                  <a:rPr lang="en-US" sz="1200" dirty="0">
                    <a:latin typeface="Comic Sans MS" pitchFamily="66" charset="0"/>
                  </a:rPr>
                  <a:t>S D1 D0</a:t>
                </a:r>
              </a:p>
              <a:p>
                <a:pPr eaLnBrk="0" hangingPunct="0">
                  <a:lnSpc>
                    <a:spcPct val="90000"/>
                  </a:lnSpc>
                </a:pPr>
                <a:r>
                  <a:rPr lang="en-US" sz="1200" dirty="0">
                    <a:latin typeface="Comic Sans MS" pitchFamily="66" charset="0"/>
                  </a:rPr>
                  <a:t>         Q</a:t>
                </a:r>
              </a:p>
            </p:txBody>
          </p:sp>
          <p:sp>
            <p:nvSpPr>
              <p:cNvPr id="111" name="Rectangle 72"/>
              <p:cNvSpPr>
                <a:spLocks noChangeArrowheads="1"/>
              </p:cNvSpPr>
              <p:nvPr/>
            </p:nvSpPr>
            <p:spPr bwMode="auto">
              <a:xfrm>
                <a:off x="3600" y="2064"/>
                <a:ext cx="480" cy="24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112" name="Text Box 73"/>
              <p:cNvSpPr txBox="1">
                <a:spLocks noChangeArrowheads="1"/>
              </p:cNvSpPr>
              <p:nvPr/>
            </p:nvSpPr>
            <p:spPr bwMode="auto">
              <a:xfrm>
                <a:off x="2736" y="1728"/>
                <a:ext cx="539" cy="17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dirty="0">
                    <a:solidFill>
                      <a:srgbClr val="3333FF"/>
                    </a:solidFill>
                    <a:latin typeface="Comic Sans MS" pitchFamily="66" charset="0"/>
                  </a:rPr>
                  <a:t> </a:t>
                </a:r>
                <a:r>
                  <a:rPr lang="en-US" sz="1200" dirty="0">
                    <a:solidFill>
                      <a:srgbClr val="00B050"/>
                    </a:solidFill>
                    <a:latin typeface="Comic Sans MS" pitchFamily="66" charset="0"/>
                  </a:rPr>
                  <a:t>Constant</a:t>
                </a:r>
              </a:p>
            </p:txBody>
          </p:sp>
          <p:sp>
            <p:nvSpPr>
              <p:cNvPr id="113" name="Text Box 74"/>
              <p:cNvSpPr txBox="1">
                <a:spLocks noChangeArrowheads="1"/>
              </p:cNvSpPr>
              <p:nvPr/>
            </p:nvSpPr>
            <p:spPr bwMode="auto">
              <a:xfrm>
                <a:off x="3504" y="1824"/>
                <a:ext cx="320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dirty="0">
                    <a:solidFill>
                      <a:srgbClr val="3333FF"/>
                    </a:solidFill>
                    <a:latin typeface="Comic Sans MS" pitchFamily="66" charset="0"/>
                  </a:rPr>
                  <a:t>  </a:t>
                </a:r>
                <a:r>
                  <a:rPr lang="en-US" sz="1200" dirty="0">
                    <a:solidFill>
                      <a:srgbClr val="00B050"/>
                    </a:solidFill>
                    <a:latin typeface="Comic Sans MS" pitchFamily="66" charset="0"/>
                  </a:rPr>
                  <a:t>MB</a:t>
                </a:r>
              </a:p>
            </p:txBody>
          </p:sp>
          <p:sp>
            <p:nvSpPr>
              <p:cNvPr id="114" name="Line 75"/>
              <p:cNvSpPr>
                <a:spLocks noChangeShapeType="1"/>
              </p:cNvSpPr>
              <p:nvPr/>
            </p:nvSpPr>
            <p:spPr bwMode="auto">
              <a:xfrm rot="5400000">
                <a:off x="3648" y="2016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5" name="Line 76"/>
              <p:cNvSpPr>
                <a:spLocks noChangeShapeType="1"/>
              </p:cNvSpPr>
              <p:nvPr/>
            </p:nvSpPr>
            <p:spPr bwMode="auto">
              <a:xfrm>
                <a:off x="3264" y="1824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6" name="Line 77"/>
              <p:cNvSpPr>
                <a:spLocks noChangeShapeType="1"/>
              </p:cNvSpPr>
              <p:nvPr/>
            </p:nvSpPr>
            <p:spPr bwMode="auto">
              <a:xfrm rot="5400000">
                <a:off x="3720" y="1944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7" name="Line 78"/>
              <p:cNvSpPr>
                <a:spLocks noChangeShapeType="1"/>
              </p:cNvSpPr>
              <p:nvPr/>
            </p:nvSpPr>
            <p:spPr bwMode="auto">
              <a:xfrm rot="5400000">
                <a:off x="3840" y="2448"/>
                <a:ext cx="288" cy="0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8" name="Oval 79"/>
              <p:cNvSpPr>
                <a:spLocks noChangeArrowheads="1"/>
              </p:cNvSpPr>
              <p:nvPr/>
            </p:nvSpPr>
            <p:spPr bwMode="auto">
              <a:xfrm>
                <a:off x="3479" y="237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119" name="Oval 80"/>
              <p:cNvSpPr>
                <a:spLocks noChangeArrowheads="1"/>
              </p:cNvSpPr>
              <p:nvPr/>
            </p:nvSpPr>
            <p:spPr bwMode="auto">
              <a:xfrm>
                <a:off x="3959" y="246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EG"/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068F0D-E2FB-4CBA-B3F2-5B2AE7AA82C5}" type="slidenum">
              <a:rPr lang="ar-SA" smtClean="0"/>
              <a:pPr/>
              <a:t>18</a:t>
            </a:fld>
            <a:endParaRPr lang="en-US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-315913"/>
            <a:ext cx="8229600" cy="1143001"/>
          </a:xfrm>
        </p:spPr>
        <p:txBody>
          <a:bodyPr/>
          <a:lstStyle/>
          <a:p>
            <a:pPr eaLnBrk="1" hangingPunct="1"/>
            <a:r>
              <a:rPr lang="en-US" smtClean="0"/>
              <a:t>Reading from RAM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4787900" cy="597535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dirty="0" smtClean="0"/>
              <a:t>To </a:t>
            </a:r>
            <a:r>
              <a:rPr lang="en-US" sz="2200" i="1" dirty="0" smtClean="0"/>
              <a:t>read</a:t>
            </a:r>
            <a:r>
              <a:rPr lang="en-US" sz="2200" dirty="0" smtClean="0"/>
              <a:t> from RAM, </a:t>
            </a:r>
            <a:r>
              <a:rPr lang="en-US" sz="2200" dirty="0" smtClean="0">
                <a:solidFill>
                  <a:srgbClr val="3333FF"/>
                </a:solidFill>
              </a:rPr>
              <a:t>A data</a:t>
            </a:r>
            <a:r>
              <a:rPr lang="en-US" sz="2200" dirty="0" smtClean="0"/>
              <a:t> must supply the address.</a:t>
            </a:r>
          </a:p>
          <a:p>
            <a:pPr eaLnBrk="1" hangingPunct="1">
              <a:defRPr/>
            </a:pPr>
            <a:r>
              <a:rPr lang="en-US" sz="2200" dirty="0" smtClean="0"/>
              <a:t>Set </a:t>
            </a:r>
            <a:r>
              <a:rPr lang="en-US" sz="2200" dirty="0" smtClean="0">
                <a:solidFill>
                  <a:srgbClr val="3333FF"/>
                </a:solidFill>
              </a:rPr>
              <a:t>MW = 0</a:t>
            </a:r>
            <a:r>
              <a:rPr lang="en-US" sz="2200" dirty="0" smtClean="0"/>
              <a:t> for reading.</a:t>
            </a:r>
          </a:p>
          <a:p>
            <a:pPr eaLnBrk="1" hangingPunct="1">
              <a:defRPr/>
            </a:pPr>
            <a:r>
              <a:rPr lang="en-US" sz="2200" dirty="0" smtClean="0"/>
              <a:t>The incoming data will be sent to the register file for storage.</a:t>
            </a:r>
          </a:p>
          <a:p>
            <a:pPr eaLnBrk="1" hangingPunct="1">
              <a:defRPr/>
            </a:pPr>
            <a:r>
              <a:rPr lang="en-US" sz="2200" dirty="0" smtClean="0"/>
              <a:t>This means that the register file’s </a:t>
            </a:r>
            <a:r>
              <a:rPr lang="en-US" sz="2200" dirty="0" smtClean="0">
                <a:solidFill>
                  <a:srgbClr val="3333FF"/>
                </a:solidFill>
              </a:rPr>
              <a:t>D data</a:t>
            </a:r>
            <a:r>
              <a:rPr lang="en-US" sz="2200" dirty="0" smtClean="0"/>
              <a:t> input could come from </a:t>
            </a:r>
            <a:r>
              <a:rPr lang="en-US" sz="2200" i="1" dirty="0" smtClean="0"/>
              <a:t>either</a:t>
            </a:r>
            <a:r>
              <a:rPr lang="en-US" sz="2200" dirty="0" smtClean="0"/>
              <a:t> the ALU output or the RAM.</a:t>
            </a:r>
          </a:p>
          <a:p>
            <a:pPr eaLnBrk="1" hangingPunct="1">
              <a:defRPr/>
            </a:pPr>
            <a:r>
              <a:rPr lang="en-US" sz="2200" dirty="0" smtClean="0"/>
              <a:t>A mux </a:t>
            </a:r>
            <a:r>
              <a:rPr lang="en-US" sz="2200" dirty="0" smtClean="0">
                <a:solidFill>
                  <a:srgbClr val="3333FF"/>
                </a:solidFill>
              </a:rPr>
              <a:t>MD</a:t>
            </a:r>
            <a:r>
              <a:rPr lang="en-US" sz="2200" dirty="0" smtClean="0"/>
              <a:t> selects the source for the register file.</a:t>
            </a:r>
          </a:p>
          <a:p>
            <a:pPr lvl="1" eaLnBrk="1" hangingPunct="1">
              <a:defRPr/>
            </a:pPr>
            <a:r>
              <a:rPr lang="en-US" sz="2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When </a:t>
            </a:r>
            <a:r>
              <a:rPr lang="en-US" sz="2200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MD = 0</a:t>
            </a:r>
            <a:r>
              <a:rPr lang="en-US" sz="2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the ALU output can be stored in the register file.</a:t>
            </a:r>
          </a:p>
          <a:p>
            <a:pPr lvl="1" eaLnBrk="1" hangingPunct="1">
              <a:defRPr/>
            </a:pPr>
            <a:r>
              <a:rPr lang="en-US" sz="2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When </a:t>
            </a:r>
            <a:r>
              <a:rPr lang="en-US" sz="2200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MD = 1</a:t>
            </a:r>
            <a:r>
              <a:rPr lang="en-US" sz="2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the RAM output is sent to the register file instead.</a:t>
            </a:r>
          </a:p>
        </p:txBody>
      </p:sp>
      <p:grpSp>
        <p:nvGrpSpPr>
          <p:cNvPr id="89" name="Group 82"/>
          <p:cNvGrpSpPr>
            <a:grpSpLocks/>
          </p:cNvGrpSpPr>
          <p:nvPr/>
        </p:nvGrpSpPr>
        <p:grpSpPr bwMode="auto">
          <a:xfrm>
            <a:off x="4799013" y="983704"/>
            <a:ext cx="4267200" cy="5181600"/>
            <a:chOff x="2736" y="624"/>
            <a:chExt cx="2688" cy="3264"/>
          </a:xfrm>
        </p:grpSpPr>
        <p:grpSp>
          <p:nvGrpSpPr>
            <p:cNvPr id="90" name="Group 26"/>
            <p:cNvGrpSpPr>
              <a:grpSpLocks/>
            </p:cNvGrpSpPr>
            <p:nvPr/>
          </p:nvGrpSpPr>
          <p:grpSpPr bwMode="auto">
            <a:xfrm>
              <a:off x="3216" y="3504"/>
              <a:ext cx="389" cy="384"/>
              <a:chOff x="3264" y="3072"/>
              <a:chExt cx="389" cy="384"/>
            </a:xfrm>
          </p:grpSpPr>
          <p:sp>
            <p:nvSpPr>
              <p:cNvPr id="164" name="Text Box 28"/>
              <p:cNvSpPr txBox="1">
                <a:spLocks noChangeArrowheads="1"/>
              </p:cNvSpPr>
              <p:nvPr/>
            </p:nvSpPr>
            <p:spPr bwMode="auto">
              <a:xfrm>
                <a:off x="3264" y="3072"/>
                <a:ext cx="389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dirty="0">
                    <a:latin typeface="Comic Sans MS" pitchFamily="66" charset="0"/>
                  </a:rPr>
                  <a:t>     D0</a:t>
                </a:r>
              </a:p>
            </p:txBody>
          </p:sp>
          <p:sp>
            <p:nvSpPr>
              <p:cNvPr id="163" name="Text Box 27"/>
              <p:cNvSpPr txBox="1">
                <a:spLocks noChangeArrowheads="1"/>
              </p:cNvSpPr>
              <p:nvPr/>
            </p:nvSpPr>
            <p:spPr bwMode="auto">
              <a:xfrm>
                <a:off x="3264" y="3168"/>
                <a:ext cx="370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dirty="0">
                    <a:latin typeface="Comic Sans MS" pitchFamily="66" charset="0"/>
                  </a:rPr>
                  <a:t>Q  D1</a:t>
                </a:r>
              </a:p>
            </p:txBody>
          </p:sp>
          <p:sp>
            <p:nvSpPr>
              <p:cNvPr id="165" name="Text Box 29"/>
              <p:cNvSpPr txBox="1">
                <a:spLocks noChangeArrowheads="1"/>
              </p:cNvSpPr>
              <p:nvPr/>
            </p:nvSpPr>
            <p:spPr bwMode="auto">
              <a:xfrm>
                <a:off x="3264" y="3264"/>
                <a:ext cx="357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dirty="0">
                    <a:latin typeface="Comic Sans MS" pitchFamily="66" charset="0"/>
                  </a:rPr>
                  <a:t>      S</a:t>
                </a:r>
              </a:p>
            </p:txBody>
          </p:sp>
          <p:sp>
            <p:nvSpPr>
              <p:cNvPr id="166" name="Rectangle 30"/>
              <p:cNvSpPr>
                <a:spLocks noChangeArrowheads="1"/>
              </p:cNvSpPr>
              <p:nvPr/>
            </p:nvSpPr>
            <p:spPr bwMode="auto">
              <a:xfrm>
                <a:off x="3312" y="3072"/>
                <a:ext cx="28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EG"/>
              </a:p>
            </p:txBody>
          </p:sp>
        </p:grpSp>
        <p:grpSp>
          <p:nvGrpSpPr>
            <p:cNvPr id="91" name="Group 81"/>
            <p:cNvGrpSpPr>
              <a:grpSpLocks/>
            </p:cNvGrpSpPr>
            <p:nvPr/>
          </p:nvGrpSpPr>
          <p:grpSpPr bwMode="auto">
            <a:xfrm>
              <a:off x="2736" y="624"/>
              <a:ext cx="2688" cy="3245"/>
              <a:chOff x="2736" y="624"/>
              <a:chExt cx="2688" cy="3245"/>
            </a:xfrm>
          </p:grpSpPr>
          <p:sp>
            <p:nvSpPr>
              <p:cNvPr id="92" name="Line 4"/>
              <p:cNvSpPr>
                <a:spLocks noChangeShapeType="1"/>
              </p:cNvSpPr>
              <p:nvPr/>
            </p:nvSpPr>
            <p:spPr bwMode="auto">
              <a:xfrm rot="5400000">
                <a:off x="3048" y="2136"/>
                <a:ext cx="912" cy="0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93" name="Line 5"/>
              <p:cNvSpPr>
                <a:spLocks noChangeShapeType="1"/>
              </p:cNvSpPr>
              <p:nvPr/>
            </p:nvSpPr>
            <p:spPr bwMode="auto">
              <a:xfrm rot="5400000">
                <a:off x="3792" y="1872"/>
                <a:ext cx="38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grpSp>
            <p:nvGrpSpPr>
              <p:cNvPr id="94" name="Group 6"/>
              <p:cNvGrpSpPr>
                <a:grpSpLocks/>
              </p:cNvGrpSpPr>
              <p:nvPr/>
            </p:nvGrpSpPr>
            <p:grpSpPr bwMode="auto">
              <a:xfrm>
                <a:off x="2880" y="624"/>
                <a:ext cx="1687" cy="1085"/>
                <a:chOff x="2880" y="576"/>
                <a:chExt cx="1687" cy="1085"/>
              </a:xfrm>
            </p:grpSpPr>
            <p:sp>
              <p:nvSpPr>
                <p:cNvPr id="14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552" y="672"/>
                  <a:ext cx="413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dirty="0">
                      <a:solidFill>
                        <a:srgbClr val="00B050"/>
                      </a:solidFill>
                      <a:latin typeface="Comic Sans MS" pitchFamily="66" charset="0"/>
                    </a:rPr>
                    <a:t>D data</a:t>
                  </a:r>
                </a:p>
              </p:txBody>
            </p:sp>
            <p:sp>
              <p:nvSpPr>
                <p:cNvPr id="14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168" y="768"/>
                  <a:ext cx="416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dirty="0">
                      <a:latin typeface="Comic Sans MS" pitchFamily="66" charset="0"/>
                    </a:rPr>
                    <a:t> Write</a:t>
                  </a:r>
                </a:p>
              </p:txBody>
            </p:sp>
            <p:sp>
              <p:nvSpPr>
                <p:cNvPr id="14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168" y="912"/>
                  <a:ext cx="597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 D address</a:t>
                  </a:r>
                </a:p>
              </p:txBody>
            </p:sp>
            <p:sp>
              <p:nvSpPr>
                <p:cNvPr id="14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168" y="1296"/>
                  <a:ext cx="598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 A address</a:t>
                  </a:r>
                </a:p>
              </p:txBody>
            </p:sp>
            <p:sp>
              <p:nvSpPr>
                <p:cNvPr id="14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696" y="1296"/>
                  <a:ext cx="589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 B address</a:t>
                  </a:r>
                </a:p>
              </p:txBody>
            </p:sp>
            <p:sp>
              <p:nvSpPr>
                <p:cNvPr id="15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12" y="1488"/>
                  <a:ext cx="414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dirty="0">
                      <a:solidFill>
                        <a:srgbClr val="00B050"/>
                      </a:solidFill>
                      <a:latin typeface="Comic Sans MS" pitchFamily="66" charset="0"/>
                    </a:rPr>
                    <a:t>A data</a:t>
                  </a:r>
                </a:p>
              </p:txBody>
            </p:sp>
            <p:sp>
              <p:nvSpPr>
                <p:cNvPr id="15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792" y="1488"/>
                  <a:ext cx="405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B data</a:t>
                  </a:r>
                </a:p>
              </p:txBody>
            </p:sp>
            <p:sp>
              <p:nvSpPr>
                <p:cNvPr id="15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408" y="1056"/>
                  <a:ext cx="691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Register File</a:t>
                  </a:r>
                </a:p>
              </p:txBody>
            </p:sp>
            <p:sp>
              <p:nvSpPr>
                <p:cNvPr id="15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880" y="768"/>
                  <a:ext cx="276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dirty="0">
                      <a:latin typeface="Comic Sans MS" pitchFamily="66" charset="0"/>
                    </a:rPr>
                    <a:t>WR</a:t>
                  </a:r>
                </a:p>
              </p:txBody>
            </p:sp>
            <p:sp>
              <p:nvSpPr>
                <p:cNvPr id="15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880" y="912"/>
                  <a:ext cx="255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DA</a:t>
                  </a:r>
                </a:p>
              </p:txBody>
            </p:sp>
            <p:sp>
              <p:nvSpPr>
                <p:cNvPr id="15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880" y="1296"/>
                  <a:ext cx="256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dirty="0">
                      <a:solidFill>
                        <a:srgbClr val="008000"/>
                      </a:solidFill>
                      <a:latin typeface="Comic Sans MS" pitchFamily="66" charset="0"/>
                    </a:rPr>
                    <a:t>AA</a:t>
                  </a:r>
                </a:p>
              </p:txBody>
            </p:sp>
            <p:sp>
              <p:nvSpPr>
                <p:cNvPr id="15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320" y="1296"/>
                  <a:ext cx="247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BA</a:t>
                  </a:r>
                </a:p>
              </p:txBody>
            </p:sp>
            <p:sp>
              <p:nvSpPr>
                <p:cNvPr id="157" name="Rectangle 19"/>
                <p:cNvSpPr>
                  <a:spLocks noChangeArrowheads="1"/>
                </p:cNvSpPr>
                <p:nvPr/>
              </p:nvSpPr>
              <p:spPr bwMode="auto">
                <a:xfrm>
                  <a:off x="3216" y="672"/>
                  <a:ext cx="1056" cy="96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EG"/>
                </a:p>
              </p:txBody>
            </p:sp>
            <p:sp>
              <p:nvSpPr>
                <p:cNvPr id="158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4272" y="1392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159" name="Line 21"/>
                <p:cNvSpPr>
                  <a:spLocks noChangeShapeType="1"/>
                </p:cNvSpPr>
                <p:nvPr/>
              </p:nvSpPr>
              <p:spPr bwMode="auto">
                <a:xfrm>
                  <a:off x="3120" y="1392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160" name="Line 22"/>
                <p:cNvSpPr>
                  <a:spLocks noChangeShapeType="1"/>
                </p:cNvSpPr>
                <p:nvPr/>
              </p:nvSpPr>
              <p:spPr bwMode="auto">
                <a:xfrm>
                  <a:off x="3120" y="1008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161" name="Line 23"/>
                <p:cNvSpPr>
                  <a:spLocks noChangeShapeType="1"/>
                </p:cNvSpPr>
                <p:nvPr/>
              </p:nvSpPr>
              <p:spPr bwMode="auto">
                <a:xfrm>
                  <a:off x="3120" y="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162" name="Line 24"/>
                <p:cNvSpPr>
                  <a:spLocks noChangeShapeType="1"/>
                </p:cNvSpPr>
                <p:nvPr/>
              </p:nvSpPr>
              <p:spPr bwMode="auto">
                <a:xfrm rot="5400000">
                  <a:off x="3696" y="624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</p:grpSp>
          <p:sp>
            <p:nvSpPr>
              <p:cNvPr id="95" name="Line 25"/>
              <p:cNvSpPr>
                <a:spLocks noChangeShapeType="1"/>
              </p:cNvSpPr>
              <p:nvPr/>
            </p:nvSpPr>
            <p:spPr bwMode="auto">
              <a:xfrm rot="5400000">
                <a:off x="3624" y="3480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grpSp>
            <p:nvGrpSpPr>
              <p:cNvPr id="96" name="Group 31"/>
              <p:cNvGrpSpPr>
                <a:grpSpLocks/>
              </p:cNvGrpSpPr>
              <p:nvPr/>
            </p:nvGrpSpPr>
            <p:grpSpPr bwMode="auto">
              <a:xfrm>
                <a:off x="4320" y="2160"/>
                <a:ext cx="1104" cy="624"/>
                <a:chOff x="4320" y="1776"/>
                <a:chExt cx="1104" cy="624"/>
              </a:xfrm>
            </p:grpSpPr>
            <p:sp>
              <p:nvSpPr>
                <p:cNvPr id="133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800" y="1776"/>
                  <a:ext cx="360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 RAM</a:t>
                  </a:r>
                </a:p>
              </p:txBody>
            </p:sp>
            <p:sp>
              <p:nvSpPr>
                <p:cNvPr id="134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608" y="1920"/>
                  <a:ext cx="411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dirty="0">
                      <a:latin typeface="Comic Sans MS" pitchFamily="66" charset="0"/>
                    </a:rPr>
                    <a:t> </a:t>
                  </a:r>
                  <a:r>
                    <a:rPr lang="en-US" sz="1200" dirty="0">
                      <a:solidFill>
                        <a:srgbClr val="00B050"/>
                      </a:solidFill>
                      <a:latin typeface="Comic Sans MS" pitchFamily="66" charset="0"/>
                    </a:rPr>
                    <a:t>ADRS</a:t>
                  </a:r>
                </a:p>
              </p:txBody>
            </p:sp>
            <p:sp>
              <p:nvSpPr>
                <p:cNvPr id="135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4608" y="2016"/>
                  <a:ext cx="419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 DATA</a:t>
                  </a:r>
                </a:p>
              </p:txBody>
            </p:sp>
            <p:sp>
              <p:nvSpPr>
                <p:cNvPr id="136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4608" y="2112"/>
                  <a:ext cx="270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 CS</a:t>
                  </a:r>
                </a:p>
              </p:txBody>
            </p:sp>
            <p:sp>
              <p:nvSpPr>
                <p:cNvPr id="137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4608" y="2208"/>
                  <a:ext cx="305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dirty="0">
                      <a:latin typeface="Comic Sans MS" pitchFamily="66" charset="0"/>
                    </a:rPr>
                    <a:t> </a:t>
                  </a:r>
                  <a:r>
                    <a:rPr lang="en-US" sz="1200" dirty="0">
                      <a:solidFill>
                        <a:srgbClr val="00B050"/>
                      </a:solidFill>
                      <a:latin typeface="Comic Sans MS" pitchFamily="66" charset="0"/>
                    </a:rPr>
                    <a:t>WR</a:t>
                  </a:r>
                </a:p>
              </p:txBody>
            </p:sp>
            <p:sp>
              <p:nvSpPr>
                <p:cNvPr id="138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5040" y="2016"/>
                  <a:ext cx="329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OUT</a:t>
                  </a:r>
                </a:p>
              </p:txBody>
            </p:sp>
            <p:sp>
              <p:nvSpPr>
                <p:cNvPr id="139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320" y="2208"/>
                  <a:ext cx="301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dirty="0">
                      <a:solidFill>
                        <a:srgbClr val="00B050"/>
                      </a:solidFill>
                      <a:latin typeface="Comic Sans MS" pitchFamily="66" charset="0"/>
                    </a:rPr>
                    <a:t>MW</a:t>
                  </a:r>
                </a:p>
              </p:txBody>
            </p:sp>
            <p:sp>
              <p:nvSpPr>
                <p:cNvPr id="140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4320" y="2112"/>
                  <a:ext cx="283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+5V</a:t>
                  </a:r>
                </a:p>
              </p:txBody>
            </p:sp>
            <p:sp>
              <p:nvSpPr>
                <p:cNvPr id="141" name="Rectangle 40"/>
                <p:cNvSpPr>
                  <a:spLocks noChangeArrowheads="1"/>
                </p:cNvSpPr>
                <p:nvPr/>
              </p:nvSpPr>
              <p:spPr bwMode="auto">
                <a:xfrm>
                  <a:off x="4656" y="1776"/>
                  <a:ext cx="672" cy="624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EG"/>
                </a:p>
              </p:txBody>
            </p:sp>
            <p:sp>
              <p:nvSpPr>
                <p:cNvPr id="142" name="Line 41"/>
                <p:cNvSpPr>
                  <a:spLocks noChangeShapeType="1"/>
                </p:cNvSpPr>
                <p:nvPr/>
              </p:nvSpPr>
              <p:spPr bwMode="auto">
                <a:xfrm>
                  <a:off x="4560" y="220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143" name="Line 42"/>
                <p:cNvSpPr>
                  <a:spLocks noChangeShapeType="1"/>
                </p:cNvSpPr>
                <p:nvPr/>
              </p:nvSpPr>
              <p:spPr bwMode="auto">
                <a:xfrm>
                  <a:off x="4560" y="230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144" name="Line 43"/>
                <p:cNvSpPr>
                  <a:spLocks noChangeShapeType="1"/>
                </p:cNvSpPr>
                <p:nvPr/>
              </p:nvSpPr>
              <p:spPr bwMode="auto">
                <a:xfrm>
                  <a:off x="5328" y="2112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</p:grpSp>
          <p:sp>
            <p:nvSpPr>
              <p:cNvPr id="97" name="Line 44"/>
              <p:cNvSpPr>
                <a:spLocks noChangeShapeType="1"/>
              </p:cNvSpPr>
              <p:nvPr/>
            </p:nvSpPr>
            <p:spPr bwMode="auto">
              <a:xfrm>
                <a:off x="3504" y="2400"/>
                <a:ext cx="1152" cy="0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98" name="Line 45"/>
              <p:cNvSpPr>
                <a:spLocks noChangeShapeType="1"/>
              </p:cNvSpPr>
              <p:nvPr/>
            </p:nvSpPr>
            <p:spPr bwMode="auto">
              <a:xfrm>
                <a:off x="3984" y="2496"/>
                <a:ext cx="6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99" name="Line 46"/>
              <p:cNvSpPr>
                <a:spLocks noChangeShapeType="1"/>
              </p:cNvSpPr>
              <p:nvPr/>
            </p:nvSpPr>
            <p:spPr bwMode="auto">
              <a:xfrm>
                <a:off x="3552" y="3600"/>
                <a:ext cx="1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00" name="Line 47"/>
              <p:cNvSpPr>
                <a:spLocks noChangeShapeType="1"/>
              </p:cNvSpPr>
              <p:nvPr/>
            </p:nvSpPr>
            <p:spPr bwMode="auto">
              <a:xfrm>
                <a:off x="3552" y="3696"/>
                <a:ext cx="18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01" name="Line 48"/>
              <p:cNvSpPr>
                <a:spLocks noChangeShapeType="1"/>
              </p:cNvSpPr>
              <p:nvPr/>
            </p:nvSpPr>
            <p:spPr bwMode="auto">
              <a:xfrm rot="5400000">
                <a:off x="4824" y="3096"/>
                <a:ext cx="12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02" name="Line 49"/>
              <p:cNvSpPr>
                <a:spLocks noChangeShapeType="1"/>
              </p:cNvSpPr>
              <p:nvPr/>
            </p:nvSpPr>
            <p:spPr bwMode="auto">
              <a:xfrm>
                <a:off x="3552" y="379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03" name="Line 50"/>
              <p:cNvSpPr>
                <a:spLocks noChangeShapeType="1"/>
              </p:cNvSpPr>
              <p:nvPr/>
            </p:nvSpPr>
            <p:spPr bwMode="auto">
              <a:xfrm>
                <a:off x="2736" y="3648"/>
                <a:ext cx="528" cy="0"/>
              </a:xfrm>
              <a:prstGeom prst="line">
                <a:avLst/>
              </a:prstGeom>
              <a:noFill/>
              <a:ln w="25400">
                <a:solidFill>
                  <a:srgbClr val="00B050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>
                  <a:ln>
                    <a:solidFill>
                      <a:srgbClr val="0066CC"/>
                    </a:solidFill>
                  </a:ln>
                </a:endParaRPr>
              </a:p>
            </p:txBody>
          </p:sp>
          <p:sp>
            <p:nvSpPr>
              <p:cNvPr id="104" name="Line 51"/>
              <p:cNvSpPr>
                <a:spLocks noChangeShapeType="1"/>
              </p:cNvSpPr>
              <p:nvPr/>
            </p:nvSpPr>
            <p:spPr bwMode="auto">
              <a:xfrm rot="16200000" flipH="1">
                <a:off x="1224" y="2136"/>
                <a:ext cx="3024" cy="0"/>
              </a:xfrm>
              <a:prstGeom prst="line">
                <a:avLst/>
              </a:prstGeom>
              <a:noFill/>
              <a:ln w="25400">
                <a:solidFill>
                  <a:srgbClr val="00B050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>
                  <a:ln>
                    <a:solidFill>
                      <a:srgbClr val="0066CC"/>
                    </a:solidFill>
                  </a:ln>
                </a:endParaRPr>
              </a:p>
            </p:txBody>
          </p:sp>
          <p:sp>
            <p:nvSpPr>
              <p:cNvPr id="105" name="Line 52"/>
              <p:cNvSpPr>
                <a:spLocks noChangeShapeType="1"/>
              </p:cNvSpPr>
              <p:nvPr/>
            </p:nvSpPr>
            <p:spPr bwMode="auto">
              <a:xfrm>
                <a:off x="2736" y="624"/>
                <a:ext cx="1008" cy="0"/>
              </a:xfrm>
              <a:prstGeom prst="line">
                <a:avLst/>
              </a:prstGeom>
              <a:noFill/>
              <a:ln w="25400">
                <a:solidFill>
                  <a:srgbClr val="00B050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>
                  <a:ln>
                    <a:solidFill>
                      <a:srgbClr val="0066CC"/>
                    </a:solidFill>
                  </a:ln>
                </a:endParaRPr>
              </a:p>
            </p:txBody>
          </p:sp>
          <p:grpSp>
            <p:nvGrpSpPr>
              <p:cNvPr id="106" name="Group 53"/>
              <p:cNvGrpSpPr>
                <a:grpSpLocks/>
              </p:cNvGrpSpPr>
              <p:nvPr/>
            </p:nvGrpSpPr>
            <p:grpSpPr bwMode="auto">
              <a:xfrm>
                <a:off x="2880" y="2592"/>
                <a:ext cx="1392" cy="797"/>
                <a:chOff x="2880" y="2496"/>
                <a:chExt cx="1392" cy="797"/>
              </a:xfrm>
            </p:grpSpPr>
            <p:sp>
              <p:nvSpPr>
                <p:cNvPr id="118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3408" y="2496"/>
                  <a:ext cx="186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A</a:t>
                  </a:r>
                </a:p>
              </p:txBody>
            </p:sp>
            <p:sp>
              <p:nvSpPr>
                <p:cNvPr id="119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3888" y="2496"/>
                  <a:ext cx="177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B</a:t>
                  </a:r>
                </a:p>
              </p:txBody>
            </p:sp>
            <p:sp>
              <p:nvSpPr>
                <p:cNvPr id="120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3648" y="3120"/>
                  <a:ext cx="174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F</a:t>
                  </a:r>
                </a:p>
              </p:txBody>
            </p:sp>
            <p:sp>
              <p:nvSpPr>
                <p:cNvPr id="121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3216" y="3024"/>
                  <a:ext cx="183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Z</a:t>
                  </a:r>
                </a:p>
              </p:txBody>
            </p:sp>
            <p:sp>
              <p:nvSpPr>
                <p:cNvPr id="122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3216" y="2928"/>
                  <a:ext cx="193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N</a:t>
                  </a:r>
                </a:p>
              </p:txBody>
            </p:sp>
            <p:sp>
              <p:nvSpPr>
                <p:cNvPr id="123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3216" y="2832"/>
                  <a:ext cx="174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C</a:t>
                  </a:r>
                </a:p>
              </p:txBody>
            </p:sp>
            <p:sp>
              <p:nvSpPr>
                <p:cNvPr id="124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3216" y="2736"/>
                  <a:ext cx="178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V</a:t>
                  </a:r>
                </a:p>
              </p:txBody>
            </p:sp>
            <p:sp>
              <p:nvSpPr>
                <p:cNvPr id="125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216" y="2592"/>
                  <a:ext cx="241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FS</a:t>
                  </a:r>
                </a:p>
              </p:txBody>
            </p:sp>
            <p:sp>
              <p:nvSpPr>
                <p:cNvPr id="126" name="Rectangle 63"/>
                <p:cNvSpPr>
                  <a:spLocks noChangeArrowheads="1"/>
                </p:cNvSpPr>
                <p:nvPr/>
              </p:nvSpPr>
              <p:spPr bwMode="auto">
                <a:xfrm>
                  <a:off x="3216" y="2496"/>
                  <a:ext cx="1056" cy="768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EG"/>
                </a:p>
              </p:txBody>
            </p:sp>
            <p:sp>
              <p:nvSpPr>
                <p:cNvPr id="127" name="Line 64"/>
                <p:cNvSpPr>
                  <a:spLocks noChangeShapeType="1"/>
                </p:cNvSpPr>
                <p:nvPr/>
              </p:nvSpPr>
              <p:spPr bwMode="auto">
                <a:xfrm>
                  <a:off x="3120" y="283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128" name="Line 65"/>
                <p:cNvSpPr>
                  <a:spLocks noChangeShapeType="1"/>
                </p:cNvSpPr>
                <p:nvPr/>
              </p:nvSpPr>
              <p:spPr bwMode="auto">
                <a:xfrm>
                  <a:off x="3120" y="292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129" name="Line 66"/>
                <p:cNvSpPr>
                  <a:spLocks noChangeShapeType="1"/>
                </p:cNvSpPr>
                <p:nvPr/>
              </p:nvSpPr>
              <p:spPr bwMode="auto">
                <a:xfrm>
                  <a:off x="3120" y="302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130" name="Line 67"/>
                <p:cNvSpPr>
                  <a:spLocks noChangeShapeType="1"/>
                </p:cNvSpPr>
                <p:nvPr/>
              </p:nvSpPr>
              <p:spPr bwMode="auto">
                <a:xfrm>
                  <a:off x="3120" y="31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131" name="Line 68"/>
                <p:cNvSpPr>
                  <a:spLocks noChangeShapeType="1"/>
                </p:cNvSpPr>
                <p:nvPr/>
              </p:nvSpPr>
              <p:spPr bwMode="auto">
                <a:xfrm>
                  <a:off x="3120" y="2688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132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2880" y="2592"/>
                  <a:ext cx="241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FS</a:t>
                  </a:r>
                </a:p>
              </p:txBody>
            </p:sp>
          </p:grpSp>
          <p:sp>
            <p:nvSpPr>
              <p:cNvPr id="107" name="Text Box 70"/>
              <p:cNvSpPr txBox="1">
                <a:spLocks noChangeArrowheads="1"/>
              </p:cNvSpPr>
              <p:nvPr/>
            </p:nvSpPr>
            <p:spPr bwMode="auto">
              <a:xfrm>
                <a:off x="3600" y="3696"/>
                <a:ext cx="299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dirty="0">
                    <a:latin typeface="Comic Sans MS" pitchFamily="66" charset="0"/>
                  </a:rPr>
                  <a:t> </a:t>
                </a:r>
                <a:r>
                  <a:rPr lang="en-US" sz="1200" dirty="0">
                    <a:solidFill>
                      <a:srgbClr val="00B050"/>
                    </a:solidFill>
                    <a:latin typeface="Comic Sans MS" pitchFamily="66" charset="0"/>
                  </a:rPr>
                  <a:t>MD</a:t>
                </a:r>
              </a:p>
            </p:txBody>
          </p:sp>
          <p:sp>
            <p:nvSpPr>
              <p:cNvPr id="108" name="Text Box 71"/>
              <p:cNvSpPr txBox="1">
                <a:spLocks noChangeArrowheads="1"/>
              </p:cNvSpPr>
              <p:nvPr/>
            </p:nvSpPr>
            <p:spPr bwMode="auto">
              <a:xfrm>
                <a:off x="3600" y="2053"/>
                <a:ext cx="481" cy="266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90000"/>
                  </a:lnSpc>
                </a:pPr>
                <a:r>
                  <a:rPr lang="en-US" sz="1200" dirty="0">
                    <a:latin typeface="Comic Sans MS" pitchFamily="66" charset="0"/>
                  </a:rPr>
                  <a:t>S D1 D0</a:t>
                </a:r>
              </a:p>
              <a:p>
                <a:pPr eaLnBrk="0" hangingPunct="0">
                  <a:lnSpc>
                    <a:spcPct val="90000"/>
                  </a:lnSpc>
                </a:pPr>
                <a:r>
                  <a:rPr lang="en-US" sz="1200" dirty="0">
                    <a:latin typeface="Comic Sans MS" pitchFamily="66" charset="0"/>
                  </a:rPr>
                  <a:t>         Q</a:t>
                </a:r>
              </a:p>
            </p:txBody>
          </p:sp>
          <p:sp>
            <p:nvSpPr>
              <p:cNvPr id="109" name="Rectangle 72"/>
              <p:cNvSpPr>
                <a:spLocks noChangeArrowheads="1"/>
              </p:cNvSpPr>
              <p:nvPr/>
            </p:nvSpPr>
            <p:spPr bwMode="auto">
              <a:xfrm>
                <a:off x="3600" y="2064"/>
                <a:ext cx="480" cy="24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110" name="Text Box 73"/>
              <p:cNvSpPr txBox="1">
                <a:spLocks noChangeArrowheads="1"/>
              </p:cNvSpPr>
              <p:nvPr/>
            </p:nvSpPr>
            <p:spPr bwMode="auto">
              <a:xfrm>
                <a:off x="2736" y="1728"/>
                <a:ext cx="539" cy="17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dirty="0">
                    <a:solidFill>
                      <a:srgbClr val="3333FF"/>
                    </a:solidFill>
                    <a:latin typeface="Comic Sans MS" pitchFamily="66" charset="0"/>
                  </a:rPr>
                  <a:t> </a:t>
                </a:r>
                <a:r>
                  <a:rPr lang="en-US" sz="1200" dirty="0">
                    <a:latin typeface="Comic Sans MS" pitchFamily="66" charset="0"/>
                  </a:rPr>
                  <a:t>Constant</a:t>
                </a:r>
              </a:p>
            </p:txBody>
          </p:sp>
          <p:sp>
            <p:nvSpPr>
              <p:cNvPr id="111" name="Text Box 74"/>
              <p:cNvSpPr txBox="1">
                <a:spLocks noChangeArrowheads="1"/>
              </p:cNvSpPr>
              <p:nvPr/>
            </p:nvSpPr>
            <p:spPr bwMode="auto">
              <a:xfrm>
                <a:off x="3504" y="1824"/>
                <a:ext cx="320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dirty="0">
                    <a:solidFill>
                      <a:srgbClr val="3333FF"/>
                    </a:solidFill>
                    <a:latin typeface="Comic Sans MS" pitchFamily="66" charset="0"/>
                  </a:rPr>
                  <a:t>  </a:t>
                </a:r>
                <a:r>
                  <a:rPr lang="en-US" sz="1200" dirty="0">
                    <a:latin typeface="Comic Sans MS" pitchFamily="66" charset="0"/>
                  </a:rPr>
                  <a:t>MB</a:t>
                </a:r>
              </a:p>
            </p:txBody>
          </p:sp>
          <p:sp>
            <p:nvSpPr>
              <p:cNvPr id="112" name="Line 75"/>
              <p:cNvSpPr>
                <a:spLocks noChangeShapeType="1"/>
              </p:cNvSpPr>
              <p:nvPr/>
            </p:nvSpPr>
            <p:spPr bwMode="auto">
              <a:xfrm rot="5400000">
                <a:off x="3648" y="2016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3" name="Line 76"/>
              <p:cNvSpPr>
                <a:spLocks noChangeShapeType="1"/>
              </p:cNvSpPr>
              <p:nvPr/>
            </p:nvSpPr>
            <p:spPr bwMode="auto">
              <a:xfrm>
                <a:off x="3264" y="1824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4" name="Line 77"/>
              <p:cNvSpPr>
                <a:spLocks noChangeShapeType="1"/>
              </p:cNvSpPr>
              <p:nvPr/>
            </p:nvSpPr>
            <p:spPr bwMode="auto">
              <a:xfrm rot="5400000">
                <a:off x="3720" y="1944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5" name="Line 78"/>
              <p:cNvSpPr>
                <a:spLocks noChangeShapeType="1"/>
              </p:cNvSpPr>
              <p:nvPr/>
            </p:nvSpPr>
            <p:spPr bwMode="auto">
              <a:xfrm rot="5400000">
                <a:off x="3840" y="2448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6" name="Oval 79"/>
              <p:cNvSpPr>
                <a:spLocks noChangeArrowheads="1"/>
              </p:cNvSpPr>
              <p:nvPr/>
            </p:nvSpPr>
            <p:spPr bwMode="auto">
              <a:xfrm>
                <a:off x="3479" y="237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117" name="Oval 80"/>
              <p:cNvSpPr>
                <a:spLocks noChangeArrowheads="1"/>
              </p:cNvSpPr>
              <p:nvPr/>
            </p:nvSpPr>
            <p:spPr bwMode="auto">
              <a:xfrm>
                <a:off x="3959" y="246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EG"/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F43976-97E6-45BF-9CC4-3081CF8056CF}" type="slidenum">
              <a:rPr lang="ar-SA" smtClean="0"/>
              <a:pPr/>
              <a:t>19</a:t>
            </a:fld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490537"/>
          </a:xfrm>
        </p:spPr>
        <p:txBody>
          <a:bodyPr/>
          <a:lstStyle/>
          <a:p>
            <a:pPr eaLnBrk="1" hangingPunct="1"/>
            <a:r>
              <a:rPr lang="en-US" sz="3200" smtClean="0"/>
              <a:t>Notes about this setup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4537075" cy="5876925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dirty="0" smtClean="0"/>
              <a:t>We now have a way to copy data between our register file and the RAM.</a:t>
            </a:r>
          </a:p>
          <a:p>
            <a:pPr eaLnBrk="1" hangingPunct="1">
              <a:defRPr/>
            </a:pPr>
            <a:r>
              <a:rPr lang="en-US" sz="26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Notice that there’s no way for the Function Unit to directly access the memory—RAM contents </a:t>
            </a:r>
            <a:r>
              <a:rPr lang="en-US" sz="260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must</a:t>
            </a:r>
            <a:r>
              <a:rPr lang="en-US" sz="26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go through the register file first.</a:t>
            </a:r>
          </a:p>
          <a:p>
            <a:pPr eaLnBrk="1" hangingPunct="1">
              <a:defRPr/>
            </a:pPr>
            <a:r>
              <a:rPr lang="en-US" sz="2600" dirty="0" smtClean="0"/>
              <a:t>Here the size of the memory is limited by the size of the registers; with n-bit registers, we can only use a 2</a:t>
            </a:r>
            <a:r>
              <a:rPr lang="en-US" sz="2600" baseline="50000" dirty="0" smtClean="0"/>
              <a:t>n</a:t>
            </a:r>
            <a:r>
              <a:rPr lang="en-US" sz="2600" dirty="0" smtClean="0"/>
              <a:t> x n RAM.</a:t>
            </a:r>
          </a:p>
          <a:p>
            <a:pPr eaLnBrk="1" hangingPunct="1">
              <a:defRPr/>
            </a:pPr>
            <a:endParaRPr lang="en-US" sz="2600" dirty="0" smtClean="0"/>
          </a:p>
        </p:txBody>
      </p:sp>
      <p:grpSp>
        <p:nvGrpSpPr>
          <p:cNvPr id="88" name="Group 82"/>
          <p:cNvGrpSpPr>
            <a:grpSpLocks/>
          </p:cNvGrpSpPr>
          <p:nvPr/>
        </p:nvGrpSpPr>
        <p:grpSpPr bwMode="auto">
          <a:xfrm>
            <a:off x="4716016" y="983704"/>
            <a:ext cx="4267200" cy="5181600"/>
            <a:chOff x="2736" y="624"/>
            <a:chExt cx="2688" cy="3264"/>
          </a:xfrm>
        </p:grpSpPr>
        <p:grpSp>
          <p:nvGrpSpPr>
            <p:cNvPr id="89" name="Group 26"/>
            <p:cNvGrpSpPr>
              <a:grpSpLocks/>
            </p:cNvGrpSpPr>
            <p:nvPr/>
          </p:nvGrpSpPr>
          <p:grpSpPr bwMode="auto">
            <a:xfrm>
              <a:off x="3216" y="3504"/>
              <a:ext cx="389" cy="384"/>
              <a:chOff x="3264" y="3072"/>
              <a:chExt cx="389" cy="384"/>
            </a:xfrm>
          </p:grpSpPr>
          <p:sp>
            <p:nvSpPr>
              <p:cNvPr id="162" name="Text Box 28"/>
              <p:cNvSpPr txBox="1">
                <a:spLocks noChangeArrowheads="1"/>
              </p:cNvSpPr>
              <p:nvPr/>
            </p:nvSpPr>
            <p:spPr bwMode="auto">
              <a:xfrm>
                <a:off x="3264" y="3072"/>
                <a:ext cx="389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dirty="0">
                    <a:latin typeface="Comic Sans MS" pitchFamily="66" charset="0"/>
                  </a:rPr>
                  <a:t>     D0</a:t>
                </a:r>
              </a:p>
            </p:txBody>
          </p:sp>
          <p:sp>
            <p:nvSpPr>
              <p:cNvPr id="163" name="Text Box 27"/>
              <p:cNvSpPr txBox="1">
                <a:spLocks noChangeArrowheads="1"/>
              </p:cNvSpPr>
              <p:nvPr/>
            </p:nvSpPr>
            <p:spPr bwMode="auto">
              <a:xfrm>
                <a:off x="3264" y="3168"/>
                <a:ext cx="370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dirty="0">
                    <a:latin typeface="Comic Sans MS" pitchFamily="66" charset="0"/>
                  </a:rPr>
                  <a:t>Q  D1</a:t>
                </a:r>
              </a:p>
            </p:txBody>
          </p:sp>
          <p:sp>
            <p:nvSpPr>
              <p:cNvPr id="164" name="Text Box 29"/>
              <p:cNvSpPr txBox="1">
                <a:spLocks noChangeArrowheads="1"/>
              </p:cNvSpPr>
              <p:nvPr/>
            </p:nvSpPr>
            <p:spPr bwMode="auto">
              <a:xfrm>
                <a:off x="3264" y="3264"/>
                <a:ext cx="357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dirty="0">
                    <a:latin typeface="Comic Sans MS" pitchFamily="66" charset="0"/>
                  </a:rPr>
                  <a:t>      S</a:t>
                </a:r>
              </a:p>
            </p:txBody>
          </p:sp>
          <p:sp>
            <p:nvSpPr>
              <p:cNvPr id="165" name="Rectangle 30"/>
              <p:cNvSpPr>
                <a:spLocks noChangeArrowheads="1"/>
              </p:cNvSpPr>
              <p:nvPr/>
            </p:nvSpPr>
            <p:spPr bwMode="auto">
              <a:xfrm>
                <a:off x="3312" y="3072"/>
                <a:ext cx="288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EG"/>
              </a:p>
            </p:txBody>
          </p:sp>
        </p:grpSp>
        <p:grpSp>
          <p:nvGrpSpPr>
            <p:cNvPr id="90" name="Group 81"/>
            <p:cNvGrpSpPr>
              <a:grpSpLocks/>
            </p:cNvGrpSpPr>
            <p:nvPr/>
          </p:nvGrpSpPr>
          <p:grpSpPr bwMode="auto">
            <a:xfrm>
              <a:off x="2736" y="624"/>
              <a:ext cx="2688" cy="3245"/>
              <a:chOff x="2736" y="624"/>
              <a:chExt cx="2688" cy="3245"/>
            </a:xfrm>
          </p:grpSpPr>
          <p:sp>
            <p:nvSpPr>
              <p:cNvPr id="91" name="Line 4"/>
              <p:cNvSpPr>
                <a:spLocks noChangeShapeType="1"/>
              </p:cNvSpPr>
              <p:nvPr/>
            </p:nvSpPr>
            <p:spPr bwMode="auto">
              <a:xfrm rot="5400000">
                <a:off x="3048" y="2136"/>
                <a:ext cx="912" cy="0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92" name="Line 5"/>
              <p:cNvSpPr>
                <a:spLocks noChangeShapeType="1"/>
              </p:cNvSpPr>
              <p:nvPr/>
            </p:nvSpPr>
            <p:spPr bwMode="auto">
              <a:xfrm rot="5400000">
                <a:off x="3792" y="1872"/>
                <a:ext cx="38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grpSp>
            <p:nvGrpSpPr>
              <p:cNvPr id="93" name="Group 6"/>
              <p:cNvGrpSpPr>
                <a:grpSpLocks/>
              </p:cNvGrpSpPr>
              <p:nvPr/>
            </p:nvGrpSpPr>
            <p:grpSpPr bwMode="auto">
              <a:xfrm>
                <a:off x="2880" y="624"/>
                <a:ext cx="1687" cy="1085"/>
                <a:chOff x="2880" y="576"/>
                <a:chExt cx="1687" cy="1085"/>
              </a:xfrm>
            </p:grpSpPr>
            <p:sp>
              <p:nvSpPr>
                <p:cNvPr id="14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552" y="672"/>
                  <a:ext cx="413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dirty="0">
                      <a:solidFill>
                        <a:srgbClr val="00B050"/>
                      </a:solidFill>
                      <a:latin typeface="Comic Sans MS" pitchFamily="66" charset="0"/>
                    </a:rPr>
                    <a:t>D data</a:t>
                  </a:r>
                </a:p>
              </p:txBody>
            </p:sp>
            <p:sp>
              <p:nvSpPr>
                <p:cNvPr id="14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168" y="768"/>
                  <a:ext cx="416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dirty="0">
                      <a:latin typeface="Comic Sans MS" pitchFamily="66" charset="0"/>
                    </a:rPr>
                    <a:t> Write</a:t>
                  </a:r>
                </a:p>
              </p:txBody>
            </p:sp>
            <p:sp>
              <p:nvSpPr>
                <p:cNvPr id="14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168" y="912"/>
                  <a:ext cx="597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 D address</a:t>
                  </a:r>
                </a:p>
              </p:txBody>
            </p:sp>
            <p:sp>
              <p:nvSpPr>
                <p:cNvPr id="14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168" y="1296"/>
                  <a:ext cx="598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 A address</a:t>
                  </a:r>
                </a:p>
              </p:txBody>
            </p:sp>
            <p:sp>
              <p:nvSpPr>
                <p:cNvPr id="14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696" y="1296"/>
                  <a:ext cx="589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 B address</a:t>
                  </a:r>
                </a:p>
              </p:txBody>
            </p:sp>
            <p:sp>
              <p:nvSpPr>
                <p:cNvPr id="14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12" y="1488"/>
                  <a:ext cx="414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dirty="0">
                      <a:solidFill>
                        <a:srgbClr val="00B050"/>
                      </a:solidFill>
                      <a:latin typeface="Comic Sans MS" pitchFamily="66" charset="0"/>
                    </a:rPr>
                    <a:t>A data</a:t>
                  </a:r>
                </a:p>
              </p:txBody>
            </p:sp>
            <p:sp>
              <p:nvSpPr>
                <p:cNvPr id="15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792" y="1488"/>
                  <a:ext cx="405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B data</a:t>
                  </a:r>
                </a:p>
              </p:txBody>
            </p:sp>
            <p:sp>
              <p:nvSpPr>
                <p:cNvPr id="151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408" y="1056"/>
                  <a:ext cx="691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Register File</a:t>
                  </a:r>
                </a:p>
              </p:txBody>
            </p:sp>
            <p:sp>
              <p:nvSpPr>
                <p:cNvPr id="152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880" y="768"/>
                  <a:ext cx="276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dirty="0">
                      <a:latin typeface="Comic Sans MS" pitchFamily="66" charset="0"/>
                    </a:rPr>
                    <a:t>WR</a:t>
                  </a:r>
                </a:p>
              </p:txBody>
            </p:sp>
            <p:sp>
              <p:nvSpPr>
                <p:cNvPr id="15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880" y="912"/>
                  <a:ext cx="255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DA</a:t>
                  </a:r>
                </a:p>
              </p:txBody>
            </p:sp>
            <p:sp>
              <p:nvSpPr>
                <p:cNvPr id="15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880" y="1296"/>
                  <a:ext cx="256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dirty="0">
                      <a:solidFill>
                        <a:srgbClr val="008000"/>
                      </a:solidFill>
                      <a:latin typeface="Comic Sans MS" pitchFamily="66" charset="0"/>
                    </a:rPr>
                    <a:t>AA</a:t>
                  </a:r>
                </a:p>
              </p:txBody>
            </p:sp>
            <p:sp>
              <p:nvSpPr>
                <p:cNvPr id="15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320" y="1296"/>
                  <a:ext cx="247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BA</a:t>
                  </a:r>
                </a:p>
              </p:txBody>
            </p:sp>
            <p:sp>
              <p:nvSpPr>
                <p:cNvPr id="156" name="Rectangle 19"/>
                <p:cNvSpPr>
                  <a:spLocks noChangeArrowheads="1"/>
                </p:cNvSpPr>
                <p:nvPr/>
              </p:nvSpPr>
              <p:spPr bwMode="auto">
                <a:xfrm>
                  <a:off x="3216" y="672"/>
                  <a:ext cx="1056" cy="96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EG"/>
                </a:p>
              </p:txBody>
            </p:sp>
            <p:sp>
              <p:nvSpPr>
                <p:cNvPr id="157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4272" y="1392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158" name="Line 21"/>
                <p:cNvSpPr>
                  <a:spLocks noChangeShapeType="1"/>
                </p:cNvSpPr>
                <p:nvPr/>
              </p:nvSpPr>
              <p:spPr bwMode="auto">
                <a:xfrm>
                  <a:off x="3120" y="1392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159" name="Line 22"/>
                <p:cNvSpPr>
                  <a:spLocks noChangeShapeType="1"/>
                </p:cNvSpPr>
                <p:nvPr/>
              </p:nvSpPr>
              <p:spPr bwMode="auto">
                <a:xfrm>
                  <a:off x="3120" y="1008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160" name="Line 23"/>
                <p:cNvSpPr>
                  <a:spLocks noChangeShapeType="1"/>
                </p:cNvSpPr>
                <p:nvPr/>
              </p:nvSpPr>
              <p:spPr bwMode="auto">
                <a:xfrm>
                  <a:off x="3120" y="86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161" name="Line 24"/>
                <p:cNvSpPr>
                  <a:spLocks noChangeShapeType="1"/>
                </p:cNvSpPr>
                <p:nvPr/>
              </p:nvSpPr>
              <p:spPr bwMode="auto">
                <a:xfrm rot="5400000">
                  <a:off x="3696" y="624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</p:grpSp>
          <p:sp>
            <p:nvSpPr>
              <p:cNvPr id="94" name="Line 25"/>
              <p:cNvSpPr>
                <a:spLocks noChangeShapeType="1"/>
              </p:cNvSpPr>
              <p:nvPr/>
            </p:nvSpPr>
            <p:spPr bwMode="auto">
              <a:xfrm rot="5400000">
                <a:off x="3624" y="3480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grpSp>
            <p:nvGrpSpPr>
              <p:cNvPr id="95" name="Group 31"/>
              <p:cNvGrpSpPr>
                <a:grpSpLocks/>
              </p:cNvGrpSpPr>
              <p:nvPr/>
            </p:nvGrpSpPr>
            <p:grpSpPr bwMode="auto">
              <a:xfrm>
                <a:off x="4320" y="2160"/>
                <a:ext cx="1104" cy="624"/>
                <a:chOff x="4320" y="1776"/>
                <a:chExt cx="1104" cy="624"/>
              </a:xfrm>
            </p:grpSpPr>
            <p:sp>
              <p:nvSpPr>
                <p:cNvPr id="132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800" y="1776"/>
                  <a:ext cx="360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 RAM</a:t>
                  </a:r>
                </a:p>
              </p:txBody>
            </p:sp>
            <p:sp>
              <p:nvSpPr>
                <p:cNvPr id="133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608" y="1920"/>
                  <a:ext cx="411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dirty="0">
                      <a:latin typeface="Comic Sans MS" pitchFamily="66" charset="0"/>
                    </a:rPr>
                    <a:t> </a:t>
                  </a:r>
                  <a:r>
                    <a:rPr lang="en-US" sz="1200" dirty="0">
                      <a:solidFill>
                        <a:srgbClr val="00B050"/>
                      </a:solidFill>
                      <a:latin typeface="Comic Sans MS" pitchFamily="66" charset="0"/>
                    </a:rPr>
                    <a:t>ADRS</a:t>
                  </a:r>
                </a:p>
              </p:txBody>
            </p:sp>
            <p:sp>
              <p:nvSpPr>
                <p:cNvPr id="134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4608" y="2016"/>
                  <a:ext cx="419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 DATA</a:t>
                  </a:r>
                </a:p>
              </p:txBody>
            </p:sp>
            <p:sp>
              <p:nvSpPr>
                <p:cNvPr id="135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4608" y="2112"/>
                  <a:ext cx="270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 CS</a:t>
                  </a:r>
                </a:p>
              </p:txBody>
            </p:sp>
            <p:sp>
              <p:nvSpPr>
                <p:cNvPr id="13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4608" y="2208"/>
                  <a:ext cx="305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dirty="0">
                      <a:latin typeface="Comic Sans MS" pitchFamily="66" charset="0"/>
                    </a:rPr>
                    <a:t> </a:t>
                  </a:r>
                  <a:r>
                    <a:rPr lang="en-US" sz="1200" dirty="0">
                      <a:solidFill>
                        <a:srgbClr val="00B050"/>
                      </a:solidFill>
                      <a:latin typeface="Comic Sans MS" pitchFamily="66" charset="0"/>
                    </a:rPr>
                    <a:t>WR</a:t>
                  </a:r>
                </a:p>
              </p:txBody>
            </p:sp>
            <p:sp>
              <p:nvSpPr>
                <p:cNvPr id="137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5040" y="2016"/>
                  <a:ext cx="329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OUT</a:t>
                  </a:r>
                </a:p>
              </p:txBody>
            </p:sp>
            <p:sp>
              <p:nvSpPr>
                <p:cNvPr id="138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320" y="2208"/>
                  <a:ext cx="301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dirty="0">
                      <a:solidFill>
                        <a:srgbClr val="00B050"/>
                      </a:solidFill>
                      <a:latin typeface="Comic Sans MS" pitchFamily="66" charset="0"/>
                    </a:rPr>
                    <a:t>MW</a:t>
                  </a:r>
                </a:p>
              </p:txBody>
            </p:sp>
            <p:sp>
              <p:nvSpPr>
                <p:cNvPr id="139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4320" y="2112"/>
                  <a:ext cx="283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+5V</a:t>
                  </a:r>
                </a:p>
              </p:txBody>
            </p:sp>
            <p:sp>
              <p:nvSpPr>
                <p:cNvPr id="140" name="Rectangle 40"/>
                <p:cNvSpPr>
                  <a:spLocks noChangeArrowheads="1"/>
                </p:cNvSpPr>
                <p:nvPr/>
              </p:nvSpPr>
              <p:spPr bwMode="auto">
                <a:xfrm>
                  <a:off x="4656" y="1776"/>
                  <a:ext cx="672" cy="624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EG"/>
                </a:p>
              </p:txBody>
            </p:sp>
            <p:sp>
              <p:nvSpPr>
                <p:cNvPr id="141" name="Line 41"/>
                <p:cNvSpPr>
                  <a:spLocks noChangeShapeType="1"/>
                </p:cNvSpPr>
                <p:nvPr/>
              </p:nvSpPr>
              <p:spPr bwMode="auto">
                <a:xfrm>
                  <a:off x="4560" y="220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142" name="Line 42"/>
                <p:cNvSpPr>
                  <a:spLocks noChangeShapeType="1"/>
                </p:cNvSpPr>
                <p:nvPr/>
              </p:nvSpPr>
              <p:spPr bwMode="auto">
                <a:xfrm>
                  <a:off x="4560" y="230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143" name="Line 43"/>
                <p:cNvSpPr>
                  <a:spLocks noChangeShapeType="1"/>
                </p:cNvSpPr>
                <p:nvPr/>
              </p:nvSpPr>
              <p:spPr bwMode="auto">
                <a:xfrm>
                  <a:off x="5328" y="2112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</p:grpSp>
          <p:sp>
            <p:nvSpPr>
              <p:cNvPr id="96" name="Line 44"/>
              <p:cNvSpPr>
                <a:spLocks noChangeShapeType="1"/>
              </p:cNvSpPr>
              <p:nvPr/>
            </p:nvSpPr>
            <p:spPr bwMode="auto">
              <a:xfrm>
                <a:off x="3504" y="2400"/>
                <a:ext cx="1152" cy="0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97" name="Line 45"/>
              <p:cNvSpPr>
                <a:spLocks noChangeShapeType="1"/>
              </p:cNvSpPr>
              <p:nvPr/>
            </p:nvSpPr>
            <p:spPr bwMode="auto">
              <a:xfrm>
                <a:off x="3984" y="2496"/>
                <a:ext cx="6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98" name="Line 46"/>
              <p:cNvSpPr>
                <a:spLocks noChangeShapeType="1"/>
              </p:cNvSpPr>
              <p:nvPr/>
            </p:nvSpPr>
            <p:spPr bwMode="auto">
              <a:xfrm>
                <a:off x="3552" y="3600"/>
                <a:ext cx="1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99" name="Line 47"/>
              <p:cNvSpPr>
                <a:spLocks noChangeShapeType="1"/>
              </p:cNvSpPr>
              <p:nvPr/>
            </p:nvSpPr>
            <p:spPr bwMode="auto">
              <a:xfrm>
                <a:off x="3552" y="3696"/>
                <a:ext cx="18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00" name="Line 48"/>
              <p:cNvSpPr>
                <a:spLocks noChangeShapeType="1"/>
              </p:cNvSpPr>
              <p:nvPr/>
            </p:nvSpPr>
            <p:spPr bwMode="auto">
              <a:xfrm rot="5400000">
                <a:off x="4824" y="3096"/>
                <a:ext cx="12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01" name="Line 49"/>
              <p:cNvSpPr>
                <a:spLocks noChangeShapeType="1"/>
              </p:cNvSpPr>
              <p:nvPr/>
            </p:nvSpPr>
            <p:spPr bwMode="auto">
              <a:xfrm>
                <a:off x="3552" y="379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02" name="Line 50"/>
              <p:cNvSpPr>
                <a:spLocks noChangeShapeType="1"/>
              </p:cNvSpPr>
              <p:nvPr/>
            </p:nvSpPr>
            <p:spPr bwMode="auto">
              <a:xfrm>
                <a:off x="2736" y="3648"/>
                <a:ext cx="528" cy="0"/>
              </a:xfrm>
              <a:prstGeom prst="line">
                <a:avLst/>
              </a:prstGeom>
              <a:noFill/>
              <a:ln w="25400">
                <a:solidFill>
                  <a:srgbClr val="00B050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>
                  <a:ln>
                    <a:solidFill>
                      <a:srgbClr val="0066CC"/>
                    </a:solidFill>
                  </a:ln>
                </a:endParaRPr>
              </a:p>
            </p:txBody>
          </p:sp>
          <p:sp>
            <p:nvSpPr>
              <p:cNvPr id="103" name="Line 51"/>
              <p:cNvSpPr>
                <a:spLocks noChangeShapeType="1"/>
              </p:cNvSpPr>
              <p:nvPr/>
            </p:nvSpPr>
            <p:spPr bwMode="auto">
              <a:xfrm rot="16200000" flipH="1">
                <a:off x="1224" y="2136"/>
                <a:ext cx="3024" cy="0"/>
              </a:xfrm>
              <a:prstGeom prst="line">
                <a:avLst/>
              </a:prstGeom>
              <a:noFill/>
              <a:ln w="25400">
                <a:solidFill>
                  <a:srgbClr val="00B050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>
                  <a:ln>
                    <a:solidFill>
                      <a:srgbClr val="0066CC"/>
                    </a:solidFill>
                  </a:ln>
                </a:endParaRPr>
              </a:p>
            </p:txBody>
          </p:sp>
          <p:sp>
            <p:nvSpPr>
              <p:cNvPr id="104" name="Line 52"/>
              <p:cNvSpPr>
                <a:spLocks noChangeShapeType="1"/>
              </p:cNvSpPr>
              <p:nvPr/>
            </p:nvSpPr>
            <p:spPr bwMode="auto">
              <a:xfrm>
                <a:off x="2736" y="624"/>
                <a:ext cx="1008" cy="0"/>
              </a:xfrm>
              <a:prstGeom prst="line">
                <a:avLst/>
              </a:prstGeom>
              <a:noFill/>
              <a:ln w="25400">
                <a:solidFill>
                  <a:srgbClr val="00B050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>
                  <a:ln>
                    <a:solidFill>
                      <a:srgbClr val="0066CC"/>
                    </a:solidFill>
                  </a:ln>
                </a:endParaRPr>
              </a:p>
            </p:txBody>
          </p:sp>
          <p:grpSp>
            <p:nvGrpSpPr>
              <p:cNvPr id="105" name="Group 53"/>
              <p:cNvGrpSpPr>
                <a:grpSpLocks/>
              </p:cNvGrpSpPr>
              <p:nvPr/>
            </p:nvGrpSpPr>
            <p:grpSpPr bwMode="auto">
              <a:xfrm>
                <a:off x="2880" y="2592"/>
                <a:ext cx="1392" cy="797"/>
                <a:chOff x="2880" y="2496"/>
                <a:chExt cx="1392" cy="797"/>
              </a:xfrm>
            </p:grpSpPr>
            <p:sp>
              <p:nvSpPr>
                <p:cNvPr id="117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3408" y="2496"/>
                  <a:ext cx="186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A</a:t>
                  </a:r>
                </a:p>
              </p:txBody>
            </p:sp>
            <p:sp>
              <p:nvSpPr>
                <p:cNvPr id="118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3888" y="2496"/>
                  <a:ext cx="177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B</a:t>
                  </a:r>
                </a:p>
              </p:txBody>
            </p:sp>
            <p:sp>
              <p:nvSpPr>
                <p:cNvPr id="119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3648" y="3120"/>
                  <a:ext cx="174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F</a:t>
                  </a:r>
                </a:p>
              </p:txBody>
            </p:sp>
            <p:sp>
              <p:nvSpPr>
                <p:cNvPr id="120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3216" y="3024"/>
                  <a:ext cx="183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Z</a:t>
                  </a:r>
                </a:p>
              </p:txBody>
            </p:sp>
            <p:sp>
              <p:nvSpPr>
                <p:cNvPr id="121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3216" y="2928"/>
                  <a:ext cx="193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N</a:t>
                  </a:r>
                </a:p>
              </p:txBody>
            </p:sp>
            <p:sp>
              <p:nvSpPr>
                <p:cNvPr id="122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3216" y="2832"/>
                  <a:ext cx="174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C</a:t>
                  </a:r>
                </a:p>
              </p:txBody>
            </p:sp>
            <p:sp>
              <p:nvSpPr>
                <p:cNvPr id="123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3216" y="2736"/>
                  <a:ext cx="178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V</a:t>
                  </a:r>
                </a:p>
              </p:txBody>
            </p:sp>
            <p:sp>
              <p:nvSpPr>
                <p:cNvPr id="124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216" y="2592"/>
                  <a:ext cx="241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FS</a:t>
                  </a:r>
                </a:p>
              </p:txBody>
            </p:sp>
            <p:sp>
              <p:nvSpPr>
                <p:cNvPr id="125" name="Rectangle 63"/>
                <p:cNvSpPr>
                  <a:spLocks noChangeArrowheads="1"/>
                </p:cNvSpPr>
                <p:nvPr/>
              </p:nvSpPr>
              <p:spPr bwMode="auto">
                <a:xfrm>
                  <a:off x="3216" y="2496"/>
                  <a:ext cx="1056" cy="768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EG"/>
                </a:p>
              </p:txBody>
            </p:sp>
            <p:sp>
              <p:nvSpPr>
                <p:cNvPr id="126" name="Line 64"/>
                <p:cNvSpPr>
                  <a:spLocks noChangeShapeType="1"/>
                </p:cNvSpPr>
                <p:nvPr/>
              </p:nvSpPr>
              <p:spPr bwMode="auto">
                <a:xfrm>
                  <a:off x="3120" y="283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127" name="Line 65"/>
                <p:cNvSpPr>
                  <a:spLocks noChangeShapeType="1"/>
                </p:cNvSpPr>
                <p:nvPr/>
              </p:nvSpPr>
              <p:spPr bwMode="auto">
                <a:xfrm>
                  <a:off x="3120" y="292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128" name="Line 66"/>
                <p:cNvSpPr>
                  <a:spLocks noChangeShapeType="1"/>
                </p:cNvSpPr>
                <p:nvPr/>
              </p:nvSpPr>
              <p:spPr bwMode="auto">
                <a:xfrm>
                  <a:off x="3120" y="302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129" name="Line 67"/>
                <p:cNvSpPr>
                  <a:spLocks noChangeShapeType="1"/>
                </p:cNvSpPr>
                <p:nvPr/>
              </p:nvSpPr>
              <p:spPr bwMode="auto">
                <a:xfrm>
                  <a:off x="3120" y="312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130" name="Line 68"/>
                <p:cNvSpPr>
                  <a:spLocks noChangeShapeType="1"/>
                </p:cNvSpPr>
                <p:nvPr/>
              </p:nvSpPr>
              <p:spPr bwMode="auto">
                <a:xfrm>
                  <a:off x="3120" y="2688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131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2880" y="2592"/>
                  <a:ext cx="241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latin typeface="Comic Sans MS" pitchFamily="66" charset="0"/>
                    </a:rPr>
                    <a:t>FS</a:t>
                  </a:r>
                </a:p>
              </p:txBody>
            </p:sp>
          </p:grpSp>
          <p:sp>
            <p:nvSpPr>
              <p:cNvPr id="106" name="Text Box 70"/>
              <p:cNvSpPr txBox="1">
                <a:spLocks noChangeArrowheads="1"/>
              </p:cNvSpPr>
              <p:nvPr/>
            </p:nvSpPr>
            <p:spPr bwMode="auto">
              <a:xfrm>
                <a:off x="3600" y="3696"/>
                <a:ext cx="299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dirty="0">
                    <a:latin typeface="Comic Sans MS" pitchFamily="66" charset="0"/>
                  </a:rPr>
                  <a:t> </a:t>
                </a:r>
                <a:r>
                  <a:rPr lang="en-US" sz="1200" dirty="0">
                    <a:solidFill>
                      <a:srgbClr val="00B050"/>
                    </a:solidFill>
                    <a:latin typeface="Comic Sans MS" pitchFamily="66" charset="0"/>
                  </a:rPr>
                  <a:t>MD</a:t>
                </a:r>
              </a:p>
            </p:txBody>
          </p:sp>
          <p:sp>
            <p:nvSpPr>
              <p:cNvPr id="107" name="Text Box 71"/>
              <p:cNvSpPr txBox="1">
                <a:spLocks noChangeArrowheads="1"/>
              </p:cNvSpPr>
              <p:nvPr/>
            </p:nvSpPr>
            <p:spPr bwMode="auto">
              <a:xfrm>
                <a:off x="3600" y="2053"/>
                <a:ext cx="481" cy="266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90000"/>
                  </a:lnSpc>
                </a:pPr>
                <a:r>
                  <a:rPr lang="en-US" sz="1200" dirty="0">
                    <a:latin typeface="Comic Sans MS" pitchFamily="66" charset="0"/>
                  </a:rPr>
                  <a:t>S D1 D0</a:t>
                </a:r>
              </a:p>
              <a:p>
                <a:pPr eaLnBrk="0" hangingPunct="0">
                  <a:lnSpc>
                    <a:spcPct val="90000"/>
                  </a:lnSpc>
                </a:pPr>
                <a:r>
                  <a:rPr lang="en-US" sz="1200" dirty="0">
                    <a:latin typeface="Comic Sans MS" pitchFamily="66" charset="0"/>
                  </a:rPr>
                  <a:t>         Q</a:t>
                </a:r>
              </a:p>
            </p:txBody>
          </p:sp>
          <p:sp>
            <p:nvSpPr>
              <p:cNvPr id="108" name="Rectangle 72"/>
              <p:cNvSpPr>
                <a:spLocks noChangeArrowheads="1"/>
              </p:cNvSpPr>
              <p:nvPr/>
            </p:nvSpPr>
            <p:spPr bwMode="auto">
              <a:xfrm>
                <a:off x="3600" y="2064"/>
                <a:ext cx="480" cy="24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109" name="Text Box 73"/>
              <p:cNvSpPr txBox="1">
                <a:spLocks noChangeArrowheads="1"/>
              </p:cNvSpPr>
              <p:nvPr/>
            </p:nvSpPr>
            <p:spPr bwMode="auto">
              <a:xfrm>
                <a:off x="2736" y="1728"/>
                <a:ext cx="539" cy="17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dirty="0">
                    <a:solidFill>
                      <a:srgbClr val="3333FF"/>
                    </a:solidFill>
                    <a:latin typeface="Comic Sans MS" pitchFamily="66" charset="0"/>
                  </a:rPr>
                  <a:t> </a:t>
                </a:r>
                <a:r>
                  <a:rPr lang="en-US" sz="1200" dirty="0">
                    <a:latin typeface="Comic Sans MS" pitchFamily="66" charset="0"/>
                  </a:rPr>
                  <a:t>Constant</a:t>
                </a:r>
              </a:p>
            </p:txBody>
          </p:sp>
          <p:sp>
            <p:nvSpPr>
              <p:cNvPr id="110" name="Text Box 74"/>
              <p:cNvSpPr txBox="1">
                <a:spLocks noChangeArrowheads="1"/>
              </p:cNvSpPr>
              <p:nvPr/>
            </p:nvSpPr>
            <p:spPr bwMode="auto">
              <a:xfrm>
                <a:off x="3504" y="1824"/>
                <a:ext cx="320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dirty="0">
                    <a:solidFill>
                      <a:srgbClr val="3333FF"/>
                    </a:solidFill>
                    <a:latin typeface="Comic Sans MS" pitchFamily="66" charset="0"/>
                  </a:rPr>
                  <a:t>  </a:t>
                </a:r>
                <a:r>
                  <a:rPr lang="en-US" sz="1200" dirty="0">
                    <a:latin typeface="Comic Sans MS" pitchFamily="66" charset="0"/>
                  </a:rPr>
                  <a:t>MB</a:t>
                </a:r>
              </a:p>
            </p:txBody>
          </p:sp>
          <p:sp>
            <p:nvSpPr>
              <p:cNvPr id="111" name="Line 75"/>
              <p:cNvSpPr>
                <a:spLocks noChangeShapeType="1"/>
              </p:cNvSpPr>
              <p:nvPr/>
            </p:nvSpPr>
            <p:spPr bwMode="auto">
              <a:xfrm rot="5400000">
                <a:off x="3648" y="2016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2" name="Line 76"/>
              <p:cNvSpPr>
                <a:spLocks noChangeShapeType="1"/>
              </p:cNvSpPr>
              <p:nvPr/>
            </p:nvSpPr>
            <p:spPr bwMode="auto">
              <a:xfrm>
                <a:off x="3264" y="1824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3" name="Line 77"/>
              <p:cNvSpPr>
                <a:spLocks noChangeShapeType="1"/>
              </p:cNvSpPr>
              <p:nvPr/>
            </p:nvSpPr>
            <p:spPr bwMode="auto">
              <a:xfrm rot="5400000">
                <a:off x="3720" y="1944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4" name="Line 78"/>
              <p:cNvSpPr>
                <a:spLocks noChangeShapeType="1"/>
              </p:cNvSpPr>
              <p:nvPr/>
            </p:nvSpPr>
            <p:spPr bwMode="auto">
              <a:xfrm rot="5400000">
                <a:off x="3840" y="2448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5" name="Oval 79"/>
              <p:cNvSpPr>
                <a:spLocks noChangeArrowheads="1"/>
              </p:cNvSpPr>
              <p:nvPr/>
            </p:nvSpPr>
            <p:spPr bwMode="auto">
              <a:xfrm>
                <a:off x="3479" y="237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EG"/>
              </a:p>
            </p:txBody>
          </p:sp>
          <p:sp>
            <p:nvSpPr>
              <p:cNvPr id="116" name="Oval 80"/>
              <p:cNvSpPr>
                <a:spLocks noChangeArrowheads="1"/>
              </p:cNvSpPr>
              <p:nvPr/>
            </p:nvSpPr>
            <p:spPr bwMode="auto">
              <a:xfrm>
                <a:off x="3959" y="246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EG"/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47664" y="510220"/>
            <a:ext cx="6292228" cy="5727092"/>
          </a:xfrm>
          <a:prstGeom prst="rect">
            <a:avLst/>
          </a:prstGeom>
        </p:spPr>
        <p:txBody>
          <a:bodyPr lIns="91429" tIns="45715" rIns="91429" bIns="45715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000" kern="0" dirty="0">
                <a:solidFill>
                  <a:srgbClr val="C00000"/>
                </a:solidFill>
              </a:rPr>
              <a:t>Unit </a:t>
            </a:r>
            <a:r>
              <a:rPr lang="en-US" altLang="en-US" sz="2000" kern="0" dirty="0" smtClean="0">
                <a:solidFill>
                  <a:srgbClr val="C00000"/>
                </a:solidFill>
              </a:rPr>
              <a:t>11</a:t>
            </a:r>
            <a:r>
              <a:rPr lang="en-US" altLang="en-US" sz="2000" kern="0" dirty="0">
                <a:solidFill>
                  <a:srgbClr val="C00000"/>
                </a:solidFill>
              </a:rPr>
              <a:t>: </a:t>
            </a:r>
            <a:r>
              <a:rPr lang="en-US" altLang="en-US" sz="2000" kern="0" dirty="0" err="1">
                <a:solidFill>
                  <a:srgbClr val="C00000"/>
                </a:solidFill>
              </a:rPr>
              <a:t>Datapath</a:t>
            </a:r>
            <a:r>
              <a:rPr lang="en-US" altLang="en-US" sz="2000" kern="0" dirty="0">
                <a:solidFill>
                  <a:srgbClr val="C00000"/>
                </a:solidFill>
              </a:rPr>
              <a:t> Design</a:t>
            </a:r>
            <a:endParaRPr lang="en-US" altLang="fr-FR" b="1" kern="0" dirty="0" smtClean="0">
              <a:solidFill>
                <a:srgbClr val="C00000"/>
              </a:solidFill>
            </a:endParaRPr>
          </a:p>
          <a:p>
            <a:pPr algn="l" eaLnBrk="1" hangingPunct="1">
              <a:spcBef>
                <a:spcPts val="0"/>
              </a:spcBef>
            </a:pPr>
            <a:r>
              <a:rPr lang="en-US" altLang="fr-FR" b="1" kern="0" dirty="0" smtClean="0">
                <a:solidFill>
                  <a:srgbClr val="0070C0"/>
                </a:solidFill>
              </a:rPr>
              <a:t>Overview</a:t>
            </a:r>
          </a:p>
          <a:p>
            <a:pPr marL="730166" lvl="1" indent="-273019" algn="l" eaLnBrk="1" hangingPunct="1">
              <a:spcBef>
                <a:spcPts val="600"/>
              </a:spcBef>
              <a:buClr>
                <a:srgbClr val="D34817"/>
              </a:buClr>
              <a:buSzPct val="85000"/>
              <a:buFont typeface="Arial" charset="0"/>
              <a:buChar char="•"/>
            </a:pPr>
            <a:r>
              <a:rPr lang="en-US" altLang="fr-FR" sz="2800" dirty="0">
                <a:solidFill>
                  <a:prstClr val="black"/>
                </a:solidFill>
                <a:latin typeface="Perpetua"/>
              </a:rPr>
              <a:t>Register file</a:t>
            </a:r>
          </a:p>
          <a:p>
            <a:pPr marL="730166" lvl="1" indent="-273019" algn="l" eaLnBrk="1" hangingPunct="1">
              <a:spcBef>
                <a:spcPts val="600"/>
              </a:spcBef>
              <a:buClr>
                <a:srgbClr val="D34817"/>
              </a:buClr>
              <a:buSzPct val="85000"/>
              <a:buFont typeface="Arial" charset="0"/>
              <a:buChar char="•"/>
            </a:pPr>
            <a:r>
              <a:rPr lang="en-US" altLang="fr-FR" sz="2800" dirty="0">
                <a:solidFill>
                  <a:prstClr val="black"/>
                </a:solidFill>
                <a:latin typeface="Perpetua"/>
              </a:rPr>
              <a:t>Function </a:t>
            </a:r>
            <a:r>
              <a:rPr lang="en-US" altLang="fr-FR" sz="2800" dirty="0" smtClean="0">
                <a:solidFill>
                  <a:prstClr val="black"/>
                </a:solidFill>
                <a:latin typeface="Perpetua"/>
              </a:rPr>
              <a:t>Unit</a:t>
            </a:r>
          </a:p>
          <a:p>
            <a:pPr marL="1187366" lvl="2" indent="-273019" algn="l" eaLnBrk="1" hangingPunct="1">
              <a:spcBef>
                <a:spcPts val="600"/>
              </a:spcBef>
              <a:buClr>
                <a:srgbClr val="D34817"/>
              </a:buClr>
              <a:buSzPct val="85000"/>
              <a:buFont typeface="Arial" charset="0"/>
              <a:buChar char="•"/>
            </a:pPr>
            <a:r>
              <a:rPr lang="en-US" altLang="fr-FR" sz="2800" dirty="0" smtClean="0">
                <a:solidFill>
                  <a:prstClr val="black"/>
                </a:solidFill>
                <a:latin typeface="Perpetua"/>
              </a:rPr>
              <a:t>ALU</a:t>
            </a:r>
          </a:p>
          <a:p>
            <a:pPr marL="1187366" lvl="2" indent="-273019" algn="l" eaLnBrk="1" hangingPunct="1">
              <a:spcBef>
                <a:spcPts val="600"/>
              </a:spcBef>
              <a:buClr>
                <a:srgbClr val="D34817"/>
              </a:buClr>
              <a:buSzPct val="85000"/>
              <a:buFont typeface="Arial" charset="0"/>
              <a:buChar char="•"/>
            </a:pPr>
            <a:r>
              <a:rPr lang="en-US" altLang="fr-FR" sz="2800" dirty="0" smtClean="0">
                <a:solidFill>
                  <a:prstClr val="black"/>
                </a:solidFill>
                <a:latin typeface="Perpetua"/>
              </a:rPr>
              <a:t>Combinational </a:t>
            </a:r>
            <a:r>
              <a:rPr lang="en-US" altLang="fr-FR" sz="2800" dirty="0">
                <a:solidFill>
                  <a:prstClr val="black"/>
                </a:solidFill>
                <a:latin typeface="Perpetua"/>
              </a:rPr>
              <a:t>Shifter</a:t>
            </a:r>
          </a:p>
          <a:p>
            <a:pPr marL="730166" lvl="1" indent="-273019" algn="l" eaLnBrk="1" hangingPunct="1">
              <a:spcBef>
                <a:spcPts val="600"/>
              </a:spcBef>
              <a:buClr>
                <a:srgbClr val="D34817"/>
              </a:buClr>
              <a:buSzPct val="85000"/>
              <a:buFont typeface="Arial" charset="0"/>
              <a:buChar char="•"/>
            </a:pPr>
            <a:r>
              <a:rPr lang="en-US" altLang="fr-FR" sz="2800" dirty="0" smtClean="0">
                <a:solidFill>
                  <a:prstClr val="black"/>
                </a:solidFill>
                <a:latin typeface="Perpetua"/>
              </a:rPr>
              <a:t>Basic </a:t>
            </a:r>
            <a:r>
              <a:rPr lang="en-US" altLang="fr-FR" sz="2800" dirty="0" err="1">
                <a:solidFill>
                  <a:prstClr val="black"/>
                </a:solidFill>
                <a:latin typeface="Perpetua"/>
              </a:rPr>
              <a:t>Datapaths</a:t>
            </a:r>
            <a:r>
              <a:rPr lang="en-US" altLang="fr-FR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altLang="fr-FR" sz="2800" dirty="0" smtClean="0">
                <a:solidFill>
                  <a:prstClr val="black"/>
                </a:solidFill>
                <a:latin typeface="Perpetua"/>
              </a:rPr>
              <a:t>Design</a:t>
            </a:r>
          </a:p>
          <a:p>
            <a:pPr marL="730166" lvl="1" indent="-273019" algn="l" eaLnBrk="1" hangingPunct="1">
              <a:spcBef>
                <a:spcPts val="600"/>
              </a:spcBef>
              <a:buClr>
                <a:srgbClr val="D34817"/>
              </a:buClr>
              <a:buSzPct val="85000"/>
              <a:buFont typeface="Arial" charset="0"/>
              <a:buChar char="•"/>
            </a:pPr>
            <a:r>
              <a:rPr lang="en-US" altLang="fr-FR" sz="2800" dirty="0" smtClean="0">
                <a:solidFill>
                  <a:prstClr val="black"/>
                </a:solidFill>
                <a:latin typeface="Perpetua"/>
                <a:cs typeface="+mn-cs"/>
              </a:rPr>
              <a:t>General </a:t>
            </a:r>
            <a:r>
              <a:rPr lang="en-US" altLang="fr-FR" sz="2800" dirty="0" err="1">
                <a:solidFill>
                  <a:prstClr val="black"/>
                </a:solidFill>
                <a:latin typeface="Perpetua"/>
                <a:cs typeface="+mn-cs"/>
              </a:rPr>
              <a:t>Datapath</a:t>
            </a:r>
            <a:r>
              <a:rPr lang="en-US" altLang="fr-FR" sz="2800" dirty="0">
                <a:solidFill>
                  <a:prstClr val="black"/>
                </a:solidFill>
                <a:latin typeface="Perpetua"/>
                <a:cs typeface="+mn-cs"/>
              </a:rPr>
              <a:t> </a:t>
            </a:r>
            <a:r>
              <a:rPr lang="en-US" altLang="fr-FR" sz="2800" dirty="0" smtClean="0">
                <a:solidFill>
                  <a:prstClr val="black"/>
                </a:solidFill>
                <a:latin typeface="Perpetua"/>
                <a:cs typeface="+mn-cs"/>
              </a:rPr>
              <a:t>Representation</a:t>
            </a:r>
          </a:p>
          <a:p>
            <a:pPr marL="730166" lvl="1" indent="-273019" algn="l" eaLnBrk="1" hangingPunct="1">
              <a:spcBef>
                <a:spcPts val="600"/>
              </a:spcBef>
              <a:buClr>
                <a:srgbClr val="D34817"/>
              </a:buClr>
              <a:buSzPct val="85000"/>
              <a:buFont typeface="Arial" charset="0"/>
              <a:buChar char="•"/>
            </a:pPr>
            <a:r>
              <a:rPr lang="en-US" altLang="fr-FR" sz="2800" dirty="0">
                <a:solidFill>
                  <a:prstClr val="black"/>
                </a:solidFill>
                <a:latin typeface="Perpetua"/>
                <a:cs typeface="+mn-cs"/>
              </a:rPr>
              <a:t>Accessing </a:t>
            </a:r>
            <a:r>
              <a:rPr lang="en-US" altLang="fr-FR" sz="2800" dirty="0" smtClean="0">
                <a:solidFill>
                  <a:prstClr val="black"/>
                </a:solidFill>
                <a:latin typeface="Perpetua"/>
                <a:cs typeface="+mn-cs"/>
              </a:rPr>
              <a:t>RAM</a:t>
            </a:r>
          </a:p>
          <a:p>
            <a:pPr marL="730166" lvl="1" indent="-273019" algn="l" eaLnBrk="1" hangingPunct="1">
              <a:spcBef>
                <a:spcPts val="600"/>
              </a:spcBef>
              <a:buClr>
                <a:srgbClr val="D34817"/>
              </a:buClr>
              <a:buSzPct val="85000"/>
              <a:buFont typeface="Arial" charset="0"/>
              <a:buChar char="•"/>
            </a:pPr>
            <a:r>
              <a:rPr lang="en-US" altLang="fr-FR" sz="2800" dirty="0">
                <a:solidFill>
                  <a:prstClr val="black"/>
                </a:solidFill>
                <a:latin typeface="Perpetua"/>
                <a:cs typeface="+mn-cs"/>
              </a:rPr>
              <a:t>The Control Word</a:t>
            </a:r>
            <a:br>
              <a:rPr lang="en-US" altLang="fr-FR" sz="2800" dirty="0">
                <a:solidFill>
                  <a:prstClr val="black"/>
                </a:solidFill>
                <a:latin typeface="Perpetua"/>
                <a:cs typeface="+mn-cs"/>
              </a:rPr>
            </a:br>
            <a:endParaRPr lang="en-US" altLang="fr-FR" sz="2800" dirty="0" smtClean="0">
              <a:solidFill>
                <a:prstClr val="black"/>
              </a:solidFill>
              <a:latin typeface="Perpetua"/>
              <a:cs typeface="+mn-cs"/>
            </a:endParaRPr>
          </a:p>
          <a:p>
            <a:pPr algn="l" eaLnBrk="1" hangingPunct="1"/>
            <a:endParaRPr lang="en-US" altLang="fr-FR" b="1" kern="0" dirty="0" smtClean="0">
              <a:solidFill>
                <a:srgbClr val="0070C0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48154" y="5565395"/>
            <a:ext cx="7634322" cy="102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1pPr>
            <a:lvl2pPr marL="914400" indent="-342900" defTabSz="762000">
              <a:defRPr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9pPr>
          </a:lstStyle>
          <a:p>
            <a:pPr algn="l" rtl="0">
              <a:lnSpc>
                <a:spcPct val="90000"/>
              </a:lnSpc>
              <a:defRPr/>
            </a:pPr>
            <a:endParaRPr kumimoji="1" lang="en-US" altLang="ko-KR" sz="1600" b="1" dirty="0"/>
          </a:p>
          <a:p>
            <a:pPr algn="l" rtl="0">
              <a:lnSpc>
                <a:spcPct val="90000"/>
              </a:lnSpc>
              <a:defRPr/>
            </a:pPr>
            <a:r>
              <a:rPr kumimoji="1" lang="en-US" altLang="ko-KR" sz="2000" b="1" dirty="0" smtClean="0"/>
              <a:t>Chapter-8</a:t>
            </a:r>
            <a:endParaRPr kumimoji="1" lang="en-US" altLang="ko-KR" sz="2000" b="1" dirty="0"/>
          </a:p>
          <a:p>
            <a:pPr algn="l" rtl="0">
              <a:defRPr/>
            </a:pPr>
            <a:r>
              <a:rPr lang="en-US" sz="1400" dirty="0"/>
              <a:t>M. Morris Mano, Charles R. </a:t>
            </a:r>
            <a:r>
              <a:rPr lang="en-US" sz="1400" dirty="0" err="1"/>
              <a:t>Kime</a:t>
            </a:r>
            <a:r>
              <a:rPr lang="en-US" sz="1400" dirty="0"/>
              <a:t> and Tom Martin, </a:t>
            </a:r>
            <a:r>
              <a:rPr lang="en-US" sz="1400" b="1" dirty="0"/>
              <a:t>Logic and Computer Design Fundamentals</a:t>
            </a:r>
            <a:r>
              <a:rPr lang="en-US" sz="1400" dirty="0"/>
              <a:t>, Global (5</a:t>
            </a:r>
            <a:r>
              <a:rPr lang="en-US" sz="1400" baseline="30000" dirty="0"/>
              <a:t>th</a:t>
            </a:r>
            <a:r>
              <a:rPr lang="en-US" sz="1400" dirty="0"/>
              <a:t>) Edition, Pearson Education Limited, 2016. ISBN: 9781292096124</a:t>
            </a:r>
          </a:p>
        </p:txBody>
      </p:sp>
    </p:spTree>
    <p:extLst>
      <p:ext uri="{BB962C8B-B14F-4D97-AF65-F5344CB8AC3E}">
        <p14:creationId xmlns:p14="http://schemas.microsoft.com/office/powerpoint/2010/main" val="308578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082E51BE-FFDD-48F4-A364-EAB5CD89CDC6}" type="slidenum">
              <a:rPr lang="en-US" altLang="en-US" sz="1600" b="0" u="none" baseline="0" smtClean="0">
                <a:cs typeface="Times New Roman" pitchFamily="18" charset="0"/>
              </a:rPr>
              <a:pPr/>
              <a:t>20</a:t>
            </a:fld>
            <a:endParaRPr lang="en-US" altLang="en-US" sz="1600" b="0" u="none" baseline="0" dirty="0">
              <a:cs typeface="Times New Roman" pitchFamily="18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Datapath</a:t>
            </a:r>
            <a:r>
              <a:rPr lang="en-US" altLang="en-US" dirty="0" smtClean="0"/>
              <a:t> (Summary)</a:t>
            </a:r>
          </a:p>
        </p:txBody>
      </p:sp>
      <p:sp>
        <p:nvSpPr>
          <p:cNvPr id="22532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71500" y="1143000"/>
            <a:ext cx="8382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8925" indent="-288925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692150" indent="-234950">
              <a:spcBef>
                <a:spcPct val="20000"/>
              </a:spcBef>
              <a:buClr>
                <a:srgbClr val="009999"/>
              </a:buClr>
              <a:buChar char="•"/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44638" indent="-173038">
              <a:spcBef>
                <a:spcPct val="20000"/>
              </a:spcBef>
              <a:buClr>
                <a:srgbClr val="009999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06600" indent="-17780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4638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210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3782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354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0" u="none" baseline="0" dirty="0"/>
              <a:t>The </a:t>
            </a:r>
            <a:r>
              <a:rPr lang="en-US" altLang="en-US" b="0" u="none" baseline="0" dirty="0" err="1"/>
              <a:t>datapath</a:t>
            </a:r>
            <a:r>
              <a:rPr lang="en-US" altLang="en-US" b="0" u="none" baseline="0" dirty="0"/>
              <a:t> completes a single </a:t>
            </a:r>
            <a:r>
              <a:rPr lang="en-US" altLang="en-US" b="0" u="none" baseline="0" dirty="0" err="1"/>
              <a:t>microoperation</a:t>
            </a:r>
            <a:r>
              <a:rPr lang="en-US" altLang="en-US" b="0" u="none" baseline="0" dirty="0"/>
              <a:t> each clock cycle.</a:t>
            </a:r>
          </a:p>
          <a:p>
            <a:pPr eaLnBrk="1" hangingPunct="1"/>
            <a:r>
              <a:rPr lang="en-US" altLang="en-US" b="0" u="none" baseline="0" dirty="0"/>
              <a:t>For given </a:t>
            </a:r>
            <a:r>
              <a:rPr lang="en-US" altLang="en-US" b="0" u="none" baseline="0" dirty="0" err="1"/>
              <a:t>microoperation</a:t>
            </a:r>
            <a:r>
              <a:rPr lang="en-US" altLang="en-US" b="0" u="none" baseline="0" dirty="0"/>
              <a:t>, we need to specify;</a:t>
            </a:r>
          </a:p>
          <a:p>
            <a:pPr lvl="2" eaLnBrk="1" hangingPunct="1"/>
            <a:r>
              <a:rPr lang="en-US" altLang="en-US" b="0" u="none" baseline="0" dirty="0"/>
              <a:t>Source registers</a:t>
            </a:r>
          </a:p>
          <a:p>
            <a:pPr lvl="2" eaLnBrk="1" hangingPunct="1"/>
            <a:r>
              <a:rPr lang="en-US" altLang="en-US" b="0" u="none" baseline="0" dirty="0"/>
              <a:t>Destination register</a:t>
            </a:r>
          </a:p>
          <a:p>
            <a:pPr lvl="2" eaLnBrk="1" hangingPunct="1"/>
            <a:r>
              <a:rPr lang="en-US" altLang="en-US" b="0" u="none" baseline="0" dirty="0"/>
              <a:t>Operation to perform</a:t>
            </a:r>
          </a:p>
          <a:p>
            <a:pPr eaLnBrk="1" hangingPunct="1"/>
            <a:r>
              <a:rPr lang="en-US" altLang="en-US" b="0" u="none" baseline="0" dirty="0"/>
              <a:t>For the </a:t>
            </a:r>
            <a:r>
              <a:rPr lang="en-US" altLang="en-US" b="0" u="none" baseline="0" dirty="0" err="1"/>
              <a:t>datapath</a:t>
            </a:r>
            <a:r>
              <a:rPr lang="en-US" altLang="en-US" b="0" u="none" baseline="0" dirty="0"/>
              <a:t>, we also need to specify;</a:t>
            </a:r>
          </a:p>
          <a:p>
            <a:pPr lvl="2" eaLnBrk="1" hangingPunct="1"/>
            <a:r>
              <a:rPr lang="en-US" altLang="en-US" b="0" u="none" baseline="0" dirty="0"/>
              <a:t>External or function data</a:t>
            </a:r>
          </a:p>
          <a:p>
            <a:pPr lvl="2" eaLnBrk="1" hangingPunct="1"/>
            <a:r>
              <a:rPr lang="en-US" altLang="en-US" b="0" u="none" baseline="0" dirty="0"/>
              <a:t>Data B from register or constant</a:t>
            </a:r>
          </a:p>
          <a:p>
            <a:pPr lvl="2" eaLnBrk="1" hangingPunct="1"/>
            <a:r>
              <a:rPr lang="en-US" altLang="en-US" b="0" u="none" baseline="0" dirty="0"/>
              <a:t>Whether the destination is updated</a:t>
            </a:r>
          </a:p>
        </p:txBody>
      </p:sp>
    </p:spTree>
    <p:extLst>
      <p:ext uri="{BB962C8B-B14F-4D97-AF65-F5344CB8AC3E}">
        <p14:creationId xmlns:p14="http://schemas.microsoft.com/office/powerpoint/2010/main" val="1412692466"/>
      </p:ext>
    </p:extLst>
  </p:cSld>
  <p:clrMapOvr>
    <a:masterClrMapping/>
  </p:clrMapOvr>
  <p:transition advTm="67497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248400" y="6368574"/>
            <a:ext cx="2895600" cy="476250"/>
          </a:xfrm>
        </p:spPr>
        <p:txBody>
          <a:bodyPr/>
          <a:lstStyle/>
          <a:p>
            <a:fld id="{397E60C1-2068-454E-895D-6CD19F1C1E4F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5963" y="0"/>
            <a:ext cx="7772400" cy="1020763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b="1" dirty="0">
                <a:solidFill>
                  <a:srgbClr val="C00000"/>
                </a:solidFill>
              </a:rPr>
              <a:t>The Control Word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314450"/>
            <a:ext cx="7772400" cy="5027613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b="0"/>
              <a:t>The datapath has many control inputs</a:t>
            </a:r>
          </a:p>
          <a:p>
            <a:pPr>
              <a:lnSpc>
                <a:spcPct val="90000"/>
              </a:lnSpc>
            </a:pPr>
            <a:r>
              <a:rPr lang="en-US" altLang="en-US" b="0"/>
              <a:t> The signals driving these inputs can be defined and organized into a </a:t>
            </a:r>
            <a:r>
              <a:rPr lang="en-US" altLang="en-US" b="0" i="1"/>
              <a:t>control word</a:t>
            </a:r>
          </a:p>
          <a:p>
            <a:pPr>
              <a:lnSpc>
                <a:spcPct val="90000"/>
              </a:lnSpc>
            </a:pPr>
            <a:r>
              <a:rPr lang="en-US" altLang="en-US" b="0"/>
              <a:t>To execute a microinstruction, we apply  control word values for a clock cycle. For most microoperations, the positive edge of the clock cycle is needed to perform the register load</a:t>
            </a:r>
          </a:p>
          <a:p>
            <a:pPr>
              <a:lnSpc>
                <a:spcPct val="90000"/>
              </a:lnSpc>
            </a:pPr>
            <a:r>
              <a:rPr lang="en-US" altLang="en-US" b="0"/>
              <a:t>The datapath control word format and the field definitions are shown on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302186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237298" y="6393626"/>
            <a:ext cx="2895600" cy="476250"/>
          </a:xfrm>
        </p:spPr>
        <p:txBody>
          <a:bodyPr/>
          <a:lstStyle/>
          <a:p>
            <a:fld id="{ABC42AD9-901D-4A52-9176-A92CAD8C4A20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5963" y="0"/>
            <a:ext cx="7772400" cy="1020763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/>
              <a:t>The Control Word Fields</a:t>
            </a:r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314450"/>
            <a:ext cx="7772400" cy="5027613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r>
              <a:rPr lang="en-US" altLang="en-US" sz="2400" dirty="0"/>
              <a:t>Fields</a:t>
            </a:r>
          </a:p>
          <a:p>
            <a:pPr lvl="1"/>
            <a:r>
              <a:rPr lang="en-US" altLang="en-US" sz="2000" dirty="0"/>
              <a:t>DA – D Address (destination)</a:t>
            </a:r>
          </a:p>
          <a:p>
            <a:pPr lvl="1"/>
            <a:r>
              <a:rPr lang="en-US" altLang="en-US" sz="2000" dirty="0"/>
              <a:t>AA – A Address</a:t>
            </a:r>
          </a:p>
          <a:p>
            <a:pPr lvl="1"/>
            <a:r>
              <a:rPr lang="en-US" altLang="en-US" sz="2000" dirty="0"/>
              <a:t>BA – B Address (source for MUXB</a:t>
            </a:r>
          </a:p>
          <a:p>
            <a:pPr lvl="1"/>
            <a:r>
              <a:rPr lang="en-US" altLang="en-US" sz="2000" dirty="0"/>
              <a:t>MB – Mux B (constant/source</a:t>
            </a:r>
          </a:p>
          <a:p>
            <a:pPr lvl="1"/>
            <a:r>
              <a:rPr lang="en-US" altLang="en-US" sz="2000" dirty="0"/>
              <a:t>FS – Function Select </a:t>
            </a:r>
          </a:p>
          <a:p>
            <a:pPr lvl="1"/>
            <a:r>
              <a:rPr lang="en-US" altLang="en-US" sz="2000" dirty="0"/>
              <a:t>MD – Mux D</a:t>
            </a:r>
          </a:p>
          <a:p>
            <a:pPr lvl="1"/>
            <a:r>
              <a:rPr lang="en-US" altLang="en-US" sz="2000" dirty="0"/>
              <a:t>RW – Register Write</a:t>
            </a:r>
          </a:p>
          <a:p>
            <a:r>
              <a:rPr lang="en-US" altLang="en-US" sz="2400" dirty="0"/>
              <a:t>The connections to </a:t>
            </a:r>
            <a:r>
              <a:rPr lang="en-US" altLang="en-US" sz="2400" dirty="0" err="1"/>
              <a:t>datapath</a:t>
            </a:r>
            <a:r>
              <a:rPr lang="en-US" altLang="en-US" sz="2400" dirty="0"/>
              <a:t> are shown in the next slide</a:t>
            </a:r>
          </a:p>
        </p:txBody>
      </p:sp>
      <p:grpSp>
        <p:nvGrpSpPr>
          <p:cNvPr id="826372" name="Group 4"/>
          <p:cNvGrpSpPr>
            <a:grpSpLocks/>
          </p:cNvGrpSpPr>
          <p:nvPr/>
        </p:nvGrpSpPr>
        <p:grpSpPr bwMode="auto">
          <a:xfrm>
            <a:off x="1106488" y="1387475"/>
            <a:ext cx="5289550" cy="1584325"/>
            <a:chOff x="1897" y="3746"/>
            <a:chExt cx="1966" cy="457"/>
          </a:xfrm>
        </p:grpSpPr>
        <p:sp>
          <p:nvSpPr>
            <p:cNvPr id="826373" name="Rectangle 5"/>
            <p:cNvSpPr>
              <a:spLocks noChangeArrowheads="1"/>
            </p:cNvSpPr>
            <p:nvPr/>
          </p:nvSpPr>
          <p:spPr bwMode="auto">
            <a:xfrm>
              <a:off x="2638" y="4124"/>
              <a:ext cx="515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u="none" baseline="0">
                  <a:solidFill>
                    <a:srgbClr val="000000"/>
                  </a:solidFill>
                </a:rPr>
                <a:t> Control word</a:t>
              </a:r>
              <a:endParaRPr lang="en-US" altLang="en-US" sz="6000"/>
            </a:p>
          </p:txBody>
        </p:sp>
        <p:sp>
          <p:nvSpPr>
            <p:cNvPr id="826374" name="Freeform 6"/>
            <p:cNvSpPr>
              <a:spLocks/>
            </p:cNvSpPr>
            <p:nvPr/>
          </p:nvSpPr>
          <p:spPr bwMode="auto">
            <a:xfrm>
              <a:off x="1897" y="3849"/>
              <a:ext cx="1966" cy="228"/>
            </a:xfrm>
            <a:custGeom>
              <a:avLst/>
              <a:gdLst>
                <a:gd name="T0" fmla="*/ 0 w 1966"/>
                <a:gd name="T1" fmla="*/ 0 h 228"/>
                <a:gd name="T2" fmla="*/ 1966 w 1966"/>
                <a:gd name="T3" fmla="*/ 0 h 228"/>
                <a:gd name="T4" fmla="*/ 1966 w 1966"/>
                <a:gd name="T5" fmla="*/ 228 h 228"/>
                <a:gd name="T6" fmla="*/ 0 w 1966"/>
                <a:gd name="T7" fmla="*/ 228 h 228"/>
                <a:gd name="T8" fmla="*/ 0 w 1966"/>
                <a:gd name="T9" fmla="*/ 0 h 228"/>
                <a:gd name="T10" fmla="*/ 0 w 1966"/>
                <a:gd name="T11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6" h="228">
                  <a:moveTo>
                    <a:pt x="0" y="0"/>
                  </a:moveTo>
                  <a:lnTo>
                    <a:pt x="1966" y="0"/>
                  </a:lnTo>
                  <a:lnTo>
                    <a:pt x="1966" y="228"/>
                  </a:lnTo>
                  <a:lnTo>
                    <a:pt x="0" y="2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375" name="Rectangle 7"/>
            <p:cNvSpPr>
              <a:spLocks noChangeArrowheads="1"/>
            </p:cNvSpPr>
            <p:nvPr/>
          </p:nvSpPr>
          <p:spPr bwMode="auto">
            <a:xfrm>
              <a:off x="2046" y="3921"/>
              <a:ext cx="62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u="none" baseline="0">
                  <a:solidFill>
                    <a:srgbClr val="000000"/>
                  </a:solidFill>
                </a:rPr>
                <a:t>D</a:t>
              </a:r>
              <a:endParaRPr lang="en-US" altLang="en-US" sz="6000"/>
            </a:p>
          </p:txBody>
        </p:sp>
        <p:sp>
          <p:nvSpPr>
            <p:cNvPr id="826376" name="Rectangle 8"/>
            <p:cNvSpPr>
              <a:spLocks noChangeArrowheads="1"/>
            </p:cNvSpPr>
            <p:nvPr/>
          </p:nvSpPr>
          <p:spPr bwMode="auto">
            <a:xfrm>
              <a:off x="2096" y="3921"/>
              <a:ext cx="61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u="none" baseline="0">
                  <a:solidFill>
                    <a:srgbClr val="000000"/>
                  </a:solidFill>
                </a:rPr>
                <a:t>A</a:t>
              </a:r>
              <a:endParaRPr lang="en-US" altLang="en-US" sz="6000"/>
            </a:p>
          </p:txBody>
        </p:sp>
        <p:sp>
          <p:nvSpPr>
            <p:cNvPr id="826377" name="Rectangle 9"/>
            <p:cNvSpPr>
              <a:spLocks noChangeArrowheads="1"/>
            </p:cNvSpPr>
            <p:nvPr/>
          </p:nvSpPr>
          <p:spPr bwMode="auto">
            <a:xfrm>
              <a:off x="2386" y="3921"/>
              <a:ext cx="123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u="none" baseline="0">
                  <a:solidFill>
                    <a:srgbClr val="000000"/>
                  </a:solidFill>
                </a:rPr>
                <a:t>AA</a:t>
              </a:r>
              <a:endParaRPr lang="en-US" altLang="en-US" sz="6000"/>
            </a:p>
          </p:txBody>
        </p:sp>
        <p:sp>
          <p:nvSpPr>
            <p:cNvPr id="826378" name="Rectangle 10"/>
            <p:cNvSpPr>
              <a:spLocks noChangeArrowheads="1"/>
            </p:cNvSpPr>
            <p:nvPr/>
          </p:nvSpPr>
          <p:spPr bwMode="auto">
            <a:xfrm>
              <a:off x="2705" y="3921"/>
              <a:ext cx="118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u="none" baseline="0">
                  <a:solidFill>
                    <a:srgbClr val="000000"/>
                  </a:solidFill>
                </a:rPr>
                <a:t>BA</a:t>
              </a:r>
              <a:endParaRPr lang="en-US" altLang="en-US" sz="6000"/>
            </a:p>
          </p:txBody>
        </p:sp>
        <p:sp>
          <p:nvSpPr>
            <p:cNvPr id="826379" name="Rectangle 11"/>
            <p:cNvSpPr>
              <a:spLocks noChangeArrowheads="1"/>
            </p:cNvSpPr>
            <p:nvPr/>
          </p:nvSpPr>
          <p:spPr bwMode="auto">
            <a:xfrm>
              <a:off x="2962" y="3893"/>
              <a:ext cx="80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u="none" baseline="0">
                  <a:solidFill>
                    <a:srgbClr val="000000"/>
                  </a:solidFill>
                </a:rPr>
                <a:t>M</a:t>
              </a:r>
              <a:endParaRPr lang="en-US" altLang="en-US" sz="6000"/>
            </a:p>
          </p:txBody>
        </p:sp>
        <p:sp>
          <p:nvSpPr>
            <p:cNvPr id="826380" name="Rectangle 12"/>
            <p:cNvSpPr>
              <a:spLocks noChangeArrowheads="1"/>
            </p:cNvSpPr>
            <p:nvPr/>
          </p:nvSpPr>
          <p:spPr bwMode="auto">
            <a:xfrm>
              <a:off x="2962" y="3976"/>
              <a:ext cx="57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u="none" baseline="0">
                  <a:solidFill>
                    <a:srgbClr val="000000"/>
                  </a:solidFill>
                </a:rPr>
                <a:t>B</a:t>
              </a:r>
              <a:endParaRPr lang="en-US" altLang="en-US" sz="6000"/>
            </a:p>
          </p:txBody>
        </p:sp>
        <p:sp>
          <p:nvSpPr>
            <p:cNvPr id="826381" name="Rectangle 13"/>
            <p:cNvSpPr>
              <a:spLocks noChangeArrowheads="1"/>
            </p:cNvSpPr>
            <p:nvPr/>
          </p:nvSpPr>
          <p:spPr bwMode="auto">
            <a:xfrm>
              <a:off x="3306" y="3921"/>
              <a:ext cx="99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u="none" baseline="0">
                  <a:solidFill>
                    <a:srgbClr val="000000"/>
                  </a:solidFill>
                </a:rPr>
                <a:t>FS</a:t>
              </a:r>
              <a:endParaRPr lang="en-US" altLang="en-US" sz="6000"/>
            </a:p>
          </p:txBody>
        </p:sp>
        <p:sp>
          <p:nvSpPr>
            <p:cNvPr id="826382" name="Line 14"/>
            <p:cNvSpPr>
              <a:spLocks noChangeShapeType="1"/>
            </p:cNvSpPr>
            <p:nvPr/>
          </p:nvSpPr>
          <p:spPr bwMode="auto">
            <a:xfrm>
              <a:off x="2265" y="3845"/>
              <a:ext cx="1" cy="2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383" name="Line 15"/>
            <p:cNvSpPr>
              <a:spLocks noChangeShapeType="1"/>
            </p:cNvSpPr>
            <p:nvPr/>
          </p:nvSpPr>
          <p:spPr bwMode="auto">
            <a:xfrm>
              <a:off x="2593" y="3845"/>
              <a:ext cx="1" cy="2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384" name="Line 16"/>
            <p:cNvSpPr>
              <a:spLocks noChangeShapeType="1"/>
            </p:cNvSpPr>
            <p:nvPr/>
          </p:nvSpPr>
          <p:spPr bwMode="auto">
            <a:xfrm>
              <a:off x="2921" y="3845"/>
              <a:ext cx="1" cy="2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385" name="Line 17"/>
            <p:cNvSpPr>
              <a:spLocks noChangeShapeType="1"/>
            </p:cNvSpPr>
            <p:nvPr/>
          </p:nvSpPr>
          <p:spPr bwMode="auto">
            <a:xfrm>
              <a:off x="3059" y="3845"/>
              <a:ext cx="1" cy="2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386" name="Line 18"/>
            <p:cNvSpPr>
              <a:spLocks noChangeShapeType="1"/>
            </p:cNvSpPr>
            <p:nvPr/>
          </p:nvSpPr>
          <p:spPr bwMode="auto">
            <a:xfrm>
              <a:off x="3747" y="3845"/>
              <a:ext cx="1" cy="2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387" name="Line 19"/>
            <p:cNvSpPr>
              <a:spLocks noChangeShapeType="1"/>
            </p:cNvSpPr>
            <p:nvPr/>
          </p:nvSpPr>
          <p:spPr bwMode="auto">
            <a:xfrm>
              <a:off x="3641" y="3845"/>
              <a:ext cx="1" cy="2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388" name="Rectangle 20"/>
            <p:cNvSpPr>
              <a:spLocks noChangeArrowheads="1"/>
            </p:cNvSpPr>
            <p:nvPr/>
          </p:nvSpPr>
          <p:spPr bwMode="auto">
            <a:xfrm>
              <a:off x="3660" y="3893"/>
              <a:ext cx="80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u="none" baseline="0">
                  <a:solidFill>
                    <a:srgbClr val="000000"/>
                  </a:solidFill>
                </a:rPr>
                <a:t>M</a:t>
              </a:r>
              <a:endParaRPr lang="en-US" altLang="en-US" sz="6000"/>
            </a:p>
          </p:txBody>
        </p:sp>
        <p:sp>
          <p:nvSpPr>
            <p:cNvPr id="826389" name="Rectangle 21"/>
            <p:cNvSpPr>
              <a:spLocks noChangeArrowheads="1"/>
            </p:cNvSpPr>
            <p:nvPr/>
          </p:nvSpPr>
          <p:spPr bwMode="auto">
            <a:xfrm>
              <a:off x="3660" y="3976"/>
              <a:ext cx="61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u="none" baseline="0">
                  <a:solidFill>
                    <a:srgbClr val="000000"/>
                  </a:solidFill>
                </a:rPr>
                <a:t>D</a:t>
              </a:r>
              <a:endParaRPr lang="en-US" altLang="en-US" sz="6000"/>
            </a:p>
          </p:txBody>
        </p:sp>
        <p:sp>
          <p:nvSpPr>
            <p:cNvPr id="826390" name="Rectangle 22"/>
            <p:cNvSpPr>
              <a:spLocks noChangeArrowheads="1"/>
            </p:cNvSpPr>
            <p:nvPr/>
          </p:nvSpPr>
          <p:spPr bwMode="auto">
            <a:xfrm>
              <a:off x="3774" y="3893"/>
              <a:ext cx="61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u="none" baseline="0">
                  <a:solidFill>
                    <a:srgbClr val="000000"/>
                  </a:solidFill>
                </a:rPr>
                <a:t>R</a:t>
              </a:r>
              <a:endParaRPr lang="en-US" altLang="en-US" sz="6000"/>
            </a:p>
          </p:txBody>
        </p:sp>
        <p:sp>
          <p:nvSpPr>
            <p:cNvPr id="826391" name="Rectangle 23"/>
            <p:cNvSpPr>
              <a:spLocks noChangeArrowheads="1"/>
            </p:cNvSpPr>
            <p:nvPr/>
          </p:nvSpPr>
          <p:spPr bwMode="auto">
            <a:xfrm>
              <a:off x="3766" y="3976"/>
              <a:ext cx="85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u="none" baseline="0">
                  <a:solidFill>
                    <a:srgbClr val="000000"/>
                  </a:solidFill>
                </a:rPr>
                <a:t>W</a:t>
              </a:r>
              <a:endParaRPr lang="en-US" altLang="en-US" sz="6000"/>
            </a:p>
          </p:txBody>
        </p:sp>
        <p:sp>
          <p:nvSpPr>
            <p:cNvPr id="826392" name="Rectangle 24"/>
            <p:cNvSpPr>
              <a:spLocks noChangeArrowheads="1"/>
            </p:cNvSpPr>
            <p:nvPr/>
          </p:nvSpPr>
          <p:spPr bwMode="auto">
            <a:xfrm>
              <a:off x="1902" y="3746"/>
              <a:ext cx="85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u="none" baseline="0">
                  <a:solidFill>
                    <a:srgbClr val="000000"/>
                  </a:solidFill>
                </a:rPr>
                <a:t>15</a:t>
              </a:r>
              <a:endParaRPr lang="en-US" altLang="en-US" sz="6000"/>
            </a:p>
          </p:txBody>
        </p:sp>
        <p:sp>
          <p:nvSpPr>
            <p:cNvPr id="826393" name="Rectangle 25"/>
            <p:cNvSpPr>
              <a:spLocks noChangeArrowheads="1"/>
            </p:cNvSpPr>
            <p:nvPr/>
          </p:nvSpPr>
          <p:spPr bwMode="auto">
            <a:xfrm>
              <a:off x="2015" y="3746"/>
              <a:ext cx="85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u="none" baseline="0">
                  <a:solidFill>
                    <a:srgbClr val="000000"/>
                  </a:solidFill>
                </a:rPr>
                <a:t>14</a:t>
              </a:r>
              <a:endParaRPr lang="en-US" altLang="en-US" sz="6000"/>
            </a:p>
          </p:txBody>
        </p:sp>
        <p:sp>
          <p:nvSpPr>
            <p:cNvPr id="826394" name="Rectangle 26"/>
            <p:cNvSpPr>
              <a:spLocks noChangeArrowheads="1"/>
            </p:cNvSpPr>
            <p:nvPr/>
          </p:nvSpPr>
          <p:spPr bwMode="auto">
            <a:xfrm>
              <a:off x="2134" y="3746"/>
              <a:ext cx="85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u="none" baseline="0">
                  <a:solidFill>
                    <a:srgbClr val="000000"/>
                  </a:solidFill>
                </a:rPr>
                <a:t>13</a:t>
              </a:r>
              <a:endParaRPr lang="en-US" altLang="en-US" sz="6000"/>
            </a:p>
          </p:txBody>
        </p:sp>
        <p:sp>
          <p:nvSpPr>
            <p:cNvPr id="826395" name="Rectangle 27"/>
            <p:cNvSpPr>
              <a:spLocks noChangeArrowheads="1"/>
            </p:cNvSpPr>
            <p:nvPr/>
          </p:nvSpPr>
          <p:spPr bwMode="auto">
            <a:xfrm>
              <a:off x="2252" y="3746"/>
              <a:ext cx="85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u="none" baseline="0">
                  <a:solidFill>
                    <a:srgbClr val="000000"/>
                  </a:solidFill>
                </a:rPr>
                <a:t>12</a:t>
              </a:r>
              <a:endParaRPr lang="en-US" altLang="en-US" sz="6000"/>
            </a:p>
          </p:txBody>
        </p:sp>
        <p:sp>
          <p:nvSpPr>
            <p:cNvPr id="826396" name="Rectangle 28"/>
            <p:cNvSpPr>
              <a:spLocks noChangeArrowheads="1"/>
            </p:cNvSpPr>
            <p:nvPr/>
          </p:nvSpPr>
          <p:spPr bwMode="auto">
            <a:xfrm>
              <a:off x="2369" y="3746"/>
              <a:ext cx="85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u="none" baseline="0">
                  <a:solidFill>
                    <a:srgbClr val="000000"/>
                  </a:solidFill>
                </a:rPr>
                <a:t>11</a:t>
              </a:r>
              <a:endParaRPr lang="en-US" altLang="en-US" sz="6000"/>
            </a:p>
          </p:txBody>
        </p:sp>
        <p:sp>
          <p:nvSpPr>
            <p:cNvPr id="826397" name="Rectangle 29"/>
            <p:cNvSpPr>
              <a:spLocks noChangeArrowheads="1"/>
            </p:cNvSpPr>
            <p:nvPr/>
          </p:nvSpPr>
          <p:spPr bwMode="auto">
            <a:xfrm>
              <a:off x="2480" y="3746"/>
              <a:ext cx="85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u="none" baseline="0">
                  <a:solidFill>
                    <a:srgbClr val="000000"/>
                  </a:solidFill>
                </a:rPr>
                <a:t>10</a:t>
              </a:r>
              <a:endParaRPr lang="en-US" altLang="en-US" sz="6000"/>
            </a:p>
          </p:txBody>
        </p:sp>
        <p:sp>
          <p:nvSpPr>
            <p:cNvPr id="826398" name="Rectangle 30"/>
            <p:cNvSpPr>
              <a:spLocks noChangeArrowheads="1"/>
            </p:cNvSpPr>
            <p:nvPr/>
          </p:nvSpPr>
          <p:spPr bwMode="auto">
            <a:xfrm>
              <a:off x="2637" y="3746"/>
              <a:ext cx="42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u="none" baseline="0">
                  <a:solidFill>
                    <a:srgbClr val="000000"/>
                  </a:solidFill>
                </a:rPr>
                <a:t>9</a:t>
              </a:r>
              <a:endParaRPr lang="en-US" altLang="en-US" sz="6000"/>
            </a:p>
          </p:txBody>
        </p:sp>
        <p:sp>
          <p:nvSpPr>
            <p:cNvPr id="826399" name="Rectangle 31"/>
            <p:cNvSpPr>
              <a:spLocks noChangeArrowheads="1"/>
            </p:cNvSpPr>
            <p:nvPr/>
          </p:nvSpPr>
          <p:spPr bwMode="auto">
            <a:xfrm>
              <a:off x="2734" y="3746"/>
              <a:ext cx="43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u="none" baseline="0">
                  <a:solidFill>
                    <a:srgbClr val="000000"/>
                  </a:solidFill>
                </a:rPr>
                <a:t>8</a:t>
              </a:r>
              <a:endParaRPr lang="en-US" altLang="en-US" sz="6000"/>
            </a:p>
          </p:txBody>
        </p:sp>
        <p:sp>
          <p:nvSpPr>
            <p:cNvPr id="826400" name="Rectangle 32"/>
            <p:cNvSpPr>
              <a:spLocks noChangeArrowheads="1"/>
            </p:cNvSpPr>
            <p:nvPr/>
          </p:nvSpPr>
          <p:spPr bwMode="auto">
            <a:xfrm>
              <a:off x="2864" y="3746"/>
              <a:ext cx="43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u="none" baseline="0">
                  <a:solidFill>
                    <a:srgbClr val="000000"/>
                  </a:solidFill>
                </a:rPr>
                <a:t>7</a:t>
              </a:r>
              <a:endParaRPr lang="en-US" altLang="en-US" sz="6000"/>
            </a:p>
          </p:txBody>
        </p:sp>
        <p:sp>
          <p:nvSpPr>
            <p:cNvPr id="826401" name="Rectangle 33"/>
            <p:cNvSpPr>
              <a:spLocks noChangeArrowheads="1"/>
            </p:cNvSpPr>
            <p:nvPr/>
          </p:nvSpPr>
          <p:spPr bwMode="auto">
            <a:xfrm>
              <a:off x="2982" y="3746"/>
              <a:ext cx="43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u="none" baseline="0">
                  <a:solidFill>
                    <a:srgbClr val="000000"/>
                  </a:solidFill>
                </a:rPr>
                <a:t>6</a:t>
              </a:r>
              <a:endParaRPr lang="en-US" altLang="en-US" sz="6000"/>
            </a:p>
          </p:txBody>
        </p:sp>
        <p:sp>
          <p:nvSpPr>
            <p:cNvPr id="826402" name="Rectangle 34"/>
            <p:cNvSpPr>
              <a:spLocks noChangeArrowheads="1"/>
            </p:cNvSpPr>
            <p:nvPr/>
          </p:nvSpPr>
          <p:spPr bwMode="auto">
            <a:xfrm>
              <a:off x="3120" y="3746"/>
              <a:ext cx="43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u="none" baseline="0">
                  <a:solidFill>
                    <a:srgbClr val="000000"/>
                  </a:solidFill>
                </a:rPr>
                <a:t>5</a:t>
              </a:r>
              <a:endParaRPr lang="en-US" altLang="en-US" sz="6000"/>
            </a:p>
          </p:txBody>
        </p:sp>
        <p:sp>
          <p:nvSpPr>
            <p:cNvPr id="826403" name="Rectangle 35"/>
            <p:cNvSpPr>
              <a:spLocks noChangeArrowheads="1"/>
            </p:cNvSpPr>
            <p:nvPr/>
          </p:nvSpPr>
          <p:spPr bwMode="auto">
            <a:xfrm>
              <a:off x="3258" y="3746"/>
              <a:ext cx="43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u="none" baseline="0">
                  <a:solidFill>
                    <a:srgbClr val="000000"/>
                  </a:solidFill>
                </a:rPr>
                <a:t>4</a:t>
              </a:r>
              <a:endParaRPr lang="en-US" altLang="en-US" sz="6000"/>
            </a:p>
          </p:txBody>
        </p:sp>
        <p:sp>
          <p:nvSpPr>
            <p:cNvPr id="826404" name="Rectangle 36"/>
            <p:cNvSpPr>
              <a:spLocks noChangeArrowheads="1"/>
            </p:cNvSpPr>
            <p:nvPr/>
          </p:nvSpPr>
          <p:spPr bwMode="auto">
            <a:xfrm>
              <a:off x="3395" y="3746"/>
              <a:ext cx="43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u="none" baseline="0">
                  <a:solidFill>
                    <a:srgbClr val="000000"/>
                  </a:solidFill>
                </a:rPr>
                <a:t>3</a:t>
              </a:r>
              <a:endParaRPr lang="en-US" altLang="en-US" sz="6000"/>
            </a:p>
          </p:txBody>
        </p:sp>
        <p:sp>
          <p:nvSpPr>
            <p:cNvPr id="826405" name="Rectangle 37"/>
            <p:cNvSpPr>
              <a:spLocks noChangeArrowheads="1"/>
            </p:cNvSpPr>
            <p:nvPr/>
          </p:nvSpPr>
          <p:spPr bwMode="auto">
            <a:xfrm>
              <a:off x="3533" y="3746"/>
              <a:ext cx="43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u="none" baseline="0">
                  <a:solidFill>
                    <a:srgbClr val="000000"/>
                  </a:solidFill>
                </a:rPr>
                <a:t>2</a:t>
              </a:r>
              <a:endParaRPr lang="en-US" altLang="en-US" sz="6000"/>
            </a:p>
          </p:txBody>
        </p:sp>
        <p:sp>
          <p:nvSpPr>
            <p:cNvPr id="826406" name="Rectangle 38"/>
            <p:cNvSpPr>
              <a:spLocks noChangeArrowheads="1"/>
            </p:cNvSpPr>
            <p:nvPr/>
          </p:nvSpPr>
          <p:spPr bwMode="auto">
            <a:xfrm>
              <a:off x="3671" y="3746"/>
              <a:ext cx="43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u="none" baseline="0">
                  <a:solidFill>
                    <a:srgbClr val="000000"/>
                  </a:solidFill>
                </a:rPr>
                <a:t>1</a:t>
              </a:r>
              <a:endParaRPr lang="en-US" altLang="en-US" sz="6000"/>
            </a:p>
          </p:txBody>
        </p:sp>
        <p:sp>
          <p:nvSpPr>
            <p:cNvPr id="826407" name="Rectangle 39"/>
            <p:cNvSpPr>
              <a:spLocks noChangeArrowheads="1"/>
            </p:cNvSpPr>
            <p:nvPr/>
          </p:nvSpPr>
          <p:spPr bwMode="auto">
            <a:xfrm>
              <a:off x="3783" y="3746"/>
              <a:ext cx="42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 u="none" baseline="0">
                  <a:solidFill>
                    <a:srgbClr val="000000"/>
                  </a:solidFill>
                </a:rPr>
                <a:t>0</a:t>
              </a:r>
              <a:endParaRPr lang="en-US" altLang="en-US" sz="6000"/>
            </a:p>
          </p:txBody>
        </p:sp>
      </p:grpSp>
    </p:spTree>
    <p:extLst>
      <p:ext uri="{BB962C8B-B14F-4D97-AF65-F5344CB8AC3E}">
        <p14:creationId xmlns:p14="http://schemas.microsoft.com/office/powerpoint/2010/main" val="355408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233330" y="6356048"/>
            <a:ext cx="2895600" cy="476250"/>
          </a:xfrm>
        </p:spPr>
        <p:txBody>
          <a:bodyPr/>
          <a:lstStyle/>
          <a:p>
            <a:fld id="{E8EBBBFD-2181-4B18-B784-0C45A8D72B64}" type="slidenum">
              <a:rPr lang="en-US" altLang="en-US"/>
              <a:pPr/>
              <a:t>23</a:t>
            </a:fld>
            <a:endParaRPr lang="en-US" altLang="en-US" dirty="0"/>
          </a:p>
        </p:txBody>
      </p:sp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5963" y="0"/>
            <a:ext cx="7772400" cy="1020763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2800" dirty="0"/>
              <a:t>Control Word </a:t>
            </a:r>
            <a:r>
              <a:rPr lang="en-US" altLang="en-US" sz="2400" dirty="0"/>
              <a:t>Block </a:t>
            </a:r>
            <a:r>
              <a:rPr lang="en-US" altLang="en-US" sz="2400" dirty="0" smtClean="0"/>
              <a:t>Diagram</a:t>
            </a:r>
            <a:endParaRPr lang="en-US" altLang="en-US" sz="2400" dirty="0"/>
          </a:p>
        </p:txBody>
      </p:sp>
      <p:grpSp>
        <p:nvGrpSpPr>
          <p:cNvPr id="827576" name="Group 184"/>
          <p:cNvGrpSpPr>
            <a:grpSpLocks/>
          </p:cNvGrpSpPr>
          <p:nvPr/>
        </p:nvGrpSpPr>
        <p:grpSpPr bwMode="auto">
          <a:xfrm>
            <a:off x="3055938" y="701675"/>
            <a:ext cx="4545012" cy="5453063"/>
            <a:chOff x="1973" y="778"/>
            <a:chExt cx="2863" cy="3435"/>
          </a:xfrm>
        </p:grpSpPr>
        <p:sp>
          <p:nvSpPr>
            <p:cNvPr id="827432" name="Line 40"/>
            <p:cNvSpPr>
              <a:spLocks noChangeShapeType="1"/>
            </p:cNvSpPr>
            <p:nvPr/>
          </p:nvSpPr>
          <p:spPr bwMode="auto">
            <a:xfrm>
              <a:off x="3195" y="1919"/>
              <a:ext cx="1" cy="88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33" name="Freeform 41"/>
            <p:cNvSpPr>
              <a:spLocks/>
            </p:cNvSpPr>
            <p:nvPr/>
          </p:nvSpPr>
          <p:spPr bwMode="auto">
            <a:xfrm>
              <a:off x="3177" y="2789"/>
              <a:ext cx="38" cy="62"/>
            </a:xfrm>
            <a:custGeom>
              <a:avLst/>
              <a:gdLst>
                <a:gd name="T0" fmla="*/ 9 w 19"/>
                <a:gd name="T1" fmla="*/ 6 h 31"/>
                <a:gd name="T2" fmla="*/ 18 w 19"/>
                <a:gd name="T3" fmla="*/ 0 h 31"/>
                <a:gd name="T4" fmla="*/ 19 w 19"/>
                <a:gd name="T5" fmla="*/ 0 h 31"/>
                <a:gd name="T6" fmla="*/ 13 w 19"/>
                <a:gd name="T7" fmla="*/ 15 h 31"/>
                <a:gd name="T8" fmla="*/ 9 w 19"/>
                <a:gd name="T9" fmla="*/ 31 h 31"/>
                <a:gd name="T10" fmla="*/ 6 w 19"/>
                <a:gd name="T11" fmla="*/ 15 h 31"/>
                <a:gd name="T12" fmla="*/ 0 w 19"/>
                <a:gd name="T13" fmla="*/ 0 h 31"/>
                <a:gd name="T14" fmla="*/ 0 w 19"/>
                <a:gd name="T15" fmla="*/ 0 h 31"/>
                <a:gd name="T16" fmla="*/ 9 w 19"/>
                <a:gd name="T17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1">
                  <a:moveTo>
                    <a:pt x="9" y="6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20"/>
                    <a:pt x="10" y="26"/>
                    <a:pt x="9" y="31"/>
                  </a:cubicBezTo>
                  <a:cubicBezTo>
                    <a:pt x="8" y="26"/>
                    <a:pt x="7" y="20"/>
                    <a:pt x="6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34" name="Line 42"/>
            <p:cNvSpPr>
              <a:spLocks noChangeShapeType="1"/>
            </p:cNvSpPr>
            <p:nvPr/>
          </p:nvSpPr>
          <p:spPr bwMode="auto">
            <a:xfrm>
              <a:off x="3733" y="1919"/>
              <a:ext cx="1" cy="34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35" name="Freeform 43"/>
            <p:cNvSpPr>
              <a:spLocks/>
            </p:cNvSpPr>
            <p:nvPr/>
          </p:nvSpPr>
          <p:spPr bwMode="auto">
            <a:xfrm>
              <a:off x="3715" y="2251"/>
              <a:ext cx="38" cy="60"/>
            </a:xfrm>
            <a:custGeom>
              <a:avLst/>
              <a:gdLst>
                <a:gd name="T0" fmla="*/ 9 w 19"/>
                <a:gd name="T1" fmla="*/ 5 h 30"/>
                <a:gd name="T2" fmla="*/ 18 w 19"/>
                <a:gd name="T3" fmla="*/ 0 h 30"/>
                <a:gd name="T4" fmla="*/ 19 w 19"/>
                <a:gd name="T5" fmla="*/ 0 h 30"/>
                <a:gd name="T6" fmla="*/ 13 w 19"/>
                <a:gd name="T7" fmla="*/ 15 h 30"/>
                <a:gd name="T8" fmla="*/ 9 w 19"/>
                <a:gd name="T9" fmla="*/ 30 h 30"/>
                <a:gd name="T10" fmla="*/ 6 w 19"/>
                <a:gd name="T11" fmla="*/ 15 h 30"/>
                <a:gd name="T12" fmla="*/ 0 w 19"/>
                <a:gd name="T13" fmla="*/ 0 h 30"/>
                <a:gd name="T14" fmla="*/ 0 w 19"/>
                <a:gd name="T15" fmla="*/ 0 h 30"/>
                <a:gd name="T16" fmla="*/ 9 w 19"/>
                <a:gd name="T17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0">
                  <a:moveTo>
                    <a:pt x="9" y="5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20"/>
                    <a:pt x="11" y="25"/>
                    <a:pt x="9" y="30"/>
                  </a:cubicBezTo>
                  <a:cubicBezTo>
                    <a:pt x="8" y="25"/>
                    <a:pt x="7" y="20"/>
                    <a:pt x="6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36" name="Line 44"/>
            <p:cNvSpPr>
              <a:spLocks noChangeShapeType="1"/>
            </p:cNvSpPr>
            <p:nvPr/>
          </p:nvSpPr>
          <p:spPr bwMode="auto">
            <a:xfrm flipH="1">
              <a:off x="2713" y="3103"/>
              <a:ext cx="28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37" name="Freeform 45"/>
            <p:cNvSpPr>
              <a:spLocks/>
            </p:cNvSpPr>
            <p:nvPr/>
          </p:nvSpPr>
          <p:spPr bwMode="auto">
            <a:xfrm>
              <a:off x="2671" y="3085"/>
              <a:ext cx="56" cy="34"/>
            </a:xfrm>
            <a:custGeom>
              <a:avLst/>
              <a:gdLst>
                <a:gd name="T0" fmla="*/ 23 w 28"/>
                <a:gd name="T1" fmla="*/ 9 h 17"/>
                <a:gd name="T2" fmla="*/ 28 w 28"/>
                <a:gd name="T3" fmla="*/ 17 h 17"/>
                <a:gd name="T4" fmla="*/ 28 w 28"/>
                <a:gd name="T5" fmla="*/ 17 h 17"/>
                <a:gd name="T6" fmla="*/ 14 w 28"/>
                <a:gd name="T7" fmla="*/ 12 h 17"/>
                <a:gd name="T8" fmla="*/ 0 w 28"/>
                <a:gd name="T9" fmla="*/ 9 h 17"/>
                <a:gd name="T10" fmla="*/ 14 w 28"/>
                <a:gd name="T11" fmla="*/ 5 h 17"/>
                <a:gd name="T12" fmla="*/ 28 w 28"/>
                <a:gd name="T13" fmla="*/ 0 h 17"/>
                <a:gd name="T14" fmla="*/ 28 w 28"/>
                <a:gd name="T15" fmla="*/ 0 h 17"/>
                <a:gd name="T16" fmla="*/ 23 w 28"/>
                <a:gd name="T1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23" y="9"/>
                  </a:move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9" y="11"/>
                    <a:pt x="5" y="10"/>
                    <a:pt x="0" y="9"/>
                  </a:cubicBezTo>
                  <a:cubicBezTo>
                    <a:pt x="5" y="8"/>
                    <a:pt x="9" y="6"/>
                    <a:pt x="14" y="5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38" name="Line 46"/>
            <p:cNvSpPr>
              <a:spLocks noChangeShapeType="1"/>
            </p:cNvSpPr>
            <p:nvPr/>
          </p:nvSpPr>
          <p:spPr bwMode="auto">
            <a:xfrm flipH="1">
              <a:off x="2713" y="3205"/>
              <a:ext cx="28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39" name="Freeform 47"/>
            <p:cNvSpPr>
              <a:spLocks/>
            </p:cNvSpPr>
            <p:nvPr/>
          </p:nvSpPr>
          <p:spPr bwMode="auto">
            <a:xfrm>
              <a:off x="2671" y="3187"/>
              <a:ext cx="56" cy="34"/>
            </a:xfrm>
            <a:custGeom>
              <a:avLst/>
              <a:gdLst>
                <a:gd name="T0" fmla="*/ 23 w 28"/>
                <a:gd name="T1" fmla="*/ 9 h 17"/>
                <a:gd name="T2" fmla="*/ 28 w 28"/>
                <a:gd name="T3" fmla="*/ 17 h 17"/>
                <a:gd name="T4" fmla="*/ 28 w 28"/>
                <a:gd name="T5" fmla="*/ 17 h 17"/>
                <a:gd name="T6" fmla="*/ 14 w 28"/>
                <a:gd name="T7" fmla="*/ 12 h 17"/>
                <a:gd name="T8" fmla="*/ 0 w 28"/>
                <a:gd name="T9" fmla="*/ 9 h 17"/>
                <a:gd name="T10" fmla="*/ 14 w 28"/>
                <a:gd name="T11" fmla="*/ 6 h 17"/>
                <a:gd name="T12" fmla="*/ 28 w 28"/>
                <a:gd name="T13" fmla="*/ 0 h 17"/>
                <a:gd name="T14" fmla="*/ 28 w 28"/>
                <a:gd name="T15" fmla="*/ 1 h 17"/>
                <a:gd name="T16" fmla="*/ 23 w 28"/>
                <a:gd name="T1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23" y="9"/>
                  </a:move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9" y="11"/>
                    <a:pt x="5" y="10"/>
                    <a:pt x="0" y="9"/>
                  </a:cubicBezTo>
                  <a:cubicBezTo>
                    <a:pt x="5" y="8"/>
                    <a:pt x="9" y="7"/>
                    <a:pt x="14" y="6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lnTo>
                    <a:pt x="2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40" name="Line 48"/>
            <p:cNvSpPr>
              <a:spLocks noChangeShapeType="1"/>
            </p:cNvSpPr>
            <p:nvPr/>
          </p:nvSpPr>
          <p:spPr bwMode="auto">
            <a:xfrm flipH="1">
              <a:off x="2713" y="3307"/>
              <a:ext cx="28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41" name="Freeform 49"/>
            <p:cNvSpPr>
              <a:spLocks/>
            </p:cNvSpPr>
            <p:nvPr/>
          </p:nvSpPr>
          <p:spPr bwMode="auto">
            <a:xfrm>
              <a:off x="2671" y="3291"/>
              <a:ext cx="56" cy="34"/>
            </a:xfrm>
            <a:custGeom>
              <a:avLst/>
              <a:gdLst>
                <a:gd name="T0" fmla="*/ 23 w 28"/>
                <a:gd name="T1" fmla="*/ 8 h 17"/>
                <a:gd name="T2" fmla="*/ 28 w 28"/>
                <a:gd name="T3" fmla="*/ 16 h 17"/>
                <a:gd name="T4" fmla="*/ 28 w 28"/>
                <a:gd name="T5" fmla="*/ 17 h 17"/>
                <a:gd name="T6" fmla="*/ 14 w 28"/>
                <a:gd name="T7" fmla="*/ 11 h 17"/>
                <a:gd name="T8" fmla="*/ 0 w 28"/>
                <a:gd name="T9" fmla="*/ 8 h 17"/>
                <a:gd name="T10" fmla="*/ 14 w 28"/>
                <a:gd name="T11" fmla="*/ 5 h 17"/>
                <a:gd name="T12" fmla="*/ 28 w 28"/>
                <a:gd name="T13" fmla="*/ 0 h 17"/>
                <a:gd name="T14" fmla="*/ 28 w 28"/>
                <a:gd name="T15" fmla="*/ 0 h 17"/>
                <a:gd name="T16" fmla="*/ 23 w 28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23" y="8"/>
                  </a:moveTo>
                  <a:cubicBezTo>
                    <a:pt x="28" y="16"/>
                    <a:pt x="28" y="1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9" y="10"/>
                    <a:pt x="5" y="9"/>
                    <a:pt x="0" y="8"/>
                  </a:cubicBezTo>
                  <a:cubicBezTo>
                    <a:pt x="5" y="7"/>
                    <a:pt x="9" y="6"/>
                    <a:pt x="14" y="5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42" name="Line 50"/>
            <p:cNvSpPr>
              <a:spLocks noChangeShapeType="1"/>
            </p:cNvSpPr>
            <p:nvPr/>
          </p:nvSpPr>
          <p:spPr bwMode="auto">
            <a:xfrm flipH="1">
              <a:off x="2713" y="3409"/>
              <a:ext cx="28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43" name="Freeform 51"/>
            <p:cNvSpPr>
              <a:spLocks/>
            </p:cNvSpPr>
            <p:nvPr/>
          </p:nvSpPr>
          <p:spPr bwMode="auto">
            <a:xfrm>
              <a:off x="2671" y="3393"/>
              <a:ext cx="56" cy="34"/>
            </a:xfrm>
            <a:custGeom>
              <a:avLst/>
              <a:gdLst>
                <a:gd name="T0" fmla="*/ 23 w 28"/>
                <a:gd name="T1" fmla="*/ 8 h 17"/>
                <a:gd name="T2" fmla="*/ 28 w 28"/>
                <a:gd name="T3" fmla="*/ 17 h 17"/>
                <a:gd name="T4" fmla="*/ 28 w 28"/>
                <a:gd name="T5" fmla="*/ 17 h 17"/>
                <a:gd name="T6" fmla="*/ 14 w 28"/>
                <a:gd name="T7" fmla="*/ 12 h 17"/>
                <a:gd name="T8" fmla="*/ 0 w 28"/>
                <a:gd name="T9" fmla="*/ 8 h 17"/>
                <a:gd name="T10" fmla="*/ 14 w 28"/>
                <a:gd name="T11" fmla="*/ 5 h 17"/>
                <a:gd name="T12" fmla="*/ 28 w 28"/>
                <a:gd name="T13" fmla="*/ 0 h 17"/>
                <a:gd name="T14" fmla="*/ 28 w 28"/>
                <a:gd name="T15" fmla="*/ 0 h 17"/>
                <a:gd name="T16" fmla="*/ 23 w 28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23" y="8"/>
                  </a:move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9" y="11"/>
                    <a:pt x="5" y="9"/>
                    <a:pt x="0" y="8"/>
                  </a:cubicBezTo>
                  <a:cubicBezTo>
                    <a:pt x="5" y="7"/>
                    <a:pt x="9" y="6"/>
                    <a:pt x="14" y="5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44" name="Rectangle 52"/>
            <p:cNvSpPr>
              <a:spLocks noChangeArrowheads="1"/>
            </p:cNvSpPr>
            <p:nvPr/>
          </p:nvSpPr>
          <p:spPr bwMode="auto">
            <a:xfrm>
              <a:off x="4639" y="1589"/>
              <a:ext cx="78" cy="28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45" name="Rectangle 53"/>
            <p:cNvSpPr>
              <a:spLocks noChangeArrowheads="1"/>
            </p:cNvSpPr>
            <p:nvPr/>
          </p:nvSpPr>
          <p:spPr bwMode="auto">
            <a:xfrm>
              <a:off x="2254" y="1776"/>
              <a:ext cx="7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10</a:t>
              </a:r>
              <a:endParaRPr lang="en-US" altLang="en-US" sz="2000"/>
            </a:p>
          </p:txBody>
        </p:sp>
        <p:sp>
          <p:nvSpPr>
            <p:cNvPr id="827446" name="Rectangle 54"/>
            <p:cNvSpPr>
              <a:spLocks noChangeArrowheads="1"/>
            </p:cNvSpPr>
            <p:nvPr/>
          </p:nvSpPr>
          <p:spPr bwMode="auto">
            <a:xfrm>
              <a:off x="4652" y="1690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8</a:t>
              </a:r>
              <a:endParaRPr lang="en-US" altLang="en-US" sz="2000"/>
            </a:p>
          </p:txBody>
        </p:sp>
        <p:sp>
          <p:nvSpPr>
            <p:cNvPr id="827447" name="Rectangle 55"/>
            <p:cNvSpPr>
              <a:spLocks noChangeArrowheads="1"/>
            </p:cNvSpPr>
            <p:nvPr/>
          </p:nvSpPr>
          <p:spPr bwMode="auto">
            <a:xfrm>
              <a:off x="2249" y="1035"/>
              <a:ext cx="78" cy="11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48" name="Rectangle 56"/>
            <p:cNvSpPr>
              <a:spLocks noChangeArrowheads="1"/>
            </p:cNvSpPr>
            <p:nvPr/>
          </p:nvSpPr>
          <p:spPr bwMode="auto">
            <a:xfrm>
              <a:off x="2249" y="1199"/>
              <a:ext cx="78" cy="28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49" name="Rectangle 57"/>
            <p:cNvSpPr>
              <a:spLocks noChangeArrowheads="1"/>
            </p:cNvSpPr>
            <p:nvPr/>
          </p:nvSpPr>
          <p:spPr bwMode="auto">
            <a:xfrm>
              <a:off x="2249" y="1589"/>
              <a:ext cx="78" cy="28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50" name="Rectangle 58"/>
            <p:cNvSpPr>
              <a:spLocks noChangeArrowheads="1"/>
            </p:cNvSpPr>
            <p:nvPr/>
          </p:nvSpPr>
          <p:spPr bwMode="auto">
            <a:xfrm>
              <a:off x="2254" y="1299"/>
              <a:ext cx="7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14</a:t>
              </a:r>
              <a:endParaRPr lang="en-US" altLang="en-US" sz="2000"/>
            </a:p>
          </p:txBody>
        </p:sp>
        <p:sp>
          <p:nvSpPr>
            <p:cNvPr id="827451" name="Line 59"/>
            <p:cNvSpPr>
              <a:spLocks noChangeShapeType="1"/>
            </p:cNvSpPr>
            <p:nvPr/>
          </p:nvSpPr>
          <p:spPr bwMode="auto">
            <a:xfrm>
              <a:off x="2345" y="1093"/>
              <a:ext cx="57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52" name="Freeform 60"/>
            <p:cNvSpPr>
              <a:spLocks/>
            </p:cNvSpPr>
            <p:nvPr/>
          </p:nvSpPr>
          <p:spPr bwMode="auto">
            <a:xfrm>
              <a:off x="2899" y="1077"/>
              <a:ext cx="56" cy="34"/>
            </a:xfrm>
            <a:custGeom>
              <a:avLst/>
              <a:gdLst>
                <a:gd name="T0" fmla="*/ 5 w 28"/>
                <a:gd name="T1" fmla="*/ 8 h 17"/>
                <a:gd name="T2" fmla="*/ 0 w 28"/>
                <a:gd name="T3" fmla="*/ 0 h 17"/>
                <a:gd name="T4" fmla="*/ 1 w 28"/>
                <a:gd name="T5" fmla="*/ 0 h 17"/>
                <a:gd name="T6" fmla="*/ 14 w 28"/>
                <a:gd name="T7" fmla="*/ 5 h 17"/>
                <a:gd name="T8" fmla="*/ 28 w 28"/>
                <a:gd name="T9" fmla="*/ 8 h 17"/>
                <a:gd name="T10" fmla="*/ 14 w 28"/>
                <a:gd name="T11" fmla="*/ 11 h 17"/>
                <a:gd name="T12" fmla="*/ 1 w 28"/>
                <a:gd name="T13" fmla="*/ 17 h 17"/>
                <a:gd name="T14" fmla="*/ 0 w 28"/>
                <a:gd name="T15" fmla="*/ 17 h 17"/>
                <a:gd name="T16" fmla="*/ 5 w 28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5" y="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9" y="6"/>
                    <a:pt x="24" y="7"/>
                    <a:pt x="28" y="8"/>
                  </a:cubicBezTo>
                  <a:cubicBezTo>
                    <a:pt x="24" y="9"/>
                    <a:pt x="19" y="10"/>
                    <a:pt x="14" y="1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53" name="Line 61"/>
            <p:cNvSpPr>
              <a:spLocks noChangeShapeType="1"/>
            </p:cNvSpPr>
            <p:nvPr/>
          </p:nvSpPr>
          <p:spPr bwMode="auto">
            <a:xfrm>
              <a:off x="2345" y="1251"/>
              <a:ext cx="57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54" name="Freeform 62"/>
            <p:cNvSpPr>
              <a:spLocks/>
            </p:cNvSpPr>
            <p:nvPr/>
          </p:nvSpPr>
          <p:spPr bwMode="auto">
            <a:xfrm>
              <a:off x="2899" y="1235"/>
              <a:ext cx="56" cy="34"/>
            </a:xfrm>
            <a:custGeom>
              <a:avLst/>
              <a:gdLst>
                <a:gd name="T0" fmla="*/ 5 w 28"/>
                <a:gd name="T1" fmla="*/ 8 h 17"/>
                <a:gd name="T2" fmla="*/ 0 w 28"/>
                <a:gd name="T3" fmla="*/ 0 h 17"/>
                <a:gd name="T4" fmla="*/ 1 w 28"/>
                <a:gd name="T5" fmla="*/ 0 h 17"/>
                <a:gd name="T6" fmla="*/ 14 w 28"/>
                <a:gd name="T7" fmla="*/ 5 h 17"/>
                <a:gd name="T8" fmla="*/ 28 w 28"/>
                <a:gd name="T9" fmla="*/ 8 h 17"/>
                <a:gd name="T10" fmla="*/ 14 w 28"/>
                <a:gd name="T11" fmla="*/ 12 h 17"/>
                <a:gd name="T12" fmla="*/ 1 w 28"/>
                <a:gd name="T13" fmla="*/ 17 h 17"/>
                <a:gd name="T14" fmla="*/ 0 w 28"/>
                <a:gd name="T15" fmla="*/ 17 h 17"/>
                <a:gd name="T16" fmla="*/ 5 w 28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5" y="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9" y="6"/>
                    <a:pt x="24" y="7"/>
                    <a:pt x="28" y="8"/>
                  </a:cubicBezTo>
                  <a:cubicBezTo>
                    <a:pt x="24" y="10"/>
                    <a:pt x="19" y="11"/>
                    <a:pt x="14" y="12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55" name="Line 63"/>
            <p:cNvSpPr>
              <a:spLocks noChangeShapeType="1"/>
            </p:cNvSpPr>
            <p:nvPr/>
          </p:nvSpPr>
          <p:spPr bwMode="auto">
            <a:xfrm>
              <a:off x="2345" y="1349"/>
              <a:ext cx="57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56" name="Freeform 64"/>
            <p:cNvSpPr>
              <a:spLocks/>
            </p:cNvSpPr>
            <p:nvPr/>
          </p:nvSpPr>
          <p:spPr bwMode="auto">
            <a:xfrm>
              <a:off x="2899" y="1331"/>
              <a:ext cx="56" cy="34"/>
            </a:xfrm>
            <a:custGeom>
              <a:avLst/>
              <a:gdLst>
                <a:gd name="T0" fmla="*/ 5 w 28"/>
                <a:gd name="T1" fmla="*/ 9 h 17"/>
                <a:gd name="T2" fmla="*/ 0 w 28"/>
                <a:gd name="T3" fmla="*/ 0 h 17"/>
                <a:gd name="T4" fmla="*/ 1 w 28"/>
                <a:gd name="T5" fmla="*/ 0 h 17"/>
                <a:gd name="T6" fmla="*/ 14 w 28"/>
                <a:gd name="T7" fmla="*/ 5 h 17"/>
                <a:gd name="T8" fmla="*/ 28 w 28"/>
                <a:gd name="T9" fmla="*/ 9 h 17"/>
                <a:gd name="T10" fmla="*/ 14 w 28"/>
                <a:gd name="T11" fmla="*/ 12 h 17"/>
                <a:gd name="T12" fmla="*/ 1 w 28"/>
                <a:gd name="T13" fmla="*/ 17 h 17"/>
                <a:gd name="T14" fmla="*/ 0 w 28"/>
                <a:gd name="T15" fmla="*/ 17 h 17"/>
                <a:gd name="T16" fmla="*/ 5 w 28"/>
                <a:gd name="T1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5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9" y="6"/>
                    <a:pt x="24" y="7"/>
                    <a:pt x="28" y="9"/>
                  </a:cubicBezTo>
                  <a:cubicBezTo>
                    <a:pt x="24" y="10"/>
                    <a:pt x="19" y="11"/>
                    <a:pt x="14" y="12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57" name="Line 65"/>
            <p:cNvSpPr>
              <a:spLocks noChangeShapeType="1"/>
            </p:cNvSpPr>
            <p:nvPr/>
          </p:nvSpPr>
          <p:spPr bwMode="auto">
            <a:xfrm>
              <a:off x="2345" y="1445"/>
              <a:ext cx="57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58" name="Freeform 66"/>
            <p:cNvSpPr>
              <a:spLocks/>
            </p:cNvSpPr>
            <p:nvPr/>
          </p:nvSpPr>
          <p:spPr bwMode="auto">
            <a:xfrm>
              <a:off x="2899" y="1427"/>
              <a:ext cx="56" cy="34"/>
            </a:xfrm>
            <a:custGeom>
              <a:avLst/>
              <a:gdLst>
                <a:gd name="T0" fmla="*/ 5 w 28"/>
                <a:gd name="T1" fmla="*/ 9 h 17"/>
                <a:gd name="T2" fmla="*/ 0 w 28"/>
                <a:gd name="T3" fmla="*/ 0 h 17"/>
                <a:gd name="T4" fmla="*/ 1 w 28"/>
                <a:gd name="T5" fmla="*/ 0 h 17"/>
                <a:gd name="T6" fmla="*/ 14 w 28"/>
                <a:gd name="T7" fmla="*/ 5 h 17"/>
                <a:gd name="T8" fmla="*/ 28 w 28"/>
                <a:gd name="T9" fmla="*/ 9 h 17"/>
                <a:gd name="T10" fmla="*/ 14 w 28"/>
                <a:gd name="T11" fmla="*/ 12 h 17"/>
                <a:gd name="T12" fmla="*/ 1 w 28"/>
                <a:gd name="T13" fmla="*/ 17 h 17"/>
                <a:gd name="T14" fmla="*/ 0 w 28"/>
                <a:gd name="T15" fmla="*/ 17 h 17"/>
                <a:gd name="T16" fmla="*/ 5 w 28"/>
                <a:gd name="T1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5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9" y="6"/>
                    <a:pt x="24" y="7"/>
                    <a:pt x="28" y="9"/>
                  </a:cubicBezTo>
                  <a:cubicBezTo>
                    <a:pt x="24" y="10"/>
                    <a:pt x="19" y="11"/>
                    <a:pt x="14" y="12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59" name="Rectangle 67"/>
            <p:cNvSpPr>
              <a:spLocks noChangeArrowheads="1"/>
            </p:cNvSpPr>
            <p:nvPr/>
          </p:nvSpPr>
          <p:spPr bwMode="auto">
            <a:xfrm>
              <a:off x="2291" y="1051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0</a:t>
              </a:r>
              <a:endParaRPr lang="en-US" altLang="en-US" sz="2000"/>
            </a:p>
          </p:txBody>
        </p:sp>
        <p:sp>
          <p:nvSpPr>
            <p:cNvPr id="827460" name="Rectangle 68"/>
            <p:cNvSpPr>
              <a:spLocks noChangeArrowheads="1"/>
            </p:cNvSpPr>
            <p:nvPr/>
          </p:nvSpPr>
          <p:spPr bwMode="auto">
            <a:xfrm>
              <a:off x="2254" y="1383"/>
              <a:ext cx="7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13</a:t>
              </a:r>
              <a:endParaRPr lang="en-US" altLang="en-US" sz="2000"/>
            </a:p>
          </p:txBody>
        </p:sp>
        <p:sp>
          <p:nvSpPr>
            <p:cNvPr id="827461" name="Rectangle 69"/>
            <p:cNvSpPr>
              <a:spLocks noChangeArrowheads="1"/>
            </p:cNvSpPr>
            <p:nvPr/>
          </p:nvSpPr>
          <p:spPr bwMode="auto">
            <a:xfrm>
              <a:off x="2254" y="1690"/>
              <a:ext cx="7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11</a:t>
              </a:r>
              <a:endParaRPr lang="en-US" altLang="en-US" sz="2000"/>
            </a:p>
          </p:txBody>
        </p:sp>
        <p:sp>
          <p:nvSpPr>
            <p:cNvPr id="827462" name="Line 70"/>
            <p:cNvSpPr>
              <a:spLocks noChangeShapeType="1"/>
            </p:cNvSpPr>
            <p:nvPr/>
          </p:nvSpPr>
          <p:spPr bwMode="auto">
            <a:xfrm>
              <a:off x="3733" y="2539"/>
              <a:ext cx="1" cy="26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63" name="Freeform 71"/>
            <p:cNvSpPr>
              <a:spLocks/>
            </p:cNvSpPr>
            <p:nvPr/>
          </p:nvSpPr>
          <p:spPr bwMode="auto">
            <a:xfrm>
              <a:off x="3715" y="2785"/>
              <a:ext cx="38" cy="62"/>
            </a:xfrm>
            <a:custGeom>
              <a:avLst/>
              <a:gdLst>
                <a:gd name="T0" fmla="*/ 9 w 19"/>
                <a:gd name="T1" fmla="*/ 6 h 31"/>
                <a:gd name="T2" fmla="*/ 18 w 19"/>
                <a:gd name="T3" fmla="*/ 0 h 31"/>
                <a:gd name="T4" fmla="*/ 19 w 19"/>
                <a:gd name="T5" fmla="*/ 1 h 31"/>
                <a:gd name="T6" fmla="*/ 13 w 19"/>
                <a:gd name="T7" fmla="*/ 15 h 31"/>
                <a:gd name="T8" fmla="*/ 9 w 19"/>
                <a:gd name="T9" fmla="*/ 31 h 31"/>
                <a:gd name="T10" fmla="*/ 6 w 19"/>
                <a:gd name="T11" fmla="*/ 15 h 31"/>
                <a:gd name="T12" fmla="*/ 0 w 19"/>
                <a:gd name="T13" fmla="*/ 1 h 31"/>
                <a:gd name="T14" fmla="*/ 0 w 19"/>
                <a:gd name="T15" fmla="*/ 0 h 31"/>
                <a:gd name="T16" fmla="*/ 9 w 19"/>
                <a:gd name="T17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1">
                  <a:moveTo>
                    <a:pt x="9" y="6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21"/>
                    <a:pt x="11" y="26"/>
                    <a:pt x="9" y="31"/>
                  </a:cubicBezTo>
                  <a:cubicBezTo>
                    <a:pt x="8" y="26"/>
                    <a:pt x="7" y="21"/>
                    <a:pt x="6" y="1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64" name="Line 72"/>
            <p:cNvSpPr>
              <a:spLocks noChangeShapeType="1"/>
            </p:cNvSpPr>
            <p:nvPr/>
          </p:nvSpPr>
          <p:spPr bwMode="auto">
            <a:xfrm>
              <a:off x="3737" y="2699"/>
              <a:ext cx="63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65" name="Freeform 73"/>
            <p:cNvSpPr>
              <a:spLocks/>
            </p:cNvSpPr>
            <p:nvPr/>
          </p:nvSpPr>
          <p:spPr bwMode="auto">
            <a:xfrm>
              <a:off x="4359" y="2681"/>
              <a:ext cx="60" cy="38"/>
            </a:xfrm>
            <a:custGeom>
              <a:avLst/>
              <a:gdLst>
                <a:gd name="T0" fmla="*/ 5 w 30"/>
                <a:gd name="T1" fmla="*/ 9 h 19"/>
                <a:gd name="T2" fmla="*/ 0 w 30"/>
                <a:gd name="T3" fmla="*/ 0 h 19"/>
                <a:gd name="T4" fmla="*/ 0 w 30"/>
                <a:gd name="T5" fmla="*/ 0 h 19"/>
                <a:gd name="T6" fmla="*/ 15 w 30"/>
                <a:gd name="T7" fmla="*/ 6 h 19"/>
                <a:gd name="T8" fmla="*/ 30 w 30"/>
                <a:gd name="T9" fmla="*/ 9 h 19"/>
                <a:gd name="T10" fmla="*/ 15 w 30"/>
                <a:gd name="T11" fmla="*/ 13 h 19"/>
                <a:gd name="T12" fmla="*/ 0 w 30"/>
                <a:gd name="T13" fmla="*/ 19 h 19"/>
                <a:gd name="T14" fmla="*/ 0 w 30"/>
                <a:gd name="T15" fmla="*/ 19 h 19"/>
                <a:gd name="T16" fmla="*/ 5 w 30"/>
                <a:gd name="T17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9">
                  <a:moveTo>
                    <a:pt x="5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20" y="7"/>
                    <a:pt x="25" y="8"/>
                    <a:pt x="30" y="9"/>
                  </a:cubicBezTo>
                  <a:cubicBezTo>
                    <a:pt x="25" y="11"/>
                    <a:pt x="20" y="12"/>
                    <a:pt x="15" y="1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66" name="Line 74"/>
            <p:cNvSpPr>
              <a:spLocks noChangeShapeType="1"/>
            </p:cNvSpPr>
            <p:nvPr/>
          </p:nvSpPr>
          <p:spPr bwMode="auto">
            <a:xfrm>
              <a:off x="3025" y="2447"/>
              <a:ext cx="40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67" name="Freeform 75"/>
            <p:cNvSpPr>
              <a:spLocks/>
            </p:cNvSpPr>
            <p:nvPr/>
          </p:nvSpPr>
          <p:spPr bwMode="auto">
            <a:xfrm>
              <a:off x="3413" y="2431"/>
              <a:ext cx="56" cy="34"/>
            </a:xfrm>
            <a:custGeom>
              <a:avLst/>
              <a:gdLst>
                <a:gd name="T0" fmla="*/ 5 w 28"/>
                <a:gd name="T1" fmla="*/ 8 h 17"/>
                <a:gd name="T2" fmla="*/ 0 w 28"/>
                <a:gd name="T3" fmla="*/ 0 h 17"/>
                <a:gd name="T4" fmla="*/ 1 w 28"/>
                <a:gd name="T5" fmla="*/ 0 h 17"/>
                <a:gd name="T6" fmla="*/ 14 w 28"/>
                <a:gd name="T7" fmla="*/ 5 h 17"/>
                <a:gd name="T8" fmla="*/ 28 w 28"/>
                <a:gd name="T9" fmla="*/ 8 h 17"/>
                <a:gd name="T10" fmla="*/ 14 w 28"/>
                <a:gd name="T11" fmla="*/ 12 h 17"/>
                <a:gd name="T12" fmla="*/ 1 w 28"/>
                <a:gd name="T13" fmla="*/ 17 h 17"/>
                <a:gd name="T14" fmla="*/ 0 w 28"/>
                <a:gd name="T15" fmla="*/ 17 h 17"/>
                <a:gd name="T16" fmla="*/ 5 w 28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5" y="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9" y="6"/>
                    <a:pt x="23" y="7"/>
                    <a:pt x="28" y="8"/>
                  </a:cubicBezTo>
                  <a:cubicBezTo>
                    <a:pt x="23" y="9"/>
                    <a:pt x="19" y="10"/>
                    <a:pt x="14" y="12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68" name="Freeform 76"/>
            <p:cNvSpPr>
              <a:spLocks/>
            </p:cNvSpPr>
            <p:nvPr/>
          </p:nvSpPr>
          <p:spPr bwMode="auto">
            <a:xfrm>
              <a:off x="3141" y="2187"/>
              <a:ext cx="462" cy="82"/>
            </a:xfrm>
            <a:custGeom>
              <a:avLst/>
              <a:gdLst>
                <a:gd name="T0" fmla="*/ 0 w 462"/>
                <a:gd name="T1" fmla="*/ 0 h 82"/>
                <a:gd name="T2" fmla="*/ 462 w 462"/>
                <a:gd name="T3" fmla="*/ 0 h 82"/>
                <a:gd name="T4" fmla="*/ 462 w 46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2" h="82">
                  <a:moveTo>
                    <a:pt x="0" y="0"/>
                  </a:moveTo>
                  <a:lnTo>
                    <a:pt x="462" y="0"/>
                  </a:lnTo>
                  <a:lnTo>
                    <a:pt x="462" y="82"/>
                  </a:lnTo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69" name="Freeform 77"/>
            <p:cNvSpPr>
              <a:spLocks/>
            </p:cNvSpPr>
            <p:nvPr/>
          </p:nvSpPr>
          <p:spPr bwMode="auto">
            <a:xfrm>
              <a:off x="3583" y="2253"/>
              <a:ext cx="38" cy="60"/>
            </a:xfrm>
            <a:custGeom>
              <a:avLst/>
              <a:gdLst>
                <a:gd name="T0" fmla="*/ 10 w 19"/>
                <a:gd name="T1" fmla="*/ 5 h 30"/>
                <a:gd name="T2" fmla="*/ 19 w 19"/>
                <a:gd name="T3" fmla="*/ 0 h 30"/>
                <a:gd name="T4" fmla="*/ 19 w 19"/>
                <a:gd name="T5" fmla="*/ 0 h 30"/>
                <a:gd name="T6" fmla="*/ 13 w 19"/>
                <a:gd name="T7" fmla="*/ 15 h 30"/>
                <a:gd name="T8" fmla="*/ 10 w 19"/>
                <a:gd name="T9" fmla="*/ 30 h 30"/>
                <a:gd name="T10" fmla="*/ 6 w 19"/>
                <a:gd name="T11" fmla="*/ 15 h 30"/>
                <a:gd name="T12" fmla="*/ 0 w 19"/>
                <a:gd name="T13" fmla="*/ 0 h 30"/>
                <a:gd name="T14" fmla="*/ 1 w 19"/>
                <a:gd name="T15" fmla="*/ 0 h 30"/>
                <a:gd name="T16" fmla="*/ 10 w 19"/>
                <a:gd name="T17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0">
                  <a:moveTo>
                    <a:pt x="10" y="5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20"/>
                    <a:pt x="11" y="25"/>
                    <a:pt x="10" y="30"/>
                  </a:cubicBezTo>
                  <a:cubicBezTo>
                    <a:pt x="9" y="25"/>
                    <a:pt x="7" y="20"/>
                    <a:pt x="6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70" name="Line 78"/>
            <p:cNvSpPr>
              <a:spLocks noChangeShapeType="1"/>
            </p:cNvSpPr>
            <p:nvPr/>
          </p:nvSpPr>
          <p:spPr bwMode="auto">
            <a:xfrm>
              <a:off x="3471" y="3623"/>
              <a:ext cx="1" cy="1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71" name="Freeform 79"/>
            <p:cNvSpPr>
              <a:spLocks/>
            </p:cNvSpPr>
            <p:nvPr/>
          </p:nvSpPr>
          <p:spPr bwMode="auto">
            <a:xfrm>
              <a:off x="3451" y="3803"/>
              <a:ext cx="38" cy="62"/>
            </a:xfrm>
            <a:custGeom>
              <a:avLst/>
              <a:gdLst>
                <a:gd name="T0" fmla="*/ 10 w 19"/>
                <a:gd name="T1" fmla="*/ 5 h 31"/>
                <a:gd name="T2" fmla="*/ 19 w 19"/>
                <a:gd name="T3" fmla="*/ 0 h 31"/>
                <a:gd name="T4" fmla="*/ 19 w 19"/>
                <a:gd name="T5" fmla="*/ 0 h 31"/>
                <a:gd name="T6" fmla="*/ 13 w 19"/>
                <a:gd name="T7" fmla="*/ 15 h 31"/>
                <a:gd name="T8" fmla="*/ 10 w 19"/>
                <a:gd name="T9" fmla="*/ 31 h 31"/>
                <a:gd name="T10" fmla="*/ 6 w 19"/>
                <a:gd name="T11" fmla="*/ 15 h 31"/>
                <a:gd name="T12" fmla="*/ 0 w 19"/>
                <a:gd name="T13" fmla="*/ 0 h 31"/>
                <a:gd name="T14" fmla="*/ 1 w 19"/>
                <a:gd name="T15" fmla="*/ 0 h 31"/>
                <a:gd name="T16" fmla="*/ 10 w 19"/>
                <a:gd name="T1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1">
                  <a:moveTo>
                    <a:pt x="10" y="5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20"/>
                    <a:pt x="11" y="25"/>
                    <a:pt x="10" y="31"/>
                  </a:cubicBezTo>
                  <a:cubicBezTo>
                    <a:pt x="9" y="25"/>
                    <a:pt x="7" y="20"/>
                    <a:pt x="6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72" name="Freeform 80"/>
            <p:cNvSpPr>
              <a:spLocks/>
            </p:cNvSpPr>
            <p:nvPr/>
          </p:nvSpPr>
          <p:spPr bwMode="auto">
            <a:xfrm>
              <a:off x="3691" y="3745"/>
              <a:ext cx="760" cy="74"/>
            </a:xfrm>
            <a:custGeom>
              <a:avLst/>
              <a:gdLst>
                <a:gd name="T0" fmla="*/ 760 w 760"/>
                <a:gd name="T1" fmla="*/ 0 h 74"/>
                <a:gd name="T2" fmla="*/ 0 w 760"/>
                <a:gd name="T3" fmla="*/ 0 h 74"/>
                <a:gd name="T4" fmla="*/ 0 w 760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0" h="74">
                  <a:moveTo>
                    <a:pt x="760" y="0"/>
                  </a:moveTo>
                  <a:lnTo>
                    <a:pt x="0" y="0"/>
                  </a:lnTo>
                  <a:lnTo>
                    <a:pt x="0" y="74"/>
                  </a:lnTo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73" name="Freeform 81"/>
            <p:cNvSpPr>
              <a:spLocks/>
            </p:cNvSpPr>
            <p:nvPr/>
          </p:nvSpPr>
          <p:spPr bwMode="auto">
            <a:xfrm>
              <a:off x="3673" y="3803"/>
              <a:ext cx="38" cy="62"/>
            </a:xfrm>
            <a:custGeom>
              <a:avLst/>
              <a:gdLst>
                <a:gd name="T0" fmla="*/ 9 w 19"/>
                <a:gd name="T1" fmla="*/ 5 h 31"/>
                <a:gd name="T2" fmla="*/ 18 w 19"/>
                <a:gd name="T3" fmla="*/ 0 h 31"/>
                <a:gd name="T4" fmla="*/ 19 w 19"/>
                <a:gd name="T5" fmla="*/ 0 h 31"/>
                <a:gd name="T6" fmla="*/ 13 w 19"/>
                <a:gd name="T7" fmla="*/ 15 h 31"/>
                <a:gd name="T8" fmla="*/ 9 w 19"/>
                <a:gd name="T9" fmla="*/ 31 h 31"/>
                <a:gd name="T10" fmla="*/ 6 w 19"/>
                <a:gd name="T11" fmla="*/ 15 h 31"/>
                <a:gd name="T12" fmla="*/ 0 w 19"/>
                <a:gd name="T13" fmla="*/ 0 h 31"/>
                <a:gd name="T14" fmla="*/ 0 w 19"/>
                <a:gd name="T15" fmla="*/ 0 h 31"/>
                <a:gd name="T16" fmla="*/ 9 w 19"/>
                <a:gd name="T1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1">
                  <a:moveTo>
                    <a:pt x="9" y="5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20"/>
                    <a:pt x="10" y="25"/>
                    <a:pt x="9" y="31"/>
                  </a:cubicBezTo>
                  <a:cubicBezTo>
                    <a:pt x="8" y="25"/>
                    <a:pt x="7" y="20"/>
                    <a:pt x="6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74" name="Freeform 82"/>
            <p:cNvSpPr>
              <a:spLocks/>
            </p:cNvSpPr>
            <p:nvPr/>
          </p:nvSpPr>
          <p:spPr bwMode="auto">
            <a:xfrm>
              <a:off x="1973" y="879"/>
              <a:ext cx="1634" cy="3334"/>
            </a:xfrm>
            <a:custGeom>
              <a:avLst/>
              <a:gdLst>
                <a:gd name="T0" fmla="*/ 1634 w 1634"/>
                <a:gd name="T1" fmla="*/ 3206 h 3334"/>
                <a:gd name="T2" fmla="*/ 1634 w 1634"/>
                <a:gd name="T3" fmla="*/ 3334 h 3334"/>
                <a:gd name="T4" fmla="*/ 0 w 1634"/>
                <a:gd name="T5" fmla="*/ 3334 h 3334"/>
                <a:gd name="T6" fmla="*/ 0 w 1634"/>
                <a:gd name="T7" fmla="*/ 0 h 3334"/>
                <a:gd name="T8" fmla="*/ 1498 w 1634"/>
                <a:gd name="T9" fmla="*/ 0 h 3334"/>
                <a:gd name="T10" fmla="*/ 1498 w 1634"/>
                <a:gd name="T11" fmla="*/ 90 h 3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4" h="3334">
                  <a:moveTo>
                    <a:pt x="1634" y="3206"/>
                  </a:moveTo>
                  <a:lnTo>
                    <a:pt x="1634" y="3334"/>
                  </a:lnTo>
                  <a:lnTo>
                    <a:pt x="0" y="3334"/>
                  </a:lnTo>
                  <a:lnTo>
                    <a:pt x="0" y="0"/>
                  </a:lnTo>
                  <a:lnTo>
                    <a:pt x="1498" y="0"/>
                  </a:lnTo>
                  <a:lnTo>
                    <a:pt x="1498" y="90"/>
                  </a:lnTo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75" name="Freeform 83"/>
            <p:cNvSpPr>
              <a:spLocks/>
            </p:cNvSpPr>
            <p:nvPr/>
          </p:nvSpPr>
          <p:spPr bwMode="auto">
            <a:xfrm>
              <a:off x="3451" y="953"/>
              <a:ext cx="38" cy="62"/>
            </a:xfrm>
            <a:custGeom>
              <a:avLst/>
              <a:gdLst>
                <a:gd name="T0" fmla="*/ 10 w 19"/>
                <a:gd name="T1" fmla="*/ 5 h 31"/>
                <a:gd name="T2" fmla="*/ 19 w 19"/>
                <a:gd name="T3" fmla="*/ 0 h 31"/>
                <a:gd name="T4" fmla="*/ 19 w 19"/>
                <a:gd name="T5" fmla="*/ 0 h 31"/>
                <a:gd name="T6" fmla="*/ 13 w 19"/>
                <a:gd name="T7" fmla="*/ 15 h 31"/>
                <a:gd name="T8" fmla="*/ 10 w 19"/>
                <a:gd name="T9" fmla="*/ 31 h 31"/>
                <a:gd name="T10" fmla="*/ 6 w 19"/>
                <a:gd name="T11" fmla="*/ 15 h 31"/>
                <a:gd name="T12" fmla="*/ 0 w 19"/>
                <a:gd name="T13" fmla="*/ 0 h 31"/>
                <a:gd name="T14" fmla="*/ 0 w 19"/>
                <a:gd name="T15" fmla="*/ 0 h 31"/>
                <a:gd name="T16" fmla="*/ 10 w 19"/>
                <a:gd name="T1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1">
                  <a:moveTo>
                    <a:pt x="10" y="5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20"/>
                    <a:pt x="11" y="25"/>
                    <a:pt x="10" y="31"/>
                  </a:cubicBezTo>
                  <a:cubicBezTo>
                    <a:pt x="8" y="25"/>
                    <a:pt x="7" y="20"/>
                    <a:pt x="6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76" name="Line 84"/>
            <p:cNvSpPr>
              <a:spLocks noChangeShapeType="1"/>
            </p:cNvSpPr>
            <p:nvPr/>
          </p:nvSpPr>
          <p:spPr bwMode="auto">
            <a:xfrm>
              <a:off x="3215" y="4015"/>
              <a:ext cx="13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77" name="Freeform 85"/>
            <p:cNvSpPr>
              <a:spLocks/>
            </p:cNvSpPr>
            <p:nvPr/>
          </p:nvSpPr>
          <p:spPr bwMode="auto">
            <a:xfrm>
              <a:off x="3331" y="3997"/>
              <a:ext cx="56" cy="34"/>
            </a:xfrm>
            <a:custGeom>
              <a:avLst/>
              <a:gdLst>
                <a:gd name="T0" fmla="*/ 5 w 28"/>
                <a:gd name="T1" fmla="*/ 9 h 17"/>
                <a:gd name="T2" fmla="*/ 0 w 28"/>
                <a:gd name="T3" fmla="*/ 0 h 17"/>
                <a:gd name="T4" fmla="*/ 1 w 28"/>
                <a:gd name="T5" fmla="*/ 0 h 17"/>
                <a:gd name="T6" fmla="*/ 14 w 28"/>
                <a:gd name="T7" fmla="*/ 6 h 17"/>
                <a:gd name="T8" fmla="*/ 28 w 28"/>
                <a:gd name="T9" fmla="*/ 9 h 17"/>
                <a:gd name="T10" fmla="*/ 14 w 28"/>
                <a:gd name="T11" fmla="*/ 12 h 17"/>
                <a:gd name="T12" fmla="*/ 1 w 28"/>
                <a:gd name="T13" fmla="*/ 17 h 17"/>
                <a:gd name="T14" fmla="*/ 0 w 28"/>
                <a:gd name="T15" fmla="*/ 17 h 17"/>
                <a:gd name="T16" fmla="*/ 5 w 28"/>
                <a:gd name="T1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5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9" y="7"/>
                    <a:pt x="24" y="8"/>
                    <a:pt x="28" y="9"/>
                  </a:cubicBezTo>
                  <a:cubicBezTo>
                    <a:pt x="24" y="10"/>
                    <a:pt x="19" y="11"/>
                    <a:pt x="14" y="12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78" name="Rectangle 86"/>
            <p:cNvSpPr>
              <a:spLocks noChangeArrowheads="1"/>
            </p:cNvSpPr>
            <p:nvPr/>
          </p:nvSpPr>
          <p:spPr bwMode="auto">
            <a:xfrm>
              <a:off x="3376" y="4112"/>
              <a:ext cx="18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Bus D</a:t>
              </a:r>
              <a:endParaRPr lang="en-US" altLang="en-US" sz="2000"/>
            </a:p>
          </p:txBody>
        </p:sp>
        <p:sp>
          <p:nvSpPr>
            <p:cNvPr id="827479" name="Rectangle 87"/>
            <p:cNvSpPr>
              <a:spLocks noChangeArrowheads="1"/>
            </p:cNvSpPr>
            <p:nvPr/>
          </p:nvSpPr>
          <p:spPr bwMode="auto">
            <a:xfrm>
              <a:off x="2753" y="2140"/>
              <a:ext cx="35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Constant in</a:t>
              </a:r>
              <a:endParaRPr lang="en-US" altLang="en-US" sz="2000"/>
            </a:p>
          </p:txBody>
        </p:sp>
        <p:sp>
          <p:nvSpPr>
            <p:cNvPr id="827480" name="Rectangle 88"/>
            <p:cNvSpPr>
              <a:spLocks noChangeArrowheads="1"/>
            </p:cNvSpPr>
            <p:nvPr/>
          </p:nvSpPr>
          <p:spPr bwMode="auto">
            <a:xfrm>
              <a:off x="3370" y="2086"/>
              <a:ext cx="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n</a:t>
              </a:r>
              <a:endParaRPr lang="en-US" altLang="en-US" sz="2000"/>
            </a:p>
          </p:txBody>
        </p:sp>
        <p:sp>
          <p:nvSpPr>
            <p:cNvPr id="827481" name="Line 89"/>
            <p:cNvSpPr>
              <a:spLocks noChangeShapeType="1"/>
            </p:cNvSpPr>
            <p:nvPr/>
          </p:nvSpPr>
          <p:spPr bwMode="auto">
            <a:xfrm flipV="1">
              <a:off x="3385" y="2151"/>
              <a:ext cx="66" cy="6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82" name="Rectangle 90"/>
            <p:cNvSpPr>
              <a:spLocks noChangeArrowheads="1"/>
            </p:cNvSpPr>
            <p:nvPr/>
          </p:nvSpPr>
          <p:spPr bwMode="auto">
            <a:xfrm>
              <a:off x="3665" y="1924"/>
              <a:ext cx="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n</a:t>
              </a:r>
              <a:endParaRPr lang="en-US" altLang="en-US" sz="2000"/>
            </a:p>
          </p:txBody>
        </p:sp>
        <p:sp>
          <p:nvSpPr>
            <p:cNvPr id="827483" name="Line 91"/>
            <p:cNvSpPr>
              <a:spLocks noChangeShapeType="1"/>
            </p:cNvSpPr>
            <p:nvPr/>
          </p:nvSpPr>
          <p:spPr bwMode="auto">
            <a:xfrm flipV="1">
              <a:off x="3693" y="1963"/>
              <a:ext cx="66" cy="6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84" name="Freeform 92"/>
            <p:cNvSpPr>
              <a:spLocks/>
            </p:cNvSpPr>
            <p:nvPr/>
          </p:nvSpPr>
          <p:spPr bwMode="auto">
            <a:xfrm>
              <a:off x="3465" y="2313"/>
              <a:ext cx="394" cy="224"/>
            </a:xfrm>
            <a:custGeom>
              <a:avLst/>
              <a:gdLst>
                <a:gd name="T0" fmla="*/ 0 w 394"/>
                <a:gd name="T1" fmla="*/ 0 h 224"/>
                <a:gd name="T2" fmla="*/ 394 w 394"/>
                <a:gd name="T3" fmla="*/ 0 h 224"/>
                <a:gd name="T4" fmla="*/ 394 w 394"/>
                <a:gd name="T5" fmla="*/ 224 h 224"/>
                <a:gd name="T6" fmla="*/ 0 w 394"/>
                <a:gd name="T7" fmla="*/ 224 h 224"/>
                <a:gd name="T8" fmla="*/ 0 w 394"/>
                <a:gd name="T9" fmla="*/ 0 h 224"/>
                <a:gd name="T10" fmla="*/ 0 w 394"/>
                <a:gd name="T1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224">
                  <a:moveTo>
                    <a:pt x="0" y="0"/>
                  </a:moveTo>
                  <a:lnTo>
                    <a:pt x="394" y="0"/>
                  </a:lnTo>
                  <a:lnTo>
                    <a:pt x="394" y="224"/>
                  </a:lnTo>
                  <a:lnTo>
                    <a:pt x="0" y="2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485" name="Rectangle 93"/>
            <p:cNvSpPr>
              <a:spLocks noChangeArrowheads="1"/>
            </p:cNvSpPr>
            <p:nvPr/>
          </p:nvSpPr>
          <p:spPr bwMode="auto">
            <a:xfrm>
              <a:off x="3555" y="2419"/>
              <a:ext cx="23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MUX B</a:t>
              </a:r>
              <a:endParaRPr lang="en-US" altLang="en-US" sz="2000"/>
            </a:p>
          </p:txBody>
        </p:sp>
        <p:sp>
          <p:nvSpPr>
            <p:cNvPr id="827486" name="Rectangle 94"/>
            <p:cNvSpPr>
              <a:spLocks noChangeArrowheads="1"/>
            </p:cNvSpPr>
            <p:nvPr/>
          </p:nvSpPr>
          <p:spPr bwMode="auto">
            <a:xfrm>
              <a:off x="3583" y="2327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1</a:t>
              </a:r>
              <a:endParaRPr lang="en-US" altLang="en-US" sz="2000"/>
            </a:p>
          </p:txBody>
        </p:sp>
        <p:sp>
          <p:nvSpPr>
            <p:cNvPr id="827487" name="Rectangle 95"/>
            <p:cNvSpPr>
              <a:spLocks noChangeArrowheads="1"/>
            </p:cNvSpPr>
            <p:nvPr/>
          </p:nvSpPr>
          <p:spPr bwMode="auto">
            <a:xfrm>
              <a:off x="3716" y="2327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0</a:t>
              </a:r>
              <a:endParaRPr lang="en-US" altLang="en-US" sz="2000"/>
            </a:p>
          </p:txBody>
        </p:sp>
        <p:sp>
          <p:nvSpPr>
            <p:cNvPr id="827488" name="Freeform 96"/>
            <p:cNvSpPr>
              <a:spLocks/>
            </p:cNvSpPr>
            <p:nvPr/>
          </p:nvSpPr>
          <p:spPr bwMode="auto">
            <a:xfrm>
              <a:off x="2959" y="1005"/>
              <a:ext cx="1046" cy="916"/>
            </a:xfrm>
            <a:custGeom>
              <a:avLst/>
              <a:gdLst>
                <a:gd name="T0" fmla="*/ 0 w 1046"/>
                <a:gd name="T1" fmla="*/ 0 h 916"/>
                <a:gd name="T2" fmla="*/ 1046 w 1046"/>
                <a:gd name="T3" fmla="*/ 0 h 916"/>
                <a:gd name="T4" fmla="*/ 1046 w 1046"/>
                <a:gd name="T5" fmla="*/ 916 h 916"/>
                <a:gd name="T6" fmla="*/ 0 w 1046"/>
                <a:gd name="T7" fmla="*/ 916 h 916"/>
                <a:gd name="T8" fmla="*/ 0 w 1046"/>
                <a:gd name="T9" fmla="*/ 0 h 916"/>
                <a:gd name="T10" fmla="*/ 0 w 1046"/>
                <a:gd name="T11" fmla="*/ 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6" h="916">
                  <a:moveTo>
                    <a:pt x="0" y="0"/>
                  </a:moveTo>
                  <a:lnTo>
                    <a:pt x="1046" y="0"/>
                  </a:lnTo>
                  <a:lnTo>
                    <a:pt x="1046" y="916"/>
                  </a:lnTo>
                  <a:lnTo>
                    <a:pt x="0" y="9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F1F7"/>
            </a:solidFill>
            <a:ln w="15875" cap="flat">
              <a:solidFill>
                <a:srgbClr val="00A0C6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489" name="Freeform 97"/>
            <p:cNvSpPr>
              <a:spLocks/>
            </p:cNvSpPr>
            <p:nvPr/>
          </p:nvSpPr>
          <p:spPr bwMode="auto">
            <a:xfrm>
              <a:off x="2959" y="2851"/>
              <a:ext cx="1046" cy="786"/>
            </a:xfrm>
            <a:custGeom>
              <a:avLst/>
              <a:gdLst>
                <a:gd name="T0" fmla="*/ 0 w 1046"/>
                <a:gd name="T1" fmla="*/ 0 h 786"/>
                <a:gd name="T2" fmla="*/ 1046 w 1046"/>
                <a:gd name="T3" fmla="*/ 0 h 786"/>
                <a:gd name="T4" fmla="*/ 1046 w 1046"/>
                <a:gd name="T5" fmla="*/ 786 h 786"/>
                <a:gd name="T6" fmla="*/ 0 w 1046"/>
                <a:gd name="T7" fmla="*/ 786 h 786"/>
                <a:gd name="T8" fmla="*/ 0 w 1046"/>
                <a:gd name="T9" fmla="*/ 0 h 786"/>
                <a:gd name="T10" fmla="*/ 0 w 1046"/>
                <a:gd name="T11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6" h="786">
                  <a:moveTo>
                    <a:pt x="0" y="0"/>
                  </a:moveTo>
                  <a:lnTo>
                    <a:pt x="1046" y="0"/>
                  </a:lnTo>
                  <a:lnTo>
                    <a:pt x="1046" y="786"/>
                  </a:lnTo>
                  <a:lnTo>
                    <a:pt x="0" y="78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490" name="Rectangle 98"/>
            <p:cNvSpPr>
              <a:spLocks noChangeArrowheads="1"/>
            </p:cNvSpPr>
            <p:nvPr/>
          </p:nvSpPr>
          <p:spPr bwMode="auto">
            <a:xfrm>
              <a:off x="3352" y="1041"/>
              <a:ext cx="20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D data</a:t>
              </a:r>
              <a:endParaRPr lang="en-US" altLang="en-US" sz="2000"/>
            </a:p>
          </p:txBody>
        </p:sp>
        <p:sp>
          <p:nvSpPr>
            <p:cNvPr id="827491" name="Rectangle 99"/>
            <p:cNvSpPr>
              <a:spLocks noChangeArrowheads="1"/>
            </p:cNvSpPr>
            <p:nvPr/>
          </p:nvSpPr>
          <p:spPr bwMode="auto">
            <a:xfrm>
              <a:off x="2977" y="1056"/>
              <a:ext cx="18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Write</a:t>
              </a:r>
              <a:endParaRPr lang="en-US" altLang="en-US" sz="2000"/>
            </a:p>
          </p:txBody>
        </p:sp>
        <p:sp>
          <p:nvSpPr>
            <p:cNvPr id="827492" name="Rectangle 100"/>
            <p:cNvSpPr>
              <a:spLocks noChangeArrowheads="1"/>
            </p:cNvSpPr>
            <p:nvPr/>
          </p:nvSpPr>
          <p:spPr bwMode="auto">
            <a:xfrm>
              <a:off x="2977" y="1302"/>
              <a:ext cx="30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D address</a:t>
              </a:r>
              <a:endParaRPr lang="en-US" altLang="en-US" sz="2000"/>
            </a:p>
          </p:txBody>
        </p:sp>
        <p:sp>
          <p:nvSpPr>
            <p:cNvPr id="827493" name="Rectangle 101"/>
            <p:cNvSpPr>
              <a:spLocks noChangeArrowheads="1"/>
            </p:cNvSpPr>
            <p:nvPr/>
          </p:nvSpPr>
          <p:spPr bwMode="auto">
            <a:xfrm>
              <a:off x="2977" y="1682"/>
              <a:ext cx="30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A address</a:t>
              </a:r>
              <a:endParaRPr lang="en-US" altLang="en-US" sz="2000"/>
            </a:p>
          </p:txBody>
        </p:sp>
        <p:sp>
          <p:nvSpPr>
            <p:cNvPr id="827494" name="Rectangle 102"/>
            <p:cNvSpPr>
              <a:spLocks noChangeArrowheads="1"/>
            </p:cNvSpPr>
            <p:nvPr/>
          </p:nvSpPr>
          <p:spPr bwMode="auto">
            <a:xfrm>
              <a:off x="3674" y="1682"/>
              <a:ext cx="30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B address</a:t>
              </a:r>
              <a:endParaRPr lang="en-US" altLang="en-US" sz="2000"/>
            </a:p>
          </p:txBody>
        </p:sp>
        <p:sp>
          <p:nvSpPr>
            <p:cNvPr id="827495" name="Rectangle 103"/>
            <p:cNvSpPr>
              <a:spLocks noChangeArrowheads="1"/>
            </p:cNvSpPr>
            <p:nvPr/>
          </p:nvSpPr>
          <p:spPr bwMode="auto">
            <a:xfrm>
              <a:off x="3095" y="1832"/>
              <a:ext cx="20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A data</a:t>
              </a:r>
              <a:endParaRPr lang="en-US" altLang="en-US" sz="2000"/>
            </a:p>
          </p:txBody>
        </p:sp>
        <p:sp>
          <p:nvSpPr>
            <p:cNvPr id="827496" name="Rectangle 104"/>
            <p:cNvSpPr>
              <a:spLocks noChangeArrowheads="1"/>
            </p:cNvSpPr>
            <p:nvPr/>
          </p:nvSpPr>
          <p:spPr bwMode="auto">
            <a:xfrm>
              <a:off x="3628" y="1832"/>
              <a:ext cx="20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B data</a:t>
              </a:r>
              <a:endParaRPr lang="en-US" altLang="en-US" sz="2000"/>
            </a:p>
          </p:txBody>
        </p:sp>
        <p:sp>
          <p:nvSpPr>
            <p:cNvPr id="827497" name="Rectangle 105"/>
            <p:cNvSpPr>
              <a:spLocks noChangeArrowheads="1"/>
            </p:cNvSpPr>
            <p:nvPr/>
          </p:nvSpPr>
          <p:spPr bwMode="auto">
            <a:xfrm>
              <a:off x="3387" y="1401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8</a:t>
              </a:r>
              <a:endParaRPr lang="en-US" altLang="en-US" sz="2000"/>
            </a:p>
          </p:txBody>
        </p:sp>
        <p:sp>
          <p:nvSpPr>
            <p:cNvPr id="827498" name="Rectangle 106"/>
            <p:cNvSpPr>
              <a:spLocks noChangeArrowheads="1"/>
            </p:cNvSpPr>
            <p:nvPr/>
          </p:nvSpPr>
          <p:spPr bwMode="auto">
            <a:xfrm>
              <a:off x="3442" y="1411"/>
              <a:ext cx="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  <a:latin typeface="Helvetica" pitchFamily="34" charset="0"/>
                </a:rPr>
                <a:t>x</a:t>
              </a:r>
              <a:endParaRPr lang="en-US" altLang="en-US" sz="2000">
                <a:latin typeface="Helvetica" pitchFamily="34" charset="0"/>
              </a:endParaRPr>
            </a:p>
          </p:txBody>
        </p:sp>
        <p:sp>
          <p:nvSpPr>
            <p:cNvPr id="827499" name="Rectangle 107"/>
            <p:cNvSpPr>
              <a:spLocks noChangeArrowheads="1"/>
            </p:cNvSpPr>
            <p:nvPr/>
          </p:nvSpPr>
          <p:spPr bwMode="auto">
            <a:xfrm>
              <a:off x="3504" y="1401"/>
              <a:ext cx="5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 n</a:t>
              </a:r>
              <a:endParaRPr lang="en-US" altLang="en-US" sz="2000"/>
            </a:p>
          </p:txBody>
        </p:sp>
        <p:sp>
          <p:nvSpPr>
            <p:cNvPr id="827500" name="Rectangle 108"/>
            <p:cNvSpPr>
              <a:spLocks noChangeArrowheads="1"/>
            </p:cNvSpPr>
            <p:nvPr/>
          </p:nvSpPr>
          <p:spPr bwMode="auto">
            <a:xfrm>
              <a:off x="3280" y="1484"/>
              <a:ext cx="37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Register file</a:t>
              </a:r>
              <a:endParaRPr lang="en-US" altLang="en-US" sz="2000"/>
            </a:p>
          </p:txBody>
        </p:sp>
        <p:sp>
          <p:nvSpPr>
            <p:cNvPr id="827501" name="Rectangle 109"/>
            <p:cNvSpPr>
              <a:spLocks noChangeArrowheads="1"/>
            </p:cNvSpPr>
            <p:nvPr/>
          </p:nvSpPr>
          <p:spPr bwMode="auto">
            <a:xfrm>
              <a:off x="3163" y="2855"/>
              <a:ext cx="5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A</a:t>
              </a:r>
              <a:endParaRPr lang="en-US" altLang="en-US" sz="2000"/>
            </a:p>
          </p:txBody>
        </p:sp>
        <p:sp>
          <p:nvSpPr>
            <p:cNvPr id="827502" name="Rectangle 110"/>
            <p:cNvSpPr>
              <a:spLocks noChangeArrowheads="1"/>
            </p:cNvSpPr>
            <p:nvPr/>
          </p:nvSpPr>
          <p:spPr bwMode="auto">
            <a:xfrm>
              <a:off x="3701" y="2855"/>
              <a:ext cx="4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B</a:t>
              </a:r>
              <a:endParaRPr lang="en-US" altLang="en-US" sz="2000"/>
            </a:p>
          </p:txBody>
        </p:sp>
        <p:sp>
          <p:nvSpPr>
            <p:cNvPr id="827503" name="Rectangle 111"/>
            <p:cNvSpPr>
              <a:spLocks noChangeArrowheads="1"/>
            </p:cNvSpPr>
            <p:nvPr/>
          </p:nvSpPr>
          <p:spPr bwMode="auto">
            <a:xfrm>
              <a:off x="3336" y="3163"/>
              <a:ext cx="27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Function</a:t>
              </a:r>
              <a:endParaRPr lang="en-US" altLang="en-US" sz="2000"/>
            </a:p>
          </p:txBody>
        </p:sp>
        <p:sp>
          <p:nvSpPr>
            <p:cNvPr id="827504" name="Rectangle 112"/>
            <p:cNvSpPr>
              <a:spLocks noChangeArrowheads="1"/>
            </p:cNvSpPr>
            <p:nvPr/>
          </p:nvSpPr>
          <p:spPr bwMode="auto">
            <a:xfrm>
              <a:off x="3416" y="3245"/>
              <a:ext cx="12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unit</a:t>
              </a:r>
              <a:endParaRPr lang="en-US" altLang="en-US" sz="2000"/>
            </a:p>
          </p:txBody>
        </p:sp>
        <p:sp>
          <p:nvSpPr>
            <p:cNvPr id="827505" name="Rectangle 113"/>
            <p:cNvSpPr>
              <a:spLocks noChangeArrowheads="1"/>
            </p:cNvSpPr>
            <p:nvPr/>
          </p:nvSpPr>
          <p:spPr bwMode="auto">
            <a:xfrm>
              <a:off x="3127" y="1924"/>
              <a:ext cx="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n</a:t>
              </a:r>
              <a:endParaRPr lang="en-US" altLang="en-US" sz="2000"/>
            </a:p>
          </p:txBody>
        </p:sp>
        <p:sp>
          <p:nvSpPr>
            <p:cNvPr id="827506" name="Line 114"/>
            <p:cNvSpPr>
              <a:spLocks noChangeShapeType="1"/>
            </p:cNvSpPr>
            <p:nvPr/>
          </p:nvSpPr>
          <p:spPr bwMode="auto">
            <a:xfrm flipV="1">
              <a:off x="3155" y="1963"/>
              <a:ext cx="66" cy="6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507" name="Line 115"/>
            <p:cNvSpPr>
              <a:spLocks noChangeShapeType="1"/>
            </p:cNvSpPr>
            <p:nvPr/>
          </p:nvSpPr>
          <p:spPr bwMode="auto">
            <a:xfrm>
              <a:off x="3195" y="2591"/>
              <a:ext cx="118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508" name="Freeform 116"/>
            <p:cNvSpPr>
              <a:spLocks/>
            </p:cNvSpPr>
            <p:nvPr/>
          </p:nvSpPr>
          <p:spPr bwMode="auto">
            <a:xfrm>
              <a:off x="4359" y="2573"/>
              <a:ext cx="60" cy="38"/>
            </a:xfrm>
            <a:custGeom>
              <a:avLst/>
              <a:gdLst>
                <a:gd name="T0" fmla="*/ 5 w 30"/>
                <a:gd name="T1" fmla="*/ 9 h 19"/>
                <a:gd name="T2" fmla="*/ 0 w 30"/>
                <a:gd name="T3" fmla="*/ 0 h 19"/>
                <a:gd name="T4" fmla="*/ 0 w 30"/>
                <a:gd name="T5" fmla="*/ 0 h 19"/>
                <a:gd name="T6" fmla="*/ 15 w 30"/>
                <a:gd name="T7" fmla="*/ 6 h 19"/>
                <a:gd name="T8" fmla="*/ 30 w 30"/>
                <a:gd name="T9" fmla="*/ 9 h 19"/>
                <a:gd name="T10" fmla="*/ 15 w 30"/>
                <a:gd name="T11" fmla="*/ 13 h 19"/>
                <a:gd name="T12" fmla="*/ 0 w 30"/>
                <a:gd name="T13" fmla="*/ 19 h 19"/>
                <a:gd name="T14" fmla="*/ 0 w 30"/>
                <a:gd name="T15" fmla="*/ 19 h 19"/>
                <a:gd name="T16" fmla="*/ 5 w 30"/>
                <a:gd name="T17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9">
                  <a:moveTo>
                    <a:pt x="5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20" y="7"/>
                    <a:pt x="25" y="8"/>
                    <a:pt x="30" y="9"/>
                  </a:cubicBezTo>
                  <a:cubicBezTo>
                    <a:pt x="25" y="10"/>
                    <a:pt x="20" y="12"/>
                    <a:pt x="15" y="1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509" name="Rectangle 117"/>
            <p:cNvSpPr>
              <a:spLocks noChangeArrowheads="1"/>
            </p:cNvSpPr>
            <p:nvPr/>
          </p:nvSpPr>
          <p:spPr bwMode="auto">
            <a:xfrm>
              <a:off x="4143" y="2493"/>
              <a:ext cx="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n</a:t>
              </a:r>
              <a:endParaRPr lang="en-US" altLang="en-US" sz="2000"/>
            </a:p>
          </p:txBody>
        </p:sp>
        <p:sp>
          <p:nvSpPr>
            <p:cNvPr id="827510" name="Line 118"/>
            <p:cNvSpPr>
              <a:spLocks noChangeShapeType="1"/>
            </p:cNvSpPr>
            <p:nvPr/>
          </p:nvSpPr>
          <p:spPr bwMode="auto">
            <a:xfrm flipV="1">
              <a:off x="4157" y="2553"/>
              <a:ext cx="66" cy="6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511" name="Rectangle 119"/>
            <p:cNvSpPr>
              <a:spLocks noChangeArrowheads="1"/>
            </p:cNvSpPr>
            <p:nvPr/>
          </p:nvSpPr>
          <p:spPr bwMode="auto">
            <a:xfrm>
              <a:off x="4143" y="2600"/>
              <a:ext cx="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n</a:t>
              </a:r>
              <a:endParaRPr lang="en-US" altLang="en-US" sz="2000"/>
            </a:p>
          </p:txBody>
        </p:sp>
        <p:sp>
          <p:nvSpPr>
            <p:cNvPr id="827512" name="Line 120"/>
            <p:cNvSpPr>
              <a:spLocks noChangeShapeType="1"/>
            </p:cNvSpPr>
            <p:nvPr/>
          </p:nvSpPr>
          <p:spPr bwMode="auto">
            <a:xfrm flipV="1">
              <a:off x="4157" y="2667"/>
              <a:ext cx="66" cy="6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513" name="Freeform 121"/>
            <p:cNvSpPr>
              <a:spLocks/>
            </p:cNvSpPr>
            <p:nvPr/>
          </p:nvSpPr>
          <p:spPr bwMode="auto">
            <a:xfrm>
              <a:off x="3387" y="3865"/>
              <a:ext cx="394" cy="222"/>
            </a:xfrm>
            <a:custGeom>
              <a:avLst/>
              <a:gdLst>
                <a:gd name="T0" fmla="*/ 0 w 394"/>
                <a:gd name="T1" fmla="*/ 0 h 222"/>
                <a:gd name="T2" fmla="*/ 394 w 394"/>
                <a:gd name="T3" fmla="*/ 0 h 222"/>
                <a:gd name="T4" fmla="*/ 394 w 394"/>
                <a:gd name="T5" fmla="*/ 222 h 222"/>
                <a:gd name="T6" fmla="*/ 0 w 394"/>
                <a:gd name="T7" fmla="*/ 222 h 222"/>
                <a:gd name="T8" fmla="*/ 0 w 394"/>
                <a:gd name="T9" fmla="*/ 0 h 222"/>
                <a:gd name="T10" fmla="*/ 0 w 394"/>
                <a:gd name="T1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222">
                  <a:moveTo>
                    <a:pt x="0" y="0"/>
                  </a:moveTo>
                  <a:lnTo>
                    <a:pt x="394" y="0"/>
                  </a:lnTo>
                  <a:lnTo>
                    <a:pt x="394" y="222"/>
                  </a:lnTo>
                  <a:lnTo>
                    <a:pt x="0" y="2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514" name="Rectangle 122"/>
            <p:cNvSpPr>
              <a:spLocks noChangeArrowheads="1"/>
            </p:cNvSpPr>
            <p:nvPr/>
          </p:nvSpPr>
          <p:spPr bwMode="auto">
            <a:xfrm>
              <a:off x="3451" y="3984"/>
              <a:ext cx="24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MUX D</a:t>
              </a:r>
              <a:endParaRPr lang="en-US" altLang="en-US" sz="2000"/>
            </a:p>
          </p:txBody>
        </p:sp>
        <p:sp>
          <p:nvSpPr>
            <p:cNvPr id="827515" name="Rectangle 123"/>
            <p:cNvSpPr>
              <a:spLocks noChangeArrowheads="1"/>
            </p:cNvSpPr>
            <p:nvPr/>
          </p:nvSpPr>
          <p:spPr bwMode="auto">
            <a:xfrm>
              <a:off x="3456" y="3874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0</a:t>
              </a:r>
              <a:endParaRPr lang="en-US" altLang="en-US" sz="2000"/>
            </a:p>
          </p:txBody>
        </p:sp>
        <p:sp>
          <p:nvSpPr>
            <p:cNvPr id="827516" name="Rectangle 124"/>
            <p:cNvSpPr>
              <a:spLocks noChangeArrowheads="1"/>
            </p:cNvSpPr>
            <p:nvPr/>
          </p:nvSpPr>
          <p:spPr bwMode="auto">
            <a:xfrm>
              <a:off x="3670" y="3874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1</a:t>
              </a:r>
              <a:endParaRPr lang="en-US" altLang="en-US" sz="2000"/>
            </a:p>
          </p:txBody>
        </p:sp>
        <p:sp>
          <p:nvSpPr>
            <p:cNvPr id="827517" name="Line 125"/>
            <p:cNvSpPr>
              <a:spLocks noChangeShapeType="1"/>
            </p:cNvSpPr>
            <p:nvPr/>
          </p:nvSpPr>
          <p:spPr bwMode="auto">
            <a:xfrm flipV="1">
              <a:off x="3435" y="3719"/>
              <a:ext cx="66" cy="6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518" name="Rectangle 126"/>
            <p:cNvSpPr>
              <a:spLocks noChangeArrowheads="1"/>
            </p:cNvSpPr>
            <p:nvPr/>
          </p:nvSpPr>
          <p:spPr bwMode="auto">
            <a:xfrm>
              <a:off x="3403" y="3681"/>
              <a:ext cx="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n</a:t>
              </a:r>
              <a:endParaRPr lang="en-US" altLang="en-US" sz="2000"/>
            </a:p>
          </p:txBody>
        </p:sp>
        <p:sp>
          <p:nvSpPr>
            <p:cNvPr id="827519" name="Line 127"/>
            <p:cNvSpPr>
              <a:spLocks noChangeShapeType="1"/>
            </p:cNvSpPr>
            <p:nvPr/>
          </p:nvSpPr>
          <p:spPr bwMode="auto">
            <a:xfrm flipV="1">
              <a:off x="4097" y="3715"/>
              <a:ext cx="66" cy="6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520" name="Rectangle 128"/>
            <p:cNvSpPr>
              <a:spLocks noChangeArrowheads="1"/>
            </p:cNvSpPr>
            <p:nvPr/>
          </p:nvSpPr>
          <p:spPr bwMode="auto">
            <a:xfrm>
              <a:off x="4082" y="3644"/>
              <a:ext cx="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n</a:t>
              </a:r>
              <a:endParaRPr lang="en-US" altLang="en-US" sz="2000"/>
            </a:p>
          </p:txBody>
        </p:sp>
        <p:sp>
          <p:nvSpPr>
            <p:cNvPr id="827521" name="Rectangle 129"/>
            <p:cNvSpPr>
              <a:spLocks noChangeArrowheads="1"/>
            </p:cNvSpPr>
            <p:nvPr/>
          </p:nvSpPr>
          <p:spPr bwMode="auto">
            <a:xfrm>
              <a:off x="4470" y="3704"/>
              <a:ext cx="22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Data in</a:t>
              </a:r>
              <a:endParaRPr lang="en-US" altLang="en-US" sz="2000"/>
            </a:p>
          </p:txBody>
        </p:sp>
        <p:sp>
          <p:nvSpPr>
            <p:cNvPr id="827522" name="Rectangle 130"/>
            <p:cNvSpPr>
              <a:spLocks noChangeArrowheads="1"/>
            </p:cNvSpPr>
            <p:nvPr/>
          </p:nvSpPr>
          <p:spPr bwMode="auto">
            <a:xfrm>
              <a:off x="3240" y="2492"/>
              <a:ext cx="18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Bus A</a:t>
              </a:r>
              <a:endParaRPr lang="en-US" altLang="en-US" sz="2000"/>
            </a:p>
          </p:txBody>
        </p:sp>
        <p:sp>
          <p:nvSpPr>
            <p:cNvPr id="827523" name="Rectangle 131"/>
            <p:cNvSpPr>
              <a:spLocks noChangeArrowheads="1"/>
            </p:cNvSpPr>
            <p:nvPr/>
          </p:nvSpPr>
          <p:spPr bwMode="auto">
            <a:xfrm>
              <a:off x="3772" y="2596"/>
              <a:ext cx="18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Bus B</a:t>
              </a:r>
              <a:endParaRPr lang="en-US" altLang="en-US" sz="2000"/>
            </a:p>
          </p:txBody>
        </p:sp>
        <p:sp>
          <p:nvSpPr>
            <p:cNvPr id="827524" name="Rectangle 132"/>
            <p:cNvSpPr>
              <a:spLocks noChangeArrowheads="1"/>
            </p:cNvSpPr>
            <p:nvPr/>
          </p:nvSpPr>
          <p:spPr bwMode="auto">
            <a:xfrm>
              <a:off x="2106" y="1051"/>
              <a:ext cx="5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R</a:t>
              </a:r>
              <a:endParaRPr lang="en-US" altLang="en-US" sz="2000"/>
            </a:p>
          </p:txBody>
        </p:sp>
        <p:sp>
          <p:nvSpPr>
            <p:cNvPr id="827525" name="Rectangle 133"/>
            <p:cNvSpPr>
              <a:spLocks noChangeArrowheads="1"/>
            </p:cNvSpPr>
            <p:nvPr/>
          </p:nvSpPr>
          <p:spPr bwMode="auto">
            <a:xfrm>
              <a:off x="2157" y="1051"/>
              <a:ext cx="7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W</a:t>
              </a:r>
              <a:endParaRPr lang="en-US" altLang="en-US" sz="2000"/>
            </a:p>
          </p:txBody>
        </p:sp>
        <p:sp>
          <p:nvSpPr>
            <p:cNvPr id="827526" name="Rectangle 134"/>
            <p:cNvSpPr>
              <a:spLocks noChangeArrowheads="1"/>
            </p:cNvSpPr>
            <p:nvPr/>
          </p:nvSpPr>
          <p:spPr bwMode="auto">
            <a:xfrm>
              <a:off x="2254" y="1603"/>
              <a:ext cx="7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12</a:t>
              </a:r>
              <a:endParaRPr lang="en-US" altLang="en-US" sz="2000"/>
            </a:p>
          </p:txBody>
        </p:sp>
        <p:sp>
          <p:nvSpPr>
            <p:cNvPr id="827527" name="Rectangle 135"/>
            <p:cNvSpPr>
              <a:spLocks noChangeArrowheads="1"/>
            </p:cNvSpPr>
            <p:nvPr/>
          </p:nvSpPr>
          <p:spPr bwMode="auto">
            <a:xfrm>
              <a:off x="2108" y="1689"/>
              <a:ext cx="10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AA</a:t>
              </a:r>
              <a:endParaRPr lang="en-US" altLang="en-US" sz="2000"/>
            </a:p>
          </p:txBody>
        </p:sp>
        <p:sp>
          <p:nvSpPr>
            <p:cNvPr id="827528" name="Rectangle 136"/>
            <p:cNvSpPr>
              <a:spLocks noChangeArrowheads="1"/>
            </p:cNvSpPr>
            <p:nvPr/>
          </p:nvSpPr>
          <p:spPr bwMode="auto">
            <a:xfrm>
              <a:off x="2254" y="1212"/>
              <a:ext cx="7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15</a:t>
              </a:r>
              <a:endParaRPr lang="en-US" altLang="en-US" sz="2000"/>
            </a:p>
          </p:txBody>
        </p:sp>
        <p:sp>
          <p:nvSpPr>
            <p:cNvPr id="827529" name="Rectangle 137"/>
            <p:cNvSpPr>
              <a:spLocks noChangeArrowheads="1"/>
            </p:cNvSpPr>
            <p:nvPr/>
          </p:nvSpPr>
          <p:spPr bwMode="auto">
            <a:xfrm>
              <a:off x="2113" y="1298"/>
              <a:ext cx="5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D</a:t>
              </a:r>
              <a:endParaRPr lang="en-US" altLang="en-US" sz="2000"/>
            </a:p>
          </p:txBody>
        </p:sp>
        <p:sp>
          <p:nvSpPr>
            <p:cNvPr id="827530" name="Rectangle 138"/>
            <p:cNvSpPr>
              <a:spLocks noChangeArrowheads="1"/>
            </p:cNvSpPr>
            <p:nvPr/>
          </p:nvSpPr>
          <p:spPr bwMode="auto">
            <a:xfrm>
              <a:off x="2169" y="1298"/>
              <a:ext cx="5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A</a:t>
              </a:r>
              <a:endParaRPr lang="en-US" altLang="en-US" sz="2000"/>
            </a:p>
          </p:txBody>
        </p:sp>
        <p:sp>
          <p:nvSpPr>
            <p:cNvPr id="827531" name="Rectangle 139"/>
            <p:cNvSpPr>
              <a:spLocks noChangeArrowheads="1"/>
            </p:cNvSpPr>
            <p:nvPr/>
          </p:nvSpPr>
          <p:spPr bwMode="auto">
            <a:xfrm>
              <a:off x="2702" y="778"/>
              <a:ext cx="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n</a:t>
              </a:r>
              <a:endParaRPr lang="en-US" altLang="en-US" sz="2000"/>
            </a:p>
          </p:txBody>
        </p:sp>
        <p:sp>
          <p:nvSpPr>
            <p:cNvPr id="827532" name="Line 140"/>
            <p:cNvSpPr>
              <a:spLocks noChangeShapeType="1"/>
            </p:cNvSpPr>
            <p:nvPr/>
          </p:nvSpPr>
          <p:spPr bwMode="auto">
            <a:xfrm flipV="1">
              <a:off x="2717" y="845"/>
              <a:ext cx="66" cy="6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533" name="Line 141"/>
            <p:cNvSpPr>
              <a:spLocks noChangeShapeType="1"/>
            </p:cNvSpPr>
            <p:nvPr/>
          </p:nvSpPr>
          <p:spPr bwMode="auto">
            <a:xfrm>
              <a:off x="2345" y="1635"/>
              <a:ext cx="57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534" name="Freeform 142"/>
            <p:cNvSpPr>
              <a:spLocks/>
            </p:cNvSpPr>
            <p:nvPr/>
          </p:nvSpPr>
          <p:spPr bwMode="auto">
            <a:xfrm>
              <a:off x="2899" y="1617"/>
              <a:ext cx="56" cy="34"/>
            </a:xfrm>
            <a:custGeom>
              <a:avLst/>
              <a:gdLst>
                <a:gd name="T0" fmla="*/ 5 w 28"/>
                <a:gd name="T1" fmla="*/ 9 h 17"/>
                <a:gd name="T2" fmla="*/ 0 w 28"/>
                <a:gd name="T3" fmla="*/ 0 h 17"/>
                <a:gd name="T4" fmla="*/ 1 w 28"/>
                <a:gd name="T5" fmla="*/ 0 h 17"/>
                <a:gd name="T6" fmla="*/ 14 w 28"/>
                <a:gd name="T7" fmla="*/ 5 h 17"/>
                <a:gd name="T8" fmla="*/ 28 w 28"/>
                <a:gd name="T9" fmla="*/ 9 h 17"/>
                <a:gd name="T10" fmla="*/ 14 w 28"/>
                <a:gd name="T11" fmla="*/ 12 h 17"/>
                <a:gd name="T12" fmla="*/ 1 w 28"/>
                <a:gd name="T13" fmla="*/ 17 h 17"/>
                <a:gd name="T14" fmla="*/ 0 w 28"/>
                <a:gd name="T15" fmla="*/ 17 h 17"/>
                <a:gd name="T16" fmla="*/ 5 w 28"/>
                <a:gd name="T1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5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9" y="6"/>
                    <a:pt x="24" y="7"/>
                    <a:pt x="28" y="9"/>
                  </a:cubicBezTo>
                  <a:cubicBezTo>
                    <a:pt x="24" y="10"/>
                    <a:pt x="19" y="11"/>
                    <a:pt x="14" y="12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535" name="Line 143"/>
            <p:cNvSpPr>
              <a:spLocks noChangeShapeType="1"/>
            </p:cNvSpPr>
            <p:nvPr/>
          </p:nvSpPr>
          <p:spPr bwMode="auto">
            <a:xfrm>
              <a:off x="2345" y="1731"/>
              <a:ext cx="57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536" name="Freeform 144"/>
            <p:cNvSpPr>
              <a:spLocks/>
            </p:cNvSpPr>
            <p:nvPr/>
          </p:nvSpPr>
          <p:spPr bwMode="auto">
            <a:xfrm>
              <a:off x="2899" y="1713"/>
              <a:ext cx="56" cy="34"/>
            </a:xfrm>
            <a:custGeom>
              <a:avLst/>
              <a:gdLst>
                <a:gd name="T0" fmla="*/ 5 w 28"/>
                <a:gd name="T1" fmla="*/ 9 h 17"/>
                <a:gd name="T2" fmla="*/ 0 w 28"/>
                <a:gd name="T3" fmla="*/ 0 h 17"/>
                <a:gd name="T4" fmla="*/ 1 w 28"/>
                <a:gd name="T5" fmla="*/ 0 h 17"/>
                <a:gd name="T6" fmla="*/ 14 w 28"/>
                <a:gd name="T7" fmla="*/ 5 h 17"/>
                <a:gd name="T8" fmla="*/ 28 w 28"/>
                <a:gd name="T9" fmla="*/ 9 h 17"/>
                <a:gd name="T10" fmla="*/ 14 w 28"/>
                <a:gd name="T11" fmla="*/ 12 h 17"/>
                <a:gd name="T12" fmla="*/ 1 w 28"/>
                <a:gd name="T13" fmla="*/ 17 h 17"/>
                <a:gd name="T14" fmla="*/ 0 w 28"/>
                <a:gd name="T15" fmla="*/ 17 h 17"/>
                <a:gd name="T16" fmla="*/ 5 w 28"/>
                <a:gd name="T1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5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9" y="6"/>
                    <a:pt x="24" y="7"/>
                    <a:pt x="28" y="9"/>
                  </a:cubicBezTo>
                  <a:cubicBezTo>
                    <a:pt x="24" y="10"/>
                    <a:pt x="19" y="11"/>
                    <a:pt x="14" y="12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537" name="Line 145"/>
            <p:cNvSpPr>
              <a:spLocks noChangeShapeType="1"/>
            </p:cNvSpPr>
            <p:nvPr/>
          </p:nvSpPr>
          <p:spPr bwMode="auto">
            <a:xfrm>
              <a:off x="2345" y="1827"/>
              <a:ext cx="57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538" name="Freeform 146"/>
            <p:cNvSpPr>
              <a:spLocks/>
            </p:cNvSpPr>
            <p:nvPr/>
          </p:nvSpPr>
          <p:spPr bwMode="auto">
            <a:xfrm>
              <a:off x="2899" y="1809"/>
              <a:ext cx="56" cy="34"/>
            </a:xfrm>
            <a:custGeom>
              <a:avLst/>
              <a:gdLst>
                <a:gd name="T0" fmla="*/ 5 w 28"/>
                <a:gd name="T1" fmla="*/ 9 h 17"/>
                <a:gd name="T2" fmla="*/ 0 w 28"/>
                <a:gd name="T3" fmla="*/ 0 h 17"/>
                <a:gd name="T4" fmla="*/ 1 w 28"/>
                <a:gd name="T5" fmla="*/ 0 h 17"/>
                <a:gd name="T6" fmla="*/ 14 w 28"/>
                <a:gd name="T7" fmla="*/ 5 h 17"/>
                <a:gd name="T8" fmla="*/ 28 w 28"/>
                <a:gd name="T9" fmla="*/ 9 h 17"/>
                <a:gd name="T10" fmla="*/ 14 w 28"/>
                <a:gd name="T11" fmla="*/ 12 h 17"/>
                <a:gd name="T12" fmla="*/ 1 w 28"/>
                <a:gd name="T13" fmla="*/ 17 h 17"/>
                <a:gd name="T14" fmla="*/ 0 w 28"/>
                <a:gd name="T15" fmla="*/ 17 h 17"/>
                <a:gd name="T16" fmla="*/ 5 w 28"/>
                <a:gd name="T1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5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9" y="6"/>
                    <a:pt x="24" y="7"/>
                    <a:pt x="28" y="9"/>
                  </a:cubicBezTo>
                  <a:cubicBezTo>
                    <a:pt x="24" y="10"/>
                    <a:pt x="19" y="11"/>
                    <a:pt x="14" y="12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539" name="Line 147"/>
            <p:cNvSpPr>
              <a:spLocks noChangeShapeType="1"/>
            </p:cNvSpPr>
            <p:nvPr/>
          </p:nvSpPr>
          <p:spPr bwMode="auto">
            <a:xfrm flipH="1">
              <a:off x="4049" y="1635"/>
              <a:ext cx="57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540" name="Freeform 148"/>
            <p:cNvSpPr>
              <a:spLocks/>
            </p:cNvSpPr>
            <p:nvPr/>
          </p:nvSpPr>
          <p:spPr bwMode="auto">
            <a:xfrm>
              <a:off x="4009" y="1617"/>
              <a:ext cx="56" cy="34"/>
            </a:xfrm>
            <a:custGeom>
              <a:avLst/>
              <a:gdLst>
                <a:gd name="T0" fmla="*/ 23 w 28"/>
                <a:gd name="T1" fmla="*/ 9 h 17"/>
                <a:gd name="T2" fmla="*/ 28 w 28"/>
                <a:gd name="T3" fmla="*/ 17 h 17"/>
                <a:gd name="T4" fmla="*/ 27 w 28"/>
                <a:gd name="T5" fmla="*/ 17 h 17"/>
                <a:gd name="T6" fmla="*/ 14 w 28"/>
                <a:gd name="T7" fmla="*/ 12 h 17"/>
                <a:gd name="T8" fmla="*/ 0 w 28"/>
                <a:gd name="T9" fmla="*/ 9 h 17"/>
                <a:gd name="T10" fmla="*/ 14 w 28"/>
                <a:gd name="T11" fmla="*/ 5 h 17"/>
                <a:gd name="T12" fmla="*/ 27 w 28"/>
                <a:gd name="T13" fmla="*/ 0 h 17"/>
                <a:gd name="T14" fmla="*/ 28 w 28"/>
                <a:gd name="T15" fmla="*/ 0 h 17"/>
                <a:gd name="T16" fmla="*/ 23 w 28"/>
                <a:gd name="T1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23" y="9"/>
                  </a:move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9" y="11"/>
                    <a:pt x="5" y="10"/>
                    <a:pt x="0" y="9"/>
                  </a:cubicBezTo>
                  <a:cubicBezTo>
                    <a:pt x="5" y="7"/>
                    <a:pt x="9" y="6"/>
                    <a:pt x="14" y="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541" name="Line 149"/>
            <p:cNvSpPr>
              <a:spLocks noChangeShapeType="1"/>
            </p:cNvSpPr>
            <p:nvPr/>
          </p:nvSpPr>
          <p:spPr bwMode="auto">
            <a:xfrm flipH="1">
              <a:off x="4049" y="1731"/>
              <a:ext cx="57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542" name="Freeform 150"/>
            <p:cNvSpPr>
              <a:spLocks/>
            </p:cNvSpPr>
            <p:nvPr/>
          </p:nvSpPr>
          <p:spPr bwMode="auto">
            <a:xfrm>
              <a:off x="4009" y="1713"/>
              <a:ext cx="56" cy="34"/>
            </a:xfrm>
            <a:custGeom>
              <a:avLst/>
              <a:gdLst>
                <a:gd name="T0" fmla="*/ 23 w 28"/>
                <a:gd name="T1" fmla="*/ 9 h 17"/>
                <a:gd name="T2" fmla="*/ 28 w 28"/>
                <a:gd name="T3" fmla="*/ 17 h 17"/>
                <a:gd name="T4" fmla="*/ 27 w 28"/>
                <a:gd name="T5" fmla="*/ 17 h 17"/>
                <a:gd name="T6" fmla="*/ 14 w 28"/>
                <a:gd name="T7" fmla="*/ 12 h 17"/>
                <a:gd name="T8" fmla="*/ 0 w 28"/>
                <a:gd name="T9" fmla="*/ 9 h 17"/>
                <a:gd name="T10" fmla="*/ 14 w 28"/>
                <a:gd name="T11" fmla="*/ 5 h 17"/>
                <a:gd name="T12" fmla="*/ 27 w 28"/>
                <a:gd name="T13" fmla="*/ 0 h 17"/>
                <a:gd name="T14" fmla="*/ 28 w 28"/>
                <a:gd name="T15" fmla="*/ 0 h 17"/>
                <a:gd name="T16" fmla="*/ 23 w 28"/>
                <a:gd name="T1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23" y="9"/>
                  </a:move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9" y="11"/>
                    <a:pt x="5" y="10"/>
                    <a:pt x="0" y="9"/>
                  </a:cubicBezTo>
                  <a:cubicBezTo>
                    <a:pt x="5" y="7"/>
                    <a:pt x="9" y="6"/>
                    <a:pt x="14" y="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543" name="Line 151"/>
            <p:cNvSpPr>
              <a:spLocks noChangeShapeType="1"/>
            </p:cNvSpPr>
            <p:nvPr/>
          </p:nvSpPr>
          <p:spPr bwMode="auto">
            <a:xfrm flipH="1">
              <a:off x="4049" y="1827"/>
              <a:ext cx="57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544" name="Freeform 152"/>
            <p:cNvSpPr>
              <a:spLocks/>
            </p:cNvSpPr>
            <p:nvPr/>
          </p:nvSpPr>
          <p:spPr bwMode="auto">
            <a:xfrm>
              <a:off x="4009" y="1809"/>
              <a:ext cx="56" cy="34"/>
            </a:xfrm>
            <a:custGeom>
              <a:avLst/>
              <a:gdLst>
                <a:gd name="T0" fmla="*/ 23 w 28"/>
                <a:gd name="T1" fmla="*/ 9 h 17"/>
                <a:gd name="T2" fmla="*/ 28 w 28"/>
                <a:gd name="T3" fmla="*/ 17 h 17"/>
                <a:gd name="T4" fmla="*/ 27 w 28"/>
                <a:gd name="T5" fmla="*/ 17 h 17"/>
                <a:gd name="T6" fmla="*/ 14 w 28"/>
                <a:gd name="T7" fmla="*/ 12 h 17"/>
                <a:gd name="T8" fmla="*/ 0 w 28"/>
                <a:gd name="T9" fmla="*/ 9 h 17"/>
                <a:gd name="T10" fmla="*/ 14 w 28"/>
                <a:gd name="T11" fmla="*/ 5 h 17"/>
                <a:gd name="T12" fmla="*/ 27 w 28"/>
                <a:gd name="T13" fmla="*/ 0 h 17"/>
                <a:gd name="T14" fmla="*/ 28 w 28"/>
                <a:gd name="T15" fmla="*/ 0 h 17"/>
                <a:gd name="T16" fmla="*/ 23 w 28"/>
                <a:gd name="T1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23" y="9"/>
                  </a:move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9" y="11"/>
                    <a:pt x="5" y="10"/>
                    <a:pt x="0" y="9"/>
                  </a:cubicBezTo>
                  <a:cubicBezTo>
                    <a:pt x="5" y="7"/>
                    <a:pt x="9" y="6"/>
                    <a:pt x="14" y="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545" name="Rectangle 153"/>
            <p:cNvSpPr>
              <a:spLocks noChangeArrowheads="1"/>
            </p:cNvSpPr>
            <p:nvPr/>
          </p:nvSpPr>
          <p:spPr bwMode="auto">
            <a:xfrm>
              <a:off x="4736" y="1689"/>
              <a:ext cx="10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BA</a:t>
              </a:r>
              <a:endParaRPr lang="en-US" altLang="en-US" sz="2000"/>
            </a:p>
          </p:txBody>
        </p:sp>
        <p:sp>
          <p:nvSpPr>
            <p:cNvPr id="827546" name="Rectangle 154"/>
            <p:cNvSpPr>
              <a:spLocks noChangeArrowheads="1"/>
            </p:cNvSpPr>
            <p:nvPr/>
          </p:nvSpPr>
          <p:spPr bwMode="auto">
            <a:xfrm>
              <a:off x="4652" y="1603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9</a:t>
              </a:r>
              <a:endParaRPr lang="en-US" altLang="en-US" sz="2000"/>
            </a:p>
          </p:txBody>
        </p:sp>
        <p:sp>
          <p:nvSpPr>
            <p:cNvPr id="827547" name="Rectangle 155"/>
            <p:cNvSpPr>
              <a:spLocks noChangeArrowheads="1"/>
            </p:cNvSpPr>
            <p:nvPr/>
          </p:nvSpPr>
          <p:spPr bwMode="auto">
            <a:xfrm>
              <a:off x="4447" y="2541"/>
              <a:ext cx="37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Address out</a:t>
              </a:r>
              <a:endParaRPr lang="en-US" altLang="en-US" sz="2000"/>
            </a:p>
          </p:txBody>
        </p:sp>
        <p:sp>
          <p:nvSpPr>
            <p:cNvPr id="827548" name="Rectangle 156"/>
            <p:cNvSpPr>
              <a:spLocks noChangeArrowheads="1"/>
            </p:cNvSpPr>
            <p:nvPr/>
          </p:nvSpPr>
          <p:spPr bwMode="auto">
            <a:xfrm>
              <a:off x="4447" y="2660"/>
              <a:ext cx="26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Data out</a:t>
              </a:r>
              <a:endParaRPr lang="en-US" altLang="en-US" sz="2000"/>
            </a:p>
          </p:txBody>
        </p:sp>
        <p:sp>
          <p:nvSpPr>
            <p:cNvPr id="827549" name="Rectangle 157"/>
            <p:cNvSpPr>
              <a:spLocks noChangeArrowheads="1"/>
            </p:cNvSpPr>
            <p:nvPr/>
          </p:nvSpPr>
          <p:spPr bwMode="auto">
            <a:xfrm>
              <a:off x="2599" y="3064"/>
              <a:ext cx="5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V</a:t>
              </a:r>
              <a:endParaRPr lang="en-US" altLang="en-US" sz="2000"/>
            </a:p>
          </p:txBody>
        </p:sp>
        <p:sp>
          <p:nvSpPr>
            <p:cNvPr id="827550" name="Rectangle 158"/>
            <p:cNvSpPr>
              <a:spLocks noChangeArrowheads="1"/>
            </p:cNvSpPr>
            <p:nvPr/>
          </p:nvSpPr>
          <p:spPr bwMode="auto">
            <a:xfrm>
              <a:off x="2603" y="3165"/>
              <a:ext cx="5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C</a:t>
              </a:r>
              <a:endParaRPr lang="en-US" altLang="en-US" sz="2000"/>
            </a:p>
          </p:txBody>
        </p:sp>
        <p:sp>
          <p:nvSpPr>
            <p:cNvPr id="827551" name="Rectangle 159"/>
            <p:cNvSpPr>
              <a:spLocks noChangeArrowheads="1"/>
            </p:cNvSpPr>
            <p:nvPr/>
          </p:nvSpPr>
          <p:spPr bwMode="auto">
            <a:xfrm>
              <a:off x="2599" y="3267"/>
              <a:ext cx="5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N</a:t>
              </a:r>
              <a:endParaRPr lang="en-US" altLang="en-US" sz="2000"/>
            </a:p>
          </p:txBody>
        </p:sp>
        <p:sp>
          <p:nvSpPr>
            <p:cNvPr id="827552" name="Rectangle 160"/>
            <p:cNvSpPr>
              <a:spLocks noChangeArrowheads="1"/>
            </p:cNvSpPr>
            <p:nvPr/>
          </p:nvSpPr>
          <p:spPr bwMode="auto">
            <a:xfrm>
              <a:off x="2603" y="3368"/>
              <a:ext cx="4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Z</a:t>
              </a:r>
              <a:endParaRPr lang="en-US" altLang="en-US" sz="2000"/>
            </a:p>
          </p:txBody>
        </p:sp>
        <p:sp>
          <p:nvSpPr>
            <p:cNvPr id="827553" name="Rectangle 161"/>
            <p:cNvSpPr>
              <a:spLocks noChangeArrowheads="1"/>
            </p:cNvSpPr>
            <p:nvPr/>
          </p:nvSpPr>
          <p:spPr bwMode="auto">
            <a:xfrm>
              <a:off x="4649" y="1775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7</a:t>
              </a:r>
              <a:endParaRPr lang="en-US" altLang="en-US" sz="2000"/>
            </a:p>
          </p:txBody>
        </p:sp>
        <p:sp>
          <p:nvSpPr>
            <p:cNvPr id="827554" name="Rectangle 162"/>
            <p:cNvSpPr>
              <a:spLocks noChangeArrowheads="1"/>
            </p:cNvSpPr>
            <p:nvPr/>
          </p:nvSpPr>
          <p:spPr bwMode="auto">
            <a:xfrm>
              <a:off x="2982" y="3972"/>
              <a:ext cx="1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MD</a:t>
              </a:r>
              <a:endParaRPr lang="en-US" altLang="en-US" sz="2000"/>
            </a:p>
          </p:txBody>
        </p:sp>
        <p:sp>
          <p:nvSpPr>
            <p:cNvPr id="827555" name="Rectangle 163"/>
            <p:cNvSpPr>
              <a:spLocks noChangeArrowheads="1"/>
            </p:cNvSpPr>
            <p:nvPr/>
          </p:nvSpPr>
          <p:spPr bwMode="auto">
            <a:xfrm>
              <a:off x="3142" y="3972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1</a:t>
              </a:r>
              <a:endParaRPr lang="en-US" altLang="en-US" sz="2000"/>
            </a:p>
          </p:txBody>
        </p:sp>
        <p:sp>
          <p:nvSpPr>
            <p:cNvPr id="827556" name="Rectangle 164"/>
            <p:cNvSpPr>
              <a:spLocks noChangeArrowheads="1"/>
            </p:cNvSpPr>
            <p:nvPr/>
          </p:nvSpPr>
          <p:spPr bwMode="auto">
            <a:xfrm>
              <a:off x="3117" y="3957"/>
              <a:ext cx="80" cy="11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557" name="Line 165"/>
            <p:cNvSpPr>
              <a:spLocks noChangeShapeType="1"/>
            </p:cNvSpPr>
            <p:nvPr/>
          </p:nvSpPr>
          <p:spPr bwMode="auto">
            <a:xfrm flipH="1">
              <a:off x="4049" y="3135"/>
              <a:ext cx="18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558" name="Freeform 166"/>
            <p:cNvSpPr>
              <a:spLocks/>
            </p:cNvSpPr>
            <p:nvPr/>
          </p:nvSpPr>
          <p:spPr bwMode="auto">
            <a:xfrm>
              <a:off x="4007" y="3117"/>
              <a:ext cx="56" cy="34"/>
            </a:xfrm>
            <a:custGeom>
              <a:avLst/>
              <a:gdLst>
                <a:gd name="T0" fmla="*/ 23 w 28"/>
                <a:gd name="T1" fmla="*/ 9 h 17"/>
                <a:gd name="T2" fmla="*/ 28 w 28"/>
                <a:gd name="T3" fmla="*/ 17 h 17"/>
                <a:gd name="T4" fmla="*/ 28 w 28"/>
                <a:gd name="T5" fmla="*/ 17 h 17"/>
                <a:gd name="T6" fmla="*/ 14 w 28"/>
                <a:gd name="T7" fmla="*/ 12 h 17"/>
                <a:gd name="T8" fmla="*/ 0 w 28"/>
                <a:gd name="T9" fmla="*/ 9 h 17"/>
                <a:gd name="T10" fmla="*/ 14 w 28"/>
                <a:gd name="T11" fmla="*/ 5 h 17"/>
                <a:gd name="T12" fmla="*/ 28 w 28"/>
                <a:gd name="T13" fmla="*/ 0 h 17"/>
                <a:gd name="T14" fmla="*/ 28 w 28"/>
                <a:gd name="T15" fmla="*/ 0 h 17"/>
                <a:gd name="T16" fmla="*/ 23 w 28"/>
                <a:gd name="T1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23" y="9"/>
                  </a:move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0" y="11"/>
                    <a:pt x="5" y="10"/>
                    <a:pt x="0" y="9"/>
                  </a:cubicBezTo>
                  <a:cubicBezTo>
                    <a:pt x="5" y="8"/>
                    <a:pt x="10" y="7"/>
                    <a:pt x="14" y="5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559" name="Line 167"/>
            <p:cNvSpPr>
              <a:spLocks noChangeShapeType="1"/>
            </p:cNvSpPr>
            <p:nvPr/>
          </p:nvSpPr>
          <p:spPr bwMode="auto">
            <a:xfrm flipH="1">
              <a:off x="4049" y="3231"/>
              <a:ext cx="18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560" name="Freeform 168"/>
            <p:cNvSpPr>
              <a:spLocks/>
            </p:cNvSpPr>
            <p:nvPr/>
          </p:nvSpPr>
          <p:spPr bwMode="auto">
            <a:xfrm>
              <a:off x="4007" y="3213"/>
              <a:ext cx="56" cy="34"/>
            </a:xfrm>
            <a:custGeom>
              <a:avLst/>
              <a:gdLst>
                <a:gd name="T0" fmla="*/ 23 w 28"/>
                <a:gd name="T1" fmla="*/ 9 h 17"/>
                <a:gd name="T2" fmla="*/ 28 w 28"/>
                <a:gd name="T3" fmla="*/ 17 h 17"/>
                <a:gd name="T4" fmla="*/ 28 w 28"/>
                <a:gd name="T5" fmla="*/ 17 h 17"/>
                <a:gd name="T6" fmla="*/ 14 w 28"/>
                <a:gd name="T7" fmla="*/ 12 h 17"/>
                <a:gd name="T8" fmla="*/ 0 w 28"/>
                <a:gd name="T9" fmla="*/ 9 h 17"/>
                <a:gd name="T10" fmla="*/ 14 w 28"/>
                <a:gd name="T11" fmla="*/ 5 h 17"/>
                <a:gd name="T12" fmla="*/ 28 w 28"/>
                <a:gd name="T13" fmla="*/ 0 h 17"/>
                <a:gd name="T14" fmla="*/ 28 w 28"/>
                <a:gd name="T15" fmla="*/ 0 h 17"/>
                <a:gd name="T16" fmla="*/ 23 w 28"/>
                <a:gd name="T1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23" y="9"/>
                  </a:move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0" y="11"/>
                    <a:pt x="5" y="10"/>
                    <a:pt x="0" y="9"/>
                  </a:cubicBezTo>
                  <a:cubicBezTo>
                    <a:pt x="5" y="8"/>
                    <a:pt x="10" y="7"/>
                    <a:pt x="14" y="5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561" name="Rectangle 169"/>
            <p:cNvSpPr>
              <a:spLocks noChangeArrowheads="1"/>
            </p:cNvSpPr>
            <p:nvPr/>
          </p:nvSpPr>
          <p:spPr bwMode="auto">
            <a:xfrm>
              <a:off x="2798" y="2413"/>
              <a:ext cx="11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MB</a:t>
              </a:r>
              <a:endParaRPr lang="en-US" altLang="en-US" sz="2000"/>
            </a:p>
          </p:txBody>
        </p:sp>
        <p:sp>
          <p:nvSpPr>
            <p:cNvPr id="827562" name="Rectangle 170"/>
            <p:cNvSpPr>
              <a:spLocks noChangeArrowheads="1"/>
            </p:cNvSpPr>
            <p:nvPr/>
          </p:nvSpPr>
          <p:spPr bwMode="auto">
            <a:xfrm>
              <a:off x="2929" y="2397"/>
              <a:ext cx="78" cy="11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563" name="Rectangle 171"/>
            <p:cNvSpPr>
              <a:spLocks noChangeArrowheads="1"/>
            </p:cNvSpPr>
            <p:nvPr/>
          </p:nvSpPr>
          <p:spPr bwMode="auto">
            <a:xfrm>
              <a:off x="2949" y="2409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6</a:t>
              </a:r>
              <a:endParaRPr lang="en-US" altLang="en-US" sz="2000"/>
            </a:p>
          </p:txBody>
        </p:sp>
        <p:sp>
          <p:nvSpPr>
            <p:cNvPr id="827564" name="Line 172"/>
            <p:cNvSpPr>
              <a:spLocks noChangeShapeType="1"/>
            </p:cNvSpPr>
            <p:nvPr/>
          </p:nvSpPr>
          <p:spPr bwMode="auto">
            <a:xfrm flipH="1">
              <a:off x="4049" y="3325"/>
              <a:ext cx="18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565" name="Freeform 173"/>
            <p:cNvSpPr>
              <a:spLocks/>
            </p:cNvSpPr>
            <p:nvPr/>
          </p:nvSpPr>
          <p:spPr bwMode="auto">
            <a:xfrm>
              <a:off x="4007" y="3309"/>
              <a:ext cx="56" cy="34"/>
            </a:xfrm>
            <a:custGeom>
              <a:avLst/>
              <a:gdLst>
                <a:gd name="T0" fmla="*/ 23 w 28"/>
                <a:gd name="T1" fmla="*/ 8 h 17"/>
                <a:gd name="T2" fmla="*/ 28 w 28"/>
                <a:gd name="T3" fmla="*/ 16 h 17"/>
                <a:gd name="T4" fmla="*/ 28 w 28"/>
                <a:gd name="T5" fmla="*/ 17 h 17"/>
                <a:gd name="T6" fmla="*/ 14 w 28"/>
                <a:gd name="T7" fmla="*/ 11 h 17"/>
                <a:gd name="T8" fmla="*/ 0 w 28"/>
                <a:gd name="T9" fmla="*/ 8 h 17"/>
                <a:gd name="T10" fmla="*/ 14 w 28"/>
                <a:gd name="T11" fmla="*/ 5 h 17"/>
                <a:gd name="T12" fmla="*/ 28 w 28"/>
                <a:gd name="T13" fmla="*/ 0 h 17"/>
                <a:gd name="T14" fmla="*/ 28 w 28"/>
                <a:gd name="T15" fmla="*/ 0 h 17"/>
                <a:gd name="T16" fmla="*/ 23 w 28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23" y="8"/>
                  </a:moveTo>
                  <a:cubicBezTo>
                    <a:pt x="28" y="16"/>
                    <a:pt x="28" y="1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0" y="10"/>
                    <a:pt x="5" y="9"/>
                    <a:pt x="0" y="8"/>
                  </a:cubicBezTo>
                  <a:cubicBezTo>
                    <a:pt x="5" y="7"/>
                    <a:pt x="10" y="6"/>
                    <a:pt x="14" y="5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566" name="Line 174"/>
            <p:cNvSpPr>
              <a:spLocks noChangeShapeType="1"/>
            </p:cNvSpPr>
            <p:nvPr/>
          </p:nvSpPr>
          <p:spPr bwMode="auto">
            <a:xfrm flipH="1">
              <a:off x="4049" y="3421"/>
              <a:ext cx="18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567" name="Freeform 175"/>
            <p:cNvSpPr>
              <a:spLocks/>
            </p:cNvSpPr>
            <p:nvPr/>
          </p:nvSpPr>
          <p:spPr bwMode="auto">
            <a:xfrm>
              <a:off x="4007" y="3403"/>
              <a:ext cx="56" cy="34"/>
            </a:xfrm>
            <a:custGeom>
              <a:avLst/>
              <a:gdLst>
                <a:gd name="T0" fmla="*/ 23 w 28"/>
                <a:gd name="T1" fmla="*/ 9 h 17"/>
                <a:gd name="T2" fmla="*/ 28 w 28"/>
                <a:gd name="T3" fmla="*/ 17 h 17"/>
                <a:gd name="T4" fmla="*/ 28 w 28"/>
                <a:gd name="T5" fmla="*/ 17 h 17"/>
                <a:gd name="T6" fmla="*/ 14 w 28"/>
                <a:gd name="T7" fmla="*/ 12 h 17"/>
                <a:gd name="T8" fmla="*/ 0 w 28"/>
                <a:gd name="T9" fmla="*/ 9 h 17"/>
                <a:gd name="T10" fmla="*/ 14 w 28"/>
                <a:gd name="T11" fmla="*/ 6 h 17"/>
                <a:gd name="T12" fmla="*/ 28 w 28"/>
                <a:gd name="T13" fmla="*/ 0 h 17"/>
                <a:gd name="T14" fmla="*/ 28 w 28"/>
                <a:gd name="T15" fmla="*/ 1 h 17"/>
                <a:gd name="T16" fmla="*/ 23 w 28"/>
                <a:gd name="T1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">
                  <a:moveTo>
                    <a:pt x="23" y="9"/>
                  </a:move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0" y="11"/>
                    <a:pt x="5" y="10"/>
                    <a:pt x="0" y="9"/>
                  </a:cubicBezTo>
                  <a:cubicBezTo>
                    <a:pt x="5" y="8"/>
                    <a:pt x="10" y="7"/>
                    <a:pt x="14" y="6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lnTo>
                    <a:pt x="2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568" name="Rectangle 176"/>
            <p:cNvSpPr>
              <a:spLocks noChangeArrowheads="1"/>
            </p:cNvSpPr>
            <p:nvPr/>
          </p:nvSpPr>
          <p:spPr bwMode="auto">
            <a:xfrm>
              <a:off x="4259" y="3185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4</a:t>
              </a:r>
              <a:endParaRPr lang="en-US" altLang="en-US" sz="2000"/>
            </a:p>
          </p:txBody>
        </p:sp>
        <p:sp>
          <p:nvSpPr>
            <p:cNvPr id="827569" name="Rectangle 177"/>
            <p:cNvSpPr>
              <a:spLocks noChangeArrowheads="1"/>
            </p:cNvSpPr>
            <p:nvPr/>
          </p:nvSpPr>
          <p:spPr bwMode="auto">
            <a:xfrm>
              <a:off x="4346" y="3211"/>
              <a:ext cx="8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FS</a:t>
              </a:r>
              <a:endParaRPr lang="en-US" altLang="en-US" sz="2000"/>
            </a:p>
          </p:txBody>
        </p:sp>
        <p:sp>
          <p:nvSpPr>
            <p:cNvPr id="827570" name="Rectangle 178"/>
            <p:cNvSpPr>
              <a:spLocks noChangeArrowheads="1"/>
            </p:cNvSpPr>
            <p:nvPr/>
          </p:nvSpPr>
          <p:spPr bwMode="auto">
            <a:xfrm>
              <a:off x="4259" y="3091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5</a:t>
              </a:r>
              <a:endParaRPr lang="en-US" altLang="en-US" sz="2000"/>
            </a:p>
          </p:txBody>
        </p:sp>
        <p:sp>
          <p:nvSpPr>
            <p:cNvPr id="827571" name="Rectangle 179"/>
            <p:cNvSpPr>
              <a:spLocks noChangeArrowheads="1"/>
            </p:cNvSpPr>
            <p:nvPr/>
          </p:nvSpPr>
          <p:spPr bwMode="auto">
            <a:xfrm>
              <a:off x="4247" y="3081"/>
              <a:ext cx="78" cy="38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572" name="Rectangle 180"/>
            <p:cNvSpPr>
              <a:spLocks noChangeArrowheads="1"/>
            </p:cNvSpPr>
            <p:nvPr/>
          </p:nvSpPr>
          <p:spPr bwMode="auto">
            <a:xfrm>
              <a:off x="4259" y="3279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3</a:t>
              </a:r>
              <a:endParaRPr lang="en-US" altLang="en-US" sz="2000"/>
            </a:p>
          </p:txBody>
        </p:sp>
        <p:sp>
          <p:nvSpPr>
            <p:cNvPr id="827573" name="Rectangle 181"/>
            <p:cNvSpPr>
              <a:spLocks noChangeArrowheads="1"/>
            </p:cNvSpPr>
            <p:nvPr/>
          </p:nvSpPr>
          <p:spPr bwMode="auto">
            <a:xfrm>
              <a:off x="4259" y="3373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900" u="none" baseline="0">
                  <a:solidFill>
                    <a:srgbClr val="000000"/>
                  </a:solidFill>
                </a:rPr>
                <a:t>2</a:t>
              </a:r>
              <a:endParaRPr lang="en-US" alt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302786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48264" y="6337126"/>
            <a:ext cx="2133600" cy="476250"/>
          </a:xfrm>
          <a:noFill/>
        </p:spPr>
        <p:txBody>
          <a:bodyPr/>
          <a:lstStyle>
            <a:lvl1pPr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r>
              <a:rPr lang="en-US" altLang="en-US" sz="1600" b="0" u="none" baseline="0" dirty="0" smtClean="0">
                <a:cs typeface="Times New Roman" pitchFamily="18" charset="0"/>
              </a:rPr>
              <a:t>   </a:t>
            </a:r>
            <a:fld id="{F1134885-E4AD-4D1A-B8BF-BE1EFA523C3D}" type="slidenum">
              <a:rPr lang="en-US" altLang="en-US" sz="1600" b="0" u="none" baseline="0">
                <a:cs typeface="Times New Roman" pitchFamily="18" charset="0"/>
              </a:rPr>
              <a:pPr algn="r"/>
              <a:t>24</a:t>
            </a:fld>
            <a:endParaRPr lang="en-US" altLang="en-US" sz="1600" b="0" u="none" baseline="0" dirty="0">
              <a:cs typeface="Times New Roman" pitchFamily="18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Encoding The Control Word</a:t>
            </a:r>
          </a:p>
        </p:txBody>
      </p:sp>
      <p:pic>
        <p:nvPicPr>
          <p:cNvPr id="43" name="Picture 2" descr="tab08_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1215190"/>
            <a:ext cx="7406640" cy="567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33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03"/>
    </mc:Choice>
    <mc:Fallback xmlns="">
      <p:transition spd="slow" advTm="57903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32240" y="6237312"/>
            <a:ext cx="2133600" cy="476250"/>
          </a:xfrm>
          <a:noFill/>
        </p:spPr>
        <p:txBody>
          <a:bodyPr/>
          <a:lstStyle>
            <a:lvl1pPr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F1134885-E4AD-4D1A-B8BF-BE1EFA523C3D}" type="slidenum">
              <a:rPr lang="en-US" altLang="en-US" sz="1600" b="0" u="none" baseline="0" smtClean="0">
                <a:cs typeface="Times New Roman" pitchFamily="18" charset="0"/>
              </a:rPr>
              <a:pPr algn="r"/>
              <a:t>25</a:t>
            </a:fld>
            <a:endParaRPr lang="en-US" altLang="en-US" sz="1600" b="0" u="none" baseline="0" dirty="0">
              <a:cs typeface="Times New Roman" pitchFamily="18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Microoperations</a:t>
            </a:r>
            <a:r>
              <a:rPr lang="en-US" altLang="en-US" dirty="0"/>
              <a:t> for the </a:t>
            </a:r>
            <a:r>
              <a:rPr lang="en-US" altLang="en-US" dirty="0" err="1"/>
              <a:t>Datapath</a:t>
            </a:r>
            <a:r>
              <a:rPr lang="en-US" altLang="en-US" dirty="0"/>
              <a:t> - Symbolic Representation</a:t>
            </a:r>
            <a:endParaRPr lang="en-US" altLang="en-US" dirty="0" smtClean="0"/>
          </a:p>
        </p:txBody>
      </p:sp>
      <p:pic>
        <p:nvPicPr>
          <p:cNvPr id="6" name="Picture 2" descr="tab08_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88" y="1851248"/>
            <a:ext cx="8686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43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03"/>
    </mc:Choice>
    <mc:Fallback xmlns="">
      <p:transition spd="slow" advTm="57903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81800" y="6237312"/>
            <a:ext cx="2133600" cy="476250"/>
          </a:xfrm>
          <a:noFill/>
        </p:spPr>
        <p:txBody>
          <a:bodyPr/>
          <a:lstStyle>
            <a:lvl1pPr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F1134885-E4AD-4D1A-B8BF-BE1EFA523C3D}" type="slidenum">
              <a:rPr lang="en-US" altLang="en-US" sz="1600" b="0" u="none" baseline="0" smtClean="0">
                <a:cs typeface="Times New Roman" pitchFamily="18" charset="0"/>
              </a:rPr>
              <a:pPr algn="r"/>
              <a:t>26</a:t>
            </a:fld>
            <a:endParaRPr lang="en-US" altLang="en-US" sz="1600" b="0" u="none" baseline="0" dirty="0">
              <a:cs typeface="Times New Roman" pitchFamily="18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Microoperations</a:t>
            </a:r>
            <a:r>
              <a:rPr lang="en-US" altLang="en-US" dirty="0"/>
              <a:t> for the </a:t>
            </a:r>
            <a:r>
              <a:rPr lang="en-US" altLang="en-US" dirty="0" err="1"/>
              <a:t>Datapath</a:t>
            </a:r>
            <a:r>
              <a:rPr lang="en-US" altLang="en-US" dirty="0"/>
              <a:t> - Binary Representation</a:t>
            </a:r>
            <a:endParaRPr lang="en-US" altLang="en-US" dirty="0" smtClean="0"/>
          </a:p>
        </p:txBody>
      </p:sp>
      <p:pic>
        <p:nvPicPr>
          <p:cNvPr id="6" name="Picture 2" descr="tab08_0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46448"/>
            <a:ext cx="8686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5892363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Results of simulation of the above on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79943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03"/>
    </mc:Choice>
    <mc:Fallback xmlns="">
      <p:transition spd="slow" advTm="57903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54825" y="6381750"/>
            <a:ext cx="2062188" cy="476250"/>
          </a:xfrm>
        </p:spPr>
        <p:txBody>
          <a:bodyPr/>
          <a:lstStyle/>
          <a:p>
            <a:fld id="{D9D895BA-60BD-4D42-B900-E135AD043A77}" type="slidenum">
              <a:rPr lang="en-US" altLang="en-US"/>
              <a:pPr/>
              <a:t>27</a:t>
            </a:fld>
            <a:endParaRPr lang="en-US" altLang="en-US" dirty="0"/>
          </a:p>
        </p:txBody>
      </p:sp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5963" y="0"/>
            <a:ext cx="7772400" cy="1020763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 err="1"/>
              <a:t>Datapath</a:t>
            </a:r>
            <a:r>
              <a:rPr lang="en-US" altLang="en-US" sz="3200" dirty="0"/>
              <a:t> Simulation</a:t>
            </a:r>
            <a:br>
              <a:rPr lang="en-US" altLang="en-US" sz="3200" dirty="0"/>
            </a:br>
            <a:r>
              <a:rPr lang="en-US" altLang="en-US" sz="2000" dirty="0"/>
              <a:t>Results of simulation of the </a:t>
            </a:r>
            <a:r>
              <a:rPr lang="en-US" altLang="en-US" sz="2000" dirty="0" smtClean="0"/>
              <a:t>above</a:t>
            </a:r>
            <a:endParaRPr lang="en-US" altLang="en-US" sz="2000" dirty="0"/>
          </a:p>
        </p:txBody>
      </p:sp>
      <p:grpSp>
        <p:nvGrpSpPr>
          <p:cNvPr id="832974" name="Group 462"/>
          <p:cNvGrpSpPr>
            <a:grpSpLocks/>
          </p:cNvGrpSpPr>
          <p:nvPr/>
        </p:nvGrpSpPr>
        <p:grpSpPr bwMode="auto">
          <a:xfrm>
            <a:off x="1763688" y="980728"/>
            <a:ext cx="5773737" cy="5362575"/>
            <a:chOff x="1723" y="761"/>
            <a:chExt cx="3637" cy="3378"/>
          </a:xfrm>
        </p:grpSpPr>
        <p:sp>
          <p:nvSpPr>
            <p:cNvPr id="832517" name="Line 5"/>
            <p:cNvSpPr>
              <a:spLocks noChangeShapeType="1"/>
            </p:cNvSpPr>
            <p:nvPr/>
          </p:nvSpPr>
          <p:spPr bwMode="auto">
            <a:xfrm flipV="1">
              <a:off x="2343" y="767"/>
              <a:ext cx="1" cy="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18" name="Line 6"/>
            <p:cNvSpPr>
              <a:spLocks noChangeShapeType="1"/>
            </p:cNvSpPr>
            <p:nvPr/>
          </p:nvSpPr>
          <p:spPr bwMode="auto">
            <a:xfrm>
              <a:off x="2343" y="767"/>
              <a:ext cx="20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19" name="Line 7"/>
            <p:cNvSpPr>
              <a:spLocks noChangeShapeType="1"/>
            </p:cNvSpPr>
            <p:nvPr/>
          </p:nvSpPr>
          <p:spPr bwMode="auto">
            <a:xfrm>
              <a:off x="2544" y="767"/>
              <a:ext cx="1" cy="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20" name="Line 8"/>
            <p:cNvSpPr>
              <a:spLocks noChangeShapeType="1"/>
            </p:cNvSpPr>
            <p:nvPr/>
          </p:nvSpPr>
          <p:spPr bwMode="auto">
            <a:xfrm>
              <a:off x="2544" y="866"/>
              <a:ext cx="20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21" name="Line 9"/>
            <p:cNvSpPr>
              <a:spLocks noChangeShapeType="1"/>
            </p:cNvSpPr>
            <p:nvPr/>
          </p:nvSpPr>
          <p:spPr bwMode="auto">
            <a:xfrm flipV="1">
              <a:off x="2744" y="767"/>
              <a:ext cx="1" cy="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22" name="Line 10"/>
            <p:cNvSpPr>
              <a:spLocks noChangeShapeType="1"/>
            </p:cNvSpPr>
            <p:nvPr/>
          </p:nvSpPr>
          <p:spPr bwMode="auto">
            <a:xfrm>
              <a:off x="2744" y="767"/>
              <a:ext cx="20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23" name="Line 11"/>
            <p:cNvSpPr>
              <a:spLocks noChangeShapeType="1"/>
            </p:cNvSpPr>
            <p:nvPr/>
          </p:nvSpPr>
          <p:spPr bwMode="auto">
            <a:xfrm>
              <a:off x="2944" y="767"/>
              <a:ext cx="1" cy="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24" name="Line 12"/>
            <p:cNvSpPr>
              <a:spLocks noChangeShapeType="1"/>
            </p:cNvSpPr>
            <p:nvPr/>
          </p:nvSpPr>
          <p:spPr bwMode="auto">
            <a:xfrm>
              <a:off x="2944" y="866"/>
              <a:ext cx="20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25" name="Line 13"/>
            <p:cNvSpPr>
              <a:spLocks noChangeShapeType="1"/>
            </p:cNvSpPr>
            <p:nvPr/>
          </p:nvSpPr>
          <p:spPr bwMode="auto">
            <a:xfrm flipV="1">
              <a:off x="3146" y="767"/>
              <a:ext cx="1" cy="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26" name="Line 14"/>
            <p:cNvSpPr>
              <a:spLocks noChangeShapeType="1"/>
            </p:cNvSpPr>
            <p:nvPr/>
          </p:nvSpPr>
          <p:spPr bwMode="auto">
            <a:xfrm>
              <a:off x="3146" y="767"/>
              <a:ext cx="20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27" name="Line 15"/>
            <p:cNvSpPr>
              <a:spLocks noChangeShapeType="1"/>
            </p:cNvSpPr>
            <p:nvPr/>
          </p:nvSpPr>
          <p:spPr bwMode="auto">
            <a:xfrm>
              <a:off x="3347" y="767"/>
              <a:ext cx="1" cy="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28" name="Line 16"/>
            <p:cNvSpPr>
              <a:spLocks noChangeShapeType="1"/>
            </p:cNvSpPr>
            <p:nvPr/>
          </p:nvSpPr>
          <p:spPr bwMode="auto">
            <a:xfrm>
              <a:off x="3347" y="866"/>
              <a:ext cx="20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29" name="Line 17"/>
            <p:cNvSpPr>
              <a:spLocks noChangeShapeType="1"/>
            </p:cNvSpPr>
            <p:nvPr/>
          </p:nvSpPr>
          <p:spPr bwMode="auto">
            <a:xfrm flipV="1">
              <a:off x="3547" y="767"/>
              <a:ext cx="1" cy="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30" name="Line 18"/>
            <p:cNvSpPr>
              <a:spLocks noChangeShapeType="1"/>
            </p:cNvSpPr>
            <p:nvPr/>
          </p:nvSpPr>
          <p:spPr bwMode="auto">
            <a:xfrm>
              <a:off x="3547" y="767"/>
              <a:ext cx="20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31" name="Line 19"/>
            <p:cNvSpPr>
              <a:spLocks noChangeShapeType="1"/>
            </p:cNvSpPr>
            <p:nvPr/>
          </p:nvSpPr>
          <p:spPr bwMode="auto">
            <a:xfrm>
              <a:off x="3749" y="767"/>
              <a:ext cx="1" cy="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32" name="Line 20"/>
            <p:cNvSpPr>
              <a:spLocks noChangeShapeType="1"/>
            </p:cNvSpPr>
            <p:nvPr/>
          </p:nvSpPr>
          <p:spPr bwMode="auto">
            <a:xfrm>
              <a:off x="3749" y="866"/>
              <a:ext cx="20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33" name="Line 21"/>
            <p:cNvSpPr>
              <a:spLocks noChangeShapeType="1"/>
            </p:cNvSpPr>
            <p:nvPr/>
          </p:nvSpPr>
          <p:spPr bwMode="auto">
            <a:xfrm flipV="1">
              <a:off x="3950" y="767"/>
              <a:ext cx="1" cy="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34" name="Line 22"/>
            <p:cNvSpPr>
              <a:spLocks noChangeShapeType="1"/>
            </p:cNvSpPr>
            <p:nvPr/>
          </p:nvSpPr>
          <p:spPr bwMode="auto">
            <a:xfrm>
              <a:off x="3950" y="767"/>
              <a:ext cx="20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35" name="Line 23"/>
            <p:cNvSpPr>
              <a:spLocks noChangeShapeType="1"/>
            </p:cNvSpPr>
            <p:nvPr/>
          </p:nvSpPr>
          <p:spPr bwMode="auto">
            <a:xfrm>
              <a:off x="4150" y="767"/>
              <a:ext cx="1" cy="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36" name="Line 24"/>
            <p:cNvSpPr>
              <a:spLocks noChangeShapeType="1"/>
            </p:cNvSpPr>
            <p:nvPr/>
          </p:nvSpPr>
          <p:spPr bwMode="auto">
            <a:xfrm>
              <a:off x="4150" y="866"/>
              <a:ext cx="20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37" name="Line 25"/>
            <p:cNvSpPr>
              <a:spLocks noChangeShapeType="1"/>
            </p:cNvSpPr>
            <p:nvPr/>
          </p:nvSpPr>
          <p:spPr bwMode="auto">
            <a:xfrm flipV="1">
              <a:off x="4352" y="767"/>
              <a:ext cx="1" cy="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38" name="Line 26"/>
            <p:cNvSpPr>
              <a:spLocks noChangeShapeType="1"/>
            </p:cNvSpPr>
            <p:nvPr/>
          </p:nvSpPr>
          <p:spPr bwMode="auto">
            <a:xfrm>
              <a:off x="4352" y="767"/>
              <a:ext cx="20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39" name="Line 27"/>
            <p:cNvSpPr>
              <a:spLocks noChangeShapeType="1"/>
            </p:cNvSpPr>
            <p:nvPr/>
          </p:nvSpPr>
          <p:spPr bwMode="auto">
            <a:xfrm>
              <a:off x="4554" y="767"/>
              <a:ext cx="1" cy="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40" name="Line 28"/>
            <p:cNvSpPr>
              <a:spLocks noChangeShapeType="1"/>
            </p:cNvSpPr>
            <p:nvPr/>
          </p:nvSpPr>
          <p:spPr bwMode="auto">
            <a:xfrm>
              <a:off x="4554" y="866"/>
              <a:ext cx="19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41" name="Line 29"/>
            <p:cNvSpPr>
              <a:spLocks noChangeShapeType="1"/>
            </p:cNvSpPr>
            <p:nvPr/>
          </p:nvSpPr>
          <p:spPr bwMode="auto">
            <a:xfrm flipV="1">
              <a:off x="4753" y="767"/>
              <a:ext cx="1" cy="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42" name="Line 30"/>
            <p:cNvSpPr>
              <a:spLocks noChangeShapeType="1"/>
            </p:cNvSpPr>
            <p:nvPr/>
          </p:nvSpPr>
          <p:spPr bwMode="auto">
            <a:xfrm>
              <a:off x="4753" y="767"/>
              <a:ext cx="20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43" name="Line 31"/>
            <p:cNvSpPr>
              <a:spLocks noChangeShapeType="1"/>
            </p:cNvSpPr>
            <p:nvPr/>
          </p:nvSpPr>
          <p:spPr bwMode="auto">
            <a:xfrm>
              <a:off x="4955" y="767"/>
              <a:ext cx="1" cy="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44" name="Line 32"/>
            <p:cNvSpPr>
              <a:spLocks noChangeShapeType="1"/>
            </p:cNvSpPr>
            <p:nvPr/>
          </p:nvSpPr>
          <p:spPr bwMode="auto">
            <a:xfrm>
              <a:off x="4955" y="866"/>
              <a:ext cx="20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45" name="Line 33"/>
            <p:cNvSpPr>
              <a:spLocks noChangeShapeType="1"/>
            </p:cNvSpPr>
            <p:nvPr/>
          </p:nvSpPr>
          <p:spPr bwMode="auto">
            <a:xfrm flipV="1">
              <a:off x="5157" y="767"/>
              <a:ext cx="1" cy="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46" name="Line 34"/>
            <p:cNvSpPr>
              <a:spLocks noChangeShapeType="1"/>
            </p:cNvSpPr>
            <p:nvPr/>
          </p:nvSpPr>
          <p:spPr bwMode="auto">
            <a:xfrm>
              <a:off x="5157" y="767"/>
              <a:ext cx="19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47" name="Line 35"/>
            <p:cNvSpPr>
              <a:spLocks noChangeShapeType="1"/>
            </p:cNvSpPr>
            <p:nvPr/>
          </p:nvSpPr>
          <p:spPr bwMode="auto">
            <a:xfrm>
              <a:off x="2343" y="979"/>
              <a:ext cx="2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48" name="Freeform 36"/>
            <p:cNvSpPr>
              <a:spLocks/>
            </p:cNvSpPr>
            <p:nvPr/>
          </p:nvSpPr>
          <p:spPr bwMode="auto">
            <a:xfrm>
              <a:off x="2363" y="929"/>
              <a:ext cx="381" cy="50"/>
            </a:xfrm>
            <a:custGeom>
              <a:avLst/>
              <a:gdLst>
                <a:gd name="T0" fmla="*/ 0 w 381"/>
                <a:gd name="T1" fmla="*/ 50 h 50"/>
                <a:gd name="T2" fmla="*/ 0 w 381"/>
                <a:gd name="T3" fmla="*/ 50 h 50"/>
                <a:gd name="T4" fmla="*/ 7 w 381"/>
                <a:gd name="T5" fmla="*/ 0 h 50"/>
                <a:gd name="T6" fmla="*/ 375 w 381"/>
                <a:gd name="T7" fmla="*/ 0 h 50"/>
                <a:gd name="T8" fmla="*/ 381 w 381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50">
                  <a:moveTo>
                    <a:pt x="0" y="50"/>
                  </a:moveTo>
                  <a:lnTo>
                    <a:pt x="0" y="50"/>
                  </a:lnTo>
                  <a:lnTo>
                    <a:pt x="7" y="0"/>
                  </a:lnTo>
                  <a:lnTo>
                    <a:pt x="375" y="0"/>
                  </a:lnTo>
                  <a:lnTo>
                    <a:pt x="381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49" name="Freeform 37"/>
            <p:cNvSpPr>
              <a:spLocks/>
            </p:cNvSpPr>
            <p:nvPr/>
          </p:nvSpPr>
          <p:spPr bwMode="auto">
            <a:xfrm>
              <a:off x="2363" y="979"/>
              <a:ext cx="381" cy="50"/>
            </a:xfrm>
            <a:custGeom>
              <a:avLst/>
              <a:gdLst>
                <a:gd name="T0" fmla="*/ 0 w 381"/>
                <a:gd name="T1" fmla="*/ 0 h 50"/>
                <a:gd name="T2" fmla="*/ 0 w 381"/>
                <a:gd name="T3" fmla="*/ 0 h 50"/>
                <a:gd name="T4" fmla="*/ 7 w 381"/>
                <a:gd name="T5" fmla="*/ 50 h 50"/>
                <a:gd name="T6" fmla="*/ 375 w 381"/>
                <a:gd name="T7" fmla="*/ 50 h 50"/>
                <a:gd name="T8" fmla="*/ 381 w 381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50">
                  <a:moveTo>
                    <a:pt x="0" y="0"/>
                  </a:moveTo>
                  <a:lnTo>
                    <a:pt x="0" y="0"/>
                  </a:lnTo>
                  <a:lnTo>
                    <a:pt x="7" y="50"/>
                  </a:lnTo>
                  <a:lnTo>
                    <a:pt x="375" y="50"/>
                  </a:lnTo>
                  <a:lnTo>
                    <a:pt x="38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50" name="Rectangle 38"/>
            <p:cNvSpPr>
              <a:spLocks noChangeArrowheads="1"/>
            </p:cNvSpPr>
            <p:nvPr/>
          </p:nvSpPr>
          <p:spPr bwMode="auto">
            <a:xfrm>
              <a:off x="2389" y="924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1</a:t>
              </a:r>
              <a:endParaRPr lang="en-US" altLang="en-US" sz="4000"/>
            </a:p>
          </p:txBody>
        </p:sp>
        <p:sp>
          <p:nvSpPr>
            <p:cNvPr id="832551" name="Freeform 39"/>
            <p:cNvSpPr>
              <a:spLocks/>
            </p:cNvSpPr>
            <p:nvPr/>
          </p:nvSpPr>
          <p:spPr bwMode="auto">
            <a:xfrm>
              <a:off x="2744" y="929"/>
              <a:ext cx="402" cy="50"/>
            </a:xfrm>
            <a:custGeom>
              <a:avLst/>
              <a:gdLst>
                <a:gd name="T0" fmla="*/ 0 w 402"/>
                <a:gd name="T1" fmla="*/ 50 h 50"/>
                <a:gd name="T2" fmla="*/ 0 w 402"/>
                <a:gd name="T3" fmla="*/ 50 h 50"/>
                <a:gd name="T4" fmla="*/ 7 w 402"/>
                <a:gd name="T5" fmla="*/ 0 h 50"/>
                <a:gd name="T6" fmla="*/ 395 w 402"/>
                <a:gd name="T7" fmla="*/ 0 h 50"/>
                <a:gd name="T8" fmla="*/ 402 w 402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0">
                  <a:moveTo>
                    <a:pt x="0" y="50"/>
                  </a:moveTo>
                  <a:lnTo>
                    <a:pt x="0" y="50"/>
                  </a:lnTo>
                  <a:lnTo>
                    <a:pt x="7" y="0"/>
                  </a:lnTo>
                  <a:lnTo>
                    <a:pt x="395" y="0"/>
                  </a:lnTo>
                  <a:lnTo>
                    <a:pt x="402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52" name="Freeform 40"/>
            <p:cNvSpPr>
              <a:spLocks/>
            </p:cNvSpPr>
            <p:nvPr/>
          </p:nvSpPr>
          <p:spPr bwMode="auto">
            <a:xfrm>
              <a:off x="2744" y="979"/>
              <a:ext cx="402" cy="50"/>
            </a:xfrm>
            <a:custGeom>
              <a:avLst/>
              <a:gdLst>
                <a:gd name="T0" fmla="*/ 0 w 402"/>
                <a:gd name="T1" fmla="*/ 0 h 50"/>
                <a:gd name="T2" fmla="*/ 0 w 402"/>
                <a:gd name="T3" fmla="*/ 0 h 50"/>
                <a:gd name="T4" fmla="*/ 7 w 402"/>
                <a:gd name="T5" fmla="*/ 50 h 50"/>
                <a:gd name="T6" fmla="*/ 395 w 402"/>
                <a:gd name="T7" fmla="*/ 50 h 50"/>
                <a:gd name="T8" fmla="*/ 402 w 402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0">
                  <a:moveTo>
                    <a:pt x="0" y="0"/>
                  </a:moveTo>
                  <a:lnTo>
                    <a:pt x="0" y="0"/>
                  </a:lnTo>
                  <a:lnTo>
                    <a:pt x="7" y="50"/>
                  </a:lnTo>
                  <a:lnTo>
                    <a:pt x="395" y="50"/>
                  </a:lnTo>
                  <a:lnTo>
                    <a:pt x="402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53" name="Rectangle 41"/>
            <p:cNvSpPr>
              <a:spLocks noChangeArrowheads="1"/>
            </p:cNvSpPr>
            <p:nvPr/>
          </p:nvSpPr>
          <p:spPr bwMode="auto">
            <a:xfrm>
              <a:off x="2771" y="924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4</a:t>
              </a:r>
              <a:endParaRPr lang="en-US" altLang="en-US" sz="4000"/>
            </a:p>
          </p:txBody>
        </p:sp>
        <p:sp>
          <p:nvSpPr>
            <p:cNvPr id="832554" name="Freeform 42"/>
            <p:cNvSpPr>
              <a:spLocks/>
            </p:cNvSpPr>
            <p:nvPr/>
          </p:nvSpPr>
          <p:spPr bwMode="auto">
            <a:xfrm>
              <a:off x="3146" y="929"/>
              <a:ext cx="401" cy="50"/>
            </a:xfrm>
            <a:custGeom>
              <a:avLst/>
              <a:gdLst>
                <a:gd name="T0" fmla="*/ 0 w 401"/>
                <a:gd name="T1" fmla="*/ 50 h 50"/>
                <a:gd name="T2" fmla="*/ 0 w 401"/>
                <a:gd name="T3" fmla="*/ 50 h 50"/>
                <a:gd name="T4" fmla="*/ 8 w 401"/>
                <a:gd name="T5" fmla="*/ 0 h 50"/>
                <a:gd name="T6" fmla="*/ 394 w 401"/>
                <a:gd name="T7" fmla="*/ 0 h 50"/>
                <a:gd name="T8" fmla="*/ 401 w 401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50">
                  <a:moveTo>
                    <a:pt x="0" y="50"/>
                  </a:moveTo>
                  <a:lnTo>
                    <a:pt x="0" y="50"/>
                  </a:lnTo>
                  <a:lnTo>
                    <a:pt x="8" y="0"/>
                  </a:lnTo>
                  <a:lnTo>
                    <a:pt x="394" y="0"/>
                  </a:lnTo>
                  <a:lnTo>
                    <a:pt x="401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55" name="Freeform 43"/>
            <p:cNvSpPr>
              <a:spLocks/>
            </p:cNvSpPr>
            <p:nvPr/>
          </p:nvSpPr>
          <p:spPr bwMode="auto">
            <a:xfrm>
              <a:off x="3146" y="979"/>
              <a:ext cx="401" cy="50"/>
            </a:xfrm>
            <a:custGeom>
              <a:avLst/>
              <a:gdLst>
                <a:gd name="T0" fmla="*/ 0 w 401"/>
                <a:gd name="T1" fmla="*/ 0 h 50"/>
                <a:gd name="T2" fmla="*/ 0 w 401"/>
                <a:gd name="T3" fmla="*/ 0 h 50"/>
                <a:gd name="T4" fmla="*/ 8 w 401"/>
                <a:gd name="T5" fmla="*/ 50 h 50"/>
                <a:gd name="T6" fmla="*/ 394 w 401"/>
                <a:gd name="T7" fmla="*/ 50 h 50"/>
                <a:gd name="T8" fmla="*/ 401 w 401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50">
                  <a:moveTo>
                    <a:pt x="0" y="0"/>
                  </a:moveTo>
                  <a:lnTo>
                    <a:pt x="0" y="0"/>
                  </a:lnTo>
                  <a:lnTo>
                    <a:pt x="8" y="50"/>
                  </a:lnTo>
                  <a:lnTo>
                    <a:pt x="394" y="50"/>
                  </a:lnTo>
                  <a:lnTo>
                    <a:pt x="40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56" name="Rectangle 44"/>
            <p:cNvSpPr>
              <a:spLocks noChangeArrowheads="1"/>
            </p:cNvSpPr>
            <p:nvPr/>
          </p:nvSpPr>
          <p:spPr bwMode="auto">
            <a:xfrm>
              <a:off x="3173" y="924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7</a:t>
              </a:r>
              <a:endParaRPr lang="en-US" altLang="en-US" sz="4000"/>
            </a:p>
          </p:txBody>
        </p:sp>
        <p:sp>
          <p:nvSpPr>
            <p:cNvPr id="832557" name="Freeform 45"/>
            <p:cNvSpPr>
              <a:spLocks/>
            </p:cNvSpPr>
            <p:nvPr/>
          </p:nvSpPr>
          <p:spPr bwMode="auto">
            <a:xfrm>
              <a:off x="3547" y="929"/>
              <a:ext cx="403" cy="50"/>
            </a:xfrm>
            <a:custGeom>
              <a:avLst/>
              <a:gdLst>
                <a:gd name="T0" fmla="*/ 0 w 403"/>
                <a:gd name="T1" fmla="*/ 50 h 50"/>
                <a:gd name="T2" fmla="*/ 0 w 403"/>
                <a:gd name="T3" fmla="*/ 50 h 50"/>
                <a:gd name="T4" fmla="*/ 9 w 403"/>
                <a:gd name="T5" fmla="*/ 0 h 50"/>
                <a:gd name="T6" fmla="*/ 397 w 403"/>
                <a:gd name="T7" fmla="*/ 0 h 50"/>
                <a:gd name="T8" fmla="*/ 403 w 40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50">
                  <a:moveTo>
                    <a:pt x="0" y="50"/>
                  </a:moveTo>
                  <a:lnTo>
                    <a:pt x="0" y="50"/>
                  </a:lnTo>
                  <a:lnTo>
                    <a:pt x="9" y="0"/>
                  </a:lnTo>
                  <a:lnTo>
                    <a:pt x="397" y="0"/>
                  </a:lnTo>
                  <a:lnTo>
                    <a:pt x="403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58" name="Freeform 46"/>
            <p:cNvSpPr>
              <a:spLocks/>
            </p:cNvSpPr>
            <p:nvPr/>
          </p:nvSpPr>
          <p:spPr bwMode="auto">
            <a:xfrm>
              <a:off x="3547" y="979"/>
              <a:ext cx="403" cy="50"/>
            </a:xfrm>
            <a:custGeom>
              <a:avLst/>
              <a:gdLst>
                <a:gd name="T0" fmla="*/ 0 w 403"/>
                <a:gd name="T1" fmla="*/ 0 h 50"/>
                <a:gd name="T2" fmla="*/ 0 w 403"/>
                <a:gd name="T3" fmla="*/ 0 h 50"/>
                <a:gd name="T4" fmla="*/ 9 w 403"/>
                <a:gd name="T5" fmla="*/ 50 h 50"/>
                <a:gd name="T6" fmla="*/ 397 w 403"/>
                <a:gd name="T7" fmla="*/ 50 h 50"/>
                <a:gd name="T8" fmla="*/ 403 w 403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50">
                  <a:moveTo>
                    <a:pt x="0" y="0"/>
                  </a:moveTo>
                  <a:lnTo>
                    <a:pt x="0" y="0"/>
                  </a:lnTo>
                  <a:lnTo>
                    <a:pt x="9" y="50"/>
                  </a:lnTo>
                  <a:lnTo>
                    <a:pt x="397" y="50"/>
                  </a:lnTo>
                  <a:lnTo>
                    <a:pt x="403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59" name="Rectangle 47"/>
            <p:cNvSpPr>
              <a:spLocks noChangeArrowheads="1"/>
            </p:cNvSpPr>
            <p:nvPr/>
          </p:nvSpPr>
          <p:spPr bwMode="auto">
            <a:xfrm>
              <a:off x="3574" y="924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1</a:t>
              </a:r>
              <a:endParaRPr lang="en-US" altLang="en-US" sz="4000"/>
            </a:p>
          </p:txBody>
        </p:sp>
        <p:sp>
          <p:nvSpPr>
            <p:cNvPr id="832560" name="Freeform 48"/>
            <p:cNvSpPr>
              <a:spLocks/>
            </p:cNvSpPr>
            <p:nvPr/>
          </p:nvSpPr>
          <p:spPr bwMode="auto">
            <a:xfrm>
              <a:off x="3950" y="929"/>
              <a:ext cx="402" cy="50"/>
            </a:xfrm>
            <a:custGeom>
              <a:avLst/>
              <a:gdLst>
                <a:gd name="T0" fmla="*/ 0 w 402"/>
                <a:gd name="T1" fmla="*/ 50 h 50"/>
                <a:gd name="T2" fmla="*/ 0 w 402"/>
                <a:gd name="T3" fmla="*/ 50 h 50"/>
                <a:gd name="T4" fmla="*/ 7 w 402"/>
                <a:gd name="T5" fmla="*/ 0 h 50"/>
                <a:gd name="T6" fmla="*/ 395 w 402"/>
                <a:gd name="T7" fmla="*/ 0 h 50"/>
                <a:gd name="T8" fmla="*/ 402 w 402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0">
                  <a:moveTo>
                    <a:pt x="0" y="50"/>
                  </a:moveTo>
                  <a:lnTo>
                    <a:pt x="0" y="50"/>
                  </a:lnTo>
                  <a:lnTo>
                    <a:pt x="7" y="0"/>
                  </a:lnTo>
                  <a:lnTo>
                    <a:pt x="395" y="0"/>
                  </a:lnTo>
                  <a:lnTo>
                    <a:pt x="402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61" name="Freeform 49"/>
            <p:cNvSpPr>
              <a:spLocks/>
            </p:cNvSpPr>
            <p:nvPr/>
          </p:nvSpPr>
          <p:spPr bwMode="auto">
            <a:xfrm>
              <a:off x="3950" y="979"/>
              <a:ext cx="402" cy="50"/>
            </a:xfrm>
            <a:custGeom>
              <a:avLst/>
              <a:gdLst>
                <a:gd name="T0" fmla="*/ 0 w 402"/>
                <a:gd name="T1" fmla="*/ 0 h 50"/>
                <a:gd name="T2" fmla="*/ 0 w 402"/>
                <a:gd name="T3" fmla="*/ 0 h 50"/>
                <a:gd name="T4" fmla="*/ 7 w 402"/>
                <a:gd name="T5" fmla="*/ 50 h 50"/>
                <a:gd name="T6" fmla="*/ 395 w 402"/>
                <a:gd name="T7" fmla="*/ 50 h 50"/>
                <a:gd name="T8" fmla="*/ 402 w 402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0">
                  <a:moveTo>
                    <a:pt x="0" y="0"/>
                  </a:moveTo>
                  <a:lnTo>
                    <a:pt x="0" y="0"/>
                  </a:lnTo>
                  <a:lnTo>
                    <a:pt x="7" y="50"/>
                  </a:lnTo>
                  <a:lnTo>
                    <a:pt x="395" y="50"/>
                  </a:lnTo>
                  <a:lnTo>
                    <a:pt x="402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62" name="Rectangle 50"/>
            <p:cNvSpPr>
              <a:spLocks noChangeArrowheads="1"/>
            </p:cNvSpPr>
            <p:nvPr/>
          </p:nvSpPr>
          <p:spPr bwMode="auto">
            <a:xfrm>
              <a:off x="3976" y="924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0</a:t>
              </a:r>
              <a:endParaRPr lang="en-US" altLang="en-US" sz="4000"/>
            </a:p>
          </p:txBody>
        </p:sp>
        <p:sp>
          <p:nvSpPr>
            <p:cNvPr id="832563" name="Freeform 51"/>
            <p:cNvSpPr>
              <a:spLocks/>
            </p:cNvSpPr>
            <p:nvPr/>
          </p:nvSpPr>
          <p:spPr bwMode="auto">
            <a:xfrm>
              <a:off x="4352" y="929"/>
              <a:ext cx="401" cy="50"/>
            </a:xfrm>
            <a:custGeom>
              <a:avLst/>
              <a:gdLst>
                <a:gd name="T0" fmla="*/ 0 w 401"/>
                <a:gd name="T1" fmla="*/ 50 h 50"/>
                <a:gd name="T2" fmla="*/ 0 w 401"/>
                <a:gd name="T3" fmla="*/ 50 h 50"/>
                <a:gd name="T4" fmla="*/ 8 w 401"/>
                <a:gd name="T5" fmla="*/ 0 h 50"/>
                <a:gd name="T6" fmla="*/ 395 w 401"/>
                <a:gd name="T7" fmla="*/ 0 h 50"/>
                <a:gd name="T8" fmla="*/ 401 w 401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50">
                  <a:moveTo>
                    <a:pt x="0" y="50"/>
                  </a:moveTo>
                  <a:lnTo>
                    <a:pt x="0" y="50"/>
                  </a:lnTo>
                  <a:lnTo>
                    <a:pt x="8" y="0"/>
                  </a:lnTo>
                  <a:lnTo>
                    <a:pt x="395" y="0"/>
                  </a:lnTo>
                  <a:lnTo>
                    <a:pt x="401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64" name="Freeform 52"/>
            <p:cNvSpPr>
              <a:spLocks/>
            </p:cNvSpPr>
            <p:nvPr/>
          </p:nvSpPr>
          <p:spPr bwMode="auto">
            <a:xfrm>
              <a:off x="4352" y="979"/>
              <a:ext cx="401" cy="50"/>
            </a:xfrm>
            <a:custGeom>
              <a:avLst/>
              <a:gdLst>
                <a:gd name="T0" fmla="*/ 0 w 401"/>
                <a:gd name="T1" fmla="*/ 0 h 50"/>
                <a:gd name="T2" fmla="*/ 0 w 401"/>
                <a:gd name="T3" fmla="*/ 0 h 50"/>
                <a:gd name="T4" fmla="*/ 8 w 401"/>
                <a:gd name="T5" fmla="*/ 50 h 50"/>
                <a:gd name="T6" fmla="*/ 395 w 401"/>
                <a:gd name="T7" fmla="*/ 50 h 50"/>
                <a:gd name="T8" fmla="*/ 401 w 401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50">
                  <a:moveTo>
                    <a:pt x="0" y="0"/>
                  </a:moveTo>
                  <a:lnTo>
                    <a:pt x="0" y="0"/>
                  </a:lnTo>
                  <a:lnTo>
                    <a:pt x="8" y="50"/>
                  </a:lnTo>
                  <a:lnTo>
                    <a:pt x="395" y="50"/>
                  </a:lnTo>
                  <a:lnTo>
                    <a:pt x="40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65" name="Rectangle 53"/>
            <p:cNvSpPr>
              <a:spLocks noChangeArrowheads="1"/>
            </p:cNvSpPr>
            <p:nvPr/>
          </p:nvSpPr>
          <p:spPr bwMode="auto">
            <a:xfrm>
              <a:off x="4379" y="924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4</a:t>
              </a:r>
              <a:endParaRPr lang="en-US" altLang="en-US" sz="4000"/>
            </a:p>
          </p:txBody>
        </p:sp>
        <p:sp>
          <p:nvSpPr>
            <p:cNvPr id="832566" name="Freeform 54"/>
            <p:cNvSpPr>
              <a:spLocks/>
            </p:cNvSpPr>
            <p:nvPr/>
          </p:nvSpPr>
          <p:spPr bwMode="auto">
            <a:xfrm>
              <a:off x="4753" y="929"/>
              <a:ext cx="404" cy="50"/>
            </a:xfrm>
            <a:custGeom>
              <a:avLst/>
              <a:gdLst>
                <a:gd name="T0" fmla="*/ 0 w 404"/>
                <a:gd name="T1" fmla="*/ 50 h 50"/>
                <a:gd name="T2" fmla="*/ 0 w 404"/>
                <a:gd name="T3" fmla="*/ 50 h 50"/>
                <a:gd name="T4" fmla="*/ 7 w 404"/>
                <a:gd name="T5" fmla="*/ 0 h 50"/>
                <a:gd name="T6" fmla="*/ 395 w 404"/>
                <a:gd name="T7" fmla="*/ 0 h 50"/>
                <a:gd name="T8" fmla="*/ 404 w 404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50">
                  <a:moveTo>
                    <a:pt x="0" y="50"/>
                  </a:moveTo>
                  <a:lnTo>
                    <a:pt x="0" y="50"/>
                  </a:lnTo>
                  <a:lnTo>
                    <a:pt x="7" y="0"/>
                  </a:lnTo>
                  <a:lnTo>
                    <a:pt x="395" y="0"/>
                  </a:lnTo>
                  <a:lnTo>
                    <a:pt x="404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67" name="Freeform 55"/>
            <p:cNvSpPr>
              <a:spLocks/>
            </p:cNvSpPr>
            <p:nvPr/>
          </p:nvSpPr>
          <p:spPr bwMode="auto">
            <a:xfrm>
              <a:off x="4753" y="979"/>
              <a:ext cx="404" cy="50"/>
            </a:xfrm>
            <a:custGeom>
              <a:avLst/>
              <a:gdLst>
                <a:gd name="T0" fmla="*/ 0 w 404"/>
                <a:gd name="T1" fmla="*/ 0 h 50"/>
                <a:gd name="T2" fmla="*/ 0 w 404"/>
                <a:gd name="T3" fmla="*/ 0 h 50"/>
                <a:gd name="T4" fmla="*/ 7 w 404"/>
                <a:gd name="T5" fmla="*/ 50 h 50"/>
                <a:gd name="T6" fmla="*/ 395 w 404"/>
                <a:gd name="T7" fmla="*/ 50 h 50"/>
                <a:gd name="T8" fmla="*/ 404 w 40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50">
                  <a:moveTo>
                    <a:pt x="0" y="0"/>
                  </a:moveTo>
                  <a:lnTo>
                    <a:pt x="0" y="0"/>
                  </a:lnTo>
                  <a:lnTo>
                    <a:pt x="7" y="50"/>
                  </a:lnTo>
                  <a:lnTo>
                    <a:pt x="395" y="50"/>
                  </a:lnTo>
                  <a:lnTo>
                    <a:pt x="404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68" name="Rectangle 56"/>
            <p:cNvSpPr>
              <a:spLocks noChangeArrowheads="1"/>
            </p:cNvSpPr>
            <p:nvPr/>
          </p:nvSpPr>
          <p:spPr bwMode="auto">
            <a:xfrm>
              <a:off x="4780" y="924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5</a:t>
              </a:r>
              <a:endParaRPr lang="en-US" altLang="en-US" sz="4000"/>
            </a:p>
          </p:txBody>
        </p:sp>
        <p:sp>
          <p:nvSpPr>
            <p:cNvPr id="832570" name="Freeform 58"/>
            <p:cNvSpPr>
              <a:spLocks/>
            </p:cNvSpPr>
            <p:nvPr/>
          </p:nvSpPr>
          <p:spPr bwMode="auto">
            <a:xfrm>
              <a:off x="2363" y="1090"/>
              <a:ext cx="381" cy="50"/>
            </a:xfrm>
            <a:custGeom>
              <a:avLst/>
              <a:gdLst>
                <a:gd name="T0" fmla="*/ 0 w 381"/>
                <a:gd name="T1" fmla="*/ 50 h 50"/>
                <a:gd name="T2" fmla="*/ 0 w 381"/>
                <a:gd name="T3" fmla="*/ 50 h 50"/>
                <a:gd name="T4" fmla="*/ 7 w 381"/>
                <a:gd name="T5" fmla="*/ 0 h 50"/>
                <a:gd name="T6" fmla="*/ 375 w 381"/>
                <a:gd name="T7" fmla="*/ 0 h 50"/>
                <a:gd name="T8" fmla="*/ 381 w 381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50">
                  <a:moveTo>
                    <a:pt x="0" y="50"/>
                  </a:moveTo>
                  <a:lnTo>
                    <a:pt x="0" y="50"/>
                  </a:lnTo>
                  <a:lnTo>
                    <a:pt x="7" y="0"/>
                  </a:lnTo>
                  <a:lnTo>
                    <a:pt x="375" y="0"/>
                  </a:lnTo>
                  <a:lnTo>
                    <a:pt x="381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71" name="Freeform 59"/>
            <p:cNvSpPr>
              <a:spLocks/>
            </p:cNvSpPr>
            <p:nvPr/>
          </p:nvSpPr>
          <p:spPr bwMode="auto">
            <a:xfrm>
              <a:off x="2363" y="1140"/>
              <a:ext cx="381" cy="49"/>
            </a:xfrm>
            <a:custGeom>
              <a:avLst/>
              <a:gdLst>
                <a:gd name="T0" fmla="*/ 0 w 381"/>
                <a:gd name="T1" fmla="*/ 0 h 49"/>
                <a:gd name="T2" fmla="*/ 0 w 381"/>
                <a:gd name="T3" fmla="*/ 0 h 49"/>
                <a:gd name="T4" fmla="*/ 7 w 381"/>
                <a:gd name="T5" fmla="*/ 49 h 49"/>
                <a:gd name="T6" fmla="*/ 375 w 381"/>
                <a:gd name="T7" fmla="*/ 49 h 49"/>
                <a:gd name="T8" fmla="*/ 381 w 381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49">
                  <a:moveTo>
                    <a:pt x="0" y="0"/>
                  </a:moveTo>
                  <a:lnTo>
                    <a:pt x="0" y="0"/>
                  </a:lnTo>
                  <a:lnTo>
                    <a:pt x="7" y="49"/>
                  </a:lnTo>
                  <a:lnTo>
                    <a:pt x="375" y="49"/>
                  </a:lnTo>
                  <a:lnTo>
                    <a:pt x="38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72" name="Rectangle 60"/>
            <p:cNvSpPr>
              <a:spLocks noChangeArrowheads="1"/>
            </p:cNvSpPr>
            <p:nvPr/>
          </p:nvSpPr>
          <p:spPr bwMode="auto">
            <a:xfrm>
              <a:off x="2389" y="1087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2</a:t>
              </a:r>
              <a:endParaRPr lang="en-US" altLang="en-US" sz="4000"/>
            </a:p>
          </p:txBody>
        </p:sp>
        <p:sp>
          <p:nvSpPr>
            <p:cNvPr id="832573" name="Freeform 61"/>
            <p:cNvSpPr>
              <a:spLocks/>
            </p:cNvSpPr>
            <p:nvPr/>
          </p:nvSpPr>
          <p:spPr bwMode="auto">
            <a:xfrm>
              <a:off x="2744" y="1090"/>
              <a:ext cx="402" cy="50"/>
            </a:xfrm>
            <a:custGeom>
              <a:avLst/>
              <a:gdLst>
                <a:gd name="T0" fmla="*/ 0 w 402"/>
                <a:gd name="T1" fmla="*/ 50 h 50"/>
                <a:gd name="T2" fmla="*/ 0 w 402"/>
                <a:gd name="T3" fmla="*/ 50 h 50"/>
                <a:gd name="T4" fmla="*/ 7 w 402"/>
                <a:gd name="T5" fmla="*/ 0 h 50"/>
                <a:gd name="T6" fmla="*/ 395 w 402"/>
                <a:gd name="T7" fmla="*/ 0 h 50"/>
                <a:gd name="T8" fmla="*/ 402 w 402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0">
                  <a:moveTo>
                    <a:pt x="0" y="50"/>
                  </a:moveTo>
                  <a:lnTo>
                    <a:pt x="0" y="50"/>
                  </a:lnTo>
                  <a:lnTo>
                    <a:pt x="7" y="0"/>
                  </a:lnTo>
                  <a:lnTo>
                    <a:pt x="395" y="0"/>
                  </a:lnTo>
                  <a:lnTo>
                    <a:pt x="402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74" name="Freeform 62"/>
            <p:cNvSpPr>
              <a:spLocks/>
            </p:cNvSpPr>
            <p:nvPr/>
          </p:nvSpPr>
          <p:spPr bwMode="auto">
            <a:xfrm>
              <a:off x="2744" y="1140"/>
              <a:ext cx="402" cy="49"/>
            </a:xfrm>
            <a:custGeom>
              <a:avLst/>
              <a:gdLst>
                <a:gd name="T0" fmla="*/ 0 w 402"/>
                <a:gd name="T1" fmla="*/ 0 h 49"/>
                <a:gd name="T2" fmla="*/ 0 w 402"/>
                <a:gd name="T3" fmla="*/ 0 h 49"/>
                <a:gd name="T4" fmla="*/ 7 w 402"/>
                <a:gd name="T5" fmla="*/ 49 h 49"/>
                <a:gd name="T6" fmla="*/ 395 w 402"/>
                <a:gd name="T7" fmla="*/ 49 h 49"/>
                <a:gd name="T8" fmla="*/ 402 w 402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49">
                  <a:moveTo>
                    <a:pt x="0" y="0"/>
                  </a:moveTo>
                  <a:lnTo>
                    <a:pt x="0" y="0"/>
                  </a:lnTo>
                  <a:lnTo>
                    <a:pt x="7" y="49"/>
                  </a:lnTo>
                  <a:lnTo>
                    <a:pt x="395" y="49"/>
                  </a:lnTo>
                  <a:lnTo>
                    <a:pt x="402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75" name="Rectangle 63"/>
            <p:cNvSpPr>
              <a:spLocks noChangeArrowheads="1"/>
            </p:cNvSpPr>
            <p:nvPr/>
          </p:nvSpPr>
          <p:spPr bwMode="auto">
            <a:xfrm>
              <a:off x="2771" y="1087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0</a:t>
              </a:r>
              <a:endParaRPr lang="en-US" altLang="en-US" sz="4000"/>
            </a:p>
          </p:txBody>
        </p:sp>
        <p:sp>
          <p:nvSpPr>
            <p:cNvPr id="832576" name="Freeform 64"/>
            <p:cNvSpPr>
              <a:spLocks/>
            </p:cNvSpPr>
            <p:nvPr/>
          </p:nvSpPr>
          <p:spPr bwMode="auto">
            <a:xfrm>
              <a:off x="3146" y="1090"/>
              <a:ext cx="401" cy="50"/>
            </a:xfrm>
            <a:custGeom>
              <a:avLst/>
              <a:gdLst>
                <a:gd name="T0" fmla="*/ 0 w 401"/>
                <a:gd name="T1" fmla="*/ 50 h 50"/>
                <a:gd name="T2" fmla="*/ 0 w 401"/>
                <a:gd name="T3" fmla="*/ 50 h 50"/>
                <a:gd name="T4" fmla="*/ 8 w 401"/>
                <a:gd name="T5" fmla="*/ 0 h 50"/>
                <a:gd name="T6" fmla="*/ 394 w 401"/>
                <a:gd name="T7" fmla="*/ 0 h 50"/>
                <a:gd name="T8" fmla="*/ 401 w 401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50">
                  <a:moveTo>
                    <a:pt x="0" y="50"/>
                  </a:moveTo>
                  <a:lnTo>
                    <a:pt x="0" y="50"/>
                  </a:lnTo>
                  <a:lnTo>
                    <a:pt x="8" y="0"/>
                  </a:lnTo>
                  <a:lnTo>
                    <a:pt x="394" y="0"/>
                  </a:lnTo>
                  <a:lnTo>
                    <a:pt x="401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77" name="Freeform 65"/>
            <p:cNvSpPr>
              <a:spLocks/>
            </p:cNvSpPr>
            <p:nvPr/>
          </p:nvSpPr>
          <p:spPr bwMode="auto">
            <a:xfrm>
              <a:off x="3146" y="1140"/>
              <a:ext cx="401" cy="49"/>
            </a:xfrm>
            <a:custGeom>
              <a:avLst/>
              <a:gdLst>
                <a:gd name="T0" fmla="*/ 0 w 401"/>
                <a:gd name="T1" fmla="*/ 0 h 49"/>
                <a:gd name="T2" fmla="*/ 0 w 401"/>
                <a:gd name="T3" fmla="*/ 0 h 49"/>
                <a:gd name="T4" fmla="*/ 8 w 401"/>
                <a:gd name="T5" fmla="*/ 49 h 49"/>
                <a:gd name="T6" fmla="*/ 394 w 401"/>
                <a:gd name="T7" fmla="*/ 49 h 49"/>
                <a:gd name="T8" fmla="*/ 401 w 401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49">
                  <a:moveTo>
                    <a:pt x="0" y="0"/>
                  </a:moveTo>
                  <a:lnTo>
                    <a:pt x="0" y="0"/>
                  </a:lnTo>
                  <a:lnTo>
                    <a:pt x="8" y="49"/>
                  </a:lnTo>
                  <a:lnTo>
                    <a:pt x="394" y="49"/>
                  </a:lnTo>
                  <a:lnTo>
                    <a:pt x="40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78" name="Rectangle 66"/>
            <p:cNvSpPr>
              <a:spLocks noChangeArrowheads="1"/>
            </p:cNvSpPr>
            <p:nvPr/>
          </p:nvSpPr>
          <p:spPr bwMode="auto">
            <a:xfrm>
              <a:off x="3173" y="1087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7</a:t>
              </a:r>
              <a:endParaRPr lang="en-US" altLang="en-US" sz="4000"/>
            </a:p>
          </p:txBody>
        </p:sp>
        <p:sp>
          <p:nvSpPr>
            <p:cNvPr id="832579" name="Freeform 67"/>
            <p:cNvSpPr>
              <a:spLocks/>
            </p:cNvSpPr>
            <p:nvPr/>
          </p:nvSpPr>
          <p:spPr bwMode="auto">
            <a:xfrm>
              <a:off x="3547" y="1090"/>
              <a:ext cx="1610" cy="50"/>
            </a:xfrm>
            <a:custGeom>
              <a:avLst/>
              <a:gdLst>
                <a:gd name="T0" fmla="*/ 0 w 1610"/>
                <a:gd name="T1" fmla="*/ 50 h 50"/>
                <a:gd name="T2" fmla="*/ 0 w 1610"/>
                <a:gd name="T3" fmla="*/ 50 h 50"/>
                <a:gd name="T4" fmla="*/ 9 w 1610"/>
                <a:gd name="T5" fmla="*/ 0 h 50"/>
                <a:gd name="T6" fmla="*/ 1601 w 1610"/>
                <a:gd name="T7" fmla="*/ 0 h 50"/>
                <a:gd name="T8" fmla="*/ 1610 w 1610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0" h="50">
                  <a:moveTo>
                    <a:pt x="0" y="50"/>
                  </a:moveTo>
                  <a:lnTo>
                    <a:pt x="0" y="50"/>
                  </a:lnTo>
                  <a:lnTo>
                    <a:pt x="9" y="0"/>
                  </a:lnTo>
                  <a:lnTo>
                    <a:pt x="1601" y="0"/>
                  </a:lnTo>
                  <a:lnTo>
                    <a:pt x="1610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80" name="Freeform 68"/>
            <p:cNvSpPr>
              <a:spLocks/>
            </p:cNvSpPr>
            <p:nvPr/>
          </p:nvSpPr>
          <p:spPr bwMode="auto">
            <a:xfrm>
              <a:off x="3547" y="1140"/>
              <a:ext cx="1610" cy="49"/>
            </a:xfrm>
            <a:custGeom>
              <a:avLst/>
              <a:gdLst>
                <a:gd name="T0" fmla="*/ 0 w 1610"/>
                <a:gd name="T1" fmla="*/ 0 h 49"/>
                <a:gd name="T2" fmla="*/ 0 w 1610"/>
                <a:gd name="T3" fmla="*/ 0 h 49"/>
                <a:gd name="T4" fmla="*/ 9 w 1610"/>
                <a:gd name="T5" fmla="*/ 49 h 49"/>
                <a:gd name="T6" fmla="*/ 1601 w 1610"/>
                <a:gd name="T7" fmla="*/ 49 h 49"/>
                <a:gd name="T8" fmla="*/ 1610 w 1610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0" h="49">
                  <a:moveTo>
                    <a:pt x="0" y="0"/>
                  </a:moveTo>
                  <a:lnTo>
                    <a:pt x="0" y="0"/>
                  </a:lnTo>
                  <a:lnTo>
                    <a:pt x="9" y="49"/>
                  </a:lnTo>
                  <a:lnTo>
                    <a:pt x="1601" y="49"/>
                  </a:lnTo>
                  <a:lnTo>
                    <a:pt x="1610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81" name="Rectangle 69"/>
            <p:cNvSpPr>
              <a:spLocks noChangeArrowheads="1"/>
            </p:cNvSpPr>
            <p:nvPr/>
          </p:nvSpPr>
          <p:spPr bwMode="auto">
            <a:xfrm>
              <a:off x="3574" y="1087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0</a:t>
              </a:r>
              <a:endParaRPr lang="en-US" altLang="en-US" sz="4000"/>
            </a:p>
          </p:txBody>
        </p:sp>
        <p:sp>
          <p:nvSpPr>
            <p:cNvPr id="832583" name="Freeform 71"/>
            <p:cNvSpPr>
              <a:spLocks/>
            </p:cNvSpPr>
            <p:nvPr/>
          </p:nvSpPr>
          <p:spPr bwMode="auto">
            <a:xfrm>
              <a:off x="2363" y="1251"/>
              <a:ext cx="381" cy="49"/>
            </a:xfrm>
            <a:custGeom>
              <a:avLst/>
              <a:gdLst>
                <a:gd name="T0" fmla="*/ 0 w 381"/>
                <a:gd name="T1" fmla="*/ 49 h 49"/>
                <a:gd name="T2" fmla="*/ 0 w 381"/>
                <a:gd name="T3" fmla="*/ 49 h 49"/>
                <a:gd name="T4" fmla="*/ 7 w 381"/>
                <a:gd name="T5" fmla="*/ 0 h 49"/>
                <a:gd name="T6" fmla="*/ 375 w 381"/>
                <a:gd name="T7" fmla="*/ 0 h 49"/>
                <a:gd name="T8" fmla="*/ 381 w 381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49">
                  <a:moveTo>
                    <a:pt x="0" y="49"/>
                  </a:moveTo>
                  <a:lnTo>
                    <a:pt x="0" y="49"/>
                  </a:lnTo>
                  <a:lnTo>
                    <a:pt x="7" y="0"/>
                  </a:lnTo>
                  <a:lnTo>
                    <a:pt x="375" y="0"/>
                  </a:lnTo>
                  <a:lnTo>
                    <a:pt x="381" y="49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84" name="Freeform 72"/>
            <p:cNvSpPr>
              <a:spLocks/>
            </p:cNvSpPr>
            <p:nvPr/>
          </p:nvSpPr>
          <p:spPr bwMode="auto">
            <a:xfrm>
              <a:off x="2363" y="1300"/>
              <a:ext cx="381" cy="50"/>
            </a:xfrm>
            <a:custGeom>
              <a:avLst/>
              <a:gdLst>
                <a:gd name="T0" fmla="*/ 0 w 381"/>
                <a:gd name="T1" fmla="*/ 0 h 50"/>
                <a:gd name="T2" fmla="*/ 0 w 381"/>
                <a:gd name="T3" fmla="*/ 0 h 50"/>
                <a:gd name="T4" fmla="*/ 7 w 381"/>
                <a:gd name="T5" fmla="*/ 50 h 50"/>
                <a:gd name="T6" fmla="*/ 375 w 381"/>
                <a:gd name="T7" fmla="*/ 50 h 50"/>
                <a:gd name="T8" fmla="*/ 381 w 381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50">
                  <a:moveTo>
                    <a:pt x="0" y="0"/>
                  </a:moveTo>
                  <a:lnTo>
                    <a:pt x="0" y="0"/>
                  </a:lnTo>
                  <a:lnTo>
                    <a:pt x="7" y="50"/>
                  </a:lnTo>
                  <a:lnTo>
                    <a:pt x="375" y="50"/>
                  </a:lnTo>
                  <a:lnTo>
                    <a:pt x="38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85" name="Rectangle 73"/>
            <p:cNvSpPr>
              <a:spLocks noChangeArrowheads="1"/>
            </p:cNvSpPr>
            <p:nvPr/>
          </p:nvSpPr>
          <p:spPr bwMode="auto">
            <a:xfrm>
              <a:off x="2389" y="1248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3</a:t>
              </a:r>
              <a:endParaRPr lang="en-US" altLang="en-US" sz="4000"/>
            </a:p>
          </p:txBody>
        </p:sp>
        <p:sp>
          <p:nvSpPr>
            <p:cNvPr id="832586" name="Rectangle 74"/>
            <p:cNvSpPr>
              <a:spLocks noChangeArrowheads="1"/>
            </p:cNvSpPr>
            <p:nvPr/>
          </p:nvSpPr>
          <p:spPr bwMode="auto">
            <a:xfrm>
              <a:off x="2776" y="1248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6</a:t>
              </a:r>
              <a:endParaRPr lang="en-US" altLang="en-US" sz="4000"/>
            </a:p>
          </p:txBody>
        </p:sp>
        <p:sp>
          <p:nvSpPr>
            <p:cNvPr id="832587" name="Freeform 75"/>
            <p:cNvSpPr>
              <a:spLocks/>
            </p:cNvSpPr>
            <p:nvPr/>
          </p:nvSpPr>
          <p:spPr bwMode="auto">
            <a:xfrm>
              <a:off x="2744" y="1251"/>
              <a:ext cx="402" cy="49"/>
            </a:xfrm>
            <a:custGeom>
              <a:avLst/>
              <a:gdLst>
                <a:gd name="T0" fmla="*/ 0 w 402"/>
                <a:gd name="T1" fmla="*/ 49 h 49"/>
                <a:gd name="T2" fmla="*/ 0 w 402"/>
                <a:gd name="T3" fmla="*/ 49 h 49"/>
                <a:gd name="T4" fmla="*/ 7 w 402"/>
                <a:gd name="T5" fmla="*/ 0 h 49"/>
                <a:gd name="T6" fmla="*/ 395 w 402"/>
                <a:gd name="T7" fmla="*/ 0 h 49"/>
                <a:gd name="T8" fmla="*/ 402 w 402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49">
                  <a:moveTo>
                    <a:pt x="0" y="49"/>
                  </a:moveTo>
                  <a:lnTo>
                    <a:pt x="0" y="49"/>
                  </a:lnTo>
                  <a:lnTo>
                    <a:pt x="7" y="0"/>
                  </a:lnTo>
                  <a:lnTo>
                    <a:pt x="395" y="0"/>
                  </a:lnTo>
                  <a:lnTo>
                    <a:pt x="402" y="49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88" name="Freeform 76"/>
            <p:cNvSpPr>
              <a:spLocks/>
            </p:cNvSpPr>
            <p:nvPr/>
          </p:nvSpPr>
          <p:spPr bwMode="auto">
            <a:xfrm>
              <a:off x="2744" y="1300"/>
              <a:ext cx="402" cy="50"/>
            </a:xfrm>
            <a:custGeom>
              <a:avLst/>
              <a:gdLst>
                <a:gd name="T0" fmla="*/ 0 w 402"/>
                <a:gd name="T1" fmla="*/ 0 h 50"/>
                <a:gd name="T2" fmla="*/ 0 w 402"/>
                <a:gd name="T3" fmla="*/ 0 h 50"/>
                <a:gd name="T4" fmla="*/ 7 w 402"/>
                <a:gd name="T5" fmla="*/ 50 h 50"/>
                <a:gd name="T6" fmla="*/ 395 w 402"/>
                <a:gd name="T7" fmla="*/ 50 h 50"/>
                <a:gd name="T8" fmla="*/ 402 w 402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0">
                  <a:moveTo>
                    <a:pt x="0" y="0"/>
                  </a:moveTo>
                  <a:lnTo>
                    <a:pt x="0" y="0"/>
                  </a:lnTo>
                  <a:lnTo>
                    <a:pt x="7" y="50"/>
                  </a:lnTo>
                  <a:lnTo>
                    <a:pt x="395" y="50"/>
                  </a:lnTo>
                  <a:lnTo>
                    <a:pt x="402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89" name="Freeform 77"/>
            <p:cNvSpPr>
              <a:spLocks/>
            </p:cNvSpPr>
            <p:nvPr/>
          </p:nvSpPr>
          <p:spPr bwMode="auto">
            <a:xfrm>
              <a:off x="3146" y="1251"/>
              <a:ext cx="804" cy="49"/>
            </a:xfrm>
            <a:custGeom>
              <a:avLst/>
              <a:gdLst>
                <a:gd name="T0" fmla="*/ 0 w 804"/>
                <a:gd name="T1" fmla="*/ 49 h 49"/>
                <a:gd name="T2" fmla="*/ 0 w 804"/>
                <a:gd name="T3" fmla="*/ 49 h 49"/>
                <a:gd name="T4" fmla="*/ 8 w 804"/>
                <a:gd name="T5" fmla="*/ 0 h 49"/>
                <a:gd name="T6" fmla="*/ 798 w 804"/>
                <a:gd name="T7" fmla="*/ 0 h 49"/>
                <a:gd name="T8" fmla="*/ 804 w 804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4" h="49">
                  <a:moveTo>
                    <a:pt x="0" y="49"/>
                  </a:moveTo>
                  <a:lnTo>
                    <a:pt x="0" y="49"/>
                  </a:lnTo>
                  <a:lnTo>
                    <a:pt x="8" y="0"/>
                  </a:lnTo>
                  <a:lnTo>
                    <a:pt x="798" y="0"/>
                  </a:lnTo>
                  <a:lnTo>
                    <a:pt x="804" y="49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90" name="Freeform 78"/>
            <p:cNvSpPr>
              <a:spLocks/>
            </p:cNvSpPr>
            <p:nvPr/>
          </p:nvSpPr>
          <p:spPr bwMode="auto">
            <a:xfrm>
              <a:off x="3146" y="1300"/>
              <a:ext cx="804" cy="50"/>
            </a:xfrm>
            <a:custGeom>
              <a:avLst/>
              <a:gdLst>
                <a:gd name="T0" fmla="*/ 0 w 804"/>
                <a:gd name="T1" fmla="*/ 0 h 50"/>
                <a:gd name="T2" fmla="*/ 0 w 804"/>
                <a:gd name="T3" fmla="*/ 0 h 50"/>
                <a:gd name="T4" fmla="*/ 8 w 804"/>
                <a:gd name="T5" fmla="*/ 50 h 50"/>
                <a:gd name="T6" fmla="*/ 798 w 804"/>
                <a:gd name="T7" fmla="*/ 50 h 50"/>
                <a:gd name="T8" fmla="*/ 804 w 80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4" h="50">
                  <a:moveTo>
                    <a:pt x="0" y="0"/>
                  </a:moveTo>
                  <a:lnTo>
                    <a:pt x="0" y="0"/>
                  </a:lnTo>
                  <a:lnTo>
                    <a:pt x="8" y="50"/>
                  </a:lnTo>
                  <a:lnTo>
                    <a:pt x="798" y="50"/>
                  </a:lnTo>
                  <a:lnTo>
                    <a:pt x="804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91" name="Rectangle 79"/>
            <p:cNvSpPr>
              <a:spLocks noChangeArrowheads="1"/>
            </p:cNvSpPr>
            <p:nvPr/>
          </p:nvSpPr>
          <p:spPr bwMode="auto">
            <a:xfrm>
              <a:off x="3173" y="1248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0</a:t>
              </a:r>
              <a:endParaRPr lang="en-US" altLang="en-US" sz="4000"/>
            </a:p>
          </p:txBody>
        </p:sp>
        <p:sp>
          <p:nvSpPr>
            <p:cNvPr id="832592" name="Freeform 80"/>
            <p:cNvSpPr>
              <a:spLocks/>
            </p:cNvSpPr>
            <p:nvPr/>
          </p:nvSpPr>
          <p:spPr bwMode="auto">
            <a:xfrm>
              <a:off x="3950" y="1251"/>
              <a:ext cx="402" cy="49"/>
            </a:xfrm>
            <a:custGeom>
              <a:avLst/>
              <a:gdLst>
                <a:gd name="T0" fmla="*/ 0 w 402"/>
                <a:gd name="T1" fmla="*/ 49 h 49"/>
                <a:gd name="T2" fmla="*/ 0 w 402"/>
                <a:gd name="T3" fmla="*/ 49 h 49"/>
                <a:gd name="T4" fmla="*/ 7 w 402"/>
                <a:gd name="T5" fmla="*/ 0 h 49"/>
                <a:gd name="T6" fmla="*/ 395 w 402"/>
                <a:gd name="T7" fmla="*/ 0 h 49"/>
                <a:gd name="T8" fmla="*/ 402 w 402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49">
                  <a:moveTo>
                    <a:pt x="0" y="49"/>
                  </a:moveTo>
                  <a:lnTo>
                    <a:pt x="0" y="49"/>
                  </a:lnTo>
                  <a:lnTo>
                    <a:pt x="7" y="0"/>
                  </a:lnTo>
                  <a:lnTo>
                    <a:pt x="395" y="0"/>
                  </a:lnTo>
                  <a:lnTo>
                    <a:pt x="402" y="49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93" name="Freeform 81"/>
            <p:cNvSpPr>
              <a:spLocks/>
            </p:cNvSpPr>
            <p:nvPr/>
          </p:nvSpPr>
          <p:spPr bwMode="auto">
            <a:xfrm>
              <a:off x="3950" y="1300"/>
              <a:ext cx="402" cy="50"/>
            </a:xfrm>
            <a:custGeom>
              <a:avLst/>
              <a:gdLst>
                <a:gd name="T0" fmla="*/ 0 w 402"/>
                <a:gd name="T1" fmla="*/ 0 h 50"/>
                <a:gd name="T2" fmla="*/ 0 w 402"/>
                <a:gd name="T3" fmla="*/ 0 h 50"/>
                <a:gd name="T4" fmla="*/ 7 w 402"/>
                <a:gd name="T5" fmla="*/ 50 h 50"/>
                <a:gd name="T6" fmla="*/ 395 w 402"/>
                <a:gd name="T7" fmla="*/ 50 h 50"/>
                <a:gd name="T8" fmla="*/ 402 w 402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0">
                  <a:moveTo>
                    <a:pt x="0" y="0"/>
                  </a:moveTo>
                  <a:lnTo>
                    <a:pt x="0" y="0"/>
                  </a:lnTo>
                  <a:lnTo>
                    <a:pt x="7" y="50"/>
                  </a:lnTo>
                  <a:lnTo>
                    <a:pt x="395" y="50"/>
                  </a:lnTo>
                  <a:lnTo>
                    <a:pt x="402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94" name="Rectangle 82"/>
            <p:cNvSpPr>
              <a:spLocks noChangeArrowheads="1"/>
            </p:cNvSpPr>
            <p:nvPr/>
          </p:nvSpPr>
          <p:spPr bwMode="auto">
            <a:xfrm>
              <a:off x="3976" y="1248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3</a:t>
              </a:r>
              <a:endParaRPr lang="en-US" altLang="en-US" sz="4000"/>
            </a:p>
          </p:txBody>
        </p:sp>
        <p:sp>
          <p:nvSpPr>
            <p:cNvPr id="832595" name="Freeform 83"/>
            <p:cNvSpPr>
              <a:spLocks/>
            </p:cNvSpPr>
            <p:nvPr/>
          </p:nvSpPr>
          <p:spPr bwMode="auto">
            <a:xfrm>
              <a:off x="4352" y="1251"/>
              <a:ext cx="805" cy="49"/>
            </a:xfrm>
            <a:custGeom>
              <a:avLst/>
              <a:gdLst>
                <a:gd name="T0" fmla="*/ 0 w 805"/>
                <a:gd name="T1" fmla="*/ 49 h 49"/>
                <a:gd name="T2" fmla="*/ 0 w 805"/>
                <a:gd name="T3" fmla="*/ 49 h 49"/>
                <a:gd name="T4" fmla="*/ 8 w 805"/>
                <a:gd name="T5" fmla="*/ 0 h 49"/>
                <a:gd name="T6" fmla="*/ 796 w 805"/>
                <a:gd name="T7" fmla="*/ 0 h 49"/>
                <a:gd name="T8" fmla="*/ 805 w 805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5" h="49">
                  <a:moveTo>
                    <a:pt x="0" y="49"/>
                  </a:moveTo>
                  <a:lnTo>
                    <a:pt x="0" y="49"/>
                  </a:lnTo>
                  <a:lnTo>
                    <a:pt x="8" y="0"/>
                  </a:lnTo>
                  <a:lnTo>
                    <a:pt x="796" y="0"/>
                  </a:lnTo>
                  <a:lnTo>
                    <a:pt x="805" y="49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96" name="Freeform 84"/>
            <p:cNvSpPr>
              <a:spLocks/>
            </p:cNvSpPr>
            <p:nvPr/>
          </p:nvSpPr>
          <p:spPr bwMode="auto">
            <a:xfrm>
              <a:off x="4352" y="1300"/>
              <a:ext cx="805" cy="50"/>
            </a:xfrm>
            <a:custGeom>
              <a:avLst/>
              <a:gdLst>
                <a:gd name="T0" fmla="*/ 0 w 805"/>
                <a:gd name="T1" fmla="*/ 0 h 50"/>
                <a:gd name="T2" fmla="*/ 0 w 805"/>
                <a:gd name="T3" fmla="*/ 0 h 50"/>
                <a:gd name="T4" fmla="*/ 8 w 805"/>
                <a:gd name="T5" fmla="*/ 50 h 50"/>
                <a:gd name="T6" fmla="*/ 796 w 805"/>
                <a:gd name="T7" fmla="*/ 50 h 50"/>
                <a:gd name="T8" fmla="*/ 805 w 805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5" h="50">
                  <a:moveTo>
                    <a:pt x="0" y="0"/>
                  </a:moveTo>
                  <a:lnTo>
                    <a:pt x="0" y="0"/>
                  </a:lnTo>
                  <a:lnTo>
                    <a:pt x="8" y="50"/>
                  </a:lnTo>
                  <a:lnTo>
                    <a:pt x="796" y="50"/>
                  </a:lnTo>
                  <a:lnTo>
                    <a:pt x="805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97" name="Rectangle 85"/>
            <p:cNvSpPr>
              <a:spLocks noChangeArrowheads="1"/>
            </p:cNvSpPr>
            <p:nvPr/>
          </p:nvSpPr>
          <p:spPr bwMode="auto">
            <a:xfrm>
              <a:off x="4379" y="1248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0</a:t>
              </a:r>
              <a:endParaRPr lang="en-US" altLang="en-US" sz="4000"/>
            </a:p>
          </p:txBody>
        </p:sp>
        <p:sp>
          <p:nvSpPr>
            <p:cNvPr id="832598" name="Line 86"/>
            <p:cNvSpPr>
              <a:spLocks noChangeShapeType="1"/>
            </p:cNvSpPr>
            <p:nvPr/>
          </p:nvSpPr>
          <p:spPr bwMode="auto">
            <a:xfrm>
              <a:off x="5157" y="1300"/>
              <a:ext cx="19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599" name="Freeform 87"/>
            <p:cNvSpPr>
              <a:spLocks/>
            </p:cNvSpPr>
            <p:nvPr/>
          </p:nvSpPr>
          <p:spPr bwMode="auto">
            <a:xfrm>
              <a:off x="2343" y="1594"/>
              <a:ext cx="1204" cy="50"/>
            </a:xfrm>
            <a:custGeom>
              <a:avLst/>
              <a:gdLst>
                <a:gd name="T0" fmla="*/ 0 w 1204"/>
                <a:gd name="T1" fmla="*/ 0 h 50"/>
                <a:gd name="T2" fmla="*/ 0 w 1204"/>
                <a:gd name="T3" fmla="*/ 0 h 50"/>
                <a:gd name="T4" fmla="*/ 1197 w 1204"/>
                <a:gd name="T5" fmla="*/ 0 h 50"/>
                <a:gd name="T6" fmla="*/ 1204 w 120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4" h="50">
                  <a:moveTo>
                    <a:pt x="0" y="0"/>
                  </a:moveTo>
                  <a:lnTo>
                    <a:pt x="0" y="0"/>
                  </a:lnTo>
                  <a:lnTo>
                    <a:pt x="1197" y="0"/>
                  </a:lnTo>
                  <a:lnTo>
                    <a:pt x="1204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00" name="Freeform 88"/>
            <p:cNvSpPr>
              <a:spLocks/>
            </p:cNvSpPr>
            <p:nvPr/>
          </p:nvSpPr>
          <p:spPr bwMode="auto">
            <a:xfrm>
              <a:off x="2343" y="1644"/>
              <a:ext cx="1204" cy="49"/>
            </a:xfrm>
            <a:custGeom>
              <a:avLst/>
              <a:gdLst>
                <a:gd name="T0" fmla="*/ 0 w 1204"/>
                <a:gd name="T1" fmla="*/ 49 h 49"/>
                <a:gd name="T2" fmla="*/ 0 w 1204"/>
                <a:gd name="T3" fmla="*/ 49 h 49"/>
                <a:gd name="T4" fmla="*/ 1197 w 1204"/>
                <a:gd name="T5" fmla="*/ 49 h 49"/>
                <a:gd name="T6" fmla="*/ 1204 w 1204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4" h="49">
                  <a:moveTo>
                    <a:pt x="0" y="49"/>
                  </a:moveTo>
                  <a:lnTo>
                    <a:pt x="0" y="49"/>
                  </a:lnTo>
                  <a:lnTo>
                    <a:pt x="1197" y="49"/>
                  </a:lnTo>
                  <a:lnTo>
                    <a:pt x="1204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01" name="Rectangle 89"/>
            <p:cNvSpPr>
              <a:spLocks noChangeArrowheads="1"/>
            </p:cNvSpPr>
            <p:nvPr/>
          </p:nvSpPr>
          <p:spPr bwMode="auto">
            <a:xfrm>
              <a:off x="2389" y="1591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X</a:t>
              </a:r>
              <a:endParaRPr lang="en-US" altLang="en-US" sz="4000"/>
            </a:p>
          </p:txBody>
        </p:sp>
        <p:sp>
          <p:nvSpPr>
            <p:cNvPr id="832602" name="Freeform 90"/>
            <p:cNvSpPr>
              <a:spLocks/>
            </p:cNvSpPr>
            <p:nvPr/>
          </p:nvSpPr>
          <p:spPr bwMode="auto">
            <a:xfrm>
              <a:off x="3547" y="1594"/>
              <a:ext cx="403" cy="50"/>
            </a:xfrm>
            <a:custGeom>
              <a:avLst/>
              <a:gdLst>
                <a:gd name="T0" fmla="*/ 0 w 403"/>
                <a:gd name="T1" fmla="*/ 50 h 50"/>
                <a:gd name="T2" fmla="*/ 0 w 403"/>
                <a:gd name="T3" fmla="*/ 50 h 50"/>
                <a:gd name="T4" fmla="*/ 9 w 403"/>
                <a:gd name="T5" fmla="*/ 0 h 50"/>
                <a:gd name="T6" fmla="*/ 397 w 403"/>
                <a:gd name="T7" fmla="*/ 0 h 50"/>
                <a:gd name="T8" fmla="*/ 403 w 40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50">
                  <a:moveTo>
                    <a:pt x="0" y="50"/>
                  </a:moveTo>
                  <a:lnTo>
                    <a:pt x="0" y="50"/>
                  </a:lnTo>
                  <a:lnTo>
                    <a:pt x="9" y="0"/>
                  </a:lnTo>
                  <a:lnTo>
                    <a:pt x="397" y="0"/>
                  </a:lnTo>
                  <a:lnTo>
                    <a:pt x="403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03" name="Freeform 91"/>
            <p:cNvSpPr>
              <a:spLocks/>
            </p:cNvSpPr>
            <p:nvPr/>
          </p:nvSpPr>
          <p:spPr bwMode="auto">
            <a:xfrm>
              <a:off x="3547" y="1644"/>
              <a:ext cx="403" cy="49"/>
            </a:xfrm>
            <a:custGeom>
              <a:avLst/>
              <a:gdLst>
                <a:gd name="T0" fmla="*/ 0 w 403"/>
                <a:gd name="T1" fmla="*/ 0 h 49"/>
                <a:gd name="T2" fmla="*/ 0 w 403"/>
                <a:gd name="T3" fmla="*/ 0 h 49"/>
                <a:gd name="T4" fmla="*/ 9 w 403"/>
                <a:gd name="T5" fmla="*/ 49 h 49"/>
                <a:gd name="T6" fmla="*/ 397 w 403"/>
                <a:gd name="T7" fmla="*/ 49 h 49"/>
                <a:gd name="T8" fmla="*/ 403 w 40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49">
                  <a:moveTo>
                    <a:pt x="0" y="0"/>
                  </a:moveTo>
                  <a:lnTo>
                    <a:pt x="0" y="0"/>
                  </a:lnTo>
                  <a:lnTo>
                    <a:pt x="9" y="49"/>
                  </a:lnTo>
                  <a:lnTo>
                    <a:pt x="397" y="49"/>
                  </a:lnTo>
                  <a:lnTo>
                    <a:pt x="403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04" name="Freeform 92"/>
            <p:cNvSpPr>
              <a:spLocks/>
            </p:cNvSpPr>
            <p:nvPr/>
          </p:nvSpPr>
          <p:spPr bwMode="auto">
            <a:xfrm>
              <a:off x="3950" y="1594"/>
              <a:ext cx="1401" cy="50"/>
            </a:xfrm>
            <a:custGeom>
              <a:avLst/>
              <a:gdLst>
                <a:gd name="T0" fmla="*/ 0 w 1401"/>
                <a:gd name="T1" fmla="*/ 50 h 50"/>
                <a:gd name="T2" fmla="*/ 0 w 1401"/>
                <a:gd name="T3" fmla="*/ 50 h 50"/>
                <a:gd name="T4" fmla="*/ 7 w 1401"/>
                <a:gd name="T5" fmla="*/ 0 h 50"/>
                <a:gd name="T6" fmla="*/ 1401 w 1401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1" h="50">
                  <a:moveTo>
                    <a:pt x="0" y="50"/>
                  </a:moveTo>
                  <a:lnTo>
                    <a:pt x="0" y="50"/>
                  </a:lnTo>
                  <a:lnTo>
                    <a:pt x="7" y="0"/>
                  </a:lnTo>
                  <a:lnTo>
                    <a:pt x="140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05" name="Freeform 93"/>
            <p:cNvSpPr>
              <a:spLocks/>
            </p:cNvSpPr>
            <p:nvPr/>
          </p:nvSpPr>
          <p:spPr bwMode="auto">
            <a:xfrm>
              <a:off x="3950" y="1644"/>
              <a:ext cx="1406" cy="54"/>
            </a:xfrm>
            <a:custGeom>
              <a:avLst/>
              <a:gdLst>
                <a:gd name="T0" fmla="*/ 0 w 1406"/>
                <a:gd name="T1" fmla="*/ 0 h 54"/>
                <a:gd name="T2" fmla="*/ 0 w 1406"/>
                <a:gd name="T3" fmla="*/ 0 h 54"/>
                <a:gd name="T4" fmla="*/ 7 w 1406"/>
                <a:gd name="T5" fmla="*/ 49 h 54"/>
                <a:gd name="T6" fmla="*/ 1406 w 1406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6" h="54">
                  <a:moveTo>
                    <a:pt x="0" y="0"/>
                  </a:moveTo>
                  <a:lnTo>
                    <a:pt x="0" y="0"/>
                  </a:lnTo>
                  <a:lnTo>
                    <a:pt x="7" y="49"/>
                  </a:lnTo>
                  <a:lnTo>
                    <a:pt x="1406" y="54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06" name="Rectangle 94"/>
            <p:cNvSpPr>
              <a:spLocks noChangeArrowheads="1"/>
            </p:cNvSpPr>
            <p:nvPr/>
          </p:nvSpPr>
          <p:spPr bwMode="auto">
            <a:xfrm>
              <a:off x="3976" y="1599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X</a:t>
              </a:r>
              <a:endParaRPr lang="en-US" altLang="en-US" sz="4000"/>
            </a:p>
          </p:txBody>
        </p:sp>
        <p:sp>
          <p:nvSpPr>
            <p:cNvPr id="832609" name="Line 97"/>
            <p:cNvSpPr>
              <a:spLocks noChangeShapeType="1"/>
            </p:cNvSpPr>
            <p:nvPr/>
          </p:nvSpPr>
          <p:spPr bwMode="auto">
            <a:xfrm>
              <a:off x="2363" y="1864"/>
              <a:ext cx="118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10" name="Line 98"/>
            <p:cNvSpPr>
              <a:spLocks noChangeShapeType="1"/>
            </p:cNvSpPr>
            <p:nvPr/>
          </p:nvSpPr>
          <p:spPr bwMode="auto">
            <a:xfrm flipV="1">
              <a:off x="3547" y="1765"/>
              <a:ext cx="1" cy="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11" name="Line 99"/>
            <p:cNvSpPr>
              <a:spLocks noChangeShapeType="1"/>
            </p:cNvSpPr>
            <p:nvPr/>
          </p:nvSpPr>
          <p:spPr bwMode="auto">
            <a:xfrm>
              <a:off x="3547" y="1765"/>
              <a:ext cx="40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12" name="Line 100"/>
            <p:cNvSpPr>
              <a:spLocks noChangeShapeType="1"/>
            </p:cNvSpPr>
            <p:nvPr/>
          </p:nvSpPr>
          <p:spPr bwMode="auto">
            <a:xfrm>
              <a:off x="3950" y="1765"/>
              <a:ext cx="1" cy="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13" name="Line 101"/>
            <p:cNvSpPr>
              <a:spLocks noChangeShapeType="1"/>
            </p:cNvSpPr>
            <p:nvPr/>
          </p:nvSpPr>
          <p:spPr bwMode="auto">
            <a:xfrm>
              <a:off x="3950" y="1864"/>
              <a:ext cx="120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14" name="Line 102"/>
            <p:cNvSpPr>
              <a:spLocks noChangeShapeType="1"/>
            </p:cNvSpPr>
            <p:nvPr/>
          </p:nvSpPr>
          <p:spPr bwMode="auto">
            <a:xfrm flipV="1">
              <a:off x="5157" y="1814"/>
              <a:ext cx="1" cy="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15" name="Line 103"/>
            <p:cNvSpPr>
              <a:spLocks noChangeShapeType="1"/>
            </p:cNvSpPr>
            <p:nvPr/>
          </p:nvSpPr>
          <p:spPr bwMode="auto">
            <a:xfrm flipV="1">
              <a:off x="5157" y="1813"/>
              <a:ext cx="19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16" name="Line 104"/>
            <p:cNvSpPr>
              <a:spLocks noChangeShapeType="1"/>
            </p:cNvSpPr>
            <p:nvPr/>
          </p:nvSpPr>
          <p:spPr bwMode="auto">
            <a:xfrm>
              <a:off x="2263" y="1977"/>
              <a:ext cx="2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17" name="Freeform 105"/>
            <p:cNvSpPr>
              <a:spLocks/>
            </p:cNvSpPr>
            <p:nvPr/>
          </p:nvSpPr>
          <p:spPr bwMode="auto">
            <a:xfrm>
              <a:off x="2363" y="1927"/>
              <a:ext cx="381" cy="50"/>
            </a:xfrm>
            <a:custGeom>
              <a:avLst/>
              <a:gdLst>
                <a:gd name="T0" fmla="*/ 0 w 381"/>
                <a:gd name="T1" fmla="*/ 50 h 50"/>
                <a:gd name="T2" fmla="*/ 0 w 381"/>
                <a:gd name="T3" fmla="*/ 50 h 50"/>
                <a:gd name="T4" fmla="*/ 7 w 381"/>
                <a:gd name="T5" fmla="*/ 0 h 50"/>
                <a:gd name="T6" fmla="*/ 375 w 381"/>
                <a:gd name="T7" fmla="*/ 0 h 50"/>
                <a:gd name="T8" fmla="*/ 381 w 381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50">
                  <a:moveTo>
                    <a:pt x="0" y="50"/>
                  </a:moveTo>
                  <a:lnTo>
                    <a:pt x="0" y="50"/>
                  </a:lnTo>
                  <a:lnTo>
                    <a:pt x="7" y="0"/>
                  </a:lnTo>
                  <a:lnTo>
                    <a:pt x="375" y="0"/>
                  </a:lnTo>
                  <a:lnTo>
                    <a:pt x="381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18" name="Freeform 106"/>
            <p:cNvSpPr>
              <a:spLocks/>
            </p:cNvSpPr>
            <p:nvPr/>
          </p:nvSpPr>
          <p:spPr bwMode="auto">
            <a:xfrm>
              <a:off x="2363" y="1977"/>
              <a:ext cx="381" cy="49"/>
            </a:xfrm>
            <a:custGeom>
              <a:avLst/>
              <a:gdLst>
                <a:gd name="T0" fmla="*/ 0 w 381"/>
                <a:gd name="T1" fmla="*/ 0 h 49"/>
                <a:gd name="T2" fmla="*/ 0 w 381"/>
                <a:gd name="T3" fmla="*/ 0 h 49"/>
                <a:gd name="T4" fmla="*/ 7 w 381"/>
                <a:gd name="T5" fmla="*/ 49 h 49"/>
                <a:gd name="T6" fmla="*/ 375 w 381"/>
                <a:gd name="T7" fmla="*/ 49 h 49"/>
                <a:gd name="T8" fmla="*/ 381 w 381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49">
                  <a:moveTo>
                    <a:pt x="0" y="0"/>
                  </a:moveTo>
                  <a:lnTo>
                    <a:pt x="0" y="0"/>
                  </a:lnTo>
                  <a:lnTo>
                    <a:pt x="7" y="49"/>
                  </a:lnTo>
                  <a:lnTo>
                    <a:pt x="375" y="49"/>
                  </a:lnTo>
                  <a:lnTo>
                    <a:pt x="38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19" name="Rectangle 107"/>
            <p:cNvSpPr>
              <a:spLocks noChangeArrowheads="1"/>
            </p:cNvSpPr>
            <p:nvPr/>
          </p:nvSpPr>
          <p:spPr bwMode="auto">
            <a:xfrm>
              <a:off x="2389" y="1922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2</a:t>
              </a:r>
              <a:endParaRPr lang="en-US" altLang="en-US" sz="4000"/>
            </a:p>
          </p:txBody>
        </p:sp>
        <p:sp>
          <p:nvSpPr>
            <p:cNvPr id="832620" name="Freeform 108"/>
            <p:cNvSpPr>
              <a:spLocks/>
            </p:cNvSpPr>
            <p:nvPr/>
          </p:nvSpPr>
          <p:spPr bwMode="auto">
            <a:xfrm>
              <a:off x="2744" y="1927"/>
              <a:ext cx="402" cy="50"/>
            </a:xfrm>
            <a:custGeom>
              <a:avLst/>
              <a:gdLst>
                <a:gd name="T0" fmla="*/ 0 w 402"/>
                <a:gd name="T1" fmla="*/ 50 h 50"/>
                <a:gd name="T2" fmla="*/ 0 w 402"/>
                <a:gd name="T3" fmla="*/ 50 h 50"/>
                <a:gd name="T4" fmla="*/ 7 w 402"/>
                <a:gd name="T5" fmla="*/ 0 h 50"/>
                <a:gd name="T6" fmla="*/ 395 w 402"/>
                <a:gd name="T7" fmla="*/ 0 h 50"/>
                <a:gd name="T8" fmla="*/ 402 w 402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0">
                  <a:moveTo>
                    <a:pt x="0" y="50"/>
                  </a:moveTo>
                  <a:lnTo>
                    <a:pt x="0" y="50"/>
                  </a:lnTo>
                  <a:lnTo>
                    <a:pt x="7" y="0"/>
                  </a:lnTo>
                  <a:lnTo>
                    <a:pt x="395" y="0"/>
                  </a:lnTo>
                  <a:lnTo>
                    <a:pt x="402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21" name="Freeform 109"/>
            <p:cNvSpPr>
              <a:spLocks/>
            </p:cNvSpPr>
            <p:nvPr/>
          </p:nvSpPr>
          <p:spPr bwMode="auto">
            <a:xfrm>
              <a:off x="2744" y="1977"/>
              <a:ext cx="402" cy="49"/>
            </a:xfrm>
            <a:custGeom>
              <a:avLst/>
              <a:gdLst>
                <a:gd name="T0" fmla="*/ 0 w 402"/>
                <a:gd name="T1" fmla="*/ 0 h 49"/>
                <a:gd name="T2" fmla="*/ 0 w 402"/>
                <a:gd name="T3" fmla="*/ 0 h 49"/>
                <a:gd name="T4" fmla="*/ 7 w 402"/>
                <a:gd name="T5" fmla="*/ 49 h 49"/>
                <a:gd name="T6" fmla="*/ 395 w 402"/>
                <a:gd name="T7" fmla="*/ 49 h 49"/>
                <a:gd name="T8" fmla="*/ 402 w 402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49">
                  <a:moveTo>
                    <a:pt x="0" y="0"/>
                  </a:moveTo>
                  <a:lnTo>
                    <a:pt x="0" y="0"/>
                  </a:lnTo>
                  <a:lnTo>
                    <a:pt x="7" y="49"/>
                  </a:lnTo>
                  <a:lnTo>
                    <a:pt x="395" y="49"/>
                  </a:lnTo>
                  <a:lnTo>
                    <a:pt x="402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22" name="Rectangle 110"/>
            <p:cNvSpPr>
              <a:spLocks noChangeArrowheads="1"/>
            </p:cNvSpPr>
            <p:nvPr/>
          </p:nvSpPr>
          <p:spPr bwMode="auto">
            <a:xfrm>
              <a:off x="2771" y="1922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0</a:t>
              </a:r>
              <a:endParaRPr lang="en-US" altLang="en-US" sz="4000"/>
            </a:p>
          </p:txBody>
        </p:sp>
        <p:sp>
          <p:nvSpPr>
            <p:cNvPr id="832623" name="Freeform 111"/>
            <p:cNvSpPr>
              <a:spLocks/>
            </p:cNvSpPr>
            <p:nvPr/>
          </p:nvSpPr>
          <p:spPr bwMode="auto">
            <a:xfrm>
              <a:off x="3146" y="1927"/>
              <a:ext cx="401" cy="50"/>
            </a:xfrm>
            <a:custGeom>
              <a:avLst/>
              <a:gdLst>
                <a:gd name="T0" fmla="*/ 0 w 401"/>
                <a:gd name="T1" fmla="*/ 50 h 50"/>
                <a:gd name="T2" fmla="*/ 0 w 401"/>
                <a:gd name="T3" fmla="*/ 50 h 50"/>
                <a:gd name="T4" fmla="*/ 8 w 401"/>
                <a:gd name="T5" fmla="*/ 0 h 50"/>
                <a:gd name="T6" fmla="*/ 394 w 401"/>
                <a:gd name="T7" fmla="*/ 0 h 50"/>
                <a:gd name="T8" fmla="*/ 401 w 401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50">
                  <a:moveTo>
                    <a:pt x="0" y="50"/>
                  </a:moveTo>
                  <a:lnTo>
                    <a:pt x="0" y="50"/>
                  </a:lnTo>
                  <a:lnTo>
                    <a:pt x="8" y="0"/>
                  </a:lnTo>
                  <a:lnTo>
                    <a:pt x="394" y="0"/>
                  </a:lnTo>
                  <a:lnTo>
                    <a:pt x="401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24" name="Freeform 112"/>
            <p:cNvSpPr>
              <a:spLocks/>
            </p:cNvSpPr>
            <p:nvPr/>
          </p:nvSpPr>
          <p:spPr bwMode="auto">
            <a:xfrm>
              <a:off x="3146" y="1977"/>
              <a:ext cx="401" cy="49"/>
            </a:xfrm>
            <a:custGeom>
              <a:avLst/>
              <a:gdLst>
                <a:gd name="T0" fmla="*/ 0 w 401"/>
                <a:gd name="T1" fmla="*/ 0 h 49"/>
                <a:gd name="T2" fmla="*/ 0 w 401"/>
                <a:gd name="T3" fmla="*/ 0 h 49"/>
                <a:gd name="T4" fmla="*/ 8 w 401"/>
                <a:gd name="T5" fmla="*/ 49 h 49"/>
                <a:gd name="T6" fmla="*/ 394 w 401"/>
                <a:gd name="T7" fmla="*/ 49 h 49"/>
                <a:gd name="T8" fmla="*/ 401 w 401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49">
                  <a:moveTo>
                    <a:pt x="0" y="0"/>
                  </a:moveTo>
                  <a:lnTo>
                    <a:pt x="0" y="0"/>
                  </a:lnTo>
                  <a:lnTo>
                    <a:pt x="8" y="49"/>
                  </a:lnTo>
                  <a:lnTo>
                    <a:pt x="394" y="49"/>
                  </a:lnTo>
                  <a:lnTo>
                    <a:pt x="40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25" name="Rectangle 113"/>
            <p:cNvSpPr>
              <a:spLocks noChangeArrowheads="1"/>
            </p:cNvSpPr>
            <p:nvPr/>
          </p:nvSpPr>
          <p:spPr bwMode="auto">
            <a:xfrm>
              <a:off x="3173" y="1922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7</a:t>
              </a:r>
              <a:endParaRPr lang="en-US" altLang="en-US" sz="4000"/>
            </a:p>
          </p:txBody>
        </p:sp>
        <p:sp>
          <p:nvSpPr>
            <p:cNvPr id="832626" name="Freeform 114"/>
            <p:cNvSpPr>
              <a:spLocks/>
            </p:cNvSpPr>
            <p:nvPr/>
          </p:nvSpPr>
          <p:spPr bwMode="auto">
            <a:xfrm>
              <a:off x="3547" y="1927"/>
              <a:ext cx="1610" cy="50"/>
            </a:xfrm>
            <a:custGeom>
              <a:avLst/>
              <a:gdLst>
                <a:gd name="T0" fmla="*/ 0 w 1610"/>
                <a:gd name="T1" fmla="*/ 50 h 50"/>
                <a:gd name="T2" fmla="*/ 0 w 1610"/>
                <a:gd name="T3" fmla="*/ 50 h 50"/>
                <a:gd name="T4" fmla="*/ 9 w 1610"/>
                <a:gd name="T5" fmla="*/ 0 h 50"/>
                <a:gd name="T6" fmla="*/ 1601 w 1610"/>
                <a:gd name="T7" fmla="*/ 0 h 50"/>
                <a:gd name="T8" fmla="*/ 1610 w 1610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0" h="50">
                  <a:moveTo>
                    <a:pt x="0" y="50"/>
                  </a:moveTo>
                  <a:lnTo>
                    <a:pt x="0" y="50"/>
                  </a:lnTo>
                  <a:lnTo>
                    <a:pt x="9" y="0"/>
                  </a:lnTo>
                  <a:lnTo>
                    <a:pt x="1601" y="0"/>
                  </a:lnTo>
                  <a:lnTo>
                    <a:pt x="1610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27" name="Freeform 115"/>
            <p:cNvSpPr>
              <a:spLocks/>
            </p:cNvSpPr>
            <p:nvPr/>
          </p:nvSpPr>
          <p:spPr bwMode="auto">
            <a:xfrm>
              <a:off x="3547" y="1977"/>
              <a:ext cx="1610" cy="49"/>
            </a:xfrm>
            <a:custGeom>
              <a:avLst/>
              <a:gdLst>
                <a:gd name="T0" fmla="*/ 0 w 1610"/>
                <a:gd name="T1" fmla="*/ 0 h 49"/>
                <a:gd name="T2" fmla="*/ 0 w 1610"/>
                <a:gd name="T3" fmla="*/ 0 h 49"/>
                <a:gd name="T4" fmla="*/ 9 w 1610"/>
                <a:gd name="T5" fmla="*/ 49 h 49"/>
                <a:gd name="T6" fmla="*/ 1601 w 1610"/>
                <a:gd name="T7" fmla="*/ 49 h 49"/>
                <a:gd name="T8" fmla="*/ 1610 w 1610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0" h="49">
                  <a:moveTo>
                    <a:pt x="0" y="0"/>
                  </a:moveTo>
                  <a:lnTo>
                    <a:pt x="0" y="0"/>
                  </a:lnTo>
                  <a:lnTo>
                    <a:pt x="9" y="49"/>
                  </a:lnTo>
                  <a:lnTo>
                    <a:pt x="1601" y="49"/>
                  </a:lnTo>
                  <a:lnTo>
                    <a:pt x="1610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28" name="Rectangle 116"/>
            <p:cNvSpPr>
              <a:spLocks noChangeArrowheads="1"/>
            </p:cNvSpPr>
            <p:nvPr/>
          </p:nvSpPr>
          <p:spPr bwMode="auto">
            <a:xfrm>
              <a:off x="3574" y="1922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0</a:t>
              </a:r>
              <a:endParaRPr lang="en-US" altLang="en-US" sz="4000"/>
            </a:p>
          </p:txBody>
        </p:sp>
        <p:sp>
          <p:nvSpPr>
            <p:cNvPr id="832629" name="Line 117"/>
            <p:cNvSpPr>
              <a:spLocks noChangeShapeType="1"/>
            </p:cNvSpPr>
            <p:nvPr/>
          </p:nvSpPr>
          <p:spPr bwMode="auto">
            <a:xfrm>
              <a:off x="2263" y="2137"/>
              <a:ext cx="2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30" name="Freeform 118"/>
            <p:cNvSpPr>
              <a:spLocks/>
            </p:cNvSpPr>
            <p:nvPr/>
          </p:nvSpPr>
          <p:spPr bwMode="auto">
            <a:xfrm>
              <a:off x="2363" y="2088"/>
              <a:ext cx="381" cy="49"/>
            </a:xfrm>
            <a:custGeom>
              <a:avLst/>
              <a:gdLst>
                <a:gd name="T0" fmla="*/ 0 w 381"/>
                <a:gd name="T1" fmla="*/ 49 h 49"/>
                <a:gd name="T2" fmla="*/ 0 w 381"/>
                <a:gd name="T3" fmla="*/ 49 h 49"/>
                <a:gd name="T4" fmla="*/ 7 w 381"/>
                <a:gd name="T5" fmla="*/ 0 h 49"/>
                <a:gd name="T6" fmla="*/ 375 w 381"/>
                <a:gd name="T7" fmla="*/ 0 h 49"/>
                <a:gd name="T8" fmla="*/ 381 w 381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49">
                  <a:moveTo>
                    <a:pt x="0" y="49"/>
                  </a:moveTo>
                  <a:lnTo>
                    <a:pt x="0" y="49"/>
                  </a:lnTo>
                  <a:lnTo>
                    <a:pt x="7" y="0"/>
                  </a:lnTo>
                  <a:lnTo>
                    <a:pt x="375" y="0"/>
                  </a:lnTo>
                  <a:lnTo>
                    <a:pt x="381" y="49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31" name="Freeform 119"/>
            <p:cNvSpPr>
              <a:spLocks/>
            </p:cNvSpPr>
            <p:nvPr/>
          </p:nvSpPr>
          <p:spPr bwMode="auto">
            <a:xfrm>
              <a:off x="2363" y="2137"/>
              <a:ext cx="381" cy="50"/>
            </a:xfrm>
            <a:custGeom>
              <a:avLst/>
              <a:gdLst>
                <a:gd name="T0" fmla="*/ 0 w 381"/>
                <a:gd name="T1" fmla="*/ 0 h 50"/>
                <a:gd name="T2" fmla="*/ 0 w 381"/>
                <a:gd name="T3" fmla="*/ 0 h 50"/>
                <a:gd name="T4" fmla="*/ 7 w 381"/>
                <a:gd name="T5" fmla="*/ 50 h 50"/>
                <a:gd name="T6" fmla="*/ 375 w 381"/>
                <a:gd name="T7" fmla="*/ 50 h 50"/>
                <a:gd name="T8" fmla="*/ 381 w 381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50">
                  <a:moveTo>
                    <a:pt x="0" y="0"/>
                  </a:moveTo>
                  <a:lnTo>
                    <a:pt x="0" y="0"/>
                  </a:lnTo>
                  <a:lnTo>
                    <a:pt x="7" y="50"/>
                  </a:lnTo>
                  <a:lnTo>
                    <a:pt x="375" y="50"/>
                  </a:lnTo>
                  <a:lnTo>
                    <a:pt x="38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32" name="Rectangle 120"/>
            <p:cNvSpPr>
              <a:spLocks noChangeArrowheads="1"/>
            </p:cNvSpPr>
            <p:nvPr/>
          </p:nvSpPr>
          <p:spPr bwMode="auto">
            <a:xfrm>
              <a:off x="2389" y="2079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3</a:t>
              </a:r>
              <a:endParaRPr lang="en-US" altLang="en-US" sz="4000"/>
            </a:p>
          </p:txBody>
        </p:sp>
        <p:sp>
          <p:nvSpPr>
            <p:cNvPr id="832633" name="Freeform 121"/>
            <p:cNvSpPr>
              <a:spLocks/>
            </p:cNvSpPr>
            <p:nvPr/>
          </p:nvSpPr>
          <p:spPr bwMode="auto">
            <a:xfrm>
              <a:off x="2744" y="2088"/>
              <a:ext cx="402" cy="49"/>
            </a:xfrm>
            <a:custGeom>
              <a:avLst/>
              <a:gdLst>
                <a:gd name="T0" fmla="*/ 0 w 402"/>
                <a:gd name="T1" fmla="*/ 49 h 49"/>
                <a:gd name="T2" fmla="*/ 0 w 402"/>
                <a:gd name="T3" fmla="*/ 49 h 49"/>
                <a:gd name="T4" fmla="*/ 7 w 402"/>
                <a:gd name="T5" fmla="*/ 0 h 49"/>
                <a:gd name="T6" fmla="*/ 395 w 402"/>
                <a:gd name="T7" fmla="*/ 0 h 49"/>
                <a:gd name="T8" fmla="*/ 402 w 402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49">
                  <a:moveTo>
                    <a:pt x="0" y="49"/>
                  </a:moveTo>
                  <a:lnTo>
                    <a:pt x="0" y="49"/>
                  </a:lnTo>
                  <a:lnTo>
                    <a:pt x="7" y="0"/>
                  </a:lnTo>
                  <a:lnTo>
                    <a:pt x="395" y="0"/>
                  </a:lnTo>
                  <a:lnTo>
                    <a:pt x="402" y="49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34" name="Freeform 122"/>
            <p:cNvSpPr>
              <a:spLocks/>
            </p:cNvSpPr>
            <p:nvPr/>
          </p:nvSpPr>
          <p:spPr bwMode="auto">
            <a:xfrm>
              <a:off x="2744" y="2137"/>
              <a:ext cx="402" cy="50"/>
            </a:xfrm>
            <a:custGeom>
              <a:avLst/>
              <a:gdLst>
                <a:gd name="T0" fmla="*/ 0 w 402"/>
                <a:gd name="T1" fmla="*/ 0 h 50"/>
                <a:gd name="T2" fmla="*/ 0 w 402"/>
                <a:gd name="T3" fmla="*/ 0 h 50"/>
                <a:gd name="T4" fmla="*/ 7 w 402"/>
                <a:gd name="T5" fmla="*/ 50 h 50"/>
                <a:gd name="T6" fmla="*/ 395 w 402"/>
                <a:gd name="T7" fmla="*/ 50 h 50"/>
                <a:gd name="T8" fmla="*/ 402 w 402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0">
                  <a:moveTo>
                    <a:pt x="0" y="0"/>
                  </a:moveTo>
                  <a:lnTo>
                    <a:pt x="0" y="0"/>
                  </a:lnTo>
                  <a:lnTo>
                    <a:pt x="7" y="50"/>
                  </a:lnTo>
                  <a:lnTo>
                    <a:pt x="395" y="50"/>
                  </a:lnTo>
                  <a:lnTo>
                    <a:pt x="402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35" name="Rectangle 123"/>
            <p:cNvSpPr>
              <a:spLocks noChangeArrowheads="1"/>
            </p:cNvSpPr>
            <p:nvPr/>
          </p:nvSpPr>
          <p:spPr bwMode="auto">
            <a:xfrm>
              <a:off x="2771" y="2079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6</a:t>
              </a:r>
              <a:endParaRPr lang="en-US" altLang="en-US" sz="4000"/>
            </a:p>
          </p:txBody>
        </p:sp>
        <p:sp>
          <p:nvSpPr>
            <p:cNvPr id="832636" name="Freeform 124"/>
            <p:cNvSpPr>
              <a:spLocks/>
            </p:cNvSpPr>
            <p:nvPr/>
          </p:nvSpPr>
          <p:spPr bwMode="auto">
            <a:xfrm>
              <a:off x="3146" y="2088"/>
              <a:ext cx="401" cy="49"/>
            </a:xfrm>
            <a:custGeom>
              <a:avLst/>
              <a:gdLst>
                <a:gd name="T0" fmla="*/ 0 w 401"/>
                <a:gd name="T1" fmla="*/ 49 h 49"/>
                <a:gd name="T2" fmla="*/ 0 w 401"/>
                <a:gd name="T3" fmla="*/ 49 h 49"/>
                <a:gd name="T4" fmla="*/ 8 w 401"/>
                <a:gd name="T5" fmla="*/ 0 h 49"/>
                <a:gd name="T6" fmla="*/ 394 w 401"/>
                <a:gd name="T7" fmla="*/ 0 h 49"/>
                <a:gd name="T8" fmla="*/ 401 w 401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49">
                  <a:moveTo>
                    <a:pt x="0" y="49"/>
                  </a:moveTo>
                  <a:lnTo>
                    <a:pt x="0" y="49"/>
                  </a:lnTo>
                  <a:lnTo>
                    <a:pt x="8" y="0"/>
                  </a:lnTo>
                  <a:lnTo>
                    <a:pt x="394" y="0"/>
                  </a:lnTo>
                  <a:lnTo>
                    <a:pt x="401" y="49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37" name="Freeform 125"/>
            <p:cNvSpPr>
              <a:spLocks/>
            </p:cNvSpPr>
            <p:nvPr/>
          </p:nvSpPr>
          <p:spPr bwMode="auto">
            <a:xfrm>
              <a:off x="3146" y="2137"/>
              <a:ext cx="401" cy="50"/>
            </a:xfrm>
            <a:custGeom>
              <a:avLst/>
              <a:gdLst>
                <a:gd name="T0" fmla="*/ 0 w 401"/>
                <a:gd name="T1" fmla="*/ 0 h 50"/>
                <a:gd name="T2" fmla="*/ 0 w 401"/>
                <a:gd name="T3" fmla="*/ 0 h 50"/>
                <a:gd name="T4" fmla="*/ 8 w 401"/>
                <a:gd name="T5" fmla="*/ 50 h 50"/>
                <a:gd name="T6" fmla="*/ 394 w 401"/>
                <a:gd name="T7" fmla="*/ 50 h 50"/>
                <a:gd name="T8" fmla="*/ 401 w 401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50">
                  <a:moveTo>
                    <a:pt x="0" y="0"/>
                  </a:moveTo>
                  <a:lnTo>
                    <a:pt x="0" y="0"/>
                  </a:lnTo>
                  <a:lnTo>
                    <a:pt x="8" y="50"/>
                  </a:lnTo>
                  <a:lnTo>
                    <a:pt x="394" y="50"/>
                  </a:lnTo>
                  <a:lnTo>
                    <a:pt x="40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38" name="Rectangle 126"/>
            <p:cNvSpPr>
              <a:spLocks noChangeArrowheads="1"/>
            </p:cNvSpPr>
            <p:nvPr/>
          </p:nvSpPr>
          <p:spPr bwMode="auto">
            <a:xfrm>
              <a:off x="3173" y="2079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0</a:t>
              </a:r>
              <a:endParaRPr lang="en-US" altLang="en-US" sz="4000"/>
            </a:p>
          </p:txBody>
        </p:sp>
        <p:sp>
          <p:nvSpPr>
            <p:cNvPr id="832639" name="Freeform 127"/>
            <p:cNvSpPr>
              <a:spLocks/>
            </p:cNvSpPr>
            <p:nvPr/>
          </p:nvSpPr>
          <p:spPr bwMode="auto">
            <a:xfrm>
              <a:off x="3547" y="2088"/>
              <a:ext cx="403" cy="49"/>
            </a:xfrm>
            <a:custGeom>
              <a:avLst/>
              <a:gdLst>
                <a:gd name="T0" fmla="*/ 0 w 403"/>
                <a:gd name="T1" fmla="*/ 49 h 49"/>
                <a:gd name="T2" fmla="*/ 0 w 403"/>
                <a:gd name="T3" fmla="*/ 49 h 49"/>
                <a:gd name="T4" fmla="*/ 9 w 403"/>
                <a:gd name="T5" fmla="*/ 0 h 49"/>
                <a:gd name="T6" fmla="*/ 397 w 403"/>
                <a:gd name="T7" fmla="*/ 0 h 49"/>
                <a:gd name="T8" fmla="*/ 403 w 403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49">
                  <a:moveTo>
                    <a:pt x="0" y="49"/>
                  </a:moveTo>
                  <a:lnTo>
                    <a:pt x="0" y="49"/>
                  </a:lnTo>
                  <a:lnTo>
                    <a:pt x="9" y="0"/>
                  </a:lnTo>
                  <a:lnTo>
                    <a:pt x="397" y="0"/>
                  </a:lnTo>
                  <a:lnTo>
                    <a:pt x="403" y="49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40" name="Freeform 128"/>
            <p:cNvSpPr>
              <a:spLocks/>
            </p:cNvSpPr>
            <p:nvPr/>
          </p:nvSpPr>
          <p:spPr bwMode="auto">
            <a:xfrm>
              <a:off x="3547" y="2137"/>
              <a:ext cx="403" cy="50"/>
            </a:xfrm>
            <a:custGeom>
              <a:avLst/>
              <a:gdLst>
                <a:gd name="T0" fmla="*/ 0 w 403"/>
                <a:gd name="T1" fmla="*/ 0 h 50"/>
                <a:gd name="T2" fmla="*/ 0 w 403"/>
                <a:gd name="T3" fmla="*/ 0 h 50"/>
                <a:gd name="T4" fmla="*/ 9 w 403"/>
                <a:gd name="T5" fmla="*/ 50 h 50"/>
                <a:gd name="T6" fmla="*/ 397 w 403"/>
                <a:gd name="T7" fmla="*/ 50 h 50"/>
                <a:gd name="T8" fmla="*/ 403 w 403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50">
                  <a:moveTo>
                    <a:pt x="0" y="0"/>
                  </a:moveTo>
                  <a:lnTo>
                    <a:pt x="0" y="0"/>
                  </a:lnTo>
                  <a:lnTo>
                    <a:pt x="9" y="50"/>
                  </a:lnTo>
                  <a:lnTo>
                    <a:pt x="397" y="50"/>
                  </a:lnTo>
                  <a:lnTo>
                    <a:pt x="403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41" name="Rectangle 129"/>
            <p:cNvSpPr>
              <a:spLocks noChangeArrowheads="1"/>
            </p:cNvSpPr>
            <p:nvPr/>
          </p:nvSpPr>
          <p:spPr bwMode="auto">
            <a:xfrm>
              <a:off x="3574" y="2079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2</a:t>
              </a:r>
              <a:endParaRPr lang="en-US" altLang="en-US" sz="4000"/>
            </a:p>
          </p:txBody>
        </p:sp>
        <p:sp>
          <p:nvSpPr>
            <p:cNvPr id="832642" name="Freeform 130"/>
            <p:cNvSpPr>
              <a:spLocks/>
            </p:cNvSpPr>
            <p:nvPr/>
          </p:nvSpPr>
          <p:spPr bwMode="auto">
            <a:xfrm>
              <a:off x="3950" y="2088"/>
              <a:ext cx="402" cy="49"/>
            </a:xfrm>
            <a:custGeom>
              <a:avLst/>
              <a:gdLst>
                <a:gd name="T0" fmla="*/ 0 w 402"/>
                <a:gd name="T1" fmla="*/ 49 h 49"/>
                <a:gd name="T2" fmla="*/ 0 w 402"/>
                <a:gd name="T3" fmla="*/ 49 h 49"/>
                <a:gd name="T4" fmla="*/ 7 w 402"/>
                <a:gd name="T5" fmla="*/ 0 h 49"/>
                <a:gd name="T6" fmla="*/ 395 w 402"/>
                <a:gd name="T7" fmla="*/ 0 h 49"/>
                <a:gd name="T8" fmla="*/ 402 w 402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49">
                  <a:moveTo>
                    <a:pt x="0" y="49"/>
                  </a:moveTo>
                  <a:lnTo>
                    <a:pt x="0" y="49"/>
                  </a:lnTo>
                  <a:lnTo>
                    <a:pt x="7" y="0"/>
                  </a:lnTo>
                  <a:lnTo>
                    <a:pt x="395" y="0"/>
                  </a:lnTo>
                  <a:lnTo>
                    <a:pt x="402" y="49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43" name="Freeform 131"/>
            <p:cNvSpPr>
              <a:spLocks/>
            </p:cNvSpPr>
            <p:nvPr/>
          </p:nvSpPr>
          <p:spPr bwMode="auto">
            <a:xfrm>
              <a:off x="3950" y="2137"/>
              <a:ext cx="402" cy="50"/>
            </a:xfrm>
            <a:custGeom>
              <a:avLst/>
              <a:gdLst>
                <a:gd name="T0" fmla="*/ 0 w 402"/>
                <a:gd name="T1" fmla="*/ 0 h 50"/>
                <a:gd name="T2" fmla="*/ 0 w 402"/>
                <a:gd name="T3" fmla="*/ 0 h 50"/>
                <a:gd name="T4" fmla="*/ 7 w 402"/>
                <a:gd name="T5" fmla="*/ 50 h 50"/>
                <a:gd name="T6" fmla="*/ 395 w 402"/>
                <a:gd name="T7" fmla="*/ 50 h 50"/>
                <a:gd name="T8" fmla="*/ 402 w 402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0">
                  <a:moveTo>
                    <a:pt x="0" y="0"/>
                  </a:moveTo>
                  <a:lnTo>
                    <a:pt x="0" y="0"/>
                  </a:lnTo>
                  <a:lnTo>
                    <a:pt x="7" y="50"/>
                  </a:lnTo>
                  <a:lnTo>
                    <a:pt x="395" y="50"/>
                  </a:lnTo>
                  <a:lnTo>
                    <a:pt x="402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44" name="Rectangle 132"/>
            <p:cNvSpPr>
              <a:spLocks noChangeArrowheads="1"/>
            </p:cNvSpPr>
            <p:nvPr/>
          </p:nvSpPr>
          <p:spPr bwMode="auto">
            <a:xfrm>
              <a:off x="3976" y="2079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3</a:t>
              </a:r>
              <a:endParaRPr lang="en-US" altLang="en-US" sz="4000"/>
            </a:p>
          </p:txBody>
        </p:sp>
        <p:sp>
          <p:nvSpPr>
            <p:cNvPr id="832645" name="Freeform 133"/>
            <p:cNvSpPr>
              <a:spLocks/>
            </p:cNvSpPr>
            <p:nvPr/>
          </p:nvSpPr>
          <p:spPr bwMode="auto">
            <a:xfrm>
              <a:off x="4352" y="2088"/>
              <a:ext cx="805" cy="49"/>
            </a:xfrm>
            <a:custGeom>
              <a:avLst/>
              <a:gdLst>
                <a:gd name="T0" fmla="*/ 0 w 805"/>
                <a:gd name="T1" fmla="*/ 49 h 49"/>
                <a:gd name="T2" fmla="*/ 0 w 805"/>
                <a:gd name="T3" fmla="*/ 49 h 49"/>
                <a:gd name="T4" fmla="*/ 8 w 805"/>
                <a:gd name="T5" fmla="*/ 0 h 49"/>
                <a:gd name="T6" fmla="*/ 796 w 805"/>
                <a:gd name="T7" fmla="*/ 0 h 49"/>
                <a:gd name="T8" fmla="*/ 805 w 805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5" h="49">
                  <a:moveTo>
                    <a:pt x="0" y="49"/>
                  </a:moveTo>
                  <a:lnTo>
                    <a:pt x="0" y="49"/>
                  </a:lnTo>
                  <a:lnTo>
                    <a:pt x="8" y="0"/>
                  </a:lnTo>
                  <a:lnTo>
                    <a:pt x="796" y="0"/>
                  </a:lnTo>
                  <a:lnTo>
                    <a:pt x="805" y="49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46" name="Freeform 134"/>
            <p:cNvSpPr>
              <a:spLocks/>
            </p:cNvSpPr>
            <p:nvPr/>
          </p:nvSpPr>
          <p:spPr bwMode="auto">
            <a:xfrm>
              <a:off x="4352" y="2137"/>
              <a:ext cx="805" cy="50"/>
            </a:xfrm>
            <a:custGeom>
              <a:avLst/>
              <a:gdLst>
                <a:gd name="T0" fmla="*/ 0 w 805"/>
                <a:gd name="T1" fmla="*/ 0 h 50"/>
                <a:gd name="T2" fmla="*/ 0 w 805"/>
                <a:gd name="T3" fmla="*/ 0 h 50"/>
                <a:gd name="T4" fmla="*/ 8 w 805"/>
                <a:gd name="T5" fmla="*/ 50 h 50"/>
                <a:gd name="T6" fmla="*/ 796 w 805"/>
                <a:gd name="T7" fmla="*/ 50 h 50"/>
                <a:gd name="T8" fmla="*/ 805 w 805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5" h="50">
                  <a:moveTo>
                    <a:pt x="0" y="0"/>
                  </a:moveTo>
                  <a:lnTo>
                    <a:pt x="0" y="0"/>
                  </a:lnTo>
                  <a:lnTo>
                    <a:pt x="8" y="50"/>
                  </a:lnTo>
                  <a:lnTo>
                    <a:pt x="796" y="50"/>
                  </a:lnTo>
                  <a:lnTo>
                    <a:pt x="805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47" name="Rectangle 135"/>
            <p:cNvSpPr>
              <a:spLocks noChangeArrowheads="1"/>
            </p:cNvSpPr>
            <p:nvPr/>
          </p:nvSpPr>
          <p:spPr bwMode="auto">
            <a:xfrm>
              <a:off x="4379" y="2079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0</a:t>
              </a:r>
              <a:endParaRPr lang="en-US" altLang="en-US" sz="4000"/>
            </a:p>
          </p:txBody>
        </p:sp>
        <p:sp>
          <p:nvSpPr>
            <p:cNvPr id="832648" name="Line 136"/>
            <p:cNvSpPr>
              <a:spLocks noChangeShapeType="1"/>
            </p:cNvSpPr>
            <p:nvPr/>
          </p:nvSpPr>
          <p:spPr bwMode="auto">
            <a:xfrm flipV="1">
              <a:off x="5157" y="2135"/>
              <a:ext cx="199" cy="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50" name="Freeform 138"/>
            <p:cNvSpPr>
              <a:spLocks/>
            </p:cNvSpPr>
            <p:nvPr/>
          </p:nvSpPr>
          <p:spPr bwMode="auto">
            <a:xfrm>
              <a:off x="2363" y="1418"/>
              <a:ext cx="381" cy="50"/>
            </a:xfrm>
            <a:custGeom>
              <a:avLst/>
              <a:gdLst>
                <a:gd name="T0" fmla="*/ 0 w 381"/>
                <a:gd name="T1" fmla="*/ 50 h 50"/>
                <a:gd name="T2" fmla="*/ 0 w 381"/>
                <a:gd name="T3" fmla="*/ 50 h 50"/>
                <a:gd name="T4" fmla="*/ 7 w 381"/>
                <a:gd name="T5" fmla="*/ 0 h 50"/>
                <a:gd name="T6" fmla="*/ 375 w 381"/>
                <a:gd name="T7" fmla="*/ 0 h 50"/>
                <a:gd name="T8" fmla="*/ 381 w 381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50">
                  <a:moveTo>
                    <a:pt x="0" y="50"/>
                  </a:moveTo>
                  <a:lnTo>
                    <a:pt x="0" y="50"/>
                  </a:lnTo>
                  <a:lnTo>
                    <a:pt x="7" y="0"/>
                  </a:lnTo>
                  <a:lnTo>
                    <a:pt x="375" y="0"/>
                  </a:lnTo>
                  <a:lnTo>
                    <a:pt x="381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51" name="Freeform 139"/>
            <p:cNvSpPr>
              <a:spLocks/>
            </p:cNvSpPr>
            <p:nvPr/>
          </p:nvSpPr>
          <p:spPr bwMode="auto">
            <a:xfrm>
              <a:off x="2363" y="1468"/>
              <a:ext cx="381" cy="49"/>
            </a:xfrm>
            <a:custGeom>
              <a:avLst/>
              <a:gdLst>
                <a:gd name="T0" fmla="*/ 0 w 381"/>
                <a:gd name="T1" fmla="*/ 0 h 49"/>
                <a:gd name="T2" fmla="*/ 0 w 381"/>
                <a:gd name="T3" fmla="*/ 0 h 49"/>
                <a:gd name="T4" fmla="*/ 7 w 381"/>
                <a:gd name="T5" fmla="*/ 49 h 49"/>
                <a:gd name="T6" fmla="*/ 375 w 381"/>
                <a:gd name="T7" fmla="*/ 49 h 49"/>
                <a:gd name="T8" fmla="*/ 381 w 381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49">
                  <a:moveTo>
                    <a:pt x="0" y="0"/>
                  </a:moveTo>
                  <a:lnTo>
                    <a:pt x="0" y="0"/>
                  </a:lnTo>
                  <a:lnTo>
                    <a:pt x="7" y="49"/>
                  </a:lnTo>
                  <a:lnTo>
                    <a:pt x="375" y="49"/>
                  </a:lnTo>
                  <a:lnTo>
                    <a:pt x="38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52" name="Freeform 140"/>
            <p:cNvSpPr>
              <a:spLocks/>
            </p:cNvSpPr>
            <p:nvPr/>
          </p:nvSpPr>
          <p:spPr bwMode="auto">
            <a:xfrm>
              <a:off x="2744" y="1418"/>
              <a:ext cx="402" cy="50"/>
            </a:xfrm>
            <a:custGeom>
              <a:avLst/>
              <a:gdLst>
                <a:gd name="T0" fmla="*/ 0 w 402"/>
                <a:gd name="T1" fmla="*/ 50 h 50"/>
                <a:gd name="T2" fmla="*/ 0 w 402"/>
                <a:gd name="T3" fmla="*/ 50 h 50"/>
                <a:gd name="T4" fmla="*/ 7 w 402"/>
                <a:gd name="T5" fmla="*/ 0 h 50"/>
                <a:gd name="T6" fmla="*/ 395 w 402"/>
                <a:gd name="T7" fmla="*/ 0 h 50"/>
                <a:gd name="T8" fmla="*/ 402 w 402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0">
                  <a:moveTo>
                    <a:pt x="0" y="50"/>
                  </a:moveTo>
                  <a:lnTo>
                    <a:pt x="0" y="50"/>
                  </a:lnTo>
                  <a:lnTo>
                    <a:pt x="7" y="0"/>
                  </a:lnTo>
                  <a:lnTo>
                    <a:pt x="395" y="0"/>
                  </a:lnTo>
                  <a:lnTo>
                    <a:pt x="402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53" name="Freeform 141"/>
            <p:cNvSpPr>
              <a:spLocks/>
            </p:cNvSpPr>
            <p:nvPr/>
          </p:nvSpPr>
          <p:spPr bwMode="auto">
            <a:xfrm>
              <a:off x="2744" y="1468"/>
              <a:ext cx="402" cy="49"/>
            </a:xfrm>
            <a:custGeom>
              <a:avLst/>
              <a:gdLst>
                <a:gd name="T0" fmla="*/ 0 w 402"/>
                <a:gd name="T1" fmla="*/ 0 h 49"/>
                <a:gd name="T2" fmla="*/ 0 w 402"/>
                <a:gd name="T3" fmla="*/ 0 h 49"/>
                <a:gd name="T4" fmla="*/ 7 w 402"/>
                <a:gd name="T5" fmla="*/ 49 h 49"/>
                <a:gd name="T6" fmla="*/ 395 w 402"/>
                <a:gd name="T7" fmla="*/ 49 h 49"/>
                <a:gd name="T8" fmla="*/ 402 w 402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49">
                  <a:moveTo>
                    <a:pt x="0" y="0"/>
                  </a:moveTo>
                  <a:lnTo>
                    <a:pt x="0" y="0"/>
                  </a:lnTo>
                  <a:lnTo>
                    <a:pt x="7" y="49"/>
                  </a:lnTo>
                  <a:lnTo>
                    <a:pt x="395" y="49"/>
                  </a:lnTo>
                  <a:lnTo>
                    <a:pt x="402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54" name="Rectangle 142"/>
            <p:cNvSpPr>
              <a:spLocks noChangeArrowheads="1"/>
            </p:cNvSpPr>
            <p:nvPr/>
          </p:nvSpPr>
          <p:spPr bwMode="auto">
            <a:xfrm>
              <a:off x="2771" y="1413"/>
              <a:ext cx="10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14</a:t>
              </a:r>
              <a:endParaRPr lang="en-US" altLang="en-US" sz="4000"/>
            </a:p>
          </p:txBody>
        </p:sp>
        <p:sp>
          <p:nvSpPr>
            <p:cNvPr id="832655" name="Freeform 143"/>
            <p:cNvSpPr>
              <a:spLocks/>
            </p:cNvSpPr>
            <p:nvPr/>
          </p:nvSpPr>
          <p:spPr bwMode="auto">
            <a:xfrm>
              <a:off x="3146" y="1418"/>
              <a:ext cx="401" cy="50"/>
            </a:xfrm>
            <a:custGeom>
              <a:avLst/>
              <a:gdLst>
                <a:gd name="T0" fmla="*/ 0 w 401"/>
                <a:gd name="T1" fmla="*/ 50 h 50"/>
                <a:gd name="T2" fmla="*/ 0 w 401"/>
                <a:gd name="T3" fmla="*/ 50 h 50"/>
                <a:gd name="T4" fmla="*/ 8 w 401"/>
                <a:gd name="T5" fmla="*/ 0 h 50"/>
                <a:gd name="T6" fmla="*/ 394 w 401"/>
                <a:gd name="T7" fmla="*/ 0 h 50"/>
                <a:gd name="T8" fmla="*/ 401 w 401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50">
                  <a:moveTo>
                    <a:pt x="0" y="50"/>
                  </a:moveTo>
                  <a:lnTo>
                    <a:pt x="0" y="50"/>
                  </a:lnTo>
                  <a:lnTo>
                    <a:pt x="8" y="0"/>
                  </a:lnTo>
                  <a:lnTo>
                    <a:pt x="394" y="0"/>
                  </a:lnTo>
                  <a:lnTo>
                    <a:pt x="401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56" name="Freeform 144"/>
            <p:cNvSpPr>
              <a:spLocks/>
            </p:cNvSpPr>
            <p:nvPr/>
          </p:nvSpPr>
          <p:spPr bwMode="auto">
            <a:xfrm>
              <a:off x="3146" y="1468"/>
              <a:ext cx="401" cy="49"/>
            </a:xfrm>
            <a:custGeom>
              <a:avLst/>
              <a:gdLst>
                <a:gd name="T0" fmla="*/ 0 w 401"/>
                <a:gd name="T1" fmla="*/ 0 h 49"/>
                <a:gd name="T2" fmla="*/ 0 w 401"/>
                <a:gd name="T3" fmla="*/ 0 h 49"/>
                <a:gd name="T4" fmla="*/ 8 w 401"/>
                <a:gd name="T5" fmla="*/ 49 h 49"/>
                <a:gd name="T6" fmla="*/ 394 w 401"/>
                <a:gd name="T7" fmla="*/ 49 h 49"/>
                <a:gd name="T8" fmla="*/ 401 w 401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49">
                  <a:moveTo>
                    <a:pt x="0" y="0"/>
                  </a:moveTo>
                  <a:lnTo>
                    <a:pt x="0" y="0"/>
                  </a:lnTo>
                  <a:lnTo>
                    <a:pt x="8" y="49"/>
                  </a:lnTo>
                  <a:lnTo>
                    <a:pt x="394" y="49"/>
                  </a:lnTo>
                  <a:lnTo>
                    <a:pt x="40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57" name="Rectangle 145"/>
            <p:cNvSpPr>
              <a:spLocks noChangeArrowheads="1"/>
            </p:cNvSpPr>
            <p:nvPr/>
          </p:nvSpPr>
          <p:spPr bwMode="auto">
            <a:xfrm>
              <a:off x="3173" y="1413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1</a:t>
              </a:r>
              <a:endParaRPr lang="en-US" altLang="en-US" sz="4000"/>
            </a:p>
          </p:txBody>
        </p:sp>
        <p:sp>
          <p:nvSpPr>
            <p:cNvPr id="832658" name="Freeform 146"/>
            <p:cNvSpPr>
              <a:spLocks/>
            </p:cNvSpPr>
            <p:nvPr/>
          </p:nvSpPr>
          <p:spPr bwMode="auto">
            <a:xfrm>
              <a:off x="3547" y="1418"/>
              <a:ext cx="403" cy="50"/>
            </a:xfrm>
            <a:custGeom>
              <a:avLst/>
              <a:gdLst>
                <a:gd name="T0" fmla="*/ 0 w 403"/>
                <a:gd name="T1" fmla="*/ 50 h 50"/>
                <a:gd name="T2" fmla="*/ 0 w 403"/>
                <a:gd name="T3" fmla="*/ 50 h 50"/>
                <a:gd name="T4" fmla="*/ 9 w 403"/>
                <a:gd name="T5" fmla="*/ 0 h 50"/>
                <a:gd name="T6" fmla="*/ 395 w 403"/>
                <a:gd name="T7" fmla="*/ 0 h 50"/>
                <a:gd name="T8" fmla="*/ 403 w 40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50">
                  <a:moveTo>
                    <a:pt x="0" y="50"/>
                  </a:moveTo>
                  <a:lnTo>
                    <a:pt x="0" y="50"/>
                  </a:lnTo>
                  <a:lnTo>
                    <a:pt x="9" y="0"/>
                  </a:lnTo>
                  <a:lnTo>
                    <a:pt x="395" y="0"/>
                  </a:lnTo>
                  <a:lnTo>
                    <a:pt x="403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59" name="Freeform 147"/>
            <p:cNvSpPr>
              <a:spLocks/>
            </p:cNvSpPr>
            <p:nvPr/>
          </p:nvSpPr>
          <p:spPr bwMode="auto">
            <a:xfrm>
              <a:off x="3547" y="1468"/>
              <a:ext cx="403" cy="49"/>
            </a:xfrm>
            <a:custGeom>
              <a:avLst/>
              <a:gdLst>
                <a:gd name="T0" fmla="*/ 0 w 403"/>
                <a:gd name="T1" fmla="*/ 0 h 49"/>
                <a:gd name="T2" fmla="*/ 0 w 403"/>
                <a:gd name="T3" fmla="*/ 0 h 49"/>
                <a:gd name="T4" fmla="*/ 9 w 403"/>
                <a:gd name="T5" fmla="*/ 49 h 49"/>
                <a:gd name="T6" fmla="*/ 395 w 403"/>
                <a:gd name="T7" fmla="*/ 49 h 49"/>
                <a:gd name="T8" fmla="*/ 403 w 40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49">
                  <a:moveTo>
                    <a:pt x="0" y="0"/>
                  </a:moveTo>
                  <a:lnTo>
                    <a:pt x="0" y="0"/>
                  </a:lnTo>
                  <a:lnTo>
                    <a:pt x="9" y="49"/>
                  </a:lnTo>
                  <a:lnTo>
                    <a:pt x="395" y="49"/>
                  </a:lnTo>
                  <a:lnTo>
                    <a:pt x="403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60" name="Rectangle 148"/>
            <p:cNvSpPr>
              <a:spLocks noChangeArrowheads="1"/>
            </p:cNvSpPr>
            <p:nvPr/>
          </p:nvSpPr>
          <p:spPr bwMode="auto">
            <a:xfrm>
              <a:off x="3574" y="1413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2</a:t>
              </a:r>
              <a:endParaRPr lang="en-US" altLang="en-US" sz="4000"/>
            </a:p>
          </p:txBody>
        </p:sp>
        <p:sp>
          <p:nvSpPr>
            <p:cNvPr id="832661" name="Freeform 149"/>
            <p:cNvSpPr>
              <a:spLocks/>
            </p:cNvSpPr>
            <p:nvPr/>
          </p:nvSpPr>
          <p:spPr bwMode="auto">
            <a:xfrm>
              <a:off x="3950" y="1418"/>
              <a:ext cx="803" cy="50"/>
            </a:xfrm>
            <a:custGeom>
              <a:avLst/>
              <a:gdLst>
                <a:gd name="T0" fmla="*/ 0 w 803"/>
                <a:gd name="T1" fmla="*/ 50 h 50"/>
                <a:gd name="T2" fmla="*/ 0 w 803"/>
                <a:gd name="T3" fmla="*/ 50 h 50"/>
                <a:gd name="T4" fmla="*/ 7 w 803"/>
                <a:gd name="T5" fmla="*/ 0 h 50"/>
                <a:gd name="T6" fmla="*/ 797 w 803"/>
                <a:gd name="T7" fmla="*/ 0 h 50"/>
                <a:gd name="T8" fmla="*/ 803 w 80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" h="50">
                  <a:moveTo>
                    <a:pt x="0" y="50"/>
                  </a:moveTo>
                  <a:lnTo>
                    <a:pt x="0" y="50"/>
                  </a:lnTo>
                  <a:lnTo>
                    <a:pt x="7" y="0"/>
                  </a:lnTo>
                  <a:lnTo>
                    <a:pt x="797" y="0"/>
                  </a:lnTo>
                  <a:lnTo>
                    <a:pt x="803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62" name="Freeform 150"/>
            <p:cNvSpPr>
              <a:spLocks/>
            </p:cNvSpPr>
            <p:nvPr/>
          </p:nvSpPr>
          <p:spPr bwMode="auto">
            <a:xfrm>
              <a:off x="3950" y="1468"/>
              <a:ext cx="803" cy="49"/>
            </a:xfrm>
            <a:custGeom>
              <a:avLst/>
              <a:gdLst>
                <a:gd name="T0" fmla="*/ 0 w 803"/>
                <a:gd name="T1" fmla="*/ 0 h 49"/>
                <a:gd name="T2" fmla="*/ 0 w 803"/>
                <a:gd name="T3" fmla="*/ 0 h 49"/>
                <a:gd name="T4" fmla="*/ 7 w 803"/>
                <a:gd name="T5" fmla="*/ 49 h 49"/>
                <a:gd name="T6" fmla="*/ 797 w 803"/>
                <a:gd name="T7" fmla="*/ 49 h 49"/>
                <a:gd name="T8" fmla="*/ 803 w 80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" h="49">
                  <a:moveTo>
                    <a:pt x="0" y="0"/>
                  </a:moveTo>
                  <a:lnTo>
                    <a:pt x="0" y="0"/>
                  </a:lnTo>
                  <a:lnTo>
                    <a:pt x="7" y="49"/>
                  </a:lnTo>
                  <a:lnTo>
                    <a:pt x="797" y="49"/>
                  </a:lnTo>
                  <a:lnTo>
                    <a:pt x="803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63" name="Rectangle 151"/>
            <p:cNvSpPr>
              <a:spLocks noChangeArrowheads="1"/>
            </p:cNvSpPr>
            <p:nvPr/>
          </p:nvSpPr>
          <p:spPr bwMode="auto">
            <a:xfrm>
              <a:off x="3976" y="1413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0</a:t>
              </a:r>
              <a:endParaRPr lang="en-US" altLang="en-US" sz="4000"/>
            </a:p>
          </p:txBody>
        </p:sp>
        <p:sp>
          <p:nvSpPr>
            <p:cNvPr id="832664" name="Freeform 152"/>
            <p:cNvSpPr>
              <a:spLocks/>
            </p:cNvSpPr>
            <p:nvPr/>
          </p:nvSpPr>
          <p:spPr bwMode="auto">
            <a:xfrm>
              <a:off x="4753" y="1418"/>
              <a:ext cx="404" cy="50"/>
            </a:xfrm>
            <a:custGeom>
              <a:avLst/>
              <a:gdLst>
                <a:gd name="T0" fmla="*/ 0 w 404"/>
                <a:gd name="T1" fmla="*/ 50 h 50"/>
                <a:gd name="T2" fmla="*/ 0 w 404"/>
                <a:gd name="T3" fmla="*/ 50 h 50"/>
                <a:gd name="T4" fmla="*/ 7 w 404"/>
                <a:gd name="T5" fmla="*/ 0 h 50"/>
                <a:gd name="T6" fmla="*/ 395 w 404"/>
                <a:gd name="T7" fmla="*/ 0 h 50"/>
                <a:gd name="T8" fmla="*/ 404 w 404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50">
                  <a:moveTo>
                    <a:pt x="0" y="50"/>
                  </a:moveTo>
                  <a:lnTo>
                    <a:pt x="0" y="50"/>
                  </a:lnTo>
                  <a:lnTo>
                    <a:pt x="7" y="0"/>
                  </a:lnTo>
                  <a:lnTo>
                    <a:pt x="395" y="0"/>
                  </a:lnTo>
                  <a:lnTo>
                    <a:pt x="404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65" name="Freeform 153"/>
            <p:cNvSpPr>
              <a:spLocks/>
            </p:cNvSpPr>
            <p:nvPr/>
          </p:nvSpPr>
          <p:spPr bwMode="auto">
            <a:xfrm>
              <a:off x="4753" y="1468"/>
              <a:ext cx="404" cy="49"/>
            </a:xfrm>
            <a:custGeom>
              <a:avLst/>
              <a:gdLst>
                <a:gd name="T0" fmla="*/ 0 w 404"/>
                <a:gd name="T1" fmla="*/ 0 h 49"/>
                <a:gd name="T2" fmla="*/ 0 w 404"/>
                <a:gd name="T3" fmla="*/ 0 h 49"/>
                <a:gd name="T4" fmla="*/ 7 w 404"/>
                <a:gd name="T5" fmla="*/ 49 h 49"/>
                <a:gd name="T6" fmla="*/ 395 w 404"/>
                <a:gd name="T7" fmla="*/ 49 h 49"/>
                <a:gd name="T8" fmla="*/ 404 w 404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49">
                  <a:moveTo>
                    <a:pt x="0" y="0"/>
                  </a:moveTo>
                  <a:lnTo>
                    <a:pt x="0" y="0"/>
                  </a:lnTo>
                  <a:lnTo>
                    <a:pt x="7" y="49"/>
                  </a:lnTo>
                  <a:lnTo>
                    <a:pt x="395" y="49"/>
                  </a:lnTo>
                  <a:lnTo>
                    <a:pt x="404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66" name="Rectangle 154"/>
            <p:cNvSpPr>
              <a:spLocks noChangeArrowheads="1"/>
            </p:cNvSpPr>
            <p:nvPr/>
          </p:nvSpPr>
          <p:spPr bwMode="auto">
            <a:xfrm>
              <a:off x="4780" y="1413"/>
              <a:ext cx="10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10</a:t>
              </a:r>
              <a:endParaRPr lang="en-US" altLang="en-US" sz="4000"/>
            </a:p>
          </p:txBody>
        </p:sp>
        <p:sp>
          <p:nvSpPr>
            <p:cNvPr id="832667" name="Line 155"/>
            <p:cNvSpPr>
              <a:spLocks noChangeShapeType="1"/>
            </p:cNvSpPr>
            <p:nvPr/>
          </p:nvSpPr>
          <p:spPr bwMode="auto">
            <a:xfrm>
              <a:off x="5157" y="1468"/>
              <a:ext cx="18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68" name="Line 156"/>
            <p:cNvSpPr>
              <a:spLocks noChangeShapeType="1"/>
            </p:cNvSpPr>
            <p:nvPr/>
          </p:nvSpPr>
          <p:spPr bwMode="auto">
            <a:xfrm>
              <a:off x="2242" y="4067"/>
              <a:ext cx="2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69" name="Freeform 157"/>
            <p:cNvSpPr>
              <a:spLocks/>
            </p:cNvSpPr>
            <p:nvPr/>
          </p:nvSpPr>
          <p:spPr bwMode="auto">
            <a:xfrm>
              <a:off x="2343" y="4018"/>
              <a:ext cx="381" cy="49"/>
            </a:xfrm>
            <a:custGeom>
              <a:avLst/>
              <a:gdLst>
                <a:gd name="T0" fmla="*/ 0 w 381"/>
                <a:gd name="T1" fmla="*/ 49 h 49"/>
                <a:gd name="T2" fmla="*/ 0 w 381"/>
                <a:gd name="T3" fmla="*/ 49 h 49"/>
                <a:gd name="T4" fmla="*/ 7 w 381"/>
                <a:gd name="T5" fmla="*/ 0 h 49"/>
                <a:gd name="T6" fmla="*/ 374 w 381"/>
                <a:gd name="T7" fmla="*/ 0 h 49"/>
                <a:gd name="T8" fmla="*/ 381 w 381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49">
                  <a:moveTo>
                    <a:pt x="0" y="49"/>
                  </a:moveTo>
                  <a:lnTo>
                    <a:pt x="0" y="49"/>
                  </a:lnTo>
                  <a:lnTo>
                    <a:pt x="7" y="0"/>
                  </a:lnTo>
                  <a:lnTo>
                    <a:pt x="374" y="0"/>
                  </a:lnTo>
                  <a:lnTo>
                    <a:pt x="381" y="49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70" name="Freeform 158"/>
            <p:cNvSpPr>
              <a:spLocks/>
            </p:cNvSpPr>
            <p:nvPr/>
          </p:nvSpPr>
          <p:spPr bwMode="auto">
            <a:xfrm>
              <a:off x="2343" y="4067"/>
              <a:ext cx="381" cy="52"/>
            </a:xfrm>
            <a:custGeom>
              <a:avLst/>
              <a:gdLst>
                <a:gd name="T0" fmla="*/ 0 w 381"/>
                <a:gd name="T1" fmla="*/ 0 h 52"/>
                <a:gd name="T2" fmla="*/ 0 w 381"/>
                <a:gd name="T3" fmla="*/ 0 h 52"/>
                <a:gd name="T4" fmla="*/ 7 w 381"/>
                <a:gd name="T5" fmla="*/ 52 h 52"/>
                <a:gd name="T6" fmla="*/ 374 w 381"/>
                <a:gd name="T7" fmla="*/ 52 h 52"/>
                <a:gd name="T8" fmla="*/ 381 w 381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52">
                  <a:moveTo>
                    <a:pt x="0" y="0"/>
                  </a:moveTo>
                  <a:lnTo>
                    <a:pt x="0" y="0"/>
                  </a:lnTo>
                  <a:lnTo>
                    <a:pt x="7" y="52"/>
                  </a:lnTo>
                  <a:lnTo>
                    <a:pt x="374" y="52"/>
                  </a:lnTo>
                  <a:lnTo>
                    <a:pt x="38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71" name="Rectangle 159"/>
            <p:cNvSpPr>
              <a:spLocks noChangeArrowheads="1"/>
            </p:cNvSpPr>
            <p:nvPr/>
          </p:nvSpPr>
          <p:spPr bwMode="auto">
            <a:xfrm>
              <a:off x="2389" y="4014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2</a:t>
              </a:r>
              <a:endParaRPr lang="en-US" altLang="en-US" sz="4000"/>
            </a:p>
          </p:txBody>
        </p:sp>
        <p:sp>
          <p:nvSpPr>
            <p:cNvPr id="832672" name="Freeform 160"/>
            <p:cNvSpPr>
              <a:spLocks/>
            </p:cNvSpPr>
            <p:nvPr/>
          </p:nvSpPr>
          <p:spPr bwMode="auto">
            <a:xfrm>
              <a:off x="2724" y="4018"/>
              <a:ext cx="803" cy="49"/>
            </a:xfrm>
            <a:custGeom>
              <a:avLst/>
              <a:gdLst>
                <a:gd name="T0" fmla="*/ 0 w 803"/>
                <a:gd name="T1" fmla="*/ 49 h 49"/>
                <a:gd name="T2" fmla="*/ 0 w 803"/>
                <a:gd name="T3" fmla="*/ 49 h 49"/>
                <a:gd name="T4" fmla="*/ 7 w 803"/>
                <a:gd name="T5" fmla="*/ 0 h 49"/>
                <a:gd name="T6" fmla="*/ 796 w 803"/>
                <a:gd name="T7" fmla="*/ 0 h 49"/>
                <a:gd name="T8" fmla="*/ 803 w 803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" h="49">
                  <a:moveTo>
                    <a:pt x="0" y="49"/>
                  </a:moveTo>
                  <a:lnTo>
                    <a:pt x="0" y="49"/>
                  </a:lnTo>
                  <a:lnTo>
                    <a:pt x="7" y="0"/>
                  </a:lnTo>
                  <a:lnTo>
                    <a:pt x="796" y="0"/>
                  </a:lnTo>
                  <a:lnTo>
                    <a:pt x="803" y="49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73" name="Freeform 161"/>
            <p:cNvSpPr>
              <a:spLocks/>
            </p:cNvSpPr>
            <p:nvPr/>
          </p:nvSpPr>
          <p:spPr bwMode="auto">
            <a:xfrm>
              <a:off x="2724" y="4067"/>
              <a:ext cx="803" cy="52"/>
            </a:xfrm>
            <a:custGeom>
              <a:avLst/>
              <a:gdLst>
                <a:gd name="T0" fmla="*/ 0 w 803"/>
                <a:gd name="T1" fmla="*/ 0 h 52"/>
                <a:gd name="T2" fmla="*/ 0 w 803"/>
                <a:gd name="T3" fmla="*/ 0 h 52"/>
                <a:gd name="T4" fmla="*/ 7 w 803"/>
                <a:gd name="T5" fmla="*/ 52 h 52"/>
                <a:gd name="T6" fmla="*/ 796 w 803"/>
                <a:gd name="T7" fmla="*/ 52 h 52"/>
                <a:gd name="T8" fmla="*/ 803 w 803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" h="52">
                  <a:moveTo>
                    <a:pt x="0" y="0"/>
                  </a:moveTo>
                  <a:lnTo>
                    <a:pt x="0" y="0"/>
                  </a:lnTo>
                  <a:lnTo>
                    <a:pt x="7" y="52"/>
                  </a:lnTo>
                  <a:lnTo>
                    <a:pt x="796" y="52"/>
                  </a:lnTo>
                  <a:lnTo>
                    <a:pt x="803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74" name="Rectangle 162"/>
            <p:cNvSpPr>
              <a:spLocks noChangeArrowheads="1"/>
            </p:cNvSpPr>
            <p:nvPr/>
          </p:nvSpPr>
          <p:spPr bwMode="auto">
            <a:xfrm>
              <a:off x="2771" y="4014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0</a:t>
              </a:r>
              <a:endParaRPr lang="en-US" altLang="en-US" sz="4000"/>
            </a:p>
          </p:txBody>
        </p:sp>
        <p:sp>
          <p:nvSpPr>
            <p:cNvPr id="832675" name="Freeform 163"/>
            <p:cNvSpPr>
              <a:spLocks/>
            </p:cNvSpPr>
            <p:nvPr/>
          </p:nvSpPr>
          <p:spPr bwMode="auto">
            <a:xfrm>
              <a:off x="3527" y="4018"/>
              <a:ext cx="403" cy="49"/>
            </a:xfrm>
            <a:custGeom>
              <a:avLst/>
              <a:gdLst>
                <a:gd name="T0" fmla="*/ 0 w 403"/>
                <a:gd name="T1" fmla="*/ 49 h 49"/>
                <a:gd name="T2" fmla="*/ 0 w 403"/>
                <a:gd name="T3" fmla="*/ 49 h 49"/>
                <a:gd name="T4" fmla="*/ 8 w 403"/>
                <a:gd name="T5" fmla="*/ 0 h 49"/>
                <a:gd name="T6" fmla="*/ 396 w 403"/>
                <a:gd name="T7" fmla="*/ 0 h 49"/>
                <a:gd name="T8" fmla="*/ 403 w 403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49">
                  <a:moveTo>
                    <a:pt x="0" y="49"/>
                  </a:moveTo>
                  <a:lnTo>
                    <a:pt x="0" y="49"/>
                  </a:lnTo>
                  <a:lnTo>
                    <a:pt x="8" y="0"/>
                  </a:lnTo>
                  <a:lnTo>
                    <a:pt x="396" y="0"/>
                  </a:lnTo>
                  <a:lnTo>
                    <a:pt x="403" y="49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76" name="Freeform 164"/>
            <p:cNvSpPr>
              <a:spLocks/>
            </p:cNvSpPr>
            <p:nvPr/>
          </p:nvSpPr>
          <p:spPr bwMode="auto">
            <a:xfrm>
              <a:off x="3527" y="4067"/>
              <a:ext cx="403" cy="52"/>
            </a:xfrm>
            <a:custGeom>
              <a:avLst/>
              <a:gdLst>
                <a:gd name="T0" fmla="*/ 0 w 403"/>
                <a:gd name="T1" fmla="*/ 0 h 52"/>
                <a:gd name="T2" fmla="*/ 0 w 403"/>
                <a:gd name="T3" fmla="*/ 0 h 52"/>
                <a:gd name="T4" fmla="*/ 8 w 403"/>
                <a:gd name="T5" fmla="*/ 52 h 52"/>
                <a:gd name="T6" fmla="*/ 396 w 403"/>
                <a:gd name="T7" fmla="*/ 52 h 52"/>
                <a:gd name="T8" fmla="*/ 403 w 403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52">
                  <a:moveTo>
                    <a:pt x="0" y="0"/>
                  </a:moveTo>
                  <a:lnTo>
                    <a:pt x="0" y="0"/>
                  </a:lnTo>
                  <a:lnTo>
                    <a:pt x="8" y="52"/>
                  </a:lnTo>
                  <a:lnTo>
                    <a:pt x="396" y="52"/>
                  </a:lnTo>
                  <a:lnTo>
                    <a:pt x="403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77" name="Rectangle 165"/>
            <p:cNvSpPr>
              <a:spLocks noChangeArrowheads="1"/>
            </p:cNvSpPr>
            <p:nvPr/>
          </p:nvSpPr>
          <p:spPr bwMode="auto">
            <a:xfrm>
              <a:off x="3554" y="4014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0</a:t>
              </a:r>
              <a:endParaRPr lang="en-US" altLang="en-US" sz="4000"/>
            </a:p>
          </p:txBody>
        </p:sp>
        <p:sp>
          <p:nvSpPr>
            <p:cNvPr id="832678" name="Freeform 166"/>
            <p:cNvSpPr>
              <a:spLocks/>
            </p:cNvSpPr>
            <p:nvPr/>
          </p:nvSpPr>
          <p:spPr bwMode="auto">
            <a:xfrm>
              <a:off x="3930" y="4018"/>
              <a:ext cx="1206" cy="49"/>
            </a:xfrm>
            <a:custGeom>
              <a:avLst/>
              <a:gdLst>
                <a:gd name="T0" fmla="*/ 0 w 1206"/>
                <a:gd name="T1" fmla="*/ 49 h 49"/>
                <a:gd name="T2" fmla="*/ 0 w 1206"/>
                <a:gd name="T3" fmla="*/ 49 h 49"/>
                <a:gd name="T4" fmla="*/ 7 w 1206"/>
                <a:gd name="T5" fmla="*/ 0 h 49"/>
                <a:gd name="T6" fmla="*/ 1198 w 1206"/>
                <a:gd name="T7" fmla="*/ 0 h 49"/>
                <a:gd name="T8" fmla="*/ 1206 w 1206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6" h="49">
                  <a:moveTo>
                    <a:pt x="0" y="49"/>
                  </a:moveTo>
                  <a:lnTo>
                    <a:pt x="0" y="49"/>
                  </a:lnTo>
                  <a:lnTo>
                    <a:pt x="7" y="0"/>
                  </a:lnTo>
                  <a:lnTo>
                    <a:pt x="1198" y="0"/>
                  </a:lnTo>
                  <a:lnTo>
                    <a:pt x="1206" y="49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79" name="Freeform 167"/>
            <p:cNvSpPr>
              <a:spLocks/>
            </p:cNvSpPr>
            <p:nvPr/>
          </p:nvSpPr>
          <p:spPr bwMode="auto">
            <a:xfrm>
              <a:off x="3930" y="4067"/>
              <a:ext cx="1206" cy="52"/>
            </a:xfrm>
            <a:custGeom>
              <a:avLst/>
              <a:gdLst>
                <a:gd name="T0" fmla="*/ 0 w 1206"/>
                <a:gd name="T1" fmla="*/ 0 h 52"/>
                <a:gd name="T2" fmla="*/ 0 w 1206"/>
                <a:gd name="T3" fmla="*/ 0 h 52"/>
                <a:gd name="T4" fmla="*/ 7 w 1206"/>
                <a:gd name="T5" fmla="*/ 52 h 52"/>
                <a:gd name="T6" fmla="*/ 1198 w 1206"/>
                <a:gd name="T7" fmla="*/ 52 h 52"/>
                <a:gd name="T8" fmla="*/ 1206 w 1206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6" h="52">
                  <a:moveTo>
                    <a:pt x="0" y="0"/>
                  </a:moveTo>
                  <a:lnTo>
                    <a:pt x="0" y="0"/>
                  </a:lnTo>
                  <a:lnTo>
                    <a:pt x="7" y="52"/>
                  </a:lnTo>
                  <a:lnTo>
                    <a:pt x="1198" y="52"/>
                  </a:lnTo>
                  <a:lnTo>
                    <a:pt x="1206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80" name="Rectangle 168"/>
            <p:cNvSpPr>
              <a:spLocks noChangeArrowheads="1"/>
            </p:cNvSpPr>
            <p:nvPr/>
          </p:nvSpPr>
          <p:spPr bwMode="auto">
            <a:xfrm>
              <a:off x="3976" y="4010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1</a:t>
              </a:r>
              <a:endParaRPr lang="en-US" altLang="en-US" sz="4000"/>
            </a:p>
          </p:txBody>
        </p:sp>
        <p:sp>
          <p:nvSpPr>
            <p:cNvPr id="832681" name="Freeform 169"/>
            <p:cNvSpPr>
              <a:spLocks/>
            </p:cNvSpPr>
            <p:nvPr/>
          </p:nvSpPr>
          <p:spPr bwMode="auto">
            <a:xfrm>
              <a:off x="5136" y="4018"/>
              <a:ext cx="220" cy="49"/>
            </a:xfrm>
            <a:custGeom>
              <a:avLst/>
              <a:gdLst>
                <a:gd name="T0" fmla="*/ 0 w 220"/>
                <a:gd name="T1" fmla="*/ 49 h 49"/>
                <a:gd name="T2" fmla="*/ 0 w 220"/>
                <a:gd name="T3" fmla="*/ 49 h 49"/>
                <a:gd name="T4" fmla="*/ 7 w 220"/>
                <a:gd name="T5" fmla="*/ 0 h 49"/>
                <a:gd name="T6" fmla="*/ 220 w 220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49">
                  <a:moveTo>
                    <a:pt x="0" y="49"/>
                  </a:moveTo>
                  <a:lnTo>
                    <a:pt x="0" y="49"/>
                  </a:lnTo>
                  <a:lnTo>
                    <a:pt x="7" y="0"/>
                  </a:lnTo>
                  <a:lnTo>
                    <a:pt x="220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82" name="Freeform 170"/>
            <p:cNvSpPr>
              <a:spLocks/>
            </p:cNvSpPr>
            <p:nvPr/>
          </p:nvSpPr>
          <p:spPr bwMode="auto">
            <a:xfrm>
              <a:off x="5136" y="4067"/>
              <a:ext cx="215" cy="52"/>
            </a:xfrm>
            <a:custGeom>
              <a:avLst/>
              <a:gdLst>
                <a:gd name="T0" fmla="*/ 0 w 215"/>
                <a:gd name="T1" fmla="*/ 0 h 52"/>
                <a:gd name="T2" fmla="*/ 0 w 215"/>
                <a:gd name="T3" fmla="*/ 0 h 52"/>
                <a:gd name="T4" fmla="*/ 7 w 215"/>
                <a:gd name="T5" fmla="*/ 52 h 52"/>
                <a:gd name="T6" fmla="*/ 215 w 215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52">
                  <a:moveTo>
                    <a:pt x="0" y="0"/>
                  </a:moveTo>
                  <a:lnTo>
                    <a:pt x="0" y="0"/>
                  </a:lnTo>
                  <a:lnTo>
                    <a:pt x="7" y="52"/>
                  </a:lnTo>
                  <a:lnTo>
                    <a:pt x="215" y="52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83" name="Rectangle 171"/>
            <p:cNvSpPr>
              <a:spLocks noChangeArrowheads="1"/>
            </p:cNvSpPr>
            <p:nvPr/>
          </p:nvSpPr>
          <p:spPr bwMode="auto">
            <a:xfrm>
              <a:off x="5162" y="4014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X</a:t>
              </a:r>
              <a:endParaRPr lang="en-US" altLang="en-US" sz="4000"/>
            </a:p>
          </p:txBody>
        </p:sp>
        <p:sp>
          <p:nvSpPr>
            <p:cNvPr id="832684" name="Line 172"/>
            <p:cNvSpPr>
              <a:spLocks noChangeShapeType="1"/>
            </p:cNvSpPr>
            <p:nvPr/>
          </p:nvSpPr>
          <p:spPr bwMode="auto">
            <a:xfrm>
              <a:off x="2343" y="2298"/>
              <a:ext cx="40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85" name="Freeform 173"/>
            <p:cNvSpPr>
              <a:spLocks/>
            </p:cNvSpPr>
            <p:nvPr/>
          </p:nvSpPr>
          <p:spPr bwMode="auto">
            <a:xfrm>
              <a:off x="2744" y="2248"/>
              <a:ext cx="402" cy="50"/>
            </a:xfrm>
            <a:custGeom>
              <a:avLst/>
              <a:gdLst>
                <a:gd name="T0" fmla="*/ 0 w 402"/>
                <a:gd name="T1" fmla="*/ 50 h 50"/>
                <a:gd name="T2" fmla="*/ 0 w 402"/>
                <a:gd name="T3" fmla="*/ 50 h 50"/>
                <a:gd name="T4" fmla="*/ 7 w 402"/>
                <a:gd name="T5" fmla="*/ 0 h 50"/>
                <a:gd name="T6" fmla="*/ 395 w 402"/>
                <a:gd name="T7" fmla="*/ 0 h 50"/>
                <a:gd name="T8" fmla="*/ 402 w 402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0">
                  <a:moveTo>
                    <a:pt x="0" y="50"/>
                  </a:moveTo>
                  <a:lnTo>
                    <a:pt x="0" y="50"/>
                  </a:lnTo>
                  <a:lnTo>
                    <a:pt x="7" y="0"/>
                  </a:lnTo>
                  <a:lnTo>
                    <a:pt x="395" y="0"/>
                  </a:lnTo>
                  <a:lnTo>
                    <a:pt x="402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86" name="Freeform 174"/>
            <p:cNvSpPr>
              <a:spLocks/>
            </p:cNvSpPr>
            <p:nvPr/>
          </p:nvSpPr>
          <p:spPr bwMode="auto">
            <a:xfrm>
              <a:off x="2744" y="2298"/>
              <a:ext cx="402" cy="49"/>
            </a:xfrm>
            <a:custGeom>
              <a:avLst/>
              <a:gdLst>
                <a:gd name="T0" fmla="*/ 0 w 402"/>
                <a:gd name="T1" fmla="*/ 0 h 49"/>
                <a:gd name="T2" fmla="*/ 0 w 402"/>
                <a:gd name="T3" fmla="*/ 0 h 49"/>
                <a:gd name="T4" fmla="*/ 7 w 402"/>
                <a:gd name="T5" fmla="*/ 49 h 49"/>
                <a:gd name="T6" fmla="*/ 395 w 402"/>
                <a:gd name="T7" fmla="*/ 49 h 49"/>
                <a:gd name="T8" fmla="*/ 402 w 402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49">
                  <a:moveTo>
                    <a:pt x="0" y="0"/>
                  </a:moveTo>
                  <a:lnTo>
                    <a:pt x="0" y="0"/>
                  </a:lnTo>
                  <a:lnTo>
                    <a:pt x="7" y="49"/>
                  </a:lnTo>
                  <a:lnTo>
                    <a:pt x="395" y="49"/>
                  </a:lnTo>
                  <a:lnTo>
                    <a:pt x="402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87" name="Rectangle 175"/>
            <p:cNvSpPr>
              <a:spLocks noChangeArrowheads="1"/>
            </p:cNvSpPr>
            <p:nvPr/>
          </p:nvSpPr>
          <p:spPr bwMode="auto">
            <a:xfrm>
              <a:off x="2771" y="2238"/>
              <a:ext cx="10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18</a:t>
              </a:r>
              <a:endParaRPr lang="en-US" altLang="en-US" sz="4000"/>
            </a:p>
          </p:txBody>
        </p:sp>
        <p:sp>
          <p:nvSpPr>
            <p:cNvPr id="832688" name="Line 176"/>
            <p:cNvSpPr>
              <a:spLocks noChangeShapeType="1"/>
            </p:cNvSpPr>
            <p:nvPr/>
          </p:nvSpPr>
          <p:spPr bwMode="auto">
            <a:xfrm>
              <a:off x="3146" y="2298"/>
              <a:ext cx="40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89" name="Freeform 177"/>
            <p:cNvSpPr>
              <a:spLocks/>
            </p:cNvSpPr>
            <p:nvPr/>
          </p:nvSpPr>
          <p:spPr bwMode="auto">
            <a:xfrm>
              <a:off x="3547" y="2248"/>
              <a:ext cx="1610" cy="50"/>
            </a:xfrm>
            <a:custGeom>
              <a:avLst/>
              <a:gdLst>
                <a:gd name="T0" fmla="*/ 0 w 1610"/>
                <a:gd name="T1" fmla="*/ 50 h 50"/>
                <a:gd name="T2" fmla="*/ 0 w 1610"/>
                <a:gd name="T3" fmla="*/ 50 h 50"/>
                <a:gd name="T4" fmla="*/ 9 w 1610"/>
                <a:gd name="T5" fmla="*/ 0 h 50"/>
                <a:gd name="T6" fmla="*/ 1601 w 1610"/>
                <a:gd name="T7" fmla="*/ 0 h 50"/>
                <a:gd name="T8" fmla="*/ 1610 w 1610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0" h="50">
                  <a:moveTo>
                    <a:pt x="0" y="50"/>
                  </a:moveTo>
                  <a:lnTo>
                    <a:pt x="0" y="50"/>
                  </a:lnTo>
                  <a:lnTo>
                    <a:pt x="9" y="0"/>
                  </a:lnTo>
                  <a:lnTo>
                    <a:pt x="1601" y="0"/>
                  </a:lnTo>
                  <a:lnTo>
                    <a:pt x="1610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90" name="Freeform 178"/>
            <p:cNvSpPr>
              <a:spLocks/>
            </p:cNvSpPr>
            <p:nvPr/>
          </p:nvSpPr>
          <p:spPr bwMode="auto">
            <a:xfrm>
              <a:off x="3547" y="2298"/>
              <a:ext cx="1610" cy="49"/>
            </a:xfrm>
            <a:custGeom>
              <a:avLst/>
              <a:gdLst>
                <a:gd name="T0" fmla="*/ 0 w 1610"/>
                <a:gd name="T1" fmla="*/ 0 h 49"/>
                <a:gd name="T2" fmla="*/ 0 w 1610"/>
                <a:gd name="T3" fmla="*/ 0 h 49"/>
                <a:gd name="T4" fmla="*/ 9 w 1610"/>
                <a:gd name="T5" fmla="*/ 49 h 49"/>
                <a:gd name="T6" fmla="*/ 1601 w 1610"/>
                <a:gd name="T7" fmla="*/ 49 h 49"/>
                <a:gd name="T8" fmla="*/ 1610 w 1610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0" h="49">
                  <a:moveTo>
                    <a:pt x="0" y="0"/>
                  </a:moveTo>
                  <a:lnTo>
                    <a:pt x="0" y="0"/>
                  </a:lnTo>
                  <a:lnTo>
                    <a:pt x="9" y="49"/>
                  </a:lnTo>
                  <a:lnTo>
                    <a:pt x="1601" y="49"/>
                  </a:lnTo>
                  <a:lnTo>
                    <a:pt x="1610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91" name="Rectangle 179"/>
            <p:cNvSpPr>
              <a:spLocks noChangeArrowheads="1"/>
            </p:cNvSpPr>
            <p:nvPr/>
          </p:nvSpPr>
          <p:spPr bwMode="auto">
            <a:xfrm>
              <a:off x="3574" y="2238"/>
              <a:ext cx="10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18</a:t>
              </a:r>
              <a:endParaRPr lang="en-US" altLang="en-US" sz="4000"/>
            </a:p>
          </p:txBody>
        </p:sp>
        <p:sp>
          <p:nvSpPr>
            <p:cNvPr id="832692" name="Line 180"/>
            <p:cNvSpPr>
              <a:spLocks noChangeShapeType="1"/>
            </p:cNvSpPr>
            <p:nvPr/>
          </p:nvSpPr>
          <p:spPr bwMode="auto">
            <a:xfrm>
              <a:off x="5157" y="2298"/>
              <a:ext cx="19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95" name="Line 183"/>
            <p:cNvSpPr>
              <a:spLocks noChangeShapeType="1"/>
            </p:cNvSpPr>
            <p:nvPr/>
          </p:nvSpPr>
          <p:spPr bwMode="auto">
            <a:xfrm>
              <a:off x="2363" y="2508"/>
              <a:ext cx="198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96" name="Line 184"/>
            <p:cNvSpPr>
              <a:spLocks noChangeShapeType="1"/>
            </p:cNvSpPr>
            <p:nvPr/>
          </p:nvSpPr>
          <p:spPr bwMode="auto">
            <a:xfrm flipV="1">
              <a:off x="4352" y="2409"/>
              <a:ext cx="1" cy="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97" name="Line 185"/>
            <p:cNvSpPr>
              <a:spLocks noChangeShapeType="1"/>
            </p:cNvSpPr>
            <p:nvPr/>
          </p:nvSpPr>
          <p:spPr bwMode="auto">
            <a:xfrm>
              <a:off x="4352" y="2409"/>
              <a:ext cx="40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98" name="Line 186"/>
            <p:cNvSpPr>
              <a:spLocks noChangeShapeType="1"/>
            </p:cNvSpPr>
            <p:nvPr/>
          </p:nvSpPr>
          <p:spPr bwMode="auto">
            <a:xfrm>
              <a:off x="4753" y="2409"/>
              <a:ext cx="1" cy="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699" name="Line 187"/>
            <p:cNvSpPr>
              <a:spLocks noChangeShapeType="1"/>
            </p:cNvSpPr>
            <p:nvPr/>
          </p:nvSpPr>
          <p:spPr bwMode="auto">
            <a:xfrm>
              <a:off x="4753" y="2508"/>
              <a:ext cx="40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00" name="Line 188"/>
            <p:cNvSpPr>
              <a:spLocks noChangeShapeType="1"/>
            </p:cNvSpPr>
            <p:nvPr/>
          </p:nvSpPr>
          <p:spPr bwMode="auto">
            <a:xfrm flipV="1">
              <a:off x="5157" y="2458"/>
              <a:ext cx="1" cy="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01" name="Line 189"/>
            <p:cNvSpPr>
              <a:spLocks noChangeShapeType="1"/>
            </p:cNvSpPr>
            <p:nvPr/>
          </p:nvSpPr>
          <p:spPr bwMode="auto">
            <a:xfrm>
              <a:off x="5157" y="2458"/>
              <a:ext cx="19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04" name="Line 192"/>
            <p:cNvSpPr>
              <a:spLocks noChangeShapeType="1"/>
            </p:cNvSpPr>
            <p:nvPr/>
          </p:nvSpPr>
          <p:spPr bwMode="auto">
            <a:xfrm>
              <a:off x="2363" y="2569"/>
              <a:ext cx="158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05" name="Line 193"/>
            <p:cNvSpPr>
              <a:spLocks noChangeShapeType="1"/>
            </p:cNvSpPr>
            <p:nvPr/>
          </p:nvSpPr>
          <p:spPr bwMode="auto">
            <a:xfrm>
              <a:off x="3950" y="2569"/>
              <a:ext cx="1" cy="10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06" name="Line 194"/>
            <p:cNvSpPr>
              <a:spLocks noChangeShapeType="1"/>
            </p:cNvSpPr>
            <p:nvPr/>
          </p:nvSpPr>
          <p:spPr bwMode="auto">
            <a:xfrm>
              <a:off x="3950" y="2670"/>
              <a:ext cx="40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07" name="Line 195"/>
            <p:cNvSpPr>
              <a:spLocks noChangeShapeType="1"/>
            </p:cNvSpPr>
            <p:nvPr/>
          </p:nvSpPr>
          <p:spPr bwMode="auto">
            <a:xfrm flipV="1">
              <a:off x="4352" y="2569"/>
              <a:ext cx="1" cy="10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08" name="Line 196"/>
            <p:cNvSpPr>
              <a:spLocks noChangeShapeType="1"/>
            </p:cNvSpPr>
            <p:nvPr/>
          </p:nvSpPr>
          <p:spPr bwMode="auto">
            <a:xfrm>
              <a:off x="4352" y="2569"/>
              <a:ext cx="80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09" name="Line 197"/>
            <p:cNvSpPr>
              <a:spLocks noChangeShapeType="1"/>
            </p:cNvSpPr>
            <p:nvPr/>
          </p:nvSpPr>
          <p:spPr bwMode="auto">
            <a:xfrm>
              <a:off x="5157" y="2569"/>
              <a:ext cx="1" cy="5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10" name="Line 198"/>
            <p:cNvSpPr>
              <a:spLocks noChangeShapeType="1"/>
            </p:cNvSpPr>
            <p:nvPr/>
          </p:nvSpPr>
          <p:spPr bwMode="auto">
            <a:xfrm>
              <a:off x="5157" y="2621"/>
              <a:ext cx="19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11" name="Freeform 199"/>
            <p:cNvSpPr>
              <a:spLocks/>
            </p:cNvSpPr>
            <p:nvPr/>
          </p:nvSpPr>
          <p:spPr bwMode="auto">
            <a:xfrm>
              <a:off x="2343" y="2732"/>
              <a:ext cx="3013" cy="1"/>
            </a:xfrm>
            <a:custGeom>
              <a:avLst/>
              <a:gdLst>
                <a:gd name="T0" fmla="*/ 0 w 3013"/>
                <a:gd name="T1" fmla="*/ 0 w 3013"/>
                <a:gd name="T2" fmla="*/ 3013 w 30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013">
                  <a:moveTo>
                    <a:pt x="0" y="0"/>
                  </a:moveTo>
                  <a:lnTo>
                    <a:pt x="0" y="0"/>
                  </a:lnTo>
                  <a:lnTo>
                    <a:pt x="3013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12" name="Freeform 200"/>
            <p:cNvSpPr>
              <a:spLocks/>
            </p:cNvSpPr>
            <p:nvPr/>
          </p:nvSpPr>
          <p:spPr bwMode="auto">
            <a:xfrm>
              <a:off x="2343" y="2831"/>
              <a:ext cx="3013" cy="1"/>
            </a:xfrm>
            <a:custGeom>
              <a:avLst/>
              <a:gdLst>
                <a:gd name="T0" fmla="*/ 0 w 3013"/>
                <a:gd name="T1" fmla="*/ 0 w 3013"/>
                <a:gd name="T2" fmla="*/ 3013 w 30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013">
                  <a:moveTo>
                    <a:pt x="0" y="0"/>
                  </a:moveTo>
                  <a:lnTo>
                    <a:pt x="0" y="0"/>
                  </a:lnTo>
                  <a:lnTo>
                    <a:pt x="3013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13" name="Freeform 201"/>
            <p:cNvSpPr>
              <a:spLocks/>
            </p:cNvSpPr>
            <p:nvPr/>
          </p:nvSpPr>
          <p:spPr bwMode="auto">
            <a:xfrm>
              <a:off x="2343" y="2892"/>
              <a:ext cx="401" cy="50"/>
            </a:xfrm>
            <a:custGeom>
              <a:avLst/>
              <a:gdLst>
                <a:gd name="T0" fmla="*/ 0 w 401"/>
                <a:gd name="T1" fmla="*/ 0 h 50"/>
                <a:gd name="T2" fmla="*/ 0 w 401"/>
                <a:gd name="T3" fmla="*/ 0 h 50"/>
                <a:gd name="T4" fmla="*/ 395 w 401"/>
                <a:gd name="T5" fmla="*/ 0 h 50"/>
                <a:gd name="T6" fmla="*/ 401 w 401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1" h="50">
                  <a:moveTo>
                    <a:pt x="0" y="0"/>
                  </a:moveTo>
                  <a:lnTo>
                    <a:pt x="0" y="0"/>
                  </a:lnTo>
                  <a:lnTo>
                    <a:pt x="395" y="0"/>
                  </a:lnTo>
                  <a:lnTo>
                    <a:pt x="401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14" name="Freeform 202"/>
            <p:cNvSpPr>
              <a:spLocks/>
            </p:cNvSpPr>
            <p:nvPr/>
          </p:nvSpPr>
          <p:spPr bwMode="auto">
            <a:xfrm>
              <a:off x="2343" y="2942"/>
              <a:ext cx="401" cy="49"/>
            </a:xfrm>
            <a:custGeom>
              <a:avLst/>
              <a:gdLst>
                <a:gd name="T0" fmla="*/ 0 w 401"/>
                <a:gd name="T1" fmla="*/ 49 h 49"/>
                <a:gd name="T2" fmla="*/ 0 w 401"/>
                <a:gd name="T3" fmla="*/ 49 h 49"/>
                <a:gd name="T4" fmla="*/ 395 w 401"/>
                <a:gd name="T5" fmla="*/ 49 h 49"/>
                <a:gd name="T6" fmla="*/ 401 w 401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1" h="49">
                  <a:moveTo>
                    <a:pt x="0" y="49"/>
                  </a:moveTo>
                  <a:lnTo>
                    <a:pt x="0" y="49"/>
                  </a:lnTo>
                  <a:lnTo>
                    <a:pt x="395" y="49"/>
                  </a:lnTo>
                  <a:lnTo>
                    <a:pt x="40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15" name="Rectangle 203"/>
            <p:cNvSpPr>
              <a:spLocks noChangeArrowheads="1"/>
            </p:cNvSpPr>
            <p:nvPr/>
          </p:nvSpPr>
          <p:spPr bwMode="auto">
            <a:xfrm>
              <a:off x="2389" y="2888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1</a:t>
              </a:r>
              <a:endParaRPr lang="en-US" altLang="en-US" sz="4000"/>
            </a:p>
          </p:txBody>
        </p:sp>
        <p:sp>
          <p:nvSpPr>
            <p:cNvPr id="832716" name="Freeform 204"/>
            <p:cNvSpPr>
              <a:spLocks/>
            </p:cNvSpPr>
            <p:nvPr/>
          </p:nvSpPr>
          <p:spPr bwMode="auto">
            <a:xfrm>
              <a:off x="2744" y="2892"/>
              <a:ext cx="1206" cy="50"/>
            </a:xfrm>
            <a:custGeom>
              <a:avLst/>
              <a:gdLst>
                <a:gd name="T0" fmla="*/ 0 w 1206"/>
                <a:gd name="T1" fmla="*/ 50 h 50"/>
                <a:gd name="T2" fmla="*/ 0 w 1206"/>
                <a:gd name="T3" fmla="*/ 50 h 50"/>
                <a:gd name="T4" fmla="*/ 7 w 1206"/>
                <a:gd name="T5" fmla="*/ 0 h 50"/>
                <a:gd name="T6" fmla="*/ 1200 w 1206"/>
                <a:gd name="T7" fmla="*/ 0 h 50"/>
                <a:gd name="T8" fmla="*/ 1206 w 1206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6" h="50">
                  <a:moveTo>
                    <a:pt x="0" y="50"/>
                  </a:moveTo>
                  <a:lnTo>
                    <a:pt x="0" y="50"/>
                  </a:lnTo>
                  <a:lnTo>
                    <a:pt x="7" y="0"/>
                  </a:lnTo>
                  <a:lnTo>
                    <a:pt x="1200" y="0"/>
                  </a:lnTo>
                  <a:lnTo>
                    <a:pt x="1206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18" name="Freeform 206"/>
            <p:cNvSpPr>
              <a:spLocks/>
            </p:cNvSpPr>
            <p:nvPr/>
          </p:nvSpPr>
          <p:spPr bwMode="auto">
            <a:xfrm>
              <a:off x="2744" y="2942"/>
              <a:ext cx="1206" cy="49"/>
            </a:xfrm>
            <a:custGeom>
              <a:avLst/>
              <a:gdLst>
                <a:gd name="T0" fmla="*/ 0 w 1206"/>
                <a:gd name="T1" fmla="*/ 0 h 49"/>
                <a:gd name="T2" fmla="*/ 0 w 1206"/>
                <a:gd name="T3" fmla="*/ 0 h 49"/>
                <a:gd name="T4" fmla="*/ 7 w 1206"/>
                <a:gd name="T5" fmla="*/ 49 h 49"/>
                <a:gd name="T6" fmla="*/ 1200 w 1206"/>
                <a:gd name="T7" fmla="*/ 49 h 49"/>
                <a:gd name="T8" fmla="*/ 1206 w 1206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6" h="49">
                  <a:moveTo>
                    <a:pt x="0" y="0"/>
                  </a:moveTo>
                  <a:lnTo>
                    <a:pt x="0" y="0"/>
                  </a:lnTo>
                  <a:lnTo>
                    <a:pt x="7" y="49"/>
                  </a:lnTo>
                  <a:lnTo>
                    <a:pt x="1200" y="49"/>
                  </a:lnTo>
                  <a:lnTo>
                    <a:pt x="1206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19" name="Rectangle 207"/>
            <p:cNvSpPr>
              <a:spLocks noChangeArrowheads="1"/>
            </p:cNvSpPr>
            <p:nvPr/>
          </p:nvSpPr>
          <p:spPr bwMode="auto">
            <a:xfrm>
              <a:off x="2771" y="2888"/>
              <a:ext cx="15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255</a:t>
              </a:r>
              <a:endParaRPr lang="en-US" altLang="en-US" sz="4000"/>
            </a:p>
          </p:txBody>
        </p:sp>
        <p:sp>
          <p:nvSpPr>
            <p:cNvPr id="832720" name="Freeform 208"/>
            <p:cNvSpPr>
              <a:spLocks/>
            </p:cNvSpPr>
            <p:nvPr/>
          </p:nvSpPr>
          <p:spPr bwMode="auto">
            <a:xfrm>
              <a:off x="3950" y="2892"/>
              <a:ext cx="1406" cy="50"/>
            </a:xfrm>
            <a:custGeom>
              <a:avLst/>
              <a:gdLst>
                <a:gd name="T0" fmla="*/ 0 w 1406"/>
                <a:gd name="T1" fmla="*/ 50 h 50"/>
                <a:gd name="T2" fmla="*/ 0 w 1406"/>
                <a:gd name="T3" fmla="*/ 50 h 50"/>
                <a:gd name="T4" fmla="*/ 7 w 1406"/>
                <a:gd name="T5" fmla="*/ 0 h 50"/>
                <a:gd name="T6" fmla="*/ 1406 w 1406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6" h="50">
                  <a:moveTo>
                    <a:pt x="0" y="50"/>
                  </a:moveTo>
                  <a:lnTo>
                    <a:pt x="0" y="50"/>
                  </a:lnTo>
                  <a:lnTo>
                    <a:pt x="7" y="0"/>
                  </a:lnTo>
                  <a:lnTo>
                    <a:pt x="1406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21" name="Freeform 209"/>
            <p:cNvSpPr>
              <a:spLocks/>
            </p:cNvSpPr>
            <p:nvPr/>
          </p:nvSpPr>
          <p:spPr bwMode="auto">
            <a:xfrm>
              <a:off x="3950" y="2942"/>
              <a:ext cx="1406" cy="49"/>
            </a:xfrm>
            <a:custGeom>
              <a:avLst/>
              <a:gdLst>
                <a:gd name="T0" fmla="*/ 0 w 1406"/>
                <a:gd name="T1" fmla="*/ 0 h 49"/>
                <a:gd name="T2" fmla="*/ 0 w 1406"/>
                <a:gd name="T3" fmla="*/ 0 h 49"/>
                <a:gd name="T4" fmla="*/ 7 w 1406"/>
                <a:gd name="T5" fmla="*/ 49 h 49"/>
                <a:gd name="T6" fmla="*/ 1406 w 1406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6" h="49">
                  <a:moveTo>
                    <a:pt x="0" y="0"/>
                  </a:moveTo>
                  <a:lnTo>
                    <a:pt x="0" y="0"/>
                  </a:lnTo>
                  <a:lnTo>
                    <a:pt x="7" y="49"/>
                  </a:lnTo>
                  <a:lnTo>
                    <a:pt x="1406" y="49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22" name="Rectangle 210"/>
            <p:cNvSpPr>
              <a:spLocks noChangeArrowheads="1"/>
            </p:cNvSpPr>
            <p:nvPr/>
          </p:nvSpPr>
          <p:spPr bwMode="auto">
            <a:xfrm>
              <a:off x="3976" y="2888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2</a:t>
              </a:r>
              <a:endParaRPr lang="en-US" altLang="en-US" sz="4000"/>
            </a:p>
          </p:txBody>
        </p:sp>
        <p:sp>
          <p:nvSpPr>
            <p:cNvPr id="832723" name="Freeform 211"/>
            <p:cNvSpPr>
              <a:spLocks/>
            </p:cNvSpPr>
            <p:nvPr/>
          </p:nvSpPr>
          <p:spPr bwMode="auto">
            <a:xfrm>
              <a:off x="2343" y="3053"/>
              <a:ext cx="3013" cy="1"/>
            </a:xfrm>
            <a:custGeom>
              <a:avLst/>
              <a:gdLst>
                <a:gd name="T0" fmla="*/ 0 w 3013"/>
                <a:gd name="T1" fmla="*/ 0 w 3013"/>
                <a:gd name="T2" fmla="*/ 3013 w 30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013">
                  <a:moveTo>
                    <a:pt x="0" y="0"/>
                  </a:moveTo>
                  <a:lnTo>
                    <a:pt x="0" y="0"/>
                  </a:lnTo>
                  <a:lnTo>
                    <a:pt x="3013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24" name="Freeform 212"/>
            <p:cNvSpPr>
              <a:spLocks/>
            </p:cNvSpPr>
            <p:nvPr/>
          </p:nvSpPr>
          <p:spPr bwMode="auto">
            <a:xfrm>
              <a:off x="2343" y="3154"/>
              <a:ext cx="3013" cy="1"/>
            </a:xfrm>
            <a:custGeom>
              <a:avLst/>
              <a:gdLst>
                <a:gd name="T0" fmla="*/ 0 w 3013"/>
                <a:gd name="T1" fmla="*/ 0 w 3013"/>
                <a:gd name="T2" fmla="*/ 3013 w 30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013">
                  <a:moveTo>
                    <a:pt x="0" y="0"/>
                  </a:moveTo>
                  <a:lnTo>
                    <a:pt x="0" y="0"/>
                  </a:lnTo>
                  <a:lnTo>
                    <a:pt x="3013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25" name="Rectangle 213"/>
            <p:cNvSpPr>
              <a:spLocks noChangeArrowheads="1"/>
            </p:cNvSpPr>
            <p:nvPr/>
          </p:nvSpPr>
          <p:spPr bwMode="auto">
            <a:xfrm>
              <a:off x="2389" y="3049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2</a:t>
              </a:r>
              <a:endParaRPr lang="en-US" altLang="en-US" sz="4000"/>
            </a:p>
          </p:txBody>
        </p:sp>
        <p:sp>
          <p:nvSpPr>
            <p:cNvPr id="832726" name="Freeform 214"/>
            <p:cNvSpPr>
              <a:spLocks/>
            </p:cNvSpPr>
            <p:nvPr/>
          </p:nvSpPr>
          <p:spPr bwMode="auto">
            <a:xfrm>
              <a:off x="2343" y="3215"/>
              <a:ext cx="3013" cy="1"/>
            </a:xfrm>
            <a:custGeom>
              <a:avLst/>
              <a:gdLst>
                <a:gd name="T0" fmla="*/ 0 w 3013"/>
                <a:gd name="T1" fmla="*/ 0 w 3013"/>
                <a:gd name="T2" fmla="*/ 3013 w 30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013">
                  <a:moveTo>
                    <a:pt x="0" y="0"/>
                  </a:moveTo>
                  <a:lnTo>
                    <a:pt x="0" y="0"/>
                  </a:lnTo>
                  <a:lnTo>
                    <a:pt x="3013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27" name="Freeform 215"/>
            <p:cNvSpPr>
              <a:spLocks/>
            </p:cNvSpPr>
            <p:nvPr/>
          </p:nvSpPr>
          <p:spPr bwMode="auto">
            <a:xfrm>
              <a:off x="2343" y="3314"/>
              <a:ext cx="3013" cy="1"/>
            </a:xfrm>
            <a:custGeom>
              <a:avLst/>
              <a:gdLst>
                <a:gd name="T0" fmla="*/ 0 w 3013"/>
                <a:gd name="T1" fmla="*/ 0 w 3013"/>
                <a:gd name="T2" fmla="*/ 3013 w 30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013">
                  <a:moveTo>
                    <a:pt x="0" y="0"/>
                  </a:moveTo>
                  <a:lnTo>
                    <a:pt x="0" y="0"/>
                  </a:lnTo>
                  <a:lnTo>
                    <a:pt x="3013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28" name="Rectangle 216"/>
            <p:cNvSpPr>
              <a:spLocks noChangeArrowheads="1"/>
            </p:cNvSpPr>
            <p:nvPr/>
          </p:nvSpPr>
          <p:spPr bwMode="auto">
            <a:xfrm>
              <a:off x="2389" y="3210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3</a:t>
              </a:r>
              <a:endParaRPr lang="en-US" altLang="en-US" sz="4000"/>
            </a:p>
          </p:txBody>
        </p:sp>
        <p:sp>
          <p:nvSpPr>
            <p:cNvPr id="832729" name="Freeform 217"/>
            <p:cNvSpPr>
              <a:spLocks/>
            </p:cNvSpPr>
            <p:nvPr/>
          </p:nvSpPr>
          <p:spPr bwMode="auto">
            <a:xfrm>
              <a:off x="2343" y="3376"/>
              <a:ext cx="803" cy="49"/>
            </a:xfrm>
            <a:custGeom>
              <a:avLst/>
              <a:gdLst>
                <a:gd name="T0" fmla="*/ 0 w 803"/>
                <a:gd name="T1" fmla="*/ 0 h 49"/>
                <a:gd name="T2" fmla="*/ 0 w 803"/>
                <a:gd name="T3" fmla="*/ 0 h 49"/>
                <a:gd name="T4" fmla="*/ 796 w 803"/>
                <a:gd name="T5" fmla="*/ 0 h 49"/>
                <a:gd name="T6" fmla="*/ 803 w 803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3" h="49">
                  <a:moveTo>
                    <a:pt x="0" y="0"/>
                  </a:moveTo>
                  <a:lnTo>
                    <a:pt x="0" y="0"/>
                  </a:lnTo>
                  <a:lnTo>
                    <a:pt x="796" y="0"/>
                  </a:lnTo>
                  <a:lnTo>
                    <a:pt x="803" y="49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30" name="Freeform 218"/>
            <p:cNvSpPr>
              <a:spLocks/>
            </p:cNvSpPr>
            <p:nvPr/>
          </p:nvSpPr>
          <p:spPr bwMode="auto">
            <a:xfrm>
              <a:off x="2343" y="3425"/>
              <a:ext cx="803" cy="50"/>
            </a:xfrm>
            <a:custGeom>
              <a:avLst/>
              <a:gdLst>
                <a:gd name="T0" fmla="*/ 0 w 803"/>
                <a:gd name="T1" fmla="*/ 50 h 50"/>
                <a:gd name="T2" fmla="*/ 0 w 803"/>
                <a:gd name="T3" fmla="*/ 50 h 50"/>
                <a:gd name="T4" fmla="*/ 796 w 803"/>
                <a:gd name="T5" fmla="*/ 50 h 50"/>
                <a:gd name="T6" fmla="*/ 803 w 803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3" h="50">
                  <a:moveTo>
                    <a:pt x="0" y="50"/>
                  </a:moveTo>
                  <a:lnTo>
                    <a:pt x="0" y="50"/>
                  </a:lnTo>
                  <a:lnTo>
                    <a:pt x="796" y="50"/>
                  </a:lnTo>
                  <a:lnTo>
                    <a:pt x="803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31" name="Rectangle 219"/>
            <p:cNvSpPr>
              <a:spLocks noChangeArrowheads="1"/>
            </p:cNvSpPr>
            <p:nvPr/>
          </p:nvSpPr>
          <p:spPr bwMode="auto">
            <a:xfrm>
              <a:off x="2389" y="3373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4</a:t>
              </a:r>
              <a:endParaRPr lang="en-US" altLang="en-US" sz="4000"/>
            </a:p>
          </p:txBody>
        </p:sp>
        <p:sp>
          <p:nvSpPr>
            <p:cNvPr id="832732" name="Freeform 220"/>
            <p:cNvSpPr>
              <a:spLocks/>
            </p:cNvSpPr>
            <p:nvPr/>
          </p:nvSpPr>
          <p:spPr bwMode="auto">
            <a:xfrm>
              <a:off x="3146" y="3376"/>
              <a:ext cx="1607" cy="49"/>
            </a:xfrm>
            <a:custGeom>
              <a:avLst/>
              <a:gdLst>
                <a:gd name="T0" fmla="*/ 0 w 1607"/>
                <a:gd name="T1" fmla="*/ 49 h 49"/>
                <a:gd name="T2" fmla="*/ 0 w 1607"/>
                <a:gd name="T3" fmla="*/ 49 h 49"/>
                <a:gd name="T4" fmla="*/ 8 w 1607"/>
                <a:gd name="T5" fmla="*/ 0 h 49"/>
                <a:gd name="T6" fmla="*/ 1601 w 1607"/>
                <a:gd name="T7" fmla="*/ 0 h 49"/>
                <a:gd name="T8" fmla="*/ 1607 w 1607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7" h="49">
                  <a:moveTo>
                    <a:pt x="0" y="49"/>
                  </a:moveTo>
                  <a:lnTo>
                    <a:pt x="0" y="49"/>
                  </a:lnTo>
                  <a:lnTo>
                    <a:pt x="8" y="0"/>
                  </a:lnTo>
                  <a:lnTo>
                    <a:pt x="1601" y="0"/>
                  </a:lnTo>
                  <a:lnTo>
                    <a:pt x="1607" y="49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33" name="Freeform 221"/>
            <p:cNvSpPr>
              <a:spLocks/>
            </p:cNvSpPr>
            <p:nvPr/>
          </p:nvSpPr>
          <p:spPr bwMode="auto">
            <a:xfrm>
              <a:off x="3146" y="3425"/>
              <a:ext cx="1607" cy="50"/>
            </a:xfrm>
            <a:custGeom>
              <a:avLst/>
              <a:gdLst>
                <a:gd name="T0" fmla="*/ 0 w 1607"/>
                <a:gd name="T1" fmla="*/ 0 h 50"/>
                <a:gd name="T2" fmla="*/ 0 w 1607"/>
                <a:gd name="T3" fmla="*/ 0 h 50"/>
                <a:gd name="T4" fmla="*/ 8 w 1607"/>
                <a:gd name="T5" fmla="*/ 50 h 50"/>
                <a:gd name="T6" fmla="*/ 1601 w 1607"/>
                <a:gd name="T7" fmla="*/ 50 h 50"/>
                <a:gd name="T8" fmla="*/ 1607 w 1607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7" h="50">
                  <a:moveTo>
                    <a:pt x="0" y="0"/>
                  </a:moveTo>
                  <a:lnTo>
                    <a:pt x="0" y="0"/>
                  </a:lnTo>
                  <a:lnTo>
                    <a:pt x="8" y="50"/>
                  </a:lnTo>
                  <a:lnTo>
                    <a:pt x="1601" y="50"/>
                  </a:lnTo>
                  <a:lnTo>
                    <a:pt x="1607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34" name="Rectangle 222"/>
            <p:cNvSpPr>
              <a:spLocks noChangeArrowheads="1"/>
            </p:cNvSpPr>
            <p:nvPr/>
          </p:nvSpPr>
          <p:spPr bwMode="auto">
            <a:xfrm>
              <a:off x="3173" y="3373"/>
              <a:ext cx="10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12</a:t>
              </a:r>
              <a:endParaRPr lang="en-US" altLang="en-US" sz="4000"/>
            </a:p>
          </p:txBody>
        </p:sp>
        <p:sp>
          <p:nvSpPr>
            <p:cNvPr id="832735" name="Freeform 223"/>
            <p:cNvSpPr>
              <a:spLocks/>
            </p:cNvSpPr>
            <p:nvPr/>
          </p:nvSpPr>
          <p:spPr bwMode="auto">
            <a:xfrm>
              <a:off x="4753" y="3376"/>
              <a:ext cx="603" cy="49"/>
            </a:xfrm>
            <a:custGeom>
              <a:avLst/>
              <a:gdLst>
                <a:gd name="T0" fmla="*/ 0 w 603"/>
                <a:gd name="T1" fmla="*/ 49 h 49"/>
                <a:gd name="T2" fmla="*/ 0 w 603"/>
                <a:gd name="T3" fmla="*/ 49 h 49"/>
                <a:gd name="T4" fmla="*/ 7 w 603"/>
                <a:gd name="T5" fmla="*/ 0 h 49"/>
                <a:gd name="T6" fmla="*/ 603 w 603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3" h="49">
                  <a:moveTo>
                    <a:pt x="0" y="49"/>
                  </a:moveTo>
                  <a:lnTo>
                    <a:pt x="0" y="49"/>
                  </a:lnTo>
                  <a:lnTo>
                    <a:pt x="7" y="0"/>
                  </a:lnTo>
                  <a:lnTo>
                    <a:pt x="603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36" name="Freeform 224"/>
            <p:cNvSpPr>
              <a:spLocks/>
            </p:cNvSpPr>
            <p:nvPr/>
          </p:nvSpPr>
          <p:spPr bwMode="auto">
            <a:xfrm>
              <a:off x="4753" y="3425"/>
              <a:ext cx="603" cy="50"/>
            </a:xfrm>
            <a:custGeom>
              <a:avLst/>
              <a:gdLst>
                <a:gd name="T0" fmla="*/ 0 w 603"/>
                <a:gd name="T1" fmla="*/ 0 h 50"/>
                <a:gd name="T2" fmla="*/ 0 w 603"/>
                <a:gd name="T3" fmla="*/ 0 h 50"/>
                <a:gd name="T4" fmla="*/ 7 w 603"/>
                <a:gd name="T5" fmla="*/ 50 h 50"/>
                <a:gd name="T6" fmla="*/ 603 w 60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3" h="50">
                  <a:moveTo>
                    <a:pt x="0" y="0"/>
                  </a:moveTo>
                  <a:lnTo>
                    <a:pt x="0" y="0"/>
                  </a:lnTo>
                  <a:lnTo>
                    <a:pt x="7" y="50"/>
                  </a:lnTo>
                  <a:lnTo>
                    <a:pt x="603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37" name="Rectangle 225"/>
            <p:cNvSpPr>
              <a:spLocks noChangeArrowheads="1"/>
            </p:cNvSpPr>
            <p:nvPr/>
          </p:nvSpPr>
          <p:spPr bwMode="auto">
            <a:xfrm>
              <a:off x="4780" y="3373"/>
              <a:ext cx="10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18</a:t>
              </a:r>
              <a:endParaRPr lang="en-US" altLang="en-US" sz="4000"/>
            </a:p>
          </p:txBody>
        </p:sp>
        <p:sp>
          <p:nvSpPr>
            <p:cNvPr id="832738" name="Freeform 226"/>
            <p:cNvSpPr>
              <a:spLocks/>
            </p:cNvSpPr>
            <p:nvPr/>
          </p:nvSpPr>
          <p:spPr bwMode="auto">
            <a:xfrm>
              <a:off x="2343" y="3536"/>
              <a:ext cx="2814" cy="51"/>
            </a:xfrm>
            <a:custGeom>
              <a:avLst/>
              <a:gdLst>
                <a:gd name="T0" fmla="*/ 0 w 2814"/>
                <a:gd name="T1" fmla="*/ 0 h 51"/>
                <a:gd name="T2" fmla="*/ 0 w 2814"/>
                <a:gd name="T3" fmla="*/ 0 h 51"/>
                <a:gd name="T4" fmla="*/ 2805 w 2814"/>
                <a:gd name="T5" fmla="*/ 0 h 51"/>
                <a:gd name="T6" fmla="*/ 2814 w 2814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4" h="51">
                  <a:moveTo>
                    <a:pt x="0" y="0"/>
                  </a:moveTo>
                  <a:lnTo>
                    <a:pt x="0" y="0"/>
                  </a:lnTo>
                  <a:lnTo>
                    <a:pt x="2805" y="0"/>
                  </a:lnTo>
                  <a:lnTo>
                    <a:pt x="2814" y="51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39" name="Freeform 227"/>
            <p:cNvSpPr>
              <a:spLocks/>
            </p:cNvSpPr>
            <p:nvPr/>
          </p:nvSpPr>
          <p:spPr bwMode="auto">
            <a:xfrm>
              <a:off x="2343" y="3587"/>
              <a:ext cx="2814" cy="50"/>
            </a:xfrm>
            <a:custGeom>
              <a:avLst/>
              <a:gdLst>
                <a:gd name="T0" fmla="*/ 0 w 2814"/>
                <a:gd name="T1" fmla="*/ 50 h 50"/>
                <a:gd name="T2" fmla="*/ 0 w 2814"/>
                <a:gd name="T3" fmla="*/ 50 h 50"/>
                <a:gd name="T4" fmla="*/ 2805 w 2814"/>
                <a:gd name="T5" fmla="*/ 50 h 50"/>
                <a:gd name="T6" fmla="*/ 2814 w 2814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4" h="50">
                  <a:moveTo>
                    <a:pt x="0" y="50"/>
                  </a:moveTo>
                  <a:lnTo>
                    <a:pt x="0" y="50"/>
                  </a:lnTo>
                  <a:lnTo>
                    <a:pt x="2805" y="50"/>
                  </a:lnTo>
                  <a:lnTo>
                    <a:pt x="2814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40" name="Rectangle 228"/>
            <p:cNvSpPr>
              <a:spLocks noChangeArrowheads="1"/>
            </p:cNvSpPr>
            <p:nvPr/>
          </p:nvSpPr>
          <p:spPr bwMode="auto">
            <a:xfrm>
              <a:off x="2389" y="3534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5</a:t>
              </a:r>
              <a:endParaRPr lang="en-US" altLang="en-US" sz="4000"/>
            </a:p>
          </p:txBody>
        </p:sp>
        <p:sp>
          <p:nvSpPr>
            <p:cNvPr id="832741" name="Freeform 229"/>
            <p:cNvSpPr>
              <a:spLocks/>
            </p:cNvSpPr>
            <p:nvPr/>
          </p:nvSpPr>
          <p:spPr bwMode="auto">
            <a:xfrm>
              <a:off x="5157" y="3536"/>
              <a:ext cx="199" cy="51"/>
            </a:xfrm>
            <a:custGeom>
              <a:avLst/>
              <a:gdLst>
                <a:gd name="T0" fmla="*/ 0 w 199"/>
                <a:gd name="T1" fmla="*/ 51 h 51"/>
                <a:gd name="T2" fmla="*/ 0 w 199"/>
                <a:gd name="T3" fmla="*/ 51 h 51"/>
                <a:gd name="T4" fmla="*/ 6 w 199"/>
                <a:gd name="T5" fmla="*/ 0 h 51"/>
                <a:gd name="T6" fmla="*/ 199 w 19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" h="51">
                  <a:moveTo>
                    <a:pt x="0" y="51"/>
                  </a:moveTo>
                  <a:lnTo>
                    <a:pt x="0" y="51"/>
                  </a:lnTo>
                  <a:lnTo>
                    <a:pt x="6" y="0"/>
                  </a:lnTo>
                  <a:lnTo>
                    <a:pt x="199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42" name="Freeform 230"/>
            <p:cNvSpPr>
              <a:spLocks/>
            </p:cNvSpPr>
            <p:nvPr/>
          </p:nvSpPr>
          <p:spPr bwMode="auto">
            <a:xfrm>
              <a:off x="5157" y="3587"/>
              <a:ext cx="199" cy="50"/>
            </a:xfrm>
            <a:custGeom>
              <a:avLst/>
              <a:gdLst>
                <a:gd name="T0" fmla="*/ 0 w 199"/>
                <a:gd name="T1" fmla="*/ 0 h 50"/>
                <a:gd name="T2" fmla="*/ 0 w 199"/>
                <a:gd name="T3" fmla="*/ 0 h 50"/>
                <a:gd name="T4" fmla="*/ 6 w 199"/>
                <a:gd name="T5" fmla="*/ 50 h 50"/>
                <a:gd name="T6" fmla="*/ 199 w 19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" h="50">
                  <a:moveTo>
                    <a:pt x="0" y="0"/>
                  </a:moveTo>
                  <a:lnTo>
                    <a:pt x="0" y="0"/>
                  </a:lnTo>
                  <a:lnTo>
                    <a:pt x="6" y="50"/>
                  </a:lnTo>
                  <a:lnTo>
                    <a:pt x="199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43" name="Rectangle 231"/>
            <p:cNvSpPr>
              <a:spLocks noChangeArrowheads="1"/>
            </p:cNvSpPr>
            <p:nvPr/>
          </p:nvSpPr>
          <p:spPr bwMode="auto">
            <a:xfrm>
              <a:off x="5182" y="3534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0</a:t>
              </a:r>
              <a:endParaRPr lang="en-US" altLang="en-US" sz="4000"/>
            </a:p>
          </p:txBody>
        </p:sp>
        <p:sp>
          <p:nvSpPr>
            <p:cNvPr id="832744" name="Freeform 232"/>
            <p:cNvSpPr>
              <a:spLocks/>
            </p:cNvSpPr>
            <p:nvPr/>
          </p:nvSpPr>
          <p:spPr bwMode="auto">
            <a:xfrm>
              <a:off x="2343" y="3698"/>
              <a:ext cx="3013" cy="1"/>
            </a:xfrm>
            <a:custGeom>
              <a:avLst/>
              <a:gdLst>
                <a:gd name="T0" fmla="*/ 0 w 3013"/>
                <a:gd name="T1" fmla="*/ 0 w 3013"/>
                <a:gd name="T2" fmla="*/ 3013 w 30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013">
                  <a:moveTo>
                    <a:pt x="0" y="0"/>
                  </a:moveTo>
                  <a:lnTo>
                    <a:pt x="0" y="0"/>
                  </a:lnTo>
                  <a:lnTo>
                    <a:pt x="3013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45" name="Freeform 233"/>
            <p:cNvSpPr>
              <a:spLocks/>
            </p:cNvSpPr>
            <p:nvPr/>
          </p:nvSpPr>
          <p:spPr bwMode="auto">
            <a:xfrm>
              <a:off x="2343" y="3798"/>
              <a:ext cx="3013" cy="1"/>
            </a:xfrm>
            <a:custGeom>
              <a:avLst/>
              <a:gdLst>
                <a:gd name="T0" fmla="*/ 0 w 3013"/>
                <a:gd name="T1" fmla="*/ 0 w 3013"/>
                <a:gd name="T2" fmla="*/ 3013 w 30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013">
                  <a:moveTo>
                    <a:pt x="0" y="0"/>
                  </a:moveTo>
                  <a:lnTo>
                    <a:pt x="0" y="0"/>
                  </a:lnTo>
                  <a:lnTo>
                    <a:pt x="3013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46" name="Rectangle 234"/>
            <p:cNvSpPr>
              <a:spLocks noChangeArrowheads="1"/>
            </p:cNvSpPr>
            <p:nvPr/>
          </p:nvSpPr>
          <p:spPr bwMode="auto">
            <a:xfrm>
              <a:off x="2389" y="3694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6</a:t>
              </a:r>
              <a:endParaRPr lang="en-US" altLang="en-US" sz="4000"/>
            </a:p>
          </p:txBody>
        </p:sp>
        <p:sp>
          <p:nvSpPr>
            <p:cNvPr id="832747" name="Freeform 235"/>
            <p:cNvSpPr>
              <a:spLocks/>
            </p:cNvSpPr>
            <p:nvPr/>
          </p:nvSpPr>
          <p:spPr bwMode="auto">
            <a:xfrm>
              <a:off x="2343" y="3859"/>
              <a:ext cx="1204" cy="50"/>
            </a:xfrm>
            <a:custGeom>
              <a:avLst/>
              <a:gdLst>
                <a:gd name="T0" fmla="*/ 0 w 1204"/>
                <a:gd name="T1" fmla="*/ 0 h 50"/>
                <a:gd name="T2" fmla="*/ 0 w 1204"/>
                <a:gd name="T3" fmla="*/ 0 h 50"/>
                <a:gd name="T4" fmla="*/ 1197 w 1204"/>
                <a:gd name="T5" fmla="*/ 0 h 50"/>
                <a:gd name="T6" fmla="*/ 1204 w 120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4" h="50">
                  <a:moveTo>
                    <a:pt x="0" y="0"/>
                  </a:moveTo>
                  <a:lnTo>
                    <a:pt x="0" y="0"/>
                  </a:lnTo>
                  <a:lnTo>
                    <a:pt x="1197" y="0"/>
                  </a:lnTo>
                  <a:lnTo>
                    <a:pt x="1204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48" name="Freeform 236"/>
            <p:cNvSpPr>
              <a:spLocks/>
            </p:cNvSpPr>
            <p:nvPr/>
          </p:nvSpPr>
          <p:spPr bwMode="auto">
            <a:xfrm>
              <a:off x="2343" y="3909"/>
              <a:ext cx="1204" cy="49"/>
            </a:xfrm>
            <a:custGeom>
              <a:avLst/>
              <a:gdLst>
                <a:gd name="T0" fmla="*/ 0 w 1204"/>
                <a:gd name="T1" fmla="*/ 49 h 49"/>
                <a:gd name="T2" fmla="*/ 0 w 1204"/>
                <a:gd name="T3" fmla="*/ 49 h 49"/>
                <a:gd name="T4" fmla="*/ 1197 w 1204"/>
                <a:gd name="T5" fmla="*/ 49 h 49"/>
                <a:gd name="T6" fmla="*/ 1204 w 1204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4" h="49">
                  <a:moveTo>
                    <a:pt x="0" y="49"/>
                  </a:moveTo>
                  <a:lnTo>
                    <a:pt x="0" y="49"/>
                  </a:lnTo>
                  <a:lnTo>
                    <a:pt x="1197" y="49"/>
                  </a:lnTo>
                  <a:lnTo>
                    <a:pt x="1204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49" name="Rectangle 237"/>
            <p:cNvSpPr>
              <a:spLocks noChangeArrowheads="1"/>
            </p:cNvSpPr>
            <p:nvPr/>
          </p:nvSpPr>
          <p:spPr bwMode="auto">
            <a:xfrm>
              <a:off x="2389" y="3855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7</a:t>
              </a:r>
              <a:endParaRPr lang="en-US" altLang="en-US" sz="4000"/>
            </a:p>
          </p:txBody>
        </p:sp>
        <p:sp>
          <p:nvSpPr>
            <p:cNvPr id="832750" name="Freeform 238"/>
            <p:cNvSpPr>
              <a:spLocks/>
            </p:cNvSpPr>
            <p:nvPr/>
          </p:nvSpPr>
          <p:spPr bwMode="auto">
            <a:xfrm>
              <a:off x="3547" y="3859"/>
              <a:ext cx="1809" cy="50"/>
            </a:xfrm>
            <a:custGeom>
              <a:avLst/>
              <a:gdLst>
                <a:gd name="T0" fmla="*/ 0 w 1809"/>
                <a:gd name="T1" fmla="*/ 50 h 50"/>
                <a:gd name="T2" fmla="*/ 0 w 1809"/>
                <a:gd name="T3" fmla="*/ 50 h 50"/>
                <a:gd name="T4" fmla="*/ 9 w 1809"/>
                <a:gd name="T5" fmla="*/ 0 h 50"/>
                <a:gd name="T6" fmla="*/ 1809 w 1809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9" h="50">
                  <a:moveTo>
                    <a:pt x="0" y="50"/>
                  </a:moveTo>
                  <a:lnTo>
                    <a:pt x="0" y="50"/>
                  </a:lnTo>
                  <a:lnTo>
                    <a:pt x="9" y="0"/>
                  </a:lnTo>
                  <a:lnTo>
                    <a:pt x="1809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51" name="Freeform 239"/>
            <p:cNvSpPr>
              <a:spLocks/>
            </p:cNvSpPr>
            <p:nvPr/>
          </p:nvSpPr>
          <p:spPr bwMode="auto">
            <a:xfrm>
              <a:off x="3547" y="3909"/>
              <a:ext cx="1809" cy="49"/>
            </a:xfrm>
            <a:custGeom>
              <a:avLst/>
              <a:gdLst>
                <a:gd name="T0" fmla="*/ 0 w 1809"/>
                <a:gd name="T1" fmla="*/ 0 h 49"/>
                <a:gd name="T2" fmla="*/ 0 w 1809"/>
                <a:gd name="T3" fmla="*/ 0 h 49"/>
                <a:gd name="T4" fmla="*/ 9 w 1809"/>
                <a:gd name="T5" fmla="*/ 49 h 49"/>
                <a:gd name="T6" fmla="*/ 1809 w 1809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9" h="49">
                  <a:moveTo>
                    <a:pt x="0" y="0"/>
                  </a:moveTo>
                  <a:lnTo>
                    <a:pt x="0" y="0"/>
                  </a:lnTo>
                  <a:lnTo>
                    <a:pt x="9" y="49"/>
                  </a:lnTo>
                  <a:lnTo>
                    <a:pt x="1809" y="49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52" name="Rectangle 240"/>
            <p:cNvSpPr>
              <a:spLocks noChangeArrowheads="1"/>
            </p:cNvSpPr>
            <p:nvPr/>
          </p:nvSpPr>
          <p:spPr bwMode="auto">
            <a:xfrm>
              <a:off x="3574" y="3855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8</a:t>
              </a:r>
              <a:endParaRPr lang="en-US" altLang="en-US" sz="4000"/>
            </a:p>
          </p:txBody>
        </p:sp>
        <p:sp>
          <p:nvSpPr>
            <p:cNvPr id="832753" name="Rectangle 241"/>
            <p:cNvSpPr>
              <a:spLocks noChangeArrowheads="1"/>
            </p:cNvSpPr>
            <p:nvPr/>
          </p:nvSpPr>
          <p:spPr bwMode="auto">
            <a:xfrm>
              <a:off x="2022" y="761"/>
              <a:ext cx="23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clock</a:t>
              </a:r>
              <a:endParaRPr lang="en-US" altLang="en-US" sz="4000"/>
            </a:p>
          </p:txBody>
        </p:sp>
        <p:sp>
          <p:nvSpPr>
            <p:cNvPr id="832754" name="Line 242"/>
            <p:cNvSpPr>
              <a:spLocks noChangeShapeType="1"/>
            </p:cNvSpPr>
            <p:nvPr/>
          </p:nvSpPr>
          <p:spPr bwMode="auto">
            <a:xfrm flipV="1">
              <a:off x="2343" y="767"/>
              <a:ext cx="1" cy="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55" name="Line 243"/>
            <p:cNvSpPr>
              <a:spLocks noChangeShapeType="1"/>
            </p:cNvSpPr>
            <p:nvPr/>
          </p:nvSpPr>
          <p:spPr bwMode="auto">
            <a:xfrm>
              <a:off x="2343" y="767"/>
              <a:ext cx="20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56" name="Line 244"/>
            <p:cNvSpPr>
              <a:spLocks noChangeShapeType="1"/>
            </p:cNvSpPr>
            <p:nvPr/>
          </p:nvSpPr>
          <p:spPr bwMode="auto">
            <a:xfrm>
              <a:off x="2544" y="767"/>
              <a:ext cx="1" cy="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57" name="Line 245"/>
            <p:cNvSpPr>
              <a:spLocks noChangeShapeType="1"/>
            </p:cNvSpPr>
            <p:nvPr/>
          </p:nvSpPr>
          <p:spPr bwMode="auto">
            <a:xfrm>
              <a:off x="2544" y="866"/>
              <a:ext cx="20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58" name="Line 246"/>
            <p:cNvSpPr>
              <a:spLocks noChangeShapeType="1"/>
            </p:cNvSpPr>
            <p:nvPr/>
          </p:nvSpPr>
          <p:spPr bwMode="auto">
            <a:xfrm flipV="1">
              <a:off x="2744" y="767"/>
              <a:ext cx="1" cy="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59" name="Line 247"/>
            <p:cNvSpPr>
              <a:spLocks noChangeShapeType="1"/>
            </p:cNvSpPr>
            <p:nvPr/>
          </p:nvSpPr>
          <p:spPr bwMode="auto">
            <a:xfrm>
              <a:off x="2744" y="767"/>
              <a:ext cx="20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60" name="Line 248"/>
            <p:cNvSpPr>
              <a:spLocks noChangeShapeType="1"/>
            </p:cNvSpPr>
            <p:nvPr/>
          </p:nvSpPr>
          <p:spPr bwMode="auto">
            <a:xfrm>
              <a:off x="2944" y="767"/>
              <a:ext cx="1" cy="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61" name="Line 249"/>
            <p:cNvSpPr>
              <a:spLocks noChangeShapeType="1"/>
            </p:cNvSpPr>
            <p:nvPr/>
          </p:nvSpPr>
          <p:spPr bwMode="auto">
            <a:xfrm>
              <a:off x="2944" y="866"/>
              <a:ext cx="20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62" name="Line 250"/>
            <p:cNvSpPr>
              <a:spLocks noChangeShapeType="1"/>
            </p:cNvSpPr>
            <p:nvPr/>
          </p:nvSpPr>
          <p:spPr bwMode="auto">
            <a:xfrm flipV="1">
              <a:off x="3146" y="767"/>
              <a:ext cx="1" cy="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63" name="Line 251"/>
            <p:cNvSpPr>
              <a:spLocks noChangeShapeType="1"/>
            </p:cNvSpPr>
            <p:nvPr/>
          </p:nvSpPr>
          <p:spPr bwMode="auto">
            <a:xfrm>
              <a:off x="3146" y="767"/>
              <a:ext cx="20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64" name="Line 252"/>
            <p:cNvSpPr>
              <a:spLocks noChangeShapeType="1"/>
            </p:cNvSpPr>
            <p:nvPr/>
          </p:nvSpPr>
          <p:spPr bwMode="auto">
            <a:xfrm>
              <a:off x="3347" y="767"/>
              <a:ext cx="1" cy="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65" name="Line 253"/>
            <p:cNvSpPr>
              <a:spLocks noChangeShapeType="1"/>
            </p:cNvSpPr>
            <p:nvPr/>
          </p:nvSpPr>
          <p:spPr bwMode="auto">
            <a:xfrm>
              <a:off x="3347" y="866"/>
              <a:ext cx="20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66" name="Line 254"/>
            <p:cNvSpPr>
              <a:spLocks noChangeShapeType="1"/>
            </p:cNvSpPr>
            <p:nvPr/>
          </p:nvSpPr>
          <p:spPr bwMode="auto">
            <a:xfrm flipV="1">
              <a:off x="3547" y="767"/>
              <a:ext cx="1" cy="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67" name="Line 255"/>
            <p:cNvSpPr>
              <a:spLocks noChangeShapeType="1"/>
            </p:cNvSpPr>
            <p:nvPr/>
          </p:nvSpPr>
          <p:spPr bwMode="auto">
            <a:xfrm>
              <a:off x="3547" y="767"/>
              <a:ext cx="20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68" name="Line 256"/>
            <p:cNvSpPr>
              <a:spLocks noChangeShapeType="1"/>
            </p:cNvSpPr>
            <p:nvPr/>
          </p:nvSpPr>
          <p:spPr bwMode="auto">
            <a:xfrm>
              <a:off x="3749" y="767"/>
              <a:ext cx="1" cy="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69" name="Line 257"/>
            <p:cNvSpPr>
              <a:spLocks noChangeShapeType="1"/>
            </p:cNvSpPr>
            <p:nvPr/>
          </p:nvSpPr>
          <p:spPr bwMode="auto">
            <a:xfrm>
              <a:off x="3749" y="866"/>
              <a:ext cx="20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70" name="Line 258"/>
            <p:cNvSpPr>
              <a:spLocks noChangeShapeType="1"/>
            </p:cNvSpPr>
            <p:nvPr/>
          </p:nvSpPr>
          <p:spPr bwMode="auto">
            <a:xfrm flipV="1">
              <a:off x="3950" y="767"/>
              <a:ext cx="1" cy="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71" name="Line 259"/>
            <p:cNvSpPr>
              <a:spLocks noChangeShapeType="1"/>
            </p:cNvSpPr>
            <p:nvPr/>
          </p:nvSpPr>
          <p:spPr bwMode="auto">
            <a:xfrm>
              <a:off x="3950" y="767"/>
              <a:ext cx="20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72" name="Line 260"/>
            <p:cNvSpPr>
              <a:spLocks noChangeShapeType="1"/>
            </p:cNvSpPr>
            <p:nvPr/>
          </p:nvSpPr>
          <p:spPr bwMode="auto">
            <a:xfrm>
              <a:off x="4150" y="767"/>
              <a:ext cx="1" cy="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73" name="Line 261"/>
            <p:cNvSpPr>
              <a:spLocks noChangeShapeType="1"/>
            </p:cNvSpPr>
            <p:nvPr/>
          </p:nvSpPr>
          <p:spPr bwMode="auto">
            <a:xfrm>
              <a:off x="4150" y="866"/>
              <a:ext cx="20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74" name="Line 262"/>
            <p:cNvSpPr>
              <a:spLocks noChangeShapeType="1"/>
            </p:cNvSpPr>
            <p:nvPr/>
          </p:nvSpPr>
          <p:spPr bwMode="auto">
            <a:xfrm flipV="1">
              <a:off x="4352" y="767"/>
              <a:ext cx="1" cy="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75" name="Line 263"/>
            <p:cNvSpPr>
              <a:spLocks noChangeShapeType="1"/>
            </p:cNvSpPr>
            <p:nvPr/>
          </p:nvSpPr>
          <p:spPr bwMode="auto">
            <a:xfrm>
              <a:off x="4352" y="767"/>
              <a:ext cx="20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76" name="Line 264"/>
            <p:cNvSpPr>
              <a:spLocks noChangeShapeType="1"/>
            </p:cNvSpPr>
            <p:nvPr/>
          </p:nvSpPr>
          <p:spPr bwMode="auto">
            <a:xfrm>
              <a:off x="4554" y="767"/>
              <a:ext cx="1" cy="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77" name="Line 265"/>
            <p:cNvSpPr>
              <a:spLocks noChangeShapeType="1"/>
            </p:cNvSpPr>
            <p:nvPr/>
          </p:nvSpPr>
          <p:spPr bwMode="auto">
            <a:xfrm>
              <a:off x="4554" y="866"/>
              <a:ext cx="19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78" name="Line 266"/>
            <p:cNvSpPr>
              <a:spLocks noChangeShapeType="1"/>
            </p:cNvSpPr>
            <p:nvPr/>
          </p:nvSpPr>
          <p:spPr bwMode="auto">
            <a:xfrm flipV="1">
              <a:off x="4753" y="767"/>
              <a:ext cx="1" cy="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79" name="Line 267"/>
            <p:cNvSpPr>
              <a:spLocks noChangeShapeType="1"/>
            </p:cNvSpPr>
            <p:nvPr/>
          </p:nvSpPr>
          <p:spPr bwMode="auto">
            <a:xfrm>
              <a:off x="4753" y="767"/>
              <a:ext cx="20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80" name="Line 268"/>
            <p:cNvSpPr>
              <a:spLocks noChangeShapeType="1"/>
            </p:cNvSpPr>
            <p:nvPr/>
          </p:nvSpPr>
          <p:spPr bwMode="auto">
            <a:xfrm>
              <a:off x="4955" y="767"/>
              <a:ext cx="1" cy="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81" name="Line 269"/>
            <p:cNvSpPr>
              <a:spLocks noChangeShapeType="1"/>
            </p:cNvSpPr>
            <p:nvPr/>
          </p:nvSpPr>
          <p:spPr bwMode="auto">
            <a:xfrm>
              <a:off x="4955" y="866"/>
              <a:ext cx="20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82" name="Line 270"/>
            <p:cNvSpPr>
              <a:spLocks noChangeShapeType="1"/>
            </p:cNvSpPr>
            <p:nvPr/>
          </p:nvSpPr>
          <p:spPr bwMode="auto">
            <a:xfrm flipV="1">
              <a:off x="5157" y="767"/>
              <a:ext cx="1" cy="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83" name="Line 271"/>
            <p:cNvSpPr>
              <a:spLocks noChangeShapeType="1"/>
            </p:cNvSpPr>
            <p:nvPr/>
          </p:nvSpPr>
          <p:spPr bwMode="auto">
            <a:xfrm>
              <a:off x="5157" y="767"/>
              <a:ext cx="19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84" name="Rectangle 272"/>
            <p:cNvSpPr>
              <a:spLocks noChangeArrowheads="1"/>
            </p:cNvSpPr>
            <p:nvPr/>
          </p:nvSpPr>
          <p:spPr bwMode="auto">
            <a:xfrm>
              <a:off x="2084" y="922"/>
              <a:ext cx="17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DA</a:t>
              </a:r>
              <a:endParaRPr lang="en-US" altLang="en-US" sz="4000"/>
            </a:p>
          </p:txBody>
        </p:sp>
        <p:sp>
          <p:nvSpPr>
            <p:cNvPr id="832785" name="Line 273"/>
            <p:cNvSpPr>
              <a:spLocks noChangeShapeType="1"/>
            </p:cNvSpPr>
            <p:nvPr/>
          </p:nvSpPr>
          <p:spPr bwMode="auto">
            <a:xfrm>
              <a:off x="2343" y="979"/>
              <a:ext cx="2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86" name="Freeform 274"/>
            <p:cNvSpPr>
              <a:spLocks/>
            </p:cNvSpPr>
            <p:nvPr/>
          </p:nvSpPr>
          <p:spPr bwMode="auto">
            <a:xfrm>
              <a:off x="2363" y="929"/>
              <a:ext cx="381" cy="50"/>
            </a:xfrm>
            <a:custGeom>
              <a:avLst/>
              <a:gdLst>
                <a:gd name="T0" fmla="*/ 0 w 381"/>
                <a:gd name="T1" fmla="*/ 50 h 50"/>
                <a:gd name="T2" fmla="*/ 0 w 381"/>
                <a:gd name="T3" fmla="*/ 50 h 50"/>
                <a:gd name="T4" fmla="*/ 7 w 381"/>
                <a:gd name="T5" fmla="*/ 0 h 50"/>
                <a:gd name="T6" fmla="*/ 375 w 381"/>
                <a:gd name="T7" fmla="*/ 0 h 50"/>
                <a:gd name="T8" fmla="*/ 381 w 381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50">
                  <a:moveTo>
                    <a:pt x="0" y="50"/>
                  </a:moveTo>
                  <a:lnTo>
                    <a:pt x="0" y="50"/>
                  </a:lnTo>
                  <a:lnTo>
                    <a:pt x="7" y="0"/>
                  </a:lnTo>
                  <a:lnTo>
                    <a:pt x="375" y="0"/>
                  </a:lnTo>
                  <a:lnTo>
                    <a:pt x="381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87" name="Freeform 275"/>
            <p:cNvSpPr>
              <a:spLocks/>
            </p:cNvSpPr>
            <p:nvPr/>
          </p:nvSpPr>
          <p:spPr bwMode="auto">
            <a:xfrm>
              <a:off x="2363" y="979"/>
              <a:ext cx="381" cy="50"/>
            </a:xfrm>
            <a:custGeom>
              <a:avLst/>
              <a:gdLst>
                <a:gd name="T0" fmla="*/ 0 w 381"/>
                <a:gd name="T1" fmla="*/ 0 h 50"/>
                <a:gd name="T2" fmla="*/ 0 w 381"/>
                <a:gd name="T3" fmla="*/ 0 h 50"/>
                <a:gd name="T4" fmla="*/ 7 w 381"/>
                <a:gd name="T5" fmla="*/ 50 h 50"/>
                <a:gd name="T6" fmla="*/ 375 w 381"/>
                <a:gd name="T7" fmla="*/ 50 h 50"/>
                <a:gd name="T8" fmla="*/ 381 w 381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50">
                  <a:moveTo>
                    <a:pt x="0" y="0"/>
                  </a:moveTo>
                  <a:lnTo>
                    <a:pt x="0" y="0"/>
                  </a:lnTo>
                  <a:lnTo>
                    <a:pt x="7" y="50"/>
                  </a:lnTo>
                  <a:lnTo>
                    <a:pt x="375" y="50"/>
                  </a:lnTo>
                  <a:lnTo>
                    <a:pt x="38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88" name="Rectangle 276"/>
            <p:cNvSpPr>
              <a:spLocks noChangeArrowheads="1"/>
            </p:cNvSpPr>
            <p:nvPr/>
          </p:nvSpPr>
          <p:spPr bwMode="auto">
            <a:xfrm>
              <a:off x="2408" y="777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1</a:t>
              </a:r>
              <a:endParaRPr lang="en-US" altLang="en-US" sz="4000"/>
            </a:p>
          </p:txBody>
        </p:sp>
        <p:sp>
          <p:nvSpPr>
            <p:cNvPr id="832789" name="Freeform 277"/>
            <p:cNvSpPr>
              <a:spLocks/>
            </p:cNvSpPr>
            <p:nvPr/>
          </p:nvSpPr>
          <p:spPr bwMode="auto">
            <a:xfrm>
              <a:off x="2744" y="929"/>
              <a:ext cx="402" cy="50"/>
            </a:xfrm>
            <a:custGeom>
              <a:avLst/>
              <a:gdLst>
                <a:gd name="T0" fmla="*/ 0 w 402"/>
                <a:gd name="T1" fmla="*/ 50 h 50"/>
                <a:gd name="T2" fmla="*/ 0 w 402"/>
                <a:gd name="T3" fmla="*/ 50 h 50"/>
                <a:gd name="T4" fmla="*/ 7 w 402"/>
                <a:gd name="T5" fmla="*/ 0 h 50"/>
                <a:gd name="T6" fmla="*/ 395 w 402"/>
                <a:gd name="T7" fmla="*/ 0 h 50"/>
                <a:gd name="T8" fmla="*/ 402 w 402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0">
                  <a:moveTo>
                    <a:pt x="0" y="50"/>
                  </a:moveTo>
                  <a:lnTo>
                    <a:pt x="0" y="50"/>
                  </a:lnTo>
                  <a:lnTo>
                    <a:pt x="7" y="0"/>
                  </a:lnTo>
                  <a:lnTo>
                    <a:pt x="395" y="0"/>
                  </a:lnTo>
                  <a:lnTo>
                    <a:pt x="402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90" name="Freeform 278"/>
            <p:cNvSpPr>
              <a:spLocks/>
            </p:cNvSpPr>
            <p:nvPr/>
          </p:nvSpPr>
          <p:spPr bwMode="auto">
            <a:xfrm>
              <a:off x="2744" y="979"/>
              <a:ext cx="402" cy="50"/>
            </a:xfrm>
            <a:custGeom>
              <a:avLst/>
              <a:gdLst>
                <a:gd name="T0" fmla="*/ 0 w 402"/>
                <a:gd name="T1" fmla="*/ 0 h 50"/>
                <a:gd name="T2" fmla="*/ 0 w 402"/>
                <a:gd name="T3" fmla="*/ 0 h 50"/>
                <a:gd name="T4" fmla="*/ 7 w 402"/>
                <a:gd name="T5" fmla="*/ 50 h 50"/>
                <a:gd name="T6" fmla="*/ 395 w 402"/>
                <a:gd name="T7" fmla="*/ 50 h 50"/>
                <a:gd name="T8" fmla="*/ 402 w 402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0">
                  <a:moveTo>
                    <a:pt x="0" y="0"/>
                  </a:moveTo>
                  <a:lnTo>
                    <a:pt x="0" y="0"/>
                  </a:lnTo>
                  <a:lnTo>
                    <a:pt x="7" y="50"/>
                  </a:lnTo>
                  <a:lnTo>
                    <a:pt x="395" y="50"/>
                  </a:lnTo>
                  <a:lnTo>
                    <a:pt x="402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91" name="Rectangle 279"/>
            <p:cNvSpPr>
              <a:spLocks noChangeArrowheads="1"/>
            </p:cNvSpPr>
            <p:nvPr/>
          </p:nvSpPr>
          <p:spPr bwMode="auto">
            <a:xfrm>
              <a:off x="3619" y="772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4</a:t>
              </a:r>
              <a:endParaRPr lang="en-US" altLang="en-US" sz="4000"/>
            </a:p>
          </p:txBody>
        </p:sp>
        <p:sp>
          <p:nvSpPr>
            <p:cNvPr id="832792" name="Freeform 280"/>
            <p:cNvSpPr>
              <a:spLocks/>
            </p:cNvSpPr>
            <p:nvPr/>
          </p:nvSpPr>
          <p:spPr bwMode="auto">
            <a:xfrm>
              <a:off x="3146" y="929"/>
              <a:ext cx="401" cy="50"/>
            </a:xfrm>
            <a:custGeom>
              <a:avLst/>
              <a:gdLst>
                <a:gd name="T0" fmla="*/ 0 w 401"/>
                <a:gd name="T1" fmla="*/ 50 h 50"/>
                <a:gd name="T2" fmla="*/ 0 w 401"/>
                <a:gd name="T3" fmla="*/ 50 h 50"/>
                <a:gd name="T4" fmla="*/ 8 w 401"/>
                <a:gd name="T5" fmla="*/ 0 h 50"/>
                <a:gd name="T6" fmla="*/ 394 w 401"/>
                <a:gd name="T7" fmla="*/ 0 h 50"/>
                <a:gd name="T8" fmla="*/ 401 w 401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50">
                  <a:moveTo>
                    <a:pt x="0" y="50"/>
                  </a:moveTo>
                  <a:lnTo>
                    <a:pt x="0" y="50"/>
                  </a:lnTo>
                  <a:lnTo>
                    <a:pt x="8" y="0"/>
                  </a:lnTo>
                  <a:lnTo>
                    <a:pt x="394" y="0"/>
                  </a:lnTo>
                  <a:lnTo>
                    <a:pt x="401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93" name="Freeform 281"/>
            <p:cNvSpPr>
              <a:spLocks/>
            </p:cNvSpPr>
            <p:nvPr/>
          </p:nvSpPr>
          <p:spPr bwMode="auto">
            <a:xfrm>
              <a:off x="3146" y="979"/>
              <a:ext cx="401" cy="50"/>
            </a:xfrm>
            <a:custGeom>
              <a:avLst/>
              <a:gdLst>
                <a:gd name="T0" fmla="*/ 0 w 401"/>
                <a:gd name="T1" fmla="*/ 0 h 50"/>
                <a:gd name="T2" fmla="*/ 0 w 401"/>
                <a:gd name="T3" fmla="*/ 0 h 50"/>
                <a:gd name="T4" fmla="*/ 8 w 401"/>
                <a:gd name="T5" fmla="*/ 50 h 50"/>
                <a:gd name="T6" fmla="*/ 394 w 401"/>
                <a:gd name="T7" fmla="*/ 50 h 50"/>
                <a:gd name="T8" fmla="*/ 401 w 401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50">
                  <a:moveTo>
                    <a:pt x="0" y="0"/>
                  </a:moveTo>
                  <a:lnTo>
                    <a:pt x="0" y="0"/>
                  </a:lnTo>
                  <a:lnTo>
                    <a:pt x="8" y="50"/>
                  </a:lnTo>
                  <a:lnTo>
                    <a:pt x="394" y="50"/>
                  </a:lnTo>
                  <a:lnTo>
                    <a:pt x="40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94" name="Freeform 282"/>
            <p:cNvSpPr>
              <a:spLocks/>
            </p:cNvSpPr>
            <p:nvPr/>
          </p:nvSpPr>
          <p:spPr bwMode="auto">
            <a:xfrm>
              <a:off x="3547" y="929"/>
              <a:ext cx="403" cy="50"/>
            </a:xfrm>
            <a:custGeom>
              <a:avLst/>
              <a:gdLst>
                <a:gd name="T0" fmla="*/ 0 w 403"/>
                <a:gd name="T1" fmla="*/ 50 h 50"/>
                <a:gd name="T2" fmla="*/ 0 w 403"/>
                <a:gd name="T3" fmla="*/ 50 h 50"/>
                <a:gd name="T4" fmla="*/ 9 w 403"/>
                <a:gd name="T5" fmla="*/ 0 h 50"/>
                <a:gd name="T6" fmla="*/ 397 w 403"/>
                <a:gd name="T7" fmla="*/ 0 h 50"/>
                <a:gd name="T8" fmla="*/ 403 w 40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50">
                  <a:moveTo>
                    <a:pt x="0" y="50"/>
                  </a:moveTo>
                  <a:lnTo>
                    <a:pt x="0" y="50"/>
                  </a:lnTo>
                  <a:lnTo>
                    <a:pt x="9" y="0"/>
                  </a:lnTo>
                  <a:lnTo>
                    <a:pt x="397" y="0"/>
                  </a:lnTo>
                  <a:lnTo>
                    <a:pt x="403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95" name="Freeform 283"/>
            <p:cNvSpPr>
              <a:spLocks/>
            </p:cNvSpPr>
            <p:nvPr/>
          </p:nvSpPr>
          <p:spPr bwMode="auto">
            <a:xfrm>
              <a:off x="3547" y="979"/>
              <a:ext cx="403" cy="50"/>
            </a:xfrm>
            <a:custGeom>
              <a:avLst/>
              <a:gdLst>
                <a:gd name="T0" fmla="*/ 0 w 403"/>
                <a:gd name="T1" fmla="*/ 0 h 50"/>
                <a:gd name="T2" fmla="*/ 0 w 403"/>
                <a:gd name="T3" fmla="*/ 0 h 50"/>
                <a:gd name="T4" fmla="*/ 9 w 403"/>
                <a:gd name="T5" fmla="*/ 50 h 50"/>
                <a:gd name="T6" fmla="*/ 397 w 403"/>
                <a:gd name="T7" fmla="*/ 50 h 50"/>
                <a:gd name="T8" fmla="*/ 403 w 403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50">
                  <a:moveTo>
                    <a:pt x="0" y="0"/>
                  </a:moveTo>
                  <a:lnTo>
                    <a:pt x="0" y="0"/>
                  </a:lnTo>
                  <a:lnTo>
                    <a:pt x="9" y="50"/>
                  </a:lnTo>
                  <a:lnTo>
                    <a:pt x="397" y="50"/>
                  </a:lnTo>
                  <a:lnTo>
                    <a:pt x="403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96" name="Freeform 284"/>
            <p:cNvSpPr>
              <a:spLocks/>
            </p:cNvSpPr>
            <p:nvPr/>
          </p:nvSpPr>
          <p:spPr bwMode="auto">
            <a:xfrm>
              <a:off x="3950" y="929"/>
              <a:ext cx="402" cy="50"/>
            </a:xfrm>
            <a:custGeom>
              <a:avLst/>
              <a:gdLst>
                <a:gd name="T0" fmla="*/ 0 w 402"/>
                <a:gd name="T1" fmla="*/ 50 h 50"/>
                <a:gd name="T2" fmla="*/ 0 w 402"/>
                <a:gd name="T3" fmla="*/ 50 h 50"/>
                <a:gd name="T4" fmla="*/ 7 w 402"/>
                <a:gd name="T5" fmla="*/ 0 h 50"/>
                <a:gd name="T6" fmla="*/ 395 w 402"/>
                <a:gd name="T7" fmla="*/ 0 h 50"/>
                <a:gd name="T8" fmla="*/ 402 w 402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0">
                  <a:moveTo>
                    <a:pt x="0" y="50"/>
                  </a:moveTo>
                  <a:lnTo>
                    <a:pt x="0" y="50"/>
                  </a:lnTo>
                  <a:lnTo>
                    <a:pt x="7" y="0"/>
                  </a:lnTo>
                  <a:lnTo>
                    <a:pt x="395" y="0"/>
                  </a:lnTo>
                  <a:lnTo>
                    <a:pt x="402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97" name="Freeform 285"/>
            <p:cNvSpPr>
              <a:spLocks/>
            </p:cNvSpPr>
            <p:nvPr/>
          </p:nvSpPr>
          <p:spPr bwMode="auto">
            <a:xfrm>
              <a:off x="3950" y="979"/>
              <a:ext cx="402" cy="50"/>
            </a:xfrm>
            <a:custGeom>
              <a:avLst/>
              <a:gdLst>
                <a:gd name="T0" fmla="*/ 0 w 402"/>
                <a:gd name="T1" fmla="*/ 0 h 50"/>
                <a:gd name="T2" fmla="*/ 0 w 402"/>
                <a:gd name="T3" fmla="*/ 0 h 50"/>
                <a:gd name="T4" fmla="*/ 7 w 402"/>
                <a:gd name="T5" fmla="*/ 50 h 50"/>
                <a:gd name="T6" fmla="*/ 395 w 402"/>
                <a:gd name="T7" fmla="*/ 50 h 50"/>
                <a:gd name="T8" fmla="*/ 402 w 402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0">
                  <a:moveTo>
                    <a:pt x="0" y="0"/>
                  </a:moveTo>
                  <a:lnTo>
                    <a:pt x="0" y="0"/>
                  </a:lnTo>
                  <a:lnTo>
                    <a:pt x="7" y="50"/>
                  </a:lnTo>
                  <a:lnTo>
                    <a:pt x="395" y="50"/>
                  </a:lnTo>
                  <a:lnTo>
                    <a:pt x="402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98" name="Freeform 286"/>
            <p:cNvSpPr>
              <a:spLocks/>
            </p:cNvSpPr>
            <p:nvPr/>
          </p:nvSpPr>
          <p:spPr bwMode="auto">
            <a:xfrm>
              <a:off x="4352" y="929"/>
              <a:ext cx="401" cy="50"/>
            </a:xfrm>
            <a:custGeom>
              <a:avLst/>
              <a:gdLst>
                <a:gd name="T0" fmla="*/ 0 w 401"/>
                <a:gd name="T1" fmla="*/ 50 h 50"/>
                <a:gd name="T2" fmla="*/ 0 w 401"/>
                <a:gd name="T3" fmla="*/ 50 h 50"/>
                <a:gd name="T4" fmla="*/ 8 w 401"/>
                <a:gd name="T5" fmla="*/ 0 h 50"/>
                <a:gd name="T6" fmla="*/ 395 w 401"/>
                <a:gd name="T7" fmla="*/ 0 h 50"/>
                <a:gd name="T8" fmla="*/ 401 w 401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50">
                  <a:moveTo>
                    <a:pt x="0" y="50"/>
                  </a:moveTo>
                  <a:lnTo>
                    <a:pt x="0" y="50"/>
                  </a:lnTo>
                  <a:lnTo>
                    <a:pt x="8" y="0"/>
                  </a:lnTo>
                  <a:lnTo>
                    <a:pt x="395" y="0"/>
                  </a:lnTo>
                  <a:lnTo>
                    <a:pt x="401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799" name="Freeform 287"/>
            <p:cNvSpPr>
              <a:spLocks/>
            </p:cNvSpPr>
            <p:nvPr/>
          </p:nvSpPr>
          <p:spPr bwMode="auto">
            <a:xfrm>
              <a:off x="4352" y="979"/>
              <a:ext cx="401" cy="50"/>
            </a:xfrm>
            <a:custGeom>
              <a:avLst/>
              <a:gdLst>
                <a:gd name="T0" fmla="*/ 0 w 401"/>
                <a:gd name="T1" fmla="*/ 0 h 50"/>
                <a:gd name="T2" fmla="*/ 0 w 401"/>
                <a:gd name="T3" fmla="*/ 0 h 50"/>
                <a:gd name="T4" fmla="*/ 8 w 401"/>
                <a:gd name="T5" fmla="*/ 50 h 50"/>
                <a:gd name="T6" fmla="*/ 395 w 401"/>
                <a:gd name="T7" fmla="*/ 50 h 50"/>
                <a:gd name="T8" fmla="*/ 401 w 401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50">
                  <a:moveTo>
                    <a:pt x="0" y="0"/>
                  </a:moveTo>
                  <a:lnTo>
                    <a:pt x="0" y="0"/>
                  </a:lnTo>
                  <a:lnTo>
                    <a:pt x="8" y="50"/>
                  </a:lnTo>
                  <a:lnTo>
                    <a:pt x="395" y="50"/>
                  </a:lnTo>
                  <a:lnTo>
                    <a:pt x="40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00" name="Freeform 288"/>
            <p:cNvSpPr>
              <a:spLocks/>
            </p:cNvSpPr>
            <p:nvPr/>
          </p:nvSpPr>
          <p:spPr bwMode="auto">
            <a:xfrm>
              <a:off x="4753" y="929"/>
              <a:ext cx="404" cy="50"/>
            </a:xfrm>
            <a:custGeom>
              <a:avLst/>
              <a:gdLst>
                <a:gd name="T0" fmla="*/ 0 w 404"/>
                <a:gd name="T1" fmla="*/ 50 h 50"/>
                <a:gd name="T2" fmla="*/ 0 w 404"/>
                <a:gd name="T3" fmla="*/ 50 h 50"/>
                <a:gd name="T4" fmla="*/ 7 w 404"/>
                <a:gd name="T5" fmla="*/ 0 h 50"/>
                <a:gd name="T6" fmla="*/ 395 w 404"/>
                <a:gd name="T7" fmla="*/ 0 h 50"/>
                <a:gd name="T8" fmla="*/ 404 w 404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50">
                  <a:moveTo>
                    <a:pt x="0" y="50"/>
                  </a:moveTo>
                  <a:lnTo>
                    <a:pt x="0" y="50"/>
                  </a:lnTo>
                  <a:lnTo>
                    <a:pt x="7" y="0"/>
                  </a:lnTo>
                  <a:lnTo>
                    <a:pt x="395" y="0"/>
                  </a:lnTo>
                  <a:lnTo>
                    <a:pt x="404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01" name="Freeform 289"/>
            <p:cNvSpPr>
              <a:spLocks/>
            </p:cNvSpPr>
            <p:nvPr/>
          </p:nvSpPr>
          <p:spPr bwMode="auto">
            <a:xfrm>
              <a:off x="4753" y="979"/>
              <a:ext cx="404" cy="50"/>
            </a:xfrm>
            <a:custGeom>
              <a:avLst/>
              <a:gdLst>
                <a:gd name="T0" fmla="*/ 0 w 404"/>
                <a:gd name="T1" fmla="*/ 0 h 50"/>
                <a:gd name="T2" fmla="*/ 0 w 404"/>
                <a:gd name="T3" fmla="*/ 0 h 50"/>
                <a:gd name="T4" fmla="*/ 7 w 404"/>
                <a:gd name="T5" fmla="*/ 50 h 50"/>
                <a:gd name="T6" fmla="*/ 395 w 404"/>
                <a:gd name="T7" fmla="*/ 50 h 50"/>
                <a:gd name="T8" fmla="*/ 404 w 40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50">
                  <a:moveTo>
                    <a:pt x="0" y="0"/>
                  </a:moveTo>
                  <a:lnTo>
                    <a:pt x="0" y="0"/>
                  </a:lnTo>
                  <a:lnTo>
                    <a:pt x="7" y="50"/>
                  </a:lnTo>
                  <a:lnTo>
                    <a:pt x="395" y="50"/>
                  </a:lnTo>
                  <a:lnTo>
                    <a:pt x="404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02" name="Line 290"/>
            <p:cNvSpPr>
              <a:spLocks noChangeShapeType="1"/>
            </p:cNvSpPr>
            <p:nvPr/>
          </p:nvSpPr>
          <p:spPr bwMode="auto">
            <a:xfrm>
              <a:off x="5157" y="979"/>
              <a:ext cx="19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03" name="Rectangle 291"/>
            <p:cNvSpPr>
              <a:spLocks noChangeArrowheads="1"/>
            </p:cNvSpPr>
            <p:nvPr/>
          </p:nvSpPr>
          <p:spPr bwMode="auto">
            <a:xfrm>
              <a:off x="2077" y="1085"/>
              <a:ext cx="17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AA</a:t>
              </a:r>
              <a:endParaRPr lang="en-US" altLang="en-US" sz="4000"/>
            </a:p>
          </p:txBody>
        </p:sp>
        <p:sp>
          <p:nvSpPr>
            <p:cNvPr id="832804" name="Line 292"/>
            <p:cNvSpPr>
              <a:spLocks noChangeShapeType="1"/>
            </p:cNvSpPr>
            <p:nvPr/>
          </p:nvSpPr>
          <p:spPr bwMode="auto">
            <a:xfrm>
              <a:off x="2335" y="1140"/>
              <a:ext cx="2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05" name="Freeform 293"/>
            <p:cNvSpPr>
              <a:spLocks/>
            </p:cNvSpPr>
            <p:nvPr/>
          </p:nvSpPr>
          <p:spPr bwMode="auto">
            <a:xfrm>
              <a:off x="2363" y="1090"/>
              <a:ext cx="381" cy="50"/>
            </a:xfrm>
            <a:custGeom>
              <a:avLst/>
              <a:gdLst>
                <a:gd name="T0" fmla="*/ 0 w 381"/>
                <a:gd name="T1" fmla="*/ 50 h 50"/>
                <a:gd name="T2" fmla="*/ 0 w 381"/>
                <a:gd name="T3" fmla="*/ 50 h 50"/>
                <a:gd name="T4" fmla="*/ 7 w 381"/>
                <a:gd name="T5" fmla="*/ 0 h 50"/>
                <a:gd name="T6" fmla="*/ 375 w 381"/>
                <a:gd name="T7" fmla="*/ 0 h 50"/>
                <a:gd name="T8" fmla="*/ 381 w 381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50">
                  <a:moveTo>
                    <a:pt x="0" y="50"/>
                  </a:moveTo>
                  <a:lnTo>
                    <a:pt x="0" y="50"/>
                  </a:lnTo>
                  <a:lnTo>
                    <a:pt x="7" y="0"/>
                  </a:lnTo>
                  <a:lnTo>
                    <a:pt x="375" y="0"/>
                  </a:lnTo>
                  <a:lnTo>
                    <a:pt x="381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06" name="Freeform 294"/>
            <p:cNvSpPr>
              <a:spLocks/>
            </p:cNvSpPr>
            <p:nvPr/>
          </p:nvSpPr>
          <p:spPr bwMode="auto">
            <a:xfrm>
              <a:off x="2363" y="1140"/>
              <a:ext cx="381" cy="49"/>
            </a:xfrm>
            <a:custGeom>
              <a:avLst/>
              <a:gdLst>
                <a:gd name="T0" fmla="*/ 0 w 381"/>
                <a:gd name="T1" fmla="*/ 0 h 49"/>
                <a:gd name="T2" fmla="*/ 0 w 381"/>
                <a:gd name="T3" fmla="*/ 0 h 49"/>
                <a:gd name="T4" fmla="*/ 7 w 381"/>
                <a:gd name="T5" fmla="*/ 49 h 49"/>
                <a:gd name="T6" fmla="*/ 375 w 381"/>
                <a:gd name="T7" fmla="*/ 49 h 49"/>
                <a:gd name="T8" fmla="*/ 381 w 381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49">
                  <a:moveTo>
                    <a:pt x="0" y="0"/>
                  </a:moveTo>
                  <a:lnTo>
                    <a:pt x="0" y="0"/>
                  </a:lnTo>
                  <a:lnTo>
                    <a:pt x="7" y="49"/>
                  </a:lnTo>
                  <a:lnTo>
                    <a:pt x="375" y="49"/>
                  </a:lnTo>
                  <a:lnTo>
                    <a:pt x="38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07" name="Rectangle 295"/>
            <p:cNvSpPr>
              <a:spLocks noChangeArrowheads="1"/>
            </p:cNvSpPr>
            <p:nvPr/>
          </p:nvSpPr>
          <p:spPr bwMode="auto">
            <a:xfrm>
              <a:off x="2823" y="770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2</a:t>
              </a:r>
              <a:endParaRPr lang="en-US" altLang="en-US" sz="4000"/>
            </a:p>
          </p:txBody>
        </p:sp>
        <p:sp>
          <p:nvSpPr>
            <p:cNvPr id="832808" name="Freeform 296"/>
            <p:cNvSpPr>
              <a:spLocks/>
            </p:cNvSpPr>
            <p:nvPr/>
          </p:nvSpPr>
          <p:spPr bwMode="auto">
            <a:xfrm>
              <a:off x="2744" y="1090"/>
              <a:ext cx="402" cy="50"/>
            </a:xfrm>
            <a:custGeom>
              <a:avLst/>
              <a:gdLst>
                <a:gd name="T0" fmla="*/ 0 w 402"/>
                <a:gd name="T1" fmla="*/ 50 h 50"/>
                <a:gd name="T2" fmla="*/ 0 w 402"/>
                <a:gd name="T3" fmla="*/ 50 h 50"/>
                <a:gd name="T4" fmla="*/ 7 w 402"/>
                <a:gd name="T5" fmla="*/ 0 h 50"/>
                <a:gd name="T6" fmla="*/ 395 w 402"/>
                <a:gd name="T7" fmla="*/ 0 h 50"/>
                <a:gd name="T8" fmla="*/ 402 w 402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0">
                  <a:moveTo>
                    <a:pt x="0" y="50"/>
                  </a:moveTo>
                  <a:lnTo>
                    <a:pt x="0" y="50"/>
                  </a:lnTo>
                  <a:lnTo>
                    <a:pt x="7" y="0"/>
                  </a:lnTo>
                  <a:lnTo>
                    <a:pt x="395" y="0"/>
                  </a:lnTo>
                  <a:lnTo>
                    <a:pt x="402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09" name="Freeform 297"/>
            <p:cNvSpPr>
              <a:spLocks/>
            </p:cNvSpPr>
            <p:nvPr/>
          </p:nvSpPr>
          <p:spPr bwMode="auto">
            <a:xfrm>
              <a:off x="2744" y="1140"/>
              <a:ext cx="402" cy="49"/>
            </a:xfrm>
            <a:custGeom>
              <a:avLst/>
              <a:gdLst>
                <a:gd name="T0" fmla="*/ 0 w 402"/>
                <a:gd name="T1" fmla="*/ 0 h 49"/>
                <a:gd name="T2" fmla="*/ 0 w 402"/>
                <a:gd name="T3" fmla="*/ 0 h 49"/>
                <a:gd name="T4" fmla="*/ 7 w 402"/>
                <a:gd name="T5" fmla="*/ 49 h 49"/>
                <a:gd name="T6" fmla="*/ 395 w 402"/>
                <a:gd name="T7" fmla="*/ 49 h 49"/>
                <a:gd name="T8" fmla="*/ 402 w 402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49">
                  <a:moveTo>
                    <a:pt x="0" y="0"/>
                  </a:moveTo>
                  <a:lnTo>
                    <a:pt x="0" y="0"/>
                  </a:lnTo>
                  <a:lnTo>
                    <a:pt x="7" y="49"/>
                  </a:lnTo>
                  <a:lnTo>
                    <a:pt x="395" y="49"/>
                  </a:lnTo>
                  <a:lnTo>
                    <a:pt x="402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10" name="Freeform 298"/>
            <p:cNvSpPr>
              <a:spLocks/>
            </p:cNvSpPr>
            <p:nvPr/>
          </p:nvSpPr>
          <p:spPr bwMode="auto">
            <a:xfrm>
              <a:off x="3146" y="1090"/>
              <a:ext cx="401" cy="50"/>
            </a:xfrm>
            <a:custGeom>
              <a:avLst/>
              <a:gdLst>
                <a:gd name="T0" fmla="*/ 0 w 401"/>
                <a:gd name="T1" fmla="*/ 50 h 50"/>
                <a:gd name="T2" fmla="*/ 0 w 401"/>
                <a:gd name="T3" fmla="*/ 50 h 50"/>
                <a:gd name="T4" fmla="*/ 8 w 401"/>
                <a:gd name="T5" fmla="*/ 0 h 50"/>
                <a:gd name="T6" fmla="*/ 394 w 401"/>
                <a:gd name="T7" fmla="*/ 0 h 50"/>
                <a:gd name="T8" fmla="*/ 401 w 401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50">
                  <a:moveTo>
                    <a:pt x="0" y="50"/>
                  </a:moveTo>
                  <a:lnTo>
                    <a:pt x="0" y="50"/>
                  </a:lnTo>
                  <a:lnTo>
                    <a:pt x="8" y="0"/>
                  </a:lnTo>
                  <a:lnTo>
                    <a:pt x="394" y="0"/>
                  </a:lnTo>
                  <a:lnTo>
                    <a:pt x="401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11" name="Freeform 299"/>
            <p:cNvSpPr>
              <a:spLocks/>
            </p:cNvSpPr>
            <p:nvPr/>
          </p:nvSpPr>
          <p:spPr bwMode="auto">
            <a:xfrm>
              <a:off x="3146" y="1140"/>
              <a:ext cx="401" cy="49"/>
            </a:xfrm>
            <a:custGeom>
              <a:avLst/>
              <a:gdLst>
                <a:gd name="T0" fmla="*/ 0 w 401"/>
                <a:gd name="T1" fmla="*/ 0 h 49"/>
                <a:gd name="T2" fmla="*/ 0 w 401"/>
                <a:gd name="T3" fmla="*/ 0 h 49"/>
                <a:gd name="T4" fmla="*/ 8 w 401"/>
                <a:gd name="T5" fmla="*/ 49 h 49"/>
                <a:gd name="T6" fmla="*/ 394 w 401"/>
                <a:gd name="T7" fmla="*/ 49 h 49"/>
                <a:gd name="T8" fmla="*/ 401 w 401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49">
                  <a:moveTo>
                    <a:pt x="0" y="0"/>
                  </a:moveTo>
                  <a:lnTo>
                    <a:pt x="0" y="0"/>
                  </a:lnTo>
                  <a:lnTo>
                    <a:pt x="8" y="49"/>
                  </a:lnTo>
                  <a:lnTo>
                    <a:pt x="394" y="49"/>
                  </a:lnTo>
                  <a:lnTo>
                    <a:pt x="40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12" name="Freeform 300"/>
            <p:cNvSpPr>
              <a:spLocks/>
            </p:cNvSpPr>
            <p:nvPr/>
          </p:nvSpPr>
          <p:spPr bwMode="auto">
            <a:xfrm>
              <a:off x="3547" y="1090"/>
              <a:ext cx="1610" cy="50"/>
            </a:xfrm>
            <a:custGeom>
              <a:avLst/>
              <a:gdLst>
                <a:gd name="T0" fmla="*/ 0 w 1610"/>
                <a:gd name="T1" fmla="*/ 50 h 50"/>
                <a:gd name="T2" fmla="*/ 0 w 1610"/>
                <a:gd name="T3" fmla="*/ 50 h 50"/>
                <a:gd name="T4" fmla="*/ 9 w 1610"/>
                <a:gd name="T5" fmla="*/ 0 h 50"/>
                <a:gd name="T6" fmla="*/ 1601 w 1610"/>
                <a:gd name="T7" fmla="*/ 0 h 50"/>
                <a:gd name="T8" fmla="*/ 1610 w 1610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0" h="50">
                  <a:moveTo>
                    <a:pt x="0" y="50"/>
                  </a:moveTo>
                  <a:lnTo>
                    <a:pt x="0" y="50"/>
                  </a:lnTo>
                  <a:lnTo>
                    <a:pt x="9" y="0"/>
                  </a:lnTo>
                  <a:lnTo>
                    <a:pt x="1601" y="0"/>
                  </a:lnTo>
                  <a:lnTo>
                    <a:pt x="1610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13" name="Freeform 301"/>
            <p:cNvSpPr>
              <a:spLocks/>
            </p:cNvSpPr>
            <p:nvPr/>
          </p:nvSpPr>
          <p:spPr bwMode="auto">
            <a:xfrm>
              <a:off x="3547" y="1140"/>
              <a:ext cx="1610" cy="49"/>
            </a:xfrm>
            <a:custGeom>
              <a:avLst/>
              <a:gdLst>
                <a:gd name="T0" fmla="*/ 0 w 1610"/>
                <a:gd name="T1" fmla="*/ 0 h 49"/>
                <a:gd name="T2" fmla="*/ 0 w 1610"/>
                <a:gd name="T3" fmla="*/ 0 h 49"/>
                <a:gd name="T4" fmla="*/ 9 w 1610"/>
                <a:gd name="T5" fmla="*/ 49 h 49"/>
                <a:gd name="T6" fmla="*/ 1601 w 1610"/>
                <a:gd name="T7" fmla="*/ 49 h 49"/>
                <a:gd name="T8" fmla="*/ 1610 w 1610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0" h="49">
                  <a:moveTo>
                    <a:pt x="0" y="0"/>
                  </a:moveTo>
                  <a:lnTo>
                    <a:pt x="0" y="0"/>
                  </a:lnTo>
                  <a:lnTo>
                    <a:pt x="9" y="49"/>
                  </a:lnTo>
                  <a:lnTo>
                    <a:pt x="1601" y="49"/>
                  </a:lnTo>
                  <a:lnTo>
                    <a:pt x="1610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14" name="Line 302"/>
            <p:cNvSpPr>
              <a:spLocks noChangeShapeType="1"/>
            </p:cNvSpPr>
            <p:nvPr/>
          </p:nvSpPr>
          <p:spPr bwMode="auto">
            <a:xfrm>
              <a:off x="5157" y="1140"/>
              <a:ext cx="19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15" name="Rectangle 303"/>
            <p:cNvSpPr>
              <a:spLocks noChangeArrowheads="1"/>
            </p:cNvSpPr>
            <p:nvPr/>
          </p:nvSpPr>
          <p:spPr bwMode="auto">
            <a:xfrm>
              <a:off x="2092" y="1246"/>
              <a:ext cx="16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BA</a:t>
              </a:r>
              <a:endParaRPr lang="en-US" altLang="en-US" sz="4000"/>
            </a:p>
          </p:txBody>
        </p:sp>
        <p:sp>
          <p:nvSpPr>
            <p:cNvPr id="832816" name="Line 304"/>
            <p:cNvSpPr>
              <a:spLocks noChangeShapeType="1"/>
            </p:cNvSpPr>
            <p:nvPr/>
          </p:nvSpPr>
          <p:spPr bwMode="auto">
            <a:xfrm>
              <a:off x="2335" y="1300"/>
              <a:ext cx="2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17" name="Freeform 305"/>
            <p:cNvSpPr>
              <a:spLocks/>
            </p:cNvSpPr>
            <p:nvPr/>
          </p:nvSpPr>
          <p:spPr bwMode="auto">
            <a:xfrm>
              <a:off x="2363" y="1251"/>
              <a:ext cx="381" cy="49"/>
            </a:xfrm>
            <a:custGeom>
              <a:avLst/>
              <a:gdLst>
                <a:gd name="T0" fmla="*/ 0 w 381"/>
                <a:gd name="T1" fmla="*/ 49 h 49"/>
                <a:gd name="T2" fmla="*/ 0 w 381"/>
                <a:gd name="T3" fmla="*/ 49 h 49"/>
                <a:gd name="T4" fmla="*/ 7 w 381"/>
                <a:gd name="T5" fmla="*/ 0 h 49"/>
                <a:gd name="T6" fmla="*/ 375 w 381"/>
                <a:gd name="T7" fmla="*/ 0 h 49"/>
                <a:gd name="T8" fmla="*/ 381 w 381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49">
                  <a:moveTo>
                    <a:pt x="0" y="49"/>
                  </a:moveTo>
                  <a:lnTo>
                    <a:pt x="0" y="49"/>
                  </a:lnTo>
                  <a:lnTo>
                    <a:pt x="7" y="0"/>
                  </a:lnTo>
                  <a:lnTo>
                    <a:pt x="375" y="0"/>
                  </a:lnTo>
                  <a:lnTo>
                    <a:pt x="381" y="49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18" name="Freeform 306"/>
            <p:cNvSpPr>
              <a:spLocks/>
            </p:cNvSpPr>
            <p:nvPr/>
          </p:nvSpPr>
          <p:spPr bwMode="auto">
            <a:xfrm>
              <a:off x="2363" y="1300"/>
              <a:ext cx="381" cy="50"/>
            </a:xfrm>
            <a:custGeom>
              <a:avLst/>
              <a:gdLst>
                <a:gd name="T0" fmla="*/ 0 w 381"/>
                <a:gd name="T1" fmla="*/ 0 h 50"/>
                <a:gd name="T2" fmla="*/ 0 w 381"/>
                <a:gd name="T3" fmla="*/ 0 h 50"/>
                <a:gd name="T4" fmla="*/ 7 w 381"/>
                <a:gd name="T5" fmla="*/ 50 h 50"/>
                <a:gd name="T6" fmla="*/ 375 w 381"/>
                <a:gd name="T7" fmla="*/ 50 h 50"/>
                <a:gd name="T8" fmla="*/ 381 w 381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50">
                  <a:moveTo>
                    <a:pt x="0" y="0"/>
                  </a:moveTo>
                  <a:lnTo>
                    <a:pt x="0" y="0"/>
                  </a:lnTo>
                  <a:lnTo>
                    <a:pt x="7" y="50"/>
                  </a:lnTo>
                  <a:lnTo>
                    <a:pt x="375" y="50"/>
                  </a:lnTo>
                  <a:lnTo>
                    <a:pt x="38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19" name="Rectangle 307"/>
            <p:cNvSpPr>
              <a:spLocks noChangeArrowheads="1"/>
            </p:cNvSpPr>
            <p:nvPr/>
          </p:nvSpPr>
          <p:spPr bwMode="auto">
            <a:xfrm>
              <a:off x="3222" y="778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3</a:t>
              </a:r>
              <a:endParaRPr lang="en-US" altLang="en-US" sz="4000"/>
            </a:p>
          </p:txBody>
        </p:sp>
        <p:sp>
          <p:nvSpPr>
            <p:cNvPr id="832820" name="Freeform 308"/>
            <p:cNvSpPr>
              <a:spLocks/>
            </p:cNvSpPr>
            <p:nvPr/>
          </p:nvSpPr>
          <p:spPr bwMode="auto">
            <a:xfrm>
              <a:off x="2744" y="1251"/>
              <a:ext cx="402" cy="49"/>
            </a:xfrm>
            <a:custGeom>
              <a:avLst/>
              <a:gdLst>
                <a:gd name="T0" fmla="*/ 0 w 402"/>
                <a:gd name="T1" fmla="*/ 49 h 49"/>
                <a:gd name="T2" fmla="*/ 0 w 402"/>
                <a:gd name="T3" fmla="*/ 49 h 49"/>
                <a:gd name="T4" fmla="*/ 7 w 402"/>
                <a:gd name="T5" fmla="*/ 0 h 49"/>
                <a:gd name="T6" fmla="*/ 395 w 402"/>
                <a:gd name="T7" fmla="*/ 0 h 49"/>
                <a:gd name="T8" fmla="*/ 402 w 402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49">
                  <a:moveTo>
                    <a:pt x="0" y="49"/>
                  </a:moveTo>
                  <a:lnTo>
                    <a:pt x="0" y="49"/>
                  </a:lnTo>
                  <a:lnTo>
                    <a:pt x="7" y="0"/>
                  </a:lnTo>
                  <a:lnTo>
                    <a:pt x="395" y="0"/>
                  </a:lnTo>
                  <a:lnTo>
                    <a:pt x="402" y="49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21" name="Freeform 309"/>
            <p:cNvSpPr>
              <a:spLocks/>
            </p:cNvSpPr>
            <p:nvPr/>
          </p:nvSpPr>
          <p:spPr bwMode="auto">
            <a:xfrm>
              <a:off x="2744" y="1300"/>
              <a:ext cx="402" cy="50"/>
            </a:xfrm>
            <a:custGeom>
              <a:avLst/>
              <a:gdLst>
                <a:gd name="T0" fmla="*/ 0 w 402"/>
                <a:gd name="T1" fmla="*/ 0 h 50"/>
                <a:gd name="T2" fmla="*/ 0 w 402"/>
                <a:gd name="T3" fmla="*/ 0 h 50"/>
                <a:gd name="T4" fmla="*/ 7 w 402"/>
                <a:gd name="T5" fmla="*/ 50 h 50"/>
                <a:gd name="T6" fmla="*/ 395 w 402"/>
                <a:gd name="T7" fmla="*/ 50 h 50"/>
                <a:gd name="T8" fmla="*/ 402 w 402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0">
                  <a:moveTo>
                    <a:pt x="0" y="0"/>
                  </a:moveTo>
                  <a:lnTo>
                    <a:pt x="0" y="0"/>
                  </a:lnTo>
                  <a:lnTo>
                    <a:pt x="7" y="50"/>
                  </a:lnTo>
                  <a:lnTo>
                    <a:pt x="395" y="50"/>
                  </a:lnTo>
                  <a:lnTo>
                    <a:pt x="402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22" name="Rectangle 310"/>
            <p:cNvSpPr>
              <a:spLocks noChangeArrowheads="1"/>
            </p:cNvSpPr>
            <p:nvPr/>
          </p:nvSpPr>
          <p:spPr bwMode="auto">
            <a:xfrm>
              <a:off x="4427" y="778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6</a:t>
              </a:r>
              <a:endParaRPr lang="en-US" altLang="en-US" sz="4000"/>
            </a:p>
          </p:txBody>
        </p:sp>
        <p:sp>
          <p:nvSpPr>
            <p:cNvPr id="832823" name="Freeform 311"/>
            <p:cNvSpPr>
              <a:spLocks/>
            </p:cNvSpPr>
            <p:nvPr/>
          </p:nvSpPr>
          <p:spPr bwMode="auto">
            <a:xfrm>
              <a:off x="3146" y="1251"/>
              <a:ext cx="804" cy="49"/>
            </a:xfrm>
            <a:custGeom>
              <a:avLst/>
              <a:gdLst>
                <a:gd name="T0" fmla="*/ 0 w 804"/>
                <a:gd name="T1" fmla="*/ 49 h 49"/>
                <a:gd name="T2" fmla="*/ 0 w 804"/>
                <a:gd name="T3" fmla="*/ 49 h 49"/>
                <a:gd name="T4" fmla="*/ 8 w 804"/>
                <a:gd name="T5" fmla="*/ 0 h 49"/>
                <a:gd name="T6" fmla="*/ 798 w 804"/>
                <a:gd name="T7" fmla="*/ 0 h 49"/>
                <a:gd name="T8" fmla="*/ 804 w 804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4" h="49">
                  <a:moveTo>
                    <a:pt x="0" y="49"/>
                  </a:moveTo>
                  <a:lnTo>
                    <a:pt x="0" y="49"/>
                  </a:lnTo>
                  <a:lnTo>
                    <a:pt x="8" y="0"/>
                  </a:lnTo>
                  <a:lnTo>
                    <a:pt x="798" y="0"/>
                  </a:lnTo>
                  <a:lnTo>
                    <a:pt x="804" y="49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24" name="Freeform 312"/>
            <p:cNvSpPr>
              <a:spLocks/>
            </p:cNvSpPr>
            <p:nvPr/>
          </p:nvSpPr>
          <p:spPr bwMode="auto">
            <a:xfrm>
              <a:off x="3146" y="1300"/>
              <a:ext cx="804" cy="50"/>
            </a:xfrm>
            <a:custGeom>
              <a:avLst/>
              <a:gdLst>
                <a:gd name="T0" fmla="*/ 0 w 804"/>
                <a:gd name="T1" fmla="*/ 0 h 50"/>
                <a:gd name="T2" fmla="*/ 0 w 804"/>
                <a:gd name="T3" fmla="*/ 0 h 50"/>
                <a:gd name="T4" fmla="*/ 8 w 804"/>
                <a:gd name="T5" fmla="*/ 50 h 50"/>
                <a:gd name="T6" fmla="*/ 798 w 804"/>
                <a:gd name="T7" fmla="*/ 50 h 50"/>
                <a:gd name="T8" fmla="*/ 804 w 80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4" h="50">
                  <a:moveTo>
                    <a:pt x="0" y="0"/>
                  </a:moveTo>
                  <a:lnTo>
                    <a:pt x="0" y="0"/>
                  </a:lnTo>
                  <a:lnTo>
                    <a:pt x="8" y="50"/>
                  </a:lnTo>
                  <a:lnTo>
                    <a:pt x="798" y="50"/>
                  </a:lnTo>
                  <a:lnTo>
                    <a:pt x="804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25" name="Freeform 313"/>
            <p:cNvSpPr>
              <a:spLocks/>
            </p:cNvSpPr>
            <p:nvPr/>
          </p:nvSpPr>
          <p:spPr bwMode="auto">
            <a:xfrm>
              <a:off x="3950" y="1251"/>
              <a:ext cx="402" cy="49"/>
            </a:xfrm>
            <a:custGeom>
              <a:avLst/>
              <a:gdLst>
                <a:gd name="T0" fmla="*/ 0 w 402"/>
                <a:gd name="T1" fmla="*/ 49 h 49"/>
                <a:gd name="T2" fmla="*/ 0 w 402"/>
                <a:gd name="T3" fmla="*/ 49 h 49"/>
                <a:gd name="T4" fmla="*/ 7 w 402"/>
                <a:gd name="T5" fmla="*/ 0 h 49"/>
                <a:gd name="T6" fmla="*/ 395 w 402"/>
                <a:gd name="T7" fmla="*/ 0 h 49"/>
                <a:gd name="T8" fmla="*/ 402 w 402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49">
                  <a:moveTo>
                    <a:pt x="0" y="49"/>
                  </a:moveTo>
                  <a:lnTo>
                    <a:pt x="0" y="49"/>
                  </a:lnTo>
                  <a:lnTo>
                    <a:pt x="7" y="0"/>
                  </a:lnTo>
                  <a:lnTo>
                    <a:pt x="395" y="0"/>
                  </a:lnTo>
                  <a:lnTo>
                    <a:pt x="402" y="49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26" name="Freeform 314"/>
            <p:cNvSpPr>
              <a:spLocks/>
            </p:cNvSpPr>
            <p:nvPr/>
          </p:nvSpPr>
          <p:spPr bwMode="auto">
            <a:xfrm>
              <a:off x="3950" y="1300"/>
              <a:ext cx="402" cy="50"/>
            </a:xfrm>
            <a:custGeom>
              <a:avLst/>
              <a:gdLst>
                <a:gd name="T0" fmla="*/ 0 w 402"/>
                <a:gd name="T1" fmla="*/ 0 h 50"/>
                <a:gd name="T2" fmla="*/ 0 w 402"/>
                <a:gd name="T3" fmla="*/ 0 h 50"/>
                <a:gd name="T4" fmla="*/ 7 w 402"/>
                <a:gd name="T5" fmla="*/ 50 h 50"/>
                <a:gd name="T6" fmla="*/ 395 w 402"/>
                <a:gd name="T7" fmla="*/ 50 h 50"/>
                <a:gd name="T8" fmla="*/ 402 w 402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0">
                  <a:moveTo>
                    <a:pt x="0" y="0"/>
                  </a:moveTo>
                  <a:lnTo>
                    <a:pt x="0" y="0"/>
                  </a:lnTo>
                  <a:lnTo>
                    <a:pt x="7" y="50"/>
                  </a:lnTo>
                  <a:lnTo>
                    <a:pt x="395" y="50"/>
                  </a:lnTo>
                  <a:lnTo>
                    <a:pt x="402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27" name="Freeform 315"/>
            <p:cNvSpPr>
              <a:spLocks/>
            </p:cNvSpPr>
            <p:nvPr/>
          </p:nvSpPr>
          <p:spPr bwMode="auto">
            <a:xfrm>
              <a:off x="4352" y="1251"/>
              <a:ext cx="805" cy="49"/>
            </a:xfrm>
            <a:custGeom>
              <a:avLst/>
              <a:gdLst>
                <a:gd name="T0" fmla="*/ 0 w 805"/>
                <a:gd name="T1" fmla="*/ 49 h 49"/>
                <a:gd name="T2" fmla="*/ 0 w 805"/>
                <a:gd name="T3" fmla="*/ 49 h 49"/>
                <a:gd name="T4" fmla="*/ 8 w 805"/>
                <a:gd name="T5" fmla="*/ 0 h 49"/>
                <a:gd name="T6" fmla="*/ 796 w 805"/>
                <a:gd name="T7" fmla="*/ 0 h 49"/>
                <a:gd name="T8" fmla="*/ 805 w 805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5" h="49">
                  <a:moveTo>
                    <a:pt x="0" y="49"/>
                  </a:moveTo>
                  <a:lnTo>
                    <a:pt x="0" y="49"/>
                  </a:lnTo>
                  <a:lnTo>
                    <a:pt x="8" y="0"/>
                  </a:lnTo>
                  <a:lnTo>
                    <a:pt x="796" y="0"/>
                  </a:lnTo>
                  <a:lnTo>
                    <a:pt x="805" y="49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28" name="Freeform 316"/>
            <p:cNvSpPr>
              <a:spLocks/>
            </p:cNvSpPr>
            <p:nvPr/>
          </p:nvSpPr>
          <p:spPr bwMode="auto">
            <a:xfrm>
              <a:off x="4352" y="1300"/>
              <a:ext cx="805" cy="50"/>
            </a:xfrm>
            <a:custGeom>
              <a:avLst/>
              <a:gdLst>
                <a:gd name="T0" fmla="*/ 0 w 805"/>
                <a:gd name="T1" fmla="*/ 0 h 50"/>
                <a:gd name="T2" fmla="*/ 0 w 805"/>
                <a:gd name="T3" fmla="*/ 0 h 50"/>
                <a:gd name="T4" fmla="*/ 8 w 805"/>
                <a:gd name="T5" fmla="*/ 50 h 50"/>
                <a:gd name="T6" fmla="*/ 796 w 805"/>
                <a:gd name="T7" fmla="*/ 50 h 50"/>
                <a:gd name="T8" fmla="*/ 805 w 805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5" h="50">
                  <a:moveTo>
                    <a:pt x="0" y="0"/>
                  </a:moveTo>
                  <a:lnTo>
                    <a:pt x="0" y="0"/>
                  </a:lnTo>
                  <a:lnTo>
                    <a:pt x="8" y="50"/>
                  </a:lnTo>
                  <a:lnTo>
                    <a:pt x="796" y="50"/>
                  </a:lnTo>
                  <a:lnTo>
                    <a:pt x="805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29" name="Line 317"/>
            <p:cNvSpPr>
              <a:spLocks noChangeShapeType="1"/>
            </p:cNvSpPr>
            <p:nvPr/>
          </p:nvSpPr>
          <p:spPr bwMode="auto">
            <a:xfrm>
              <a:off x="5157" y="1300"/>
              <a:ext cx="19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30" name="Rectangle 318"/>
            <p:cNvSpPr>
              <a:spLocks noChangeArrowheads="1"/>
            </p:cNvSpPr>
            <p:nvPr/>
          </p:nvSpPr>
          <p:spPr bwMode="auto">
            <a:xfrm>
              <a:off x="1749" y="1589"/>
              <a:ext cx="55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Constant_in</a:t>
              </a:r>
              <a:endParaRPr lang="en-US" altLang="en-US" sz="4000"/>
            </a:p>
          </p:txBody>
        </p:sp>
        <p:sp>
          <p:nvSpPr>
            <p:cNvPr id="832831" name="Freeform 319"/>
            <p:cNvSpPr>
              <a:spLocks/>
            </p:cNvSpPr>
            <p:nvPr/>
          </p:nvSpPr>
          <p:spPr bwMode="auto">
            <a:xfrm>
              <a:off x="2343" y="1594"/>
              <a:ext cx="1204" cy="50"/>
            </a:xfrm>
            <a:custGeom>
              <a:avLst/>
              <a:gdLst>
                <a:gd name="T0" fmla="*/ 0 w 1204"/>
                <a:gd name="T1" fmla="*/ 0 h 50"/>
                <a:gd name="T2" fmla="*/ 0 w 1204"/>
                <a:gd name="T3" fmla="*/ 0 h 50"/>
                <a:gd name="T4" fmla="*/ 1197 w 1204"/>
                <a:gd name="T5" fmla="*/ 0 h 50"/>
                <a:gd name="T6" fmla="*/ 1204 w 120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4" h="50">
                  <a:moveTo>
                    <a:pt x="0" y="0"/>
                  </a:moveTo>
                  <a:lnTo>
                    <a:pt x="0" y="0"/>
                  </a:lnTo>
                  <a:lnTo>
                    <a:pt x="1197" y="0"/>
                  </a:lnTo>
                  <a:lnTo>
                    <a:pt x="1204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32" name="Freeform 320"/>
            <p:cNvSpPr>
              <a:spLocks/>
            </p:cNvSpPr>
            <p:nvPr/>
          </p:nvSpPr>
          <p:spPr bwMode="auto">
            <a:xfrm>
              <a:off x="2343" y="1644"/>
              <a:ext cx="1204" cy="49"/>
            </a:xfrm>
            <a:custGeom>
              <a:avLst/>
              <a:gdLst>
                <a:gd name="T0" fmla="*/ 0 w 1204"/>
                <a:gd name="T1" fmla="*/ 49 h 49"/>
                <a:gd name="T2" fmla="*/ 0 w 1204"/>
                <a:gd name="T3" fmla="*/ 49 h 49"/>
                <a:gd name="T4" fmla="*/ 1197 w 1204"/>
                <a:gd name="T5" fmla="*/ 49 h 49"/>
                <a:gd name="T6" fmla="*/ 1204 w 1204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4" h="49">
                  <a:moveTo>
                    <a:pt x="0" y="49"/>
                  </a:moveTo>
                  <a:lnTo>
                    <a:pt x="0" y="49"/>
                  </a:lnTo>
                  <a:lnTo>
                    <a:pt x="1197" y="49"/>
                  </a:lnTo>
                  <a:lnTo>
                    <a:pt x="1204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33" name="Freeform 321"/>
            <p:cNvSpPr>
              <a:spLocks/>
            </p:cNvSpPr>
            <p:nvPr/>
          </p:nvSpPr>
          <p:spPr bwMode="auto">
            <a:xfrm>
              <a:off x="3547" y="1594"/>
              <a:ext cx="403" cy="50"/>
            </a:xfrm>
            <a:custGeom>
              <a:avLst/>
              <a:gdLst>
                <a:gd name="T0" fmla="*/ 0 w 403"/>
                <a:gd name="T1" fmla="*/ 50 h 50"/>
                <a:gd name="T2" fmla="*/ 0 w 403"/>
                <a:gd name="T3" fmla="*/ 50 h 50"/>
                <a:gd name="T4" fmla="*/ 9 w 403"/>
                <a:gd name="T5" fmla="*/ 0 h 50"/>
                <a:gd name="T6" fmla="*/ 397 w 403"/>
                <a:gd name="T7" fmla="*/ 0 h 50"/>
                <a:gd name="T8" fmla="*/ 403 w 40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50">
                  <a:moveTo>
                    <a:pt x="0" y="50"/>
                  </a:moveTo>
                  <a:lnTo>
                    <a:pt x="0" y="50"/>
                  </a:lnTo>
                  <a:lnTo>
                    <a:pt x="9" y="0"/>
                  </a:lnTo>
                  <a:lnTo>
                    <a:pt x="397" y="0"/>
                  </a:lnTo>
                  <a:lnTo>
                    <a:pt x="403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34" name="Freeform 322"/>
            <p:cNvSpPr>
              <a:spLocks/>
            </p:cNvSpPr>
            <p:nvPr/>
          </p:nvSpPr>
          <p:spPr bwMode="auto">
            <a:xfrm>
              <a:off x="3547" y="1644"/>
              <a:ext cx="403" cy="49"/>
            </a:xfrm>
            <a:custGeom>
              <a:avLst/>
              <a:gdLst>
                <a:gd name="T0" fmla="*/ 0 w 403"/>
                <a:gd name="T1" fmla="*/ 0 h 49"/>
                <a:gd name="T2" fmla="*/ 0 w 403"/>
                <a:gd name="T3" fmla="*/ 0 h 49"/>
                <a:gd name="T4" fmla="*/ 9 w 403"/>
                <a:gd name="T5" fmla="*/ 49 h 49"/>
                <a:gd name="T6" fmla="*/ 397 w 403"/>
                <a:gd name="T7" fmla="*/ 49 h 49"/>
                <a:gd name="T8" fmla="*/ 403 w 40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49">
                  <a:moveTo>
                    <a:pt x="0" y="0"/>
                  </a:moveTo>
                  <a:lnTo>
                    <a:pt x="0" y="0"/>
                  </a:lnTo>
                  <a:lnTo>
                    <a:pt x="9" y="49"/>
                  </a:lnTo>
                  <a:lnTo>
                    <a:pt x="397" y="49"/>
                  </a:lnTo>
                  <a:lnTo>
                    <a:pt x="403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35" name="Rectangle 323"/>
            <p:cNvSpPr>
              <a:spLocks noChangeArrowheads="1"/>
            </p:cNvSpPr>
            <p:nvPr/>
          </p:nvSpPr>
          <p:spPr bwMode="auto">
            <a:xfrm>
              <a:off x="3574" y="1591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2</a:t>
              </a:r>
              <a:endParaRPr lang="en-US" altLang="en-US" sz="4000"/>
            </a:p>
          </p:txBody>
        </p:sp>
        <p:sp>
          <p:nvSpPr>
            <p:cNvPr id="832836" name="Freeform 324"/>
            <p:cNvSpPr>
              <a:spLocks/>
            </p:cNvSpPr>
            <p:nvPr/>
          </p:nvSpPr>
          <p:spPr bwMode="auto">
            <a:xfrm>
              <a:off x="3950" y="1594"/>
              <a:ext cx="1401" cy="50"/>
            </a:xfrm>
            <a:custGeom>
              <a:avLst/>
              <a:gdLst>
                <a:gd name="T0" fmla="*/ 0 w 1401"/>
                <a:gd name="T1" fmla="*/ 50 h 50"/>
                <a:gd name="T2" fmla="*/ 0 w 1401"/>
                <a:gd name="T3" fmla="*/ 50 h 50"/>
                <a:gd name="T4" fmla="*/ 7 w 1401"/>
                <a:gd name="T5" fmla="*/ 0 h 50"/>
                <a:gd name="T6" fmla="*/ 1401 w 1401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1" h="50">
                  <a:moveTo>
                    <a:pt x="0" y="50"/>
                  </a:moveTo>
                  <a:lnTo>
                    <a:pt x="0" y="50"/>
                  </a:lnTo>
                  <a:lnTo>
                    <a:pt x="7" y="0"/>
                  </a:lnTo>
                  <a:lnTo>
                    <a:pt x="140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37" name="Freeform 325"/>
            <p:cNvSpPr>
              <a:spLocks/>
            </p:cNvSpPr>
            <p:nvPr/>
          </p:nvSpPr>
          <p:spPr bwMode="auto">
            <a:xfrm>
              <a:off x="3950" y="1644"/>
              <a:ext cx="1406" cy="54"/>
            </a:xfrm>
            <a:custGeom>
              <a:avLst/>
              <a:gdLst>
                <a:gd name="T0" fmla="*/ 0 w 1406"/>
                <a:gd name="T1" fmla="*/ 0 h 54"/>
                <a:gd name="T2" fmla="*/ 0 w 1406"/>
                <a:gd name="T3" fmla="*/ 0 h 54"/>
                <a:gd name="T4" fmla="*/ 7 w 1406"/>
                <a:gd name="T5" fmla="*/ 49 h 54"/>
                <a:gd name="T6" fmla="*/ 1406 w 1406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6" h="54">
                  <a:moveTo>
                    <a:pt x="0" y="0"/>
                  </a:moveTo>
                  <a:lnTo>
                    <a:pt x="0" y="0"/>
                  </a:lnTo>
                  <a:lnTo>
                    <a:pt x="7" y="49"/>
                  </a:lnTo>
                  <a:lnTo>
                    <a:pt x="1406" y="54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38" name="Rectangle 326"/>
            <p:cNvSpPr>
              <a:spLocks noChangeArrowheads="1"/>
            </p:cNvSpPr>
            <p:nvPr/>
          </p:nvSpPr>
          <p:spPr bwMode="auto">
            <a:xfrm>
              <a:off x="2078" y="1759"/>
              <a:ext cx="17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MB</a:t>
              </a:r>
              <a:endParaRPr lang="en-US" altLang="en-US" sz="4000"/>
            </a:p>
          </p:txBody>
        </p:sp>
        <p:sp>
          <p:nvSpPr>
            <p:cNvPr id="832840" name="Line 328"/>
            <p:cNvSpPr>
              <a:spLocks noChangeShapeType="1"/>
            </p:cNvSpPr>
            <p:nvPr/>
          </p:nvSpPr>
          <p:spPr bwMode="auto">
            <a:xfrm>
              <a:off x="2363" y="1814"/>
              <a:ext cx="1" cy="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41" name="Line 329"/>
            <p:cNvSpPr>
              <a:spLocks noChangeShapeType="1"/>
            </p:cNvSpPr>
            <p:nvPr/>
          </p:nvSpPr>
          <p:spPr bwMode="auto">
            <a:xfrm>
              <a:off x="2363" y="1864"/>
              <a:ext cx="118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42" name="Line 330"/>
            <p:cNvSpPr>
              <a:spLocks noChangeShapeType="1"/>
            </p:cNvSpPr>
            <p:nvPr/>
          </p:nvSpPr>
          <p:spPr bwMode="auto">
            <a:xfrm flipV="1">
              <a:off x="3547" y="1765"/>
              <a:ext cx="1" cy="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43" name="Line 331"/>
            <p:cNvSpPr>
              <a:spLocks noChangeShapeType="1"/>
            </p:cNvSpPr>
            <p:nvPr/>
          </p:nvSpPr>
          <p:spPr bwMode="auto">
            <a:xfrm>
              <a:off x="3547" y="1765"/>
              <a:ext cx="40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44" name="Line 332"/>
            <p:cNvSpPr>
              <a:spLocks noChangeShapeType="1"/>
            </p:cNvSpPr>
            <p:nvPr/>
          </p:nvSpPr>
          <p:spPr bwMode="auto">
            <a:xfrm>
              <a:off x="3950" y="1765"/>
              <a:ext cx="1" cy="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45" name="Line 333"/>
            <p:cNvSpPr>
              <a:spLocks noChangeShapeType="1"/>
            </p:cNvSpPr>
            <p:nvPr/>
          </p:nvSpPr>
          <p:spPr bwMode="auto">
            <a:xfrm>
              <a:off x="3950" y="1864"/>
              <a:ext cx="120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46" name="Line 334"/>
            <p:cNvSpPr>
              <a:spLocks noChangeShapeType="1"/>
            </p:cNvSpPr>
            <p:nvPr/>
          </p:nvSpPr>
          <p:spPr bwMode="auto">
            <a:xfrm flipV="1">
              <a:off x="5157" y="1814"/>
              <a:ext cx="1" cy="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47" name="Line 335"/>
            <p:cNvSpPr>
              <a:spLocks noChangeShapeType="1"/>
            </p:cNvSpPr>
            <p:nvPr/>
          </p:nvSpPr>
          <p:spPr bwMode="auto">
            <a:xfrm flipV="1">
              <a:off x="5157" y="1813"/>
              <a:ext cx="19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48" name="Rectangle 336"/>
            <p:cNvSpPr>
              <a:spLocks noChangeArrowheads="1"/>
            </p:cNvSpPr>
            <p:nvPr/>
          </p:nvSpPr>
          <p:spPr bwMode="auto">
            <a:xfrm>
              <a:off x="1723" y="1920"/>
              <a:ext cx="57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Address_out</a:t>
              </a:r>
              <a:endParaRPr lang="en-US" altLang="en-US" sz="4000"/>
            </a:p>
          </p:txBody>
        </p:sp>
        <p:sp>
          <p:nvSpPr>
            <p:cNvPr id="832849" name="Line 337"/>
            <p:cNvSpPr>
              <a:spLocks noChangeShapeType="1"/>
            </p:cNvSpPr>
            <p:nvPr/>
          </p:nvSpPr>
          <p:spPr bwMode="auto">
            <a:xfrm>
              <a:off x="2263" y="1977"/>
              <a:ext cx="2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50" name="Freeform 338"/>
            <p:cNvSpPr>
              <a:spLocks/>
            </p:cNvSpPr>
            <p:nvPr/>
          </p:nvSpPr>
          <p:spPr bwMode="auto">
            <a:xfrm>
              <a:off x="2363" y="1927"/>
              <a:ext cx="381" cy="50"/>
            </a:xfrm>
            <a:custGeom>
              <a:avLst/>
              <a:gdLst>
                <a:gd name="T0" fmla="*/ 0 w 381"/>
                <a:gd name="T1" fmla="*/ 50 h 50"/>
                <a:gd name="T2" fmla="*/ 0 w 381"/>
                <a:gd name="T3" fmla="*/ 50 h 50"/>
                <a:gd name="T4" fmla="*/ 7 w 381"/>
                <a:gd name="T5" fmla="*/ 0 h 50"/>
                <a:gd name="T6" fmla="*/ 375 w 381"/>
                <a:gd name="T7" fmla="*/ 0 h 50"/>
                <a:gd name="T8" fmla="*/ 381 w 381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50">
                  <a:moveTo>
                    <a:pt x="0" y="50"/>
                  </a:moveTo>
                  <a:lnTo>
                    <a:pt x="0" y="50"/>
                  </a:lnTo>
                  <a:lnTo>
                    <a:pt x="7" y="0"/>
                  </a:lnTo>
                  <a:lnTo>
                    <a:pt x="375" y="0"/>
                  </a:lnTo>
                  <a:lnTo>
                    <a:pt x="381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51" name="Freeform 339"/>
            <p:cNvSpPr>
              <a:spLocks/>
            </p:cNvSpPr>
            <p:nvPr/>
          </p:nvSpPr>
          <p:spPr bwMode="auto">
            <a:xfrm>
              <a:off x="2363" y="1977"/>
              <a:ext cx="381" cy="49"/>
            </a:xfrm>
            <a:custGeom>
              <a:avLst/>
              <a:gdLst>
                <a:gd name="T0" fmla="*/ 0 w 381"/>
                <a:gd name="T1" fmla="*/ 0 h 49"/>
                <a:gd name="T2" fmla="*/ 0 w 381"/>
                <a:gd name="T3" fmla="*/ 0 h 49"/>
                <a:gd name="T4" fmla="*/ 7 w 381"/>
                <a:gd name="T5" fmla="*/ 49 h 49"/>
                <a:gd name="T6" fmla="*/ 375 w 381"/>
                <a:gd name="T7" fmla="*/ 49 h 49"/>
                <a:gd name="T8" fmla="*/ 381 w 381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49">
                  <a:moveTo>
                    <a:pt x="0" y="0"/>
                  </a:moveTo>
                  <a:lnTo>
                    <a:pt x="0" y="0"/>
                  </a:lnTo>
                  <a:lnTo>
                    <a:pt x="7" y="49"/>
                  </a:lnTo>
                  <a:lnTo>
                    <a:pt x="375" y="49"/>
                  </a:lnTo>
                  <a:lnTo>
                    <a:pt x="38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52" name="Freeform 340"/>
            <p:cNvSpPr>
              <a:spLocks/>
            </p:cNvSpPr>
            <p:nvPr/>
          </p:nvSpPr>
          <p:spPr bwMode="auto">
            <a:xfrm>
              <a:off x="2744" y="1927"/>
              <a:ext cx="402" cy="50"/>
            </a:xfrm>
            <a:custGeom>
              <a:avLst/>
              <a:gdLst>
                <a:gd name="T0" fmla="*/ 0 w 402"/>
                <a:gd name="T1" fmla="*/ 50 h 50"/>
                <a:gd name="T2" fmla="*/ 0 w 402"/>
                <a:gd name="T3" fmla="*/ 50 h 50"/>
                <a:gd name="T4" fmla="*/ 7 w 402"/>
                <a:gd name="T5" fmla="*/ 0 h 50"/>
                <a:gd name="T6" fmla="*/ 395 w 402"/>
                <a:gd name="T7" fmla="*/ 0 h 50"/>
                <a:gd name="T8" fmla="*/ 402 w 402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0">
                  <a:moveTo>
                    <a:pt x="0" y="50"/>
                  </a:moveTo>
                  <a:lnTo>
                    <a:pt x="0" y="50"/>
                  </a:lnTo>
                  <a:lnTo>
                    <a:pt x="7" y="0"/>
                  </a:lnTo>
                  <a:lnTo>
                    <a:pt x="395" y="0"/>
                  </a:lnTo>
                  <a:lnTo>
                    <a:pt x="402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53" name="Freeform 341"/>
            <p:cNvSpPr>
              <a:spLocks/>
            </p:cNvSpPr>
            <p:nvPr/>
          </p:nvSpPr>
          <p:spPr bwMode="auto">
            <a:xfrm>
              <a:off x="2744" y="1977"/>
              <a:ext cx="402" cy="49"/>
            </a:xfrm>
            <a:custGeom>
              <a:avLst/>
              <a:gdLst>
                <a:gd name="T0" fmla="*/ 0 w 402"/>
                <a:gd name="T1" fmla="*/ 0 h 49"/>
                <a:gd name="T2" fmla="*/ 0 w 402"/>
                <a:gd name="T3" fmla="*/ 0 h 49"/>
                <a:gd name="T4" fmla="*/ 7 w 402"/>
                <a:gd name="T5" fmla="*/ 49 h 49"/>
                <a:gd name="T6" fmla="*/ 395 w 402"/>
                <a:gd name="T7" fmla="*/ 49 h 49"/>
                <a:gd name="T8" fmla="*/ 402 w 402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49">
                  <a:moveTo>
                    <a:pt x="0" y="0"/>
                  </a:moveTo>
                  <a:lnTo>
                    <a:pt x="0" y="0"/>
                  </a:lnTo>
                  <a:lnTo>
                    <a:pt x="7" y="49"/>
                  </a:lnTo>
                  <a:lnTo>
                    <a:pt x="395" y="49"/>
                  </a:lnTo>
                  <a:lnTo>
                    <a:pt x="402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54" name="Freeform 342"/>
            <p:cNvSpPr>
              <a:spLocks/>
            </p:cNvSpPr>
            <p:nvPr/>
          </p:nvSpPr>
          <p:spPr bwMode="auto">
            <a:xfrm>
              <a:off x="3146" y="1927"/>
              <a:ext cx="401" cy="50"/>
            </a:xfrm>
            <a:custGeom>
              <a:avLst/>
              <a:gdLst>
                <a:gd name="T0" fmla="*/ 0 w 401"/>
                <a:gd name="T1" fmla="*/ 50 h 50"/>
                <a:gd name="T2" fmla="*/ 0 w 401"/>
                <a:gd name="T3" fmla="*/ 50 h 50"/>
                <a:gd name="T4" fmla="*/ 8 w 401"/>
                <a:gd name="T5" fmla="*/ 0 h 50"/>
                <a:gd name="T6" fmla="*/ 394 w 401"/>
                <a:gd name="T7" fmla="*/ 0 h 50"/>
                <a:gd name="T8" fmla="*/ 401 w 401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50">
                  <a:moveTo>
                    <a:pt x="0" y="50"/>
                  </a:moveTo>
                  <a:lnTo>
                    <a:pt x="0" y="50"/>
                  </a:lnTo>
                  <a:lnTo>
                    <a:pt x="8" y="0"/>
                  </a:lnTo>
                  <a:lnTo>
                    <a:pt x="394" y="0"/>
                  </a:lnTo>
                  <a:lnTo>
                    <a:pt x="401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55" name="Freeform 343"/>
            <p:cNvSpPr>
              <a:spLocks/>
            </p:cNvSpPr>
            <p:nvPr/>
          </p:nvSpPr>
          <p:spPr bwMode="auto">
            <a:xfrm>
              <a:off x="3146" y="1977"/>
              <a:ext cx="401" cy="49"/>
            </a:xfrm>
            <a:custGeom>
              <a:avLst/>
              <a:gdLst>
                <a:gd name="T0" fmla="*/ 0 w 401"/>
                <a:gd name="T1" fmla="*/ 0 h 49"/>
                <a:gd name="T2" fmla="*/ 0 w 401"/>
                <a:gd name="T3" fmla="*/ 0 h 49"/>
                <a:gd name="T4" fmla="*/ 8 w 401"/>
                <a:gd name="T5" fmla="*/ 49 h 49"/>
                <a:gd name="T6" fmla="*/ 394 w 401"/>
                <a:gd name="T7" fmla="*/ 49 h 49"/>
                <a:gd name="T8" fmla="*/ 401 w 401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49">
                  <a:moveTo>
                    <a:pt x="0" y="0"/>
                  </a:moveTo>
                  <a:lnTo>
                    <a:pt x="0" y="0"/>
                  </a:lnTo>
                  <a:lnTo>
                    <a:pt x="8" y="49"/>
                  </a:lnTo>
                  <a:lnTo>
                    <a:pt x="394" y="49"/>
                  </a:lnTo>
                  <a:lnTo>
                    <a:pt x="40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56" name="Freeform 344"/>
            <p:cNvSpPr>
              <a:spLocks/>
            </p:cNvSpPr>
            <p:nvPr/>
          </p:nvSpPr>
          <p:spPr bwMode="auto">
            <a:xfrm>
              <a:off x="3547" y="1927"/>
              <a:ext cx="1610" cy="50"/>
            </a:xfrm>
            <a:custGeom>
              <a:avLst/>
              <a:gdLst>
                <a:gd name="T0" fmla="*/ 0 w 1610"/>
                <a:gd name="T1" fmla="*/ 50 h 50"/>
                <a:gd name="T2" fmla="*/ 0 w 1610"/>
                <a:gd name="T3" fmla="*/ 50 h 50"/>
                <a:gd name="T4" fmla="*/ 9 w 1610"/>
                <a:gd name="T5" fmla="*/ 0 h 50"/>
                <a:gd name="T6" fmla="*/ 1601 w 1610"/>
                <a:gd name="T7" fmla="*/ 0 h 50"/>
                <a:gd name="T8" fmla="*/ 1610 w 1610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0" h="50">
                  <a:moveTo>
                    <a:pt x="0" y="50"/>
                  </a:moveTo>
                  <a:lnTo>
                    <a:pt x="0" y="50"/>
                  </a:lnTo>
                  <a:lnTo>
                    <a:pt x="9" y="0"/>
                  </a:lnTo>
                  <a:lnTo>
                    <a:pt x="1601" y="0"/>
                  </a:lnTo>
                  <a:lnTo>
                    <a:pt x="1610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57" name="Freeform 345"/>
            <p:cNvSpPr>
              <a:spLocks/>
            </p:cNvSpPr>
            <p:nvPr/>
          </p:nvSpPr>
          <p:spPr bwMode="auto">
            <a:xfrm>
              <a:off x="3547" y="1977"/>
              <a:ext cx="1610" cy="49"/>
            </a:xfrm>
            <a:custGeom>
              <a:avLst/>
              <a:gdLst>
                <a:gd name="T0" fmla="*/ 0 w 1610"/>
                <a:gd name="T1" fmla="*/ 0 h 49"/>
                <a:gd name="T2" fmla="*/ 0 w 1610"/>
                <a:gd name="T3" fmla="*/ 0 h 49"/>
                <a:gd name="T4" fmla="*/ 9 w 1610"/>
                <a:gd name="T5" fmla="*/ 49 h 49"/>
                <a:gd name="T6" fmla="*/ 1601 w 1610"/>
                <a:gd name="T7" fmla="*/ 49 h 49"/>
                <a:gd name="T8" fmla="*/ 1610 w 1610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0" h="49">
                  <a:moveTo>
                    <a:pt x="0" y="0"/>
                  </a:moveTo>
                  <a:lnTo>
                    <a:pt x="0" y="0"/>
                  </a:lnTo>
                  <a:lnTo>
                    <a:pt x="9" y="49"/>
                  </a:lnTo>
                  <a:lnTo>
                    <a:pt x="1601" y="49"/>
                  </a:lnTo>
                  <a:lnTo>
                    <a:pt x="1610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58" name="Rectangle 346"/>
            <p:cNvSpPr>
              <a:spLocks noChangeArrowheads="1"/>
            </p:cNvSpPr>
            <p:nvPr/>
          </p:nvSpPr>
          <p:spPr bwMode="auto">
            <a:xfrm>
              <a:off x="1855" y="2081"/>
              <a:ext cx="4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Data_out</a:t>
              </a:r>
              <a:endParaRPr lang="en-US" altLang="en-US" sz="4000"/>
            </a:p>
          </p:txBody>
        </p:sp>
        <p:sp>
          <p:nvSpPr>
            <p:cNvPr id="832859" name="Line 347"/>
            <p:cNvSpPr>
              <a:spLocks noChangeShapeType="1"/>
            </p:cNvSpPr>
            <p:nvPr/>
          </p:nvSpPr>
          <p:spPr bwMode="auto">
            <a:xfrm>
              <a:off x="2263" y="2137"/>
              <a:ext cx="2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60" name="Freeform 348"/>
            <p:cNvSpPr>
              <a:spLocks/>
            </p:cNvSpPr>
            <p:nvPr/>
          </p:nvSpPr>
          <p:spPr bwMode="auto">
            <a:xfrm>
              <a:off x="2363" y="2088"/>
              <a:ext cx="381" cy="49"/>
            </a:xfrm>
            <a:custGeom>
              <a:avLst/>
              <a:gdLst>
                <a:gd name="T0" fmla="*/ 0 w 381"/>
                <a:gd name="T1" fmla="*/ 49 h 49"/>
                <a:gd name="T2" fmla="*/ 0 w 381"/>
                <a:gd name="T3" fmla="*/ 49 h 49"/>
                <a:gd name="T4" fmla="*/ 7 w 381"/>
                <a:gd name="T5" fmla="*/ 0 h 49"/>
                <a:gd name="T6" fmla="*/ 375 w 381"/>
                <a:gd name="T7" fmla="*/ 0 h 49"/>
                <a:gd name="T8" fmla="*/ 381 w 381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49">
                  <a:moveTo>
                    <a:pt x="0" y="49"/>
                  </a:moveTo>
                  <a:lnTo>
                    <a:pt x="0" y="49"/>
                  </a:lnTo>
                  <a:lnTo>
                    <a:pt x="7" y="0"/>
                  </a:lnTo>
                  <a:lnTo>
                    <a:pt x="375" y="0"/>
                  </a:lnTo>
                  <a:lnTo>
                    <a:pt x="381" y="49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61" name="Freeform 349"/>
            <p:cNvSpPr>
              <a:spLocks/>
            </p:cNvSpPr>
            <p:nvPr/>
          </p:nvSpPr>
          <p:spPr bwMode="auto">
            <a:xfrm>
              <a:off x="2363" y="2137"/>
              <a:ext cx="381" cy="50"/>
            </a:xfrm>
            <a:custGeom>
              <a:avLst/>
              <a:gdLst>
                <a:gd name="T0" fmla="*/ 0 w 381"/>
                <a:gd name="T1" fmla="*/ 0 h 50"/>
                <a:gd name="T2" fmla="*/ 0 w 381"/>
                <a:gd name="T3" fmla="*/ 0 h 50"/>
                <a:gd name="T4" fmla="*/ 7 w 381"/>
                <a:gd name="T5" fmla="*/ 50 h 50"/>
                <a:gd name="T6" fmla="*/ 375 w 381"/>
                <a:gd name="T7" fmla="*/ 50 h 50"/>
                <a:gd name="T8" fmla="*/ 381 w 381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50">
                  <a:moveTo>
                    <a:pt x="0" y="0"/>
                  </a:moveTo>
                  <a:lnTo>
                    <a:pt x="0" y="0"/>
                  </a:lnTo>
                  <a:lnTo>
                    <a:pt x="7" y="50"/>
                  </a:lnTo>
                  <a:lnTo>
                    <a:pt x="375" y="50"/>
                  </a:lnTo>
                  <a:lnTo>
                    <a:pt x="38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62" name="Freeform 350"/>
            <p:cNvSpPr>
              <a:spLocks/>
            </p:cNvSpPr>
            <p:nvPr/>
          </p:nvSpPr>
          <p:spPr bwMode="auto">
            <a:xfrm>
              <a:off x="2744" y="2088"/>
              <a:ext cx="402" cy="49"/>
            </a:xfrm>
            <a:custGeom>
              <a:avLst/>
              <a:gdLst>
                <a:gd name="T0" fmla="*/ 0 w 402"/>
                <a:gd name="T1" fmla="*/ 49 h 49"/>
                <a:gd name="T2" fmla="*/ 0 w 402"/>
                <a:gd name="T3" fmla="*/ 49 h 49"/>
                <a:gd name="T4" fmla="*/ 7 w 402"/>
                <a:gd name="T5" fmla="*/ 0 h 49"/>
                <a:gd name="T6" fmla="*/ 395 w 402"/>
                <a:gd name="T7" fmla="*/ 0 h 49"/>
                <a:gd name="T8" fmla="*/ 402 w 402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49">
                  <a:moveTo>
                    <a:pt x="0" y="49"/>
                  </a:moveTo>
                  <a:lnTo>
                    <a:pt x="0" y="49"/>
                  </a:lnTo>
                  <a:lnTo>
                    <a:pt x="7" y="0"/>
                  </a:lnTo>
                  <a:lnTo>
                    <a:pt x="395" y="0"/>
                  </a:lnTo>
                  <a:lnTo>
                    <a:pt x="402" y="49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63" name="Freeform 351"/>
            <p:cNvSpPr>
              <a:spLocks/>
            </p:cNvSpPr>
            <p:nvPr/>
          </p:nvSpPr>
          <p:spPr bwMode="auto">
            <a:xfrm>
              <a:off x="2744" y="2137"/>
              <a:ext cx="402" cy="50"/>
            </a:xfrm>
            <a:custGeom>
              <a:avLst/>
              <a:gdLst>
                <a:gd name="T0" fmla="*/ 0 w 402"/>
                <a:gd name="T1" fmla="*/ 0 h 50"/>
                <a:gd name="T2" fmla="*/ 0 w 402"/>
                <a:gd name="T3" fmla="*/ 0 h 50"/>
                <a:gd name="T4" fmla="*/ 7 w 402"/>
                <a:gd name="T5" fmla="*/ 50 h 50"/>
                <a:gd name="T6" fmla="*/ 395 w 402"/>
                <a:gd name="T7" fmla="*/ 50 h 50"/>
                <a:gd name="T8" fmla="*/ 402 w 402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0">
                  <a:moveTo>
                    <a:pt x="0" y="0"/>
                  </a:moveTo>
                  <a:lnTo>
                    <a:pt x="0" y="0"/>
                  </a:lnTo>
                  <a:lnTo>
                    <a:pt x="7" y="50"/>
                  </a:lnTo>
                  <a:lnTo>
                    <a:pt x="395" y="50"/>
                  </a:lnTo>
                  <a:lnTo>
                    <a:pt x="402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64" name="Freeform 352"/>
            <p:cNvSpPr>
              <a:spLocks/>
            </p:cNvSpPr>
            <p:nvPr/>
          </p:nvSpPr>
          <p:spPr bwMode="auto">
            <a:xfrm>
              <a:off x="3146" y="2088"/>
              <a:ext cx="401" cy="49"/>
            </a:xfrm>
            <a:custGeom>
              <a:avLst/>
              <a:gdLst>
                <a:gd name="T0" fmla="*/ 0 w 401"/>
                <a:gd name="T1" fmla="*/ 49 h 49"/>
                <a:gd name="T2" fmla="*/ 0 w 401"/>
                <a:gd name="T3" fmla="*/ 49 h 49"/>
                <a:gd name="T4" fmla="*/ 8 w 401"/>
                <a:gd name="T5" fmla="*/ 0 h 49"/>
                <a:gd name="T6" fmla="*/ 394 w 401"/>
                <a:gd name="T7" fmla="*/ 0 h 49"/>
                <a:gd name="T8" fmla="*/ 401 w 401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49">
                  <a:moveTo>
                    <a:pt x="0" y="49"/>
                  </a:moveTo>
                  <a:lnTo>
                    <a:pt x="0" y="49"/>
                  </a:lnTo>
                  <a:lnTo>
                    <a:pt x="8" y="0"/>
                  </a:lnTo>
                  <a:lnTo>
                    <a:pt x="394" y="0"/>
                  </a:lnTo>
                  <a:lnTo>
                    <a:pt x="401" y="49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65" name="Freeform 353"/>
            <p:cNvSpPr>
              <a:spLocks/>
            </p:cNvSpPr>
            <p:nvPr/>
          </p:nvSpPr>
          <p:spPr bwMode="auto">
            <a:xfrm>
              <a:off x="3146" y="2137"/>
              <a:ext cx="401" cy="50"/>
            </a:xfrm>
            <a:custGeom>
              <a:avLst/>
              <a:gdLst>
                <a:gd name="T0" fmla="*/ 0 w 401"/>
                <a:gd name="T1" fmla="*/ 0 h 50"/>
                <a:gd name="T2" fmla="*/ 0 w 401"/>
                <a:gd name="T3" fmla="*/ 0 h 50"/>
                <a:gd name="T4" fmla="*/ 8 w 401"/>
                <a:gd name="T5" fmla="*/ 50 h 50"/>
                <a:gd name="T6" fmla="*/ 394 w 401"/>
                <a:gd name="T7" fmla="*/ 50 h 50"/>
                <a:gd name="T8" fmla="*/ 401 w 401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50">
                  <a:moveTo>
                    <a:pt x="0" y="0"/>
                  </a:moveTo>
                  <a:lnTo>
                    <a:pt x="0" y="0"/>
                  </a:lnTo>
                  <a:lnTo>
                    <a:pt x="8" y="50"/>
                  </a:lnTo>
                  <a:lnTo>
                    <a:pt x="394" y="50"/>
                  </a:lnTo>
                  <a:lnTo>
                    <a:pt x="40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66" name="Freeform 354"/>
            <p:cNvSpPr>
              <a:spLocks/>
            </p:cNvSpPr>
            <p:nvPr/>
          </p:nvSpPr>
          <p:spPr bwMode="auto">
            <a:xfrm>
              <a:off x="3547" y="2088"/>
              <a:ext cx="403" cy="49"/>
            </a:xfrm>
            <a:custGeom>
              <a:avLst/>
              <a:gdLst>
                <a:gd name="T0" fmla="*/ 0 w 403"/>
                <a:gd name="T1" fmla="*/ 49 h 49"/>
                <a:gd name="T2" fmla="*/ 0 w 403"/>
                <a:gd name="T3" fmla="*/ 49 h 49"/>
                <a:gd name="T4" fmla="*/ 9 w 403"/>
                <a:gd name="T5" fmla="*/ 0 h 49"/>
                <a:gd name="T6" fmla="*/ 397 w 403"/>
                <a:gd name="T7" fmla="*/ 0 h 49"/>
                <a:gd name="T8" fmla="*/ 403 w 403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49">
                  <a:moveTo>
                    <a:pt x="0" y="49"/>
                  </a:moveTo>
                  <a:lnTo>
                    <a:pt x="0" y="49"/>
                  </a:lnTo>
                  <a:lnTo>
                    <a:pt x="9" y="0"/>
                  </a:lnTo>
                  <a:lnTo>
                    <a:pt x="397" y="0"/>
                  </a:lnTo>
                  <a:lnTo>
                    <a:pt x="403" y="49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67" name="Freeform 355"/>
            <p:cNvSpPr>
              <a:spLocks/>
            </p:cNvSpPr>
            <p:nvPr/>
          </p:nvSpPr>
          <p:spPr bwMode="auto">
            <a:xfrm>
              <a:off x="3547" y="2137"/>
              <a:ext cx="403" cy="50"/>
            </a:xfrm>
            <a:custGeom>
              <a:avLst/>
              <a:gdLst>
                <a:gd name="T0" fmla="*/ 0 w 403"/>
                <a:gd name="T1" fmla="*/ 0 h 50"/>
                <a:gd name="T2" fmla="*/ 0 w 403"/>
                <a:gd name="T3" fmla="*/ 0 h 50"/>
                <a:gd name="T4" fmla="*/ 9 w 403"/>
                <a:gd name="T5" fmla="*/ 50 h 50"/>
                <a:gd name="T6" fmla="*/ 397 w 403"/>
                <a:gd name="T7" fmla="*/ 50 h 50"/>
                <a:gd name="T8" fmla="*/ 403 w 403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50">
                  <a:moveTo>
                    <a:pt x="0" y="0"/>
                  </a:moveTo>
                  <a:lnTo>
                    <a:pt x="0" y="0"/>
                  </a:lnTo>
                  <a:lnTo>
                    <a:pt x="9" y="50"/>
                  </a:lnTo>
                  <a:lnTo>
                    <a:pt x="397" y="50"/>
                  </a:lnTo>
                  <a:lnTo>
                    <a:pt x="403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68" name="Freeform 356"/>
            <p:cNvSpPr>
              <a:spLocks/>
            </p:cNvSpPr>
            <p:nvPr/>
          </p:nvSpPr>
          <p:spPr bwMode="auto">
            <a:xfrm>
              <a:off x="3950" y="2088"/>
              <a:ext cx="402" cy="49"/>
            </a:xfrm>
            <a:custGeom>
              <a:avLst/>
              <a:gdLst>
                <a:gd name="T0" fmla="*/ 0 w 402"/>
                <a:gd name="T1" fmla="*/ 49 h 49"/>
                <a:gd name="T2" fmla="*/ 0 w 402"/>
                <a:gd name="T3" fmla="*/ 49 h 49"/>
                <a:gd name="T4" fmla="*/ 7 w 402"/>
                <a:gd name="T5" fmla="*/ 0 h 49"/>
                <a:gd name="T6" fmla="*/ 395 w 402"/>
                <a:gd name="T7" fmla="*/ 0 h 49"/>
                <a:gd name="T8" fmla="*/ 402 w 402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49">
                  <a:moveTo>
                    <a:pt x="0" y="49"/>
                  </a:moveTo>
                  <a:lnTo>
                    <a:pt x="0" y="49"/>
                  </a:lnTo>
                  <a:lnTo>
                    <a:pt x="7" y="0"/>
                  </a:lnTo>
                  <a:lnTo>
                    <a:pt x="395" y="0"/>
                  </a:lnTo>
                  <a:lnTo>
                    <a:pt x="402" y="49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69" name="Freeform 357"/>
            <p:cNvSpPr>
              <a:spLocks/>
            </p:cNvSpPr>
            <p:nvPr/>
          </p:nvSpPr>
          <p:spPr bwMode="auto">
            <a:xfrm>
              <a:off x="3950" y="2137"/>
              <a:ext cx="402" cy="50"/>
            </a:xfrm>
            <a:custGeom>
              <a:avLst/>
              <a:gdLst>
                <a:gd name="T0" fmla="*/ 0 w 402"/>
                <a:gd name="T1" fmla="*/ 0 h 50"/>
                <a:gd name="T2" fmla="*/ 0 w 402"/>
                <a:gd name="T3" fmla="*/ 0 h 50"/>
                <a:gd name="T4" fmla="*/ 7 w 402"/>
                <a:gd name="T5" fmla="*/ 50 h 50"/>
                <a:gd name="T6" fmla="*/ 395 w 402"/>
                <a:gd name="T7" fmla="*/ 50 h 50"/>
                <a:gd name="T8" fmla="*/ 402 w 402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0">
                  <a:moveTo>
                    <a:pt x="0" y="0"/>
                  </a:moveTo>
                  <a:lnTo>
                    <a:pt x="0" y="0"/>
                  </a:lnTo>
                  <a:lnTo>
                    <a:pt x="7" y="50"/>
                  </a:lnTo>
                  <a:lnTo>
                    <a:pt x="395" y="50"/>
                  </a:lnTo>
                  <a:lnTo>
                    <a:pt x="402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70" name="Freeform 358"/>
            <p:cNvSpPr>
              <a:spLocks/>
            </p:cNvSpPr>
            <p:nvPr/>
          </p:nvSpPr>
          <p:spPr bwMode="auto">
            <a:xfrm>
              <a:off x="4352" y="2088"/>
              <a:ext cx="805" cy="49"/>
            </a:xfrm>
            <a:custGeom>
              <a:avLst/>
              <a:gdLst>
                <a:gd name="T0" fmla="*/ 0 w 805"/>
                <a:gd name="T1" fmla="*/ 49 h 49"/>
                <a:gd name="T2" fmla="*/ 0 w 805"/>
                <a:gd name="T3" fmla="*/ 49 h 49"/>
                <a:gd name="T4" fmla="*/ 8 w 805"/>
                <a:gd name="T5" fmla="*/ 0 h 49"/>
                <a:gd name="T6" fmla="*/ 796 w 805"/>
                <a:gd name="T7" fmla="*/ 0 h 49"/>
                <a:gd name="T8" fmla="*/ 805 w 805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5" h="49">
                  <a:moveTo>
                    <a:pt x="0" y="49"/>
                  </a:moveTo>
                  <a:lnTo>
                    <a:pt x="0" y="49"/>
                  </a:lnTo>
                  <a:lnTo>
                    <a:pt x="8" y="0"/>
                  </a:lnTo>
                  <a:lnTo>
                    <a:pt x="796" y="0"/>
                  </a:lnTo>
                  <a:lnTo>
                    <a:pt x="805" y="49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71" name="Freeform 359"/>
            <p:cNvSpPr>
              <a:spLocks/>
            </p:cNvSpPr>
            <p:nvPr/>
          </p:nvSpPr>
          <p:spPr bwMode="auto">
            <a:xfrm>
              <a:off x="4352" y="2137"/>
              <a:ext cx="805" cy="50"/>
            </a:xfrm>
            <a:custGeom>
              <a:avLst/>
              <a:gdLst>
                <a:gd name="T0" fmla="*/ 0 w 805"/>
                <a:gd name="T1" fmla="*/ 0 h 50"/>
                <a:gd name="T2" fmla="*/ 0 w 805"/>
                <a:gd name="T3" fmla="*/ 0 h 50"/>
                <a:gd name="T4" fmla="*/ 8 w 805"/>
                <a:gd name="T5" fmla="*/ 50 h 50"/>
                <a:gd name="T6" fmla="*/ 796 w 805"/>
                <a:gd name="T7" fmla="*/ 50 h 50"/>
                <a:gd name="T8" fmla="*/ 805 w 805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5" h="50">
                  <a:moveTo>
                    <a:pt x="0" y="0"/>
                  </a:moveTo>
                  <a:lnTo>
                    <a:pt x="0" y="0"/>
                  </a:lnTo>
                  <a:lnTo>
                    <a:pt x="8" y="50"/>
                  </a:lnTo>
                  <a:lnTo>
                    <a:pt x="796" y="50"/>
                  </a:lnTo>
                  <a:lnTo>
                    <a:pt x="805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72" name="Line 360"/>
            <p:cNvSpPr>
              <a:spLocks noChangeShapeType="1"/>
            </p:cNvSpPr>
            <p:nvPr/>
          </p:nvSpPr>
          <p:spPr bwMode="auto">
            <a:xfrm flipV="1">
              <a:off x="5157" y="2135"/>
              <a:ext cx="199" cy="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73" name="Rectangle 361"/>
            <p:cNvSpPr>
              <a:spLocks noChangeArrowheads="1"/>
            </p:cNvSpPr>
            <p:nvPr/>
          </p:nvSpPr>
          <p:spPr bwMode="auto">
            <a:xfrm>
              <a:off x="2123" y="1411"/>
              <a:ext cx="12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FS</a:t>
              </a:r>
              <a:endParaRPr lang="en-US" altLang="en-US" sz="4000"/>
            </a:p>
          </p:txBody>
        </p:sp>
        <p:sp>
          <p:nvSpPr>
            <p:cNvPr id="832874" name="Line 362"/>
            <p:cNvSpPr>
              <a:spLocks noChangeShapeType="1"/>
            </p:cNvSpPr>
            <p:nvPr/>
          </p:nvSpPr>
          <p:spPr bwMode="auto">
            <a:xfrm>
              <a:off x="2335" y="1468"/>
              <a:ext cx="2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75" name="Freeform 363"/>
            <p:cNvSpPr>
              <a:spLocks/>
            </p:cNvSpPr>
            <p:nvPr/>
          </p:nvSpPr>
          <p:spPr bwMode="auto">
            <a:xfrm>
              <a:off x="2363" y="1418"/>
              <a:ext cx="381" cy="50"/>
            </a:xfrm>
            <a:custGeom>
              <a:avLst/>
              <a:gdLst>
                <a:gd name="T0" fmla="*/ 0 w 381"/>
                <a:gd name="T1" fmla="*/ 50 h 50"/>
                <a:gd name="T2" fmla="*/ 0 w 381"/>
                <a:gd name="T3" fmla="*/ 50 h 50"/>
                <a:gd name="T4" fmla="*/ 7 w 381"/>
                <a:gd name="T5" fmla="*/ 0 h 50"/>
                <a:gd name="T6" fmla="*/ 375 w 381"/>
                <a:gd name="T7" fmla="*/ 0 h 50"/>
                <a:gd name="T8" fmla="*/ 381 w 381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50">
                  <a:moveTo>
                    <a:pt x="0" y="50"/>
                  </a:moveTo>
                  <a:lnTo>
                    <a:pt x="0" y="50"/>
                  </a:lnTo>
                  <a:lnTo>
                    <a:pt x="7" y="0"/>
                  </a:lnTo>
                  <a:lnTo>
                    <a:pt x="375" y="0"/>
                  </a:lnTo>
                  <a:lnTo>
                    <a:pt x="381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76" name="Freeform 364"/>
            <p:cNvSpPr>
              <a:spLocks/>
            </p:cNvSpPr>
            <p:nvPr/>
          </p:nvSpPr>
          <p:spPr bwMode="auto">
            <a:xfrm>
              <a:off x="2363" y="1468"/>
              <a:ext cx="381" cy="49"/>
            </a:xfrm>
            <a:custGeom>
              <a:avLst/>
              <a:gdLst>
                <a:gd name="T0" fmla="*/ 0 w 381"/>
                <a:gd name="T1" fmla="*/ 0 h 49"/>
                <a:gd name="T2" fmla="*/ 0 w 381"/>
                <a:gd name="T3" fmla="*/ 0 h 49"/>
                <a:gd name="T4" fmla="*/ 7 w 381"/>
                <a:gd name="T5" fmla="*/ 49 h 49"/>
                <a:gd name="T6" fmla="*/ 375 w 381"/>
                <a:gd name="T7" fmla="*/ 49 h 49"/>
                <a:gd name="T8" fmla="*/ 381 w 381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49">
                  <a:moveTo>
                    <a:pt x="0" y="0"/>
                  </a:moveTo>
                  <a:lnTo>
                    <a:pt x="0" y="0"/>
                  </a:lnTo>
                  <a:lnTo>
                    <a:pt x="7" y="49"/>
                  </a:lnTo>
                  <a:lnTo>
                    <a:pt x="375" y="49"/>
                  </a:lnTo>
                  <a:lnTo>
                    <a:pt x="38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77" name="Rectangle 365"/>
            <p:cNvSpPr>
              <a:spLocks noChangeArrowheads="1"/>
            </p:cNvSpPr>
            <p:nvPr/>
          </p:nvSpPr>
          <p:spPr bwMode="auto">
            <a:xfrm>
              <a:off x="4025" y="776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5</a:t>
              </a:r>
              <a:endParaRPr lang="en-US" altLang="en-US" sz="4000"/>
            </a:p>
          </p:txBody>
        </p:sp>
        <p:sp>
          <p:nvSpPr>
            <p:cNvPr id="832878" name="Freeform 366"/>
            <p:cNvSpPr>
              <a:spLocks/>
            </p:cNvSpPr>
            <p:nvPr/>
          </p:nvSpPr>
          <p:spPr bwMode="auto">
            <a:xfrm>
              <a:off x="2744" y="1418"/>
              <a:ext cx="402" cy="50"/>
            </a:xfrm>
            <a:custGeom>
              <a:avLst/>
              <a:gdLst>
                <a:gd name="T0" fmla="*/ 0 w 402"/>
                <a:gd name="T1" fmla="*/ 50 h 50"/>
                <a:gd name="T2" fmla="*/ 0 w 402"/>
                <a:gd name="T3" fmla="*/ 50 h 50"/>
                <a:gd name="T4" fmla="*/ 7 w 402"/>
                <a:gd name="T5" fmla="*/ 0 h 50"/>
                <a:gd name="T6" fmla="*/ 395 w 402"/>
                <a:gd name="T7" fmla="*/ 0 h 50"/>
                <a:gd name="T8" fmla="*/ 402 w 402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0">
                  <a:moveTo>
                    <a:pt x="0" y="50"/>
                  </a:moveTo>
                  <a:lnTo>
                    <a:pt x="0" y="50"/>
                  </a:lnTo>
                  <a:lnTo>
                    <a:pt x="7" y="0"/>
                  </a:lnTo>
                  <a:lnTo>
                    <a:pt x="395" y="0"/>
                  </a:lnTo>
                  <a:lnTo>
                    <a:pt x="402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79" name="Freeform 367"/>
            <p:cNvSpPr>
              <a:spLocks/>
            </p:cNvSpPr>
            <p:nvPr/>
          </p:nvSpPr>
          <p:spPr bwMode="auto">
            <a:xfrm>
              <a:off x="2744" y="1468"/>
              <a:ext cx="402" cy="49"/>
            </a:xfrm>
            <a:custGeom>
              <a:avLst/>
              <a:gdLst>
                <a:gd name="T0" fmla="*/ 0 w 402"/>
                <a:gd name="T1" fmla="*/ 0 h 49"/>
                <a:gd name="T2" fmla="*/ 0 w 402"/>
                <a:gd name="T3" fmla="*/ 0 h 49"/>
                <a:gd name="T4" fmla="*/ 7 w 402"/>
                <a:gd name="T5" fmla="*/ 49 h 49"/>
                <a:gd name="T6" fmla="*/ 395 w 402"/>
                <a:gd name="T7" fmla="*/ 49 h 49"/>
                <a:gd name="T8" fmla="*/ 402 w 402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49">
                  <a:moveTo>
                    <a:pt x="0" y="0"/>
                  </a:moveTo>
                  <a:lnTo>
                    <a:pt x="0" y="0"/>
                  </a:lnTo>
                  <a:lnTo>
                    <a:pt x="7" y="49"/>
                  </a:lnTo>
                  <a:lnTo>
                    <a:pt x="395" y="49"/>
                  </a:lnTo>
                  <a:lnTo>
                    <a:pt x="402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80" name="Freeform 368"/>
            <p:cNvSpPr>
              <a:spLocks/>
            </p:cNvSpPr>
            <p:nvPr/>
          </p:nvSpPr>
          <p:spPr bwMode="auto">
            <a:xfrm>
              <a:off x="3146" y="1418"/>
              <a:ext cx="401" cy="50"/>
            </a:xfrm>
            <a:custGeom>
              <a:avLst/>
              <a:gdLst>
                <a:gd name="T0" fmla="*/ 0 w 401"/>
                <a:gd name="T1" fmla="*/ 50 h 50"/>
                <a:gd name="T2" fmla="*/ 0 w 401"/>
                <a:gd name="T3" fmla="*/ 50 h 50"/>
                <a:gd name="T4" fmla="*/ 8 w 401"/>
                <a:gd name="T5" fmla="*/ 0 h 50"/>
                <a:gd name="T6" fmla="*/ 394 w 401"/>
                <a:gd name="T7" fmla="*/ 0 h 50"/>
                <a:gd name="T8" fmla="*/ 401 w 401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50">
                  <a:moveTo>
                    <a:pt x="0" y="50"/>
                  </a:moveTo>
                  <a:lnTo>
                    <a:pt x="0" y="50"/>
                  </a:lnTo>
                  <a:lnTo>
                    <a:pt x="8" y="0"/>
                  </a:lnTo>
                  <a:lnTo>
                    <a:pt x="394" y="0"/>
                  </a:lnTo>
                  <a:lnTo>
                    <a:pt x="401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81" name="Freeform 369"/>
            <p:cNvSpPr>
              <a:spLocks/>
            </p:cNvSpPr>
            <p:nvPr/>
          </p:nvSpPr>
          <p:spPr bwMode="auto">
            <a:xfrm>
              <a:off x="3146" y="1468"/>
              <a:ext cx="401" cy="49"/>
            </a:xfrm>
            <a:custGeom>
              <a:avLst/>
              <a:gdLst>
                <a:gd name="T0" fmla="*/ 0 w 401"/>
                <a:gd name="T1" fmla="*/ 0 h 49"/>
                <a:gd name="T2" fmla="*/ 0 w 401"/>
                <a:gd name="T3" fmla="*/ 0 h 49"/>
                <a:gd name="T4" fmla="*/ 8 w 401"/>
                <a:gd name="T5" fmla="*/ 49 h 49"/>
                <a:gd name="T6" fmla="*/ 394 w 401"/>
                <a:gd name="T7" fmla="*/ 49 h 49"/>
                <a:gd name="T8" fmla="*/ 401 w 401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49">
                  <a:moveTo>
                    <a:pt x="0" y="0"/>
                  </a:moveTo>
                  <a:lnTo>
                    <a:pt x="0" y="0"/>
                  </a:lnTo>
                  <a:lnTo>
                    <a:pt x="8" y="49"/>
                  </a:lnTo>
                  <a:lnTo>
                    <a:pt x="394" y="49"/>
                  </a:lnTo>
                  <a:lnTo>
                    <a:pt x="40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82" name="Freeform 370"/>
            <p:cNvSpPr>
              <a:spLocks/>
            </p:cNvSpPr>
            <p:nvPr/>
          </p:nvSpPr>
          <p:spPr bwMode="auto">
            <a:xfrm>
              <a:off x="3547" y="1418"/>
              <a:ext cx="403" cy="50"/>
            </a:xfrm>
            <a:custGeom>
              <a:avLst/>
              <a:gdLst>
                <a:gd name="T0" fmla="*/ 0 w 403"/>
                <a:gd name="T1" fmla="*/ 50 h 50"/>
                <a:gd name="T2" fmla="*/ 0 w 403"/>
                <a:gd name="T3" fmla="*/ 50 h 50"/>
                <a:gd name="T4" fmla="*/ 9 w 403"/>
                <a:gd name="T5" fmla="*/ 0 h 50"/>
                <a:gd name="T6" fmla="*/ 395 w 403"/>
                <a:gd name="T7" fmla="*/ 0 h 50"/>
                <a:gd name="T8" fmla="*/ 403 w 40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50">
                  <a:moveTo>
                    <a:pt x="0" y="50"/>
                  </a:moveTo>
                  <a:lnTo>
                    <a:pt x="0" y="50"/>
                  </a:lnTo>
                  <a:lnTo>
                    <a:pt x="9" y="0"/>
                  </a:lnTo>
                  <a:lnTo>
                    <a:pt x="395" y="0"/>
                  </a:lnTo>
                  <a:lnTo>
                    <a:pt x="403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83" name="Freeform 371"/>
            <p:cNvSpPr>
              <a:spLocks/>
            </p:cNvSpPr>
            <p:nvPr/>
          </p:nvSpPr>
          <p:spPr bwMode="auto">
            <a:xfrm>
              <a:off x="3547" y="1468"/>
              <a:ext cx="403" cy="49"/>
            </a:xfrm>
            <a:custGeom>
              <a:avLst/>
              <a:gdLst>
                <a:gd name="T0" fmla="*/ 0 w 403"/>
                <a:gd name="T1" fmla="*/ 0 h 49"/>
                <a:gd name="T2" fmla="*/ 0 w 403"/>
                <a:gd name="T3" fmla="*/ 0 h 49"/>
                <a:gd name="T4" fmla="*/ 9 w 403"/>
                <a:gd name="T5" fmla="*/ 49 h 49"/>
                <a:gd name="T6" fmla="*/ 395 w 403"/>
                <a:gd name="T7" fmla="*/ 49 h 49"/>
                <a:gd name="T8" fmla="*/ 403 w 40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49">
                  <a:moveTo>
                    <a:pt x="0" y="0"/>
                  </a:moveTo>
                  <a:lnTo>
                    <a:pt x="0" y="0"/>
                  </a:lnTo>
                  <a:lnTo>
                    <a:pt x="9" y="49"/>
                  </a:lnTo>
                  <a:lnTo>
                    <a:pt x="395" y="49"/>
                  </a:lnTo>
                  <a:lnTo>
                    <a:pt x="403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84" name="Freeform 372"/>
            <p:cNvSpPr>
              <a:spLocks/>
            </p:cNvSpPr>
            <p:nvPr/>
          </p:nvSpPr>
          <p:spPr bwMode="auto">
            <a:xfrm>
              <a:off x="3950" y="1418"/>
              <a:ext cx="803" cy="50"/>
            </a:xfrm>
            <a:custGeom>
              <a:avLst/>
              <a:gdLst>
                <a:gd name="T0" fmla="*/ 0 w 803"/>
                <a:gd name="T1" fmla="*/ 50 h 50"/>
                <a:gd name="T2" fmla="*/ 0 w 803"/>
                <a:gd name="T3" fmla="*/ 50 h 50"/>
                <a:gd name="T4" fmla="*/ 7 w 803"/>
                <a:gd name="T5" fmla="*/ 0 h 50"/>
                <a:gd name="T6" fmla="*/ 797 w 803"/>
                <a:gd name="T7" fmla="*/ 0 h 50"/>
                <a:gd name="T8" fmla="*/ 803 w 80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" h="50">
                  <a:moveTo>
                    <a:pt x="0" y="50"/>
                  </a:moveTo>
                  <a:lnTo>
                    <a:pt x="0" y="50"/>
                  </a:lnTo>
                  <a:lnTo>
                    <a:pt x="7" y="0"/>
                  </a:lnTo>
                  <a:lnTo>
                    <a:pt x="797" y="0"/>
                  </a:lnTo>
                  <a:lnTo>
                    <a:pt x="803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85" name="Freeform 373"/>
            <p:cNvSpPr>
              <a:spLocks/>
            </p:cNvSpPr>
            <p:nvPr/>
          </p:nvSpPr>
          <p:spPr bwMode="auto">
            <a:xfrm>
              <a:off x="3950" y="1468"/>
              <a:ext cx="803" cy="49"/>
            </a:xfrm>
            <a:custGeom>
              <a:avLst/>
              <a:gdLst>
                <a:gd name="T0" fmla="*/ 0 w 803"/>
                <a:gd name="T1" fmla="*/ 0 h 49"/>
                <a:gd name="T2" fmla="*/ 0 w 803"/>
                <a:gd name="T3" fmla="*/ 0 h 49"/>
                <a:gd name="T4" fmla="*/ 7 w 803"/>
                <a:gd name="T5" fmla="*/ 49 h 49"/>
                <a:gd name="T6" fmla="*/ 797 w 803"/>
                <a:gd name="T7" fmla="*/ 49 h 49"/>
                <a:gd name="T8" fmla="*/ 803 w 80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" h="49">
                  <a:moveTo>
                    <a:pt x="0" y="0"/>
                  </a:moveTo>
                  <a:lnTo>
                    <a:pt x="0" y="0"/>
                  </a:lnTo>
                  <a:lnTo>
                    <a:pt x="7" y="49"/>
                  </a:lnTo>
                  <a:lnTo>
                    <a:pt x="797" y="49"/>
                  </a:lnTo>
                  <a:lnTo>
                    <a:pt x="803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86" name="Freeform 374"/>
            <p:cNvSpPr>
              <a:spLocks/>
            </p:cNvSpPr>
            <p:nvPr/>
          </p:nvSpPr>
          <p:spPr bwMode="auto">
            <a:xfrm>
              <a:off x="4753" y="1418"/>
              <a:ext cx="404" cy="50"/>
            </a:xfrm>
            <a:custGeom>
              <a:avLst/>
              <a:gdLst>
                <a:gd name="T0" fmla="*/ 0 w 404"/>
                <a:gd name="T1" fmla="*/ 50 h 50"/>
                <a:gd name="T2" fmla="*/ 0 w 404"/>
                <a:gd name="T3" fmla="*/ 50 h 50"/>
                <a:gd name="T4" fmla="*/ 7 w 404"/>
                <a:gd name="T5" fmla="*/ 0 h 50"/>
                <a:gd name="T6" fmla="*/ 395 w 404"/>
                <a:gd name="T7" fmla="*/ 0 h 50"/>
                <a:gd name="T8" fmla="*/ 404 w 404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50">
                  <a:moveTo>
                    <a:pt x="0" y="50"/>
                  </a:moveTo>
                  <a:lnTo>
                    <a:pt x="0" y="50"/>
                  </a:lnTo>
                  <a:lnTo>
                    <a:pt x="7" y="0"/>
                  </a:lnTo>
                  <a:lnTo>
                    <a:pt x="395" y="0"/>
                  </a:lnTo>
                  <a:lnTo>
                    <a:pt x="404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87" name="Freeform 375"/>
            <p:cNvSpPr>
              <a:spLocks/>
            </p:cNvSpPr>
            <p:nvPr/>
          </p:nvSpPr>
          <p:spPr bwMode="auto">
            <a:xfrm>
              <a:off x="4753" y="1468"/>
              <a:ext cx="404" cy="49"/>
            </a:xfrm>
            <a:custGeom>
              <a:avLst/>
              <a:gdLst>
                <a:gd name="T0" fmla="*/ 0 w 404"/>
                <a:gd name="T1" fmla="*/ 0 h 49"/>
                <a:gd name="T2" fmla="*/ 0 w 404"/>
                <a:gd name="T3" fmla="*/ 0 h 49"/>
                <a:gd name="T4" fmla="*/ 7 w 404"/>
                <a:gd name="T5" fmla="*/ 49 h 49"/>
                <a:gd name="T6" fmla="*/ 395 w 404"/>
                <a:gd name="T7" fmla="*/ 49 h 49"/>
                <a:gd name="T8" fmla="*/ 404 w 404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49">
                  <a:moveTo>
                    <a:pt x="0" y="0"/>
                  </a:moveTo>
                  <a:lnTo>
                    <a:pt x="0" y="0"/>
                  </a:lnTo>
                  <a:lnTo>
                    <a:pt x="7" y="49"/>
                  </a:lnTo>
                  <a:lnTo>
                    <a:pt x="395" y="49"/>
                  </a:lnTo>
                  <a:lnTo>
                    <a:pt x="404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88" name="Line 376"/>
            <p:cNvSpPr>
              <a:spLocks noChangeShapeType="1"/>
            </p:cNvSpPr>
            <p:nvPr/>
          </p:nvSpPr>
          <p:spPr bwMode="auto">
            <a:xfrm>
              <a:off x="5157" y="1468"/>
              <a:ext cx="18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89" name="Rectangle 377"/>
            <p:cNvSpPr>
              <a:spLocks noChangeArrowheads="1"/>
            </p:cNvSpPr>
            <p:nvPr/>
          </p:nvSpPr>
          <p:spPr bwMode="auto">
            <a:xfrm>
              <a:off x="1800" y="4012"/>
              <a:ext cx="49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Status_bits</a:t>
              </a:r>
              <a:endParaRPr lang="en-US" altLang="en-US" sz="4000"/>
            </a:p>
          </p:txBody>
        </p:sp>
        <p:sp>
          <p:nvSpPr>
            <p:cNvPr id="832890" name="Line 378"/>
            <p:cNvSpPr>
              <a:spLocks noChangeShapeType="1"/>
            </p:cNvSpPr>
            <p:nvPr/>
          </p:nvSpPr>
          <p:spPr bwMode="auto">
            <a:xfrm>
              <a:off x="2242" y="4067"/>
              <a:ext cx="2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91" name="Freeform 379"/>
            <p:cNvSpPr>
              <a:spLocks/>
            </p:cNvSpPr>
            <p:nvPr/>
          </p:nvSpPr>
          <p:spPr bwMode="auto">
            <a:xfrm>
              <a:off x="2343" y="4018"/>
              <a:ext cx="381" cy="49"/>
            </a:xfrm>
            <a:custGeom>
              <a:avLst/>
              <a:gdLst>
                <a:gd name="T0" fmla="*/ 0 w 381"/>
                <a:gd name="T1" fmla="*/ 49 h 49"/>
                <a:gd name="T2" fmla="*/ 0 w 381"/>
                <a:gd name="T3" fmla="*/ 49 h 49"/>
                <a:gd name="T4" fmla="*/ 7 w 381"/>
                <a:gd name="T5" fmla="*/ 0 h 49"/>
                <a:gd name="T6" fmla="*/ 374 w 381"/>
                <a:gd name="T7" fmla="*/ 0 h 49"/>
                <a:gd name="T8" fmla="*/ 381 w 381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49">
                  <a:moveTo>
                    <a:pt x="0" y="49"/>
                  </a:moveTo>
                  <a:lnTo>
                    <a:pt x="0" y="49"/>
                  </a:lnTo>
                  <a:lnTo>
                    <a:pt x="7" y="0"/>
                  </a:lnTo>
                  <a:lnTo>
                    <a:pt x="374" y="0"/>
                  </a:lnTo>
                  <a:lnTo>
                    <a:pt x="381" y="49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92" name="Freeform 380"/>
            <p:cNvSpPr>
              <a:spLocks/>
            </p:cNvSpPr>
            <p:nvPr/>
          </p:nvSpPr>
          <p:spPr bwMode="auto">
            <a:xfrm>
              <a:off x="2343" y="4067"/>
              <a:ext cx="381" cy="52"/>
            </a:xfrm>
            <a:custGeom>
              <a:avLst/>
              <a:gdLst>
                <a:gd name="T0" fmla="*/ 0 w 381"/>
                <a:gd name="T1" fmla="*/ 0 h 52"/>
                <a:gd name="T2" fmla="*/ 0 w 381"/>
                <a:gd name="T3" fmla="*/ 0 h 52"/>
                <a:gd name="T4" fmla="*/ 7 w 381"/>
                <a:gd name="T5" fmla="*/ 52 h 52"/>
                <a:gd name="T6" fmla="*/ 374 w 381"/>
                <a:gd name="T7" fmla="*/ 52 h 52"/>
                <a:gd name="T8" fmla="*/ 381 w 381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52">
                  <a:moveTo>
                    <a:pt x="0" y="0"/>
                  </a:moveTo>
                  <a:lnTo>
                    <a:pt x="0" y="0"/>
                  </a:lnTo>
                  <a:lnTo>
                    <a:pt x="7" y="52"/>
                  </a:lnTo>
                  <a:lnTo>
                    <a:pt x="374" y="52"/>
                  </a:lnTo>
                  <a:lnTo>
                    <a:pt x="38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93" name="Freeform 381"/>
            <p:cNvSpPr>
              <a:spLocks/>
            </p:cNvSpPr>
            <p:nvPr/>
          </p:nvSpPr>
          <p:spPr bwMode="auto">
            <a:xfrm>
              <a:off x="2724" y="4018"/>
              <a:ext cx="803" cy="49"/>
            </a:xfrm>
            <a:custGeom>
              <a:avLst/>
              <a:gdLst>
                <a:gd name="T0" fmla="*/ 0 w 803"/>
                <a:gd name="T1" fmla="*/ 49 h 49"/>
                <a:gd name="T2" fmla="*/ 0 w 803"/>
                <a:gd name="T3" fmla="*/ 49 h 49"/>
                <a:gd name="T4" fmla="*/ 7 w 803"/>
                <a:gd name="T5" fmla="*/ 0 h 49"/>
                <a:gd name="T6" fmla="*/ 796 w 803"/>
                <a:gd name="T7" fmla="*/ 0 h 49"/>
                <a:gd name="T8" fmla="*/ 803 w 803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" h="49">
                  <a:moveTo>
                    <a:pt x="0" y="49"/>
                  </a:moveTo>
                  <a:lnTo>
                    <a:pt x="0" y="49"/>
                  </a:lnTo>
                  <a:lnTo>
                    <a:pt x="7" y="0"/>
                  </a:lnTo>
                  <a:lnTo>
                    <a:pt x="796" y="0"/>
                  </a:lnTo>
                  <a:lnTo>
                    <a:pt x="803" y="49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94" name="Freeform 382"/>
            <p:cNvSpPr>
              <a:spLocks/>
            </p:cNvSpPr>
            <p:nvPr/>
          </p:nvSpPr>
          <p:spPr bwMode="auto">
            <a:xfrm>
              <a:off x="2724" y="4067"/>
              <a:ext cx="803" cy="52"/>
            </a:xfrm>
            <a:custGeom>
              <a:avLst/>
              <a:gdLst>
                <a:gd name="T0" fmla="*/ 0 w 803"/>
                <a:gd name="T1" fmla="*/ 0 h 52"/>
                <a:gd name="T2" fmla="*/ 0 w 803"/>
                <a:gd name="T3" fmla="*/ 0 h 52"/>
                <a:gd name="T4" fmla="*/ 7 w 803"/>
                <a:gd name="T5" fmla="*/ 52 h 52"/>
                <a:gd name="T6" fmla="*/ 796 w 803"/>
                <a:gd name="T7" fmla="*/ 52 h 52"/>
                <a:gd name="T8" fmla="*/ 803 w 803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" h="52">
                  <a:moveTo>
                    <a:pt x="0" y="0"/>
                  </a:moveTo>
                  <a:lnTo>
                    <a:pt x="0" y="0"/>
                  </a:lnTo>
                  <a:lnTo>
                    <a:pt x="7" y="52"/>
                  </a:lnTo>
                  <a:lnTo>
                    <a:pt x="796" y="52"/>
                  </a:lnTo>
                  <a:lnTo>
                    <a:pt x="803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95" name="Freeform 383"/>
            <p:cNvSpPr>
              <a:spLocks/>
            </p:cNvSpPr>
            <p:nvPr/>
          </p:nvSpPr>
          <p:spPr bwMode="auto">
            <a:xfrm>
              <a:off x="3527" y="4018"/>
              <a:ext cx="403" cy="49"/>
            </a:xfrm>
            <a:custGeom>
              <a:avLst/>
              <a:gdLst>
                <a:gd name="T0" fmla="*/ 0 w 403"/>
                <a:gd name="T1" fmla="*/ 49 h 49"/>
                <a:gd name="T2" fmla="*/ 0 w 403"/>
                <a:gd name="T3" fmla="*/ 49 h 49"/>
                <a:gd name="T4" fmla="*/ 8 w 403"/>
                <a:gd name="T5" fmla="*/ 0 h 49"/>
                <a:gd name="T6" fmla="*/ 396 w 403"/>
                <a:gd name="T7" fmla="*/ 0 h 49"/>
                <a:gd name="T8" fmla="*/ 403 w 403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49">
                  <a:moveTo>
                    <a:pt x="0" y="49"/>
                  </a:moveTo>
                  <a:lnTo>
                    <a:pt x="0" y="49"/>
                  </a:lnTo>
                  <a:lnTo>
                    <a:pt x="8" y="0"/>
                  </a:lnTo>
                  <a:lnTo>
                    <a:pt x="396" y="0"/>
                  </a:lnTo>
                  <a:lnTo>
                    <a:pt x="403" y="49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96" name="Freeform 384"/>
            <p:cNvSpPr>
              <a:spLocks/>
            </p:cNvSpPr>
            <p:nvPr/>
          </p:nvSpPr>
          <p:spPr bwMode="auto">
            <a:xfrm>
              <a:off x="3527" y="4067"/>
              <a:ext cx="403" cy="52"/>
            </a:xfrm>
            <a:custGeom>
              <a:avLst/>
              <a:gdLst>
                <a:gd name="T0" fmla="*/ 0 w 403"/>
                <a:gd name="T1" fmla="*/ 0 h 52"/>
                <a:gd name="T2" fmla="*/ 0 w 403"/>
                <a:gd name="T3" fmla="*/ 0 h 52"/>
                <a:gd name="T4" fmla="*/ 8 w 403"/>
                <a:gd name="T5" fmla="*/ 52 h 52"/>
                <a:gd name="T6" fmla="*/ 396 w 403"/>
                <a:gd name="T7" fmla="*/ 52 h 52"/>
                <a:gd name="T8" fmla="*/ 403 w 403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52">
                  <a:moveTo>
                    <a:pt x="0" y="0"/>
                  </a:moveTo>
                  <a:lnTo>
                    <a:pt x="0" y="0"/>
                  </a:lnTo>
                  <a:lnTo>
                    <a:pt x="8" y="52"/>
                  </a:lnTo>
                  <a:lnTo>
                    <a:pt x="396" y="52"/>
                  </a:lnTo>
                  <a:lnTo>
                    <a:pt x="403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97" name="Freeform 385"/>
            <p:cNvSpPr>
              <a:spLocks/>
            </p:cNvSpPr>
            <p:nvPr/>
          </p:nvSpPr>
          <p:spPr bwMode="auto">
            <a:xfrm>
              <a:off x="3930" y="4018"/>
              <a:ext cx="1206" cy="49"/>
            </a:xfrm>
            <a:custGeom>
              <a:avLst/>
              <a:gdLst>
                <a:gd name="T0" fmla="*/ 0 w 1206"/>
                <a:gd name="T1" fmla="*/ 49 h 49"/>
                <a:gd name="T2" fmla="*/ 0 w 1206"/>
                <a:gd name="T3" fmla="*/ 49 h 49"/>
                <a:gd name="T4" fmla="*/ 7 w 1206"/>
                <a:gd name="T5" fmla="*/ 0 h 49"/>
                <a:gd name="T6" fmla="*/ 1198 w 1206"/>
                <a:gd name="T7" fmla="*/ 0 h 49"/>
                <a:gd name="T8" fmla="*/ 1206 w 1206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6" h="49">
                  <a:moveTo>
                    <a:pt x="0" y="49"/>
                  </a:moveTo>
                  <a:lnTo>
                    <a:pt x="0" y="49"/>
                  </a:lnTo>
                  <a:lnTo>
                    <a:pt x="7" y="0"/>
                  </a:lnTo>
                  <a:lnTo>
                    <a:pt x="1198" y="0"/>
                  </a:lnTo>
                  <a:lnTo>
                    <a:pt x="1206" y="49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98" name="Freeform 386"/>
            <p:cNvSpPr>
              <a:spLocks/>
            </p:cNvSpPr>
            <p:nvPr/>
          </p:nvSpPr>
          <p:spPr bwMode="auto">
            <a:xfrm>
              <a:off x="3930" y="4067"/>
              <a:ext cx="1206" cy="52"/>
            </a:xfrm>
            <a:custGeom>
              <a:avLst/>
              <a:gdLst>
                <a:gd name="T0" fmla="*/ 0 w 1206"/>
                <a:gd name="T1" fmla="*/ 0 h 52"/>
                <a:gd name="T2" fmla="*/ 0 w 1206"/>
                <a:gd name="T3" fmla="*/ 0 h 52"/>
                <a:gd name="T4" fmla="*/ 7 w 1206"/>
                <a:gd name="T5" fmla="*/ 52 h 52"/>
                <a:gd name="T6" fmla="*/ 1198 w 1206"/>
                <a:gd name="T7" fmla="*/ 52 h 52"/>
                <a:gd name="T8" fmla="*/ 1206 w 1206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6" h="52">
                  <a:moveTo>
                    <a:pt x="0" y="0"/>
                  </a:moveTo>
                  <a:lnTo>
                    <a:pt x="0" y="0"/>
                  </a:lnTo>
                  <a:lnTo>
                    <a:pt x="7" y="52"/>
                  </a:lnTo>
                  <a:lnTo>
                    <a:pt x="1198" y="52"/>
                  </a:lnTo>
                  <a:lnTo>
                    <a:pt x="1206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899" name="Freeform 387"/>
            <p:cNvSpPr>
              <a:spLocks/>
            </p:cNvSpPr>
            <p:nvPr/>
          </p:nvSpPr>
          <p:spPr bwMode="auto">
            <a:xfrm>
              <a:off x="5136" y="4018"/>
              <a:ext cx="220" cy="49"/>
            </a:xfrm>
            <a:custGeom>
              <a:avLst/>
              <a:gdLst>
                <a:gd name="T0" fmla="*/ 0 w 220"/>
                <a:gd name="T1" fmla="*/ 49 h 49"/>
                <a:gd name="T2" fmla="*/ 0 w 220"/>
                <a:gd name="T3" fmla="*/ 49 h 49"/>
                <a:gd name="T4" fmla="*/ 7 w 220"/>
                <a:gd name="T5" fmla="*/ 0 h 49"/>
                <a:gd name="T6" fmla="*/ 220 w 220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49">
                  <a:moveTo>
                    <a:pt x="0" y="49"/>
                  </a:moveTo>
                  <a:lnTo>
                    <a:pt x="0" y="49"/>
                  </a:lnTo>
                  <a:lnTo>
                    <a:pt x="7" y="0"/>
                  </a:lnTo>
                  <a:lnTo>
                    <a:pt x="220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00" name="Freeform 388"/>
            <p:cNvSpPr>
              <a:spLocks/>
            </p:cNvSpPr>
            <p:nvPr/>
          </p:nvSpPr>
          <p:spPr bwMode="auto">
            <a:xfrm>
              <a:off x="5136" y="4067"/>
              <a:ext cx="220" cy="52"/>
            </a:xfrm>
            <a:custGeom>
              <a:avLst/>
              <a:gdLst>
                <a:gd name="T0" fmla="*/ 0 w 220"/>
                <a:gd name="T1" fmla="*/ 0 h 52"/>
                <a:gd name="T2" fmla="*/ 0 w 220"/>
                <a:gd name="T3" fmla="*/ 0 h 52"/>
                <a:gd name="T4" fmla="*/ 7 w 220"/>
                <a:gd name="T5" fmla="*/ 52 h 52"/>
                <a:gd name="T6" fmla="*/ 220 w 220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52">
                  <a:moveTo>
                    <a:pt x="0" y="0"/>
                  </a:moveTo>
                  <a:lnTo>
                    <a:pt x="0" y="0"/>
                  </a:lnTo>
                  <a:lnTo>
                    <a:pt x="7" y="52"/>
                  </a:lnTo>
                  <a:lnTo>
                    <a:pt x="220" y="52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01" name="Rectangle 389"/>
            <p:cNvSpPr>
              <a:spLocks noChangeArrowheads="1"/>
            </p:cNvSpPr>
            <p:nvPr/>
          </p:nvSpPr>
          <p:spPr bwMode="auto">
            <a:xfrm>
              <a:off x="1911" y="2241"/>
              <a:ext cx="36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Data_in</a:t>
              </a:r>
              <a:endParaRPr lang="en-US" altLang="en-US" sz="4000"/>
            </a:p>
          </p:txBody>
        </p:sp>
        <p:sp>
          <p:nvSpPr>
            <p:cNvPr id="832902" name="Line 390"/>
            <p:cNvSpPr>
              <a:spLocks noChangeShapeType="1"/>
            </p:cNvSpPr>
            <p:nvPr/>
          </p:nvSpPr>
          <p:spPr bwMode="auto">
            <a:xfrm>
              <a:off x="2343" y="2298"/>
              <a:ext cx="40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03" name="Freeform 391"/>
            <p:cNvSpPr>
              <a:spLocks/>
            </p:cNvSpPr>
            <p:nvPr/>
          </p:nvSpPr>
          <p:spPr bwMode="auto">
            <a:xfrm>
              <a:off x="2744" y="2248"/>
              <a:ext cx="402" cy="50"/>
            </a:xfrm>
            <a:custGeom>
              <a:avLst/>
              <a:gdLst>
                <a:gd name="T0" fmla="*/ 0 w 402"/>
                <a:gd name="T1" fmla="*/ 50 h 50"/>
                <a:gd name="T2" fmla="*/ 0 w 402"/>
                <a:gd name="T3" fmla="*/ 50 h 50"/>
                <a:gd name="T4" fmla="*/ 7 w 402"/>
                <a:gd name="T5" fmla="*/ 0 h 50"/>
                <a:gd name="T6" fmla="*/ 395 w 402"/>
                <a:gd name="T7" fmla="*/ 0 h 50"/>
                <a:gd name="T8" fmla="*/ 402 w 402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0">
                  <a:moveTo>
                    <a:pt x="0" y="50"/>
                  </a:moveTo>
                  <a:lnTo>
                    <a:pt x="0" y="50"/>
                  </a:lnTo>
                  <a:lnTo>
                    <a:pt x="7" y="0"/>
                  </a:lnTo>
                  <a:lnTo>
                    <a:pt x="395" y="0"/>
                  </a:lnTo>
                  <a:lnTo>
                    <a:pt x="402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04" name="Freeform 392"/>
            <p:cNvSpPr>
              <a:spLocks/>
            </p:cNvSpPr>
            <p:nvPr/>
          </p:nvSpPr>
          <p:spPr bwMode="auto">
            <a:xfrm>
              <a:off x="2744" y="2298"/>
              <a:ext cx="402" cy="49"/>
            </a:xfrm>
            <a:custGeom>
              <a:avLst/>
              <a:gdLst>
                <a:gd name="T0" fmla="*/ 0 w 402"/>
                <a:gd name="T1" fmla="*/ 0 h 49"/>
                <a:gd name="T2" fmla="*/ 0 w 402"/>
                <a:gd name="T3" fmla="*/ 0 h 49"/>
                <a:gd name="T4" fmla="*/ 7 w 402"/>
                <a:gd name="T5" fmla="*/ 49 h 49"/>
                <a:gd name="T6" fmla="*/ 395 w 402"/>
                <a:gd name="T7" fmla="*/ 49 h 49"/>
                <a:gd name="T8" fmla="*/ 402 w 402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49">
                  <a:moveTo>
                    <a:pt x="0" y="0"/>
                  </a:moveTo>
                  <a:lnTo>
                    <a:pt x="0" y="0"/>
                  </a:lnTo>
                  <a:lnTo>
                    <a:pt x="7" y="49"/>
                  </a:lnTo>
                  <a:lnTo>
                    <a:pt x="395" y="49"/>
                  </a:lnTo>
                  <a:lnTo>
                    <a:pt x="402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05" name="Line 393"/>
            <p:cNvSpPr>
              <a:spLocks noChangeShapeType="1"/>
            </p:cNvSpPr>
            <p:nvPr/>
          </p:nvSpPr>
          <p:spPr bwMode="auto">
            <a:xfrm>
              <a:off x="3146" y="2298"/>
              <a:ext cx="40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06" name="Freeform 394"/>
            <p:cNvSpPr>
              <a:spLocks/>
            </p:cNvSpPr>
            <p:nvPr/>
          </p:nvSpPr>
          <p:spPr bwMode="auto">
            <a:xfrm>
              <a:off x="3547" y="2248"/>
              <a:ext cx="1610" cy="50"/>
            </a:xfrm>
            <a:custGeom>
              <a:avLst/>
              <a:gdLst>
                <a:gd name="T0" fmla="*/ 0 w 1610"/>
                <a:gd name="T1" fmla="*/ 50 h 50"/>
                <a:gd name="T2" fmla="*/ 0 w 1610"/>
                <a:gd name="T3" fmla="*/ 50 h 50"/>
                <a:gd name="T4" fmla="*/ 9 w 1610"/>
                <a:gd name="T5" fmla="*/ 0 h 50"/>
                <a:gd name="T6" fmla="*/ 1601 w 1610"/>
                <a:gd name="T7" fmla="*/ 0 h 50"/>
                <a:gd name="T8" fmla="*/ 1610 w 1610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0" h="50">
                  <a:moveTo>
                    <a:pt x="0" y="50"/>
                  </a:moveTo>
                  <a:lnTo>
                    <a:pt x="0" y="50"/>
                  </a:lnTo>
                  <a:lnTo>
                    <a:pt x="9" y="0"/>
                  </a:lnTo>
                  <a:lnTo>
                    <a:pt x="1601" y="0"/>
                  </a:lnTo>
                  <a:lnTo>
                    <a:pt x="1610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07" name="Freeform 395"/>
            <p:cNvSpPr>
              <a:spLocks/>
            </p:cNvSpPr>
            <p:nvPr/>
          </p:nvSpPr>
          <p:spPr bwMode="auto">
            <a:xfrm>
              <a:off x="3547" y="2298"/>
              <a:ext cx="1610" cy="49"/>
            </a:xfrm>
            <a:custGeom>
              <a:avLst/>
              <a:gdLst>
                <a:gd name="T0" fmla="*/ 0 w 1610"/>
                <a:gd name="T1" fmla="*/ 0 h 49"/>
                <a:gd name="T2" fmla="*/ 0 w 1610"/>
                <a:gd name="T3" fmla="*/ 0 h 49"/>
                <a:gd name="T4" fmla="*/ 9 w 1610"/>
                <a:gd name="T5" fmla="*/ 49 h 49"/>
                <a:gd name="T6" fmla="*/ 1601 w 1610"/>
                <a:gd name="T7" fmla="*/ 49 h 49"/>
                <a:gd name="T8" fmla="*/ 1610 w 1610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0" h="49">
                  <a:moveTo>
                    <a:pt x="0" y="0"/>
                  </a:moveTo>
                  <a:lnTo>
                    <a:pt x="0" y="0"/>
                  </a:lnTo>
                  <a:lnTo>
                    <a:pt x="9" y="49"/>
                  </a:lnTo>
                  <a:lnTo>
                    <a:pt x="1601" y="49"/>
                  </a:lnTo>
                  <a:lnTo>
                    <a:pt x="1610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08" name="Line 396"/>
            <p:cNvSpPr>
              <a:spLocks noChangeShapeType="1"/>
            </p:cNvSpPr>
            <p:nvPr/>
          </p:nvSpPr>
          <p:spPr bwMode="auto">
            <a:xfrm>
              <a:off x="5157" y="2298"/>
              <a:ext cx="19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09" name="Rectangle 397"/>
            <p:cNvSpPr>
              <a:spLocks noChangeArrowheads="1"/>
            </p:cNvSpPr>
            <p:nvPr/>
          </p:nvSpPr>
          <p:spPr bwMode="auto">
            <a:xfrm>
              <a:off x="2067" y="2404"/>
              <a:ext cx="18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MD</a:t>
              </a:r>
              <a:endParaRPr lang="en-US" altLang="en-US" sz="4000"/>
            </a:p>
          </p:txBody>
        </p:sp>
        <p:sp>
          <p:nvSpPr>
            <p:cNvPr id="832911" name="Line 399"/>
            <p:cNvSpPr>
              <a:spLocks noChangeShapeType="1"/>
            </p:cNvSpPr>
            <p:nvPr/>
          </p:nvSpPr>
          <p:spPr bwMode="auto">
            <a:xfrm>
              <a:off x="2363" y="2458"/>
              <a:ext cx="1" cy="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12" name="Line 400"/>
            <p:cNvSpPr>
              <a:spLocks noChangeShapeType="1"/>
            </p:cNvSpPr>
            <p:nvPr/>
          </p:nvSpPr>
          <p:spPr bwMode="auto">
            <a:xfrm>
              <a:off x="2363" y="2508"/>
              <a:ext cx="198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13" name="Line 401"/>
            <p:cNvSpPr>
              <a:spLocks noChangeShapeType="1"/>
            </p:cNvSpPr>
            <p:nvPr/>
          </p:nvSpPr>
          <p:spPr bwMode="auto">
            <a:xfrm flipV="1">
              <a:off x="4352" y="2409"/>
              <a:ext cx="1" cy="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14" name="Line 402"/>
            <p:cNvSpPr>
              <a:spLocks noChangeShapeType="1"/>
            </p:cNvSpPr>
            <p:nvPr/>
          </p:nvSpPr>
          <p:spPr bwMode="auto">
            <a:xfrm>
              <a:off x="4352" y="2409"/>
              <a:ext cx="40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15" name="Line 403"/>
            <p:cNvSpPr>
              <a:spLocks noChangeShapeType="1"/>
            </p:cNvSpPr>
            <p:nvPr/>
          </p:nvSpPr>
          <p:spPr bwMode="auto">
            <a:xfrm>
              <a:off x="4753" y="2409"/>
              <a:ext cx="1" cy="9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16" name="Line 404"/>
            <p:cNvSpPr>
              <a:spLocks noChangeShapeType="1"/>
            </p:cNvSpPr>
            <p:nvPr/>
          </p:nvSpPr>
          <p:spPr bwMode="auto">
            <a:xfrm>
              <a:off x="4753" y="2508"/>
              <a:ext cx="40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17" name="Line 405"/>
            <p:cNvSpPr>
              <a:spLocks noChangeShapeType="1"/>
            </p:cNvSpPr>
            <p:nvPr/>
          </p:nvSpPr>
          <p:spPr bwMode="auto">
            <a:xfrm flipV="1">
              <a:off x="5157" y="2458"/>
              <a:ext cx="1" cy="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19" name="Line 407"/>
            <p:cNvSpPr>
              <a:spLocks noChangeShapeType="1"/>
            </p:cNvSpPr>
            <p:nvPr/>
          </p:nvSpPr>
          <p:spPr bwMode="auto">
            <a:xfrm>
              <a:off x="5157" y="2458"/>
              <a:ext cx="19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20" name="Rectangle 408"/>
            <p:cNvSpPr>
              <a:spLocks noChangeArrowheads="1"/>
            </p:cNvSpPr>
            <p:nvPr/>
          </p:nvSpPr>
          <p:spPr bwMode="auto">
            <a:xfrm>
              <a:off x="2074" y="2565"/>
              <a:ext cx="18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RW</a:t>
              </a:r>
              <a:endParaRPr lang="en-US" altLang="en-US" sz="4000"/>
            </a:p>
          </p:txBody>
        </p:sp>
        <p:sp>
          <p:nvSpPr>
            <p:cNvPr id="832922" name="Line 410"/>
            <p:cNvSpPr>
              <a:spLocks noChangeShapeType="1"/>
            </p:cNvSpPr>
            <p:nvPr/>
          </p:nvSpPr>
          <p:spPr bwMode="auto">
            <a:xfrm flipV="1">
              <a:off x="2363" y="2569"/>
              <a:ext cx="1" cy="5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23" name="Line 411"/>
            <p:cNvSpPr>
              <a:spLocks noChangeShapeType="1"/>
            </p:cNvSpPr>
            <p:nvPr/>
          </p:nvSpPr>
          <p:spPr bwMode="auto">
            <a:xfrm>
              <a:off x="2363" y="2569"/>
              <a:ext cx="158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24" name="Line 412"/>
            <p:cNvSpPr>
              <a:spLocks noChangeShapeType="1"/>
            </p:cNvSpPr>
            <p:nvPr/>
          </p:nvSpPr>
          <p:spPr bwMode="auto">
            <a:xfrm>
              <a:off x="3950" y="2569"/>
              <a:ext cx="1" cy="10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25" name="Line 413"/>
            <p:cNvSpPr>
              <a:spLocks noChangeShapeType="1"/>
            </p:cNvSpPr>
            <p:nvPr/>
          </p:nvSpPr>
          <p:spPr bwMode="auto">
            <a:xfrm>
              <a:off x="3950" y="2670"/>
              <a:ext cx="40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26" name="Line 414"/>
            <p:cNvSpPr>
              <a:spLocks noChangeShapeType="1"/>
            </p:cNvSpPr>
            <p:nvPr/>
          </p:nvSpPr>
          <p:spPr bwMode="auto">
            <a:xfrm flipV="1">
              <a:off x="4352" y="2569"/>
              <a:ext cx="1" cy="10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27" name="Line 415"/>
            <p:cNvSpPr>
              <a:spLocks noChangeShapeType="1"/>
            </p:cNvSpPr>
            <p:nvPr/>
          </p:nvSpPr>
          <p:spPr bwMode="auto">
            <a:xfrm>
              <a:off x="4352" y="2569"/>
              <a:ext cx="80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28" name="Line 416"/>
            <p:cNvSpPr>
              <a:spLocks noChangeShapeType="1"/>
            </p:cNvSpPr>
            <p:nvPr/>
          </p:nvSpPr>
          <p:spPr bwMode="auto">
            <a:xfrm>
              <a:off x="5157" y="2569"/>
              <a:ext cx="1" cy="5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29" name="Line 417"/>
            <p:cNvSpPr>
              <a:spLocks noChangeShapeType="1"/>
            </p:cNvSpPr>
            <p:nvPr/>
          </p:nvSpPr>
          <p:spPr bwMode="auto">
            <a:xfrm>
              <a:off x="5157" y="2621"/>
              <a:ext cx="19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30" name="Rectangle 418"/>
            <p:cNvSpPr>
              <a:spLocks noChangeArrowheads="1"/>
            </p:cNvSpPr>
            <p:nvPr/>
          </p:nvSpPr>
          <p:spPr bwMode="auto">
            <a:xfrm>
              <a:off x="2057" y="2725"/>
              <a:ext cx="19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reg0</a:t>
              </a:r>
              <a:endParaRPr lang="en-US" altLang="en-US" sz="4000"/>
            </a:p>
          </p:txBody>
        </p:sp>
        <p:sp>
          <p:nvSpPr>
            <p:cNvPr id="832931" name="Freeform 419"/>
            <p:cNvSpPr>
              <a:spLocks/>
            </p:cNvSpPr>
            <p:nvPr/>
          </p:nvSpPr>
          <p:spPr bwMode="auto">
            <a:xfrm>
              <a:off x="2343" y="2732"/>
              <a:ext cx="3013" cy="1"/>
            </a:xfrm>
            <a:custGeom>
              <a:avLst/>
              <a:gdLst>
                <a:gd name="T0" fmla="*/ 0 w 3013"/>
                <a:gd name="T1" fmla="*/ 0 w 3013"/>
                <a:gd name="T2" fmla="*/ 3013 w 30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013">
                  <a:moveTo>
                    <a:pt x="0" y="0"/>
                  </a:moveTo>
                  <a:lnTo>
                    <a:pt x="0" y="0"/>
                  </a:lnTo>
                  <a:lnTo>
                    <a:pt x="3013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32" name="Freeform 420"/>
            <p:cNvSpPr>
              <a:spLocks/>
            </p:cNvSpPr>
            <p:nvPr/>
          </p:nvSpPr>
          <p:spPr bwMode="auto">
            <a:xfrm>
              <a:off x="2343" y="2831"/>
              <a:ext cx="3013" cy="1"/>
            </a:xfrm>
            <a:custGeom>
              <a:avLst/>
              <a:gdLst>
                <a:gd name="T0" fmla="*/ 0 w 3013"/>
                <a:gd name="T1" fmla="*/ 0 w 3013"/>
                <a:gd name="T2" fmla="*/ 3013 w 30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013">
                  <a:moveTo>
                    <a:pt x="0" y="0"/>
                  </a:moveTo>
                  <a:lnTo>
                    <a:pt x="0" y="0"/>
                  </a:lnTo>
                  <a:lnTo>
                    <a:pt x="3013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33" name="Rectangle 421"/>
            <p:cNvSpPr>
              <a:spLocks noChangeArrowheads="1"/>
            </p:cNvSpPr>
            <p:nvPr/>
          </p:nvSpPr>
          <p:spPr bwMode="auto">
            <a:xfrm>
              <a:off x="2389" y="2734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0</a:t>
              </a:r>
              <a:endParaRPr lang="en-US" altLang="en-US" sz="4000"/>
            </a:p>
          </p:txBody>
        </p:sp>
        <p:sp>
          <p:nvSpPr>
            <p:cNvPr id="832934" name="Rectangle 422"/>
            <p:cNvSpPr>
              <a:spLocks noChangeArrowheads="1"/>
            </p:cNvSpPr>
            <p:nvPr/>
          </p:nvSpPr>
          <p:spPr bwMode="auto">
            <a:xfrm>
              <a:off x="2057" y="2886"/>
              <a:ext cx="19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reg1</a:t>
              </a:r>
              <a:endParaRPr lang="en-US" altLang="en-US" sz="4000"/>
            </a:p>
          </p:txBody>
        </p:sp>
        <p:sp>
          <p:nvSpPr>
            <p:cNvPr id="832935" name="Freeform 423"/>
            <p:cNvSpPr>
              <a:spLocks/>
            </p:cNvSpPr>
            <p:nvPr/>
          </p:nvSpPr>
          <p:spPr bwMode="auto">
            <a:xfrm>
              <a:off x="2343" y="2892"/>
              <a:ext cx="401" cy="50"/>
            </a:xfrm>
            <a:custGeom>
              <a:avLst/>
              <a:gdLst>
                <a:gd name="T0" fmla="*/ 0 w 401"/>
                <a:gd name="T1" fmla="*/ 0 h 50"/>
                <a:gd name="T2" fmla="*/ 0 w 401"/>
                <a:gd name="T3" fmla="*/ 0 h 50"/>
                <a:gd name="T4" fmla="*/ 395 w 401"/>
                <a:gd name="T5" fmla="*/ 0 h 50"/>
                <a:gd name="T6" fmla="*/ 401 w 401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1" h="50">
                  <a:moveTo>
                    <a:pt x="0" y="0"/>
                  </a:moveTo>
                  <a:lnTo>
                    <a:pt x="0" y="0"/>
                  </a:lnTo>
                  <a:lnTo>
                    <a:pt x="395" y="0"/>
                  </a:lnTo>
                  <a:lnTo>
                    <a:pt x="401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36" name="Freeform 424"/>
            <p:cNvSpPr>
              <a:spLocks/>
            </p:cNvSpPr>
            <p:nvPr/>
          </p:nvSpPr>
          <p:spPr bwMode="auto">
            <a:xfrm>
              <a:off x="2343" y="2942"/>
              <a:ext cx="401" cy="49"/>
            </a:xfrm>
            <a:custGeom>
              <a:avLst/>
              <a:gdLst>
                <a:gd name="T0" fmla="*/ 0 w 401"/>
                <a:gd name="T1" fmla="*/ 49 h 49"/>
                <a:gd name="T2" fmla="*/ 0 w 401"/>
                <a:gd name="T3" fmla="*/ 49 h 49"/>
                <a:gd name="T4" fmla="*/ 395 w 401"/>
                <a:gd name="T5" fmla="*/ 49 h 49"/>
                <a:gd name="T6" fmla="*/ 401 w 401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1" h="49">
                  <a:moveTo>
                    <a:pt x="0" y="49"/>
                  </a:moveTo>
                  <a:lnTo>
                    <a:pt x="0" y="49"/>
                  </a:lnTo>
                  <a:lnTo>
                    <a:pt x="395" y="49"/>
                  </a:lnTo>
                  <a:lnTo>
                    <a:pt x="40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37" name="Freeform 425"/>
            <p:cNvSpPr>
              <a:spLocks/>
            </p:cNvSpPr>
            <p:nvPr/>
          </p:nvSpPr>
          <p:spPr bwMode="auto">
            <a:xfrm>
              <a:off x="2744" y="2892"/>
              <a:ext cx="1206" cy="50"/>
            </a:xfrm>
            <a:custGeom>
              <a:avLst/>
              <a:gdLst>
                <a:gd name="T0" fmla="*/ 0 w 1206"/>
                <a:gd name="T1" fmla="*/ 50 h 50"/>
                <a:gd name="T2" fmla="*/ 0 w 1206"/>
                <a:gd name="T3" fmla="*/ 50 h 50"/>
                <a:gd name="T4" fmla="*/ 7 w 1206"/>
                <a:gd name="T5" fmla="*/ 0 h 50"/>
                <a:gd name="T6" fmla="*/ 1200 w 1206"/>
                <a:gd name="T7" fmla="*/ 0 h 50"/>
                <a:gd name="T8" fmla="*/ 1206 w 1206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6" h="50">
                  <a:moveTo>
                    <a:pt x="0" y="50"/>
                  </a:moveTo>
                  <a:lnTo>
                    <a:pt x="0" y="50"/>
                  </a:lnTo>
                  <a:lnTo>
                    <a:pt x="7" y="0"/>
                  </a:lnTo>
                  <a:lnTo>
                    <a:pt x="1200" y="0"/>
                  </a:lnTo>
                  <a:lnTo>
                    <a:pt x="1206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38" name="Freeform 426"/>
            <p:cNvSpPr>
              <a:spLocks/>
            </p:cNvSpPr>
            <p:nvPr/>
          </p:nvSpPr>
          <p:spPr bwMode="auto">
            <a:xfrm>
              <a:off x="2744" y="2942"/>
              <a:ext cx="1206" cy="49"/>
            </a:xfrm>
            <a:custGeom>
              <a:avLst/>
              <a:gdLst>
                <a:gd name="T0" fmla="*/ 0 w 1206"/>
                <a:gd name="T1" fmla="*/ 0 h 49"/>
                <a:gd name="T2" fmla="*/ 0 w 1206"/>
                <a:gd name="T3" fmla="*/ 0 h 49"/>
                <a:gd name="T4" fmla="*/ 7 w 1206"/>
                <a:gd name="T5" fmla="*/ 49 h 49"/>
                <a:gd name="T6" fmla="*/ 1200 w 1206"/>
                <a:gd name="T7" fmla="*/ 49 h 49"/>
                <a:gd name="T8" fmla="*/ 1206 w 1206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6" h="49">
                  <a:moveTo>
                    <a:pt x="0" y="0"/>
                  </a:moveTo>
                  <a:lnTo>
                    <a:pt x="0" y="0"/>
                  </a:lnTo>
                  <a:lnTo>
                    <a:pt x="7" y="49"/>
                  </a:lnTo>
                  <a:lnTo>
                    <a:pt x="1200" y="49"/>
                  </a:lnTo>
                  <a:lnTo>
                    <a:pt x="1206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39" name="Freeform 427"/>
            <p:cNvSpPr>
              <a:spLocks/>
            </p:cNvSpPr>
            <p:nvPr/>
          </p:nvSpPr>
          <p:spPr bwMode="auto">
            <a:xfrm>
              <a:off x="3950" y="2892"/>
              <a:ext cx="1406" cy="50"/>
            </a:xfrm>
            <a:custGeom>
              <a:avLst/>
              <a:gdLst>
                <a:gd name="T0" fmla="*/ 0 w 1406"/>
                <a:gd name="T1" fmla="*/ 50 h 50"/>
                <a:gd name="T2" fmla="*/ 0 w 1406"/>
                <a:gd name="T3" fmla="*/ 50 h 50"/>
                <a:gd name="T4" fmla="*/ 7 w 1406"/>
                <a:gd name="T5" fmla="*/ 0 h 50"/>
                <a:gd name="T6" fmla="*/ 1406 w 1406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6" h="50">
                  <a:moveTo>
                    <a:pt x="0" y="50"/>
                  </a:moveTo>
                  <a:lnTo>
                    <a:pt x="0" y="50"/>
                  </a:lnTo>
                  <a:lnTo>
                    <a:pt x="7" y="0"/>
                  </a:lnTo>
                  <a:lnTo>
                    <a:pt x="1406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40" name="Freeform 428"/>
            <p:cNvSpPr>
              <a:spLocks/>
            </p:cNvSpPr>
            <p:nvPr/>
          </p:nvSpPr>
          <p:spPr bwMode="auto">
            <a:xfrm>
              <a:off x="3950" y="2942"/>
              <a:ext cx="1406" cy="49"/>
            </a:xfrm>
            <a:custGeom>
              <a:avLst/>
              <a:gdLst>
                <a:gd name="T0" fmla="*/ 0 w 1406"/>
                <a:gd name="T1" fmla="*/ 0 h 49"/>
                <a:gd name="T2" fmla="*/ 0 w 1406"/>
                <a:gd name="T3" fmla="*/ 0 h 49"/>
                <a:gd name="T4" fmla="*/ 7 w 1406"/>
                <a:gd name="T5" fmla="*/ 49 h 49"/>
                <a:gd name="T6" fmla="*/ 1406 w 1406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6" h="49">
                  <a:moveTo>
                    <a:pt x="0" y="0"/>
                  </a:moveTo>
                  <a:lnTo>
                    <a:pt x="0" y="0"/>
                  </a:lnTo>
                  <a:lnTo>
                    <a:pt x="7" y="49"/>
                  </a:lnTo>
                  <a:lnTo>
                    <a:pt x="1406" y="49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41" name="Rectangle 429"/>
            <p:cNvSpPr>
              <a:spLocks noChangeArrowheads="1"/>
            </p:cNvSpPr>
            <p:nvPr/>
          </p:nvSpPr>
          <p:spPr bwMode="auto">
            <a:xfrm>
              <a:off x="2032" y="3047"/>
              <a:ext cx="22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 reg2</a:t>
              </a:r>
              <a:endParaRPr lang="en-US" altLang="en-US" sz="4000"/>
            </a:p>
          </p:txBody>
        </p:sp>
        <p:sp>
          <p:nvSpPr>
            <p:cNvPr id="832942" name="Freeform 430"/>
            <p:cNvSpPr>
              <a:spLocks/>
            </p:cNvSpPr>
            <p:nvPr/>
          </p:nvSpPr>
          <p:spPr bwMode="auto">
            <a:xfrm>
              <a:off x="2343" y="3053"/>
              <a:ext cx="3013" cy="1"/>
            </a:xfrm>
            <a:custGeom>
              <a:avLst/>
              <a:gdLst>
                <a:gd name="T0" fmla="*/ 0 w 3013"/>
                <a:gd name="T1" fmla="*/ 0 w 3013"/>
                <a:gd name="T2" fmla="*/ 3013 w 30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013">
                  <a:moveTo>
                    <a:pt x="0" y="0"/>
                  </a:moveTo>
                  <a:lnTo>
                    <a:pt x="0" y="0"/>
                  </a:lnTo>
                  <a:lnTo>
                    <a:pt x="3013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43" name="Freeform 431"/>
            <p:cNvSpPr>
              <a:spLocks/>
            </p:cNvSpPr>
            <p:nvPr/>
          </p:nvSpPr>
          <p:spPr bwMode="auto">
            <a:xfrm>
              <a:off x="2343" y="3154"/>
              <a:ext cx="3013" cy="1"/>
            </a:xfrm>
            <a:custGeom>
              <a:avLst/>
              <a:gdLst>
                <a:gd name="T0" fmla="*/ 0 w 3013"/>
                <a:gd name="T1" fmla="*/ 0 w 3013"/>
                <a:gd name="T2" fmla="*/ 3013 w 30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013">
                  <a:moveTo>
                    <a:pt x="0" y="0"/>
                  </a:moveTo>
                  <a:lnTo>
                    <a:pt x="0" y="0"/>
                  </a:lnTo>
                  <a:lnTo>
                    <a:pt x="3013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44" name="Rectangle 432"/>
            <p:cNvSpPr>
              <a:spLocks noChangeArrowheads="1"/>
            </p:cNvSpPr>
            <p:nvPr/>
          </p:nvSpPr>
          <p:spPr bwMode="auto">
            <a:xfrm>
              <a:off x="2057" y="3208"/>
              <a:ext cx="19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reg3</a:t>
              </a:r>
              <a:endParaRPr lang="en-US" altLang="en-US" sz="4000"/>
            </a:p>
          </p:txBody>
        </p:sp>
        <p:sp>
          <p:nvSpPr>
            <p:cNvPr id="832945" name="Freeform 433"/>
            <p:cNvSpPr>
              <a:spLocks/>
            </p:cNvSpPr>
            <p:nvPr/>
          </p:nvSpPr>
          <p:spPr bwMode="auto">
            <a:xfrm>
              <a:off x="2343" y="3215"/>
              <a:ext cx="3013" cy="1"/>
            </a:xfrm>
            <a:custGeom>
              <a:avLst/>
              <a:gdLst>
                <a:gd name="T0" fmla="*/ 0 w 3013"/>
                <a:gd name="T1" fmla="*/ 0 w 3013"/>
                <a:gd name="T2" fmla="*/ 3013 w 30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013">
                  <a:moveTo>
                    <a:pt x="0" y="0"/>
                  </a:moveTo>
                  <a:lnTo>
                    <a:pt x="0" y="0"/>
                  </a:lnTo>
                  <a:lnTo>
                    <a:pt x="3013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46" name="Freeform 434"/>
            <p:cNvSpPr>
              <a:spLocks/>
            </p:cNvSpPr>
            <p:nvPr/>
          </p:nvSpPr>
          <p:spPr bwMode="auto">
            <a:xfrm>
              <a:off x="2343" y="3314"/>
              <a:ext cx="3013" cy="1"/>
            </a:xfrm>
            <a:custGeom>
              <a:avLst/>
              <a:gdLst>
                <a:gd name="T0" fmla="*/ 0 w 3013"/>
                <a:gd name="T1" fmla="*/ 0 w 3013"/>
                <a:gd name="T2" fmla="*/ 3013 w 30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013">
                  <a:moveTo>
                    <a:pt x="0" y="0"/>
                  </a:moveTo>
                  <a:lnTo>
                    <a:pt x="0" y="0"/>
                  </a:lnTo>
                  <a:lnTo>
                    <a:pt x="3013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47" name="Rectangle 435"/>
            <p:cNvSpPr>
              <a:spLocks noChangeArrowheads="1"/>
            </p:cNvSpPr>
            <p:nvPr/>
          </p:nvSpPr>
          <p:spPr bwMode="auto">
            <a:xfrm>
              <a:off x="2057" y="3371"/>
              <a:ext cx="19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reg4</a:t>
              </a:r>
              <a:endParaRPr lang="en-US" altLang="en-US" sz="4000"/>
            </a:p>
          </p:txBody>
        </p:sp>
        <p:sp>
          <p:nvSpPr>
            <p:cNvPr id="832948" name="Freeform 436"/>
            <p:cNvSpPr>
              <a:spLocks/>
            </p:cNvSpPr>
            <p:nvPr/>
          </p:nvSpPr>
          <p:spPr bwMode="auto">
            <a:xfrm>
              <a:off x="2343" y="3376"/>
              <a:ext cx="803" cy="49"/>
            </a:xfrm>
            <a:custGeom>
              <a:avLst/>
              <a:gdLst>
                <a:gd name="T0" fmla="*/ 0 w 803"/>
                <a:gd name="T1" fmla="*/ 0 h 49"/>
                <a:gd name="T2" fmla="*/ 0 w 803"/>
                <a:gd name="T3" fmla="*/ 0 h 49"/>
                <a:gd name="T4" fmla="*/ 796 w 803"/>
                <a:gd name="T5" fmla="*/ 0 h 49"/>
                <a:gd name="T6" fmla="*/ 803 w 803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3" h="49">
                  <a:moveTo>
                    <a:pt x="0" y="0"/>
                  </a:moveTo>
                  <a:lnTo>
                    <a:pt x="0" y="0"/>
                  </a:lnTo>
                  <a:lnTo>
                    <a:pt x="796" y="0"/>
                  </a:lnTo>
                  <a:lnTo>
                    <a:pt x="803" y="49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49" name="Freeform 437"/>
            <p:cNvSpPr>
              <a:spLocks/>
            </p:cNvSpPr>
            <p:nvPr/>
          </p:nvSpPr>
          <p:spPr bwMode="auto">
            <a:xfrm>
              <a:off x="2343" y="3425"/>
              <a:ext cx="803" cy="50"/>
            </a:xfrm>
            <a:custGeom>
              <a:avLst/>
              <a:gdLst>
                <a:gd name="T0" fmla="*/ 0 w 803"/>
                <a:gd name="T1" fmla="*/ 50 h 50"/>
                <a:gd name="T2" fmla="*/ 0 w 803"/>
                <a:gd name="T3" fmla="*/ 50 h 50"/>
                <a:gd name="T4" fmla="*/ 796 w 803"/>
                <a:gd name="T5" fmla="*/ 50 h 50"/>
                <a:gd name="T6" fmla="*/ 803 w 803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3" h="50">
                  <a:moveTo>
                    <a:pt x="0" y="50"/>
                  </a:moveTo>
                  <a:lnTo>
                    <a:pt x="0" y="50"/>
                  </a:lnTo>
                  <a:lnTo>
                    <a:pt x="796" y="50"/>
                  </a:lnTo>
                  <a:lnTo>
                    <a:pt x="803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50" name="Freeform 438"/>
            <p:cNvSpPr>
              <a:spLocks/>
            </p:cNvSpPr>
            <p:nvPr/>
          </p:nvSpPr>
          <p:spPr bwMode="auto">
            <a:xfrm>
              <a:off x="3146" y="3376"/>
              <a:ext cx="1607" cy="49"/>
            </a:xfrm>
            <a:custGeom>
              <a:avLst/>
              <a:gdLst>
                <a:gd name="T0" fmla="*/ 0 w 1607"/>
                <a:gd name="T1" fmla="*/ 49 h 49"/>
                <a:gd name="T2" fmla="*/ 0 w 1607"/>
                <a:gd name="T3" fmla="*/ 49 h 49"/>
                <a:gd name="T4" fmla="*/ 8 w 1607"/>
                <a:gd name="T5" fmla="*/ 0 h 49"/>
                <a:gd name="T6" fmla="*/ 1601 w 1607"/>
                <a:gd name="T7" fmla="*/ 0 h 49"/>
                <a:gd name="T8" fmla="*/ 1607 w 1607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7" h="49">
                  <a:moveTo>
                    <a:pt x="0" y="49"/>
                  </a:moveTo>
                  <a:lnTo>
                    <a:pt x="0" y="49"/>
                  </a:lnTo>
                  <a:lnTo>
                    <a:pt x="8" y="0"/>
                  </a:lnTo>
                  <a:lnTo>
                    <a:pt x="1601" y="0"/>
                  </a:lnTo>
                  <a:lnTo>
                    <a:pt x="1607" y="49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51" name="Freeform 439"/>
            <p:cNvSpPr>
              <a:spLocks/>
            </p:cNvSpPr>
            <p:nvPr/>
          </p:nvSpPr>
          <p:spPr bwMode="auto">
            <a:xfrm>
              <a:off x="3146" y="3425"/>
              <a:ext cx="1607" cy="50"/>
            </a:xfrm>
            <a:custGeom>
              <a:avLst/>
              <a:gdLst>
                <a:gd name="T0" fmla="*/ 0 w 1607"/>
                <a:gd name="T1" fmla="*/ 0 h 50"/>
                <a:gd name="T2" fmla="*/ 0 w 1607"/>
                <a:gd name="T3" fmla="*/ 0 h 50"/>
                <a:gd name="T4" fmla="*/ 8 w 1607"/>
                <a:gd name="T5" fmla="*/ 50 h 50"/>
                <a:gd name="T6" fmla="*/ 1601 w 1607"/>
                <a:gd name="T7" fmla="*/ 50 h 50"/>
                <a:gd name="T8" fmla="*/ 1607 w 1607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7" h="50">
                  <a:moveTo>
                    <a:pt x="0" y="0"/>
                  </a:moveTo>
                  <a:lnTo>
                    <a:pt x="0" y="0"/>
                  </a:lnTo>
                  <a:lnTo>
                    <a:pt x="8" y="50"/>
                  </a:lnTo>
                  <a:lnTo>
                    <a:pt x="1601" y="50"/>
                  </a:lnTo>
                  <a:lnTo>
                    <a:pt x="1607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52" name="Freeform 440"/>
            <p:cNvSpPr>
              <a:spLocks/>
            </p:cNvSpPr>
            <p:nvPr/>
          </p:nvSpPr>
          <p:spPr bwMode="auto">
            <a:xfrm>
              <a:off x="4753" y="3376"/>
              <a:ext cx="603" cy="49"/>
            </a:xfrm>
            <a:custGeom>
              <a:avLst/>
              <a:gdLst>
                <a:gd name="T0" fmla="*/ 0 w 603"/>
                <a:gd name="T1" fmla="*/ 49 h 49"/>
                <a:gd name="T2" fmla="*/ 0 w 603"/>
                <a:gd name="T3" fmla="*/ 49 h 49"/>
                <a:gd name="T4" fmla="*/ 7 w 603"/>
                <a:gd name="T5" fmla="*/ 0 h 49"/>
                <a:gd name="T6" fmla="*/ 603 w 603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3" h="49">
                  <a:moveTo>
                    <a:pt x="0" y="49"/>
                  </a:moveTo>
                  <a:lnTo>
                    <a:pt x="0" y="49"/>
                  </a:lnTo>
                  <a:lnTo>
                    <a:pt x="7" y="0"/>
                  </a:lnTo>
                  <a:lnTo>
                    <a:pt x="603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53" name="Freeform 441"/>
            <p:cNvSpPr>
              <a:spLocks/>
            </p:cNvSpPr>
            <p:nvPr/>
          </p:nvSpPr>
          <p:spPr bwMode="auto">
            <a:xfrm>
              <a:off x="4753" y="3425"/>
              <a:ext cx="603" cy="50"/>
            </a:xfrm>
            <a:custGeom>
              <a:avLst/>
              <a:gdLst>
                <a:gd name="T0" fmla="*/ 0 w 603"/>
                <a:gd name="T1" fmla="*/ 0 h 50"/>
                <a:gd name="T2" fmla="*/ 0 w 603"/>
                <a:gd name="T3" fmla="*/ 0 h 50"/>
                <a:gd name="T4" fmla="*/ 7 w 603"/>
                <a:gd name="T5" fmla="*/ 50 h 50"/>
                <a:gd name="T6" fmla="*/ 603 w 60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3" h="50">
                  <a:moveTo>
                    <a:pt x="0" y="0"/>
                  </a:moveTo>
                  <a:lnTo>
                    <a:pt x="0" y="0"/>
                  </a:lnTo>
                  <a:lnTo>
                    <a:pt x="7" y="50"/>
                  </a:lnTo>
                  <a:lnTo>
                    <a:pt x="603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54" name="Rectangle 442"/>
            <p:cNvSpPr>
              <a:spLocks noChangeArrowheads="1"/>
            </p:cNvSpPr>
            <p:nvPr/>
          </p:nvSpPr>
          <p:spPr bwMode="auto">
            <a:xfrm>
              <a:off x="2057" y="3532"/>
              <a:ext cx="19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reg5</a:t>
              </a:r>
              <a:endParaRPr lang="en-US" altLang="en-US" sz="4000"/>
            </a:p>
          </p:txBody>
        </p:sp>
        <p:sp>
          <p:nvSpPr>
            <p:cNvPr id="832955" name="Freeform 443"/>
            <p:cNvSpPr>
              <a:spLocks/>
            </p:cNvSpPr>
            <p:nvPr/>
          </p:nvSpPr>
          <p:spPr bwMode="auto">
            <a:xfrm>
              <a:off x="2343" y="3536"/>
              <a:ext cx="2814" cy="51"/>
            </a:xfrm>
            <a:custGeom>
              <a:avLst/>
              <a:gdLst>
                <a:gd name="T0" fmla="*/ 0 w 2814"/>
                <a:gd name="T1" fmla="*/ 0 h 51"/>
                <a:gd name="T2" fmla="*/ 0 w 2814"/>
                <a:gd name="T3" fmla="*/ 0 h 51"/>
                <a:gd name="T4" fmla="*/ 2805 w 2814"/>
                <a:gd name="T5" fmla="*/ 0 h 51"/>
                <a:gd name="T6" fmla="*/ 2814 w 2814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4" h="51">
                  <a:moveTo>
                    <a:pt x="0" y="0"/>
                  </a:moveTo>
                  <a:lnTo>
                    <a:pt x="0" y="0"/>
                  </a:lnTo>
                  <a:lnTo>
                    <a:pt x="2805" y="0"/>
                  </a:lnTo>
                  <a:lnTo>
                    <a:pt x="2814" y="51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56" name="Freeform 444"/>
            <p:cNvSpPr>
              <a:spLocks/>
            </p:cNvSpPr>
            <p:nvPr/>
          </p:nvSpPr>
          <p:spPr bwMode="auto">
            <a:xfrm>
              <a:off x="2343" y="3587"/>
              <a:ext cx="2814" cy="50"/>
            </a:xfrm>
            <a:custGeom>
              <a:avLst/>
              <a:gdLst>
                <a:gd name="T0" fmla="*/ 0 w 2814"/>
                <a:gd name="T1" fmla="*/ 50 h 50"/>
                <a:gd name="T2" fmla="*/ 0 w 2814"/>
                <a:gd name="T3" fmla="*/ 50 h 50"/>
                <a:gd name="T4" fmla="*/ 2805 w 2814"/>
                <a:gd name="T5" fmla="*/ 50 h 50"/>
                <a:gd name="T6" fmla="*/ 2814 w 2814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4" h="50">
                  <a:moveTo>
                    <a:pt x="0" y="50"/>
                  </a:moveTo>
                  <a:lnTo>
                    <a:pt x="0" y="50"/>
                  </a:lnTo>
                  <a:lnTo>
                    <a:pt x="2805" y="50"/>
                  </a:lnTo>
                  <a:lnTo>
                    <a:pt x="2814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57" name="Freeform 445"/>
            <p:cNvSpPr>
              <a:spLocks/>
            </p:cNvSpPr>
            <p:nvPr/>
          </p:nvSpPr>
          <p:spPr bwMode="auto">
            <a:xfrm>
              <a:off x="5157" y="3536"/>
              <a:ext cx="199" cy="51"/>
            </a:xfrm>
            <a:custGeom>
              <a:avLst/>
              <a:gdLst>
                <a:gd name="T0" fmla="*/ 0 w 199"/>
                <a:gd name="T1" fmla="*/ 51 h 51"/>
                <a:gd name="T2" fmla="*/ 0 w 199"/>
                <a:gd name="T3" fmla="*/ 51 h 51"/>
                <a:gd name="T4" fmla="*/ 6 w 199"/>
                <a:gd name="T5" fmla="*/ 0 h 51"/>
                <a:gd name="T6" fmla="*/ 199 w 19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" h="51">
                  <a:moveTo>
                    <a:pt x="0" y="51"/>
                  </a:moveTo>
                  <a:lnTo>
                    <a:pt x="0" y="51"/>
                  </a:lnTo>
                  <a:lnTo>
                    <a:pt x="6" y="0"/>
                  </a:lnTo>
                  <a:lnTo>
                    <a:pt x="199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58" name="Freeform 446"/>
            <p:cNvSpPr>
              <a:spLocks/>
            </p:cNvSpPr>
            <p:nvPr/>
          </p:nvSpPr>
          <p:spPr bwMode="auto">
            <a:xfrm>
              <a:off x="5157" y="3587"/>
              <a:ext cx="199" cy="50"/>
            </a:xfrm>
            <a:custGeom>
              <a:avLst/>
              <a:gdLst>
                <a:gd name="T0" fmla="*/ 0 w 199"/>
                <a:gd name="T1" fmla="*/ 0 h 50"/>
                <a:gd name="T2" fmla="*/ 0 w 199"/>
                <a:gd name="T3" fmla="*/ 0 h 50"/>
                <a:gd name="T4" fmla="*/ 6 w 199"/>
                <a:gd name="T5" fmla="*/ 50 h 50"/>
                <a:gd name="T6" fmla="*/ 199 w 19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" h="50">
                  <a:moveTo>
                    <a:pt x="0" y="0"/>
                  </a:moveTo>
                  <a:lnTo>
                    <a:pt x="0" y="0"/>
                  </a:lnTo>
                  <a:lnTo>
                    <a:pt x="6" y="50"/>
                  </a:lnTo>
                  <a:lnTo>
                    <a:pt x="199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59" name="Rectangle 447"/>
            <p:cNvSpPr>
              <a:spLocks noChangeArrowheads="1"/>
            </p:cNvSpPr>
            <p:nvPr/>
          </p:nvSpPr>
          <p:spPr bwMode="auto">
            <a:xfrm>
              <a:off x="2057" y="3692"/>
              <a:ext cx="19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reg6</a:t>
              </a:r>
              <a:endParaRPr lang="en-US" altLang="en-US" sz="4000"/>
            </a:p>
          </p:txBody>
        </p:sp>
        <p:sp>
          <p:nvSpPr>
            <p:cNvPr id="832960" name="Freeform 448"/>
            <p:cNvSpPr>
              <a:spLocks/>
            </p:cNvSpPr>
            <p:nvPr/>
          </p:nvSpPr>
          <p:spPr bwMode="auto">
            <a:xfrm>
              <a:off x="2343" y="3698"/>
              <a:ext cx="3013" cy="1"/>
            </a:xfrm>
            <a:custGeom>
              <a:avLst/>
              <a:gdLst>
                <a:gd name="T0" fmla="*/ 0 w 3013"/>
                <a:gd name="T1" fmla="*/ 0 w 3013"/>
                <a:gd name="T2" fmla="*/ 3013 w 30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013">
                  <a:moveTo>
                    <a:pt x="0" y="0"/>
                  </a:moveTo>
                  <a:lnTo>
                    <a:pt x="0" y="0"/>
                  </a:lnTo>
                  <a:lnTo>
                    <a:pt x="3013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61" name="Freeform 449"/>
            <p:cNvSpPr>
              <a:spLocks/>
            </p:cNvSpPr>
            <p:nvPr/>
          </p:nvSpPr>
          <p:spPr bwMode="auto">
            <a:xfrm>
              <a:off x="2343" y="3798"/>
              <a:ext cx="3013" cy="1"/>
            </a:xfrm>
            <a:custGeom>
              <a:avLst/>
              <a:gdLst>
                <a:gd name="T0" fmla="*/ 0 w 3013"/>
                <a:gd name="T1" fmla="*/ 0 w 3013"/>
                <a:gd name="T2" fmla="*/ 3013 w 30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013">
                  <a:moveTo>
                    <a:pt x="0" y="0"/>
                  </a:moveTo>
                  <a:lnTo>
                    <a:pt x="0" y="0"/>
                  </a:lnTo>
                  <a:lnTo>
                    <a:pt x="3013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62" name="Rectangle 450"/>
            <p:cNvSpPr>
              <a:spLocks noChangeArrowheads="1"/>
            </p:cNvSpPr>
            <p:nvPr/>
          </p:nvSpPr>
          <p:spPr bwMode="auto">
            <a:xfrm>
              <a:off x="2057" y="3853"/>
              <a:ext cx="19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reg7</a:t>
              </a:r>
              <a:endParaRPr lang="en-US" altLang="en-US" sz="4000"/>
            </a:p>
          </p:txBody>
        </p:sp>
        <p:sp>
          <p:nvSpPr>
            <p:cNvPr id="832963" name="Freeform 451"/>
            <p:cNvSpPr>
              <a:spLocks/>
            </p:cNvSpPr>
            <p:nvPr/>
          </p:nvSpPr>
          <p:spPr bwMode="auto">
            <a:xfrm>
              <a:off x="2343" y="3859"/>
              <a:ext cx="1204" cy="50"/>
            </a:xfrm>
            <a:custGeom>
              <a:avLst/>
              <a:gdLst>
                <a:gd name="T0" fmla="*/ 0 w 1204"/>
                <a:gd name="T1" fmla="*/ 0 h 50"/>
                <a:gd name="T2" fmla="*/ 0 w 1204"/>
                <a:gd name="T3" fmla="*/ 0 h 50"/>
                <a:gd name="T4" fmla="*/ 1197 w 1204"/>
                <a:gd name="T5" fmla="*/ 0 h 50"/>
                <a:gd name="T6" fmla="*/ 1204 w 120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4" h="50">
                  <a:moveTo>
                    <a:pt x="0" y="0"/>
                  </a:moveTo>
                  <a:lnTo>
                    <a:pt x="0" y="0"/>
                  </a:lnTo>
                  <a:lnTo>
                    <a:pt x="1197" y="0"/>
                  </a:lnTo>
                  <a:lnTo>
                    <a:pt x="1204" y="5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64" name="Freeform 452"/>
            <p:cNvSpPr>
              <a:spLocks/>
            </p:cNvSpPr>
            <p:nvPr/>
          </p:nvSpPr>
          <p:spPr bwMode="auto">
            <a:xfrm>
              <a:off x="2343" y="3909"/>
              <a:ext cx="1204" cy="49"/>
            </a:xfrm>
            <a:custGeom>
              <a:avLst/>
              <a:gdLst>
                <a:gd name="T0" fmla="*/ 0 w 1204"/>
                <a:gd name="T1" fmla="*/ 49 h 49"/>
                <a:gd name="T2" fmla="*/ 0 w 1204"/>
                <a:gd name="T3" fmla="*/ 49 h 49"/>
                <a:gd name="T4" fmla="*/ 1197 w 1204"/>
                <a:gd name="T5" fmla="*/ 49 h 49"/>
                <a:gd name="T6" fmla="*/ 1204 w 1204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4" h="49">
                  <a:moveTo>
                    <a:pt x="0" y="49"/>
                  </a:moveTo>
                  <a:lnTo>
                    <a:pt x="0" y="49"/>
                  </a:lnTo>
                  <a:lnTo>
                    <a:pt x="1197" y="49"/>
                  </a:lnTo>
                  <a:lnTo>
                    <a:pt x="1204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65" name="Freeform 453"/>
            <p:cNvSpPr>
              <a:spLocks/>
            </p:cNvSpPr>
            <p:nvPr/>
          </p:nvSpPr>
          <p:spPr bwMode="auto">
            <a:xfrm>
              <a:off x="3547" y="3859"/>
              <a:ext cx="1809" cy="50"/>
            </a:xfrm>
            <a:custGeom>
              <a:avLst/>
              <a:gdLst>
                <a:gd name="T0" fmla="*/ 0 w 1809"/>
                <a:gd name="T1" fmla="*/ 50 h 50"/>
                <a:gd name="T2" fmla="*/ 0 w 1809"/>
                <a:gd name="T3" fmla="*/ 50 h 50"/>
                <a:gd name="T4" fmla="*/ 9 w 1809"/>
                <a:gd name="T5" fmla="*/ 0 h 50"/>
                <a:gd name="T6" fmla="*/ 1809 w 1809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9" h="50">
                  <a:moveTo>
                    <a:pt x="0" y="50"/>
                  </a:moveTo>
                  <a:lnTo>
                    <a:pt x="0" y="50"/>
                  </a:lnTo>
                  <a:lnTo>
                    <a:pt x="9" y="0"/>
                  </a:lnTo>
                  <a:lnTo>
                    <a:pt x="1809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66" name="Freeform 454"/>
            <p:cNvSpPr>
              <a:spLocks/>
            </p:cNvSpPr>
            <p:nvPr/>
          </p:nvSpPr>
          <p:spPr bwMode="auto">
            <a:xfrm>
              <a:off x="3547" y="3909"/>
              <a:ext cx="1809" cy="49"/>
            </a:xfrm>
            <a:custGeom>
              <a:avLst/>
              <a:gdLst>
                <a:gd name="T0" fmla="*/ 0 w 1809"/>
                <a:gd name="T1" fmla="*/ 0 h 49"/>
                <a:gd name="T2" fmla="*/ 0 w 1809"/>
                <a:gd name="T3" fmla="*/ 0 h 49"/>
                <a:gd name="T4" fmla="*/ 9 w 1809"/>
                <a:gd name="T5" fmla="*/ 49 h 49"/>
                <a:gd name="T6" fmla="*/ 1809 w 1809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9" h="49">
                  <a:moveTo>
                    <a:pt x="0" y="0"/>
                  </a:moveTo>
                  <a:lnTo>
                    <a:pt x="0" y="0"/>
                  </a:lnTo>
                  <a:lnTo>
                    <a:pt x="9" y="49"/>
                  </a:lnTo>
                  <a:lnTo>
                    <a:pt x="1809" y="49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67" name="Line 455"/>
            <p:cNvSpPr>
              <a:spLocks noChangeShapeType="1"/>
            </p:cNvSpPr>
            <p:nvPr/>
          </p:nvSpPr>
          <p:spPr bwMode="auto">
            <a:xfrm>
              <a:off x="5158" y="1140"/>
              <a:ext cx="20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68" name="Line 456"/>
            <p:cNvSpPr>
              <a:spLocks noChangeShapeType="1"/>
            </p:cNvSpPr>
            <p:nvPr/>
          </p:nvSpPr>
          <p:spPr bwMode="auto">
            <a:xfrm>
              <a:off x="5153" y="979"/>
              <a:ext cx="20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69" name="Line 457"/>
            <p:cNvSpPr>
              <a:spLocks noChangeShapeType="1"/>
            </p:cNvSpPr>
            <p:nvPr/>
          </p:nvSpPr>
          <p:spPr bwMode="auto">
            <a:xfrm>
              <a:off x="5153" y="1975"/>
              <a:ext cx="20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70" name="Line 458"/>
            <p:cNvSpPr>
              <a:spLocks noChangeShapeType="1"/>
            </p:cNvSpPr>
            <p:nvPr/>
          </p:nvSpPr>
          <p:spPr bwMode="auto">
            <a:xfrm>
              <a:off x="5153" y="1975"/>
              <a:ext cx="20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971" name="Rectangle 459"/>
            <p:cNvSpPr>
              <a:spLocks noChangeArrowheads="1"/>
            </p:cNvSpPr>
            <p:nvPr/>
          </p:nvSpPr>
          <p:spPr bwMode="auto">
            <a:xfrm>
              <a:off x="4831" y="775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7</a:t>
              </a:r>
              <a:endParaRPr lang="en-US" altLang="en-US" sz="4000"/>
            </a:p>
          </p:txBody>
        </p:sp>
        <p:sp>
          <p:nvSpPr>
            <p:cNvPr id="832972" name="Rectangle 460"/>
            <p:cNvSpPr>
              <a:spLocks noChangeArrowheads="1"/>
            </p:cNvSpPr>
            <p:nvPr/>
          </p:nvSpPr>
          <p:spPr bwMode="auto">
            <a:xfrm>
              <a:off x="5245" y="768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8</a:t>
              </a:r>
              <a:endParaRPr lang="en-US" altLang="en-US" sz="4000"/>
            </a:p>
          </p:txBody>
        </p:sp>
        <p:sp>
          <p:nvSpPr>
            <p:cNvPr id="832973" name="Rectangle 461"/>
            <p:cNvSpPr>
              <a:spLocks noChangeArrowheads="1"/>
            </p:cNvSpPr>
            <p:nvPr/>
          </p:nvSpPr>
          <p:spPr bwMode="auto">
            <a:xfrm>
              <a:off x="2389" y="1417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300" u="none" baseline="0">
                  <a:solidFill>
                    <a:srgbClr val="000000"/>
                  </a:solidFill>
                  <a:latin typeface="TimesTen" pitchFamily="18" charset="0"/>
                </a:rPr>
                <a:t>5</a:t>
              </a:r>
              <a:endParaRPr lang="en-US" altLang="en-US" sz="4000"/>
            </a:p>
          </p:txBody>
        </p:sp>
      </p:grpSp>
    </p:spTree>
    <p:extLst>
      <p:ext uri="{BB962C8B-B14F-4D97-AF65-F5344CB8AC3E}">
        <p14:creationId xmlns:p14="http://schemas.microsoft.com/office/powerpoint/2010/main" val="402824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6A7D3908-9BC6-4A16-B676-6EA192805E83}" type="slidenum">
              <a:rPr lang="en-US" altLang="en-US" sz="1600" b="0" u="none" baseline="0" smtClean="0">
                <a:cs typeface="Times New Roman" pitchFamily="18" charset="0"/>
              </a:rPr>
              <a:pPr/>
              <a:t>28</a:t>
            </a:fld>
            <a:endParaRPr lang="en-US" altLang="en-US" sz="1600" b="0" u="none" baseline="0" dirty="0">
              <a:cs typeface="Times New Roman" pitchFamily="18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Stored Program Computer</a:t>
            </a:r>
          </a:p>
        </p:txBody>
      </p:sp>
      <p:sp>
        <p:nvSpPr>
          <p:cNvPr id="25604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09600" y="1524000"/>
            <a:ext cx="8382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8925" indent="-288925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692150" indent="-234950">
              <a:spcBef>
                <a:spcPct val="20000"/>
              </a:spcBef>
              <a:buClr>
                <a:srgbClr val="009999"/>
              </a:buClr>
              <a:buChar char="•"/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44638" indent="-173038">
              <a:spcBef>
                <a:spcPct val="20000"/>
              </a:spcBef>
              <a:buClr>
                <a:srgbClr val="009999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06600" indent="-17780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4638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210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3782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354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0" u="none" baseline="0" dirty="0"/>
              <a:t>Control words operate the </a:t>
            </a:r>
            <a:r>
              <a:rPr lang="en-US" altLang="en-US" b="0" u="none" baseline="0" dirty="0" err="1"/>
              <a:t>datapath</a:t>
            </a:r>
            <a:endParaRPr lang="en-US" altLang="en-US" b="0" u="none" baseline="0" dirty="0"/>
          </a:p>
          <a:p>
            <a:pPr eaLnBrk="1" hangingPunct="1"/>
            <a:r>
              <a:rPr lang="en-US" altLang="en-US" b="0" u="none" baseline="0" dirty="0"/>
              <a:t>Store control words in memory</a:t>
            </a:r>
          </a:p>
          <a:p>
            <a:pPr lvl="1" eaLnBrk="1" hangingPunct="1"/>
            <a:r>
              <a:rPr lang="en-US" altLang="en-US" b="0" u="none" baseline="0" dirty="0"/>
              <a:t>Sequence through them to perform a series of computational steps</a:t>
            </a:r>
          </a:p>
          <a:p>
            <a:pPr eaLnBrk="1" hangingPunct="1"/>
            <a:r>
              <a:rPr lang="en-US" altLang="en-US" b="0" u="none" baseline="0" dirty="0"/>
              <a:t>This is what a computer does</a:t>
            </a:r>
          </a:p>
        </p:txBody>
      </p:sp>
    </p:spTree>
    <p:extLst>
      <p:ext uri="{BB962C8B-B14F-4D97-AF65-F5344CB8AC3E}">
        <p14:creationId xmlns:p14="http://schemas.microsoft.com/office/powerpoint/2010/main" val="863291939"/>
      </p:ext>
    </p:extLst>
  </p:cSld>
  <p:clrMapOvr>
    <a:masterClrMapping/>
  </p:clrMapOvr>
  <p:transition advTm="5057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u="sng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082E51BE-FFDD-48F4-A364-EAB5CD89CDC6}" type="slidenum">
              <a:rPr lang="en-US" altLang="en-US" sz="1600" b="0" u="none" baseline="0" smtClean="0">
                <a:cs typeface="Times New Roman" pitchFamily="18" charset="0"/>
              </a:rPr>
              <a:pPr/>
              <a:t>3</a:t>
            </a:fld>
            <a:endParaRPr lang="en-US" altLang="en-US" sz="1600" b="0" u="none" baseline="0" dirty="0">
              <a:cs typeface="Times New Roman" pitchFamily="18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 smtClean="0">
                <a:solidFill>
                  <a:srgbClr val="C00000"/>
                </a:solidFill>
              </a:rPr>
              <a:t>Datapath</a:t>
            </a:r>
            <a:r>
              <a:rPr lang="en-US" altLang="en-US" b="1" dirty="0" smtClean="0">
                <a:solidFill>
                  <a:srgbClr val="C00000"/>
                </a:solidFill>
              </a:rPr>
              <a:t> Design</a:t>
            </a:r>
          </a:p>
        </p:txBody>
      </p:sp>
      <p:sp>
        <p:nvSpPr>
          <p:cNvPr id="22532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71500" y="2852936"/>
            <a:ext cx="8382000" cy="362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8925" indent="-288925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3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692150" indent="-234950">
              <a:spcBef>
                <a:spcPct val="20000"/>
              </a:spcBef>
              <a:buClr>
                <a:srgbClr val="009999"/>
              </a:buClr>
              <a:buChar char="•"/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44638" indent="-173038">
              <a:spcBef>
                <a:spcPct val="20000"/>
              </a:spcBef>
              <a:buClr>
                <a:srgbClr val="009999"/>
              </a:buClr>
              <a:buChar char="•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06600" indent="-17780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4638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210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3782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35400" indent="-177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200" b="0" dirty="0" smtClean="0"/>
              <a:t>A </a:t>
            </a:r>
            <a:r>
              <a:rPr lang="en-US" sz="2200" b="0" dirty="0"/>
              <a:t>limited set of </a:t>
            </a:r>
            <a:r>
              <a:rPr lang="en-US" sz="2200" dirty="0">
                <a:solidFill>
                  <a:srgbClr val="0066CC"/>
                </a:solidFill>
              </a:rPr>
              <a:t>registers</a:t>
            </a:r>
            <a:r>
              <a:rPr lang="en-US" sz="2200" b="0" dirty="0">
                <a:solidFill>
                  <a:srgbClr val="0066CC"/>
                </a:solidFill>
              </a:rPr>
              <a:t> </a:t>
            </a:r>
            <a:r>
              <a:rPr lang="en-US" sz="2200" b="0" dirty="0" smtClean="0"/>
              <a:t>serve </a:t>
            </a:r>
            <a:r>
              <a:rPr lang="en-US" sz="2200" b="0" dirty="0"/>
              <a:t>as fast temporary storage. </a:t>
            </a:r>
            <a:endParaRPr lang="en-US" sz="2200" b="0" dirty="0" smtClean="0"/>
          </a:p>
          <a:p>
            <a:pPr eaLnBrk="1" hangingPunct="1"/>
            <a:r>
              <a:rPr lang="en-US" sz="2200" dirty="0" smtClean="0">
                <a:solidFill>
                  <a:srgbClr val="0066CC"/>
                </a:solidFill>
              </a:rPr>
              <a:t>ALU &amp; Shifter</a:t>
            </a:r>
            <a:r>
              <a:rPr lang="en-US" sz="2200" b="0" dirty="0" smtClean="0">
                <a:solidFill>
                  <a:srgbClr val="0066CC"/>
                </a:solidFill>
              </a:rPr>
              <a:t> </a:t>
            </a:r>
            <a:r>
              <a:rPr lang="en-US" sz="2200" b="0" dirty="0" smtClean="0"/>
              <a:t>perform </a:t>
            </a:r>
            <a:r>
              <a:rPr lang="en-US" sz="2200" b="0" dirty="0"/>
              <a:t>various operations on the data stored in the registers</a:t>
            </a:r>
          </a:p>
          <a:p>
            <a:r>
              <a:rPr lang="en-US" sz="2200" b="0" dirty="0"/>
              <a:t>A larger, but slower, </a:t>
            </a:r>
            <a:r>
              <a:rPr lang="en-US" sz="2200" dirty="0">
                <a:solidFill>
                  <a:srgbClr val="0066CC"/>
                </a:solidFill>
              </a:rPr>
              <a:t>random-access memory </a:t>
            </a:r>
            <a:r>
              <a:rPr lang="en-US" sz="2200" b="0" dirty="0"/>
              <a:t>is also available</a:t>
            </a:r>
            <a:r>
              <a:rPr lang="en-US" sz="2200" b="0" dirty="0" smtClean="0"/>
              <a:t>.</a:t>
            </a:r>
            <a:endParaRPr lang="en-US" sz="2200" b="0" dirty="0"/>
          </a:p>
          <a:p>
            <a:pPr eaLnBrk="1" hangingPunct="1"/>
            <a:r>
              <a:rPr lang="en-US" altLang="en-US" sz="2200" b="0" u="none" baseline="0" dirty="0" smtClean="0"/>
              <a:t>The </a:t>
            </a:r>
            <a:r>
              <a:rPr lang="en-US" altLang="en-US" sz="2200" b="0" u="none" baseline="0" dirty="0" err="1"/>
              <a:t>datapath</a:t>
            </a:r>
            <a:r>
              <a:rPr lang="en-US" altLang="en-US" sz="2200" b="0" u="none" baseline="0" dirty="0"/>
              <a:t> completes a single </a:t>
            </a:r>
            <a:r>
              <a:rPr lang="en-US" altLang="en-US" sz="2200" b="0" u="none" baseline="0" dirty="0" err="1"/>
              <a:t>microoperation</a:t>
            </a:r>
            <a:r>
              <a:rPr lang="en-US" altLang="en-US" sz="2200" b="0" u="none" baseline="0" dirty="0"/>
              <a:t> </a:t>
            </a:r>
            <a:r>
              <a:rPr lang="en-US" altLang="en-US" sz="2200" u="none" baseline="0" dirty="0">
                <a:solidFill>
                  <a:srgbClr val="0066CC"/>
                </a:solidFill>
              </a:rPr>
              <a:t>each clock cycle</a:t>
            </a:r>
            <a:r>
              <a:rPr lang="en-US" altLang="en-US" sz="2200" b="0" u="none" baseline="0" dirty="0"/>
              <a:t>.</a:t>
            </a:r>
          </a:p>
          <a:p>
            <a:pPr eaLnBrk="1" hangingPunct="1"/>
            <a:r>
              <a:rPr lang="en-US" altLang="en-US" sz="2200" b="0" u="none" baseline="0" dirty="0"/>
              <a:t>For given </a:t>
            </a:r>
            <a:r>
              <a:rPr lang="en-US" altLang="en-US" sz="2200" b="0" u="none" baseline="0" dirty="0" err="1"/>
              <a:t>microoperation</a:t>
            </a:r>
            <a:r>
              <a:rPr lang="en-US" altLang="en-US" sz="2200" b="0" u="none" baseline="0" dirty="0"/>
              <a:t>, we need to specify;</a:t>
            </a:r>
          </a:p>
          <a:p>
            <a:pPr lvl="2" eaLnBrk="1" hangingPunct="1"/>
            <a:r>
              <a:rPr lang="en-US" altLang="en-US" sz="2200" b="0" u="none" baseline="0" dirty="0"/>
              <a:t>Source registers</a:t>
            </a:r>
          </a:p>
          <a:p>
            <a:pPr lvl="2" eaLnBrk="1" hangingPunct="1"/>
            <a:r>
              <a:rPr lang="en-US" altLang="en-US" sz="2200" b="0" u="none" baseline="0" dirty="0"/>
              <a:t>Destination register</a:t>
            </a:r>
          </a:p>
          <a:p>
            <a:pPr lvl="2" eaLnBrk="1" hangingPunct="1"/>
            <a:r>
              <a:rPr lang="en-US" altLang="en-US" sz="2200" b="0" u="none" baseline="0" dirty="0"/>
              <a:t>Operation to </a:t>
            </a:r>
            <a:r>
              <a:rPr lang="en-US" altLang="en-US" sz="2200" b="0" u="none" baseline="0" dirty="0" smtClean="0"/>
              <a:t>perform</a:t>
            </a:r>
            <a:endParaRPr lang="en-US" altLang="en-US" sz="2200" b="0" u="none" baseline="0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700338" y="1045096"/>
            <a:ext cx="3124200" cy="1447800"/>
            <a:chOff x="1824" y="912"/>
            <a:chExt cx="1968" cy="912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3504" y="1104"/>
              <a:ext cx="288" cy="528"/>
              <a:chOff x="3504" y="1104"/>
              <a:chExt cx="288" cy="528"/>
            </a:xfrm>
          </p:grpSpPr>
          <p:sp>
            <p:nvSpPr>
              <p:cNvPr id="17" name="Line 6"/>
              <p:cNvSpPr>
                <a:spLocks noChangeShapeType="1"/>
              </p:cNvSpPr>
              <p:nvPr/>
            </p:nvSpPr>
            <p:spPr bwMode="auto">
              <a:xfrm>
                <a:off x="3504" y="1632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8" name="Line 7"/>
              <p:cNvSpPr>
                <a:spLocks noChangeShapeType="1"/>
              </p:cNvSpPr>
              <p:nvPr/>
            </p:nvSpPr>
            <p:spPr bwMode="auto">
              <a:xfrm>
                <a:off x="3792" y="1104"/>
                <a:ext cx="0" cy="5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9" name="Line 8"/>
              <p:cNvSpPr>
                <a:spLocks noChangeShapeType="1"/>
              </p:cNvSpPr>
              <p:nvPr/>
            </p:nvSpPr>
            <p:spPr bwMode="auto">
              <a:xfrm>
                <a:off x="3504" y="1104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1824" y="1104"/>
              <a:ext cx="288" cy="528"/>
              <a:chOff x="1824" y="1104"/>
              <a:chExt cx="288" cy="528"/>
            </a:xfrm>
          </p:grpSpPr>
          <p:sp>
            <p:nvSpPr>
              <p:cNvPr id="14" name="Line 10"/>
              <p:cNvSpPr>
                <a:spLocks noChangeShapeType="1"/>
              </p:cNvSpPr>
              <p:nvPr/>
            </p:nvSpPr>
            <p:spPr bwMode="auto">
              <a:xfrm>
                <a:off x="1824" y="1104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>
                <a:off x="1824" y="1632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>
                <a:off x="1824" y="1104"/>
                <a:ext cx="0" cy="5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2112" y="912"/>
              <a:ext cx="1392" cy="384"/>
              <a:chOff x="2112" y="912"/>
              <a:chExt cx="1392" cy="384"/>
            </a:xfrm>
          </p:grpSpPr>
          <p:sp>
            <p:nvSpPr>
              <p:cNvPr id="12" name="Text Box 14"/>
              <p:cNvSpPr txBox="1">
                <a:spLocks noChangeArrowheads="1"/>
              </p:cNvSpPr>
              <p:nvPr/>
            </p:nvSpPr>
            <p:spPr bwMode="auto">
              <a:xfrm>
                <a:off x="2208" y="1008"/>
                <a:ext cx="1200" cy="212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600" dirty="0" smtClean="0">
                    <a:latin typeface="Comic Sans MS" pitchFamily="66" charset="0"/>
                  </a:rPr>
                  <a:t>ALU + Shifter</a:t>
                </a:r>
                <a:endParaRPr lang="en-US" sz="1600" dirty="0">
                  <a:latin typeface="Comic Sans MS" pitchFamily="66" charset="0"/>
                </a:endParaRPr>
              </a:p>
            </p:txBody>
          </p:sp>
          <p:sp>
            <p:nvSpPr>
              <p:cNvPr id="13" name="Rectangle 15"/>
              <p:cNvSpPr>
                <a:spLocks noChangeArrowheads="1"/>
              </p:cNvSpPr>
              <p:nvPr/>
            </p:nvSpPr>
            <p:spPr bwMode="auto">
              <a:xfrm>
                <a:off x="2112" y="912"/>
                <a:ext cx="1392" cy="38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EG"/>
              </a:p>
            </p:txBody>
          </p:sp>
        </p:grpSp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2112" y="1440"/>
              <a:ext cx="1392" cy="384"/>
              <a:chOff x="2112" y="1440"/>
              <a:chExt cx="1392" cy="384"/>
            </a:xfrm>
          </p:grpSpPr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2208" y="1536"/>
                <a:ext cx="1200" cy="212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600" dirty="0">
                    <a:latin typeface="Comic Sans MS" pitchFamily="66" charset="0"/>
                  </a:rPr>
                  <a:t>Registers</a:t>
                </a:r>
                <a:endParaRPr lang="en-US" sz="1400" dirty="0">
                  <a:latin typeface="Comic Sans MS" pitchFamily="66" charset="0"/>
                </a:endParaRPr>
              </a:p>
            </p:txBody>
          </p:sp>
          <p:sp>
            <p:nvSpPr>
              <p:cNvPr id="11" name="Rectangle 18"/>
              <p:cNvSpPr>
                <a:spLocks noChangeArrowheads="1"/>
              </p:cNvSpPr>
              <p:nvPr/>
            </p:nvSpPr>
            <p:spPr bwMode="auto">
              <a:xfrm>
                <a:off x="2112" y="1440"/>
                <a:ext cx="1392" cy="38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EG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993599"/>
      </p:ext>
    </p:extLst>
  </p:cSld>
  <p:clrMapOvr>
    <a:masterClrMapping/>
  </p:clrMapOvr>
  <p:transition advTm="6749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404FD8-3298-49DD-8E50-9DB18F209E2F}" type="slidenum">
              <a:rPr lang="ar-SA" smtClean="0"/>
              <a:pPr/>
              <a:t>4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29600" cy="56197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C00000"/>
                </a:solidFill>
              </a:rPr>
              <a:t>Register file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4465638" cy="5761037"/>
          </a:xfrm>
        </p:spPr>
        <p:txBody>
          <a:bodyPr/>
          <a:lstStyle/>
          <a:p>
            <a:pPr eaLnBrk="1" hangingPunct="1"/>
            <a:r>
              <a:rPr lang="en-US" smtClean="0"/>
              <a:t>Modern processors contain a number of registers grouped together in a </a:t>
            </a:r>
            <a:r>
              <a:rPr lang="en-US" smtClean="0">
                <a:solidFill>
                  <a:srgbClr val="FF0000"/>
                </a:solidFill>
              </a:rPr>
              <a:t>register file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Much like words stored in a RAM, individual registers are identified by an address.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Here is a block symbol for 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2</a:t>
            </a:r>
            <a:r>
              <a:rPr lang="en-US" baseline="50000" smtClean="0"/>
              <a:t>k</a:t>
            </a:r>
            <a:r>
              <a:rPr lang="en-US" smtClean="0"/>
              <a:t> x n register file.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There are 2</a:t>
            </a:r>
            <a:r>
              <a:rPr lang="en-US" sz="2000" baseline="50000" smtClean="0"/>
              <a:t>k</a:t>
            </a:r>
            <a:r>
              <a:rPr lang="en-US" sz="2000" smtClean="0"/>
              <a:t> registers, so register addresses are k bits long.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Each register holds an n-bit word, so the data inputs and outputs are n bits wide.</a:t>
            </a:r>
          </a:p>
        </p:txBody>
      </p:sp>
      <p:grpSp>
        <p:nvGrpSpPr>
          <p:cNvPr id="22533" name="Group 4"/>
          <p:cNvGrpSpPr>
            <a:grpSpLocks/>
          </p:cNvGrpSpPr>
          <p:nvPr/>
        </p:nvGrpSpPr>
        <p:grpSpPr bwMode="auto">
          <a:xfrm>
            <a:off x="4716016" y="1672183"/>
            <a:ext cx="4300537" cy="3629025"/>
            <a:chOff x="1488" y="1488"/>
            <a:chExt cx="2833" cy="2441"/>
          </a:xfrm>
        </p:grpSpPr>
        <p:sp>
          <p:nvSpPr>
            <p:cNvPr id="22534" name="Line 5"/>
            <p:cNvSpPr>
              <a:spLocks noChangeShapeType="1"/>
            </p:cNvSpPr>
            <p:nvPr/>
          </p:nvSpPr>
          <p:spPr bwMode="auto">
            <a:xfrm flipV="1">
              <a:off x="3168" y="3520"/>
              <a:ext cx="168" cy="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535" name="Text Box 6"/>
            <p:cNvSpPr txBox="1">
              <a:spLocks noChangeArrowheads="1"/>
            </p:cNvSpPr>
            <p:nvPr/>
          </p:nvSpPr>
          <p:spPr bwMode="auto">
            <a:xfrm>
              <a:off x="3120" y="3408"/>
              <a:ext cx="174" cy="185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22536" name="Line 7"/>
            <p:cNvSpPr>
              <a:spLocks noChangeShapeType="1"/>
            </p:cNvSpPr>
            <p:nvPr/>
          </p:nvSpPr>
          <p:spPr bwMode="auto">
            <a:xfrm flipV="1">
              <a:off x="2551" y="3504"/>
              <a:ext cx="185" cy="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537" name="Text Box 8"/>
            <p:cNvSpPr txBox="1">
              <a:spLocks noChangeArrowheads="1"/>
            </p:cNvSpPr>
            <p:nvPr/>
          </p:nvSpPr>
          <p:spPr bwMode="auto">
            <a:xfrm>
              <a:off x="2496" y="3408"/>
              <a:ext cx="174" cy="185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22538" name="Line 9"/>
            <p:cNvSpPr>
              <a:spLocks noChangeShapeType="1"/>
            </p:cNvSpPr>
            <p:nvPr/>
          </p:nvSpPr>
          <p:spPr bwMode="auto">
            <a:xfrm flipV="1">
              <a:off x="2880" y="1776"/>
              <a:ext cx="19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539" name="Text Box 10"/>
            <p:cNvSpPr txBox="1">
              <a:spLocks noChangeArrowheads="1"/>
            </p:cNvSpPr>
            <p:nvPr/>
          </p:nvSpPr>
          <p:spPr bwMode="auto">
            <a:xfrm>
              <a:off x="2832" y="1680"/>
              <a:ext cx="173" cy="185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22540" name="Line 11"/>
            <p:cNvSpPr>
              <a:spLocks noChangeShapeType="1"/>
            </p:cNvSpPr>
            <p:nvPr/>
          </p:nvSpPr>
          <p:spPr bwMode="auto">
            <a:xfrm flipH="1">
              <a:off x="1920" y="2353"/>
              <a:ext cx="96" cy="1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541" name="Text Box 12"/>
            <p:cNvSpPr txBox="1">
              <a:spLocks noChangeArrowheads="1"/>
            </p:cNvSpPr>
            <p:nvPr/>
          </p:nvSpPr>
          <p:spPr bwMode="auto">
            <a:xfrm>
              <a:off x="1824" y="2880"/>
              <a:ext cx="175" cy="185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k</a:t>
              </a:r>
            </a:p>
          </p:txBody>
        </p:sp>
        <p:sp>
          <p:nvSpPr>
            <p:cNvPr id="22542" name="Line 13"/>
            <p:cNvSpPr>
              <a:spLocks noChangeShapeType="1"/>
            </p:cNvSpPr>
            <p:nvPr/>
          </p:nvSpPr>
          <p:spPr bwMode="auto">
            <a:xfrm flipH="1">
              <a:off x="1920" y="292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543" name="Text Box 14"/>
            <p:cNvSpPr txBox="1">
              <a:spLocks noChangeArrowheads="1"/>
            </p:cNvSpPr>
            <p:nvPr/>
          </p:nvSpPr>
          <p:spPr bwMode="auto">
            <a:xfrm>
              <a:off x="3744" y="2880"/>
              <a:ext cx="175" cy="185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k</a:t>
              </a:r>
            </a:p>
          </p:txBody>
        </p:sp>
        <p:sp>
          <p:nvSpPr>
            <p:cNvPr id="22544" name="Line 15"/>
            <p:cNvSpPr>
              <a:spLocks noChangeShapeType="1"/>
            </p:cNvSpPr>
            <p:nvPr/>
          </p:nvSpPr>
          <p:spPr bwMode="auto">
            <a:xfrm flipH="1">
              <a:off x="3840" y="2928"/>
              <a:ext cx="8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545" name="Text Box 16"/>
            <p:cNvSpPr txBox="1">
              <a:spLocks noChangeArrowheads="1"/>
            </p:cNvSpPr>
            <p:nvPr/>
          </p:nvSpPr>
          <p:spPr bwMode="auto">
            <a:xfrm>
              <a:off x="1824" y="2304"/>
              <a:ext cx="175" cy="185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k</a:t>
              </a:r>
            </a:p>
          </p:txBody>
        </p:sp>
        <p:sp>
          <p:nvSpPr>
            <p:cNvPr id="22546" name="Text Box 17"/>
            <p:cNvSpPr txBox="1">
              <a:spLocks noChangeArrowheads="1"/>
            </p:cNvSpPr>
            <p:nvPr/>
          </p:nvSpPr>
          <p:spPr bwMode="auto">
            <a:xfrm>
              <a:off x="2737" y="2015"/>
              <a:ext cx="432" cy="185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D data</a:t>
              </a:r>
            </a:p>
          </p:txBody>
        </p:sp>
        <p:sp>
          <p:nvSpPr>
            <p:cNvPr id="22547" name="Text Box 18"/>
            <p:cNvSpPr txBox="1">
              <a:spLocks noChangeArrowheads="1"/>
            </p:cNvSpPr>
            <p:nvPr/>
          </p:nvSpPr>
          <p:spPr bwMode="auto">
            <a:xfrm>
              <a:off x="2159" y="2160"/>
              <a:ext cx="405" cy="184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Write</a:t>
              </a:r>
            </a:p>
          </p:txBody>
        </p:sp>
        <p:sp>
          <p:nvSpPr>
            <p:cNvPr id="22548" name="Text Box 19"/>
            <p:cNvSpPr txBox="1">
              <a:spLocks noChangeArrowheads="1"/>
            </p:cNvSpPr>
            <p:nvPr/>
          </p:nvSpPr>
          <p:spPr bwMode="auto">
            <a:xfrm>
              <a:off x="2159" y="2352"/>
              <a:ext cx="594" cy="185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D address</a:t>
              </a:r>
            </a:p>
          </p:txBody>
        </p:sp>
        <p:sp>
          <p:nvSpPr>
            <p:cNvPr id="22549" name="Text Box 20"/>
            <p:cNvSpPr txBox="1">
              <a:spLocks noChangeArrowheads="1"/>
            </p:cNvSpPr>
            <p:nvPr/>
          </p:nvSpPr>
          <p:spPr bwMode="auto">
            <a:xfrm>
              <a:off x="2159" y="2928"/>
              <a:ext cx="595" cy="185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A address</a:t>
              </a:r>
            </a:p>
          </p:txBody>
        </p:sp>
        <p:sp>
          <p:nvSpPr>
            <p:cNvPr id="22550" name="Text Box 21"/>
            <p:cNvSpPr txBox="1">
              <a:spLocks noChangeArrowheads="1"/>
            </p:cNvSpPr>
            <p:nvPr/>
          </p:nvSpPr>
          <p:spPr bwMode="auto">
            <a:xfrm>
              <a:off x="3120" y="2928"/>
              <a:ext cx="586" cy="185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B address</a:t>
              </a:r>
            </a:p>
          </p:txBody>
        </p:sp>
        <p:sp>
          <p:nvSpPr>
            <p:cNvPr id="22551" name="Text Box 22"/>
            <p:cNvSpPr txBox="1">
              <a:spLocks noChangeArrowheads="1"/>
            </p:cNvSpPr>
            <p:nvPr/>
          </p:nvSpPr>
          <p:spPr bwMode="auto">
            <a:xfrm>
              <a:off x="2400" y="3168"/>
              <a:ext cx="433" cy="184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dirty="0">
                  <a:latin typeface="Comic Sans MS" pitchFamily="66" charset="0"/>
                </a:rPr>
                <a:t>A data</a:t>
              </a:r>
            </a:p>
          </p:txBody>
        </p:sp>
        <p:sp>
          <p:nvSpPr>
            <p:cNvPr id="22552" name="Text Box 23"/>
            <p:cNvSpPr txBox="1">
              <a:spLocks noChangeArrowheads="1"/>
            </p:cNvSpPr>
            <p:nvPr/>
          </p:nvSpPr>
          <p:spPr bwMode="auto">
            <a:xfrm>
              <a:off x="3024" y="3168"/>
              <a:ext cx="424" cy="184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B data</a:t>
              </a:r>
            </a:p>
          </p:txBody>
        </p:sp>
        <p:sp>
          <p:nvSpPr>
            <p:cNvPr id="22553" name="Text Box 24"/>
            <p:cNvSpPr txBox="1">
              <a:spLocks noChangeArrowheads="1"/>
            </p:cNvSpPr>
            <p:nvPr/>
          </p:nvSpPr>
          <p:spPr bwMode="auto">
            <a:xfrm>
              <a:off x="2544" y="2592"/>
              <a:ext cx="753" cy="185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 Register File</a:t>
              </a:r>
            </a:p>
          </p:txBody>
        </p:sp>
        <p:sp>
          <p:nvSpPr>
            <p:cNvPr id="22554" name="Text Box 25"/>
            <p:cNvSpPr txBox="1">
              <a:spLocks noChangeArrowheads="1"/>
            </p:cNvSpPr>
            <p:nvPr/>
          </p:nvSpPr>
          <p:spPr bwMode="auto">
            <a:xfrm>
              <a:off x="2880" y="1488"/>
              <a:ext cx="193" cy="185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D</a:t>
              </a:r>
            </a:p>
          </p:txBody>
        </p:sp>
        <p:sp>
          <p:nvSpPr>
            <p:cNvPr id="22555" name="Text Box 26"/>
            <p:cNvSpPr txBox="1">
              <a:spLocks noChangeArrowheads="1"/>
            </p:cNvSpPr>
            <p:nvPr/>
          </p:nvSpPr>
          <p:spPr bwMode="auto">
            <a:xfrm>
              <a:off x="1488" y="2160"/>
              <a:ext cx="289" cy="184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WR</a:t>
              </a:r>
            </a:p>
          </p:txBody>
        </p:sp>
        <p:sp>
          <p:nvSpPr>
            <p:cNvPr id="22556" name="Text Box 27"/>
            <p:cNvSpPr txBox="1">
              <a:spLocks noChangeArrowheads="1"/>
            </p:cNvSpPr>
            <p:nvPr/>
          </p:nvSpPr>
          <p:spPr bwMode="auto">
            <a:xfrm>
              <a:off x="1488" y="2352"/>
              <a:ext cx="267" cy="185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DA</a:t>
              </a:r>
            </a:p>
          </p:txBody>
        </p:sp>
        <p:sp>
          <p:nvSpPr>
            <p:cNvPr id="22557" name="Text Box 28"/>
            <p:cNvSpPr txBox="1">
              <a:spLocks noChangeArrowheads="1"/>
            </p:cNvSpPr>
            <p:nvPr/>
          </p:nvSpPr>
          <p:spPr bwMode="auto">
            <a:xfrm>
              <a:off x="1488" y="2928"/>
              <a:ext cx="268" cy="185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AA</a:t>
              </a:r>
            </a:p>
          </p:txBody>
        </p:sp>
        <p:sp>
          <p:nvSpPr>
            <p:cNvPr id="22558" name="Text Box 29"/>
            <p:cNvSpPr txBox="1">
              <a:spLocks noChangeArrowheads="1"/>
            </p:cNvSpPr>
            <p:nvPr/>
          </p:nvSpPr>
          <p:spPr bwMode="auto">
            <a:xfrm>
              <a:off x="2544" y="3744"/>
              <a:ext cx="195" cy="185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A</a:t>
              </a:r>
            </a:p>
          </p:txBody>
        </p:sp>
        <p:sp>
          <p:nvSpPr>
            <p:cNvPr id="22559" name="Text Box 30"/>
            <p:cNvSpPr txBox="1">
              <a:spLocks noChangeArrowheads="1"/>
            </p:cNvSpPr>
            <p:nvPr/>
          </p:nvSpPr>
          <p:spPr bwMode="auto">
            <a:xfrm>
              <a:off x="3168" y="3744"/>
              <a:ext cx="185" cy="185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B</a:t>
              </a:r>
            </a:p>
          </p:txBody>
        </p:sp>
        <p:sp>
          <p:nvSpPr>
            <p:cNvPr id="22560" name="Text Box 31"/>
            <p:cNvSpPr txBox="1">
              <a:spLocks noChangeArrowheads="1"/>
            </p:cNvSpPr>
            <p:nvPr/>
          </p:nvSpPr>
          <p:spPr bwMode="auto">
            <a:xfrm>
              <a:off x="4032" y="2928"/>
              <a:ext cx="289" cy="185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 BA</a:t>
              </a:r>
            </a:p>
          </p:txBody>
        </p:sp>
        <p:sp>
          <p:nvSpPr>
            <p:cNvPr id="22561" name="Rectangle 32"/>
            <p:cNvSpPr>
              <a:spLocks noChangeArrowheads="1"/>
            </p:cNvSpPr>
            <p:nvPr/>
          </p:nvSpPr>
          <p:spPr bwMode="auto">
            <a:xfrm>
              <a:off x="2160" y="2016"/>
              <a:ext cx="1488" cy="134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22562" name="Line 33"/>
            <p:cNvSpPr>
              <a:spLocks noChangeShapeType="1"/>
            </p:cNvSpPr>
            <p:nvPr/>
          </p:nvSpPr>
          <p:spPr bwMode="auto">
            <a:xfrm flipH="1">
              <a:off x="3648" y="3024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563" name="Line 34"/>
            <p:cNvSpPr>
              <a:spLocks noChangeShapeType="1"/>
            </p:cNvSpPr>
            <p:nvPr/>
          </p:nvSpPr>
          <p:spPr bwMode="auto">
            <a:xfrm>
              <a:off x="1728" y="3024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564" name="Line 35"/>
            <p:cNvSpPr>
              <a:spLocks noChangeShapeType="1"/>
            </p:cNvSpPr>
            <p:nvPr/>
          </p:nvSpPr>
          <p:spPr bwMode="auto">
            <a:xfrm>
              <a:off x="1728" y="2448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565" name="Line 36"/>
            <p:cNvSpPr>
              <a:spLocks noChangeShapeType="1"/>
            </p:cNvSpPr>
            <p:nvPr/>
          </p:nvSpPr>
          <p:spPr bwMode="auto">
            <a:xfrm>
              <a:off x="1728" y="2256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566" name="Line 37"/>
            <p:cNvSpPr>
              <a:spLocks noChangeShapeType="1"/>
            </p:cNvSpPr>
            <p:nvPr/>
          </p:nvSpPr>
          <p:spPr bwMode="auto">
            <a:xfrm rot="5400000">
              <a:off x="2448" y="355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567" name="Line 38"/>
            <p:cNvSpPr>
              <a:spLocks noChangeShapeType="1"/>
            </p:cNvSpPr>
            <p:nvPr/>
          </p:nvSpPr>
          <p:spPr bwMode="auto">
            <a:xfrm rot="5400000">
              <a:off x="3072" y="355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568" name="Line 39"/>
            <p:cNvSpPr>
              <a:spLocks noChangeShapeType="1"/>
            </p:cNvSpPr>
            <p:nvPr/>
          </p:nvSpPr>
          <p:spPr bwMode="auto">
            <a:xfrm rot="5400000">
              <a:off x="2784" y="1824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ar-SA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66CD5C-4A77-4FEF-B375-C92DAAC615DD}" type="slidenum">
              <a:rPr lang="ar-SA" smtClean="0"/>
              <a:pPr/>
              <a:t>5</a:t>
            </a:fld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29600" cy="706438"/>
          </a:xfrm>
        </p:spPr>
        <p:txBody>
          <a:bodyPr/>
          <a:lstStyle/>
          <a:p>
            <a:pPr eaLnBrk="1" hangingPunct="1"/>
            <a:r>
              <a:rPr lang="en-US" smtClean="0"/>
              <a:t>Accessing the register file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4643438" cy="6092825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read </a:t>
            </a:r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registers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at once by supplying the </a:t>
            </a:r>
            <a:r>
              <a:rPr lang="en-US" dirty="0" smtClean="0">
                <a:solidFill>
                  <a:srgbClr val="3333FF"/>
                </a:solidFill>
              </a:rPr>
              <a:t>AA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3333FF"/>
                </a:solidFill>
              </a:rPr>
              <a:t>BA</a:t>
            </a:r>
            <a:r>
              <a:rPr lang="en-US" dirty="0" smtClean="0"/>
              <a:t> inputs. The data appears on the </a:t>
            </a:r>
            <a:r>
              <a:rPr lang="en-US" dirty="0" smtClean="0">
                <a:solidFill>
                  <a:srgbClr val="3333FF"/>
                </a:solidFill>
              </a:rPr>
              <a:t>A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3333FF"/>
                </a:solidFill>
              </a:rPr>
              <a:t>B </a:t>
            </a:r>
            <a:r>
              <a:rPr lang="en-US" dirty="0" smtClean="0"/>
              <a:t>outputs.</a:t>
            </a:r>
          </a:p>
          <a:p>
            <a:pPr eaLnBrk="1" hangingPunct="1">
              <a:defRPr/>
            </a:pP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write to a register </a:t>
            </a:r>
            <a:r>
              <a:rPr lang="en-US" dirty="0" smtClean="0"/>
              <a:t>by using the </a:t>
            </a:r>
            <a:r>
              <a:rPr lang="en-US" dirty="0" smtClean="0">
                <a:solidFill>
                  <a:srgbClr val="3333FF"/>
                </a:solidFill>
              </a:rPr>
              <a:t>DA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3333FF"/>
                </a:solidFill>
              </a:rPr>
              <a:t>D</a:t>
            </a:r>
            <a:r>
              <a:rPr lang="en-US" dirty="0" smtClean="0"/>
              <a:t> inputs, and setting </a:t>
            </a:r>
            <a:r>
              <a:rPr lang="en-US" dirty="0" smtClean="0">
                <a:solidFill>
                  <a:srgbClr val="3333FF"/>
                </a:solidFill>
              </a:rPr>
              <a:t>WR = 1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r>
              <a:rPr lang="en-US" dirty="0" smtClean="0"/>
              <a:t>These are registers so there must be a clock signal, even though we usually don’t show it in diagrams.</a:t>
            </a:r>
          </a:p>
          <a:p>
            <a:pPr lvl="1" eaLnBrk="1" hangingPunct="1">
              <a:defRPr/>
            </a:pPr>
            <a:r>
              <a:rPr lang="en-US" sz="2000" dirty="0" smtClean="0"/>
              <a:t>We can read from the register file at any time. </a:t>
            </a:r>
          </a:p>
          <a:p>
            <a:pPr lvl="1" eaLnBrk="1" hangingPunct="1">
              <a:defRPr/>
            </a:pPr>
            <a:r>
              <a:rPr lang="en-US" sz="2000" dirty="0" smtClean="0"/>
              <a:t>Data is written only on the positive edge of the clock.</a:t>
            </a:r>
          </a:p>
        </p:txBody>
      </p:sp>
      <p:grpSp>
        <p:nvGrpSpPr>
          <p:cNvPr id="23557" name="Group 39"/>
          <p:cNvGrpSpPr>
            <a:grpSpLocks/>
          </p:cNvGrpSpPr>
          <p:nvPr/>
        </p:nvGrpSpPr>
        <p:grpSpPr bwMode="auto">
          <a:xfrm>
            <a:off x="4643438" y="652463"/>
            <a:ext cx="4476750" cy="3856037"/>
            <a:chOff x="2688" y="864"/>
            <a:chExt cx="2820" cy="2429"/>
          </a:xfrm>
        </p:grpSpPr>
        <p:sp>
          <p:nvSpPr>
            <p:cNvPr id="23558" name="Line 4"/>
            <p:cNvSpPr>
              <a:spLocks noChangeShapeType="1"/>
            </p:cNvSpPr>
            <p:nvPr/>
          </p:nvSpPr>
          <p:spPr bwMode="auto">
            <a:xfrm flipV="1">
              <a:off x="4368" y="2896"/>
              <a:ext cx="168" cy="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3559" name="Text Box 5"/>
            <p:cNvSpPr txBox="1">
              <a:spLocks noChangeArrowheads="1"/>
            </p:cNvSpPr>
            <p:nvPr/>
          </p:nvSpPr>
          <p:spPr bwMode="auto">
            <a:xfrm>
              <a:off x="4320" y="2784"/>
              <a:ext cx="166" cy="17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23560" name="Line 6"/>
            <p:cNvSpPr>
              <a:spLocks noChangeShapeType="1"/>
            </p:cNvSpPr>
            <p:nvPr/>
          </p:nvSpPr>
          <p:spPr bwMode="auto">
            <a:xfrm flipV="1">
              <a:off x="3751" y="2880"/>
              <a:ext cx="185" cy="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3561" name="Text Box 7"/>
            <p:cNvSpPr txBox="1">
              <a:spLocks noChangeArrowheads="1"/>
            </p:cNvSpPr>
            <p:nvPr/>
          </p:nvSpPr>
          <p:spPr bwMode="auto">
            <a:xfrm>
              <a:off x="3696" y="2784"/>
              <a:ext cx="166" cy="17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23562" name="Line 8"/>
            <p:cNvSpPr>
              <a:spLocks noChangeShapeType="1"/>
            </p:cNvSpPr>
            <p:nvPr/>
          </p:nvSpPr>
          <p:spPr bwMode="auto">
            <a:xfrm flipV="1">
              <a:off x="4080" y="1152"/>
              <a:ext cx="19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3563" name="Text Box 9"/>
            <p:cNvSpPr txBox="1">
              <a:spLocks noChangeArrowheads="1"/>
            </p:cNvSpPr>
            <p:nvPr/>
          </p:nvSpPr>
          <p:spPr bwMode="auto">
            <a:xfrm>
              <a:off x="4032" y="1056"/>
              <a:ext cx="166" cy="17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23564" name="Line 10"/>
            <p:cNvSpPr>
              <a:spLocks noChangeShapeType="1"/>
            </p:cNvSpPr>
            <p:nvPr/>
          </p:nvSpPr>
          <p:spPr bwMode="auto">
            <a:xfrm flipH="1">
              <a:off x="3120" y="1729"/>
              <a:ext cx="96" cy="1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3565" name="Text Box 11"/>
            <p:cNvSpPr txBox="1">
              <a:spLocks noChangeArrowheads="1"/>
            </p:cNvSpPr>
            <p:nvPr/>
          </p:nvSpPr>
          <p:spPr bwMode="auto">
            <a:xfrm>
              <a:off x="3024" y="2256"/>
              <a:ext cx="168" cy="17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k</a:t>
              </a:r>
            </a:p>
          </p:txBody>
        </p:sp>
        <p:sp>
          <p:nvSpPr>
            <p:cNvPr id="23566" name="Line 12"/>
            <p:cNvSpPr>
              <a:spLocks noChangeShapeType="1"/>
            </p:cNvSpPr>
            <p:nvPr/>
          </p:nvSpPr>
          <p:spPr bwMode="auto">
            <a:xfrm flipH="1">
              <a:off x="3120" y="2304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3567" name="Text Box 13"/>
            <p:cNvSpPr txBox="1">
              <a:spLocks noChangeArrowheads="1"/>
            </p:cNvSpPr>
            <p:nvPr/>
          </p:nvSpPr>
          <p:spPr bwMode="auto">
            <a:xfrm>
              <a:off x="4944" y="2256"/>
              <a:ext cx="168" cy="17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k</a:t>
              </a:r>
            </a:p>
          </p:txBody>
        </p:sp>
        <p:sp>
          <p:nvSpPr>
            <p:cNvPr id="23568" name="Line 14"/>
            <p:cNvSpPr>
              <a:spLocks noChangeShapeType="1"/>
            </p:cNvSpPr>
            <p:nvPr/>
          </p:nvSpPr>
          <p:spPr bwMode="auto">
            <a:xfrm flipH="1">
              <a:off x="5040" y="2304"/>
              <a:ext cx="8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3569" name="Text Box 15"/>
            <p:cNvSpPr txBox="1">
              <a:spLocks noChangeArrowheads="1"/>
            </p:cNvSpPr>
            <p:nvPr/>
          </p:nvSpPr>
          <p:spPr bwMode="auto">
            <a:xfrm>
              <a:off x="3024" y="1680"/>
              <a:ext cx="168" cy="17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k</a:t>
              </a:r>
            </a:p>
          </p:txBody>
        </p:sp>
        <p:sp>
          <p:nvSpPr>
            <p:cNvPr id="23570" name="Text Box 16"/>
            <p:cNvSpPr txBox="1">
              <a:spLocks noChangeArrowheads="1"/>
            </p:cNvSpPr>
            <p:nvPr/>
          </p:nvSpPr>
          <p:spPr bwMode="auto">
            <a:xfrm>
              <a:off x="3936" y="1392"/>
              <a:ext cx="413" cy="17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D data</a:t>
              </a:r>
            </a:p>
          </p:txBody>
        </p:sp>
        <p:sp>
          <p:nvSpPr>
            <p:cNvPr id="23571" name="Text Box 17"/>
            <p:cNvSpPr txBox="1">
              <a:spLocks noChangeArrowheads="1"/>
            </p:cNvSpPr>
            <p:nvPr/>
          </p:nvSpPr>
          <p:spPr bwMode="auto">
            <a:xfrm>
              <a:off x="3360" y="1536"/>
              <a:ext cx="387" cy="17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Write</a:t>
              </a:r>
            </a:p>
          </p:txBody>
        </p:sp>
        <p:sp>
          <p:nvSpPr>
            <p:cNvPr id="23572" name="Text Box 18"/>
            <p:cNvSpPr txBox="1">
              <a:spLocks noChangeArrowheads="1"/>
            </p:cNvSpPr>
            <p:nvPr/>
          </p:nvSpPr>
          <p:spPr bwMode="auto">
            <a:xfrm>
              <a:off x="3360" y="1728"/>
              <a:ext cx="568" cy="17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D address</a:t>
              </a:r>
            </a:p>
          </p:txBody>
        </p:sp>
        <p:sp>
          <p:nvSpPr>
            <p:cNvPr id="23573" name="Text Box 19"/>
            <p:cNvSpPr txBox="1">
              <a:spLocks noChangeArrowheads="1"/>
            </p:cNvSpPr>
            <p:nvPr/>
          </p:nvSpPr>
          <p:spPr bwMode="auto">
            <a:xfrm>
              <a:off x="3360" y="2304"/>
              <a:ext cx="569" cy="17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A address</a:t>
              </a:r>
            </a:p>
          </p:txBody>
        </p:sp>
        <p:sp>
          <p:nvSpPr>
            <p:cNvPr id="23574" name="Text Box 20"/>
            <p:cNvSpPr txBox="1">
              <a:spLocks noChangeArrowheads="1"/>
            </p:cNvSpPr>
            <p:nvPr/>
          </p:nvSpPr>
          <p:spPr bwMode="auto">
            <a:xfrm>
              <a:off x="4320" y="2304"/>
              <a:ext cx="560" cy="17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B address</a:t>
              </a:r>
            </a:p>
          </p:txBody>
        </p:sp>
        <p:sp>
          <p:nvSpPr>
            <p:cNvPr id="23575" name="Text Box 21"/>
            <p:cNvSpPr txBox="1">
              <a:spLocks noChangeArrowheads="1"/>
            </p:cNvSpPr>
            <p:nvPr/>
          </p:nvSpPr>
          <p:spPr bwMode="auto">
            <a:xfrm>
              <a:off x="3600" y="2544"/>
              <a:ext cx="414" cy="17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A data</a:t>
              </a:r>
            </a:p>
          </p:txBody>
        </p:sp>
        <p:sp>
          <p:nvSpPr>
            <p:cNvPr id="23576" name="Text Box 22"/>
            <p:cNvSpPr txBox="1">
              <a:spLocks noChangeArrowheads="1"/>
            </p:cNvSpPr>
            <p:nvPr/>
          </p:nvSpPr>
          <p:spPr bwMode="auto">
            <a:xfrm>
              <a:off x="4224" y="2544"/>
              <a:ext cx="405" cy="17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B data</a:t>
              </a:r>
            </a:p>
          </p:txBody>
        </p:sp>
        <p:sp>
          <p:nvSpPr>
            <p:cNvPr id="23577" name="Text Box 23"/>
            <p:cNvSpPr txBox="1">
              <a:spLocks noChangeArrowheads="1"/>
            </p:cNvSpPr>
            <p:nvPr/>
          </p:nvSpPr>
          <p:spPr bwMode="auto">
            <a:xfrm>
              <a:off x="3744" y="1968"/>
              <a:ext cx="720" cy="17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 Register File</a:t>
              </a:r>
            </a:p>
          </p:txBody>
        </p:sp>
        <p:sp>
          <p:nvSpPr>
            <p:cNvPr id="23578" name="Text Box 24"/>
            <p:cNvSpPr txBox="1">
              <a:spLocks noChangeArrowheads="1"/>
            </p:cNvSpPr>
            <p:nvPr/>
          </p:nvSpPr>
          <p:spPr bwMode="auto">
            <a:xfrm>
              <a:off x="4080" y="864"/>
              <a:ext cx="185" cy="17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D</a:t>
              </a:r>
            </a:p>
          </p:txBody>
        </p:sp>
        <p:sp>
          <p:nvSpPr>
            <p:cNvPr id="23579" name="Text Box 25"/>
            <p:cNvSpPr txBox="1">
              <a:spLocks noChangeArrowheads="1"/>
            </p:cNvSpPr>
            <p:nvPr/>
          </p:nvSpPr>
          <p:spPr bwMode="auto">
            <a:xfrm>
              <a:off x="2688" y="1536"/>
              <a:ext cx="276" cy="17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WR</a:t>
              </a:r>
            </a:p>
          </p:txBody>
        </p:sp>
        <p:sp>
          <p:nvSpPr>
            <p:cNvPr id="23580" name="Text Box 26"/>
            <p:cNvSpPr txBox="1">
              <a:spLocks noChangeArrowheads="1"/>
            </p:cNvSpPr>
            <p:nvPr/>
          </p:nvSpPr>
          <p:spPr bwMode="auto">
            <a:xfrm>
              <a:off x="2688" y="1728"/>
              <a:ext cx="255" cy="17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DA</a:t>
              </a:r>
            </a:p>
          </p:txBody>
        </p:sp>
        <p:sp>
          <p:nvSpPr>
            <p:cNvPr id="23581" name="Text Box 27"/>
            <p:cNvSpPr txBox="1">
              <a:spLocks noChangeArrowheads="1"/>
            </p:cNvSpPr>
            <p:nvPr/>
          </p:nvSpPr>
          <p:spPr bwMode="auto">
            <a:xfrm>
              <a:off x="2688" y="2304"/>
              <a:ext cx="256" cy="17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AA</a:t>
              </a:r>
            </a:p>
          </p:txBody>
        </p:sp>
        <p:sp>
          <p:nvSpPr>
            <p:cNvPr id="23582" name="Text Box 28"/>
            <p:cNvSpPr txBox="1">
              <a:spLocks noChangeArrowheads="1"/>
            </p:cNvSpPr>
            <p:nvPr/>
          </p:nvSpPr>
          <p:spPr bwMode="auto">
            <a:xfrm>
              <a:off x="3744" y="3120"/>
              <a:ext cx="186" cy="17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A</a:t>
              </a:r>
            </a:p>
          </p:txBody>
        </p:sp>
        <p:sp>
          <p:nvSpPr>
            <p:cNvPr id="23583" name="Text Box 29"/>
            <p:cNvSpPr txBox="1">
              <a:spLocks noChangeArrowheads="1"/>
            </p:cNvSpPr>
            <p:nvPr/>
          </p:nvSpPr>
          <p:spPr bwMode="auto">
            <a:xfrm>
              <a:off x="4368" y="3120"/>
              <a:ext cx="177" cy="17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B</a:t>
              </a:r>
            </a:p>
          </p:txBody>
        </p:sp>
        <p:sp>
          <p:nvSpPr>
            <p:cNvPr id="23584" name="Text Box 30"/>
            <p:cNvSpPr txBox="1">
              <a:spLocks noChangeArrowheads="1"/>
            </p:cNvSpPr>
            <p:nvPr/>
          </p:nvSpPr>
          <p:spPr bwMode="auto">
            <a:xfrm>
              <a:off x="5232" y="2304"/>
              <a:ext cx="276" cy="17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 BA</a:t>
              </a:r>
            </a:p>
          </p:txBody>
        </p:sp>
        <p:sp>
          <p:nvSpPr>
            <p:cNvPr id="23585" name="Rectangle 31"/>
            <p:cNvSpPr>
              <a:spLocks noChangeArrowheads="1"/>
            </p:cNvSpPr>
            <p:nvPr/>
          </p:nvSpPr>
          <p:spPr bwMode="auto">
            <a:xfrm>
              <a:off x="3360" y="1392"/>
              <a:ext cx="1488" cy="134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23586" name="Line 32"/>
            <p:cNvSpPr>
              <a:spLocks noChangeShapeType="1"/>
            </p:cNvSpPr>
            <p:nvPr/>
          </p:nvSpPr>
          <p:spPr bwMode="auto">
            <a:xfrm flipH="1">
              <a:off x="4848" y="2400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3587" name="Line 33"/>
            <p:cNvSpPr>
              <a:spLocks noChangeShapeType="1"/>
            </p:cNvSpPr>
            <p:nvPr/>
          </p:nvSpPr>
          <p:spPr bwMode="auto">
            <a:xfrm>
              <a:off x="2928" y="2400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3588" name="Line 34"/>
            <p:cNvSpPr>
              <a:spLocks noChangeShapeType="1"/>
            </p:cNvSpPr>
            <p:nvPr/>
          </p:nvSpPr>
          <p:spPr bwMode="auto">
            <a:xfrm>
              <a:off x="2928" y="1824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3589" name="Line 35"/>
            <p:cNvSpPr>
              <a:spLocks noChangeShapeType="1"/>
            </p:cNvSpPr>
            <p:nvPr/>
          </p:nvSpPr>
          <p:spPr bwMode="auto">
            <a:xfrm>
              <a:off x="2928" y="1632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3590" name="Line 36"/>
            <p:cNvSpPr>
              <a:spLocks noChangeShapeType="1"/>
            </p:cNvSpPr>
            <p:nvPr/>
          </p:nvSpPr>
          <p:spPr bwMode="auto">
            <a:xfrm rot="5400000">
              <a:off x="3648" y="292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3591" name="Line 37"/>
            <p:cNvSpPr>
              <a:spLocks noChangeShapeType="1"/>
            </p:cNvSpPr>
            <p:nvPr/>
          </p:nvSpPr>
          <p:spPr bwMode="auto">
            <a:xfrm rot="5400000">
              <a:off x="4272" y="292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3592" name="Line 38"/>
            <p:cNvSpPr>
              <a:spLocks noChangeShapeType="1"/>
            </p:cNvSpPr>
            <p:nvPr/>
          </p:nvSpPr>
          <p:spPr bwMode="auto">
            <a:xfrm rot="5400000">
              <a:off x="3984" y="1200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ar-SA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B605E7-16EF-4DE6-874F-1D28E7258ABA}" type="slidenum">
              <a:rPr lang="ar-SA" smtClean="0"/>
              <a:pPr/>
              <a:t>6</a:t>
            </a:fld>
            <a:endParaRPr lang="en-US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56197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What’s inside the register file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20713"/>
            <a:ext cx="8229600" cy="4525962"/>
          </a:xfrm>
        </p:spPr>
        <p:txBody>
          <a:bodyPr/>
          <a:lstStyle/>
          <a:p>
            <a:pPr eaLnBrk="1" hangingPunct="1"/>
            <a:r>
              <a:rPr lang="en-US" dirty="0" smtClean="0"/>
              <a:t>Here’s a 4 x n register file. (We’ll assume a 2</a:t>
            </a:r>
            <a:r>
              <a:rPr lang="en-US" baseline="50000" dirty="0" smtClean="0"/>
              <a:t>k</a:t>
            </a:r>
            <a:r>
              <a:rPr lang="en-US" dirty="0" smtClean="0"/>
              <a:t> x n =  </a:t>
            </a:r>
            <a:r>
              <a:rPr lang="en-US" b="1" dirty="0" smtClean="0">
                <a:solidFill>
                  <a:srgbClr val="C00000"/>
                </a:solidFill>
              </a:rPr>
              <a:t>4 x n  </a:t>
            </a:r>
            <a:r>
              <a:rPr lang="en-US" dirty="0" smtClean="0"/>
              <a:t>register file for all our examples.)</a:t>
            </a:r>
          </a:p>
        </p:txBody>
      </p:sp>
      <p:grpSp>
        <p:nvGrpSpPr>
          <p:cNvPr id="2054" name="Group 4"/>
          <p:cNvGrpSpPr>
            <a:grpSpLocks/>
          </p:cNvGrpSpPr>
          <p:nvPr/>
        </p:nvGrpSpPr>
        <p:grpSpPr bwMode="auto">
          <a:xfrm>
            <a:off x="1763713" y="1368425"/>
            <a:ext cx="7056437" cy="5516563"/>
            <a:chOff x="912" y="912"/>
            <a:chExt cx="3985" cy="3054"/>
          </a:xfrm>
        </p:grpSpPr>
        <p:graphicFrame>
          <p:nvGraphicFramePr>
            <p:cNvPr id="205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2041946"/>
                </p:ext>
              </p:extLst>
            </p:nvPr>
          </p:nvGraphicFramePr>
          <p:xfrm>
            <a:off x="912" y="912"/>
            <a:ext cx="3985" cy="30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0" name="Bitmap Image" r:id="rId4" imgW="6324480" imgH="4848120" progId="Paint.Picture">
                    <p:embed/>
                  </p:oleObj>
                </mc:Choice>
                <mc:Fallback>
                  <p:oleObj name="Bitmap Image" r:id="rId4" imgW="6324480" imgH="4848120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912"/>
                          <a:ext cx="3985" cy="30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accent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64" name="Group 6"/>
            <p:cNvGrpSpPr>
              <a:grpSpLocks/>
            </p:cNvGrpSpPr>
            <p:nvPr/>
          </p:nvGrpSpPr>
          <p:grpSpPr bwMode="auto">
            <a:xfrm>
              <a:off x="1248" y="976"/>
              <a:ext cx="3312" cy="2816"/>
              <a:chOff x="1248" y="976"/>
              <a:chExt cx="3312" cy="2816"/>
            </a:xfrm>
          </p:grpSpPr>
          <p:sp>
            <p:nvSpPr>
              <p:cNvPr id="2065" name="Rectangle 7"/>
              <p:cNvSpPr>
                <a:spLocks noChangeArrowheads="1"/>
              </p:cNvSpPr>
              <p:nvPr/>
            </p:nvSpPr>
            <p:spPr bwMode="auto">
              <a:xfrm>
                <a:off x="1248" y="1248"/>
                <a:ext cx="3312" cy="2400"/>
              </a:xfrm>
              <a:prstGeom prst="rect">
                <a:avLst/>
              </a:prstGeom>
              <a:noFill/>
              <a:ln w="25400">
                <a:solidFill>
                  <a:schemeClr val="accent2"/>
                </a:solidFill>
                <a:prstDash val="sysDot"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EG"/>
              </a:p>
            </p:txBody>
          </p:sp>
          <p:grpSp>
            <p:nvGrpSpPr>
              <p:cNvPr id="2066" name="Group 8"/>
              <p:cNvGrpSpPr>
                <a:grpSpLocks/>
              </p:cNvGrpSpPr>
              <p:nvPr/>
            </p:nvGrpSpPr>
            <p:grpSpPr bwMode="auto">
              <a:xfrm>
                <a:off x="3072" y="3631"/>
                <a:ext cx="216" cy="161"/>
                <a:chOff x="3072" y="3631"/>
                <a:chExt cx="216" cy="161"/>
              </a:xfrm>
            </p:grpSpPr>
            <p:sp>
              <p:nvSpPr>
                <p:cNvPr id="2073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144" y="3744"/>
                  <a:ext cx="144" cy="48"/>
                </a:xfrm>
                <a:prstGeom prst="line">
                  <a:avLst/>
                </a:prstGeom>
                <a:noFill/>
                <a:ln w="25400">
                  <a:solidFill>
                    <a:srgbClr val="FF00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207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072" y="3631"/>
                  <a:ext cx="149" cy="152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solidFill>
                        <a:srgbClr val="FF0033"/>
                      </a:solidFill>
                      <a:latin typeface="Comic Sans MS" pitchFamily="66" charset="0"/>
                    </a:rPr>
                    <a:t>n</a:t>
                  </a:r>
                </a:p>
              </p:txBody>
            </p:sp>
          </p:grpSp>
          <p:grpSp>
            <p:nvGrpSpPr>
              <p:cNvPr id="2067" name="Group 11"/>
              <p:cNvGrpSpPr>
                <a:grpSpLocks/>
              </p:cNvGrpSpPr>
              <p:nvPr/>
            </p:nvGrpSpPr>
            <p:grpSpPr bwMode="auto">
              <a:xfrm>
                <a:off x="3825" y="3631"/>
                <a:ext cx="207" cy="161"/>
                <a:chOff x="3825" y="3631"/>
                <a:chExt cx="207" cy="161"/>
              </a:xfrm>
            </p:grpSpPr>
            <p:sp>
              <p:nvSpPr>
                <p:cNvPr id="2071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3888" y="3744"/>
                  <a:ext cx="144" cy="48"/>
                </a:xfrm>
                <a:prstGeom prst="line">
                  <a:avLst/>
                </a:prstGeom>
                <a:noFill/>
                <a:ln w="25400">
                  <a:solidFill>
                    <a:srgbClr val="FF00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207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825" y="3631"/>
                  <a:ext cx="149" cy="152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solidFill>
                        <a:srgbClr val="FF0033"/>
                      </a:solidFill>
                      <a:latin typeface="Comic Sans MS" pitchFamily="66" charset="0"/>
                    </a:rPr>
                    <a:t>n</a:t>
                  </a:r>
                </a:p>
              </p:txBody>
            </p:sp>
          </p:grpSp>
          <p:grpSp>
            <p:nvGrpSpPr>
              <p:cNvPr id="2068" name="Group 14"/>
              <p:cNvGrpSpPr>
                <a:grpSpLocks/>
              </p:cNvGrpSpPr>
              <p:nvPr/>
            </p:nvGrpSpPr>
            <p:grpSpPr bwMode="auto">
              <a:xfrm>
                <a:off x="2448" y="976"/>
                <a:ext cx="201" cy="176"/>
                <a:chOff x="2448" y="784"/>
                <a:chExt cx="201" cy="176"/>
              </a:xfrm>
            </p:grpSpPr>
            <p:sp>
              <p:nvSpPr>
                <p:cNvPr id="206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505" y="912"/>
                  <a:ext cx="144" cy="48"/>
                </a:xfrm>
                <a:prstGeom prst="line">
                  <a:avLst/>
                </a:prstGeom>
                <a:noFill/>
                <a:ln w="25400">
                  <a:solidFill>
                    <a:srgbClr val="FF00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207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48" y="784"/>
                  <a:ext cx="148" cy="152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>
                      <a:solidFill>
                        <a:srgbClr val="FF0033"/>
                      </a:solidFill>
                      <a:latin typeface="Comic Sans MS" pitchFamily="66" charset="0"/>
                    </a:rPr>
                    <a:t>n</a:t>
                  </a:r>
                </a:p>
              </p:txBody>
            </p:sp>
          </p:grpSp>
        </p:grpSp>
      </p:grpSp>
      <p:sp>
        <p:nvSpPr>
          <p:cNvPr id="2055" name="Text Box 17"/>
          <p:cNvSpPr txBox="1">
            <a:spLocks noChangeArrowheads="1"/>
          </p:cNvSpPr>
          <p:nvPr/>
        </p:nvSpPr>
        <p:spPr bwMode="auto">
          <a:xfrm>
            <a:off x="1979613" y="1628775"/>
            <a:ext cx="1019175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decoder</a:t>
            </a:r>
          </a:p>
        </p:txBody>
      </p:sp>
      <p:sp>
        <p:nvSpPr>
          <p:cNvPr id="2056" name="Text Box 18"/>
          <p:cNvSpPr txBox="1">
            <a:spLocks noChangeArrowheads="1"/>
          </p:cNvSpPr>
          <p:nvPr/>
        </p:nvSpPr>
        <p:spPr bwMode="auto">
          <a:xfrm>
            <a:off x="3157830" y="5328388"/>
            <a:ext cx="1478290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 Mux (4</a:t>
            </a:r>
            <a:r>
              <a:rPr lang="en-US" dirty="0">
                <a:sym typeface="Symbol"/>
              </a:rPr>
              <a:t>1)</a:t>
            </a:r>
            <a:r>
              <a:rPr lang="en-US" dirty="0"/>
              <a:t> </a:t>
            </a:r>
          </a:p>
        </p:txBody>
      </p:sp>
      <p:sp>
        <p:nvSpPr>
          <p:cNvPr id="2057" name="Text Box 20"/>
          <p:cNvSpPr txBox="1">
            <a:spLocks noChangeArrowheads="1"/>
          </p:cNvSpPr>
          <p:nvPr/>
        </p:nvSpPr>
        <p:spPr bwMode="auto">
          <a:xfrm>
            <a:off x="7630214" y="4868863"/>
            <a:ext cx="1478290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 Mux (4</a:t>
            </a:r>
            <a:r>
              <a:rPr lang="en-US" dirty="0">
                <a:sym typeface="Symbol"/>
              </a:rPr>
              <a:t>1)</a:t>
            </a:r>
            <a:r>
              <a:rPr lang="en-US" dirty="0"/>
              <a:t> </a:t>
            </a:r>
          </a:p>
        </p:txBody>
      </p:sp>
      <p:sp>
        <p:nvSpPr>
          <p:cNvPr id="2058" name="Line 21"/>
          <p:cNvSpPr>
            <a:spLocks noChangeShapeType="1"/>
          </p:cNvSpPr>
          <p:nvPr/>
        </p:nvSpPr>
        <p:spPr bwMode="auto">
          <a:xfrm>
            <a:off x="4572000" y="5516563"/>
            <a:ext cx="4318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059" name="Line 22"/>
          <p:cNvSpPr>
            <a:spLocks noChangeShapeType="1"/>
          </p:cNvSpPr>
          <p:nvPr/>
        </p:nvSpPr>
        <p:spPr bwMode="auto">
          <a:xfrm>
            <a:off x="2700338" y="1989138"/>
            <a:ext cx="714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060" name="Line 23"/>
          <p:cNvSpPr>
            <a:spLocks noChangeShapeType="1"/>
          </p:cNvSpPr>
          <p:nvPr/>
        </p:nvSpPr>
        <p:spPr bwMode="auto">
          <a:xfrm flipH="1">
            <a:off x="8027988" y="5229225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05496" name="Text Box 24"/>
          <p:cNvSpPr txBox="1">
            <a:spLocks noChangeArrowheads="1"/>
          </p:cNvSpPr>
          <p:nvPr/>
        </p:nvSpPr>
        <p:spPr bwMode="auto">
          <a:xfrm>
            <a:off x="0" y="3068638"/>
            <a:ext cx="22288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CC"/>
                </a:solidFill>
              </a:rPr>
              <a:t>DA0 &amp; DA1</a:t>
            </a:r>
          </a:p>
          <a:p>
            <a:r>
              <a:rPr lang="en-US" b="1">
                <a:solidFill>
                  <a:srgbClr val="0066CC"/>
                </a:solidFill>
              </a:rPr>
              <a:t>Select the register </a:t>
            </a:r>
          </a:p>
          <a:p>
            <a:r>
              <a:rPr lang="en-US" b="1">
                <a:solidFill>
                  <a:srgbClr val="0066CC"/>
                </a:solidFill>
              </a:rPr>
              <a:t>to write in</a:t>
            </a:r>
          </a:p>
        </p:txBody>
      </p:sp>
      <p:sp>
        <p:nvSpPr>
          <p:cNvPr id="105497" name="Text Box 25"/>
          <p:cNvSpPr txBox="1">
            <a:spLocks noChangeArrowheads="1"/>
          </p:cNvSpPr>
          <p:nvPr/>
        </p:nvSpPr>
        <p:spPr bwMode="auto">
          <a:xfrm>
            <a:off x="0" y="4724400"/>
            <a:ext cx="2228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CC"/>
                </a:solidFill>
              </a:rPr>
              <a:t>AA0 &amp; AA1</a:t>
            </a:r>
          </a:p>
          <a:p>
            <a:r>
              <a:rPr lang="en-US" b="1">
                <a:solidFill>
                  <a:srgbClr val="0066CC"/>
                </a:solidFill>
              </a:rPr>
              <a:t>BA0 &amp; BA1</a:t>
            </a:r>
          </a:p>
          <a:p>
            <a:r>
              <a:rPr lang="en-US" b="1">
                <a:solidFill>
                  <a:srgbClr val="0066CC"/>
                </a:solidFill>
              </a:rPr>
              <a:t>Select the register </a:t>
            </a:r>
          </a:p>
          <a:p>
            <a:r>
              <a:rPr lang="en-US" b="1">
                <a:solidFill>
                  <a:srgbClr val="0066CC"/>
                </a:solidFill>
              </a:rPr>
              <a:t>to read from</a:t>
            </a:r>
          </a:p>
        </p:txBody>
      </p:sp>
      <p:sp>
        <p:nvSpPr>
          <p:cNvPr id="105498" name="Text Box 26"/>
          <p:cNvSpPr txBox="1">
            <a:spLocks noChangeArrowheads="1"/>
          </p:cNvSpPr>
          <p:nvPr/>
        </p:nvSpPr>
        <p:spPr bwMode="auto">
          <a:xfrm>
            <a:off x="7740650" y="3213100"/>
            <a:ext cx="1403350" cy="13700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The n-bit 4-to-1 muxes select the two register file outputs A and B, based on the inputs AA and BA</a:t>
            </a:r>
            <a:r>
              <a:rPr lang="en-US" sz="1200" b="1"/>
              <a:t>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7137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96" grpId="0"/>
      <p:bldP spid="1054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1F1901-00B2-42DF-8AAD-534E6417AEF8}" type="slidenum">
              <a:rPr lang="ar-SA" smtClean="0"/>
              <a:pPr/>
              <a:t>7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34607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The all-important ALU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689"/>
            <a:ext cx="8893175" cy="60484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The main job of a central processing unit is to “process,” or to perform computations....remember the ALU</a:t>
            </a:r>
          </a:p>
          <a:p>
            <a:pPr eaLnBrk="1" hangingPunct="1"/>
            <a:r>
              <a:rPr lang="en-US" sz="1800" dirty="0" smtClean="0"/>
              <a:t>We’ll use the following general block symbol for the ALU.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1800" dirty="0" smtClean="0">
                <a:solidFill>
                  <a:srgbClr val="3333FF"/>
                </a:solidFill>
              </a:rPr>
              <a:t>A</a:t>
            </a:r>
            <a:r>
              <a:rPr lang="en-US" sz="1800" dirty="0" smtClean="0"/>
              <a:t> and </a:t>
            </a:r>
            <a:r>
              <a:rPr lang="en-US" sz="1800" dirty="0" smtClean="0">
                <a:solidFill>
                  <a:srgbClr val="3333FF"/>
                </a:solidFill>
              </a:rPr>
              <a:t>B</a:t>
            </a:r>
            <a:r>
              <a:rPr lang="en-US" sz="1800" dirty="0" smtClean="0"/>
              <a:t> are two n-bit numeric inputs.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1800" dirty="0" smtClean="0">
                <a:solidFill>
                  <a:srgbClr val="3333FF"/>
                </a:solidFill>
              </a:rPr>
              <a:t>FS</a:t>
            </a:r>
            <a:r>
              <a:rPr lang="en-US" sz="1800" dirty="0" smtClean="0"/>
              <a:t> is an m-bit function select code, which picks one of 2</a:t>
            </a:r>
            <a:r>
              <a:rPr lang="en-US" sz="1800" baseline="50000" dirty="0" smtClean="0"/>
              <a:t>m</a:t>
            </a:r>
            <a:r>
              <a:rPr lang="en-US" sz="1800" dirty="0" smtClean="0"/>
              <a:t> functions.</a:t>
            </a:r>
          </a:p>
          <a:p>
            <a:pPr lvl="1" eaLnBrk="1" hangingPunct="1"/>
            <a:r>
              <a:rPr lang="en-US" sz="1800" dirty="0" smtClean="0"/>
              <a:t>The n-bit result is called </a:t>
            </a:r>
            <a:r>
              <a:rPr lang="en-US" sz="1800" dirty="0" smtClean="0">
                <a:solidFill>
                  <a:srgbClr val="3333FF"/>
                </a:solidFill>
              </a:rPr>
              <a:t>G</a:t>
            </a:r>
            <a:r>
              <a:rPr lang="en-US" sz="1800" dirty="0" smtClean="0"/>
              <a:t>.</a:t>
            </a:r>
          </a:p>
          <a:p>
            <a:pPr lvl="1" eaLnBrk="1" hangingPunct="1"/>
            <a:r>
              <a:rPr lang="en-US" sz="1800" dirty="0" smtClean="0"/>
              <a:t>Several </a:t>
            </a:r>
            <a:r>
              <a:rPr lang="en-US" sz="1800" dirty="0" smtClean="0">
                <a:solidFill>
                  <a:srgbClr val="FF0033"/>
                </a:solidFill>
              </a:rPr>
              <a:t>status bits</a:t>
            </a:r>
            <a:r>
              <a:rPr lang="en-US" sz="1800" dirty="0" smtClean="0"/>
              <a:t> provide more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800" dirty="0" smtClean="0"/>
              <a:t>	information about the output G:</a:t>
            </a:r>
          </a:p>
          <a:p>
            <a:pPr lvl="2" eaLnBrk="1" hangingPunct="1">
              <a:buClr>
                <a:schemeClr val="tx1"/>
              </a:buClr>
            </a:pPr>
            <a:r>
              <a:rPr lang="en-US" sz="1400" dirty="0" smtClean="0">
                <a:solidFill>
                  <a:srgbClr val="3333FF"/>
                </a:solidFill>
              </a:rPr>
              <a:t>V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3333FF"/>
                </a:solidFill>
              </a:rPr>
              <a:t>= 1</a:t>
            </a:r>
            <a:r>
              <a:rPr lang="en-US" sz="1400" dirty="0" smtClean="0"/>
              <a:t> in case of signed overflow.</a:t>
            </a:r>
          </a:p>
          <a:p>
            <a:pPr lvl="2" eaLnBrk="1" hangingPunct="1">
              <a:buClr>
                <a:schemeClr val="tx1"/>
              </a:buClr>
            </a:pPr>
            <a:r>
              <a:rPr lang="en-US" sz="1400" dirty="0" smtClean="0">
                <a:solidFill>
                  <a:srgbClr val="3333FF"/>
                </a:solidFill>
              </a:rPr>
              <a:t>C</a:t>
            </a:r>
            <a:r>
              <a:rPr lang="en-US" sz="1400" dirty="0" smtClean="0"/>
              <a:t> is the carry out.</a:t>
            </a:r>
          </a:p>
          <a:p>
            <a:pPr lvl="2" eaLnBrk="1" hangingPunct="1">
              <a:buClr>
                <a:schemeClr val="tx1"/>
              </a:buClr>
            </a:pPr>
            <a:r>
              <a:rPr lang="en-US" sz="1400" dirty="0" smtClean="0">
                <a:solidFill>
                  <a:srgbClr val="3333FF"/>
                </a:solidFill>
              </a:rPr>
              <a:t>N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3333FF"/>
                </a:solidFill>
              </a:rPr>
              <a:t>= 1</a:t>
            </a:r>
            <a:r>
              <a:rPr lang="en-US" sz="1400" dirty="0" smtClean="0"/>
              <a:t> if the result is negative.</a:t>
            </a:r>
          </a:p>
          <a:p>
            <a:pPr lvl="2" eaLnBrk="1" hangingPunct="1">
              <a:buClr>
                <a:schemeClr val="tx1"/>
              </a:buClr>
            </a:pPr>
            <a:r>
              <a:rPr lang="en-US" sz="1400" dirty="0" smtClean="0">
                <a:solidFill>
                  <a:srgbClr val="3333FF"/>
                </a:solidFill>
              </a:rPr>
              <a:t>Z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3333FF"/>
                </a:solidFill>
              </a:rPr>
              <a:t>= 1</a:t>
            </a:r>
            <a:r>
              <a:rPr lang="en-US" sz="1400" dirty="0" smtClean="0"/>
              <a:t> if the result is 0.</a:t>
            </a:r>
          </a:p>
        </p:txBody>
      </p:sp>
      <p:grpSp>
        <p:nvGrpSpPr>
          <p:cNvPr id="24581" name="Group 4"/>
          <p:cNvGrpSpPr>
            <a:grpSpLocks/>
          </p:cNvGrpSpPr>
          <p:nvPr/>
        </p:nvGrpSpPr>
        <p:grpSpPr bwMode="auto">
          <a:xfrm>
            <a:off x="835968" y="4326804"/>
            <a:ext cx="2895600" cy="2485510"/>
            <a:chOff x="3360" y="1872"/>
            <a:chExt cx="1920" cy="1872"/>
          </a:xfrm>
        </p:grpSpPr>
        <p:sp>
          <p:nvSpPr>
            <p:cNvPr id="24582" name="Text Box 5"/>
            <p:cNvSpPr txBox="1">
              <a:spLocks noChangeArrowheads="1"/>
            </p:cNvSpPr>
            <p:nvPr/>
          </p:nvSpPr>
          <p:spPr bwMode="auto">
            <a:xfrm>
              <a:off x="4176" y="2256"/>
              <a:ext cx="186" cy="17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A</a:t>
              </a:r>
            </a:p>
          </p:txBody>
        </p:sp>
        <p:sp>
          <p:nvSpPr>
            <p:cNvPr id="24583" name="Text Box 6"/>
            <p:cNvSpPr txBox="1">
              <a:spLocks noChangeArrowheads="1"/>
            </p:cNvSpPr>
            <p:nvPr/>
          </p:nvSpPr>
          <p:spPr bwMode="auto">
            <a:xfrm>
              <a:off x="4800" y="2256"/>
              <a:ext cx="177" cy="17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B</a:t>
              </a:r>
            </a:p>
          </p:txBody>
        </p:sp>
        <p:sp>
          <p:nvSpPr>
            <p:cNvPr id="24584" name="Text Box 7"/>
            <p:cNvSpPr txBox="1">
              <a:spLocks noChangeArrowheads="1"/>
            </p:cNvSpPr>
            <p:nvPr/>
          </p:nvSpPr>
          <p:spPr bwMode="auto">
            <a:xfrm>
              <a:off x="4368" y="2688"/>
              <a:ext cx="310" cy="17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ALU</a:t>
              </a:r>
            </a:p>
          </p:txBody>
        </p:sp>
        <p:sp>
          <p:nvSpPr>
            <p:cNvPr id="24585" name="Text Box 8"/>
            <p:cNvSpPr txBox="1">
              <a:spLocks noChangeArrowheads="1"/>
            </p:cNvSpPr>
            <p:nvPr/>
          </p:nvSpPr>
          <p:spPr bwMode="auto">
            <a:xfrm>
              <a:off x="4416" y="3168"/>
              <a:ext cx="192" cy="209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dirty="0" smtClean="0">
                  <a:latin typeface="Comic Sans MS" pitchFamily="66" charset="0"/>
                </a:rPr>
                <a:t>G</a:t>
              </a:r>
              <a:endParaRPr lang="en-US" sz="1200" dirty="0">
                <a:latin typeface="Comic Sans MS" pitchFamily="66" charset="0"/>
              </a:endParaRPr>
            </a:p>
          </p:txBody>
        </p:sp>
        <p:sp>
          <p:nvSpPr>
            <p:cNvPr id="24586" name="Text Box 9"/>
            <p:cNvSpPr txBox="1">
              <a:spLocks noChangeArrowheads="1"/>
            </p:cNvSpPr>
            <p:nvPr/>
          </p:nvSpPr>
          <p:spPr bwMode="auto">
            <a:xfrm>
              <a:off x="3792" y="3024"/>
              <a:ext cx="183" cy="17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Z</a:t>
              </a:r>
            </a:p>
          </p:txBody>
        </p:sp>
        <p:sp>
          <p:nvSpPr>
            <p:cNvPr id="24587" name="Text Box 10"/>
            <p:cNvSpPr txBox="1">
              <a:spLocks noChangeArrowheads="1"/>
            </p:cNvSpPr>
            <p:nvPr/>
          </p:nvSpPr>
          <p:spPr bwMode="auto">
            <a:xfrm>
              <a:off x="3792" y="2928"/>
              <a:ext cx="193" cy="17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24588" name="Text Box 11"/>
            <p:cNvSpPr txBox="1">
              <a:spLocks noChangeArrowheads="1"/>
            </p:cNvSpPr>
            <p:nvPr/>
          </p:nvSpPr>
          <p:spPr bwMode="auto">
            <a:xfrm>
              <a:off x="3792" y="2832"/>
              <a:ext cx="174" cy="17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C</a:t>
              </a:r>
            </a:p>
          </p:txBody>
        </p:sp>
        <p:sp>
          <p:nvSpPr>
            <p:cNvPr id="24589" name="Text Box 12"/>
            <p:cNvSpPr txBox="1">
              <a:spLocks noChangeArrowheads="1"/>
            </p:cNvSpPr>
            <p:nvPr/>
          </p:nvSpPr>
          <p:spPr bwMode="auto">
            <a:xfrm>
              <a:off x="3792" y="2736"/>
              <a:ext cx="178" cy="17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V</a:t>
              </a:r>
            </a:p>
          </p:txBody>
        </p:sp>
        <p:sp>
          <p:nvSpPr>
            <p:cNvPr id="24590" name="Text Box 13"/>
            <p:cNvSpPr txBox="1">
              <a:spLocks noChangeArrowheads="1"/>
            </p:cNvSpPr>
            <p:nvPr/>
          </p:nvSpPr>
          <p:spPr bwMode="auto">
            <a:xfrm>
              <a:off x="3792" y="2448"/>
              <a:ext cx="241" cy="17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omic Sans MS" pitchFamily="66" charset="0"/>
                </a:rPr>
                <a:t>FS</a:t>
              </a:r>
            </a:p>
          </p:txBody>
        </p:sp>
        <p:sp>
          <p:nvSpPr>
            <p:cNvPr id="24591" name="Rectangle 14"/>
            <p:cNvSpPr>
              <a:spLocks noChangeArrowheads="1"/>
            </p:cNvSpPr>
            <p:nvPr/>
          </p:nvSpPr>
          <p:spPr bwMode="auto">
            <a:xfrm>
              <a:off x="3792" y="2256"/>
              <a:ext cx="1488" cy="110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ar-EG"/>
            </a:p>
          </p:txBody>
        </p:sp>
        <p:grpSp>
          <p:nvGrpSpPr>
            <p:cNvPr id="24592" name="Group 15"/>
            <p:cNvGrpSpPr>
              <a:grpSpLocks/>
            </p:cNvGrpSpPr>
            <p:nvPr/>
          </p:nvGrpSpPr>
          <p:grpSpPr bwMode="auto">
            <a:xfrm>
              <a:off x="4752" y="1872"/>
              <a:ext cx="216" cy="384"/>
              <a:chOff x="1968" y="2208"/>
              <a:chExt cx="216" cy="384"/>
            </a:xfrm>
          </p:grpSpPr>
          <p:sp>
            <p:nvSpPr>
              <p:cNvPr id="24609" name="Line 16"/>
              <p:cNvSpPr>
                <a:spLocks noChangeShapeType="1"/>
              </p:cNvSpPr>
              <p:nvPr/>
            </p:nvSpPr>
            <p:spPr bwMode="auto">
              <a:xfrm flipV="1">
                <a:off x="2016" y="2368"/>
                <a:ext cx="168" cy="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4610" name="Text Box 17"/>
              <p:cNvSpPr txBox="1">
                <a:spLocks noChangeArrowheads="1"/>
              </p:cNvSpPr>
              <p:nvPr/>
            </p:nvSpPr>
            <p:spPr bwMode="auto">
              <a:xfrm>
                <a:off x="1968" y="2256"/>
                <a:ext cx="166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>
                    <a:latin typeface="Comic Sans MS" pitchFamily="66" charset="0"/>
                  </a:rPr>
                  <a:t>n</a:t>
                </a:r>
              </a:p>
            </p:txBody>
          </p:sp>
          <p:sp>
            <p:nvSpPr>
              <p:cNvPr id="24611" name="Line 18"/>
              <p:cNvSpPr>
                <a:spLocks noChangeShapeType="1"/>
              </p:cNvSpPr>
              <p:nvPr/>
            </p:nvSpPr>
            <p:spPr bwMode="auto">
              <a:xfrm rot="5400000">
                <a:off x="1920" y="2400"/>
                <a:ext cx="38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grpSp>
          <p:nvGrpSpPr>
            <p:cNvPr id="24593" name="Group 19"/>
            <p:cNvGrpSpPr>
              <a:grpSpLocks/>
            </p:cNvGrpSpPr>
            <p:nvPr/>
          </p:nvGrpSpPr>
          <p:grpSpPr bwMode="auto">
            <a:xfrm>
              <a:off x="4128" y="1872"/>
              <a:ext cx="216" cy="384"/>
              <a:chOff x="1968" y="2208"/>
              <a:chExt cx="216" cy="384"/>
            </a:xfrm>
          </p:grpSpPr>
          <p:sp>
            <p:nvSpPr>
              <p:cNvPr id="24606" name="Line 20"/>
              <p:cNvSpPr>
                <a:spLocks noChangeShapeType="1"/>
              </p:cNvSpPr>
              <p:nvPr/>
            </p:nvSpPr>
            <p:spPr bwMode="auto">
              <a:xfrm flipV="1">
                <a:off x="2016" y="2368"/>
                <a:ext cx="168" cy="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4607" name="Text Box 21"/>
              <p:cNvSpPr txBox="1">
                <a:spLocks noChangeArrowheads="1"/>
              </p:cNvSpPr>
              <p:nvPr/>
            </p:nvSpPr>
            <p:spPr bwMode="auto">
              <a:xfrm>
                <a:off x="1968" y="2256"/>
                <a:ext cx="166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>
                    <a:latin typeface="Comic Sans MS" pitchFamily="66" charset="0"/>
                  </a:rPr>
                  <a:t>n</a:t>
                </a:r>
              </a:p>
            </p:txBody>
          </p:sp>
          <p:sp>
            <p:nvSpPr>
              <p:cNvPr id="24608" name="Line 22"/>
              <p:cNvSpPr>
                <a:spLocks noChangeShapeType="1"/>
              </p:cNvSpPr>
              <p:nvPr/>
            </p:nvSpPr>
            <p:spPr bwMode="auto">
              <a:xfrm rot="5400000">
                <a:off x="1920" y="2400"/>
                <a:ext cx="38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grpSp>
          <p:nvGrpSpPr>
            <p:cNvPr id="24594" name="Group 23"/>
            <p:cNvGrpSpPr>
              <a:grpSpLocks/>
            </p:cNvGrpSpPr>
            <p:nvPr/>
          </p:nvGrpSpPr>
          <p:grpSpPr bwMode="auto">
            <a:xfrm>
              <a:off x="4368" y="3360"/>
              <a:ext cx="216" cy="384"/>
              <a:chOff x="1968" y="2208"/>
              <a:chExt cx="216" cy="384"/>
            </a:xfrm>
          </p:grpSpPr>
          <p:sp>
            <p:nvSpPr>
              <p:cNvPr id="24603" name="Line 24"/>
              <p:cNvSpPr>
                <a:spLocks noChangeShapeType="1"/>
              </p:cNvSpPr>
              <p:nvPr/>
            </p:nvSpPr>
            <p:spPr bwMode="auto">
              <a:xfrm flipV="1">
                <a:off x="2016" y="2368"/>
                <a:ext cx="168" cy="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4604" name="Text Box 25"/>
              <p:cNvSpPr txBox="1">
                <a:spLocks noChangeArrowheads="1"/>
              </p:cNvSpPr>
              <p:nvPr/>
            </p:nvSpPr>
            <p:spPr bwMode="auto">
              <a:xfrm>
                <a:off x="1968" y="2256"/>
                <a:ext cx="166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>
                    <a:latin typeface="Comic Sans MS" pitchFamily="66" charset="0"/>
                  </a:rPr>
                  <a:t>n</a:t>
                </a:r>
              </a:p>
            </p:txBody>
          </p:sp>
          <p:sp>
            <p:nvSpPr>
              <p:cNvPr id="24605" name="Line 26"/>
              <p:cNvSpPr>
                <a:spLocks noChangeShapeType="1"/>
              </p:cNvSpPr>
              <p:nvPr/>
            </p:nvSpPr>
            <p:spPr bwMode="auto">
              <a:xfrm rot="5400000">
                <a:off x="1920" y="2400"/>
                <a:ext cx="38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grpSp>
          <p:nvGrpSpPr>
            <p:cNvPr id="24595" name="Group 27"/>
            <p:cNvGrpSpPr>
              <a:grpSpLocks/>
            </p:cNvGrpSpPr>
            <p:nvPr/>
          </p:nvGrpSpPr>
          <p:grpSpPr bwMode="auto">
            <a:xfrm>
              <a:off x="3360" y="2400"/>
              <a:ext cx="432" cy="240"/>
              <a:chOff x="576" y="1152"/>
              <a:chExt cx="432" cy="240"/>
            </a:xfrm>
          </p:grpSpPr>
          <p:sp>
            <p:nvSpPr>
              <p:cNvPr id="24600" name="Line 28"/>
              <p:cNvSpPr>
                <a:spLocks noChangeShapeType="1"/>
              </p:cNvSpPr>
              <p:nvPr/>
            </p:nvSpPr>
            <p:spPr bwMode="auto">
              <a:xfrm flipH="1">
                <a:off x="768" y="1201"/>
                <a:ext cx="96" cy="1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4601" name="Text Box 29"/>
              <p:cNvSpPr txBox="1">
                <a:spLocks noChangeArrowheads="1"/>
              </p:cNvSpPr>
              <p:nvPr/>
            </p:nvSpPr>
            <p:spPr bwMode="auto">
              <a:xfrm>
                <a:off x="672" y="1152"/>
                <a:ext cx="191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>
                    <a:latin typeface="Comic Sans MS" pitchFamily="66" charset="0"/>
                  </a:rPr>
                  <a:t>m</a:t>
                </a:r>
              </a:p>
            </p:txBody>
          </p:sp>
          <p:sp>
            <p:nvSpPr>
              <p:cNvPr id="24602" name="Line 30"/>
              <p:cNvSpPr>
                <a:spLocks noChangeShapeType="1"/>
              </p:cNvSpPr>
              <p:nvPr/>
            </p:nvSpPr>
            <p:spPr bwMode="auto">
              <a:xfrm>
                <a:off x="576" y="1296"/>
                <a:ext cx="43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sp>
          <p:nvSpPr>
            <p:cNvPr id="24596" name="Line 31"/>
            <p:cNvSpPr>
              <a:spLocks noChangeShapeType="1"/>
            </p:cNvSpPr>
            <p:nvPr/>
          </p:nvSpPr>
          <p:spPr bwMode="auto">
            <a:xfrm flipH="1">
              <a:off x="3456" y="2832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4597" name="Line 32"/>
            <p:cNvSpPr>
              <a:spLocks noChangeShapeType="1"/>
            </p:cNvSpPr>
            <p:nvPr/>
          </p:nvSpPr>
          <p:spPr bwMode="auto">
            <a:xfrm flipH="1">
              <a:off x="3456" y="2928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4598" name="Line 33"/>
            <p:cNvSpPr>
              <a:spLocks noChangeShapeType="1"/>
            </p:cNvSpPr>
            <p:nvPr/>
          </p:nvSpPr>
          <p:spPr bwMode="auto">
            <a:xfrm flipH="1">
              <a:off x="3456" y="3024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4599" name="Line 34"/>
            <p:cNvSpPr>
              <a:spLocks noChangeShapeType="1"/>
            </p:cNvSpPr>
            <p:nvPr/>
          </p:nvSpPr>
          <p:spPr bwMode="auto">
            <a:xfrm flipH="1">
              <a:off x="3456" y="3120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ar-SA"/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742032"/>
              </p:ext>
            </p:extLst>
          </p:nvPr>
        </p:nvGraphicFramePr>
        <p:xfrm>
          <a:off x="4788024" y="2734132"/>
          <a:ext cx="3911600" cy="411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Document" r:id="rId5" imgW="3909060" imgH="4110228" progId="Word.Document.8">
                  <p:embed/>
                </p:oleObj>
              </mc:Choice>
              <mc:Fallback>
                <p:oleObj name="Document" r:id="rId5" imgW="3909060" imgH="4110228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2734132"/>
                        <a:ext cx="3911600" cy="411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248400" y="6381328"/>
            <a:ext cx="2895600" cy="476250"/>
          </a:xfrm>
        </p:spPr>
        <p:txBody>
          <a:bodyPr/>
          <a:lstStyle/>
          <a:p>
            <a:fld id="{E8E3C965-F4FF-413F-9291-AA49D5BA67D4}" type="slidenum">
              <a:rPr lang="en-US" altLang="en-US"/>
              <a:pPr/>
              <a:t>8</a:t>
            </a:fld>
            <a:endParaRPr lang="en-US" altLang="en-US" dirty="0"/>
          </a:p>
        </p:txBody>
      </p:sp>
      <p:sp>
        <p:nvSpPr>
          <p:cNvPr id="7506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200150"/>
            <a:ext cx="7772400" cy="5027613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 smtClean="0"/>
              <a:t>Bidirectional shift register with parallel load</a:t>
            </a:r>
          </a:p>
          <a:p>
            <a:pPr lvl="1"/>
            <a:r>
              <a:rPr lang="en-US" altLang="en-US" sz="2800" dirty="0" smtClean="0"/>
              <a:t>Disadvantage: 3 clock pulses required</a:t>
            </a:r>
          </a:p>
          <a:p>
            <a:r>
              <a:rPr lang="en-US" altLang="en-US" sz="2800" b="1" dirty="0" smtClean="0"/>
              <a:t>Combinational Shifter</a:t>
            </a:r>
          </a:p>
          <a:p>
            <a:pPr lvl="1"/>
            <a:r>
              <a:rPr lang="en-US" altLang="en-US" sz="2800" dirty="0" smtClean="0"/>
              <a:t>Transfer from a source to destination register</a:t>
            </a:r>
          </a:p>
          <a:p>
            <a:pPr lvl="1"/>
            <a:r>
              <a:rPr lang="en-US" altLang="en-US" sz="2800" dirty="0" smtClean="0"/>
              <a:t>One clock cycle</a:t>
            </a:r>
          </a:p>
          <a:p>
            <a:r>
              <a:rPr lang="en-US" altLang="en-US" sz="2800" dirty="0" smtClean="0"/>
              <a:t>Operations: Transfer, Shift Left</a:t>
            </a:r>
            <a:r>
              <a:rPr lang="en-US" altLang="en-US" sz="2800" dirty="0"/>
              <a:t>, </a:t>
            </a:r>
            <a:r>
              <a:rPr lang="en-US" altLang="en-US" sz="2800" dirty="0" smtClean="0"/>
              <a:t>Shift Right</a:t>
            </a:r>
            <a:endParaRPr lang="en-US" altLang="en-US" sz="2800" dirty="0"/>
          </a:p>
          <a:p>
            <a:r>
              <a:rPr lang="en-US" altLang="en-US" sz="2800" dirty="0" smtClean="0"/>
              <a:t>Filling </a:t>
            </a:r>
            <a:r>
              <a:rPr lang="en-US" altLang="en-US" sz="2800" dirty="0"/>
              <a:t>of vacant positions</a:t>
            </a:r>
          </a:p>
          <a:p>
            <a:pPr lvl="1"/>
            <a:r>
              <a:rPr lang="en-US" altLang="en-US" sz="2400" dirty="0" smtClean="0"/>
              <a:t>Here</a:t>
            </a:r>
            <a:r>
              <a:rPr lang="en-US" altLang="en-US" sz="2400" dirty="0"/>
              <a:t>, will provide input lines or zero </a:t>
            </a:r>
            <a:r>
              <a:rPr lang="en-US" altLang="en-US" sz="2400" dirty="0" smtClean="0"/>
              <a:t>fill</a:t>
            </a:r>
          </a:p>
          <a:p>
            <a:pPr lvl="1"/>
            <a:r>
              <a:rPr lang="en-US" altLang="en-US" dirty="0"/>
              <a:t>Many options depending on instruction set</a:t>
            </a:r>
          </a:p>
        </p:txBody>
      </p:sp>
      <p:sp>
        <p:nvSpPr>
          <p:cNvPr id="75060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715963" y="116632"/>
            <a:ext cx="7772400" cy="1020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200" dirty="0">
                <a:solidFill>
                  <a:srgbClr val="C00000"/>
                </a:solidFill>
              </a:rPr>
              <a:t>Combinational </a:t>
            </a:r>
            <a:r>
              <a:rPr lang="en-US" altLang="en-US" sz="3200" dirty="0" smtClean="0">
                <a:solidFill>
                  <a:srgbClr val="C00000"/>
                </a:solidFill>
              </a:rPr>
              <a:t>Shifter</a:t>
            </a:r>
            <a:r>
              <a:rPr lang="en-US" altLang="en-US" sz="3200" dirty="0">
                <a:solidFill>
                  <a:srgbClr val="C00000"/>
                </a:solidFill>
              </a:rPr>
              <a:t/>
            </a:r>
            <a:br>
              <a:rPr lang="en-US" altLang="en-US" sz="3200" dirty="0">
                <a:solidFill>
                  <a:srgbClr val="C00000"/>
                </a:solidFill>
              </a:rPr>
            </a:br>
            <a:endParaRPr lang="en-US" alt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00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216651" y="6381750"/>
            <a:ext cx="2895600" cy="476250"/>
          </a:xfrm>
        </p:spPr>
        <p:txBody>
          <a:bodyPr/>
          <a:lstStyle/>
          <a:p>
            <a:fld id="{61F271C5-018D-4907-A786-DA706DF9D154}" type="slidenum">
              <a:rPr lang="en-US" altLang="en-US"/>
              <a:pPr/>
              <a:t>9</a:t>
            </a:fld>
            <a:endParaRPr lang="en-US" altLang="en-US" dirty="0"/>
          </a:p>
        </p:txBody>
      </p:sp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715963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200" dirty="0"/>
              <a:t>4-Bit Basic Left/Right </a:t>
            </a:r>
            <a:r>
              <a:rPr lang="en-US" altLang="en-US" sz="3200" dirty="0" smtClean="0"/>
              <a:t>Shifter</a:t>
            </a:r>
            <a:endParaRPr lang="en-US" altLang="en-US" sz="3200" dirty="0"/>
          </a:p>
        </p:txBody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0238" y="4314478"/>
            <a:ext cx="4572000" cy="249889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 smtClean="0"/>
              <a:t>Serial </a:t>
            </a:r>
            <a:r>
              <a:rPr lang="en-US" altLang="en-US" sz="2000" dirty="0"/>
              <a:t>Inputs:</a:t>
            </a:r>
          </a:p>
          <a:p>
            <a:pPr lvl="1"/>
            <a:r>
              <a:rPr lang="en-US" altLang="en-US" sz="1800" dirty="0"/>
              <a:t>I</a:t>
            </a:r>
            <a:r>
              <a:rPr lang="en-US" altLang="en-US" sz="1800" baseline="-25000" dirty="0"/>
              <a:t>R</a:t>
            </a:r>
            <a:r>
              <a:rPr lang="en-US" altLang="en-US" sz="1800" dirty="0"/>
              <a:t> for right shift</a:t>
            </a:r>
          </a:p>
          <a:p>
            <a:pPr lvl="1"/>
            <a:r>
              <a:rPr lang="en-US" altLang="en-US" sz="1800" dirty="0"/>
              <a:t>I</a:t>
            </a:r>
            <a:r>
              <a:rPr lang="en-US" altLang="en-US" sz="1800" baseline="-25000" dirty="0"/>
              <a:t>L</a:t>
            </a:r>
            <a:r>
              <a:rPr lang="en-US" altLang="en-US" sz="1800" dirty="0"/>
              <a:t> for left shift</a:t>
            </a:r>
          </a:p>
          <a:p>
            <a:r>
              <a:rPr lang="en-US" altLang="en-US" sz="2000" dirty="0"/>
              <a:t>Serial Outputs </a:t>
            </a:r>
          </a:p>
          <a:p>
            <a:pPr lvl="1"/>
            <a:r>
              <a:rPr lang="en-US" altLang="en-US" sz="1800" dirty="0"/>
              <a:t>R for right shift (Same as MSB input)</a:t>
            </a:r>
          </a:p>
          <a:p>
            <a:pPr lvl="1"/>
            <a:r>
              <a:rPr lang="en-US" altLang="en-US" sz="1800" dirty="0"/>
              <a:t>L for left shift (Same as LSB input)</a:t>
            </a:r>
          </a:p>
        </p:txBody>
      </p:sp>
      <p:sp>
        <p:nvSpPr>
          <p:cNvPr id="817242" name="Rectangle 90"/>
          <p:cNvSpPr>
            <a:spLocks noChangeArrowheads="1"/>
          </p:cNvSpPr>
          <p:nvPr/>
        </p:nvSpPr>
        <p:spPr bwMode="auto">
          <a:xfrm>
            <a:off x="4694238" y="4365104"/>
            <a:ext cx="4038600" cy="199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8925" indent="-2889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92150" indent="-2349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44638" indent="-1730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06600" indent="-1778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63800" indent="-177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1000" indent="-177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8200" indent="-177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5400" indent="-177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</a:pPr>
            <a:r>
              <a:rPr lang="en-US" altLang="en-US" sz="2000" u="none" baseline="0" dirty="0" smtClean="0"/>
              <a:t>Shift </a:t>
            </a:r>
            <a:r>
              <a:rPr lang="en-US" altLang="en-US" sz="2000" u="none" baseline="0" dirty="0"/>
              <a:t>Functions:</a:t>
            </a:r>
            <a:br>
              <a:rPr lang="en-US" altLang="en-US" sz="2000" u="none" baseline="0" dirty="0"/>
            </a:br>
            <a:r>
              <a:rPr lang="en-US" altLang="en-US" sz="2000" u="none" baseline="0" dirty="0"/>
              <a:t>(S</a:t>
            </a:r>
            <a:r>
              <a:rPr lang="en-US" altLang="en-US" sz="2000" u="none" dirty="0"/>
              <a:t>1</a:t>
            </a:r>
            <a:r>
              <a:rPr lang="en-US" altLang="en-US" sz="2000" u="none" baseline="0" dirty="0"/>
              <a:t>, S</a:t>
            </a:r>
            <a:r>
              <a:rPr lang="en-US" altLang="en-US" sz="2000" u="none" dirty="0"/>
              <a:t>0</a:t>
            </a:r>
            <a:r>
              <a:rPr lang="en-US" altLang="en-US" sz="2000" u="none" baseline="0" dirty="0"/>
              <a:t>) = 00  Pass B unchanged</a:t>
            </a:r>
            <a:br>
              <a:rPr lang="en-US" altLang="en-US" sz="2000" u="none" baseline="0" dirty="0"/>
            </a:br>
            <a:r>
              <a:rPr lang="en-US" altLang="en-US" sz="2000" u="none" baseline="0" dirty="0"/>
              <a:t>                 01  Right shift</a:t>
            </a:r>
            <a:br>
              <a:rPr lang="en-US" altLang="en-US" sz="2000" u="none" baseline="0" dirty="0"/>
            </a:br>
            <a:r>
              <a:rPr lang="en-US" altLang="en-US" sz="2000" u="none" baseline="0" dirty="0"/>
              <a:t>                 10  Left shift</a:t>
            </a:r>
            <a:br>
              <a:rPr lang="en-US" altLang="en-US" sz="2000" u="none" baseline="0" dirty="0"/>
            </a:br>
            <a:r>
              <a:rPr lang="en-US" altLang="en-US" sz="2000" u="none" baseline="0" dirty="0"/>
              <a:t>                 11  Unused</a:t>
            </a:r>
          </a:p>
        </p:txBody>
      </p:sp>
      <p:grpSp>
        <p:nvGrpSpPr>
          <p:cNvPr id="817248" name="Group 96"/>
          <p:cNvGrpSpPr>
            <a:grpSpLocks/>
          </p:cNvGrpSpPr>
          <p:nvPr/>
        </p:nvGrpSpPr>
        <p:grpSpPr bwMode="auto">
          <a:xfrm>
            <a:off x="981075" y="836712"/>
            <a:ext cx="6961188" cy="3333750"/>
            <a:chOff x="618" y="746"/>
            <a:chExt cx="4385" cy="2100"/>
          </a:xfrm>
        </p:grpSpPr>
        <p:sp>
          <p:nvSpPr>
            <p:cNvPr id="817157" name="Freeform 5"/>
            <p:cNvSpPr>
              <a:spLocks/>
            </p:cNvSpPr>
            <p:nvPr/>
          </p:nvSpPr>
          <p:spPr bwMode="auto">
            <a:xfrm>
              <a:off x="992" y="2058"/>
              <a:ext cx="71" cy="512"/>
            </a:xfrm>
            <a:custGeom>
              <a:avLst/>
              <a:gdLst>
                <a:gd name="T0" fmla="*/ 71 w 71"/>
                <a:gd name="T1" fmla="*/ 0 h 512"/>
                <a:gd name="T2" fmla="*/ 0 w 71"/>
                <a:gd name="T3" fmla="*/ 0 h 512"/>
                <a:gd name="T4" fmla="*/ 0 w 71"/>
                <a:gd name="T5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512">
                  <a:moveTo>
                    <a:pt x="71" y="0"/>
                  </a:moveTo>
                  <a:lnTo>
                    <a:pt x="0" y="0"/>
                  </a:lnTo>
                  <a:lnTo>
                    <a:pt x="0" y="512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158" name="Freeform 6"/>
            <p:cNvSpPr>
              <a:spLocks/>
            </p:cNvSpPr>
            <p:nvPr/>
          </p:nvSpPr>
          <p:spPr bwMode="auto">
            <a:xfrm>
              <a:off x="1915" y="2058"/>
              <a:ext cx="170" cy="512"/>
            </a:xfrm>
            <a:custGeom>
              <a:avLst/>
              <a:gdLst>
                <a:gd name="T0" fmla="*/ 170 w 170"/>
                <a:gd name="T1" fmla="*/ 0 h 512"/>
                <a:gd name="T2" fmla="*/ 0 w 170"/>
                <a:gd name="T3" fmla="*/ 0 h 512"/>
                <a:gd name="T4" fmla="*/ 0 w 170"/>
                <a:gd name="T5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0" h="512">
                  <a:moveTo>
                    <a:pt x="170" y="0"/>
                  </a:moveTo>
                  <a:lnTo>
                    <a:pt x="0" y="0"/>
                  </a:lnTo>
                  <a:lnTo>
                    <a:pt x="0" y="512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159" name="Freeform 7"/>
            <p:cNvSpPr>
              <a:spLocks/>
            </p:cNvSpPr>
            <p:nvPr/>
          </p:nvSpPr>
          <p:spPr bwMode="auto">
            <a:xfrm>
              <a:off x="2938" y="2058"/>
              <a:ext cx="171" cy="512"/>
            </a:xfrm>
            <a:custGeom>
              <a:avLst/>
              <a:gdLst>
                <a:gd name="T0" fmla="*/ 171 w 171"/>
                <a:gd name="T1" fmla="*/ 0 h 512"/>
                <a:gd name="T2" fmla="*/ 0 w 171"/>
                <a:gd name="T3" fmla="*/ 0 h 512"/>
                <a:gd name="T4" fmla="*/ 0 w 171"/>
                <a:gd name="T5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" h="512">
                  <a:moveTo>
                    <a:pt x="171" y="0"/>
                  </a:moveTo>
                  <a:lnTo>
                    <a:pt x="0" y="0"/>
                  </a:lnTo>
                  <a:lnTo>
                    <a:pt x="0" y="512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160" name="Freeform 8"/>
            <p:cNvSpPr>
              <a:spLocks/>
            </p:cNvSpPr>
            <p:nvPr/>
          </p:nvSpPr>
          <p:spPr bwMode="auto">
            <a:xfrm>
              <a:off x="749" y="2058"/>
              <a:ext cx="3384" cy="512"/>
            </a:xfrm>
            <a:custGeom>
              <a:avLst/>
              <a:gdLst>
                <a:gd name="T0" fmla="*/ 3384 w 3384"/>
                <a:gd name="T1" fmla="*/ 0 h 512"/>
                <a:gd name="T2" fmla="*/ 3213 w 3384"/>
                <a:gd name="T3" fmla="*/ 0 h 512"/>
                <a:gd name="T4" fmla="*/ 3213 w 3384"/>
                <a:gd name="T5" fmla="*/ 512 h 512"/>
                <a:gd name="T6" fmla="*/ 0 w 3384"/>
                <a:gd name="T7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84" h="512">
                  <a:moveTo>
                    <a:pt x="3384" y="0"/>
                  </a:moveTo>
                  <a:lnTo>
                    <a:pt x="3213" y="0"/>
                  </a:lnTo>
                  <a:lnTo>
                    <a:pt x="3213" y="512"/>
                  </a:lnTo>
                  <a:lnTo>
                    <a:pt x="0" y="512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161" name="Line 9"/>
            <p:cNvSpPr>
              <a:spLocks noChangeShapeType="1"/>
            </p:cNvSpPr>
            <p:nvPr/>
          </p:nvSpPr>
          <p:spPr bwMode="auto">
            <a:xfrm>
              <a:off x="1328" y="2235"/>
              <a:ext cx="1" cy="4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162" name="Line 10"/>
            <p:cNvSpPr>
              <a:spLocks noChangeShapeType="1"/>
            </p:cNvSpPr>
            <p:nvPr/>
          </p:nvSpPr>
          <p:spPr bwMode="auto">
            <a:xfrm>
              <a:off x="2357" y="2235"/>
              <a:ext cx="1" cy="4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163" name="Line 11"/>
            <p:cNvSpPr>
              <a:spLocks noChangeShapeType="1"/>
            </p:cNvSpPr>
            <p:nvPr/>
          </p:nvSpPr>
          <p:spPr bwMode="auto">
            <a:xfrm>
              <a:off x="3387" y="2235"/>
              <a:ext cx="1" cy="4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164" name="Line 12"/>
            <p:cNvSpPr>
              <a:spLocks noChangeShapeType="1"/>
            </p:cNvSpPr>
            <p:nvPr/>
          </p:nvSpPr>
          <p:spPr bwMode="auto">
            <a:xfrm>
              <a:off x="4417" y="2243"/>
              <a:ext cx="1" cy="4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165" name="Freeform 13"/>
            <p:cNvSpPr>
              <a:spLocks/>
            </p:cNvSpPr>
            <p:nvPr/>
          </p:nvSpPr>
          <p:spPr bwMode="auto">
            <a:xfrm>
              <a:off x="736" y="1720"/>
              <a:ext cx="622" cy="172"/>
            </a:xfrm>
            <a:custGeom>
              <a:avLst/>
              <a:gdLst>
                <a:gd name="T0" fmla="*/ 0 w 622"/>
                <a:gd name="T1" fmla="*/ 0 h 172"/>
                <a:gd name="T2" fmla="*/ 622 w 622"/>
                <a:gd name="T3" fmla="*/ 2 h 172"/>
                <a:gd name="T4" fmla="*/ 622 w 622"/>
                <a:gd name="T5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2" h="172">
                  <a:moveTo>
                    <a:pt x="0" y="0"/>
                  </a:moveTo>
                  <a:lnTo>
                    <a:pt x="622" y="2"/>
                  </a:lnTo>
                  <a:lnTo>
                    <a:pt x="622" y="172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166" name="Freeform 14"/>
            <p:cNvSpPr>
              <a:spLocks/>
            </p:cNvSpPr>
            <p:nvPr/>
          </p:nvSpPr>
          <p:spPr bwMode="auto">
            <a:xfrm>
              <a:off x="1055" y="1055"/>
              <a:ext cx="1347" cy="842"/>
            </a:xfrm>
            <a:custGeom>
              <a:avLst/>
              <a:gdLst>
                <a:gd name="T0" fmla="*/ 0 w 1347"/>
                <a:gd name="T1" fmla="*/ 0 h 842"/>
                <a:gd name="T2" fmla="*/ 1347 w 1347"/>
                <a:gd name="T3" fmla="*/ 0 h 842"/>
                <a:gd name="T4" fmla="*/ 1347 w 1347"/>
                <a:gd name="T5" fmla="*/ 842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7" h="842">
                  <a:moveTo>
                    <a:pt x="0" y="0"/>
                  </a:moveTo>
                  <a:lnTo>
                    <a:pt x="1347" y="0"/>
                  </a:lnTo>
                  <a:lnTo>
                    <a:pt x="1347" y="842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168" name="Freeform 16"/>
            <p:cNvSpPr>
              <a:spLocks/>
            </p:cNvSpPr>
            <p:nvPr/>
          </p:nvSpPr>
          <p:spPr bwMode="auto">
            <a:xfrm>
              <a:off x="3582" y="1579"/>
              <a:ext cx="939" cy="316"/>
            </a:xfrm>
            <a:custGeom>
              <a:avLst/>
              <a:gdLst>
                <a:gd name="T0" fmla="*/ 0 w 939"/>
                <a:gd name="T1" fmla="*/ 316 h 316"/>
                <a:gd name="T2" fmla="*/ 0 w 939"/>
                <a:gd name="T3" fmla="*/ 0 h 316"/>
                <a:gd name="T4" fmla="*/ 939 w 939"/>
                <a:gd name="T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9" h="316">
                  <a:moveTo>
                    <a:pt x="0" y="316"/>
                  </a:moveTo>
                  <a:lnTo>
                    <a:pt x="0" y="0"/>
                  </a:lnTo>
                  <a:lnTo>
                    <a:pt x="939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169" name="Freeform 17"/>
            <p:cNvSpPr>
              <a:spLocks/>
            </p:cNvSpPr>
            <p:nvPr/>
          </p:nvSpPr>
          <p:spPr bwMode="auto">
            <a:xfrm>
              <a:off x="4587" y="1739"/>
              <a:ext cx="168" cy="153"/>
            </a:xfrm>
            <a:custGeom>
              <a:avLst/>
              <a:gdLst>
                <a:gd name="T0" fmla="*/ 0 w 168"/>
                <a:gd name="T1" fmla="*/ 153 h 153"/>
                <a:gd name="T2" fmla="*/ 0 w 168"/>
                <a:gd name="T3" fmla="*/ 0 h 153"/>
                <a:gd name="T4" fmla="*/ 168 w 168"/>
                <a:gd name="T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8" h="153">
                  <a:moveTo>
                    <a:pt x="0" y="153"/>
                  </a:moveTo>
                  <a:lnTo>
                    <a:pt x="0" y="0"/>
                  </a:lnTo>
                  <a:lnTo>
                    <a:pt x="168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170" name="Line 18"/>
            <p:cNvSpPr>
              <a:spLocks noChangeShapeType="1"/>
            </p:cNvSpPr>
            <p:nvPr/>
          </p:nvSpPr>
          <p:spPr bwMode="auto">
            <a:xfrm flipV="1">
              <a:off x="1215" y="884"/>
              <a:ext cx="1" cy="10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171" name="Rectangle 19"/>
            <p:cNvSpPr>
              <a:spLocks noChangeArrowheads="1"/>
            </p:cNvSpPr>
            <p:nvPr/>
          </p:nvSpPr>
          <p:spPr bwMode="auto">
            <a:xfrm>
              <a:off x="1162" y="746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u="none" baseline="0">
                  <a:solidFill>
                    <a:srgbClr val="000000"/>
                  </a:solidFill>
                </a:rPr>
                <a:t>B</a:t>
              </a:r>
              <a:endParaRPr lang="en-US" altLang="en-US" sz="4000"/>
            </a:p>
          </p:txBody>
        </p:sp>
        <p:sp>
          <p:nvSpPr>
            <p:cNvPr id="817172" name="Rectangle 20"/>
            <p:cNvSpPr>
              <a:spLocks noChangeArrowheads="1"/>
            </p:cNvSpPr>
            <p:nvPr/>
          </p:nvSpPr>
          <p:spPr bwMode="auto">
            <a:xfrm>
              <a:off x="1233" y="794"/>
              <a:ext cx="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00" u="none" baseline="0">
                  <a:solidFill>
                    <a:srgbClr val="000000"/>
                  </a:solidFill>
                </a:rPr>
                <a:t>3</a:t>
              </a:r>
              <a:endParaRPr lang="en-US" altLang="en-US" sz="4000"/>
            </a:p>
          </p:txBody>
        </p:sp>
        <p:sp>
          <p:nvSpPr>
            <p:cNvPr id="817173" name="Rectangle 21"/>
            <p:cNvSpPr>
              <a:spLocks noChangeArrowheads="1"/>
            </p:cNvSpPr>
            <p:nvPr/>
          </p:nvSpPr>
          <p:spPr bwMode="auto">
            <a:xfrm>
              <a:off x="618" y="1653"/>
              <a:ext cx="4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u="none" baseline="0">
                  <a:solidFill>
                    <a:srgbClr val="000000"/>
                  </a:solidFill>
                </a:rPr>
                <a:t>I</a:t>
              </a:r>
              <a:endParaRPr lang="en-US" altLang="en-US" sz="4000"/>
            </a:p>
          </p:txBody>
        </p:sp>
        <p:sp>
          <p:nvSpPr>
            <p:cNvPr id="817174" name="Rectangle 22"/>
            <p:cNvSpPr>
              <a:spLocks noChangeArrowheads="1"/>
            </p:cNvSpPr>
            <p:nvPr/>
          </p:nvSpPr>
          <p:spPr bwMode="auto">
            <a:xfrm>
              <a:off x="657" y="1703"/>
              <a:ext cx="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00" u="none" baseline="0">
                  <a:solidFill>
                    <a:srgbClr val="000000"/>
                  </a:solidFill>
                </a:rPr>
                <a:t>R</a:t>
              </a:r>
              <a:endParaRPr lang="en-US" altLang="en-US" sz="4000"/>
            </a:p>
          </p:txBody>
        </p:sp>
        <p:sp>
          <p:nvSpPr>
            <p:cNvPr id="817175" name="Rectangle 23"/>
            <p:cNvSpPr>
              <a:spLocks noChangeArrowheads="1"/>
            </p:cNvSpPr>
            <p:nvPr/>
          </p:nvSpPr>
          <p:spPr bwMode="auto">
            <a:xfrm>
              <a:off x="4781" y="1671"/>
              <a:ext cx="4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500" u="none" baseline="0">
                  <a:solidFill>
                    <a:srgbClr val="000000"/>
                  </a:solidFill>
                </a:rPr>
                <a:t>I</a:t>
              </a:r>
              <a:endParaRPr lang="en-US" altLang="en-US" sz="4000"/>
            </a:p>
          </p:txBody>
        </p:sp>
        <p:sp>
          <p:nvSpPr>
            <p:cNvPr id="817176" name="Rectangle 24"/>
            <p:cNvSpPr>
              <a:spLocks noChangeArrowheads="1"/>
            </p:cNvSpPr>
            <p:nvPr/>
          </p:nvSpPr>
          <p:spPr bwMode="auto">
            <a:xfrm>
              <a:off x="4819" y="1721"/>
              <a:ext cx="5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00" u="none" baseline="0">
                  <a:solidFill>
                    <a:srgbClr val="000000"/>
                  </a:solidFill>
                </a:rPr>
                <a:t>L</a:t>
              </a:r>
              <a:endParaRPr lang="en-US" altLang="en-US" sz="4000"/>
            </a:p>
          </p:txBody>
        </p:sp>
        <p:sp>
          <p:nvSpPr>
            <p:cNvPr id="817177" name="Rectangle 25"/>
            <p:cNvSpPr>
              <a:spLocks noChangeArrowheads="1"/>
            </p:cNvSpPr>
            <p:nvPr/>
          </p:nvSpPr>
          <p:spPr bwMode="auto">
            <a:xfrm>
              <a:off x="670" y="2514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u="none" baseline="0">
                  <a:solidFill>
                    <a:srgbClr val="000000"/>
                  </a:solidFill>
                </a:rPr>
                <a:t>S</a:t>
              </a:r>
              <a:endParaRPr lang="en-US" altLang="en-US" sz="4000"/>
            </a:p>
          </p:txBody>
        </p:sp>
        <p:sp>
          <p:nvSpPr>
            <p:cNvPr id="817178" name="Rectangle 26"/>
            <p:cNvSpPr>
              <a:spLocks noChangeArrowheads="1"/>
            </p:cNvSpPr>
            <p:nvPr/>
          </p:nvSpPr>
          <p:spPr bwMode="auto">
            <a:xfrm>
              <a:off x="658" y="941"/>
              <a:ext cx="28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u="none" baseline="0" dirty="0">
                  <a:solidFill>
                    <a:srgbClr val="000000"/>
                  </a:solidFill>
                </a:rPr>
                <a:t>Serial</a:t>
              </a:r>
              <a:endParaRPr lang="en-US" altLang="en-US" sz="4000" dirty="0"/>
            </a:p>
          </p:txBody>
        </p:sp>
        <p:sp>
          <p:nvSpPr>
            <p:cNvPr id="817179" name="Rectangle 27"/>
            <p:cNvSpPr>
              <a:spLocks noChangeArrowheads="1"/>
            </p:cNvSpPr>
            <p:nvPr/>
          </p:nvSpPr>
          <p:spPr bwMode="auto">
            <a:xfrm>
              <a:off x="658" y="1054"/>
              <a:ext cx="41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u="none" baseline="0" dirty="0">
                  <a:solidFill>
                    <a:srgbClr val="000000"/>
                  </a:solidFill>
                </a:rPr>
                <a:t>output L</a:t>
              </a:r>
              <a:endParaRPr lang="en-US" altLang="en-US" sz="4000" dirty="0"/>
            </a:p>
          </p:txBody>
        </p:sp>
        <p:sp>
          <p:nvSpPr>
            <p:cNvPr id="817180" name="Rectangle 28"/>
            <p:cNvSpPr>
              <a:spLocks noChangeArrowheads="1"/>
            </p:cNvSpPr>
            <p:nvPr/>
          </p:nvSpPr>
          <p:spPr bwMode="auto">
            <a:xfrm>
              <a:off x="4545" y="1338"/>
              <a:ext cx="28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u="none" baseline="0" dirty="0">
                  <a:solidFill>
                    <a:srgbClr val="000000"/>
                  </a:solidFill>
                </a:rPr>
                <a:t>Serial</a:t>
              </a:r>
              <a:endParaRPr lang="en-US" altLang="en-US" sz="4000" dirty="0"/>
            </a:p>
          </p:txBody>
        </p:sp>
        <p:sp>
          <p:nvSpPr>
            <p:cNvPr id="817181" name="Rectangle 29"/>
            <p:cNvSpPr>
              <a:spLocks noChangeArrowheads="1"/>
            </p:cNvSpPr>
            <p:nvPr/>
          </p:nvSpPr>
          <p:spPr bwMode="auto">
            <a:xfrm>
              <a:off x="4545" y="1464"/>
              <a:ext cx="45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500" u="none" baseline="0" dirty="0">
                  <a:solidFill>
                    <a:srgbClr val="000000"/>
                  </a:solidFill>
                </a:rPr>
                <a:t>output R</a:t>
              </a:r>
              <a:endParaRPr lang="en-US" altLang="en-US" sz="4000" dirty="0"/>
            </a:p>
          </p:txBody>
        </p:sp>
        <p:sp>
          <p:nvSpPr>
            <p:cNvPr id="817182" name="Freeform 30"/>
            <p:cNvSpPr>
              <a:spLocks/>
            </p:cNvSpPr>
            <p:nvPr/>
          </p:nvSpPr>
          <p:spPr bwMode="auto">
            <a:xfrm>
              <a:off x="1058" y="1897"/>
              <a:ext cx="646" cy="338"/>
            </a:xfrm>
            <a:custGeom>
              <a:avLst/>
              <a:gdLst>
                <a:gd name="T0" fmla="*/ 48 w 646"/>
                <a:gd name="T1" fmla="*/ 0 h 338"/>
                <a:gd name="T2" fmla="*/ 646 w 646"/>
                <a:gd name="T3" fmla="*/ 0 h 338"/>
                <a:gd name="T4" fmla="*/ 646 w 646"/>
                <a:gd name="T5" fmla="*/ 338 h 338"/>
                <a:gd name="T6" fmla="*/ 0 w 646"/>
                <a:gd name="T7" fmla="*/ 338 h 338"/>
                <a:gd name="T8" fmla="*/ 0 w 646"/>
                <a:gd name="T9" fmla="*/ 0 h 338"/>
                <a:gd name="T10" fmla="*/ 48 w 646"/>
                <a:gd name="T1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6" h="338">
                  <a:moveTo>
                    <a:pt x="48" y="0"/>
                  </a:moveTo>
                  <a:lnTo>
                    <a:pt x="646" y="0"/>
                  </a:lnTo>
                  <a:lnTo>
                    <a:pt x="646" y="338"/>
                  </a:lnTo>
                  <a:lnTo>
                    <a:pt x="0" y="338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183" name="Freeform 31"/>
            <p:cNvSpPr>
              <a:spLocks/>
            </p:cNvSpPr>
            <p:nvPr/>
          </p:nvSpPr>
          <p:spPr bwMode="auto">
            <a:xfrm>
              <a:off x="2090" y="1898"/>
              <a:ext cx="644" cy="340"/>
            </a:xfrm>
            <a:custGeom>
              <a:avLst/>
              <a:gdLst>
                <a:gd name="T0" fmla="*/ 46 w 644"/>
                <a:gd name="T1" fmla="*/ 0 h 340"/>
                <a:gd name="T2" fmla="*/ 644 w 644"/>
                <a:gd name="T3" fmla="*/ 2 h 340"/>
                <a:gd name="T4" fmla="*/ 644 w 644"/>
                <a:gd name="T5" fmla="*/ 340 h 340"/>
                <a:gd name="T6" fmla="*/ 0 w 644"/>
                <a:gd name="T7" fmla="*/ 340 h 340"/>
                <a:gd name="T8" fmla="*/ 0 w 644"/>
                <a:gd name="T9" fmla="*/ 2 h 340"/>
                <a:gd name="T10" fmla="*/ 46 w 644"/>
                <a:gd name="T11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4" h="340">
                  <a:moveTo>
                    <a:pt x="46" y="0"/>
                  </a:moveTo>
                  <a:lnTo>
                    <a:pt x="644" y="2"/>
                  </a:lnTo>
                  <a:lnTo>
                    <a:pt x="644" y="340"/>
                  </a:lnTo>
                  <a:lnTo>
                    <a:pt x="0" y="340"/>
                  </a:lnTo>
                  <a:lnTo>
                    <a:pt x="0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184" name="Line 32"/>
            <p:cNvSpPr>
              <a:spLocks noChangeShapeType="1"/>
            </p:cNvSpPr>
            <p:nvPr/>
          </p:nvSpPr>
          <p:spPr bwMode="auto">
            <a:xfrm flipV="1">
              <a:off x="2253" y="884"/>
              <a:ext cx="1" cy="10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185" name="Freeform 33"/>
            <p:cNvSpPr>
              <a:spLocks/>
            </p:cNvSpPr>
            <p:nvPr/>
          </p:nvSpPr>
          <p:spPr bwMode="auto">
            <a:xfrm>
              <a:off x="3112" y="1898"/>
              <a:ext cx="645" cy="339"/>
            </a:xfrm>
            <a:custGeom>
              <a:avLst/>
              <a:gdLst>
                <a:gd name="T0" fmla="*/ 48 w 645"/>
                <a:gd name="T1" fmla="*/ 0 h 339"/>
                <a:gd name="T2" fmla="*/ 645 w 645"/>
                <a:gd name="T3" fmla="*/ 0 h 339"/>
                <a:gd name="T4" fmla="*/ 645 w 645"/>
                <a:gd name="T5" fmla="*/ 339 h 339"/>
                <a:gd name="T6" fmla="*/ 0 w 645"/>
                <a:gd name="T7" fmla="*/ 339 h 339"/>
                <a:gd name="T8" fmla="*/ 0 w 645"/>
                <a:gd name="T9" fmla="*/ 0 h 339"/>
                <a:gd name="T10" fmla="*/ 48 w 645"/>
                <a:gd name="T11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5" h="339">
                  <a:moveTo>
                    <a:pt x="48" y="0"/>
                  </a:moveTo>
                  <a:lnTo>
                    <a:pt x="645" y="0"/>
                  </a:lnTo>
                  <a:lnTo>
                    <a:pt x="645" y="339"/>
                  </a:lnTo>
                  <a:lnTo>
                    <a:pt x="0" y="339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186" name="Freeform 34"/>
            <p:cNvSpPr>
              <a:spLocks/>
            </p:cNvSpPr>
            <p:nvPr/>
          </p:nvSpPr>
          <p:spPr bwMode="auto">
            <a:xfrm>
              <a:off x="4136" y="1898"/>
              <a:ext cx="644" cy="340"/>
            </a:xfrm>
            <a:custGeom>
              <a:avLst/>
              <a:gdLst>
                <a:gd name="T0" fmla="*/ 47 w 644"/>
                <a:gd name="T1" fmla="*/ 0 h 340"/>
                <a:gd name="T2" fmla="*/ 644 w 644"/>
                <a:gd name="T3" fmla="*/ 2 h 340"/>
                <a:gd name="T4" fmla="*/ 644 w 644"/>
                <a:gd name="T5" fmla="*/ 340 h 340"/>
                <a:gd name="T6" fmla="*/ 0 w 644"/>
                <a:gd name="T7" fmla="*/ 340 h 340"/>
                <a:gd name="T8" fmla="*/ 0 w 644"/>
                <a:gd name="T9" fmla="*/ 2 h 340"/>
                <a:gd name="T10" fmla="*/ 47 w 644"/>
                <a:gd name="T11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4" h="340">
                  <a:moveTo>
                    <a:pt x="47" y="0"/>
                  </a:moveTo>
                  <a:lnTo>
                    <a:pt x="644" y="2"/>
                  </a:lnTo>
                  <a:lnTo>
                    <a:pt x="644" y="340"/>
                  </a:lnTo>
                  <a:lnTo>
                    <a:pt x="0" y="340"/>
                  </a:lnTo>
                  <a:lnTo>
                    <a:pt x="0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187" name="Line 35"/>
            <p:cNvSpPr>
              <a:spLocks noChangeShapeType="1"/>
            </p:cNvSpPr>
            <p:nvPr/>
          </p:nvSpPr>
          <p:spPr bwMode="auto">
            <a:xfrm flipV="1">
              <a:off x="3295" y="890"/>
              <a:ext cx="1" cy="10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188" name="Line 36"/>
            <p:cNvSpPr>
              <a:spLocks noChangeShapeType="1"/>
            </p:cNvSpPr>
            <p:nvPr/>
          </p:nvSpPr>
          <p:spPr bwMode="auto">
            <a:xfrm flipV="1">
              <a:off x="4297" y="884"/>
              <a:ext cx="1" cy="10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189" name="Line 37"/>
            <p:cNvSpPr>
              <a:spLocks noChangeShapeType="1"/>
            </p:cNvSpPr>
            <p:nvPr/>
          </p:nvSpPr>
          <p:spPr bwMode="auto">
            <a:xfrm flipV="1">
              <a:off x="807" y="2508"/>
              <a:ext cx="105" cy="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190" name="Rectangle 38"/>
            <p:cNvSpPr>
              <a:spLocks noChangeArrowheads="1"/>
            </p:cNvSpPr>
            <p:nvPr/>
          </p:nvSpPr>
          <p:spPr bwMode="auto">
            <a:xfrm>
              <a:off x="809" y="2435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u="none" baseline="0">
                  <a:solidFill>
                    <a:srgbClr val="000000"/>
                  </a:solidFill>
                </a:rPr>
                <a:t>2</a:t>
              </a:r>
              <a:endParaRPr lang="en-US" altLang="en-US" sz="4000"/>
            </a:p>
          </p:txBody>
        </p:sp>
        <p:sp>
          <p:nvSpPr>
            <p:cNvPr id="817191" name="Freeform 39"/>
            <p:cNvSpPr>
              <a:spLocks/>
            </p:cNvSpPr>
            <p:nvPr/>
          </p:nvSpPr>
          <p:spPr bwMode="auto">
            <a:xfrm>
              <a:off x="1503" y="1219"/>
              <a:ext cx="1936" cy="676"/>
            </a:xfrm>
            <a:custGeom>
              <a:avLst/>
              <a:gdLst>
                <a:gd name="T0" fmla="*/ 0 w 1936"/>
                <a:gd name="T1" fmla="*/ 676 h 676"/>
                <a:gd name="T2" fmla="*/ 2 w 1936"/>
                <a:gd name="T3" fmla="*/ 2 h 676"/>
                <a:gd name="T4" fmla="*/ 1936 w 1936"/>
                <a:gd name="T5" fmla="*/ 0 h 676"/>
                <a:gd name="T6" fmla="*/ 1936 w 1936"/>
                <a:gd name="T7" fmla="*/ 673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6" h="676">
                  <a:moveTo>
                    <a:pt x="0" y="676"/>
                  </a:moveTo>
                  <a:lnTo>
                    <a:pt x="2" y="2"/>
                  </a:lnTo>
                  <a:lnTo>
                    <a:pt x="1936" y="0"/>
                  </a:lnTo>
                  <a:lnTo>
                    <a:pt x="1936" y="673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192" name="Rectangle 40"/>
            <p:cNvSpPr>
              <a:spLocks noChangeArrowheads="1"/>
            </p:cNvSpPr>
            <p:nvPr/>
          </p:nvSpPr>
          <p:spPr bwMode="auto">
            <a:xfrm>
              <a:off x="2200" y="746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u="none" baseline="0">
                  <a:solidFill>
                    <a:srgbClr val="000000"/>
                  </a:solidFill>
                </a:rPr>
                <a:t>B</a:t>
              </a:r>
              <a:endParaRPr lang="en-US" altLang="en-US" sz="4000"/>
            </a:p>
          </p:txBody>
        </p:sp>
        <p:sp>
          <p:nvSpPr>
            <p:cNvPr id="817193" name="Rectangle 41"/>
            <p:cNvSpPr>
              <a:spLocks noChangeArrowheads="1"/>
            </p:cNvSpPr>
            <p:nvPr/>
          </p:nvSpPr>
          <p:spPr bwMode="auto">
            <a:xfrm>
              <a:off x="2271" y="794"/>
              <a:ext cx="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00" u="none" baseline="0">
                  <a:solidFill>
                    <a:srgbClr val="000000"/>
                  </a:solidFill>
                </a:rPr>
                <a:t>2</a:t>
              </a:r>
              <a:endParaRPr lang="en-US" altLang="en-US" sz="4000"/>
            </a:p>
          </p:txBody>
        </p:sp>
        <p:sp>
          <p:nvSpPr>
            <p:cNvPr id="817194" name="Rectangle 42"/>
            <p:cNvSpPr>
              <a:spLocks noChangeArrowheads="1"/>
            </p:cNvSpPr>
            <p:nvPr/>
          </p:nvSpPr>
          <p:spPr bwMode="auto">
            <a:xfrm>
              <a:off x="3243" y="746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u="none" baseline="0">
                  <a:solidFill>
                    <a:srgbClr val="000000"/>
                  </a:solidFill>
                </a:rPr>
                <a:t>B</a:t>
              </a:r>
              <a:endParaRPr lang="en-US" altLang="en-US" sz="4000"/>
            </a:p>
          </p:txBody>
        </p:sp>
        <p:sp>
          <p:nvSpPr>
            <p:cNvPr id="817195" name="Rectangle 43"/>
            <p:cNvSpPr>
              <a:spLocks noChangeArrowheads="1"/>
            </p:cNvSpPr>
            <p:nvPr/>
          </p:nvSpPr>
          <p:spPr bwMode="auto">
            <a:xfrm>
              <a:off x="3314" y="794"/>
              <a:ext cx="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00" u="none" baseline="0">
                  <a:solidFill>
                    <a:srgbClr val="000000"/>
                  </a:solidFill>
                </a:rPr>
                <a:t>1</a:t>
              </a:r>
              <a:endParaRPr lang="en-US" altLang="en-US" sz="4000"/>
            </a:p>
          </p:txBody>
        </p:sp>
        <p:sp>
          <p:nvSpPr>
            <p:cNvPr id="817196" name="Rectangle 44"/>
            <p:cNvSpPr>
              <a:spLocks noChangeArrowheads="1"/>
            </p:cNvSpPr>
            <p:nvPr/>
          </p:nvSpPr>
          <p:spPr bwMode="auto">
            <a:xfrm>
              <a:off x="4244" y="746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u="none" baseline="0">
                  <a:solidFill>
                    <a:srgbClr val="000000"/>
                  </a:solidFill>
                </a:rPr>
                <a:t>B</a:t>
              </a:r>
              <a:endParaRPr lang="en-US" altLang="en-US" sz="4000"/>
            </a:p>
          </p:txBody>
        </p:sp>
        <p:sp>
          <p:nvSpPr>
            <p:cNvPr id="817197" name="Rectangle 45"/>
            <p:cNvSpPr>
              <a:spLocks noChangeArrowheads="1"/>
            </p:cNvSpPr>
            <p:nvPr/>
          </p:nvSpPr>
          <p:spPr bwMode="auto">
            <a:xfrm>
              <a:off x="4315" y="794"/>
              <a:ext cx="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00" u="none" baseline="0">
                  <a:solidFill>
                    <a:srgbClr val="000000"/>
                  </a:solidFill>
                </a:rPr>
                <a:t>0</a:t>
              </a:r>
              <a:endParaRPr lang="en-US" altLang="en-US" sz="4000"/>
            </a:p>
          </p:txBody>
        </p:sp>
        <p:sp>
          <p:nvSpPr>
            <p:cNvPr id="817198" name="Rectangle 46"/>
            <p:cNvSpPr>
              <a:spLocks noChangeArrowheads="1"/>
            </p:cNvSpPr>
            <p:nvPr/>
          </p:nvSpPr>
          <p:spPr bwMode="auto">
            <a:xfrm>
              <a:off x="4358" y="2703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u="none" baseline="0">
                  <a:solidFill>
                    <a:srgbClr val="000000"/>
                  </a:solidFill>
                </a:rPr>
                <a:t>H</a:t>
              </a:r>
              <a:endParaRPr lang="en-US" altLang="en-US" sz="4000"/>
            </a:p>
          </p:txBody>
        </p:sp>
        <p:sp>
          <p:nvSpPr>
            <p:cNvPr id="817199" name="Rectangle 47"/>
            <p:cNvSpPr>
              <a:spLocks noChangeArrowheads="1"/>
            </p:cNvSpPr>
            <p:nvPr/>
          </p:nvSpPr>
          <p:spPr bwMode="auto">
            <a:xfrm>
              <a:off x="4440" y="2750"/>
              <a:ext cx="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00" u="none" baseline="0">
                  <a:solidFill>
                    <a:srgbClr val="000000"/>
                  </a:solidFill>
                </a:rPr>
                <a:t>0</a:t>
              </a:r>
              <a:endParaRPr lang="en-US" altLang="en-US" sz="4000"/>
            </a:p>
          </p:txBody>
        </p:sp>
        <p:sp>
          <p:nvSpPr>
            <p:cNvPr id="817200" name="Rectangle 48"/>
            <p:cNvSpPr>
              <a:spLocks noChangeArrowheads="1"/>
            </p:cNvSpPr>
            <p:nvPr/>
          </p:nvSpPr>
          <p:spPr bwMode="auto">
            <a:xfrm>
              <a:off x="3328" y="2703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u="none" baseline="0">
                  <a:solidFill>
                    <a:srgbClr val="000000"/>
                  </a:solidFill>
                </a:rPr>
                <a:t>H</a:t>
              </a:r>
              <a:endParaRPr lang="en-US" altLang="en-US" sz="4000"/>
            </a:p>
          </p:txBody>
        </p:sp>
        <p:sp>
          <p:nvSpPr>
            <p:cNvPr id="817201" name="Rectangle 49"/>
            <p:cNvSpPr>
              <a:spLocks noChangeArrowheads="1"/>
            </p:cNvSpPr>
            <p:nvPr/>
          </p:nvSpPr>
          <p:spPr bwMode="auto">
            <a:xfrm>
              <a:off x="3411" y="2750"/>
              <a:ext cx="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00" u="none" baseline="0">
                  <a:solidFill>
                    <a:srgbClr val="000000"/>
                  </a:solidFill>
                </a:rPr>
                <a:t>1</a:t>
              </a:r>
              <a:endParaRPr lang="en-US" altLang="en-US" sz="4000"/>
            </a:p>
          </p:txBody>
        </p:sp>
        <p:sp>
          <p:nvSpPr>
            <p:cNvPr id="817202" name="Rectangle 50"/>
            <p:cNvSpPr>
              <a:spLocks noChangeArrowheads="1"/>
            </p:cNvSpPr>
            <p:nvPr/>
          </p:nvSpPr>
          <p:spPr bwMode="auto">
            <a:xfrm>
              <a:off x="2298" y="2703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u="none" baseline="0">
                  <a:solidFill>
                    <a:srgbClr val="000000"/>
                  </a:solidFill>
                </a:rPr>
                <a:t>H</a:t>
              </a:r>
              <a:endParaRPr lang="en-US" altLang="en-US" sz="4000"/>
            </a:p>
          </p:txBody>
        </p:sp>
        <p:sp>
          <p:nvSpPr>
            <p:cNvPr id="817203" name="Rectangle 51"/>
            <p:cNvSpPr>
              <a:spLocks noChangeArrowheads="1"/>
            </p:cNvSpPr>
            <p:nvPr/>
          </p:nvSpPr>
          <p:spPr bwMode="auto">
            <a:xfrm>
              <a:off x="2381" y="2750"/>
              <a:ext cx="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00" u="none" baseline="0">
                  <a:solidFill>
                    <a:srgbClr val="000000"/>
                  </a:solidFill>
                </a:rPr>
                <a:t>2</a:t>
              </a:r>
              <a:endParaRPr lang="en-US" altLang="en-US" sz="4000"/>
            </a:p>
          </p:txBody>
        </p:sp>
        <p:sp>
          <p:nvSpPr>
            <p:cNvPr id="817204" name="Rectangle 52"/>
            <p:cNvSpPr>
              <a:spLocks noChangeArrowheads="1"/>
            </p:cNvSpPr>
            <p:nvPr/>
          </p:nvSpPr>
          <p:spPr bwMode="auto">
            <a:xfrm>
              <a:off x="1269" y="2703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u="none" baseline="0">
                  <a:solidFill>
                    <a:srgbClr val="000000"/>
                  </a:solidFill>
                </a:rPr>
                <a:t>H</a:t>
              </a:r>
              <a:endParaRPr lang="en-US" altLang="en-US" sz="4000"/>
            </a:p>
          </p:txBody>
        </p:sp>
        <p:sp>
          <p:nvSpPr>
            <p:cNvPr id="817205" name="Rectangle 53"/>
            <p:cNvSpPr>
              <a:spLocks noChangeArrowheads="1"/>
            </p:cNvSpPr>
            <p:nvPr/>
          </p:nvSpPr>
          <p:spPr bwMode="auto">
            <a:xfrm>
              <a:off x="1351" y="2750"/>
              <a:ext cx="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000" u="none" baseline="0">
                  <a:solidFill>
                    <a:srgbClr val="000000"/>
                  </a:solidFill>
                </a:rPr>
                <a:t>3</a:t>
              </a:r>
              <a:endParaRPr lang="en-US" altLang="en-US" sz="4000"/>
            </a:p>
          </p:txBody>
        </p:sp>
        <p:sp>
          <p:nvSpPr>
            <p:cNvPr id="817206" name="Rectangle 54"/>
            <p:cNvSpPr>
              <a:spLocks noChangeArrowheads="1"/>
            </p:cNvSpPr>
            <p:nvPr/>
          </p:nvSpPr>
          <p:spPr bwMode="auto">
            <a:xfrm>
              <a:off x="1084" y="2002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u="none" baseline="0">
                  <a:solidFill>
                    <a:srgbClr val="000000"/>
                  </a:solidFill>
                </a:rPr>
                <a:t>S</a:t>
              </a:r>
              <a:endParaRPr lang="en-US" altLang="en-US" sz="4000"/>
            </a:p>
          </p:txBody>
        </p:sp>
        <p:sp>
          <p:nvSpPr>
            <p:cNvPr id="817207" name="Rectangle 55"/>
            <p:cNvSpPr>
              <a:spLocks noChangeArrowheads="1"/>
            </p:cNvSpPr>
            <p:nvPr/>
          </p:nvSpPr>
          <p:spPr bwMode="auto">
            <a:xfrm>
              <a:off x="1582" y="1901"/>
              <a:ext cx="10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u="none" baseline="0">
                  <a:solidFill>
                    <a:srgbClr val="000000"/>
                  </a:solidFill>
                </a:rPr>
                <a:t>M</a:t>
              </a:r>
              <a:endParaRPr lang="en-US" altLang="en-US" sz="4000"/>
            </a:p>
          </p:txBody>
        </p:sp>
        <p:sp>
          <p:nvSpPr>
            <p:cNvPr id="817208" name="Rectangle 56"/>
            <p:cNvSpPr>
              <a:spLocks noChangeArrowheads="1"/>
            </p:cNvSpPr>
            <p:nvPr/>
          </p:nvSpPr>
          <p:spPr bwMode="auto">
            <a:xfrm>
              <a:off x="1587" y="2014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u="none" baseline="0">
                  <a:solidFill>
                    <a:srgbClr val="000000"/>
                  </a:solidFill>
                </a:rPr>
                <a:t>U</a:t>
              </a:r>
              <a:endParaRPr lang="en-US" altLang="en-US" sz="4000"/>
            </a:p>
          </p:txBody>
        </p:sp>
        <p:sp>
          <p:nvSpPr>
            <p:cNvPr id="817209" name="Rectangle 57"/>
            <p:cNvSpPr>
              <a:spLocks noChangeArrowheads="1"/>
            </p:cNvSpPr>
            <p:nvPr/>
          </p:nvSpPr>
          <p:spPr bwMode="auto">
            <a:xfrm>
              <a:off x="1590" y="2126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u="none" baseline="0">
                  <a:solidFill>
                    <a:srgbClr val="000000"/>
                  </a:solidFill>
                </a:rPr>
                <a:t>X</a:t>
              </a:r>
              <a:endParaRPr lang="en-US" altLang="en-US" sz="4000"/>
            </a:p>
          </p:txBody>
        </p:sp>
        <p:sp>
          <p:nvSpPr>
            <p:cNvPr id="817210" name="Rectangle 58"/>
            <p:cNvSpPr>
              <a:spLocks noChangeArrowheads="1"/>
            </p:cNvSpPr>
            <p:nvPr/>
          </p:nvSpPr>
          <p:spPr bwMode="auto">
            <a:xfrm>
              <a:off x="1190" y="1902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u="none" baseline="0">
                  <a:solidFill>
                    <a:srgbClr val="000000"/>
                  </a:solidFill>
                </a:rPr>
                <a:t>0</a:t>
              </a:r>
              <a:endParaRPr lang="en-US" altLang="en-US" sz="4000"/>
            </a:p>
          </p:txBody>
        </p:sp>
        <p:sp>
          <p:nvSpPr>
            <p:cNvPr id="817211" name="Rectangle 59"/>
            <p:cNvSpPr>
              <a:spLocks noChangeArrowheads="1"/>
            </p:cNvSpPr>
            <p:nvPr/>
          </p:nvSpPr>
          <p:spPr bwMode="auto">
            <a:xfrm>
              <a:off x="1332" y="1902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u="none" baseline="0">
                  <a:solidFill>
                    <a:srgbClr val="000000"/>
                  </a:solidFill>
                </a:rPr>
                <a:t>1</a:t>
              </a:r>
              <a:endParaRPr lang="en-US" altLang="en-US" sz="4000"/>
            </a:p>
          </p:txBody>
        </p:sp>
        <p:sp>
          <p:nvSpPr>
            <p:cNvPr id="817212" name="Rectangle 60"/>
            <p:cNvSpPr>
              <a:spLocks noChangeArrowheads="1"/>
            </p:cNvSpPr>
            <p:nvPr/>
          </p:nvSpPr>
          <p:spPr bwMode="auto">
            <a:xfrm>
              <a:off x="1479" y="1902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u="none" baseline="0">
                  <a:solidFill>
                    <a:srgbClr val="000000"/>
                  </a:solidFill>
                </a:rPr>
                <a:t>2</a:t>
              </a:r>
              <a:endParaRPr lang="en-US" altLang="en-US" sz="4000"/>
            </a:p>
          </p:txBody>
        </p:sp>
        <p:sp>
          <p:nvSpPr>
            <p:cNvPr id="817213" name="Rectangle 61"/>
            <p:cNvSpPr>
              <a:spLocks noChangeArrowheads="1"/>
            </p:cNvSpPr>
            <p:nvPr/>
          </p:nvSpPr>
          <p:spPr bwMode="auto">
            <a:xfrm>
              <a:off x="2121" y="2002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u="none" baseline="0">
                  <a:solidFill>
                    <a:srgbClr val="000000"/>
                  </a:solidFill>
                </a:rPr>
                <a:t>S</a:t>
              </a:r>
              <a:endParaRPr lang="en-US" altLang="en-US" sz="4000"/>
            </a:p>
          </p:txBody>
        </p:sp>
        <p:sp>
          <p:nvSpPr>
            <p:cNvPr id="817214" name="Rectangle 62"/>
            <p:cNvSpPr>
              <a:spLocks noChangeArrowheads="1"/>
            </p:cNvSpPr>
            <p:nvPr/>
          </p:nvSpPr>
          <p:spPr bwMode="auto">
            <a:xfrm>
              <a:off x="2620" y="1901"/>
              <a:ext cx="10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u="none" baseline="0">
                  <a:solidFill>
                    <a:srgbClr val="000000"/>
                  </a:solidFill>
                </a:rPr>
                <a:t>M</a:t>
              </a:r>
              <a:endParaRPr lang="en-US" altLang="en-US" sz="4000"/>
            </a:p>
          </p:txBody>
        </p:sp>
        <p:sp>
          <p:nvSpPr>
            <p:cNvPr id="817215" name="Rectangle 63"/>
            <p:cNvSpPr>
              <a:spLocks noChangeArrowheads="1"/>
            </p:cNvSpPr>
            <p:nvPr/>
          </p:nvSpPr>
          <p:spPr bwMode="auto">
            <a:xfrm>
              <a:off x="2625" y="2014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u="none" baseline="0">
                  <a:solidFill>
                    <a:srgbClr val="000000"/>
                  </a:solidFill>
                </a:rPr>
                <a:t>U</a:t>
              </a:r>
              <a:endParaRPr lang="en-US" altLang="en-US" sz="4000"/>
            </a:p>
          </p:txBody>
        </p:sp>
        <p:sp>
          <p:nvSpPr>
            <p:cNvPr id="817216" name="Rectangle 64"/>
            <p:cNvSpPr>
              <a:spLocks noChangeArrowheads="1"/>
            </p:cNvSpPr>
            <p:nvPr/>
          </p:nvSpPr>
          <p:spPr bwMode="auto">
            <a:xfrm>
              <a:off x="2628" y="2126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u="none" baseline="0">
                  <a:solidFill>
                    <a:srgbClr val="000000"/>
                  </a:solidFill>
                </a:rPr>
                <a:t>X</a:t>
              </a:r>
              <a:endParaRPr lang="en-US" altLang="en-US" sz="4000"/>
            </a:p>
          </p:txBody>
        </p:sp>
        <p:sp>
          <p:nvSpPr>
            <p:cNvPr id="817217" name="Rectangle 65"/>
            <p:cNvSpPr>
              <a:spLocks noChangeArrowheads="1"/>
            </p:cNvSpPr>
            <p:nvPr/>
          </p:nvSpPr>
          <p:spPr bwMode="auto">
            <a:xfrm>
              <a:off x="2228" y="1902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u="none" baseline="0">
                  <a:solidFill>
                    <a:srgbClr val="000000"/>
                  </a:solidFill>
                </a:rPr>
                <a:t>0</a:t>
              </a:r>
              <a:endParaRPr lang="en-US" altLang="en-US" sz="4000"/>
            </a:p>
          </p:txBody>
        </p:sp>
        <p:sp>
          <p:nvSpPr>
            <p:cNvPr id="817218" name="Rectangle 66"/>
            <p:cNvSpPr>
              <a:spLocks noChangeArrowheads="1"/>
            </p:cNvSpPr>
            <p:nvPr/>
          </p:nvSpPr>
          <p:spPr bwMode="auto">
            <a:xfrm>
              <a:off x="2370" y="1902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u="none" baseline="0">
                  <a:solidFill>
                    <a:srgbClr val="000000"/>
                  </a:solidFill>
                </a:rPr>
                <a:t>1</a:t>
              </a:r>
              <a:endParaRPr lang="en-US" altLang="en-US" sz="4000"/>
            </a:p>
          </p:txBody>
        </p:sp>
        <p:sp>
          <p:nvSpPr>
            <p:cNvPr id="817219" name="Rectangle 67"/>
            <p:cNvSpPr>
              <a:spLocks noChangeArrowheads="1"/>
            </p:cNvSpPr>
            <p:nvPr/>
          </p:nvSpPr>
          <p:spPr bwMode="auto">
            <a:xfrm>
              <a:off x="2517" y="1902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u="none" baseline="0">
                  <a:solidFill>
                    <a:srgbClr val="000000"/>
                  </a:solidFill>
                </a:rPr>
                <a:t>2</a:t>
              </a:r>
              <a:endParaRPr lang="en-US" altLang="en-US" sz="4000"/>
            </a:p>
          </p:txBody>
        </p:sp>
        <p:sp>
          <p:nvSpPr>
            <p:cNvPr id="817220" name="Rectangle 68"/>
            <p:cNvSpPr>
              <a:spLocks noChangeArrowheads="1"/>
            </p:cNvSpPr>
            <p:nvPr/>
          </p:nvSpPr>
          <p:spPr bwMode="auto">
            <a:xfrm>
              <a:off x="3138" y="2002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u="none" baseline="0">
                  <a:solidFill>
                    <a:srgbClr val="000000"/>
                  </a:solidFill>
                </a:rPr>
                <a:t>S</a:t>
              </a:r>
              <a:endParaRPr lang="en-US" altLang="en-US" sz="4000"/>
            </a:p>
          </p:txBody>
        </p:sp>
        <p:sp>
          <p:nvSpPr>
            <p:cNvPr id="817221" name="Rectangle 69"/>
            <p:cNvSpPr>
              <a:spLocks noChangeArrowheads="1"/>
            </p:cNvSpPr>
            <p:nvPr/>
          </p:nvSpPr>
          <p:spPr bwMode="auto">
            <a:xfrm>
              <a:off x="3632" y="1901"/>
              <a:ext cx="10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u="none" baseline="0">
                  <a:solidFill>
                    <a:srgbClr val="000000"/>
                  </a:solidFill>
                </a:rPr>
                <a:t>M</a:t>
              </a:r>
              <a:endParaRPr lang="en-US" altLang="en-US" sz="4000"/>
            </a:p>
          </p:txBody>
        </p:sp>
        <p:sp>
          <p:nvSpPr>
            <p:cNvPr id="817222" name="Rectangle 70"/>
            <p:cNvSpPr>
              <a:spLocks noChangeArrowheads="1"/>
            </p:cNvSpPr>
            <p:nvPr/>
          </p:nvSpPr>
          <p:spPr bwMode="auto">
            <a:xfrm>
              <a:off x="3637" y="2014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u="none" baseline="0">
                  <a:solidFill>
                    <a:srgbClr val="000000"/>
                  </a:solidFill>
                </a:rPr>
                <a:t>U</a:t>
              </a:r>
              <a:endParaRPr lang="en-US" altLang="en-US" sz="4000"/>
            </a:p>
          </p:txBody>
        </p:sp>
        <p:sp>
          <p:nvSpPr>
            <p:cNvPr id="817223" name="Rectangle 71"/>
            <p:cNvSpPr>
              <a:spLocks noChangeArrowheads="1"/>
            </p:cNvSpPr>
            <p:nvPr/>
          </p:nvSpPr>
          <p:spPr bwMode="auto">
            <a:xfrm>
              <a:off x="3640" y="2126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u="none" baseline="0">
                  <a:solidFill>
                    <a:srgbClr val="000000"/>
                  </a:solidFill>
                </a:rPr>
                <a:t>X</a:t>
              </a:r>
              <a:endParaRPr lang="en-US" altLang="en-US" sz="4000"/>
            </a:p>
          </p:txBody>
        </p:sp>
        <p:sp>
          <p:nvSpPr>
            <p:cNvPr id="817224" name="Rectangle 72"/>
            <p:cNvSpPr>
              <a:spLocks noChangeArrowheads="1"/>
            </p:cNvSpPr>
            <p:nvPr/>
          </p:nvSpPr>
          <p:spPr bwMode="auto">
            <a:xfrm>
              <a:off x="3271" y="1902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u="none" baseline="0">
                  <a:solidFill>
                    <a:srgbClr val="000000"/>
                  </a:solidFill>
                </a:rPr>
                <a:t>0</a:t>
              </a:r>
              <a:endParaRPr lang="en-US" altLang="en-US" sz="4000"/>
            </a:p>
          </p:txBody>
        </p:sp>
        <p:sp>
          <p:nvSpPr>
            <p:cNvPr id="817225" name="Rectangle 73"/>
            <p:cNvSpPr>
              <a:spLocks noChangeArrowheads="1"/>
            </p:cNvSpPr>
            <p:nvPr/>
          </p:nvSpPr>
          <p:spPr bwMode="auto">
            <a:xfrm>
              <a:off x="3413" y="1902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u="none" baseline="0">
                  <a:solidFill>
                    <a:srgbClr val="000000"/>
                  </a:solidFill>
                </a:rPr>
                <a:t>1</a:t>
              </a:r>
              <a:endParaRPr lang="en-US" altLang="en-US" sz="4000"/>
            </a:p>
          </p:txBody>
        </p:sp>
        <p:sp>
          <p:nvSpPr>
            <p:cNvPr id="817226" name="Rectangle 74"/>
            <p:cNvSpPr>
              <a:spLocks noChangeArrowheads="1"/>
            </p:cNvSpPr>
            <p:nvPr/>
          </p:nvSpPr>
          <p:spPr bwMode="auto">
            <a:xfrm>
              <a:off x="3560" y="1902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u="none" baseline="0">
                  <a:solidFill>
                    <a:srgbClr val="000000"/>
                  </a:solidFill>
                </a:rPr>
                <a:t>2</a:t>
              </a:r>
              <a:endParaRPr lang="en-US" altLang="en-US" sz="4000"/>
            </a:p>
          </p:txBody>
        </p:sp>
        <p:sp>
          <p:nvSpPr>
            <p:cNvPr id="817227" name="Rectangle 75"/>
            <p:cNvSpPr>
              <a:spLocks noChangeArrowheads="1"/>
            </p:cNvSpPr>
            <p:nvPr/>
          </p:nvSpPr>
          <p:spPr bwMode="auto">
            <a:xfrm>
              <a:off x="4160" y="2002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u="none" baseline="0">
                  <a:solidFill>
                    <a:srgbClr val="000000"/>
                  </a:solidFill>
                </a:rPr>
                <a:t>S</a:t>
              </a:r>
              <a:endParaRPr lang="en-US" altLang="en-US" sz="4000"/>
            </a:p>
          </p:txBody>
        </p:sp>
        <p:sp>
          <p:nvSpPr>
            <p:cNvPr id="817228" name="Rectangle 76"/>
            <p:cNvSpPr>
              <a:spLocks noChangeArrowheads="1"/>
            </p:cNvSpPr>
            <p:nvPr/>
          </p:nvSpPr>
          <p:spPr bwMode="auto">
            <a:xfrm>
              <a:off x="4660" y="1901"/>
              <a:ext cx="10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u="none" baseline="0">
                  <a:solidFill>
                    <a:srgbClr val="000000"/>
                  </a:solidFill>
                </a:rPr>
                <a:t>M</a:t>
              </a:r>
              <a:endParaRPr lang="en-US" altLang="en-US" sz="4000"/>
            </a:p>
          </p:txBody>
        </p:sp>
        <p:sp>
          <p:nvSpPr>
            <p:cNvPr id="817229" name="Rectangle 77"/>
            <p:cNvSpPr>
              <a:spLocks noChangeArrowheads="1"/>
            </p:cNvSpPr>
            <p:nvPr/>
          </p:nvSpPr>
          <p:spPr bwMode="auto">
            <a:xfrm>
              <a:off x="4666" y="2014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u="none" baseline="0">
                  <a:solidFill>
                    <a:srgbClr val="000000"/>
                  </a:solidFill>
                </a:rPr>
                <a:t>U</a:t>
              </a:r>
              <a:endParaRPr lang="en-US" altLang="en-US" sz="4000"/>
            </a:p>
          </p:txBody>
        </p:sp>
        <p:sp>
          <p:nvSpPr>
            <p:cNvPr id="817230" name="Rectangle 78"/>
            <p:cNvSpPr>
              <a:spLocks noChangeArrowheads="1"/>
            </p:cNvSpPr>
            <p:nvPr/>
          </p:nvSpPr>
          <p:spPr bwMode="auto">
            <a:xfrm>
              <a:off x="4669" y="2126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u="none" baseline="0">
                  <a:solidFill>
                    <a:srgbClr val="000000"/>
                  </a:solidFill>
                </a:rPr>
                <a:t>X</a:t>
              </a:r>
              <a:endParaRPr lang="en-US" altLang="en-US" sz="4000"/>
            </a:p>
          </p:txBody>
        </p:sp>
        <p:sp>
          <p:nvSpPr>
            <p:cNvPr id="817231" name="Rectangle 79"/>
            <p:cNvSpPr>
              <a:spLocks noChangeArrowheads="1"/>
            </p:cNvSpPr>
            <p:nvPr/>
          </p:nvSpPr>
          <p:spPr bwMode="auto">
            <a:xfrm>
              <a:off x="4272" y="1902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u="none" baseline="0">
                  <a:solidFill>
                    <a:srgbClr val="000000"/>
                  </a:solidFill>
                </a:rPr>
                <a:t>0</a:t>
              </a:r>
              <a:endParaRPr lang="en-US" altLang="en-US" sz="4000"/>
            </a:p>
          </p:txBody>
        </p:sp>
        <p:sp>
          <p:nvSpPr>
            <p:cNvPr id="817232" name="Rectangle 80"/>
            <p:cNvSpPr>
              <a:spLocks noChangeArrowheads="1"/>
            </p:cNvSpPr>
            <p:nvPr/>
          </p:nvSpPr>
          <p:spPr bwMode="auto">
            <a:xfrm>
              <a:off x="4414" y="1902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u="none" baseline="0">
                  <a:solidFill>
                    <a:srgbClr val="000000"/>
                  </a:solidFill>
                </a:rPr>
                <a:t>1</a:t>
              </a:r>
              <a:endParaRPr lang="en-US" altLang="en-US" sz="4000"/>
            </a:p>
          </p:txBody>
        </p:sp>
        <p:sp>
          <p:nvSpPr>
            <p:cNvPr id="817233" name="Rectangle 81"/>
            <p:cNvSpPr>
              <a:spLocks noChangeArrowheads="1"/>
            </p:cNvSpPr>
            <p:nvPr/>
          </p:nvSpPr>
          <p:spPr bwMode="auto">
            <a:xfrm>
              <a:off x="4561" y="1902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 u="none" baseline="0">
                  <a:solidFill>
                    <a:srgbClr val="000000"/>
                  </a:solidFill>
                </a:rPr>
                <a:t>2</a:t>
              </a:r>
              <a:endParaRPr lang="en-US" altLang="en-US" sz="4000"/>
            </a:p>
          </p:txBody>
        </p:sp>
        <p:sp>
          <p:nvSpPr>
            <p:cNvPr id="817234" name="Oval 82"/>
            <p:cNvSpPr>
              <a:spLocks noChangeArrowheads="1"/>
            </p:cNvSpPr>
            <p:nvPr/>
          </p:nvSpPr>
          <p:spPr bwMode="auto">
            <a:xfrm>
              <a:off x="1196" y="1036"/>
              <a:ext cx="38" cy="3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235" name="Oval 83"/>
            <p:cNvSpPr>
              <a:spLocks noChangeArrowheads="1"/>
            </p:cNvSpPr>
            <p:nvPr/>
          </p:nvSpPr>
          <p:spPr bwMode="auto">
            <a:xfrm>
              <a:off x="2234" y="1202"/>
              <a:ext cx="37" cy="3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236" name="Oval 84"/>
            <p:cNvSpPr>
              <a:spLocks noChangeArrowheads="1"/>
            </p:cNvSpPr>
            <p:nvPr/>
          </p:nvSpPr>
          <p:spPr bwMode="auto">
            <a:xfrm>
              <a:off x="3277" y="1373"/>
              <a:ext cx="37" cy="3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237" name="Oval 85"/>
            <p:cNvSpPr>
              <a:spLocks noChangeArrowheads="1"/>
            </p:cNvSpPr>
            <p:nvPr/>
          </p:nvSpPr>
          <p:spPr bwMode="auto">
            <a:xfrm>
              <a:off x="973" y="2551"/>
              <a:ext cx="37" cy="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238" name="Oval 86"/>
            <p:cNvSpPr>
              <a:spLocks noChangeArrowheads="1"/>
            </p:cNvSpPr>
            <p:nvPr/>
          </p:nvSpPr>
          <p:spPr bwMode="auto">
            <a:xfrm>
              <a:off x="1896" y="2551"/>
              <a:ext cx="37" cy="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239" name="Oval 87"/>
            <p:cNvSpPr>
              <a:spLocks noChangeArrowheads="1"/>
            </p:cNvSpPr>
            <p:nvPr/>
          </p:nvSpPr>
          <p:spPr bwMode="auto">
            <a:xfrm>
              <a:off x="2920" y="2551"/>
              <a:ext cx="37" cy="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240" name="Oval 88"/>
            <p:cNvSpPr>
              <a:spLocks noChangeArrowheads="1"/>
            </p:cNvSpPr>
            <p:nvPr/>
          </p:nvSpPr>
          <p:spPr bwMode="auto">
            <a:xfrm>
              <a:off x="4279" y="1560"/>
              <a:ext cx="37" cy="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7247" name="Group 95"/>
            <p:cNvGrpSpPr>
              <a:grpSpLocks/>
            </p:cNvGrpSpPr>
            <p:nvPr/>
          </p:nvGrpSpPr>
          <p:grpSpPr bwMode="auto">
            <a:xfrm>
              <a:off x="2536" y="1392"/>
              <a:ext cx="1912" cy="504"/>
              <a:chOff x="2536" y="792"/>
              <a:chExt cx="1912" cy="520"/>
            </a:xfrm>
          </p:grpSpPr>
          <p:sp>
            <p:nvSpPr>
              <p:cNvPr id="817244" name="Line 92"/>
              <p:cNvSpPr>
                <a:spLocks noChangeShapeType="1"/>
              </p:cNvSpPr>
              <p:nvPr/>
            </p:nvSpPr>
            <p:spPr bwMode="auto">
              <a:xfrm flipV="1">
                <a:off x="2536" y="792"/>
                <a:ext cx="0" cy="5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7245" name="Line 93"/>
              <p:cNvSpPr>
                <a:spLocks noChangeShapeType="1"/>
              </p:cNvSpPr>
              <p:nvPr/>
            </p:nvSpPr>
            <p:spPr bwMode="auto">
              <a:xfrm>
                <a:off x="2536" y="792"/>
                <a:ext cx="19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7246" name="Line 94"/>
              <p:cNvSpPr>
                <a:spLocks noChangeShapeType="1"/>
              </p:cNvSpPr>
              <p:nvPr/>
            </p:nvSpPr>
            <p:spPr bwMode="auto">
              <a:xfrm>
                <a:off x="4448" y="792"/>
                <a:ext cx="0" cy="5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364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2597</Words>
  <Application>Microsoft Office PowerPoint</Application>
  <PresentationFormat>On-screen Show (4:3)</PresentationFormat>
  <Paragraphs>1147</Paragraphs>
  <Slides>28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Default Design</vt:lpstr>
      <vt:lpstr>Bitmap Image</vt:lpstr>
      <vt:lpstr>Document</vt:lpstr>
      <vt:lpstr>PowerPoint Presentation</vt:lpstr>
      <vt:lpstr>PowerPoint Presentation</vt:lpstr>
      <vt:lpstr>Datapath Design</vt:lpstr>
      <vt:lpstr>Register file</vt:lpstr>
      <vt:lpstr>Accessing the register file</vt:lpstr>
      <vt:lpstr>What’s inside the register file</vt:lpstr>
      <vt:lpstr>The all-important ALU</vt:lpstr>
      <vt:lpstr>Combinational Shifter </vt:lpstr>
      <vt:lpstr>4-Bit Basic Left/Right Shifter</vt:lpstr>
      <vt:lpstr>Function Unit Design</vt:lpstr>
      <vt:lpstr>Definition of Function Unit Select (FS) Codes </vt:lpstr>
      <vt:lpstr>Basic Datapaths Design </vt:lpstr>
      <vt:lpstr> Datapath Example </vt:lpstr>
      <vt:lpstr>Datapath Example: Performing a Microoperation </vt:lpstr>
      <vt:lpstr>General Datapath Representation </vt:lpstr>
      <vt:lpstr>Datapath Representation (continued)</vt:lpstr>
      <vt:lpstr>Accessing RAM</vt:lpstr>
      <vt:lpstr>Reading from RAM</vt:lpstr>
      <vt:lpstr>Notes about this setup</vt:lpstr>
      <vt:lpstr>Datapath (Summary)</vt:lpstr>
      <vt:lpstr>The Control Word</vt:lpstr>
      <vt:lpstr>The Control Word Fields</vt:lpstr>
      <vt:lpstr>Control Word Block Diagram</vt:lpstr>
      <vt:lpstr>Encoding The Control Word</vt:lpstr>
      <vt:lpstr>Microoperations for the Datapath - Symbolic Representation</vt:lpstr>
      <vt:lpstr>Microoperations for the Datapath - Binary Representation</vt:lpstr>
      <vt:lpstr>Datapath Simulation Results of simulation of the above</vt:lpstr>
      <vt:lpstr>Stored Program Computer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Dr M A Berbar;Dr Saif</dc:creator>
  <cp:lastModifiedBy>Md Saiful Islam, PhD</cp:lastModifiedBy>
  <cp:revision>168</cp:revision>
  <dcterms:created xsi:type="dcterms:W3CDTF">2005-12-02T21:18:33Z</dcterms:created>
  <dcterms:modified xsi:type="dcterms:W3CDTF">2018-08-30T08:04:00Z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E09F5D3B-2725-42FD-9324-8E3FD42501F1</vt:lpwstr>
  </property>
  <property fmtid="{D5CDD505-2E9C-101B-9397-08002B2CF9AE}" pid="3" name="ArticulatePath">
    <vt:lpwstr>Chapter5 CSC220</vt:lpwstr>
  </property>
</Properties>
</file>