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D89572-1C7D-456F-A26B-8BA858121AA7}" type="datetimeFigureOut">
              <a:rPr lang="en-US" smtClean="0"/>
              <a:t>9/5/2015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44A2847-61AD-482F-B7D7-A6DA484E4C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D89572-1C7D-456F-A26B-8BA858121AA7}" type="datetimeFigureOut">
              <a:rPr lang="en-US" smtClean="0"/>
              <a:t>9/5/2015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A2847-61AD-482F-B7D7-A6DA484E4C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D89572-1C7D-456F-A26B-8BA858121AA7}" type="datetimeFigureOut">
              <a:rPr lang="en-US" smtClean="0"/>
              <a:t>9/5/2015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A2847-61AD-482F-B7D7-A6DA484E4C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D89572-1C7D-456F-A26B-8BA858121AA7}" type="datetimeFigureOut">
              <a:rPr lang="en-US" smtClean="0"/>
              <a:t>9/5/2015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A2847-61AD-482F-B7D7-A6DA484E4CA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D89572-1C7D-456F-A26B-8BA858121AA7}" type="datetimeFigureOut">
              <a:rPr lang="en-US" smtClean="0"/>
              <a:t>9/5/2015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A2847-61AD-482F-B7D7-A6DA484E4CA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D89572-1C7D-456F-A26B-8BA858121AA7}" type="datetimeFigureOut">
              <a:rPr lang="en-US" smtClean="0"/>
              <a:t>9/5/2015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4A2847-61AD-482F-B7D7-A6DA484E4CA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D89572-1C7D-456F-A26B-8BA858121AA7}" type="datetimeFigureOut">
              <a:rPr lang="en-US" smtClean="0"/>
              <a:t>9/5/2015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4A2847-61AD-482F-B7D7-A6DA484E4CA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4D89572-1C7D-456F-A26B-8BA858121AA7}" type="datetimeFigureOut">
              <a:rPr lang="en-US" smtClean="0"/>
              <a:t>9/5/2015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4A2847-61AD-482F-B7D7-A6DA484E4CA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D89572-1C7D-456F-A26B-8BA858121AA7}" type="datetimeFigureOut">
              <a:rPr lang="en-US" smtClean="0"/>
              <a:t>9/5/2015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4A2847-61AD-482F-B7D7-A6DA484E4C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4D89572-1C7D-456F-A26B-8BA858121AA7}" type="datetimeFigureOut">
              <a:rPr lang="en-US" smtClean="0"/>
              <a:t>9/5/2015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4A2847-61AD-482F-B7D7-A6DA484E4CA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D89572-1C7D-456F-A26B-8BA858121AA7}" type="datetimeFigureOut">
              <a:rPr lang="en-US" smtClean="0"/>
              <a:t>9/5/2015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44A2847-61AD-482F-B7D7-A6DA484E4CA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D89572-1C7D-456F-A26B-8BA858121AA7}" type="datetimeFigureOut">
              <a:rPr lang="en-US" smtClean="0"/>
              <a:t>9/5/2015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44A2847-61AD-482F-B7D7-A6DA484E4C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lc.polyu.edu.hk/advdicts/types.htm#CD-ROMs" TargetMode="External"/><Relationship Id="rId2" Type="http://schemas.openxmlformats.org/officeDocument/2006/relationships/hyperlink" Target="http://elc.polyu.edu.hk/advdicts/types.htm#Books" TargetMode="External"/><Relationship Id="rId1" Type="http://schemas.openxmlformats.org/officeDocument/2006/relationships/slideLayout" Target="../slideLayouts/slideLayout2.xml"/><Relationship Id="rId4" Type="http://schemas.openxmlformats.org/officeDocument/2006/relationships/hyperlink" Target="http://elc.polyu.edu.hk/advdicts/types.htm#Inter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lc.polyu.edu.hk/advdicts/types.htm#Longman Interactive CD-R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lc.polyu.edu.hk/advdicts/collocation.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828800"/>
          </a:xfrm>
        </p:spPr>
        <p:txBody>
          <a:bodyPr/>
          <a:lstStyle/>
          <a:p>
            <a:pPr algn="ctr"/>
            <a:r>
              <a:rPr lang="en-US" dirty="0" smtClean="0"/>
              <a:t>Types of Dictionary</a:t>
            </a:r>
            <a:endParaRPr lang="en-US" dirty="0"/>
          </a:p>
        </p:txBody>
      </p:sp>
    </p:spTree>
    <p:extLst>
      <p:ext uri="{BB962C8B-B14F-4D97-AF65-F5344CB8AC3E}">
        <p14:creationId xmlns:p14="http://schemas.microsoft.com/office/powerpoint/2010/main" val="3061915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pPr>
            <a:r>
              <a:rPr lang="en-US" sz="2800" b="1" dirty="0">
                <a:latin typeface="Times New Roman"/>
                <a:ea typeface="Times New Roman"/>
              </a:rPr>
              <a:t>1. monolingual dictionaries: </a:t>
            </a:r>
            <a:r>
              <a:rPr lang="en-US" sz="2800" dirty="0">
                <a:latin typeface="Times New Roman"/>
                <a:ea typeface="Times New Roman"/>
              </a:rPr>
              <a:t>all entries come in one language</a:t>
            </a:r>
            <a:r>
              <a:rPr lang="en-US" sz="2800" dirty="0" smtClean="0">
                <a:latin typeface="Times New Roman"/>
                <a:ea typeface="Times New Roman"/>
              </a:rPr>
              <a:t>.</a:t>
            </a:r>
          </a:p>
          <a:p>
            <a:pPr marL="0">
              <a:spcBef>
                <a:spcPts val="0"/>
              </a:spcBef>
            </a:pPr>
            <a:endParaRPr lang="en-US" sz="2400" dirty="0">
              <a:latin typeface="Times New Roman"/>
              <a:ea typeface="Times New Roman"/>
            </a:endParaRPr>
          </a:p>
          <a:p>
            <a:pPr marL="0">
              <a:spcBef>
                <a:spcPts val="0"/>
              </a:spcBef>
            </a:pPr>
            <a:r>
              <a:rPr lang="en-US" sz="2800" b="1" dirty="0">
                <a:latin typeface="Times New Roman"/>
                <a:ea typeface="Times New Roman"/>
              </a:rPr>
              <a:t>2. bilingual dictionaries: </a:t>
            </a:r>
            <a:r>
              <a:rPr lang="en-US" sz="2800" dirty="0">
                <a:latin typeface="Times New Roman"/>
                <a:ea typeface="Times New Roman"/>
              </a:rPr>
              <a:t> each entry has translations of words in another language</a:t>
            </a:r>
            <a:r>
              <a:rPr lang="en-US" sz="2800" dirty="0" smtClean="0">
                <a:latin typeface="Times New Roman"/>
                <a:ea typeface="Times New Roman"/>
              </a:rPr>
              <a:t>.</a:t>
            </a:r>
          </a:p>
          <a:p>
            <a:pPr marL="0" indent="0">
              <a:spcBef>
                <a:spcPts val="0"/>
              </a:spcBef>
              <a:buNone/>
            </a:pPr>
            <a:endParaRPr lang="en-US" sz="2400" dirty="0">
              <a:latin typeface="Times New Roman"/>
              <a:ea typeface="Times New Roman"/>
            </a:endParaRPr>
          </a:p>
          <a:p>
            <a:pPr marL="0">
              <a:spcBef>
                <a:spcPts val="0"/>
              </a:spcBef>
            </a:pPr>
            <a:r>
              <a:rPr lang="en-US" sz="2800" b="1" dirty="0">
                <a:latin typeface="Times New Roman"/>
                <a:ea typeface="Times New Roman"/>
              </a:rPr>
              <a:t>3. multilingual dictionaries: </a:t>
            </a:r>
            <a:r>
              <a:rPr lang="en-US" sz="2800" dirty="0">
                <a:latin typeface="Times New Roman"/>
                <a:ea typeface="Times New Roman"/>
              </a:rPr>
              <a:t>each entry has translations of words in two or more languages.</a:t>
            </a:r>
            <a:endParaRPr lang="en-US" sz="2400" dirty="0">
              <a:latin typeface="Times New Roman"/>
              <a:ea typeface="Times New Roman"/>
            </a:endParaRPr>
          </a:p>
          <a:p>
            <a:endParaRPr lang="en-US" dirty="0"/>
          </a:p>
        </p:txBody>
      </p:sp>
      <p:sp>
        <p:nvSpPr>
          <p:cNvPr id="3" name="Title 2"/>
          <p:cNvSpPr>
            <a:spLocks noGrp="1"/>
          </p:cNvSpPr>
          <p:nvPr>
            <p:ph type="title"/>
          </p:nvPr>
        </p:nvSpPr>
        <p:spPr/>
        <p:txBody>
          <a:bodyPr>
            <a:normAutofit fontScale="90000"/>
          </a:bodyPr>
          <a:lstStyle/>
          <a:p>
            <a:r>
              <a:rPr lang="en-US" dirty="0">
                <a:solidFill>
                  <a:schemeClr val="accent4">
                    <a:lumMod val="40000"/>
                    <a:lumOff val="60000"/>
                  </a:schemeClr>
                </a:solidFill>
              </a:rPr>
              <a:t>*Types of Dictionaries in Relation to the Dictionary language:</a:t>
            </a:r>
          </a:p>
        </p:txBody>
      </p:sp>
    </p:spTree>
    <p:extLst>
      <p:ext uri="{BB962C8B-B14F-4D97-AF65-F5344CB8AC3E}">
        <p14:creationId xmlns:p14="http://schemas.microsoft.com/office/powerpoint/2010/main" val="110073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Books </a:t>
            </a:r>
          </a:p>
          <a:p>
            <a:r>
              <a:rPr lang="en-US" dirty="0"/>
              <a:t>2.	CD-ROMs </a:t>
            </a:r>
          </a:p>
          <a:p>
            <a:r>
              <a:rPr lang="en-US" dirty="0"/>
              <a:t>3.	Internet</a:t>
            </a:r>
          </a:p>
          <a:p>
            <a:endParaRPr lang="en-US" dirty="0"/>
          </a:p>
        </p:txBody>
      </p:sp>
      <p:sp>
        <p:nvSpPr>
          <p:cNvPr id="3" name="Title 2"/>
          <p:cNvSpPr>
            <a:spLocks noGrp="1"/>
          </p:cNvSpPr>
          <p:nvPr>
            <p:ph type="title"/>
          </p:nvPr>
        </p:nvSpPr>
        <p:spPr/>
        <p:txBody>
          <a:bodyPr>
            <a:normAutofit fontScale="90000"/>
          </a:bodyPr>
          <a:lstStyle/>
          <a:p>
            <a:r>
              <a:rPr lang="en-US" dirty="0"/>
              <a:t>*Types of Dictionaries in Relation to Form or Medium:</a:t>
            </a:r>
          </a:p>
        </p:txBody>
      </p:sp>
    </p:spTree>
    <p:extLst>
      <p:ext uri="{BB962C8B-B14F-4D97-AF65-F5344CB8AC3E}">
        <p14:creationId xmlns:p14="http://schemas.microsoft.com/office/powerpoint/2010/main" val="241874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01980428"/>
              </p:ext>
            </p:extLst>
          </p:nvPr>
        </p:nvGraphicFramePr>
        <p:xfrm>
          <a:off x="609600" y="685800"/>
          <a:ext cx="8229600" cy="5727905"/>
        </p:xfrm>
        <a:graphic>
          <a:graphicData uri="http://schemas.openxmlformats.org/drawingml/2006/table">
            <a:tbl>
              <a:tblPr firstRow="1" firstCol="1" bandRow="1"/>
              <a:tblGrid>
                <a:gridCol w="1576882"/>
                <a:gridCol w="2107537"/>
                <a:gridCol w="2225559"/>
                <a:gridCol w="2319622"/>
              </a:tblGrid>
              <a:tr h="279563">
                <a:tc>
                  <a:txBody>
                    <a:bodyPr/>
                    <a:lstStyle/>
                    <a:p>
                      <a:endParaRPr lang="en-US" sz="1800" dirty="0">
                        <a:effectLst/>
                        <a:latin typeface="Calibri"/>
                      </a:endParaRP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spcBef>
                          <a:spcPts val="0"/>
                        </a:spcBef>
                        <a:spcAft>
                          <a:spcPts val="0"/>
                        </a:spcAft>
                      </a:pPr>
                      <a:r>
                        <a:rPr lang="en-US" sz="1800" b="1" u="sng">
                          <a:solidFill>
                            <a:srgbClr val="0000FF"/>
                          </a:solidFill>
                          <a:effectLst/>
                          <a:latin typeface="Times New Roman"/>
                          <a:ea typeface="Times New Roman"/>
                          <a:hlinkClick r:id="rId2"/>
                        </a:rPr>
                        <a:t>Books</a:t>
                      </a:r>
                      <a:endParaRPr lang="en-US" sz="1800">
                        <a:effectLst/>
                        <a:latin typeface="Times New Roman"/>
                        <a:ea typeface="Times New Roman"/>
                      </a:endParaRP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spcBef>
                          <a:spcPts val="0"/>
                        </a:spcBef>
                        <a:spcAft>
                          <a:spcPts val="0"/>
                        </a:spcAft>
                      </a:pPr>
                      <a:r>
                        <a:rPr lang="en-US" sz="1800" b="1" u="sng">
                          <a:solidFill>
                            <a:srgbClr val="0000FF"/>
                          </a:solidFill>
                          <a:effectLst/>
                          <a:latin typeface="Times New Roman"/>
                          <a:ea typeface="Times New Roman"/>
                          <a:hlinkClick r:id="rId3"/>
                        </a:rPr>
                        <a:t>CD-ROMS</a:t>
                      </a:r>
                      <a:endParaRPr lang="en-US" sz="1800">
                        <a:effectLst/>
                        <a:latin typeface="Times New Roman"/>
                        <a:ea typeface="Times New Roman"/>
                      </a:endParaRP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spcBef>
                          <a:spcPts val="0"/>
                        </a:spcBef>
                        <a:spcAft>
                          <a:spcPts val="0"/>
                        </a:spcAft>
                      </a:pPr>
                      <a:r>
                        <a:rPr lang="en-US" sz="1800" b="1" u="sng" dirty="0">
                          <a:solidFill>
                            <a:srgbClr val="0000FF"/>
                          </a:solidFill>
                          <a:effectLst/>
                          <a:latin typeface="Times New Roman"/>
                          <a:ea typeface="Times New Roman"/>
                          <a:hlinkClick r:id="rId4"/>
                        </a:rPr>
                        <a:t>Internet</a:t>
                      </a:r>
                      <a:endParaRPr lang="en-US" sz="1800" dirty="0">
                        <a:effectLst/>
                        <a:latin typeface="Times New Roman"/>
                        <a:ea typeface="Times New Roman"/>
                      </a:endParaRP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59339">
                <a:tc>
                  <a:txBody>
                    <a:bodyPr/>
                    <a:lstStyle/>
                    <a:p>
                      <a:pPr marL="0" marR="0" algn="ctr" rtl="1">
                        <a:spcBef>
                          <a:spcPts val="0"/>
                        </a:spcBef>
                        <a:spcAft>
                          <a:spcPts val="0"/>
                        </a:spcAft>
                      </a:pPr>
                      <a:r>
                        <a:rPr lang="en-US" sz="1800" b="1" dirty="0">
                          <a:effectLst/>
                          <a:latin typeface="Times New Roman"/>
                          <a:ea typeface="Times New Roman"/>
                        </a:rPr>
                        <a:t>Advantages</a:t>
                      </a:r>
                      <a:endParaRPr lang="en-US" sz="1800" dirty="0">
                        <a:effectLst/>
                        <a:latin typeface="Times New Roman"/>
                        <a:ea typeface="Times New Roman"/>
                      </a:endParaRP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Familiarity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Ownership </a:t>
                      </a: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Fast retrieval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Lots of information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Light-weight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Small size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Some contain pronunciation files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Some contain English learning materials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Some contain lots of pictures </a:t>
                      </a: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gn="l" rtl="0">
                        <a:spcBef>
                          <a:spcPts val="0"/>
                        </a:spcBef>
                        <a:spcAft>
                          <a:spcPts val="0"/>
                        </a:spcAft>
                        <a:buSzPts val="1000"/>
                        <a:buFont typeface="Symbol"/>
                        <a:buChar char=""/>
                        <a:tabLst>
                          <a:tab pos="457200" algn="l"/>
                        </a:tabLst>
                      </a:pPr>
                      <a:r>
                        <a:rPr lang="en-US" sz="1800" dirty="0">
                          <a:effectLst/>
                          <a:latin typeface="Times New Roman"/>
                          <a:ea typeface="Times New Roman"/>
                        </a:rPr>
                        <a:t>Free </a:t>
                      </a:r>
                    </a:p>
                    <a:p>
                      <a:pPr marL="342900" marR="0" lvl="0" indent="-342900" algn="l" rtl="0">
                        <a:spcBef>
                          <a:spcPts val="0"/>
                        </a:spcBef>
                        <a:spcAft>
                          <a:spcPts val="0"/>
                        </a:spcAft>
                        <a:buSzPts val="1000"/>
                        <a:buFont typeface="Symbol"/>
                        <a:buChar char=""/>
                        <a:tabLst>
                          <a:tab pos="457200" algn="l"/>
                        </a:tabLst>
                      </a:pPr>
                      <a:r>
                        <a:rPr lang="en-GB" sz="1800" dirty="0">
                          <a:effectLst/>
                          <a:latin typeface="Times New Roman"/>
                          <a:ea typeface="Times New Roman"/>
                        </a:rPr>
                        <a:t>Wild-card searching</a:t>
                      </a:r>
                      <a:r>
                        <a:rPr lang="en-US" sz="1800" dirty="0">
                          <a:effectLst/>
                          <a:latin typeface="Times New Roman"/>
                          <a:ea typeface="Times New Roman"/>
                        </a:rPr>
                        <a:t> </a:t>
                      </a: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76098">
                <a:tc>
                  <a:txBody>
                    <a:bodyPr/>
                    <a:lstStyle/>
                    <a:p>
                      <a:pPr marL="0" marR="0" algn="ctr" rtl="1">
                        <a:spcBef>
                          <a:spcPts val="0"/>
                        </a:spcBef>
                        <a:spcAft>
                          <a:spcPts val="0"/>
                        </a:spcAft>
                      </a:pPr>
                      <a:r>
                        <a:rPr lang="en-US" sz="1800" b="1">
                          <a:effectLst/>
                          <a:latin typeface="Times New Roman"/>
                          <a:ea typeface="Times New Roman"/>
                        </a:rPr>
                        <a:t>Disadvantages</a:t>
                      </a:r>
                      <a:endParaRPr lang="en-US" sz="1800">
                        <a:effectLst/>
                        <a:latin typeface="Times New Roman"/>
                        <a:ea typeface="Times New Roman"/>
                      </a:endParaRP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Large size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Slow retrieval </a:t>
                      </a: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Computer needed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Slower retrieval process if users are computer dummies </a:t>
                      </a:r>
                    </a:p>
                    <a:p>
                      <a:pPr marL="342900" marR="0" lvl="0" indent="-342900" algn="l" rtl="0">
                        <a:spcBef>
                          <a:spcPts val="0"/>
                        </a:spcBef>
                        <a:spcAft>
                          <a:spcPts val="0"/>
                        </a:spcAft>
                        <a:buSzPts val="1000"/>
                        <a:buFont typeface="Symbol"/>
                        <a:buChar char=""/>
                        <a:tabLst>
                          <a:tab pos="457200" algn="l"/>
                        </a:tabLst>
                      </a:pPr>
                      <a:r>
                        <a:rPr lang="en-US" sz="1800">
                          <a:effectLst/>
                          <a:latin typeface="Times New Roman"/>
                          <a:ea typeface="Times New Roman"/>
                        </a:rPr>
                        <a:t>Some are not well-designed </a:t>
                      </a: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gn="l" rtl="0">
                        <a:spcBef>
                          <a:spcPts val="0"/>
                        </a:spcBef>
                        <a:spcAft>
                          <a:spcPts val="0"/>
                        </a:spcAft>
                        <a:buSzPts val="1000"/>
                        <a:buFont typeface="Symbol"/>
                        <a:buChar char=""/>
                        <a:tabLst>
                          <a:tab pos="457200" algn="l"/>
                        </a:tabLst>
                      </a:pPr>
                      <a:r>
                        <a:rPr lang="en-US" sz="1800" dirty="0">
                          <a:effectLst/>
                          <a:latin typeface="Times New Roman"/>
                          <a:ea typeface="Times New Roman"/>
                        </a:rPr>
                        <a:t>Computer needed </a:t>
                      </a:r>
                    </a:p>
                    <a:p>
                      <a:pPr marL="342900" marR="0" lvl="0" indent="-342900" algn="l" rtl="0">
                        <a:spcBef>
                          <a:spcPts val="0"/>
                        </a:spcBef>
                        <a:spcAft>
                          <a:spcPts val="0"/>
                        </a:spcAft>
                        <a:buSzPts val="1000"/>
                        <a:buFont typeface="Symbol"/>
                        <a:buChar char=""/>
                        <a:tabLst>
                          <a:tab pos="457200" algn="l"/>
                        </a:tabLst>
                      </a:pPr>
                      <a:r>
                        <a:rPr lang="en-US" sz="1800" dirty="0">
                          <a:effectLst/>
                          <a:latin typeface="Times New Roman"/>
                          <a:ea typeface="Times New Roman"/>
                        </a:rPr>
                        <a:t>Internet connection needed </a:t>
                      </a:r>
                    </a:p>
                    <a:p>
                      <a:pPr marL="342900" marR="0" lvl="0" indent="-342900" algn="l" rtl="0">
                        <a:spcBef>
                          <a:spcPts val="0"/>
                        </a:spcBef>
                        <a:spcAft>
                          <a:spcPts val="0"/>
                        </a:spcAft>
                        <a:buSzPts val="1000"/>
                        <a:buFont typeface="Symbol"/>
                        <a:buChar char=""/>
                        <a:tabLst>
                          <a:tab pos="457200" algn="l"/>
                        </a:tabLst>
                      </a:pPr>
                      <a:r>
                        <a:rPr lang="en-US" sz="1800" dirty="0">
                          <a:effectLst/>
                          <a:latin typeface="Times New Roman"/>
                          <a:ea typeface="Times New Roman"/>
                        </a:rPr>
                        <a:t>Slow internet speed </a:t>
                      </a:r>
                    </a:p>
                    <a:p>
                      <a:pPr marL="342900" marR="0" lvl="0" indent="-342900" algn="l" rtl="0">
                        <a:spcBef>
                          <a:spcPts val="0"/>
                        </a:spcBef>
                        <a:spcAft>
                          <a:spcPts val="0"/>
                        </a:spcAft>
                        <a:buSzPts val="1000"/>
                        <a:buFont typeface="Symbol"/>
                        <a:buChar char=""/>
                        <a:tabLst>
                          <a:tab pos="457200" algn="l"/>
                        </a:tabLst>
                      </a:pPr>
                      <a:r>
                        <a:rPr lang="en-GB" sz="1800" dirty="0">
                          <a:effectLst/>
                          <a:latin typeface="Times New Roman"/>
                          <a:ea typeface="Times New Roman"/>
                        </a:rPr>
                        <a:t>Free ones often have advertising</a:t>
                      </a:r>
                      <a:r>
                        <a:rPr lang="en-US" sz="1800" dirty="0">
                          <a:effectLst/>
                          <a:latin typeface="Times New Roman"/>
                          <a:ea typeface="Times New Roman"/>
                        </a:rPr>
                        <a:t> </a:t>
                      </a:r>
                    </a:p>
                  </a:txBody>
                  <a:tcPr marL="9074" marR="9074" marT="9074" marB="90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8323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r>
              <a:rPr lang="en-US" b="1" dirty="0"/>
              <a:t>1. Books</a:t>
            </a:r>
            <a:endParaRPr lang="en-US" dirty="0"/>
          </a:p>
          <a:p>
            <a:r>
              <a:rPr lang="en-US" i="1" u="sng" dirty="0">
                <a:latin typeface="Times New Roman" panose="02020603050405020304" pitchFamily="18" charset="0"/>
                <a:cs typeface="Times New Roman" panose="02020603050405020304" pitchFamily="18" charset="0"/>
              </a:rPr>
              <a:t>Advantages</a:t>
            </a:r>
            <a:r>
              <a:rPr lang="en-US" i="1" dirty="0">
                <a:latin typeface="Times New Roman" panose="02020603050405020304" pitchFamily="18" charset="0"/>
                <a:cs typeface="Times New Roman" panose="02020603050405020304" pitchFamily="18" charset="0"/>
              </a:rPr>
              <a:t>: </a:t>
            </a:r>
          </a:p>
          <a:p>
            <a:pPr lvl="0"/>
            <a:r>
              <a:rPr lang="en-US" dirty="0">
                <a:latin typeface="Times New Roman" panose="02020603050405020304" pitchFamily="18" charset="0"/>
                <a:cs typeface="Times New Roman" panose="02020603050405020304" pitchFamily="18" charset="0"/>
              </a:rPr>
              <a:t>Familiarity - you have very probably used a book dictionary before. </a:t>
            </a:r>
          </a:p>
          <a:p>
            <a:pPr lvl="0"/>
            <a:r>
              <a:rPr lang="en-US" dirty="0">
                <a:latin typeface="Times New Roman" panose="02020603050405020304" pitchFamily="18" charset="0"/>
                <a:cs typeface="Times New Roman" panose="02020603050405020304" pitchFamily="18" charset="0"/>
              </a:rPr>
              <a:t>Ownership - you've probably got one already, so you don't need to buy one. </a:t>
            </a:r>
          </a:p>
          <a:p>
            <a:r>
              <a:rPr lang="en-US" i="1" u="sng" dirty="0">
                <a:latin typeface="Times New Roman" panose="02020603050405020304" pitchFamily="18" charset="0"/>
                <a:cs typeface="Times New Roman" panose="02020603050405020304" pitchFamily="18" charset="0"/>
              </a:rPr>
              <a:t>Disadvantages</a:t>
            </a:r>
            <a:r>
              <a:rPr lang="en-US" dirty="0">
                <a:latin typeface="Times New Roman" panose="02020603050405020304" pitchFamily="18" charset="0"/>
                <a:cs typeface="Times New Roman" panose="02020603050405020304" pitchFamily="18" charset="0"/>
              </a:rPr>
              <a:t>: </a:t>
            </a:r>
          </a:p>
          <a:p>
            <a:pPr lvl="0"/>
            <a:r>
              <a:rPr lang="en-US" dirty="0">
                <a:latin typeface="Times New Roman" panose="02020603050405020304" pitchFamily="18" charset="0"/>
                <a:cs typeface="Times New Roman" panose="02020603050405020304" pitchFamily="18" charset="0"/>
              </a:rPr>
              <a:t>Size - many dictionaries are large and heavy. Small (pocket-sized) dictionaries have much less information and can be hard to read. </a:t>
            </a:r>
          </a:p>
          <a:p>
            <a:pPr lvl="0"/>
            <a:r>
              <a:rPr lang="en-US" dirty="0">
                <a:latin typeface="Times New Roman" panose="02020603050405020304" pitchFamily="18" charset="0"/>
                <a:cs typeface="Times New Roman" panose="02020603050405020304" pitchFamily="18" charset="0"/>
              </a:rPr>
              <a:t>Speed - finding a word can be a slow process.</a:t>
            </a:r>
          </a:p>
          <a:p>
            <a:endParaRPr lang="en-US" dirty="0"/>
          </a:p>
        </p:txBody>
      </p:sp>
    </p:spTree>
    <p:extLst>
      <p:ext uri="{BB962C8B-B14F-4D97-AF65-F5344CB8AC3E}">
        <p14:creationId xmlns:p14="http://schemas.microsoft.com/office/powerpoint/2010/main" val="42710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400800"/>
          </a:xfrm>
        </p:spPr>
        <p:txBody>
          <a:bodyPr>
            <a:normAutofit fontScale="40000" lnSpcReduction="20000"/>
          </a:bodyPr>
          <a:lstStyle/>
          <a:p>
            <a:pPr marL="0">
              <a:spcBef>
                <a:spcPts val="0"/>
              </a:spcBef>
            </a:pPr>
            <a:r>
              <a:rPr lang="en-US" sz="5500" b="1" dirty="0">
                <a:latin typeface="Times New Roman" panose="02020603050405020304" pitchFamily="18" charset="0"/>
                <a:ea typeface="Times New Roman"/>
                <a:cs typeface="Times New Roman" panose="02020603050405020304" pitchFamily="18" charset="0"/>
              </a:rPr>
              <a:t>2. CD-ROMs</a:t>
            </a:r>
            <a:endParaRPr lang="en-US" sz="5500" dirty="0">
              <a:latin typeface="Times New Roman" panose="02020603050405020304" pitchFamily="18" charset="0"/>
              <a:ea typeface="Times New Roman"/>
              <a:cs typeface="Times New Roman" panose="02020603050405020304" pitchFamily="18" charset="0"/>
            </a:endParaRPr>
          </a:p>
          <a:p>
            <a:pPr marL="0">
              <a:spcBef>
                <a:spcPts val="0"/>
              </a:spcBef>
            </a:pPr>
            <a:r>
              <a:rPr lang="en-US" sz="5500" dirty="0">
                <a:latin typeface="Times New Roman" panose="02020603050405020304" pitchFamily="18" charset="0"/>
                <a:ea typeface="Tahoma" panose="020B0604030504040204" pitchFamily="34" charset="0"/>
                <a:cs typeface="Times New Roman" panose="02020603050405020304" pitchFamily="18" charset="0"/>
              </a:rPr>
              <a:t>You can buy dictionaries on CD-ROM.</a:t>
            </a:r>
          </a:p>
          <a:p>
            <a:pPr marL="0">
              <a:spcBef>
                <a:spcPts val="0"/>
              </a:spcBef>
            </a:pPr>
            <a:r>
              <a:rPr lang="en-US" sz="5500" b="1" i="1" u="sng" dirty="0">
                <a:latin typeface="Times New Roman" panose="02020603050405020304" pitchFamily="18" charset="0"/>
                <a:ea typeface="Tahoma" panose="020B0604030504040204" pitchFamily="34" charset="0"/>
                <a:cs typeface="Times New Roman" panose="02020603050405020304" pitchFamily="18" charset="0"/>
              </a:rPr>
              <a:t>Advantages</a:t>
            </a:r>
            <a:r>
              <a:rPr lang="en-US" sz="5500" dirty="0">
                <a:latin typeface="Times New Roman" panose="02020603050405020304" pitchFamily="18" charset="0"/>
                <a:ea typeface="Tahoma" panose="020B0604030504040204" pitchFamily="34" charset="0"/>
                <a:cs typeface="Times New Roman" panose="02020603050405020304" pitchFamily="18" charset="0"/>
              </a:rPr>
              <a:t>: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Finding a word is faster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CD-ROMs can contain a lot of information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They are light-weight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They are small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Some contain sound files for pronunciation (e.g. </a:t>
            </a:r>
            <a:r>
              <a:rPr lang="en-US" sz="5500" dirty="0">
                <a:solidFill>
                  <a:srgbClr val="0000FF"/>
                </a:solidFill>
                <a:latin typeface="Times New Roman" panose="02020603050405020304" pitchFamily="18" charset="0"/>
                <a:ea typeface="Tahoma" panose="020B0604030504040204" pitchFamily="34" charset="0"/>
                <a:cs typeface="Times New Roman" panose="02020603050405020304" pitchFamily="18" charset="0"/>
                <a:hlinkClick r:id="rId2"/>
              </a:rPr>
              <a:t>The Longman Interactive CD-ROM Dictionary</a:t>
            </a:r>
            <a:r>
              <a:rPr lang="en-US" sz="5500" dirty="0">
                <a:latin typeface="Times New Roman" panose="02020603050405020304" pitchFamily="18" charset="0"/>
                <a:ea typeface="Tahoma" panose="020B0604030504040204" pitchFamily="34" charset="0"/>
                <a:cs typeface="Times New Roman" panose="02020603050405020304" pitchFamily="18" charset="0"/>
              </a:rPr>
              <a:t>)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Some contain English language learning materials (e.g. </a:t>
            </a:r>
            <a:r>
              <a:rPr lang="en-US" sz="5500" dirty="0">
                <a:solidFill>
                  <a:srgbClr val="0000FF"/>
                </a:solidFill>
                <a:latin typeface="Times New Roman" panose="02020603050405020304" pitchFamily="18" charset="0"/>
                <a:ea typeface="Tahoma" panose="020B0604030504040204" pitchFamily="34" charset="0"/>
                <a:cs typeface="Times New Roman" panose="02020603050405020304" pitchFamily="18" charset="0"/>
                <a:hlinkClick r:id="rId2"/>
              </a:rPr>
              <a:t>The Longman Interactive CD-ROM Dictionary</a:t>
            </a:r>
            <a:r>
              <a:rPr lang="en-US" sz="5500" dirty="0">
                <a:latin typeface="Times New Roman" panose="02020603050405020304" pitchFamily="18" charset="0"/>
                <a:ea typeface="Tahoma" panose="020B0604030504040204" pitchFamily="34" charset="0"/>
                <a:cs typeface="Times New Roman" panose="02020603050405020304" pitchFamily="18" charset="0"/>
              </a:rPr>
              <a:t>.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Some contain pictures (e.g. </a:t>
            </a:r>
            <a:r>
              <a:rPr lang="en-US" sz="5500" dirty="0">
                <a:solidFill>
                  <a:srgbClr val="0000FF"/>
                </a:solidFill>
                <a:latin typeface="Times New Roman" panose="02020603050405020304" pitchFamily="18" charset="0"/>
                <a:ea typeface="Tahoma" panose="020B0604030504040204" pitchFamily="34" charset="0"/>
                <a:cs typeface="Times New Roman" panose="02020603050405020304" pitchFamily="18" charset="0"/>
                <a:hlinkClick r:id="rId2"/>
              </a:rPr>
              <a:t>The Longman Interactive CD-ROM Dictionary</a:t>
            </a:r>
            <a:r>
              <a:rPr lang="en-US" sz="5500" dirty="0">
                <a:latin typeface="Times New Roman" panose="02020603050405020304" pitchFamily="18" charset="0"/>
                <a:ea typeface="Tahoma" panose="020B0604030504040204" pitchFamily="34" charset="0"/>
                <a:cs typeface="Times New Roman" panose="02020603050405020304" pitchFamily="18" charset="0"/>
              </a:rPr>
              <a:t>.</a:t>
            </a:r>
          </a:p>
          <a:p>
            <a:pPr marL="0">
              <a:spcBef>
                <a:spcPts val="0"/>
              </a:spcBef>
            </a:pPr>
            <a:r>
              <a:rPr lang="en-US" sz="5500" b="1" i="1" u="sng" dirty="0">
                <a:latin typeface="Times New Roman" panose="02020603050405020304" pitchFamily="18" charset="0"/>
                <a:ea typeface="Tahoma" panose="020B0604030504040204" pitchFamily="34" charset="0"/>
                <a:cs typeface="Times New Roman" panose="02020603050405020304" pitchFamily="18" charset="0"/>
              </a:rPr>
              <a:t>Disadvantages</a:t>
            </a:r>
            <a:r>
              <a:rPr lang="en-US" sz="5500" dirty="0">
                <a:latin typeface="Times New Roman" panose="02020603050405020304" pitchFamily="18" charset="0"/>
                <a:ea typeface="Tahoma" panose="020B0604030504040204" pitchFamily="34" charset="0"/>
                <a:cs typeface="Times New Roman" panose="02020603050405020304" pitchFamily="18" charset="0"/>
              </a:rPr>
              <a:t>: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You need a computer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It takes longer to start your computer, start the dictionary program and look up the word than it does to use a paper dictionary. If you are already using the computer however, this is not really a problem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Some CD ROMs are not well-designed as they seem not to use the abilities of computers (e.g. hyperlinking) very well </a:t>
            </a:r>
          </a:p>
          <a:p>
            <a:pPr marL="342900" lvl="0" indent="-342900">
              <a:spcBef>
                <a:spcPts val="0"/>
              </a:spcBef>
              <a:buSzPts val="1000"/>
              <a:buFont typeface="Symbol"/>
              <a:buChar char=""/>
              <a:tabLst>
                <a:tab pos="457200" algn="l"/>
              </a:tabLst>
            </a:pPr>
            <a:r>
              <a:rPr lang="en-US" sz="5500" dirty="0">
                <a:latin typeface="Times New Roman" panose="02020603050405020304" pitchFamily="18" charset="0"/>
                <a:ea typeface="Tahoma" panose="020B0604030504040204" pitchFamily="34" charset="0"/>
                <a:cs typeface="Times New Roman" panose="02020603050405020304" pitchFamily="18" charset="0"/>
              </a:rPr>
              <a:t>Due to the above disadvantages you should test the CD before you buy it, though not all shops will allow this. </a:t>
            </a:r>
          </a:p>
          <a:p>
            <a:endParaRPr lang="en-US" sz="4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0707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pPr marL="0">
              <a:spcBef>
                <a:spcPts val="0"/>
              </a:spcBef>
            </a:pPr>
            <a:r>
              <a:rPr lang="en-US" sz="3200" b="1" dirty="0">
                <a:latin typeface="Times New Roman"/>
                <a:ea typeface="Times New Roman"/>
              </a:rPr>
              <a:t>3. Internet</a:t>
            </a:r>
            <a:endParaRPr lang="en-US" sz="2400" dirty="0">
              <a:latin typeface="Times New Roman"/>
              <a:ea typeface="Times New Roman"/>
            </a:endParaRPr>
          </a:p>
          <a:p>
            <a:pPr marL="0">
              <a:spcBef>
                <a:spcPts val="0"/>
              </a:spcBef>
            </a:pPr>
            <a:r>
              <a:rPr lang="en-US" sz="2800" dirty="0">
                <a:latin typeface="Times New Roman"/>
                <a:ea typeface="Times New Roman"/>
              </a:rPr>
              <a:t>You can find some dictionaries on the Internet.</a:t>
            </a:r>
            <a:endParaRPr lang="en-US" sz="2400" dirty="0">
              <a:latin typeface="Times New Roman"/>
              <a:ea typeface="Times New Roman"/>
            </a:endParaRPr>
          </a:p>
          <a:p>
            <a:pPr marL="0">
              <a:spcBef>
                <a:spcPts val="0"/>
              </a:spcBef>
            </a:pPr>
            <a:r>
              <a:rPr lang="en-US" sz="2800" i="1" u="sng" dirty="0">
                <a:latin typeface="Times New Roman"/>
                <a:ea typeface="Times New Roman"/>
              </a:rPr>
              <a:t>Advantages</a:t>
            </a:r>
            <a:r>
              <a:rPr lang="en-US" sz="2800" dirty="0">
                <a:latin typeface="Times New Roman"/>
                <a:ea typeface="Times New Roman"/>
              </a:rPr>
              <a:t>: </a:t>
            </a:r>
            <a:endParaRPr lang="en-US" sz="2400" dirty="0">
              <a:latin typeface="Times New Roman"/>
              <a:ea typeface="Times New Roman"/>
            </a:endParaRPr>
          </a:p>
          <a:p>
            <a:pPr marL="342900" lvl="0" indent="-342900">
              <a:spcBef>
                <a:spcPts val="0"/>
              </a:spcBef>
              <a:buSzPts val="1000"/>
              <a:buFont typeface="Symbol"/>
              <a:buChar char=""/>
              <a:tabLst>
                <a:tab pos="457200" algn="l"/>
              </a:tabLst>
            </a:pPr>
            <a:r>
              <a:rPr lang="en-US" sz="2800" dirty="0">
                <a:latin typeface="Times New Roman"/>
                <a:ea typeface="Times New Roman"/>
              </a:rPr>
              <a:t>They are free. </a:t>
            </a:r>
            <a:endParaRPr lang="en-US" sz="2400" dirty="0">
              <a:latin typeface="Times New Roman"/>
              <a:ea typeface="Times New Roman"/>
            </a:endParaRPr>
          </a:p>
          <a:p>
            <a:pPr marL="342900" lvl="0" indent="-342900">
              <a:spcBef>
                <a:spcPts val="0"/>
              </a:spcBef>
              <a:buSzPts val="1000"/>
              <a:buFont typeface="Symbol"/>
              <a:buChar char=""/>
              <a:tabLst>
                <a:tab pos="457200" algn="l"/>
              </a:tabLst>
            </a:pPr>
            <a:r>
              <a:rPr lang="en-GB" sz="2800" dirty="0">
                <a:latin typeface="Times New Roman"/>
                <a:ea typeface="Times New Roman"/>
              </a:rPr>
              <a:t>Wild cards - you can type ? if you don't know a letter, or * for a group of letters you don't know; e.g. </a:t>
            </a:r>
            <a:r>
              <a:rPr lang="en-GB" sz="2800" dirty="0" err="1">
                <a:latin typeface="Times New Roman"/>
                <a:ea typeface="Times New Roman"/>
              </a:rPr>
              <a:t>b?t</a:t>
            </a:r>
            <a:r>
              <a:rPr lang="en-GB" sz="2800" dirty="0">
                <a:latin typeface="Times New Roman"/>
                <a:ea typeface="Times New Roman"/>
              </a:rPr>
              <a:t> will find bat, bet, bit, &amp; but. b*t finds babysit, backseat, bait, ballet etc.</a:t>
            </a:r>
            <a:r>
              <a:rPr lang="en-US" sz="2800" dirty="0">
                <a:latin typeface="Times New Roman"/>
                <a:ea typeface="Times New Roman"/>
              </a:rPr>
              <a:t> </a:t>
            </a:r>
            <a:endParaRPr lang="en-US" sz="2400" dirty="0">
              <a:latin typeface="Times New Roman"/>
              <a:ea typeface="Times New Roman"/>
            </a:endParaRPr>
          </a:p>
          <a:p>
            <a:pPr marL="0">
              <a:spcBef>
                <a:spcPts val="0"/>
              </a:spcBef>
            </a:pPr>
            <a:r>
              <a:rPr lang="en-US" sz="2800" i="1" u="sng" dirty="0">
                <a:latin typeface="Times New Roman"/>
                <a:ea typeface="Times New Roman"/>
              </a:rPr>
              <a:t>Disadvantages</a:t>
            </a:r>
            <a:r>
              <a:rPr lang="en-US" sz="2800" dirty="0">
                <a:latin typeface="Times New Roman"/>
                <a:ea typeface="Times New Roman"/>
              </a:rPr>
              <a:t>: </a:t>
            </a:r>
            <a:endParaRPr lang="en-US" sz="2400" dirty="0">
              <a:latin typeface="Times New Roman"/>
              <a:ea typeface="Times New Roman"/>
            </a:endParaRPr>
          </a:p>
          <a:p>
            <a:pPr marL="342900" lvl="0" indent="-342900">
              <a:spcBef>
                <a:spcPts val="0"/>
              </a:spcBef>
              <a:buSzPts val="1000"/>
              <a:buFont typeface="Symbol"/>
              <a:buChar char=""/>
              <a:tabLst>
                <a:tab pos="457200" algn="l"/>
              </a:tabLst>
            </a:pPr>
            <a:r>
              <a:rPr lang="en-US" sz="2800" dirty="0">
                <a:latin typeface="Times New Roman"/>
                <a:ea typeface="Times New Roman"/>
              </a:rPr>
              <a:t>You need a computer </a:t>
            </a:r>
            <a:endParaRPr lang="en-US" sz="2400" dirty="0">
              <a:latin typeface="Times New Roman"/>
              <a:ea typeface="Times New Roman"/>
            </a:endParaRPr>
          </a:p>
          <a:p>
            <a:pPr marL="342900" lvl="0" indent="-342900">
              <a:spcBef>
                <a:spcPts val="0"/>
              </a:spcBef>
              <a:buSzPts val="1000"/>
              <a:buFont typeface="Symbol"/>
              <a:buChar char=""/>
              <a:tabLst>
                <a:tab pos="457200" algn="l"/>
              </a:tabLst>
            </a:pPr>
            <a:r>
              <a:rPr lang="en-US" sz="2800" dirty="0">
                <a:latin typeface="Times New Roman"/>
                <a:ea typeface="Times New Roman"/>
              </a:rPr>
              <a:t>You need to be connected to the Internet </a:t>
            </a:r>
            <a:endParaRPr lang="en-US" sz="2400" dirty="0">
              <a:latin typeface="Times New Roman"/>
              <a:ea typeface="Times New Roman"/>
            </a:endParaRPr>
          </a:p>
          <a:p>
            <a:pPr marL="342900" lvl="0" indent="-342900">
              <a:spcBef>
                <a:spcPts val="0"/>
              </a:spcBef>
              <a:buSzPts val="1000"/>
              <a:buFont typeface="Symbol"/>
              <a:buChar char=""/>
              <a:tabLst>
                <a:tab pos="457200" algn="l"/>
              </a:tabLst>
            </a:pPr>
            <a:r>
              <a:rPr lang="en-US" sz="2800" dirty="0">
                <a:latin typeface="Times New Roman"/>
                <a:ea typeface="Times New Roman"/>
              </a:rPr>
              <a:t>The Internet might be very slow </a:t>
            </a:r>
            <a:endParaRPr lang="en-US" sz="2400" dirty="0">
              <a:latin typeface="Times New Roman"/>
              <a:ea typeface="Times New Roman"/>
            </a:endParaRPr>
          </a:p>
          <a:p>
            <a:pPr marL="342900" lvl="0" indent="-342900">
              <a:spcBef>
                <a:spcPts val="0"/>
              </a:spcBef>
              <a:buSzPts val="1000"/>
              <a:buFont typeface="Symbol"/>
              <a:buChar char=""/>
              <a:tabLst>
                <a:tab pos="457200" algn="l"/>
              </a:tabLst>
            </a:pPr>
            <a:r>
              <a:rPr lang="en-US" sz="2800" dirty="0">
                <a:latin typeface="Times New Roman"/>
                <a:ea typeface="Times New Roman"/>
              </a:rPr>
              <a:t>Some </a:t>
            </a:r>
            <a:r>
              <a:rPr lang="en-GB" sz="2800" dirty="0">
                <a:latin typeface="Times New Roman"/>
                <a:ea typeface="Times New Roman"/>
              </a:rPr>
              <a:t>have distracting advertising</a:t>
            </a:r>
            <a:r>
              <a:rPr lang="en-US" sz="2800" dirty="0">
                <a:latin typeface="Times New Roman"/>
                <a:ea typeface="Times New Roman"/>
              </a:rPr>
              <a:t> </a:t>
            </a:r>
            <a:endParaRPr lang="en-US" sz="2400" dirty="0">
              <a:latin typeface="Times New Roman"/>
              <a:ea typeface="Times New Roman"/>
            </a:endParaRPr>
          </a:p>
          <a:p>
            <a:endParaRPr lang="en-US" dirty="0"/>
          </a:p>
        </p:txBody>
      </p:sp>
    </p:spTree>
    <p:extLst>
      <p:ext uri="{BB962C8B-B14F-4D97-AF65-F5344CB8AC3E}">
        <p14:creationId xmlns:p14="http://schemas.microsoft.com/office/powerpoint/2010/main" val="295123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pPr>
            <a:r>
              <a:rPr lang="en-US" sz="2800" b="1" u="sng" dirty="0">
                <a:solidFill>
                  <a:srgbClr val="0070C0"/>
                </a:solidFill>
                <a:latin typeface="Times New Roman"/>
                <a:ea typeface="Times New Roman"/>
              </a:rPr>
              <a:t>1. General Dictionaries </a:t>
            </a:r>
            <a:endParaRPr lang="en-US" sz="2400" u="sng" dirty="0">
              <a:solidFill>
                <a:srgbClr val="0070C0"/>
              </a:solidFill>
              <a:latin typeface="Times New Roman"/>
              <a:ea typeface="Times New Roman"/>
            </a:endParaRPr>
          </a:p>
          <a:p>
            <a:pPr marL="0">
              <a:spcBef>
                <a:spcPts val="0"/>
              </a:spcBef>
            </a:pPr>
            <a:r>
              <a:rPr lang="en-US" sz="2800" dirty="0">
                <a:latin typeface="Times New Roman"/>
                <a:ea typeface="Times New Roman"/>
              </a:rPr>
              <a:t>These are normal dictionaries that give you information about the most common words in English. However, new words are often not included in these dictionaries until they become very common. Therefore you should look for new fashionable words and new technical words (especially computer terms) in a dictionary of slang or informal expressions or in a technical dictionary.</a:t>
            </a:r>
            <a:endParaRPr lang="en-US" sz="2400" dirty="0">
              <a:latin typeface="Times New Roman"/>
              <a:ea typeface="Times New Roman"/>
            </a:endParaRPr>
          </a:p>
          <a:p>
            <a:endParaRPr lang="en-US" dirty="0"/>
          </a:p>
        </p:txBody>
      </p:sp>
      <p:sp>
        <p:nvSpPr>
          <p:cNvPr id="3" name="Title 2"/>
          <p:cNvSpPr>
            <a:spLocks noGrp="1"/>
          </p:cNvSpPr>
          <p:nvPr>
            <p:ph type="title"/>
          </p:nvPr>
        </p:nvSpPr>
        <p:spPr/>
        <p:txBody>
          <a:bodyPr>
            <a:normAutofit fontScale="90000"/>
          </a:bodyPr>
          <a:lstStyle/>
          <a:p>
            <a:r>
              <a:rPr lang="en-US" dirty="0">
                <a:solidFill>
                  <a:schemeClr val="accent5">
                    <a:lumMod val="60000"/>
                    <a:lumOff val="40000"/>
                  </a:schemeClr>
                </a:solidFill>
              </a:rPr>
              <a:t>*Types of Dictionaries in Relation to the Dictionary Content:</a:t>
            </a:r>
          </a:p>
        </p:txBody>
      </p:sp>
    </p:spTree>
    <p:extLst>
      <p:ext uri="{BB962C8B-B14F-4D97-AF65-F5344CB8AC3E}">
        <p14:creationId xmlns:p14="http://schemas.microsoft.com/office/powerpoint/2010/main" val="165960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172200"/>
          </a:xfrm>
        </p:spPr>
        <p:txBody>
          <a:bodyPr>
            <a:normAutofit lnSpcReduction="10000"/>
          </a:bodyPr>
          <a:lstStyle/>
          <a:p>
            <a:pPr marL="0">
              <a:spcBef>
                <a:spcPts val="0"/>
              </a:spcBef>
            </a:pPr>
            <a:r>
              <a:rPr lang="en-US" sz="2800" b="1" u="sng" dirty="0">
                <a:solidFill>
                  <a:srgbClr val="0000FF"/>
                </a:solidFill>
                <a:latin typeface="Times New Roman"/>
                <a:ea typeface="Times New Roman"/>
              </a:rPr>
              <a:t>2. Specialized Dictionaries</a:t>
            </a:r>
            <a:endParaRPr lang="en-US" sz="2400" dirty="0">
              <a:latin typeface="Times New Roman"/>
              <a:ea typeface="Times New Roman"/>
            </a:endParaRPr>
          </a:p>
          <a:p>
            <a:pPr marL="0">
              <a:spcBef>
                <a:spcPts val="0"/>
              </a:spcBef>
            </a:pPr>
            <a:r>
              <a:rPr lang="en-US" sz="2800" dirty="0">
                <a:latin typeface="Times New Roman"/>
                <a:ea typeface="Times New Roman"/>
              </a:rPr>
              <a:t>These are dictionaries :</a:t>
            </a:r>
            <a:endParaRPr lang="en-US" sz="2400" dirty="0">
              <a:latin typeface="Times New Roman"/>
              <a:ea typeface="Times New Roman"/>
            </a:endParaRPr>
          </a:p>
          <a:p>
            <a:pPr marL="342900" lvl="0" indent="-342900">
              <a:spcBef>
                <a:spcPts val="0"/>
              </a:spcBef>
              <a:buFont typeface="Symbol"/>
              <a:buChar char=""/>
            </a:pPr>
            <a:r>
              <a:rPr lang="en-US" sz="2800" dirty="0">
                <a:latin typeface="Times New Roman"/>
                <a:ea typeface="Times New Roman"/>
              </a:rPr>
              <a:t>Useful for special groups of people. E.g.: </a:t>
            </a:r>
            <a:r>
              <a:rPr lang="en-US" sz="2800" u="sng" dirty="0">
                <a:latin typeface="Times New Roman"/>
                <a:ea typeface="Times New Roman"/>
              </a:rPr>
              <a:t>Advanced Learner's dictionaries, college students</a:t>
            </a:r>
            <a:r>
              <a:rPr lang="en-US" sz="2800" dirty="0">
                <a:latin typeface="Times New Roman"/>
                <a:ea typeface="Times New Roman"/>
              </a:rPr>
              <a:t>, </a:t>
            </a:r>
            <a:r>
              <a:rPr lang="en-US" sz="2800" u="sng" dirty="0">
                <a:latin typeface="Times New Roman"/>
                <a:ea typeface="Times New Roman"/>
              </a:rPr>
              <a:t>children, etc</a:t>
            </a:r>
            <a:r>
              <a:rPr lang="en-US" sz="2800" u="sng" dirty="0" smtClean="0">
                <a:latin typeface="Times New Roman"/>
                <a:ea typeface="Times New Roman"/>
              </a:rPr>
              <a:t>.</a:t>
            </a:r>
          </a:p>
          <a:p>
            <a:pPr marL="342900" lvl="0" indent="-342900">
              <a:spcBef>
                <a:spcPts val="0"/>
              </a:spcBef>
              <a:buFont typeface="Symbol"/>
              <a:buChar char=""/>
            </a:pPr>
            <a:endParaRPr lang="en-US" sz="2400" dirty="0">
              <a:latin typeface="Times New Roman"/>
              <a:ea typeface="Times New Roman"/>
            </a:endParaRPr>
          </a:p>
          <a:p>
            <a:pPr marL="342900" lvl="0" indent="-342900">
              <a:spcBef>
                <a:spcPts val="0"/>
              </a:spcBef>
              <a:buFont typeface="Symbol"/>
              <a:buChar char=""/>
            </a:pPr>
            <a:r>
              <a:rPr lang="en-US" sz="2800" dirty="0">
                <a:latin typeface="Times New Roman"/>
                <a:ea typeface="Times New Roman"/>
              </a:rPr>
              <a:t>Useful for special fields or professions (technical dictionaries). E.g.:  medical, chemical, physical, literary, linguistic, computer dictionaries, etc. </a:t>
            </a:r>
            <a:endParaRPr lang="en-US" sz="2800" dirty="0" smtClean="0">
              <a:latin typeface="Times New Roman"/>
              <a:ea typeface="Times New Roman"/>
            </a:endParaRPr>
          </a:p>
          <a:p>
            <a:pPr marL="342900" lvl="0" indent="-342900">
              <a:spcBef>
                <a:spcPts val="0"/>
              </a:spcBef>
              <a:buFont typeface="Symbol"/>
              <a:buChar char=""/>
            </a:pPr>
            <a:endParaRPr lang="en-US" sz="2400" dirty="0">
              <a:latin typeface="Times New Roman"/>
              <a:ea typeface="Times New Roman"/>
            </a:endParaRPr>
          </a:p>
          <a:p>
            <a:pPr marL="342900" lvl="0" indent="-342900">
              <a:spcBef>
                <a:spcPts val="0"/>
              </a:spcBef>
              <a:buFont typeface="Symbol"/>
              <a:buChar char=""/>
            </a:pPr>
            <a:r>
              <a:rPr lang="en-US" sz="2800" u="sng" dirty="0">
                <a:latin typeface="Times New Roman"/>
                <a:ea typeface="Times New Roman"/>
              </a:rPr>
              <a:t>Concentrating on one part of language</a:t>
            </a:r>
            <a:r>
              <a:rPr lang="en-US" sz="2800" dirty="0">
                <a:latin typeface="Times New Roman"/>
                <a:ea typeface="Times New Roman"/>
              </a:rPr>
              <a:t>. E.g.: dictionaries of idioms, </a:t>
            </a:r>
            <a:r>
              <a:rPr lang="en-US" sz="2800" dirty="0">
                <a:solidFill>
                  <a:srgbClr val="0000FF"/>
                </a:solidFill>
                <a:latin typeface="Times New Roman"/>
                <a:ea typeface="Times New Roman"/>
                <a:hlinkClick r:id="rId2"/>
              </a:rPr>
              <a:t>collocations</a:t>
            </a:r>
            <a:r>
              <a:rPr lang="en-US" sz="2800" dirty="0">
                <a:latin typeface="Times New Roman"/>
                <a:ea typeface="Times New Roman"/>
              </a:rPr>
              <a:t>, phrasal verbs, abbreviations, etc</a:t>
            </a:r>
            <a:r>
              <a:rPr lang="en-US" sz="2800" dirty="0" smtClean="0">
                <a:latin typeface="Times New Roman"/>
                <a:ea typeface="Times New Roman"/>
              </a:rPr>
              <a:t>.</a:t>
            </a:r>
          </a:p>
          <a:p>
            <a:pPr marL="342900" lvl="0" indent="-342900">
              <a:spcBef>
                <a:spcPts val="0"/>
              </a:spcBef>
              <a:buFont typeface="Symbol"/>
              <a:buChar char=""/>
            </a:pPr>
            <a:endParaRPr lang="en-US" sz="2400" dirty="0">
              <a:latin typeface="Times New Roman"/>
              <a:ea typeface="Times New Roman"/>
            </a:endParaRPr>
          </a:p>
          <a:p>
            <a:pPr marL="342900" lvl="0" indent="-342900">
              <a:spcBef>
                <a:spcPts val="0"/>
              </a:spcBef>
              <a:buFont typeface="Symbol"/>
              <a:buChar char=""/>
            </a:pPr>
            <a:r>
              <a:rPr lang="en-US" sz="2800" u="sng" dirty="0">
                <a:latin typeface="Times New Roman"/>
                <a:ea typeface="Times New Roman"/>
              </a:rPr>
              <a:t>Translating between different varieties of a single language</a:t>
            </a:r>
            <a:r>
              <a:rPr lang="en-US" sz="2800" dirty="0">
                <a:latin typeface="Times New Roman"/>
                <a:ea typeface="Times New Roman"/>
              </a:rPr>
              <a:t>. E.g.: British-American dictionaries. </a:t>
            </a:r>
            <a:endParaRPr lang="en-US" sz="2400" dirty="0">
              <a:latin typeface="Times New Roman"/>
              <a:ea typeface="Times New Roman"/>
            </a:endParaRPr>
          </a:p>
          <a:p>
            <a:endParaRPr lang="en-US" dirty="0"/>
          </a:p>
        </p:txBody>
      </p:sp>
    </p:spTree>
    <p:extLst>
      <p:ext uri="{BB962C8B-B14F-4D97-AF65-F5344CB8AC3E}">
        <p14:creationId xmlns:p14="http://schemas.microsoft.com/office/powerpoint/2010/main" val="3688266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pPr lvl="0"/>
            <a:r>
              <a:rPr lang="en-US" sz="2800" u="sng" dirty="0">
                <a:latin typeface="Times New Roman"/>
                <a:ea typeface="Times New Roman"/>
              </a:rPr>
              <a:t>Having a special organization</a:t>
            </a:r>
            <a:r>
              <a:rPr lang="en-US" sz="2800" dirty="0">
                <a:latin typeface="Times New Roman"/>
                <a:ea typeface="Times New Roman"/>
              </a:rPr>
              <a:t>. E.g.: </a:t>
            </a:r>
            <a:r>
              <a:rPr lang="en-US" sz="2800" i="1" dirty="0">
                <a:solidFill>
                  <a:srgbClr val="FF0000"/>
                </a:solidFill>
                <a:latin typeface="Times New Roman"/>
                <a:ea typeface="Times New Roman"/>
              </a:rPr>
              <a:t>thesauruses</a:t>
            </a:r>
            <a:r>
              <a:rPr lang="en-US" sz="2800" dirty="0">
                <a:latin typeface="Times New Roman"/>
                <a:ea typeface="Times New Roman"/>
              </a:rPr>
              <a:t>, which are dictionaries that list words with similar meanings together. This is useful for writing, where it is sometimes bad style to use the same word many times. However, you will need to use a general dictionary to discover the differences between the similar words. Some word-processing programs have a thesaurus in the Tools menu. Also, </a:t>
            </a:r>
            <a:r>
              <a:rPr lang="en-US" sz="2800" i="1" dirty="0">
                <a:solidFill>
                  <a:srgbClr val="FF0000"/>
                </a:solidFill>
                <a:latin typeface="Times New Roman"/>
                <a:ea typeface="Times New Roman"/>
              </a:rPr>
              <a:t>glossaries</a:t>
            </a:r>
            <a:r>
              <a:rPr lang="en-US" sz="2800" dirty="0">
                <a:solidFill>
                  <a:srgbClr val="FF0000"/>
                </a:solidFill>
                <a:latin typeface="Times New Roman"/>
                <a:ea typeface="Times New Roman"/>
              </a:rPr>
              <a:t> </a:t>
            </a:r>
            <a:r>
              <a:rPr lang="en-US" sz="2800" dirty="0">
                <a:latin typeface="Times New Roman"/>
                <a:ea typeface="Times New Roman"/>
              </a:rPr>
              <a:t>which are alphabetical lists of defined terms in a specialized field usually come at the end of certain books.</a:t>
            </a:r>
          </a:p>
          <a:p>
            <a:endParaRPr lang="en-US" dirty="0"/>
          </a:p>
        </p:txBody>
      </p:sp>
    </p:spTree>
    <p:extLst>
      <p:ext uri="{BB962C8B-B14F-4D97-AF65-F5344CB8AC3E}">
        <p14:creationId xmlns:p14="http://schemas.microsoft.com/office/powerpoint/2010/main" val="1182651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TotalTime>
  <Words>725</Words>
  <Application>Microsoft Office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Types of Dictionary</vt:lpstr>
      <vt:lpstr>*Types of Dictionaries in Relation to Form or Medium:</vt:lpstr>
      <vt:lpstr>PowerPoint Presentation</vt:lpstr>
      <vt:lpstr>PowerPoint Presentation</vt:lpstr>
      <vt:lpstr>PowerPoint Presentation</vt:lpstr>
      <vt:lpstr>PowerPoint Presentation</vt:lpstr>
      <vt:lpstr>*Types of Dictionaries in Relation to the Dictionary Content:</vt:lpstr>
      <vt:lpstr>PowerPoint Presentation</vt:lpstr>
      <vt:lpstr>PowerPoint Presentation</vt:lpstr>
      <vt:lpstr>*Types of Dictionaries in Relation to the Dictionary language: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Dictionary</dc:title>
  <dc:creator>Toshiba</dc:creator>
  <cp:lastModifiedBy>Toshiba</cp:lastModifiedBy>
  <cp:revision>5</cp:revision>
  <dcterms:created xsi:type="dcterms:W3CDTF">2015-08-31T16:10:17Z</dcterms:created>
  <dcterms:modified xsi:type="dcterms:W3CDTF">2015-09-05T18:32:57Z</dcterms:modified>
</cp:coreProperties>
</file>