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56" r:id="rId4"/>
    <p:sldId id="257" r:id="rId5"/>
    <p:sldId id="260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41" autoAdjust="0"/>
    <p:restoredTop sz="94660"/>
  </p:normalViewPr>
  <p:slideViewPr>
    <p:cSldViewPr snapToGrid="0">
      <p:cViewPr varScale="1">
        <p:scale>
          <a:sx n="57" d="100"/>
          <a:sy n="57" d="100"/>
        </p:scale>
        <p:origin x="42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FE45-E216-4B53-B0D1-3C27D19887A0}" type="datetimeFigureOut">
              <a:rPr lang="en-US" smtClean="0"/>
              <a:t>25-Oct-18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21B1-4184-4D95-A39A-25A941526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04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FE45-E216-4B53-B0D1-3C27D19887A0}" type="datetimeFigureOut">
              <a:rPr lang="en-US" smtClean="0"/>
              <a:t>25-Oct-18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21B1-4184-4D95-A39A-25A941526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48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FE45-E216-4B53-B0D1-3C27D19887A0}" type="datetimeFigureOut">
              <a:rPr lang="en-US" smtClean="0"/>
              <a:t>25-Oct-18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21B1-4184-4D95-A39A-25A941526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6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FE45-E216-4B53-B0D1-3C27D19887A0}" type="datetimeFigureOut">
              <a:rPr lang="en-US" smtClean="0"/>
              <a:t>25-Oct-18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21B1-4184-4D95-A39A-25A941526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2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FE45-E216-4B53-B0D1-3C27D19887A0}" type="datetimeFigureOut">
              <a:rPr lang="en-US" smtClean="0"/>
              <a:t>25-Oct-18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21B1-4184-4D95-A39A-25A941526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0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FE45-E216-4B53-B0D1-3C27D19887A0}" type="datetimeFigureOut">
              <a:rPr lang="en-US" smtClean="0"/>
              <a:t>25-Oct-18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21B1-4184-4D95-A39A-25A941526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3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FE45-E216-4B53-B0D1-3C27D19887A0}" type="datetimeFigureOut">
              <a:rPr lang="en-US" smtClean="0"/>
              <a:t>25-Oct-18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21B1-4184-4D95-A39A-25A941526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1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FE45-E216-4B53-B0D1-3C27D19887A0}" type="datetimeFigureOut">
              <a:rPr lang="en-US" smtClean="0"/>
              <a:t>25-Oct-18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21B1-4184-4D95-A39A-25A941526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35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FE45-E216-4B53-B0D1-3C27D19887A0}" type="datetimeFigureOut">
              <a:rPr lang="en-US" smtClean="0"/>
              <a:t>25-Oct-18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21B1-4184-4D95-A39A-25A941526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38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FE45-E216-4B53-B0D1-3C27D19887A0}" type="datetimeFigureOut">
              <a:rPr lang="en-US" smtClean="0"/>
              <a:t>25-Oct-18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21B1-4184-4D95-A39A-25A941526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08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FE45-E216-4B53-B0D1-3C27D19887A0}" type="datetimeFigureOut">
              <a:rPr lang="en-US" smtClean="0"/>
              <a:t>25-Oct-18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21B1-4184-4D95-A39A-25A941526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1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9FE45-E216-4B53-B0D1-3C27D19887A0}" type="datetimeFigureOut">
              <a:rPr lang="en-US" smtClean="0"/>
              <a:t>25-Oct-18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921B1-4184-4D95-A39A-25A941526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4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jpe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7" Type="http://schemas.openxmlformats.org/officeDocument/2006/relationships/image" Target="../media/image17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0.png"/><Relationship Id="rId5" Type="http://schemas.openxmlformats.org/officeDocument/2006/relationships/image" Target="../media/image150.png"/><Relationship Id="rId4" Type="http://schemas.openxmlformats.org/officeDocument/2006/relationships/image" Target="../media/image1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2" y="55381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 the unit step response shown in the following figure, find the transfer function of the system. Also find rise time and settling time.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31726" y="81337"/>
            <a:ext cx="118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Exercise 1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6" name="Picture 5" descr="C:\Users\Admin\Dropbox\HomeOffice\Student\CEN455\1435_36_1\Exams\TimeResponse_MT1_3536_2nd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9" t="6128" r="7204" b="1527"/>
          <a:stretch/>
        </p:blipFill>
        <p:spPr bwMode="auto">
          <a:xfrm>
            <a:off x="6604635" y="0"/>
            <a:ext cx="5587365" cy="34692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81662" y="1541110"/>
            <a:ext cx="6422008" cy="369332"/>
            <a:chOff x="-19303" y="2090592"/>
            <a:chExt cx="11978081" cy="369332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396679" y="2275258"/>
              <a:ext cx="105620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-19303" y="2090592"/>
              <a:ext cx="9669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Solution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66883" y="1944260"/>
            <a:ext cx="29627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Let, the transfer function 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84280"/>
              </p:ext>
            </p:extLst>
          </p:nvPr>
        </p:nvGraphicFramePr>
        <p:xfrm>
          <a:off x="2687216" y="1910442"/>
          <a:ext cx="1336144" cy="583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r:id="rId4" imgW="799753" imgH="393529" progId="Equation.DSMT4">
                  <p:embed/>
                </p:oleObj>
              </mc:Choice>
              <mc:Fallback>
                <p:oleObj r:id="rId4" imgW="799753" imgH="393529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7216" y="1910442"/>
                        <a:ext cx="1336144" cy="5833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182235" y="2402008"/>
            <a:ext cx="1782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Final output = 15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2235" y="2863139"/>
            <a:ext cx="4110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63% of the final output is 15 x 0.63 = 9.45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2235" y="3450954"/>
            <a:ext cx="2593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Time to reach 9.45 is 0.02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38812" y="3970805"/>
            <a:ext cx="309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Therefore, time constant = 0.02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560069" y="3965019"/>
            <a:ext cx="1479753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178930"/>
              </p:ext>
            </p:extLst>
          </p:nvPr>
        </p:nvGraphicFramePr>
        <p:xfrm>
          <a:off x="297922" y="4733049"/>
          <a:ext cx="2594848" cy="1198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r:id="rId6" imgW="1752600" imgH="812800" progId="Equation.DSMT4">
                  <p:embed/>
                </p:oleObj>
              </mc:Choice>
              <mc:Fallback>
                <p:oleObj r:id="rId6" imgW="1752600" imgH="812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922" y="4733049"/>
                        <a:ext cx="2594848" cy="11987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2292406" y="41234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613324"/>
              </p:ext>
            </p:extLst>
          </p:nvPr>
        </p:nvGraphicFramePr>
        <p:xfrm>
          <a:off x="3491365" y="4619227"/>
          <a:ext cx="2675454" cy="1630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r:id="rId8" imgW="2006600" imgH="1219200" progId="Equation.DSMT4">
                  <p:embed/>
                </p:oleObj>
              </mc:Choice>
              <mc:Fallback>
                <p:oleObj r:id="rId8" imgW="2006600" imgH="1219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365" y="4619227"/>
                        <a:ext cx="2675454" cy="16307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0316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" y="52265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Comic Sans MS" panose="030F0702030302020204" pitchFamily="66" charset="0"/>
                <a:ea typeface="Times New Roman" panose="02020603050405020304" pitchFamily="18" charset="0"/>
              </a:rPr>
              <a:t>Find the ramp response for a system whose transfer function is: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197830" y="321336"/>
                <a:ext cx="2414059" cy="6058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7830" y="321336"/>
                <a:ext cx="2414059" cy="6058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4731726" y="81337"/>
            <a:ext cx="118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Exercise 2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1168986"/>
            <a:ext cx="11849353" cy="369332"/>
            <a:chOff x="-19303" y="2090592"/>
            <a:chExt cx="11849353" cy="369332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947628" y="2308860"/>
              <a:ext cx="10882422" cy="1143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-19303" y="2090592"/>
              <a:ext cx="9669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Solution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61736" y="1815317"/>
                <a:ext cx="2690288" cy="4532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Ramp input</a:t>
                </a:r>
                <a14:m>
                  <m:oMath xmlns:m="http://schemas.openxmlformats.org/officeDocument/2006/math"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𝑅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736" y="1815317"/>
                <a:ext cx="2690288" cy="453266"/>
              </a:xfrm>
              <a:prstGeom prst="rect">
                <a:avLst/>
              </a:prstGeom>
              <a:blipFill>
                <a:blip r:embed="rId3"/>
                <a:stretch>
                  <a:fillRect l="-1131" r="-905" b="-12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61736" y="2418444"/>
                <a:ext cx="5687583" cy="5406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 have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dirty="0" smtClean="0"/>
                  <a:t>    </a:t>
                </a:r>
                <a:r>
                  <a:rPr lang="en-US" dirty="0" smtClean="0">
                    <a:latin typeface="Comic Sans MS" panose="030F0702030302020204" pitchFamily="66" charset="0"/>
                    <a:cs typeface="Times New Roman" panose="02020603050405020304" pitchFamily="18" charset="0"/>
                  </a:rPr>
                  <a:t>The output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736" y="2418444"/>
                <a:ext cx="5687583" cy="540661"/>
              </a:xfrm>
              <a:prstGeom prst="rect">
                <a:avLst/>
              </a:prstGeom>
              <a:blipFill>
                <a:blip r:embed="rId4"/>
                <a:stretch>
                  <a:fillRect l="-857" b="-6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078132" y="2321112"/>
                <a:ext cx="4610314" cy="6519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8132" y="2321112"/>
                <a:ext cx="4610314" cy="65197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230725" y="4339210"/>
                <a:ext cx="3304110" cy="7524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skw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den>
                      </m:f>
                      <m:r>
                        <a:rPr lang="en-US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num>
                        <m:den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0725" y="4339210"/>
                <a:ext cx="3304110" cy="7524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449034" y="3604093"/>
            <a:ext cx="2566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partial fraction: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6307503" y="2472978"/>
            <a:ext cx="512445" cy="3276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32543" y="5953189"/>
            <a:ext cx="3592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inverse Laplace Transform: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124385" y="5838585"/>
                <a:ext cx="2820900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4385" y="5838585"/>
                <a:ext cx="2820900" cy="6127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7612380" y="3433132"/>
            <a:ext cx="0" cy="24065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ight Arrow 22"/>
          <p:cNvSpPr/>
          <p:nvPr/>
        </p:nvSpPr>
        <p:spPr>
          <a:xfrm flipH="1">
            <a:off x="6421719" y="4528464"/>
            <a:ext cx="405504" cy="3739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731234" y="3198982"/>
                <a:ext cx="2776979" cy="589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sz="16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1600" b="0" i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160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den>
                      </m:f>
                      <m:r>
                        <a:rPr lang="en-US" sz="160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160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1234" y="3198982"/>
                <a:ext cx="2776979" cy="589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7698854" y="4482959"/>
                <a:ext cx="3079305" cy="673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d>
                                    <m:d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  <m:r>
                                        <a:rPr lang="en-US" sz="160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1600" b="0" i="0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d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=−2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        =−</m:t>
                      </m:r>
                      <m:f>
                        <m:fPr>
                          <m:type m:val="skw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8854" y="4482959"/>
                <a:ext cx="3079305" cy="67351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7720511" y="3788759"/>
                <a:ext cx="2809359" cy="6737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  <m:r>
                                        <a:rPr lang="en-US" sz="1600">
                                          <a:latin typeface="Cambria Math" panose="02040503050406030204" pitchFamily="18" charset="0"/>
                                        </a:rPr>
                                        <m:t>+2</m:t>
                                      </m:r>
                                    </m:e>
                                  </m:d>
                                  <m:d>
                                    <m:d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  <m:r>
                                        <a:rPr lang="en-US" sz="1600">
                                          <a:latin typeface="Cambria Math" panose="02040503050406030204" pitchFamily="18" charset="0"/>
                                        </a:rPr>
                                        <m:t>+3</m:t>
                                      </m:r>
                                    </m:e>
                                  </m:d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0511" y="3788759"/>
                <a:ext cx="2809359" cy="67377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7698854" y="5166114"/>
                <a:ext cx="2881943" cy="673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d>
                                    <m:d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  <m:r>
                                        <a:rPr lang="en-US" sz="160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1600" b="0" i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d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=−3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         =</m:t>
                      </m:r>
                      <m:f>
                        <m:fPr>
                          <m:type m:val="skw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8854" y="5166114"/>
                <a:ext cx="2881943" cy="67351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9587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1244" y="455414"/>
            <a:ext cx="55258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 the unity feedback system with a unit step input, find:</a:t>
            </a: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935" y="455414"/>
            <a:ext cx="3013710" cy="8286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95431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Closed-loop transfer function.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Damping ratio, the natural frequency and the expected percent overshoot.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settling time.</a:t>
            </a:r>
          </a:p>
        </p:txBody>
      </p:sp>
      <p:sp>
        <p:nvSpPr>
          <p:cNvPr id="7" name="Rectangle 6"/>
          <p:cNvSpPr/>
          <p:nvPr/>
        </p:nvSpPr>
        <p:spPr>
          <a:xfrm>
            <a:off x="4731726" y="81337"/>
            <a:ext cx="118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Exercise 3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695694"/>
            <a:ext cx="3365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Closed-loop transfer function  </a:t>
            </a:r>
          </a:p>
        </p:txBody>
      </p:sp>
      <p:pic>
        <p:nvPicPr>
          <p:cNvPr id="10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3555682" y="2695694"/>
            <a:ext cx="1862138" cy="55435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37244" y="3515560"/>
            <a:ext cx="3127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expected percent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overshoot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303039" y="3327585"/>
                <a:ext cx="7959090" cy="7049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𝑠𝑒𝑐𝑜𝑛𝑑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𝑜𝑟𝑑𝑒𝑟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𝑠𝑦𝑠𝑡𝑒𝑚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𝐶𝑎𝑛𝑜𝑛𝑖𝑐𝑎𝑙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𝑓𝑜𝑟𝑚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  :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𝜁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3039" y="3327585"/>
                <a:ext cx="7959090" cy="7049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/>
          <p:cNvPicPr/>
          <p:nvPr/>
        </p:nvPicPr>
        <p:blipFill>
          <a:blip r:embed="rId5"/>
          <a:stretch>
            <a:fillRect/>
          </a:stretch>
        </p:blipFill>
        <p:spPr>
          <a:xfrm>
            <a:off x="348320" y="4055858"/>
            <a:ext cx="3469300" cy="584722"/>
          </a:xfrm>
          <a:prstGeom prst="rect">
            <a:avLst/>
          </a:prstGeom>
        </p:spPr>
      </p:pic>
      <p:pic>
        <p:nvPicPr>
          <p:cNvPr id="18" name="Picture 17"/>
          <p:cNvPicPr/>
          <p:nvPr/>
        </p:nvPicPr>
        <p:blipFill>
          <a:blip r:embed="rId6"/>
          <a:stretch>
            <a:fillRect/>
          </a:stretch>
        </p:blipFill>
        <p:spPr>
          <a:xfrm>
            <a:off x="4614596" y="4178674"/>
            <a:ext cx="2266264" cy="461906"/>
          </a:xfrm>
          <a:prstGeom prst="rect">
            <a:avLst/>
          </a:prstGeom>
        </p:spPr>
      </p:pic>
      <p:pic>
        <p:nvPicPr>
          <p:cNvPr id="19" name="Picture 18"/>
          <p:cNvPicPr/>
          <p:nvPr/>
        </p:nvPicPr>
        <p:blipFill>
          <a:blip r:embed="rId7"/>
          <a:stretch>
            <a:fillRect/>
          </a:stretch>
        </p:blipFill>
        <p:spPr>
          <a:xfrm>
            <a:off x="7334250" y="4268208"/>
            <a:ext cx="4198620" cy="372371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01244" y="5034899"/>
            <a:ext cx="1918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 The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settling time</a:t>
            </a:r>
          </a:p>
        </p:txBody>
      </p:sp>
      <p:pic>
        <p:nvPicPr>
          <p:cNvPr id="21" name="Picture 20"/>
          <p:cNvPicPr/>
          <p:nvPr/>
        </p:nvPicPr>
        <p:blipFill>
          <a:blip r:embed="rId8"/>
          <a:stretch>
            <a:fillRect/>
          </a:stretch>
        </p:blipFill>
        <p:spPr>
          <a:xfrm>
            <a:off x="2492057" y="4961252"/>
            <a:ext cx="1745933" cy="516627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-19303" y="2090592"/>
            <a:ext cx="11849353" cy="369332"/>
            <a:chOff x="-19303" y="2090592"/>
            <a:chExt cx="11849353" cy="369332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947628" y="2308860"/>
              <a:ext cx="10882422" cy="1143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-19303" y="2090592"/>
              <a:ext cx="9669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Solution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4903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5730" y="217375"/>
                <a:ext cx="11189970" cy="1261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tabLst>
                    <a:tab pos="114300" algn="l"/>
                  </a:tabLst>
                </a:pP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For the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characteristic 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equations below,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Find the range of gain K, that will cause the system to be stable, unstable, and marginally stable. </a:t>
                </a:r>
                <a:endParaRPr lang="en-US" dirty="0" smtClean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buFont typeface="+mj-lt"/>
                  <a:buAutoNum type="arabicPeriod"/>
                  <a:tabLst>
                    <a:tab pos="114300" algn="l"/>
                  </a:tabLs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+6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+11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+6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𝑠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𝐾</m:t>
                    </m:r>
                    <m:r>
                      <a:rPr lang="en-US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</m:t>
                    </m:r>
                  </m:oMath>
                </a14:m>
                <a:endParaRPr lang="en-US" sz="20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buFont typeface="+mj-lt"/>
                  <a:buAutoNum type="arabicPeriod"/>
                  <a:tabLst>
                    <a:tab pos="114300" algn="l"/>
                  </a:tabLs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+2 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+4 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30" y="217375"/>
                <a:ext cx="11189970" cy="1261884"/>
              </a:xfrm>
              <a:prstGeom prst="rect">
                <a:avLst/>
              </a:prstGeom>
              <a:blipFill>
                <a:blip r:embed="rId2"/>
                <a:stretch>
                  <a:fillRect l="-545" t="-2899" b="-5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842141" y="-5725"/>
            <a:ext cx="118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Exercise 4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1395279"/>
            <a:ext cx="11849353" cy="369332"/>
            <a:chOff x="-19303" y="2090592"/>
            <a:chExt cx="11849353" cy="369332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947628" y="2308860"/>
              <a:ext cx="10882422" cy="1143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-19303" y="2090592"/>
              <a:ext cx="9669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Solution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979500" y="2426669"/>
                <a:ext cx="47431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system is stable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60−6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&gt;0→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&lt;10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9500" y="2426669"/>
                <a:ext cx="4743158" cy="369332"/>
              </a:xfrm>
              <a:prstGeom prst="rect">
                <a:avLst/>
              </a:prstGeom>
              <a:blipFill>
                <a:blip r:embed="rId3"/>
                <a:stretch>
                  <a:fillRect l="-1157" t="-9836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962425" y="2879852"/>
                <a:ext cx="33928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system is unstable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&gt;10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2425" y="2879852"/>
                <a:ext cx="3392852" cy="369332"/>
              </a:xfrm>
              <a:prstGeom prst="rect">
                <a:avLst/>
              </a:prstGeom>
              <a:blipFill>
                <a:blip r:embed="rId4"/>
                <a:stretch>
                  <a:fillRect l="-1616" t="-9836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862928" y="5511554"/>
                <a:ext cx="419003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system is marginally stable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=8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2928" y="5511554"/>
                <a:ext cx="4190038" cy="369332"/>
              </a:xfrm>
              <a:prstGeom prst="rect">
                <a:avLst/>
              </a:prstGeom>
              <a:blipFill>
                <a:blip r:embed="rId5"/>
                <a:stretch>
                  <a:fillRect l="-1310" t="-9836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7371" y="2000456"/>
            <a:ext cx="2115798" cy="224087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25363" y="1634443"/>
                <a:ext cx="41885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b="1" u="sng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System1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+6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+11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+6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𝐾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363" y="1634443"/>
                <a:ext cx="4188519" cy="369332"/>
              </a:xfrm>
              <a:prstGeom prst="rect">
                <a:avLst/>
              </a:prstGeom>
              <a:blipFill>
                <a:blip r:embed="rId7"/>
                <a:stretch>
                  <a:fillRect l="-1310" t="-9836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3300" y="4241326"/>
                <a:ext cx="34755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b="1" u="sng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System2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+2 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+4 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00" y="4241326"/>
                <a:ext cx="3475503" cy="369332"/>
              </a:xfrm>
              <a:prstGeom prst="rect">
                <a:avLst/>
              </a:prstGeom>
              <a:blipFill>
                <a:blip r:embed="rId8"/>
                <a:stretch>
                  <a:fillRect l="-1401" t="-11667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/>
          <p:cNvPicPr/>
          <p:nvPr/>
        </p:nvPicPr>
        <p:blipFill>
          <a:blip r:embed="rId9"/>
          <a:stretch>
            <a:fillRect/>
          </a:stretch>
        </p:blipFill>
        <p:spPr>
          <a:xfrm>
            <a:off x="1170959" y="4764786"/>
            <a:ext cx="1658170" cy="149353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989023" y="4483511"/>
                <a:ext cx="3463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system is stable for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0&lt;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&lt;8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9023" y="4483511"/>
                <a:ext cx="3463384" cy="369332"/>
              </a:xfrm>
              <a:prstGeom prst="rect">
                <a:avLst/>
              </a:prstGeom>
              <a:blipFill>
                <a:blip r:embed="rId10"/>
                <a:stretch>
                  <a:fillRect l="-1406" t="-9836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989023" y="5027175"/>
                <a:ext cx="33928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system is unstable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&gt;8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9023" y="5027175"/>
                <a:ext cx="3392852" cy="369332"/>
              </a:xfrm>
              <a:prstGeom prst="rect">
                <a:avLst/>
              </a:prstGeom>
              <a:blipFill>
                <a:blip r:embed="rId11"/>
                <a:stretch>
                  <a:fillRect l="-1436" t="-11667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962425" y="3394963"/>
                <a:ext cx="8061960" cy="3870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system is marginally stable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𝐾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=10 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𝑎𝑛𝑑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10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+10=0 →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=±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𝑗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2425" y="3394963"/>
                <a:ext cx="8061960" cy="387029"/>
              </a:xfrm>
              <a:prstGeom prst="rect">
                <a:avLst/>
              </a:prstGeom>
              <a:blipFill>
                <a:blip r:embed="rId12"/>
                <a:stretch>
                  <a:fillRect l="-681" t="-7937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269440" y="6112159"/>
                <a:ext cx="3377014" cy="3870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𝑎𝑛𝑑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2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+8=0 →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=±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𝑗</m:t>
                      </m:r>
                      <m:r>
                        <a:rPr lang="en-U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9440" y="6112159"/>
                <a:ext cx="3377014" cy="387029"/>
              </a:xfrm>
              <a:prstGeom prst="rect">
                <a:avLst/>
              </a:prstGeom>
              <a:blipFill>
                <a:blip r:embed="rId13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5409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" y="442645"/>
            <a:ext cx="6461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Given the following non-unity feedback system, find the following: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9060" y="787138"/>
            <a:ext cx="7193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Evaluate the static error constants and find the expected error for </a:t>
            </a:r>
            <a:r>
              <a:rPr lang="en-US" dirty="0" smtClean="0"/>
              <a:t>the</a:t>
            </a:r>
          </a:p>
          <a:p>
            <a:r>
              <a:rPr lang="en-US" dirty="0" smtClean="0"/>
              <a:t>standard </a:t>
            </a:r>
            <a:r>
              <a:rPr lang="en-US" dirty="0"/>
              <a:t>step, ramp, and parabolic inputs.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31726" y="81337"/>
            <a:ext cx="118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Exercise 5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9060" y="1458308"/>
            <a:ext cx="8982328" cy="369332"/>
            <a:chOff x="-19303" y="2090592"/>
            <a:chExt cx="11978081" cy="369332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396679" y="2275258"/>
              <a:ext cx="10562099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-19303" y="2090592"/>
              <a:ext cx="9669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Solution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47045" y="2881625"/>
                <a:ext cx="2570614" cy="4587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e>
                      </m:func>
                      <m:r>
                        <a:rPr lang="en-US" i="0">
                          <a:latin typeface="Cambria Math" panose="02040503050406030204" pitchFamily="18" charset="0"/>
                        </a:rPr>
                        <m:t>=∞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045" y="2881625"/>
                <a:ext cx="2570614" cy="458715"/>
              </a:xfrm>
              <a:prstGeom prst="rect">
                <a:avLst/>
              </a:prstGeom>
              <a:blipFill>
                <a:blip r:embed="rId2"/>
                <a:stretch>
                  <a:fillRect t="-96000" b="-1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61609" y="3812985"/>
                <a:ext cx="3262496" cy="6183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e>
                      </m:func>
                      <m:r>
                        <a:rPr lang="en-US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50 ×1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</a:rPr>
                            <m:t> 2×5</m:t>
                          </m:r>
                        </m:den>
                      </m:f>
                      <m:r>
                        <a:rPr lang="en-US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609" y="3812985"/>
                <a:ext cx="3262496" cy="6183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581855" y="5040512"/>
                <a:ext cx="2241318" cy="4587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e>
                      </m:func>
                      <m:r>
                        <a:rPr lang="en-US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55" y="5040512"/>
                <a:ext cx="2241318" cy="458715"/>
              </a:xfrm>
              <a:prstGeom prst="rect">
                <a:avLst/>
              </a:prstGeom>
              <a:blipFill>
                <a:blip r:embed="rId4"/>
                <a:stretch>
                  <a:fillRect t="-94667" r="-3533" b="-1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551409" y="2193930"/>
            <a:ext cx="3082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static error constants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5415705" y="2869893"/>
                <a:ext cx="3552383" cy="5433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:r>
                  <a:rPr lang="en-US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For step input: </a:t>
                </a:r>
                <a:r>
                  <a:rPr lang="en-US" dirty="0" smtClean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∞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1+</m:t>
                        </m:r>
                        <m:sSub>
                          <m:sSubPr>
                            <m:ctrlP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𝑝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</m:t>
                    </m:r>
                  </m:oMath>
                </a14:m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5705" y="2869893"/>
                <a:ext cx="3552383" cy="543354"/>
              </a:xfrm>
              <a:prstGeom prst="rect">
                <a:avLst/>
              </a:prstGeom>
              <a:blipFill>
                <a:blip r:embed="rId5"/>
                <a:stretch>
                  <a:fillRect l="-1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5405286" y="3779983"/>
                <a:ext cx="3573222" cy="518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Comic Sans MS" panose="030F0702030302020204" pitchFamily="66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ramp input: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𝑒</m:t>
                    </m:r>
                    <m:d>
                      <m:d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16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=0.2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5286" y="3779983"/>
                <a:ext cx="3573222" cy="518796"/>
              </a:xfrm>
              <a:prstGeom prst="rect">
                <a:avLst/>
              </a:prstGeom>
              <a:blipFill>
                <a:blip r:embed="rId6"/>
                <a:stretch>
                  <a:fillRect l="-1536" b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410800" y="4985322"/>
                <a:ext cx="3834511" cy="5190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:r>
                  <a:rPr lang="en-US" dirty="0">
                    <a:latin typeface="Comic Sans MS" panose="030F0702030302020204" pitchFamily="66" charset="0"/>
                    <a:ea typeface="Times New Roman" panose="02020603050405020304" pitchFamily="18" charset="0"/>
                  </a:rPr>
                  <a:t>For parabolic input: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∞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=∞</m:t>
                    </m:r>
                  </m:oMath>
                </a14:m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800" y="4985322"/>
                <a:ext cx="3834511" cy="519053"/>
              </a:xfrm>
              <a:prstGeom prst="rect">
                <a:avLst/>
              </a:prstGeom>
              <a:blipFill>
                <a:blip r:embed="rId7"/>
                <a:stretch>
                  <a:fillRect l="-1431" b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5182739" y="2021584"/>
            <a:ext cx="3321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expected </a:t>
            </a:r>
            <a:r>
              <a:rPr lang="en-US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Steady state error</a:t>
            </a: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4376185" y="2021584"/>
            <a:ext cx="0" cy="40741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247045" y="2563262"/>
            <a:ext cx="9349740" cy="2133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ight Arrow 41"/>
          <p:cNvSpPr/>
          <p:nvPr/>
        </p:nvSpPr>
        <p:spPr>
          <a:xfrm>
            <a:off x="3863046" y="3017821"/>
            <a:ext cx="1292094" cy="2293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3829050" y="3989592"/>
            <a:ext cx="1292094" cy="2293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3852273" y="5100105"/>
            <a:ext cx="1292094" cy="2293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624" y="194818"/>
            <a:ext cx="4434758" cy="16328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7678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825" y="592574"/>
            <a:ext cx="47863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 the unity feedback system shown below, find: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234" y="592574"/>
            <a:ext cx="3617595" cy="1191578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93370" y="961906"/>
                <a:ext cx="6096000" cy="122174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lvl="0" indent="-342900" algn="just">
                  <a:buFont typeface="+mj-lt"/>
                  <a:buAutoNum type="alphaLcParenR"/>
                  <a:tabLst>
                    <a:tab pos="228600" algn="l"/>
                  </a:tabLs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static error constants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𝑣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sub>
                    </m:sSub>
                  </m:oMath>
                </a14:m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lphaLcParenR"/>
                  <a:tabLst>
                    <a:tab pos="228600" algn="l"/>
                    <a:tab pos="285750" algn="l"/>
                  </a:tabLs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steady-state error for an input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𝑢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lphaLcParenR"/>
                  <a:tabLst>
                    <a:tab pos="228600" algn="l"/>
                    <a:tab pos="285750" algn="l"/>
                  </a:tabLs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The steady-state error for an input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𝑢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marR="0" lvl="0" indent="-342900" algn="just"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lphaLcParenR"/>
                  <a:tabLst>
                    <a:tab pos="228600" algn="l"/>
                    <a:tab pos="285750" algn="l"/>
                  </a:tabLs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The steady-state error for an input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3 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𝑢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370" y="961906"/>
                <a:ext cx="6096000" cy="1221745"/>
              </a:xfrm>
              <a:prstGeom prst="rect">
                <a:avLst/>
              </a:prstGeom>
              <a:blipFill>
                <a:blip r:embed="rId3"/>
                <a:stretch>
                  <a:fillRect l="-600" t="-3000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731726" y="81337"/>
            <a:ext cx="118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Exercise 6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-19303" y="2090592"/>
            <a:ext cx="11849353" cy="369332"/>
            <a:chOff x="-19303" y="2090592"/>
            <a:chExt cx="11849353" cy="369332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947628" y="2308860"/>
              <a:ext cx="10882422" cy="1143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-19303" y="2090592"/>
              <a:ext cx="9669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Solution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44830" y="2694888"/>
                <a:ext cx="9925050" cy="4587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=∞  ,           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𝑠𝐺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</m:d>
                      </m:e>
                    </m:func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=66.7 ,     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30" y="2694888"/>
                <a:ext cx="9925050" cy="458715"/>
              </a:xfrm>
              <a:prstGeom prst="rect">
                <a:avLst/>
              </a:prstGeom>
              <a:blipFill>
                <a:blip r:embed="rId4"/>
                <a:stretch>
                  <a:fillRect l="-491" t="-5333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95208" y="3489999"/>
                <a:ext cx="3986604" cy="5464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b)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→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208" y="3489999"/>
                <a:ext cx="3986604" cy="546496"/>
              </a:xfrm>
              <a:prstGeom prst="rect">
                <a:avLst/>
              </a:prstGeom>
              <a:blipFill>
                <a:blip r:embed="rId5"/>
                <a:stretch>
                  <a:fillRect l="-1376" b="-2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95208" y="4364563"/>
                <a:ext cx="4320863" cy="5194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c)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→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=0.03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208" y="4364563"/>
                <a:ext cx="4320863" cy="519438"/>
              </a:xfrm>
              <a:prstGeom prst="rect">
                <a:avLst/>
              </a:prstGeom>
              <a:blipFill>
                <a:blip r:embed="rId6"/>
                <a:stretch>
                  <a:fillRect l="-12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95208" y="5317961"/>
                <a:ext cx="4281621" cy="5197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d)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→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∞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=∞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208" y="5317961"/>
                <a:ext cx="4281621" cy="519758"/>
              </a:xfrm>
              <a:prstGeom prst="rect">
                <a:avLst/>
              </a:prstGeom>
              <a:blipFill>
                <a:blip r:embed="rId7"/>
                <a:stretch>
                  <a:fillRect l="-12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2312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352</Words>
  <Application>Microsoft Office PowerPoint</Application>
  <PresentationFormat>Widescreen</PresentationFormat>
  <Paragraphs>71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Comic Sans MS</vt:lpstr>
      <vt:lpstr>Times New Roman</vt:lpstr>
      <vt:lpstr>Office Theme</vt:lpstr>
      <vt:lpstr>Equation.DSMT4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14</cp:revision>
  <dcterms:created xsi:type="dcterms:W3CDTF">2018-10-10T04:43:13Z</dcterms:created>
  <dcterms:modified xsi:type="dcterms:W3CDTF">2018-10-25T07:38:48Z</dcterms:modified>
</cp:coreProperties>
</file>