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1" r:id="rId2"/>
    <p:sldId id="350" r:id="rId3"/>
    <p:sldId id="351" r:id="rId4"/>
    <p:sldId id="352" r:id="rId5"/>
    <p:sldId id="353" r:id="rId6"/>
    <p:sldId id="354" r:id="rId7"/>
    <p:sldId id="355" r:id="rId8"/>
    <p:sldId id="357" r:id="rId9"/>
    <p:sldId id="358" r:id="rId10"/>
    <p:sldId id="359" r:id="rId11"/>
    <p:sldId id="360" r:id="rId12"/>
    <p:sldId id="361" r:id="rId13"/>
    <p:sldId id="3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3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0EA-D82F-4BDF-9E2D-3AB147204E2F}" type="datetimeFigureOut">
              <a:rPr lang="en-CA" smtClean="0"/>
              <a:pPr/>
              <a:t>30/01/2019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AD99-BEA3-4980-AE4C-48278362F34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255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torials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438650"/>
            <a:ext cx="6477000" cy="2419350"/>
          </a:xfrm>
          <a:prstGeom prst="rect">
            <a:avLst/>
          </a:prstGeom>
        </p:spPr>
      </p:pic>
      <p:pic>
        <p:nvPicPr>
          <p:cNvPr id="7" name="Picture 6" descr="تنزيل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762000"/>
            <a:ext cx="800100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48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58"/>
            <a:ext cx="8991600" cy="7377241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4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Q8: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Describe the preparation of 2L of a 0.23M H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SO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solution starting from a stock solution of H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SO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92% W/W%, SG=1.84 g/ml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?</a:t>
            </a:r>
            <a:endParaRPr lang="en-US" sz="20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i="1" dirty="0" smtClean="0">
                <a:latin typeface="+mj-lt"/>
                <a:cs typeface="Times New Roman" pitchFamily="18" charset="0"/>
              </a:rPr>
              <a:t>M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= No. of moles of solute / V</a:t>
            </a:r>
            <a:r>
              <a:rPr lang="en-US" sz="1800" baseline="-25000" dirty="0">
                <a:latin typeface="+mj-lt"/>
                <a:cs typeface="Times New Roman" pitchFamily="18" charset="0"/>
              </a:rPr>
              <a:t>(L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)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baseline="-250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No. of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moles = M *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V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(L</a:t>
            </a:r>
            <a:r>
              <a:rPr lang="en-US" sz="1800" baseline="-25000" dirty="0">
                <a:latin typeface="+mj-lt"/>
                <a:cs typeface="Times New Roman" pitchFamily="18" charset="0"/>
              </a:rPr>
              <a:t>)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                    =  0.23 * 2 = 0.46mole</a:t>
            </a:r>
            <a:endParaRPr lang="en-US" sz="1800" dirty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wt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g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= </a:t>
            </a:r>
            <a:r>
              <a:rPr lang="en-US" sz="1800" dirty="0">
                <a:latin typeface="+mj-lt"/>
                <a:cs typeface="Times New Roman" pitchFamily="18" charset="0"/>
              </a:rPr>
              <a:t>No. of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moles * MW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     = 0.46 * 98  = 45.08g 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Since  92g of H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2</a:t>
            </a:r>
            <a:r>
              <a:rPr lang="en-US" sz="1800" dirty="0" smtClean="0">
                <a:latin typeface="+mj-lt"/>
                <a:cs typeface="Times New Roman" pitchFamily="18" charset="0"/>
              </a:rPr>
              <a:t>SO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stock solution in 100g solution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( from w/w%)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     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45.08g </a:t>
            </a:r>
            <a:r>
              <a:rPr lang="en-US" sz="1800" dirty="0">
                <a:latin typeface="+mj-lt"/>
                <a:cs typeface="Times New Roman" pitchFamily="18" charset="0"/>
              </a:rPr>
              <a:t>of H</a:t>
            </a:r>
            <a:r>
              <a:rPr lang="en-US" sz="1800" baseline="-25000" dirty="0">
                <a:latin typeface="+mj-lt"/>
                <a:cs typeface="Times New Roman" pitchFamily="18" charset="0"/>
              </a:rPr>
              <a:t>2</a:t>
            </a:r>
            <a:r>
              <a:rPr lang="en-US" sz="1800" dirty="0">
                <a:latin typeface="+mj-lt"/>
                <a:cs typeface="Times New Roman" pitchFamily="18" charset="0"/>
              </a:rPr>
              <a:t>SO</a:t>
            </a:r>
            <a:r>
              <a:rPr lang="en-US" sz="1800" baseline="-25000" dirty="0">
                <a:latin typeface="+mj-lt"/>
                <a:cs typeface="Times New Roman" pitchFamily="18" charset="0"/>
              </a:rPr>
              <a:t>4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required solution </a:t>
            </a:r>
            <a:r>
              <a:rPr lang="en-US" sz="1800" dirty="0">
                <a:latin typeface="+mj-lt"/>
                <a:cs typeface="Times New Roman" pitchFamily="18" charset="0"/>
              </a:rPr>
              <a:t>in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?g </a:t>
            </a:r>
            <a:r>
              <a:rPr lang="en-US" sz="1800" dirty="0">
                <a:latin typeface="+mj-lt"/>
                <a:cs typeface="Times New Roman" pitchFamily="18" charset="0"/>
              </a:rPr>
              <a:t>solution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= (45.08 * 100) / 92 =  49g of solution 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V</a:t>
            </a:r>
            <a:r>
              <a:rPr lang="en-US" sz="1800" dirty="0">
                <a:latin typeface="+mj-lt"/>
                <a:cs typeface="Times New Roman" pitchFamily="18" charset="0"/>
              </a:rPr>
              <a:t>= </a:t>
            </a:r>
            <a:r>
              <a:rPr lang="en-US" sz="1800" dirty="0" err="1">
                <a:latin typeface="+mj-lt"/>
                <a:cs typeface="Times New Roman" pitchFamily="18" charset="0"/>
              </a:rPr>
              <a:t>wt</a:t>
            </a:r>
            <a:r>
              <a:rPr lang="en-US" sz="1800" dirty="0">
                <a:latin typeface="+mj-lt"/>
                <a:cs typeface="Times New Roman" pitchFamily="18" charset="0"/>
              </a:rPr>
              <a:t> /</a:t>
            </a:r>
            <a:r>
              <a:rPr lang="el-GR" sz="1800" i="1" dirty="0" smtClean="0">
                <a:latin typeface="+mj-lt"/>
                <a:cs typeface="Times New Roman"/>
              </a:rPr>
              <a:t>ρ</a:t>
            </a: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= 49/ 1.84     </a:t>
            </a:r>
            <a:r>
              <a:rPr lang="en-US" sz="1800" b="1" dirty="0" smtClean="0">
                <a:solidFill>
                  <a:srgbClr val="4F6228"/>
                </a:solidFill>
                <a:latin typeface="+mj-lt"/>
                <a:cs typeface="Times New Roman" pitchFamily="18" charset="0"/>
                <a:sym typeface="Wingdings"/>
              </a:rPr>
              <a:t></a:t>
            </a:r>
            <a:r>
              <a:rPr lang="en-US" sz="1800" b="1" dirty="0" smtClean="0">
                <a:solidFill>
                  <a:srgbClr val="4F6228"/>
                </a:solidFill>
                <a:latin typeface="+mj-lt"/>
                <a:cs typeface="Times New Roman" pitchFamily="18" charset="0"/>
              </a:rPr>
              <a:t>V= 26.6</a:t>
            </a:r>
            <a:r>
              <a:rPr lang="en-US" sz="1800" b="1" dirty="0">
                <a:solidFill>
                  <a:srgbClr val="4F6228"/>
                </a:solidFill>
                <a:latin typeface="+mj-lt"/>
                <a:cs typeface="Times New Roman" pitchFamily="18" charset="0"/>
              </a:rPr>
              <a:t>ml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So 26.6ml of the stock solution is taken then complete up the volume to 2 liters with distilled water.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endParaRPr lang="en-US" sz="2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5334000" y="685800"/>
            <a:ext cx="3505200" cy="17526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Given values</a:t>
            </a:r>
            <a:r>
              <a:rPr lang="en-US" sz="1400" b="1" dirty="0" smtClean="0">
                <a:solidFill>
                  <a:schemeClr val="accent1"/>
                </a:solidFill>
              </a:rPr>
              <a:t>: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M= 0.23 M</a:t>
            </a: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V= 2L</a:t>
            </a: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MW = (2*1) + (1*32) + (4*16)  = 98g/mole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W/W</a:t>
            </a:r>
            <a:r>
              <a:rPr lang="en-US" sz="1400" b="1" dirty="0" smtClean="0">
                <a:solidFill>
                  <a:srgbClr val="000000"/>
                </a:solidFill>
              </a:rPr>
              <a:t>%=92% = 0.92 (as decimal )</a:t>
            </a: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SG = </a:t>
            </a:r>
            <a:r>
              <a:rPr lang="el-GR" sz="1400" b="1" dirty="0" smtClean="0">
                <a:solidFill>
                  <a:srgbClr val="000000"/>
                </a:solidFill>
              </a:rPr>
              <a:t>ρ</a:t>
            </a:r>
            <a:r>
              <a:rPr lang="en-US" sz="1400" b="1" dirty="0" smtClean="0">
                <a:solidFill>
                  <a:srgbClr val="000000"/>
                </a:solidFill>
              </a:rPr>
              <a:t> = 1.84 g/ml</a:t>
            </a:r>
          </a:p>
          <a:p>
            <a:pPr>
              <a:lnSpc>
                <a:spcPct val="120000"/>
              </a:lnSpc>
            </a:pP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05400" y="4038600"/>
            <a:ext cx="3352800" cy="762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 by applying :</a:t>
            </a:r>
          </a:p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Wt (g) = V ( ml) </a:t>
            </a:r>
            <a:r>
              <a:rPr lang="en-US" sz="1400" b="1" dirty="0" smtClean="0">
                <a:solidFill>
                  <a:srgbClr val="FF0000"/>
                </a:solidFill>
              </a:rPr>
              <a:t>?</a:t>
            </a:r>
            <a:r>
              <a:rPr lang="en-US" sz="1400" b="1" dirty="0" smtClean="0">
                <a:solidFill>
                  <a:srgbClr val="00B050"/>
                </a:solidFill>
              </a:rPr>
              <a:t> x w/w% as decimal x SG</a:t>
            </a:r>
            <a:endParaRPr lang="en-US" sz="1400" b="1" dirty="0">
              <a:solidFill>
                <a:srgbClr val="00B050"/>
              </a:solidFill>
            </a:endParaRPr>
          </a:p>
        </p:txBody>
      </p:sp>
      <p:pic>
        <p:nvPicPr>
          <p:cNvPr id="6" name="Picture 5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5512014" y="3988015"/>
            <a:ext cx="494002" cy="4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30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456" y="36198"/>
            <a:ext cx="9144000" cy="3392802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4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Q9: Calculate the molarity of H</a:t>
            </a:r>
            <a:r>
              <a:rPr lang="en-US" sz="2000" b="1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SO</a:t>
            </a:r>
            <a:r>
              <a:rPr lang="en-US" sz="2000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 which has a molality of 6.8 </a:t>
            </a:r>
            <a:r>
              <a:rPr lang="en-US" sz="2000" b="1" dirty="0" err="1" smtClean="0">
                <a:solidFill>
                  <a:srgbClr val="C00000"/>
                </a:solidFill>
                <a:cs typeface="Times New Roman" pitchFamily="18" charset="0"/>
              </a:rPr>
              <a:t>molal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, P=1.48 g/ml?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b="1" dirty="0" smtClean="0">
                <a:cs typeface="Times New Roman" pitchFamily="18" charset="0"/>
              </a:rPr>
              <a:t>           </a:t>
            </a:r>
            <a:r>
              <a:rPr lang="en-US" sz="1800" b="1" u="sng" dirty="0" smtClean="0">
                <a:cs typeface="Times New Roman" pitchFamily="18" charset="0"/>
              </a:rPr>
              <a:t>  </a:t>
            </a:r>
            <a:r>
              <a:rPr lang="en-US" sz="1800" b="1" u="sng" dirty="0" err="1" smtClean="0">
                <a:cs typeface="Times New Roman" pitchFamily="18" charset="0"/>
              </a:rPr>
              <a:t>Molality</a:t>
            </a:r>
            <a:r>
              <a:rPr lang="en-US" sz="1800" b="1" u="sng" dirty="0" smtClean="0">
                <a:cs typeface="Times New Roman" pitchFamily="18" charset="0"/>
              </a:rPr>
              <a:t> </a:t>
            </a:r>
            <a:r>
              <a:rPr lang="en-US" sz="1800" b="1" u="sng" dirty="0" smtClean="0">
                <a:cs typeface="Times New Roman" pitchFamily="18" charset="0"/>
              </a:rPr>
              <a:t>means  6.8 </a:t>
            </a:r>
            <a:r>
              <a:rPr lang="en-US" sz="1800" b="1" u="sng" dirty="0">
                <a:cs typeface="Times New Roman" pitchFamily="18" charset="0"/>
              </a:rPr>
              <a:t>mole of solute in </a:t>
            </a:r>
            <a:r>
              <a:rPr lang="en-US" sz="1800" b="1" u="sng" dirty="0" smtClean="0">
                <a:cs typeface="Times New Roman" pitchFamily="18" charset="0"/>
              </a:rPr>
              <a:t>1000 </a:t>
            </a:r>
            <a:r>
              <a:rPr lang="en-US" sz="1800" b="1" u="sng" dirty="0">
                <a:cs typeface="Times New Roman" pitchFamily="18" charset="0"/>
              </a:rPr>
              <a:t>g of </a:t>
            </a:r>
            <a:r>
              <a:rPr lang="en-US" sz="1800" b="1" i="1" u="sng" dirty="0" smtClean="0">
                <a:solidFill>
                  <a:srgbClr val="FF0000"/>
                </a:solidFill>
                <a:cs typeface="Times New Roman" pitchFamily="18" charset="0"/>
              </a:rPr>
              <a:t>solvent</a:t>
            </a:r>
            <a:r>
              <a:rPr lang="en-US" sz="1800" dirty="0" smtClean="0">
                <a:cs typeface="Times New Roman" pitchFamily="18" charset="0"/>
              </a:rPr>
              <a:t>.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cs typeface="Times New Roman" pitchFamily="18" charset="0"/>
              </a:rPr>
              <a:t>MW of H</a:t>
            </a:r>
            <a:r>
              <a:rPr lang="en-US" sz="1800" baseline="-25000" dirty="0">
                <a:cs typeface="Times New Roman" pitchFamily="18" charset="0"/>
              </a:rPr>
              <a:t>2</a:t>
            </a:r>
            <a:r>
              <a:rPr lang="en-US" sz="1800" dirty="0">
                <a:cs typeface="Times New Roman" pitchFamily="18" charset="0"/>
              </a:rPr>
              <a:t>SO</a:t>
            </a:r>
            <a:r>
              <a:rPr lang="en-US" sz="1800" baseline="-25000" dirty="0">
                <a:cs typeface="Times New Roman" pitchFamily="18" charset="0"/>
              </a:rPr>
              <a:t>4</a:t>
            </a:r>
            <a:r>
              <a:rPr lang="en-US" sz="1800" dirty="0">
                <a:cs typeface="Times New Roman" pitchFamily="18" charset="0"/>
              </a:rPr>
              <a:t> = (2*1) + (1*32) + (4*16)  = 98g/mole</a:t>
            </a:r>
            <a:r>
              <a:rPr lang="en-US" sz="1800" dirty="0" smtClean="0">
                <a:cs typeface="Times New Roman" pitchFamily="18" charset="0"/>
              </a:rPr>
              <a:t>.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cs typeface="Times New Roman" pitchFamily="18" charset="0"/>
              </a:rPr>
              <a:t>No. of moles =  wt</a:t>
            </a:r>
            <a:r>
              <a:rPr lang="en-US" sz="1800" baseline="-25000" dirty="0">
                <a:cs typeface="Times New Roman" pitchFamily="18" charset="0"/>
              </a:rPr>
              <a:t>g</a:t>
            </a:r>
            <a:r>
              <a:rPr lang="en-US" sz="1800" baseline="30000" dirty="0">
                <a:cs typeface="Times New Roman" pitchFamily="18" charset="0"/>
              </a:rPr>
              <a:t> </a:t>
            </a:r>
            <a:r>
              <a:rPr lang="en-US" sz="1800" dirty="0">
                <a:cs typeface="Times New Roman" pitchFamily="18" charset="0"/>
              </a:rPr>
              <a:t>/</a:t>
            </a:r>
            <a:r>
              <a:rPr lang="en-US" sz="1800" dirty="0" smtClean="0">
                <a:cs typeface="Times New Roman" pitchFamily="18" charset="0"/>
              </a:rPr>
              <a:t>MW 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thus </a:t>
            </a:r>
            <a:r>
              <a:rPr lang="en-US" sz="1800" dirty="0">
                <a:cs typeface="Times New Roman" pitchFamily="18" charset="0"/>
              </a:rPr>
              <a:t>wt</a:t>
            </a:r>
            <a:r>
              <a:rPr lang="en-US" sz="1800" baseline="-25000" dirty="0">
                <a:cs typeface="Times New Roman" pitchFamily="18" charset="0"/>
              </a:rPr>
              <a:t>g</a:t>
            </a:r>
            <a:r>
              <a:rPr lang="en-US" sz="1800" dirty="0">
                <a:cs typeface="Times New Roman" pitchFamily="18" charset="0"/>
              </a:rPr>
              <a:t> = No. of moles * </a:t>
            </a:r>
            <a:r>
              <a:rPr lang="en-US" sz="1800" dirty="0" smtClean="0">
                <a:cs typeface="Times New Roman" pitchFamily="18" charset="0"/>
              </a:rPr>
              <a:t>MW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             = 6.8 * 98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          </a:t>
            </a:r>
            <a:r>
              <a:rPr lang="en-US" sz="1800" dirty="0" smtClean="0">
                <a:cs typeface="Times New Roman" pitchFamily="18" charset="0"/>
              </a:rPr>
              <a:t>    </a:t>
            </a:r>
            <a:r>
              <a:rPr lang="en-US" sz="1800" dirty="0" smtClean="0">
                <a:cs typeface="Times New Roman" pitchFamily="18" charset="0"/>
              </a:rPr>
              <a:t>= </a:t>
            </a:r>
            <a:r>
              <a:rPr lang="en-US" sz="1800" dirty="0" smtClean="0">
                <a:cs typeface="Times New Roman" pitchFamily="18" charset="0"/>
              </a:rPr>
              <a:t>666.4g </a:t>
            </a:r>
            <a:r>
              <a:rPr lang="en-US" sz="1800" b="1" dirty="0" smtClean="0">
                <a:cs typeface="Times New Roman" pitchFamily="18" charset="0"/>
              </a:rPr>
              <a:t>( wt of solute)</a:t>
            </a:r>
            <a:endParaRPr lang="en-US" sz="1800" b="1" dirty="0" smtClean="0"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The </a:t>
            </a:r>
            <a:r>
              <a:rPr lang="en-US" sz="1800" dirty="0">
                <a:cs typeface="Times New Roman" pitchFamily="18" charset="0"/>
              </a:rPr>
              <a:t>weight of solution = weight of solvent + weight of solute</a:t>
            </a:r>
            <a:r>
              <a:rPr lang="en-US" sz="1800" dirty="0" smtClean="0">
                <a:cs typeface="Times New Roman" pitchFamily="18" charset="0"/>
              </a:rPr>
              <a:t>. </a:t>
            </a:r>
            <a:endParaRPr lang="en-US" sz="1800" dirty="0"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                                     =   1000 + 666.4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                                     </a:t>
            </a:r>
            <a:r>
              <a:rPr lang="en-US" sz="1800" dirty="0" smtClean="0">
                <a:cs typeface="Times New Roman" pitchFamily="18" charset="0"/>
              </a:rPr>
              <a:t> = </a:t>
            </a:r>
            <a:r>
              <a:rPr lang="en-US" sz="1800" dirty="0" smtClean="0">
                <a:cs typeface="Times New Roman" pitchFamily="18" charset="0"/>
              </a:rPr>
              <a:t>1666.4g</a:t>
            </a:r>
            <a:endParaRPr lang="en-US" sz="1800" dirty="0"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cs typeface="Times New Roman" pitchFamily="18" charset="0"/>
              </a:rPr>
              <a:t>V= </a:t>
            </a:r>
            <a:r>
              <a:rPr lang="en-US" sz="1800" dirty="0" err="1">
                <a:cs typeface="Times New Roman" pitchFamily="18" charset="0"/>
              </a:rPr>
              <a:t>wt</a:t>
            </a:r>
            <a:r>
              <a:rPr lang="en-US" sz="1800" dirty="0">
                <a:cs typeface="Times New Roman" pitchFamily="18" charset="0"/>
              </a:rPr>
              <a:t> /</a:t>
            </a:r>
            <a:r>
              <a:rPr lang="el-GR" sz="1800" i="1" dirty="0">
                <a:cs typeface="Times New Roman"/>
              </a:rPr>
              <a:t>ρ</a:t>
            </a:r>
            <a:endParaRPr lang="en-US" sz="1800" dirty="0"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   = 1666.4 / 1.48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  = 1125.9 ml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Since </a:t>
            </a:r>
            <a:r>
              <a:rPr lang="en-US" sz="1800" dirty="0">
                <a:cs typeface="Times New Roman" pitchFamily="18" charset="0"/>
              </a:rPr>
              <a:t>6.8 mole of solute in </a:t>
            </a:r>
            <a:r>
              <a:rPr lang="en-US" sz="1800" dirty="0" smtClean="0">
                <a:cs typeface="Times New Roman" pitchFamily="18" charset="0"/>
              </a:rPr>
              <a:t>1125.9 ml </a:t>
            </a:r>
            <a:r>
              <a:rPr lang="en-US" sz="1800" dirty="0">
                <a:cs typeface="Times New Roman" pitchFamily="18" charset="0"/>
              </a:rPr>
              <a:t>of </a:t>
            </a:r>
            <a:r>
              <a:rPr lang="en-US" sz="1800" dirty="0" smtClean="0">
                <a:cs typeface="Times New Roman" pitchFamily="18" charset="0"/>
              </a:rPr>
              <a:t>solution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cs typeface="Times New Roman" pitchFamily="18" charset="0"/>
              </a:rPr>
              <a:t>              ? </a:t>
            </a:r>
            <a:r>
              <a:rPr lang="en-US" sz="1800" dirty="0">
                <a:cs typeface="Times New Roman" pitchFamily="18" charset="0"/>
              </a:rPr>
              <a:t>mole of solute in 1000 ml of </a:t>
            </a:r>
            <a:r>
              <a:rPr lang="en-US" sz="1800" dirty="0" smtClean="0">
                <a:cs typeface="Times New Roman" pitchFamily="18" charset="0"/>
              </a:rPr>
              <a:t>solution         </a:t>
            </a:r>
            <a:r>
              <a:rPr lang="en-US" sz="1800" b="1" dirty="0" smtClean="0">
                <a:solidFill>
                  <a:srgbClr val="4F6228"/>
                </a:solidFill>
                <a:cs typeface="Times New Roman" pitchFamily="18" charset="0"/>
                <a:sym typeface="Wingdings"/>
              </a:rPr>
              <a:t></a:t>
            </a:r>
            <a:r>
              <a:rPr lang="en-US" sz="1800" b="1" dirty="0" smtClean="0">
                <a:solidFill>
                  <a:srgbClr val="4F6228"/>
                </a:solidFill>
                <a:cs typeface="Times New Roman" pitchFamily="18" charset="0"/>
              </a:rPr>
              <a:t>M= 6.04 molar.</a:t>
            </a:r>
            <a:endParaRPr lang="en-US" sz="1800" b="1" dirty="0">
              <a:solidFill>
                <a:srgbClr val="4F6228"/>
              </a:solidFill>
              <a:cs typeface="Times New Roman" pitchFamily="18" charset="0"/>
            </a:endParaRPr>
          </a:p>
          <a:p>
            <a:pPr algn="l" rtl="0">
              <a:lnSpc>
                <a:spcPct val="14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4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101815" y="482816"/>
            <a:ext cx="494002" cy="4940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10400" y="4114800"/>
            <a:ext cx="21336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200" b="1" i="1" dirty="0" smtClean="0">
                <a:solidFill>
                  <a:srgbClr val="FF0000"/>
                </a:solidFill>
                <a:cs typeface="Times New Roman" pitchFamily="18" charset="0"/>
              </a:rPr>
              <a:t>(since M definition requires the volume of </a:t>
            </a:r>
            <a:r>
              <a:rPr lang="en-US" sz="1200" b="1" i="1" dirty="0" smtClean="0">
                <a:solidFill>
                  <a:srgbClr val="FF0000"/>
                </a:solidFill>
                <a:cs typeface="Times New Roman" pitchFamily="18" charset="0"/>
              </a:rPr>
              <a:t>solution)</a:t>
            </a:r>
            <a:endParaRPr lang="en-US" sz="1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867400" y="3276600"/>
            <a:ext cx="914400" cy="24384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5740614" y="3378413"/>
            <a:ext cx="494002" cy="4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52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0"/>
            <a:ext cx="8229600" cy="62484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+mj-cs"/>
              </a:rPr>
              <a:t>Q10: A solution of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H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SO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+mj-cs"/>
              </a:rPr>
              <a:t> is 4% W/W% ,density is 1.84g/ml. Calculate the molarity, normality and molality?</a:t>
            </a:r>
            <a:endParaRPr lang="en-US" sz="2000" b="1" dirty="0" smtClean="0">
              <a:latin typeface="+mj-lt"/>
              <a:cs typeface="+mj-cs"/>
            </a:endParaRPr>
          </a:p>
          <a:p>
            <a:pPr marL="0" indent="0" algn="l" rtl="0">
              <a:lnSpc>
                <a:spcPct val="140000"/>
              </a:lnSpc>
              <a:buNone/>
              <a:defRPr/>
            </a:pPr>
            <a:r>
              <a:rPr lang="en-US" sz="1800" b="1" u="sng" dirty="0" smtClean="0">
                <a:latin typeface="+mj-lt"/>
                <a:cs typeface="Times New Roman" pitchFamily="18" charset="0"/>
              </a:rPr>
              <a:t>A) Molarity</a:t>
            </a:r>
          </a:p>
          <a:p>
            <a:pPr marL="0" indent="0" algn="l" rtl="0">
              <a:lnSpc>
                <a:spcPct val="140000"/>
              </a:lnSpc>
              <a:buNone/>
              <a:defRPr/>
            </a:pPr>
            <a:r>
              <a:rPr lang="en-US" sz="1800" dirty="0" smtClean="0">
                <a:latin typeface="+mj-lt"/>
                <a:cs typeface="Times New Roman" pitchFamily="18" charset="0"/>
              </a:rPr>
              <a:t>Since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4% W/W is 4 g H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2</a:t>
            </a:r>
            <a:r>
              <a:rPr lang="en-US" sz="1800" dirty="0" smtClean="0">
                <a:latin typeface="+mj-lt"/>
                <a:cs typeface="Times New Roman" pitchFamily="18" charset="0"/>
              </a:rPr>
              <a:t>SO</a:t>
            </a:r>
            <a:r>
              <a:rPr lang="en-US" sz="1800" baseline="-25000" dirty="0" smtClean="0">
                <a:latin typeface="+mj-lt"/>
                <a:cs typeface="Times New Roman" pitchFamily="18" charset="0"/>
              </a:rPr>
              <a:t>4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in 100g solution.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latin typeface="+mj-lt"/>
                <a:cs typeface="Times New Roman" pitchFamily="18" charset="0"/>
              </a:rPr>
              <a:t>No</a:t>
            </a:r>
            <a:r>
              <a:rPr lang="en-US" sz="1800" dirty="0">
                <a:latin typeface="+mj-lt"/>
                <a:cs typeface="Times New Roman" pitchFamily="18" charset="0"/>
              </a:rPr>
              <a:t>. of moles = wt</a:t>
            </a:r>
            <a:r>
              <a:rPr lang="en-US" sz="1800" baseline="-25000" dirty="0">
                <a:latin typeface="+mj-lt"/>
                <a:cs typeface="Times New Roman" pitchFamily="18" charset="0"/>
              </a:rPr>
              <a:t>g</a:t>
            </a:r>
            <a:r>
              <a:rPr lang="en-US" sz="1800" baseline="300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>
                <a:latin typeface="+mj-lt"/>
                <a:cs typeface="Times New Roman" pitchFamily="18" charset="0"/>
              </a:rPr>
              <a:t>/MW 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                       = 4 / 98 </a:t>
            </a:r>
            <a:r>
              <a:rPr lang="en-US" sz="1800" dirty="0">
                <a:cs typeface="Times New Roman" pitchFamily="18" charset="0"/>
              </a:rPr>
              <a:t>= 0.04 mole</a:t>
            </a:r>
            <a:r>
              <a:rPr lang="en-US" sz="1800" dirty="0" smtClean="0">
                <a:cs typeface="Times New Roman" pitchFamily="18" charset="0"/>
              </a:rPr>
              <a:t>.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latin typeface="+mj-lt"/>
                <a:cs typeface="Times New Roman" pitchFamily="18" charset="0"/>
              </a:rPr>
              <a:t>V= </a:t>
            </a:r>
            <a:r>
              <a:rPr lang="en-US" sz="1800" dirty="0" err="1" smtClean="0">
                <a:latin typeface="+mj-lt"/>
                <a:cs typeface="Times New Roman" pitchFamily="18" charset="0"/>
              </a:rPr>
              <a:t>wt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/</a:t>
            </a:r>
            <a:r>
              <a:rPr lang="el-GR" sz="1800" i="1" dirty="0" smtClean="0">
                <a:latin typeface="+mj-lt"/>
                <a:cs typeface="Times New Roman"/>
              </a:rPr>
              <a:t>ρ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 = 100/ 1.84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>
                <a:latin typeface="+mj-lt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   = 54.35 ml of </a:t>
            </a:r>
            <a:r>
              <a:rPr lang="en-US" sz="1800" dirty="0" smtClean="0">
                <a:latin typeface="+mj-lt"/>
                <a:cs typeface="Times New Roman" pitchFamily="18" charset="0"/>
              </a:rPr>
              <a:t>solution = 0.05435 L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latin typeface="+mj-lt"/>
                <a:cs typeface="Times New Roman" pitchFamily="18" charset="0"/>
              </a:rPr>
              <a:t>M = no of moles/ V (L)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dirty="0" smtClean="0">
                <a:latin typeface="+mj-lt"/>
                <a:cs typeface="Times New Roman" pitchFamily="18" charset="0"/>
              </a:rPr>
              <a:t>      = 0.04 / 0.05435</a:t>
            </a:r>
            <a:endParaRPr lang="en-US" sz="18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1800" b="1" dirty="0" smtClean="0">
                <a:solidFill>
                  <a:srgbClr val="4F6228"/>
                </a:solidFill>
                <a:latin typeface="+mj-lt"/>
                <a:cs typeface="Times New Roman" pitchFamily="18" charset="0"/>
                <a:sym typeface="Wingdings"/>
              </a:rPr>
              <a:t></a:t>
            </a:r>
            <a:r>
              <a:rPr lang="en-US" sz="1800" b="1" dirty="0" smtClean="0">
                <a:solidFill>
                  <a:srgbClr val="4F6228"/>
                </a:solidFill>
                <a:latin typeface="+mj-lt"/>
                <a:cs typeface="Times New Roman" pitchFamily="18" charset="0"/>
              </a:rPr>
              <a:t>M= 0.74 molar.</a:t>
            </a:r>
          </a:p>
        </p:txBody>
      </p:sp>
      <p:sp>
        <p:nvSpPr>
          <p:cNvPr id="4" name="Round Same Side Corner Rectangle 3"/>
          <p:cNvSpPr/>
          <p:nvPr/>
        </p:nvSpPr>
        <p:spPr>
          <a:xfrm>
            <a:off x="4800600" y="457200"/>
            <a:ext cx="4114800" cy="25908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Given values:</a:t>
            </a:r>
          </a:p>
          <a:p>
            <a:pPr>
              <a:lnSpc>
                <a:spcPct val="120000"/>
              </a:lnSpc>
            </a:pPr>
            <a:r>
              <a:rPr lang="en-US" sz="1600" b="1" dirty="0" smtClean="0">
                <a:solidFill>
                  <a:srgbClr val="000000"/>
                </a:solidFill>
              </a:rPr>
              <a:t>w/w%=4%</a:t>
            </a:r>
          </a:p>
          <a:p>
            <a:pPr>
              <a:lnSpc>
                <a:spcPct val="120000"/>
              </a:lnSpc>
            </a:pPr>
            <a:r>
              <a:rPr lang="pl-PL" sz="1600" b="1" dirty="0" smtClean="0">
                <a:solidFill>
                  <a:srgbClr val="000000"/>
                </a:solidFill>
              </a:rPr>
              <a:t>From w/</a:t>
            </a:r>
            <a:r>
              <a:rPr lang="en-US" sz="1600" b="1" dirty="0" smtClean="0">
                <a:solidFill>
                  <a:srgbClr val="000000"/>
                </a:solidFill>
              </a:rPr>
              <a:t>w</a:t>
            </a:r>
            <a:r>
              <a:rPr lang="pl-PL" sz="1600" b="1" dirty="0" smtClean="0">
                <a:solidFill>
                  <a:srgbClr val="000000"/>
                </a:solidFill>
              </a:rPr>
              <a:t>% </a:t>
            </a:r>
            <a:r>
              <a:rPr lang="pl-PL" sz="1600" b="1" dirty="0" smtClean="0">
                <a:solidFill>
                  <a:srgbClr val="000000"/>
                </a:solidFill>
                <a:sym typeface="Wingdings"/>
              </a:rPr>
              <a:t></a:t>
            </a:r>
            <a:endParaRPr lang="en-US" sz="1600" b="1" dirty="0" smtClean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pl-PL" sz="1600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pl-PL" sz="1600" b="1" dirty="0" smtClean="0">
                <a:solidFill>
                  <a:srgbClr val="C0504D"/>
                </a:solidFill>
                <a:sym typeface="Wingdings"/>
              </a:rPr>
              <a:t>wt</a:t>
            </a:r>
            <a:r>
              <a:rPr lang="en-US" sz="1600" b="1" dirty="0" smtClean="0">
                <a:solidFill>
                  <a:srgbClr val="C0504D"/>
                </a:solidFill>
                <a:sym typeface="Wingdings"/>
              </a:rPr>
              <a:t> of solute </a:t>
            </a:r>
            <a:r>
              <a:rPr lang="pl-PL" sz="1600" b="1" dirty="0" smtClean="0">
                <a:solidFill>
                  <a:srgbClr val="000000"/>
                </a:solidFill>
                <a:sym typeface="Wingdings"/>
              </a:rPr>
              <a:t>=</a:t>
            </a:r>
            <a:r>
              <a:rPr lang="pl-PL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4</a:t>
            </a:r>
            <a:r>
              <a:rPr lang="pl-PL" sz="1600" b="1" dirty="0" smtClean="0">
                <a:solidFill>
                  <a:srgbClr val="000000"/>
                </a:solidFill>
              </a:rPr>
              <a:t> </a:t>
            </a:r>
            <a:r>
              <a:rPr lang="pl-PL" sz="1600" b="1" dirty="0">
                <a:solidFill>
                  <a:srgbClr val="000000"/>
                </a:solidFill>
              </a:rPr>
              <a:t>g  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600" b="1" dirty="0" smtClean="0">
                <a:solidFill>
                  <a:srgbClr val="C0504D"/>
                </a:solidFill>
              </a:rPr>
              <a:t>Wt of solution</a:t>
            </a:r>
            <a:r>
              <a:rPr lang="pl-PL" sz="1600" b="1" dirty="0" smtClean="0">
                <a:solidFill>
                  <a:srgbClr val="000000"/>
                </a:solidFill>
              </a:rPr>
              <a:t>=  </a:t>
            </a:r>
            <a:r>
              <a:rPr lang="pl-PL" sz="1600" b="1" dirty="0">
                <a:solidFill>
                  <a:srgbClr val="000000"/>
                </a:solidFill>
              </a:rPr>
              <a:t>100 </a:t>
            </a:r>
            <a:r>
              <a:rPr lang="en-US" sz="1600" b="1" dirty="0" smtClean="0">
                <a:solidFill>
                  <a:srgbClr val="000000"/>
                </a:solidFill>
              </a:rPr>
              <a:t>g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endParaRPr lang="en-US" sz="1600" b="1" dirty="0" smtClean="0">
              <a:solidFill>
                <a:srgbClr val="000000"/>
              </a:solidFill>
            </a:endParaRPr>
          </a:p>
          <a:p>
            <a:r>
              <a:rPr lang="en-US" sz="1600" b="1" dirty="0" err="1" smtClean="0">
                <a:solidFill>
                  <a:srgbClr val="000000"/>
                </a:solidFill>
              </a:rPr>
              <a:t>Mwt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= (2*1) + (1*32) + (4*16)  = 98g/mole</a:t>
            </a:r>
          </a:p>
          <a:p>
            <a:r>
              <a:rPr lang="en-US" sz="1600" b="1" dirty="0" smtClean="0">
                <a:solidFill>
                  <a:srgbClr val="000000"/>
                </a:solidFill>
              </a:rPr>
              <a:t>n=2    </a:t>
            </a:r>
            <a:r>
              <a:rPr lang="en-US" sz="1600" b="1" dirty="0" smtClean="0">
                <a:solidFill>
                  <a:srgbClr val="C00000"/>
                </a:solidFill>
              </a:rPr>
              <a:t> (</a:t>
            </a:r>
            <a:r>
              <a:rPr lang="en-US" sz="1600" b="1" dirty="0" smtClean="0">
                <a:solidFill>
                  <a:srgbClr val="C00000"/>
                </a:solidFill>
                <a:cs typeface="Times New Roman" pitchFamily="18" charset="0"/>
              </a:rPr>
              <a:t>H</a:t>
            </a:r>
            <a:r>
              <a:rPr lang="en-US" sz="1600" b="1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  <a:cs typeface="Times New Roman" pitchFamily="18" charset="0"/>
              </a:rPr>
              <a:t>SO</a:t>
            </a:r>
            <a:r>
              <a:rPr lang="en-US" sz="1600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sz="16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1600" b="1" dirty="0" smtClean="0">
                <a:solidFill>
                  <a:srgbClr val="C00000"/>
                </a:solidFill>
                <a:cs typeface="Times New Roman" pitchFamily="18" charset="0"/>
              </a:rPr>
              <a:t> 2H</a:t>
            </a:r>
            <a:r>
              <a:rPr lang="en-US" sz="1600" b="1" baseline="30000" dirty="0" smtClean="0">
                <a:solidFill>
                  <a:srgbClr val="C00000"/>
                </a:solidFill>
              </a:rPr>
              <a:t> +</a:t>
            </a:r>
            <a:r>
              <a:rPr lang="en-US" sz="1600" b="1" dirty="0" smtClean="0">
                <a:solidFill>
                  <a:srgbClr val="C00000"/>
                </a:solidFill>
                <a:cs typeface="Times New Roman" pitchFamily="18" charset="0"/>
              </a:rPr>
              <a:t> + SO</a:t>
            </a:r>
            <a:r>
              <a:rPr lang="en-US" sz="1600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sz="1600" b="1" baseline="30000" dirty="0" smtClean="0">
                <a:solidFill>
                  <a:srgbClr val="C00000"/>
                </a:solidFill>
              </a:rPr>
              <a:t> - </a:t>
            </a:r>
            <a:r>
              <a:rPr lang="en-US" sz="1600" b="1" dirty="0" smtClean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1600" b="1" dirty="0" smtClean="0">
                <a:solidFill>
                  <a:srgbClr val="C0504D"/>
                </a:solidFill>
              </a:rPr>
              <a:t>M, m, N=?</a:t>
            </a:r>
            <a:endParaRPr lang="en-US" sz="1600" b="1" dirty="0">
              <a:solidFill>
                <a:srgbClr val="C0504D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705600" y="838200"/>
            <a:ext cx="685800" cy="1143000"/>
          </a:xfrm>
          <a:prstGeom prst="rightBrace">
            <a:avLst>
              <a:gd name="adj1" fmla="val 21827"/>
              <a:gd name="adj2" fmla="val 48193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7573222" y="987716"/>
            <a:ext cx="895978" cy="68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80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8580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40000"/>
              </a:lnSpc>
              <a:buNone/>
              <a:defRPr/>
            </a:pPr>
            <a:r>
              <a:rPr lang="en-US" sz="2000" b="1" u="sng" dirty="0" smtClean="0">
                <a:latin typeface="+mj-lt"/>
                <a:cs typeface="Times New Roman" pitchFamily="18" charset="0"/>
              </a:rPr>
              <a:t>B) Normality 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N = M * n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n= 2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N=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0.74 </a:t>
            </a:r>
            <a:r>
              <a:rPr lang="en-US" sz="2000" dirty="0">
                <a:latin typeface="+mj-lt"/>
                <a:cs typeface="Times New Roman" pitchFamily="18" charset="0"/>
              </a:rPr>
              <a:t>* 2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b="1" dirty="0" smtClean="0">
                <a:solidFill>
                  <a:srgbClr val="4F6228"/>
                </a:solidFill>
                <a:latin typeface="+mj-lt"/>
                <a:cs typeface="Times New Roman" pitchFamily="18" charset="0"/>
                <a:sym typeface="Wingdings"/>
              </a:rPr>
              <a:t></a:t>
            </a:r>
            <a:r>
              <a:rPr lang="en-US" sz="2000" b="1" dirty="0" smtClean="0">
                <a:solidFill>
                  <a:srgbClr val="4F6228"/>
                </a:solidFill>
                <a:latin typeface="+mj-lt"/>
                <a:cs typeface="Times New Roman" pitchFamily="18" charset="0"/>
              </a:rPr>
              <a:t>N </a:t>
            </a:r>
            <a:r>
              <a:rPr lang="en-US" sz="2000" b="1" dirty="0">
                <a:solidFill>
                  <a:srgbClr val="4F6228"/>
                </a:solidFill>
                <a:latin typeface="+mj-lt"/>
                <a:cs typeface="Times New Roman" pitchFamily="18" charset="0"/>
              </a:rPr>
              <a:t>= </a:t>
            </a:r>
            <a:r>
              <a:rPr lang="en-US" sz="2000" b="1" dirty="0" smtClean="0">
                <a:solidFill>
                  <a:srgbClr val="4F6228"/>
                </a:solidFill>
                <a:latin typeface="+mj-lt"/>
                <a:cs typeface="Times New Roman" pitchFamily="18" charset="0"/>
              </a:rPr>
              <a:t>1.48 </a:t>
            </a:r>
            <a:r>
              <a:rPr lang="en-US" sz="2000" b="1" dirty="0">
                <a:solidFill>
                  <a:srgbClr val="4F6228"/>
                </a:solidFill>
                <a:latin typeface="+mj-lt"/>
                <a:cs typeface="Times New Roman" pitchFamily="18" charset="0"/>
              </a:rPr>
              <a:t>normal</a:t>
            </a:r>
            <a:r>
              <a:rPr lang="en-US" sz="2000" b="1" dirty="0" smtClean="0">
                <a:solidFill>
                  <a:srgbClr val="4F6228"/>
                </a:solidFill>
                <a:latin typeface="+mj-lt"/>
                <a:cs typeface="Times New Roman" pitchFamily="18" charset="0"/>
              </a:rPr>
              <a:t>.</a:t>
            </a:r>
            <a:endParaRPr lang="en-US" sz="2000" b="1" dirty="0">
              <a:solidFill>
                <a:srgbClr val="4F6228"/>
              </a:solidFill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  <a:defRPr/>
            </a:pPr>
            <a:r>
              <a:rPr lang="en-US" sz="2000" b="1" u="sng" dirty="0" smtClean="0">
                <a:latin typeface="+mj-lt"/>
                <a:cs typeface="Times New Roman" pitchFamily="18" charset="0"/>
              </a:rPr>
              <a:t>C) Molality</a:t>
            </a:r>
          </a:p>
          <a:p>
            <a:pPr marL="0" indent="0" algn="l" rtl="0">
              <a:lnSpc>
                <a:spcPct val="140000"/>
              </a:lnSpc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Since the weight of solution = weight of solvent + weight of solute.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2000" dirty="0">
                <a:latin typeface="+mj-lt"/>
                <a:cs typeface="Times New Roman" pitchFamily="18" charset="0"/>
              </a:rPr>
              <a:t>Thus, the weight of solvent = weight of solution - weight of solute.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2000" dirty="0">
                <a:latin typeface="+mj-lt"/>
                <a:cs typeface="Times New Roman" pitchFamily="18" charset="0"/>
              </a:rPr>
              <a:t>                                                  = 100g –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4 g =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96g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2000" dirty="0" smtClean="0">
                <a:latin typeface="+mj-lt"/>
                <a:cs typeface="Times New Roman" pitchFamily="18" charset="0"/>
              </a:rPr>
              <a:t>0.04 </a:t>
            </a:r>
            <a:r>
              <a:rPr lang="en-US" sz="2000" dirty="0">
                <a:latin typeface="+mj-lt"/>
                <a:cs typeface="Times New Roman" pitchFamily="18" charset="0"/>
              </a:rPr>
              <a:t>mole of solute in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96 </a:t>
            </a:r>
            <a:r>
              <a:rPr lang="en-US" sz="2000" dirty="0">
                <a:latin typeface="+mj-lt"/>
                <a:cs typeface="Times New Roman" pitchFamily="18" charset="0"/>
              </a:rPr>
              <a:t>g of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solvent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2000" dirty="0">
                <a:latin typeface="+mj-lt"/>
                <a:cs typeface="Times New Roman" pitchFamily="18" charset="0"/>
              </a:rPr>
              <a:t>   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?   mole of solute in 1000 g of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solvent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2000" dirty="0">
                <a:latin typeface="+mj-lt"/>
                <a:cs typeface="Times New Roman" pitchFamily="18" charset="0"/>
              </a:rPr>
              <a:t> No. of moles of solute  1000 g of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solvent   </a:t>
            </a:r>
            <a:r>
              <a:rPr lang="en-US" sz="2000" dirty="0">
                <a:latin typeface="+mj-lt"/>
                <a:cs typeface="Times New Roman" pitchFamily="18" charset="0"/>
              </a:rPr>
              <a:t>= ( 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0.04 </a:t>
            </a:r>
            <a:r>
              <a:rPr lang="en-US" sz="2000" dirty="0">
                <a:latin typeface="+mj-lt"/>
                <a:cs typeface="Times New Roman" pitchFamily="18" charset="0"/>
              </a:rPr>
              <a:t>* 1000) /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96 </a:t>
            </a:r>
            <a:r>
              <a:rPr lang="en-US" sz="2000" dirty="0">
                <a:latin typeface="+mj-lt"/>
                <a:cs typeface="Times New Roman" pitchFamily="18" charset="0"/>
              </a:rPr>
              <a:t>=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0.42 </a:t>
            </a:r>
            <a:r>
              <a:rPr lang="en-US" sz="2000" dirty="0">
                <a:latin typeface="+mj-lt"/>
                <a:cs typeface="Times New Roman" pitchFamily="18" charset="0"/>
              </a:rPr>
              <a:t>moles </a:t>
            </a:r>
          </a:p>
          <a:p>
            <a:pPr marL="0" indent="0" algn="l" rtl="0">
              <a:lnSpc>
                <a:spcPct val="140000"/>
              </a:lnSpc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  <a:sym typeface="Wingdings"/>
              </a:rPr>
              <a:t>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molality is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0.42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0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Q1: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Calculate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the following:</a:t>
            </a:r>
          </a:p>
          <a:p>
            <a:pPr marL="0" indent="0" algn="l" rtl="0">
              <a:buNone/>
            </a:pP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A)The weight in grams of 0.45 moles of 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glucose(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C</a:t>
            </a:r>
            <a:r>
              <a:rPr lang="en-US" sz="2400" baseline="-25000" dirty="0" smtClean="0">
                <a:solidFill>
                  <a:srgbClr val="C00000"/>
                </a:solidFill>
                <a:cs typeface="Times New Roman" pitchFamily="18" charset="0"/>
              </a:rPr>
              <a:t>6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H</a:t>
            </a:r>
            <a:r>
              <a:rPr lang="en-US" sz="2400" baseline="-25000" dirty="0" smtClean="0">
                <a:solidFill>
                  <a:srgbClr val="C00000"/>
                </a:solidFill>
                <a:cs typeface="Times New Roman" pitchFamily="18" charset="0"/>
              </a:rPr>
              <a:t>12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O</a:t>
            </a:r>
            <a:r>
              <a:rPr lang="en-US" sz="2400" baseline="-25000" dirty="0" smtClean="0">
                <a:solidFill>
                  <a:srgbClr val="C00000"/>
                </a:solidFill>
                <a:cs typeface="Times New Roman" pitchFamily="18" charset="0"/>
              </a:rPr>
              <a:t>6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?</a:t>
            </a:r>
            <a:endParaRPr lang="en-US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No. </a:t>
            </a:r>
            <a:r>
              <a:rPr lang="en-US" sz="2000" dirty="0">
                <a:cs typeface="Times New Roman" pitchFamily="18" charset="0"/>
              </a:rPr>
              <a:t>of moles = 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wt</a:t>
            </a:r>
            <a:r>
              <a:rPr lang="en-US" sz="2000" baseline="-25000" dirty="0">
                <a:cs typeface="Times New Roman" pitchFamily="18" charset="0"/>
              </a:rPr>
              <a:t>g</a:t>
            </a:r>
            <a:r>
              <a:rPr lang="en-US" sz="2000" baseline="300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/</a:t>
            </a:r>
            <a:r>
              <a:rPr lang="en-US" sz="2000" dirty="0" smtClean="0">
                <a:cs typeface="Times New Roman" pitchFamily="18" charset="0"/>
              </a:rPr>
              <a:t>MW </a:t>
            </a: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 err="1" smtClean="0">
                <a:cs typeface="Times New Roman" pitchFamily="18" charset="0"/>
              </a:rPr>
              <a:t>wt</a:t>
            </a:r>
            <a:r>
              <a:rPr lang="en-US" sz="2000" baseline="-25000" dirty="0" err="1" smtClean="0">
                <a:cs typeface="Times New Roman" pitchFamily="18" charset="0"/>
              </a:rPr>
              <a:t>g</a:t>
            </a:r>
            <a:r>
              <a:rPr lang="en-US" sz="2000" baseline="30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</a:t>
            </a:r>
            <a:r>
              <a:rPr lang="en-US" sz="2000" dirty="0">
                <a:cs typeface="Times New Roman" pitchFamily="18" charset="0"/>
              </a:rPr>
              <a:t>No. of </a:t>
            </a:r>
            <a:r>
              <a:rPr lang="en-US" sz="2000" dirty="0" smtClean="0">
                <a:cs typeface="Times New Roman" pitchFamily="18" charset="0"/>
              </a:rPr>
              <a:t>moles * MW </a:t>
            </a:r>
            <a:endParaRPr lang="en-US" sz="2000" dirty="0">
              <a:cs typeface="Times New Roman" pitchFamily="18" charset="0"/>
            </a:endParaRP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MW of glucose = (12*6) + (1*12) +(16*6) = 180g/mole.</a:t>
            </a: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>
                <a:cs typeface="Times New Roman" pitchFamily="18" charset="0"/>
              </a:rPr>
              <a:t>wt</a:t>
            </a:r>
            <a:r>
              <a:rPr lang="en-US" sz="2000" baseline="-25000" dirty="0">
                <a:cs typeface="Times New Roman" pitchFamily="18" charset="0"/>
              </a:rPr>
              <a:t>g</a:t>
            </a:r>
            <a:r>
              <a:rPr lang="en-US" sz="2000" baseline="30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= 0.45 *180 = 81 g.</a:t>
            </a:r>
          </a:p>
          <a:p>
            <a:pPr algn="l" rtl="0"/>
            <a:endParaRPr lang="en-US" sz="24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B)The weight in grams of 1*10</a:t>
            </a:r>
            <a:r>
              <a:rPr lang="en-US" sz="2400" baseline="30000" dirty="0" smtClean="0">
                <a:solidFill>
                  <a:srgbClr val="C00000"/>
                </a:solidFill>
                <a:cs typeface="Times New Roman" pitchFamily="18" charset="0"/>
              </a:rPr>
              <a:t>23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 molecules of </a:t>
            </a:r>
            <a:r>
              <a:rPr lang="en-US" sz="2400" dirty="0" err="1" smtClean="0">
                <a:solidFill>
                  <a:srgbClr val="C00000"/>
                </a:solidFill>
                <a:cs typeface="Times New Roman" pitchFamily="18" charset="0"/>
              </a:rPr>
              <a:t>NaCl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?</a:t>
            </a:r>
            <a:endParaRPr lang="en-US" sz="2400" b="1" u="sng" dirty="0" smtClean="0">
              <a:cs typeface="Times New Roman" pitchFamily="18" charset="0"/>
            </a:endParaRP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1 mole has 6.023 * 10</a:t>
            </a:r>
            <a:r>
              <a:rPr lang="en-US" sz="2000" baseline="30000" dirty="0" smtClean="0">
                <a:cs typeface="Times New Roman" pitchFamily="18" charset="0"/>
              </a:rPr>
              <a:t>23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(Avogadro's number)</a:t>
            </a: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? mole </a:t>
            </a:r>
            <a:r>
              <a:rPr lang="en-US" sz="2000" dirty="0">
                <a:cs typeface="Times New Roman" pitchFamily="18" charset="0"/>
              </a:rPr>
              <a:t>has 1 * 10</a:t>
            </a:r>
            <a:r>
              <a:rPr lang="en-US" sz="2000" baseline="30000" dirty="0">
                <a:cs typeface="Times New Roman" pitchFamily="18" charset="0"/>
              </a:rPr>
              <a:t>23</a:t>
            </a: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dirty="0" smtClean="0">
                <a:cs typeface="Times New Roman" pitchFamily="18" charset="0"/>
              </a:rPr>
              <a:t>    </a:t>
            </a: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000" dirty="0" smtClean="0">
                <a:cs typeface="Times New Roman" pitchFamily="18" charset="0"/>
                <a:sym typeface="Wingdings"/>
              </a:rPr>
              <a:t></a:t>
            </a:r>
            <a:r>
              <a:rPr lang="en-US" sz="2000" dirty="0" smtClean="0">
                <a:cs typeface="Times New Roman" pitchFamily="18" charset="0"/>
              </a:rPr>
              <a:t> no of moles = 0.166 mole.</a:t>
            </a: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>
                <a:cs typeface="Times New Roman" pitchFamily="18" charset="0"/>
              </a:rPr>
              <a:t>MW of  </a:t>
            </a:r>
            <a:r>
              <a:rPr lang="en-US" sz="2000" dirty="0" err="1" smtClean="0">
                <a:cs typeface="Times New Roman" pitchFamily="18" charset="0"/>
              </a:rPr>
              <a:t>NaCl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(1* 23) </a:t>
            </a:r>
            <a:r>
              <a:rPr lang="en-US" sz="2000" dirty="0">
                <a:cs typeface="Times New Roman" pitchFamily="18" charset="0"/>
              </a:rPr>
              <a:t>+ (</a:t>
            </a:r>
            <a:r>
              <a:rPr lang="en-US" sz="2000" dirty="0" smtClean="0">
                <a:cs typeface="Times New Roman" pitchFamily="18" charset="0"/>
              </a:rPr>
              <a:t>1* 35.5)= 58.5g/mole.</a:t>
            </a:r>
          </a:p>
          <a:p>
            <a:pPr lvl="1" algn="l" rtl="0">
              <a:lnSpc>
                <a:spcPct val="140000"/>
              </a:lnSpc>
              <a:buNone/>
              <a:defRPr/>
            </a:pPr>
            <a:r>
              <a:rPr lang="en-US" sz="2000" dirty="0">
                <a:cs typeface="Times New Roman" pitchFamily="18" charset="0"/>
              </a:rPr>
              <a:t>wt</a:t>
            </a:r>
            <a:r>
              <a:rPr lang="en-US" sz="2000" baseline="-25000" dirty="0">
                <a:cs typeface="Times New Roman" pitchFamily="18" charset="0"/>
              </a:rPr>
              <a:t>g</a:t>
            </a:r>
            <a:r>
              <a:rPr lang="en-US" sz="2000" baseline="300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0.166 *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58.5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9.71 </a:t>
            </a:r>
            <a:r>
              <a:rPr lang="en-US" sz="2000" dirty="0">
                <a:cs typeface="Times New Roman" pitchFamily="18" charset="0"/>
              </a:rPr>
              <a:t>g.</a:t>
            </a: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447800" y="45720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71600" y="44958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554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324600"/>
          </a:xfrm>
        </p:spPr>
        <p:txBody>
          <a:bodyPr>
            <a:normAutofit/>
          </a:bodyPr>
          <a:lstStyle/>
          <a:p>
            <a:pPr marL="0" indent="0" algn="l" rtl="0"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C)The number of molecules in 2.25g  glycine (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H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5</a:t>
            </a:r>
            <a:r>
              <a:rPr lang="en-US" sz="2400" dirty="0" smtClean="0">
                <a:solidFill>
                  <a:schemeClr val="accent2"/>
                </a:solidFill>
              </a:rPr>
              <a:t>NO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? </a:t>
            </a: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 smtClean="0">
                <a:latin typeface="+mj-lt"/>
                <a:cs typeface="Times New Roman" pitchFamily="18" charset="0"/>
              </a:rPr>
              <a:t>MW </a:t>
            </a:r>
            <a:r>
              <a:rPr lang="en-US" sz="2400" dirty="0">
                <a:latin typeface="+mj-lt"/>
                <a:cs typeface="Times New Roman" pitchFamily="18" charset="0"/>
              </a:rPr>
              <a:t>of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glycine = (2*12) </a:t>
            </a:r>
            <a:r>
              <a:rPr lang="en-US" sz="2400" dirty="0">
                <a:latin typeface="+mj-lt"/>
                <a:cs typeface="Times New Roman" pitchFamily="18" charset="0"/>
              </a:rPr>
              <a:t>+ (</a:t>
            </a:r>
            <a:r>
              <a:rPr lang="en-US" sz="2400" dirty="0" smtClean="0">
                <a:latin typeface="+mj-lt"/>
                <a:cs typeface="Times New Roman" pitchFamily="18" charset="0"/>
              </a:rPr>
              <a:t>1*14) + (2*16) + (5*1) = 75g/mole.</a:t>
            </a: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>
                <a:latin typeface="+mj-lt"/>
                <a:cs typeface="Times New Roman" pitchFamily="18" charset="0"/>
              </a:rPr>
              <a:t>1 mole has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75g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 smtClean="0">
                <a:latin typeface="+mj-lt"/>
                <a:cs typeface="Times New Roman" pitchFamily="18" charset="0"/>
              </a:rPr>
              <a:t>? </a:t>
            </a:r>
            <a:r>
              <a:rPr lang="en-US" sz="2400" dirty="0">
                <a:latin typeface="+mj-lt"/>
                <a:cs typeface="Times New Roman" pitchFamily="18" charset="0"/>
              </a:rPr>
              <a:t>mole has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2.25g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>
                <a:cs typeface="Times New Roman" pitchFamily="18" charset="0"/>
                <a:sym typeface="Wingdings"/>
              </a:rPr>
              <a:t></a:t>
            </a:r>
            <a:r>
              <a:rPr lang="en-US" sz="2400" dirty="0">
                <a:cs typeface="Times New Roman" pitchFamily="18" charset="0"/>
              </a:rPr>
              <a:t> no of moles =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= 0.03 mole.</a:t>
            </a: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 smtClean="0">
                <a:latin typeface="+mj-lt"/>
                <a:cs typeface="Times New Roman" pitchFamily="18" charset="0"/>
              </a:rPr>
              <a:t>Since </a:t>
            </a:r>
            <a:r>
              <a:rPr lang="en-US" sz="2400" dirty="0">
                <a:latin typeface="+mj-lt"/>
                <a:cs typeface="Times New Roman" pitchFamily="18" charset="0"/>
              </a:rPr>
              <a:t>1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mole</a:t>
            </a:r>
            <a:r>
              <a:rPr lang="en-US" sz="2400" dirty="0" smtClean="0">
                <a:latin typeface="+mj-lt"/>
                <a:cs typeface="Times New Roman" pitchFamily="18" charset="0"/>
                <a:sym typeface="Wingdings"/>
              </a:rPr>
              <a:t>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6.023 </a:t>
            </a:r>
            <a:r>
              <a:rPr lang="en-US" sz="2400" dirty="0">
                <a:latin typeface="+mj-lt"/>
                <a:cs typeface="Times New Roman" pitchFamily="18" charset="0"/>
              </a:rPr>
              <a:t>* 10</a:t>
            </a:r>
            <a:r>
              <a:rPr lang="en-US" sz="2400" baseline="30000" dirty="0">
                <a:latin typeface="+mj-lt"/>
                <a:cs typeface="Times New Roman" pitchFamily="18" charset="0"/>
              </a:rPr>
              <a:t>23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(Avogadro's number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)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>
                <a:latin typeface="+mj-lt"/>
                <a:cs typeface="Times New Roman" pitchFamily="18" charset="0"/>
              </a:rPr>
              <a:t>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  0.03 mole</a:t>
            </a:r>
            <a:r>
              <a:rPr lang="en-US" sz="2400" dirty="0" smtClean="0">
                <a:latin typeface="+mj-lt"/>
                <a:cs typeface="Times New Roman" pitchFamily="18" charset="0"/>
                <a:sym typeface="Wingdings"/>
              </a:rPr>
              <a:t>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? molecules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 smtClean="0">
                <a:latin typeface="+mj-lt"/>
                <a:cs typeface="Times New Roman" pitchFamily="18" charset="0"/>
                <a:sym typeface="Wingdings"/>
              </a:rPr>
              <a:t> no. of molecules =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0.03 * </a:t>
            </a:r>
            <a:r>
              <a:rPr lang="en-US" sz="2400" dirty="0">
                <a:latin typeface="+mj-lt"/>
                <a:cs typeface="Times New Roman" pitchFamily="18" charset="0"/>
              </a:rPr>
              <a:t>6.023 * 10</a:t>
            </a:r>
            <a:r>
              <a:rPr lang="en-US" sz="2400" baseline="30000" dirty="0">
                <a:latin typeface="+mj-lt"/>
                <a:cs typeface="Times New Roman" pitchFamily="18" charset="0"/>
              </a:rPr>
              <a:t>23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40000"/>
              </a:lnSpc>
              <a:buNone/>
              <a:defRPr/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                             = 0.18 </a:t>
            </a:r>
            <a:r>
              <a:rPr lang="en-US" sz="2400" dirty="0">
                <a:latin typeface="+mj-lt"/>
                <a:cs typeface="Times New Roman" pitchFamily="18" charset="0"/>
              </a:rPr>
              <a:t>* 10</a:t>
            </a:r>
            <a:r>
              <a:rPr lang="en-US" sz="2400" baseline="30000" dirty="0">
                <a:latin typeface="+mj-lt"/>
                <a:cs typeface="Times New Roman" pitchFamily="18" charset="0"/>
              </a:rPr>
              <a:t>23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molecule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209800" y="3581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33600" y="35814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65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2484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4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Q2: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Calculate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the normality of the following solutions:</a:t>
            </a:r>
          </a:p>
          <a:p>
            <a:pPr marL="457200" indent="-457200" algn="l" rtl="0">
              <a:lnSpc>
                <a:spcPct val="140000"/>
              </a:lnSpc>
              <a:buAutoNum type="alphaUcParenR"/>
            </a:pPr>
            <a:r>
              <a:rPr lang="en-US" sz="20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250ml 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of 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HCl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containing 18.25g of 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HCl</a:t>
            </a:r>
            <a:endParaRPr lang="en-US" sz="20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i="1" dirty="0" smtClean="0">
                <a:latin typeface="+mj-lt"/>
                <a:cs typeface="Times New Roman" pitchFamily="18" charset="0"/>
              </a:rPr>
              <a:t>N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= No. of equivalents / V</a:t>
            </a:r>
            <a:r>
              <a:rPr lang="en-US" sz="2000" baseline="-25000" dirty="0">
                <a:latin typeface="+mj-lt"/>
                <a:cs typeface="Times New Roman" pitchFamily="18" charset="0"/>
              </a:rPr>
              <a:t>(L)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No</a:t>
            </a:r>
            <a:r>
              <a:rPr lang="en-US" sz="2000" dirty="0">
                <a:latin typeface="+mj-lt"/>
                <a:cs typeface="Times New Roman" pitchFamily="18" charset="0"/>
              </a:rPr>
              <a:t>. of equivalents = wt</a:t>
            </a:r>
            <a:r>
              <a:rPr lang="en-US" sz="2000" baseline="-25000" dirty="0">
                <a:latin typeface="+mj-lt"/>
                <a:cs typeface="Times New Roman" pitchFamily="18" charset="0"/>
              </a:rPr>
              <a:t>g</a:t>
            </a:r>
            <a:r>
              <a:rPr lang="en-US" sz="2000" baseline="30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of solute /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EW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EW= MW of solute /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n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= 36.5 / 1 = 36.5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solidFill>
                  <a:srgbClr val="984807"/>
                </a:solidFill>
                <a:latin typeface="+mj-lt"/>
                <a:cs typeface="Times New Roman" pitchFamily="18" charset="0"/>
              </a:rPr>
              <a:t>No. of equivalents = wt</a:t>
            </a:r>
            <a:r>
              <a:rPr lang="en-US" sz="2000" baseline="-25000" dirty="0">
                <a:solidFill>
                  <a:srgbClr val="984807"/>
                </a:solidFill>
                <a:latin typeface="+mj-lt"/>
                <a:cs typeface="Times New Roman" pitchFamily="18" charset="0"/>
              </a:rPr>
              <a:t>g</a:t>
            </a:r>
            <a:r>
              <a:rPr lang="en-US" sz="2000" baseline="30000" dirty="0">
                <a:solidFill>
                  <a:srgbClr val="984807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984807"/>
                </a:solidFill>
                <a:latin typeface="+mj-lt"/>
                <a:cs typeface="Times New Roman" pitchFamily="18" charset="0"/>
              </a:rPr>
              <a:t>of solute / equivalents weight 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                               = 18.25 /36.5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                             = 0.5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i="1" dirty="0">
                <a:latin typeface="+mj-lt"/>
                <a:cs typeface="Times New Roman" pitchFamily="18" charset="0"/>
              </a:rPr>
              <a:t>N</a:t>
            </a:r>
            <a:r>
              <a:rPr lang="en-US" sz="2000" dirty="0">
                <a:latin typeface="+mj-lt"/>
                <a:cs typeface="Times New Roman" pitchFamily="18" charset="0"/>
              </a:rPr>
              <a:t> = No. of equivalents /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+mj-lt"/>
                <a:cs typeface="Times New Roman" pitchFamily="18" charset="0"/>
              </a:rPr>
              <a:t>(L)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baseline="-25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  = 0.5 / 0.25</a:t>
            </a:r>
          </a:p>
          <a:p>
            <a:pPr lvl="1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  =2 normal.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x-non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5715000" y="914400"/>
            <a:ext cx="3048000" cy="19050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Given values: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wt</a:t>
            </a:r>
            <a:r>
              <a:rPr lang="en-US" b="1" dirty="0" smtClean="0">
                <a:solidFill>
                  <a:srgbClr val="000000"/>
                </a:solidFill>
              </a:rPr>
              <a:t>= 18.25g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V=250 ml =0.25 L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Mwt</a:t>
            </a:r>
            <a:r>
              <a:rPr lang="en-US" b="1" dirty="0" smtClean="0">
                <a:solidFill>
                  <a:srgbClr val="000000"/>
                </a:solidFill>
              </a:rPr>
              <a:t> = 35.5+1= 36.5g/ </a:t>
            </a:r>
            <a:r>
              <a:rPr lang="en-US" b="1" dirty="0" err="1" smtClean="0">
                <a:solidFill>
                  <a:srgbClr val="000000"/>
                </a:solidFill>
              </a:rPr>
              <a:t>mol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n=1 </a:t>
            </a:r>
            <a:r>
              <a:rPr lang="en-US" b="1" dirty="0" smtClean="0">
                <a:solidFill>
                  <a:srgbClr val="000000"/>
                </a:solidFill>
              </a:rPr>
              <a:t>    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HCl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b="1" baseline="30000" dirty="0" smtClean="0">
                <a:solidFill>
                  <a:srgbClr val="C00000"/>
                </a:solidFill>
              </a:rPr>
              <a:t>+ </a:t>
            </a:r>
            <a:r>
              <a:rPr lang="en-US" b="1" dirty="0" smtClean="0">
                <a:solidFill>
                  <a:srgbClr val="C00000"/>
                </a:solidFill>
              </a:rPr>
              <a:t>+ </a:t>
            </a:r>
            <a:r>
              <a:rPr lang="en-US" b="1" dirty="0" err="1" smtClean="0">
                <a:solidFill>
                  <a:srgbClr val="C00000"/>
                </a:solidFill>
              </a:rPr>
              <a:t>Cl</a:t>
            </a:r>
            <a:r>
              <a:rPr lang="en-US" b="1" baseline="30000" dirty="0" smtClean="0">
                <a:solidFill>
                  <a:srgbClr val="C00000"/>
                </a:solidFill>
              </a:rPr>
              <a:t> 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N=?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1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867400"/>
          </a:xfrm>
        </p:spPr>
        <p:txBody>
          <a:bodyPr>
            <a:normAutofit/>
          </a:bodyPr>
          <a:lstStyle/>
          <a:p>
            <a:pPr marL="0" indent="0" algn="l" rtl="0"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49 g of H</a:t>
            </a:r>
            <a:r>
              <a:rPr lang="en-US" sz="2400" b="1" baseline="-25000" dirty="0">
                <a:solidFill>
                  <a:schemeClr val="accent2"/>
                </a:solidFill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SO</a:t>
            </a:r>
            <a:r>
              <a:rPr lang="en-US" sz="2400" b="1" baseline="-25000" dirty="0">
                <a:solidFill>
                  <a:schemeClr val="accent2"/>
                </a:solidFill>
                <a:cs typeface="Times New Roman" pitchFamily="18" charset="0"/>
              </a:rPr>
              <a:t>4 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in 250ml</a:t>
            </a:r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?</a:t>
            </a:r>
            <a:endParaRPr lang="en-US" sz="2400" b="1" dirty="0">
              <a:solidFill>
                <a:schemeClr val="accent2"/>
              </a:solidFill>
              <a:cs typeface="Times New Roman" pitchFamily="18" charset="0"/>
            </a:endParaRPr>
          </a:p>
          <a:p>
            <a:pPr marL="400050" lvl="1" indent="0" algn="l" rtl="0">
              <a:buNone/>
              <a:defRPr/>
            </a:pPr>
            <a:r>
              <a:rPr lang="en-US" sz="2000" dirty="0" err="1" smtClean="0">
                <a:cs typeface="Times New Roman" pitchFamily="18" charset="0"/>
              </a:rPr>
              <a:t>No.of</a:t>
            </a:r>
            <a:r>
              <a:rPr lang="en-US" sz="2000" dirty="0" smtClean="0">
                <a:cs typeface="Times New Roman" pitchFamily="18" charset="0"/>
              </a:rPr>
              <a:t> moles= wt / </a:t>
            </a:r>
            <a:r>
              <a:rPr lang="en-US" sz="2000" dirty="0" err="1" smtClean="0">
                <a:cs typeface="Times New Roman" pitchFamily="18" charset="0"/>
              </a:rPr>
              <a:t>mwt</a:t>
            </a:r>
            <a:endParaRPr lang="en-US" sz="2000" dirty="0" smtClean="0">
              <a:cs typeface="Times New Roman" pitchFamily="18" charset="0"/>
            </a:endParaRPr>
          </a:p>
          <a:p>
            <a:pPr marL="400050" lvl="1" indent="0" algn="l" rtl="0"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                  = 49/98</a:t>
            </a:r>
          </a:p>
          <a:p>
            <a:pPr marL="400050" lvl="1" indent="0" algn="l" rtl="0"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                  = 0.5 moles</a:t>
            </a:r>
          </a:p>
          <a:p>
            <a:pPr marL="400050" lvl="1" indent="0" algn="l" rtl="0"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M= </a:t>
            </a:r>
            <a:r>
              <a:rPr lang="en-US" sz="2000" dirty="0" err="1" smtClean="0">
                <a:cs typeface="Times New Roman" pitchFamily="18" charset="0"/>
              </a:rPr>
              <a:t>no.of</a:t>
            </a:r>
            <a:r>
              <a:rPr lang="en-US" sz="2000" dirty="0" smtClean="0">
                <a:cs typeface="Times New Roman" pitchFamily="18" charset="0"/>
              </a:rPr>
              <a:t> moles/ </a:t>
            </a:r>
            <a:r>
              <a:rPr lang="en-US" sz="2000" dirty="0" smtClean="0">
                <a:cs typeface="Times New Roman" pitchFamily="18" charset="0"/>
              </a:rPr>
              <a:t>V</a:t>
            </a:r>
            <a:r>
              <a:rPr lang="en-US" sz="2000" baseline="-25000" dirty="0" smtClean="0">
                <a:cs typeface="Times New Roman" pitchFamily="18" charset="0"/>
              </a:rPr>
              <a:t>(L)</a:t>
            </a:r>
            <a:endParaRPr lang="en-US" sz="2000" dirty="0" smtClean="0">
              <a:cs typeface="Times New Roman" pitchFamily="18" charset="0"/>
            </a:endParaRPr>
          </a:p>
          <a:p>
            <a:pPr marL="400050" lvl="1" indent="0" algn="l" rtl="0"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= 0.5/0.25 =2 M</a:t>
            </a:r>
          </a:p>
          <a:p>
            <a:pPr marL="400050" lvl="1" indent="0" algn="l" rtl="0">
              <a:buNone/>
              <a:defRPr/>
            </a:pPr>
            <a:endParaRPr lang="en-US" sz="2000" dirty="0" smtClean="0">
              <a:cs typeface="Times New Roman" pitchFamily="18" charset="0"/>
            </a:endParaRPr>
          </a:p>
          <a:p>
            <a:pPr marL="400050" lvl="1" indent="0" algn="l" rtl="0"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N= M x n</a:t>
            </a:r>
          </a:p>
          <a:p>
            <a:pPr marL="400050" lvl="1" indent="0" algn="l" rtl="0"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= 2 x  2</a:t>
            </a:r>
            <a:endParaRPr lang="en-US" sz="2000" dirty="0" smtClean="0">
              <a:cs typeface="Times New Roman" pitchFamily="18" charset="0"/>
            </a:endParaRPr>
          </a:p>
          <a:p>
            <a:pPr marL="400050" lvl="1" indent="0" algn="l" rtl="0">
              <a:spcBef>
                <a:spcPts val="580"/>
              </a:spcBef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    = </a:t>
            </a:r>
            <a:r>
              <a:rPr lang="en-US" sz="2000" dirty="0" smtClean="0">
                <a:cs typeface="Times New Roman" pitchFamily="18" charset="0"/>
              </a:rPr>
              <a:t>4 </a:t>
            </a:r>
            <a:r>
              <a:rPr lang="en-US" sz="2000" dirty="0">
                <a:cs typeface="Times New Roman" pitchFamily="18" charset="0"/>
              </a:rPr>
              <a:t>normal.</a:t>
            </a: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4191000" y="685800"/>
            <a:ext cx="4648200" cy="19050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Given values: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wt</a:t>
            </a:r>
            <a:r>
              <a:rPr lang="en-US" b="1" dirty="0" smtClean="0">
                <a:solidFill>
                  <a:srgbClr val="000000"/>
                </a:solidFill>
              </a:rPr>
              <a:t>=49 g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V=250 ml =0.25 L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Mwt</a:t>
            </a:r>
            <a:r>
              <a:rPr lang="en-US" b="1" dirty="0">
                <a:solidFill>
                  <a:srgbClr val="000000"/>
                </a:solidFill>
              </a:rPr>
              <a:t> = (2*1) + (1*32) + (4*16)  = 98g/</a:t>
            </a:r>
            <a:r>
              <a:rPr lang="en-US" b="1" dirty="0" smtClean="0">
                <a:solidFill>
                  <a:srgbClr val="000000"/>
                </a:solidFill>
              </a:rPr>
              <a:t>mole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n=2 </a:t>
            </a:r>
            <a:r>
              <a:rPr lang="en-US" b="1" dirty="0" smtClean="0">
                <a:solidFill>
                  <a:srgbClr val="0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2H</a:t>
            </a:r>
            <a:r>
              <a:rPr lang="en-US" b="1" baseline="30000" dirty="0" smtClean="0">
                <a:solidFill>
                  <a:srgbClr val="C00000"/>
                </a:solidFill>
              </a:rPr>
              <a:t> +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 + SO</a:t>
            </a:r>
            <a:r>
              <a:rPr lang="en-US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b="1" baseline="30000" dirty="0" smtClean="0">
                <a:solidFill>
                  <a:srgbClr val="C00000"/>
                </a:solidFill>
              </a:rPr>
              <a:t> </a:t>
            </a:r>
            <a:r>
              <a:rPr lang="en-US" b="1" baseline="30000" dirty="0" smtClean="0">
                <a:solidFill>
                  <a:srgbClr val="C00000"/>
                </a:solidFill>
              </a:rPr>
              <a:t>- 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N=?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7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0"/>
            <a:ext cx="8229600" cy="62484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Q3: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12.25g of H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PO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was dissolved in water and the volume made up to 100ml calculate the normality of the solution?</a:t>
            </a:r>
          </a:p>
          <a:p>
            <a:pPr marL="400050" lvl="1" indent="0" algn="l" rtl="0">
              <a:lnSpc>
                <a:spcPct val="130000"/>
              </a:lnSpc>
              <a:spcBef>
                <a:spcPts val="580"/>
              </a:spcBef>
              <a:buNone/>
              <a:defRPr/>
            </a:pPr>
            <a:r>
              <a:rPr lang="en-US" sz="1600" i="1" dirty="0" smtClean="0">
                <a:latin typeface="+mj-lt"/>
                <a:cs typeface="Times New Roman" pitchFamily="18" charset="0"/>
              </a:rPr>
              <a:t>N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600" dirty="0">
                <a:latin typeface="+mj-lt"/>
                <a:cs typeface="Times New Roman" pitchFamily="18" charset="0"/>
              </a:rPr>
              <a:t>=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M * n</a:t>
            </a:r>
          </a:p>
          <a:p>
            <a:pPr marL="400050" lvl="1" indent="0" algn="l" rtl="0">
              <a:lnSpc>
                <a:spcPct val="130000"/>
              </a:lnSpc>
              <a:buNone/>
            </a:pPr>
            <a:r>
              <a:rPr lang="en-US" sz="1600" i="1" dirty="0" smtClean="0">
                <a:latin typeface="+mj-lt"/>
                <a:cs typeface="Times New Roman" pitchFamily="18" charset="0"/>
              </a:rPr>
              <a:t>M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600" dirty="0">
                <a:latin typeface="+mj-lt"/>
                <a:cs typeface="Times New Roman" pitchFamily="18" charset="0"/>
              </a:rPr>
              <a:t>=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No</a:t>
            </a:r>
            <a:r>
              <a:rPr lang="en-US" sz="1600" dirty="0">
                <a:latin typeface="+mj-lt"/>
                <a:cs typeface="Times New Roman" pitchFamily="18" charset="0"/>
              </a:rPr>
              <a:t>. of moles of solute / V</a:t>
            </a:r>
            <a:r>
              <a:rPr lang="en-US" sz="1600" baseline="-25000" dirty="0">
                <a:latin typeface="+mj-lt"/>
                <a:cs typeface="Times New Roman" pitchFamily="18" charset="0"/>
              </a:rPr>
              <a:t>(L</a:t>
            </a:r>
            <a:r>
              <a:rPr lang="en-US" sz="1600" baseline="-25000" dirty="0" smtClean="0">
                <a:latin typeface="+mj-lt"/>
                <a:cs typeface="Times New Roman" pitchFamily="18" charset="0"/>
              </a:rPr>
              <a:t>)</a:t>
            </a:r>
            <a:endParaRPr lang="en-US" sz="1600" dirty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30000"/>
              </a:lnSpc>
              <a:buNone/>
            </a:pPr>
            <a:r>
              <a:rPr lang="en-US" sz="1600" dirty="0">
                <a:latin typeface="+mj-lt"/>
                <a:cs typeface="Times New Roman" pitchFamily="18" charset="0"/>
              </a:rPr>
              <a:t>No. of moles = wt</a:t>
            </a:r>
            <a:r>
              <a:rPr lang="en-US" sz="1600" baseline="-25000" dirty="0">
                <a:latin typeface="+mj-lt"/>
                <a:cs typeface="Times New Roman" pitchFamily="18" charset="0"/>
              </a:rPr>
              <a:t>g</a:t>
            </a:r>
            <a:r>
              <a:rPr lang="en-US" sz="1600" baseline="30000" dirty="0">
                <a:latin typeface="+mj-lt"/>
                <a:cs typeface="Times New Roman" pitchFamily="18" charset="0"/>
              </a:rPr>
              <a:t> </a:t>
            </a:r>
            <a:r>
              <a:rPr lang="en-US" sz="1600" dirty="0">
                <a:latin typeface="+mj-lt"/>
                <a:cs typeface="Times New Roman" pitchFamily="18" charset="0"/>
              </a:rPr>
              <a:t>/MW 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dirty="0" smtClean="0">
                <a:latin typeface="+mj-lt"/>
                <a:cs typeface="Times New Roman" pitchFamily="18" charset="0"/>
              </a:rPr>
              <a:t>                       = 12.25 / 98 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                    =  0.125 mole.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endParaRPr lang="en-US" sz="1600" i="1" dirty="0" smtClean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i="1" dirty="0" smtClean="0">
                <a:latin typeface="+mj-lt"/>
                <a:cs typeface="Times New Roman" pitchFamily="18" charset="0"/>
              </a:rPr>
              <a:t>M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600" dirty="0">
                <a:latin typeface="+mj-lt"/>
                <a:cs typeface="Times New Roman" pitchFamily="18" charset="0"/>
              </a:rPr>
              <a:t>= No. of moles of solute /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V</a:t>
            </a:r>
            <a:r>
              <a:rPr lang="en-US" sz="1600" baseline="-25000" dirty="0" smtClean="0">
                <a:latin typeface="+mj-lt"/>
                <a:cs typeface="Times New Roman" pitchFamily="18" charset="0"/>
              </a:rPr>
              <a:t>(L)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dirty="0" smtClean="0">
                <a:latin typeface="+mj-lt"/>
                <a:cs typeface="Times New Roman" pitchFamily="18" charset="0"/>
              </a:rPr>
              <a:t>    = 0.125 / 0.1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  =  1.25 molar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endParaRPr lang="en-US" sz="1600" i="1" dirty="0" smtClean="0">
              <a:latin typeface="+mj-lt"/>
              <a:cs typeface="Times New Roman" pitchFamily="18" charset="0"/>
            </a:endParaRP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i="1" dirty="0" smtClean="0">
                <a:latin typeface="+mj-lt"/>
                <a:cs typeface="Times New Roman" pitchFamily="18" charset="0"/>
              </a:rPr>
              <a:t>N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600" dirty="0">
                <a:latin typeface="+mj-lt"/>
                <a:cs typeface="Times New Roman" pitchFamily="18" charset="0"/>
              </a:rPr>
              <a:t>= M * n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dirty="0" smtClean="0">
                <a:latin typeface="+mj-lt"/>
                <a:cs typeface="Times New Roman" pitchFamily="18" charset="0"/>
              </a:rPr>
              <a:t>    = 1.25 * 3</a:t>
            </a:r>
          </a:p>
          <a:p>
            <a:pPr marL="400050" lvl="1" indent="0" algn="l" rtl="0">
              <a:lnSpc>
                <a:spcPct val="130000"/>
              </a:lnSpc>
              <a:buNone/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 =  3.75 normal.</a:t>
            </a:r>
          </a:p>
          <a:p>
            <a:pPr algn="l" rtl="0">
              <a:buFont typeface="Wingdings" pitchFamily="2" charset="2"/>
              <a:buChar char="Ø"/>
            </a:pPr>
            <a:endParaRPr lang="x-none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5334000" y="1600200"/>
            <a:ext cx="3657600" cy="15240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Given values:</a:t>
            </a:r>
          </a:p>
          <a:p>
            <a:r>
              <a:rPr lang="en-US" sz="1400" b="1" dirty="0" err="1" smtClean="0">
                <a:solidFill>
                  <a:srgbClr val="000000"/>
                </a:solidFill>
              </a:rPr>
              <a:t>wt</a:t>
            </a:r>
            <a:r>
              <a:rPr lang="en-US" sz="1400" b="1" dirty="0" smtClean="0">
                <a:solidFill>
                  <a:srgbClr val="000000"/>
                </a:solidFill>
              </a:rPr>
              <a:t>=12.25 g</a:t>
            </a:r>
          </a:p>
          <a:p>
            <a:r>
              <a:rPr lang="en-US" sz="1400" b="1" dirty="0" smtClean="0">
                <a:solidFill>
                  <a:srgbClr val="000000"/>
                </a:solidFill>
              </a:rPr>
              <a:t>V=100 ml =0.1L</a:t>
            </a:r>
          </a:p>
          <a:p>
            <a:r>
              <a:rPr lang="en-US" sz="1400" b="1" dirty="0" err="1" smtClean="0">
                <a:solidFill>
                  <a:srgbClr val="000000"/>
                </a:solidFill>
              </a:rPr>
              <a:t>Mwt</a:t>
            </a:r>
            <a:r>
              <a:rPr lang="en-US" sz="1400" b="1" dirty="0" smtClean="0">
                <a:solidFill>
                  <a:srgbClr val="000000"/>
                </a:solidFill>
              </a:rPr>
              <a:t>= (</a:t>
            </a:r>
            <a:r>
              <a:rPr lang="en-US" sz="1400" b="1" dirty="0">
                <a:solidFill>
                  <a:srgbClr val="000000"/>
                </a:solidFill>
              </a:rPr>
              <a:t>3*1) + (1*31) + (4*16)  = 98g/mole.</a:t>
            </a:r>
          </a:p>
          <a:p>
            <a:r>
              <a:rPr lang="en-US" sz="1400" b="1" dirty="0" smtClean="0">
                <a:solidFill>
                  <a:srgbClr val="000000"/>
                </a:solidFill>
              </a:rPr>
              <a:t>n=3           </a:t>
            </a:r>
            <a:r>
              <a:rPr lang="en-US" sz="1400" b="1" dirty="0" smtClean="0">
                <a:solidFill>
                  <a:srgbClr val="C00000"/>
                </a:solidFill>
              </a:rPr>
              <a:t> (</a:t>
            </a:r>
            <a:r>
              <a:rPr lang="en-US" sz="1400" b="1" dirty="0" smtClean="0">
                <a:solidFill>
                  <a:srgbClr val="C00000"/>
                </a:solidFill>
                <a:cs typeface="Times New Roman" pitchFamily="18" charset="0"/>
              </a:rPr>
              <a:t>H</a:t>
            </a:r>
            <a:r>
              <a:rPr lang="en-US" sz="1400" b="1" baseline="-25000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r>
              <a:rPr lang="en-US" sz="1400" b="1" dirty="0" smtClean="0">
                <a:solidFill>
                  <a:srgbClr val="C00000"/>
                </a:solidFill>
                <a:cs typeface="Times New Roman" pitchFamily="18" charset="0"/>
              </a:rPr>
              <a:t>PO</a:t>
            </a:r>
            <a:r>
              <a:rPr lang="en-US" sz="1400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sz="14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 3 H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+</a:t>
            </a:r>
            <a:r>
              <a:rPr lang="en-US" sz="1400" b="1" dirty="0" smtClean="0">
                <a:solidFill>
                  <a:srgbClr val="C00000"/>
                </a:solidFill>
              </a:rPr>
              <a:t> + </a:t>
            </a:r>
            <a:r>
              <a:rPr lang="en-US" sz="1400" b="1" dirty="0" smtClean="0">
                <a:solidFill>
                  <a:srgbClr val="C00000"/>
                </a:solidFill>
                <a:cs typeface="Times New Roman" pitchFamily="18" charset="0"/>
              </a:rPr>
              <a:t>PO</a:t>
            </a:r>
            <a:r>
              <a:rPr lang="en-US" sz="1400" b="1" baseline="-25000" dirty="0" smtClean="0">
                <a:solidFill>
                  <a:srgbClr val="C00000"/>
                </a:solidFill>
                <a:cs typeface="Times New Roman" pitchFamily="18" charset="0"/>
              </a:rPr>
              <a:t>4</a:t>
            </a:r>
            <a:r>
              <a:rPr lang="en-US" sz="1400" b="1" baseline="30000" dirty="0" smtClean="0">
                <a:solidFill>
                  <a:srgbClr val="C00000"/>
                </a:solidFill>
              </a:rPr>
              <a:t> -</a:t>
            </a:r>
            <a:r>
              <a:rPr lang="en-US" sz="1400" b="1" dirty="0" smtClean="0">
                <a:solidFill>
                  <a:srgbClr val="C00000"/>
                </a:solidFill>
              </a:rPr>
              <a:t> )</a:t>
            </a:r>
            <a:endParaRPr lang="en-US" sz="1400" b="1" dirty="0" smtClean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chemeClr val="accent2"/>
                </a:solidFill>
              </a:rPr>
              <a:t>N</a:t>
            </a:r>
            <a:r>
              <a:rPr lang="en-US" sz="1400" b="1" dirty="0" smtClean="0">
                <a:solidFill>
                  <a:schemeClr val="accent2"/>
                </a:solidFill>
              </a:rPr>
              <a:t>=?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2484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4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alibri"/>
                <a:cs typeface="Calibri"/>
              </a:rPr>
              <a:t>Q4: </a:t>
            </a:r>
            <a:r>
              <a:rPr lang="en-US" sz="2000" b="1" dirty="0">
                <a:solidFill>
                  <a:srgbClr val="C00000"/>
                </a:solidFill>
                <a:latin typeface="Calibri"/>
                <a:cs typeface="Calibri"/>
              </a:rPr>
              <a:t>20g of </a:t>
            </a:r>
            <a:r>
              <a:rPr lang="en-US" sz="2000" b="1" dirty="0" err="1">
                <a:solidFill>
                  <a:srgbClr val="C00000"/>
                </a:solidFill>
                <a:latin typeface="Calibri"/>
                <a:cs typeface="Calibri"/>
              </a:rPr>
              <a:t>NaCl</a:t>
            </a:r>
            <a:r>
              <a:rPr lang="en-US" sz="2000" b="1" dirty="0">
                <a:solidFill>
                  <a:srgbClr val="C00000"/>
                </a:solidFill>
                <a:latin typeface="Calibri"/>
                <a:cs typeface="Calibri"/>
              </a:rPr>
              <a:t> was dissolved  in 200ml of water what is its W/V</a:t>
            </a:r>
            <a:r>
              <a:rPr lang="en-US" sz="2000" b="1" dirty="0" smtClean="0">
                <a:solidFill>
                  <a:srgbClr val="C00000"/>
                </a:solidFill>
                <a:latin typeface="Calibri"/>
                <a:cs typeface="Calibri"/>
              </a:rPr>
              <a:t>%?</a:t>
            </a:r>
            <a:endParaRPr lang="en-US" sz="20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 smtClean="0">
                <a:latin typeface="Calibri"/>
                <a:cs typeface="Calibri"/>
              </a:rPr>
              <a:t>       </a:t>
            </a:r>
            <a:r>
              <a:rPr lang="en-US" sz="1600" dirty="0" smtClean="0">
                <a:latin typeface="Calibri"/>
                <a:cs typeface="Calibri"/>
              </a:rPr>
              <a:t>20 g  in  200 ml</a:t>
            </a: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smtClean="0">
                <a:latin typeface="Calibri"/>
                <a:cs typeface="Calibri"/>
              </a:rPr>
              <a:t>    </a:t>
            </a:r>
            <a:r>
              <a:rPr lang="en-US" sz="1600" dirty="0" smtClean="0">
                <a:latin typeface="Calibri"/>
                <a:cs typeface="Calibri"/>
              </a:rPr>
              <a:t>    </a:t>
            </a:r>
            <a:r>
              <a:rPr lang="en-US" sz="1600" dirty="0" smtClean="0">
                <a:latin typeface="Calibri"/>
                <a:cs typeface="Calibri"/>
              </a:rPr>
              <a:t>?      in  100 </a:t>
            </a:r>
            <a:r>
              <a:rPr lang="en-US" sz="1600" dirty="0" smtClean="0">
                <a:latin typeface="Calibri"/>
                <a:cs typeface="Calibri"/>
              </a:rPr>
              <a:t>ml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cs typeface="Calibri"/>
              </a:rPr>
              <a:t>(according to w/v% definition)</a:t>
            </a:r>
            <a:endParaRPr lang="en-US" sz="1600" b="1" dirty="0" smtClean="0">
              <a:solidFill>
                <a:schemeClr val="accent3">
                  <a:lumMod val="50000"/>
                </a:schemeClr>
              </a:solidFill>
              <a:latin typeface="Calibri"/>
              <a:cs typeface="Calibri"/>
            </a:endParaRP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smtClean="0">
                <a:latin typeface="Calibri"/>
                <a:cs typeface="Calibri"/>
              </a:rPr>
              <a:t>= 10g  </a:t>
            </a:r>
            <a:r>
              <a:rPr lang="en-US" sz="1600" dirty="0" err="1" smtClean="0">
                <a:latin typeface="Calibri"/>
                <a:cs typeface="Calibri"/>
              </a:rPr>
              <a:t>NaCl</a:t>
            </a:r>
            <a:r>
              <a:rPr lang="en-US" sz="1600" dirty="0" smtClean="0">
                <a:latin typeface="Calibri"/>
                <a:cs typeface="Calibri"/>
              </a:rPr>
              <a:t> in 100 ml water </a:t>
            </a:r>
            <a:r>
              <a:rPr lang="en-US" sz="1600" dirty="0" smtClean="0">
                <a:latin typeface="Calibri"/>
                <a:cs typeface="Calibri"/>
                <a:sym typeface="Wingdings" pitchFamily="2" charset="2"/>
              </a:rPr>
              <a:t>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the W/V% is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Calibri"/>
                <a:cs typeface="Calibri"/>
              </a:rPr>
              <a:t>10%</a:t>
            </a:r>
            <a:endParaRPr lang="en-US" sz="1600" b="1" dirty="0" smtClean="0">
              <a:solidFill>
                <a:schemeClr val="accent4">
                  <a:lumMod val="50000"/>
                </a:schemeClr>
              </a:solidFill>
              <a:latin typeface="Calibri"/>
              <a:cs typeface="Calibri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Calibri"/>
                <a:cs typeface="Calibri"/>
              </a:rPr>
              <a:t>Q5: How many ml of 0.8M acetic acid (CH</a:t>
            </a:r>
            <a:r>
              <a:rPr lang="en-US" sz="2000" b="1" baseline="-25000" dirty="0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r>
              <a:rPr lang="en-US" sz="2000" b="1" dirty="0">
                <a:solidFill>
                  <a:srgbClr val="C00000"/>
                </a:solidFill>
                <a:latin typeface="Calibri"/>
                <a:cs typeface="Calibri"/>
              </a:rPr>
              <a:t>COOH) are needed to prepare 200ml of 0.4N acetic acid</a:t>
            </a:r>
            <a:r>
              <a:rPr lang="en-US" sz="2000" b="1" dirty="0" smtClean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lang="en-US" sz="2000" b="1" dirty="0" smtClean="0">
              <a:latin typeface="Calibri"/>
              <a:cs typeface="Calibri"/>
            </a:endParaRP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i="1" dirty="0" smtClean="0">
                <a:latin typeface="Calibri"/>
                <a:cs typeface="Calibri"/>
              </a:rPr>
              <a:t>N</a:t>
            </a:r>
            <a:r>
              <a:rPr lang="en-US" sz="1600" dirty="0" smtClean="0">
                <a:latin typeface="Calibri"/>
                <a:cs typeface="Calibri"/>
              </a:rPr>
              <a:t> </a:t>
            </a:r>
            <a:r>
              <a:rPr lang="en-US" sz="1600" dirty="0">
                <a:latin typeface="Calibri"/>
                <a:cs typeface="Calibri"/>
              </a:rPr>
              <a:t>= </a:t>
            </a:r>
            <a:r>
              <a:rPr lang="en-US" sz="1600" dirty="0" smtClean="0">
                <a:latin typeface="Calibri"/>
                <a:cs typeface="Calibri"/>
              </a:rPr>
              <a:t>M * n    so  M = N/n</a:t>
            </a: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 smtClean="0">
                <a:latin typeface="Calibri"/>
                <a:cs typeface="Calibri"/>
              </a:rPr>
              <a:t>M of the required solution = 0.4/ 1=  0.4 molar</a:t>
            </a: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C</a:t>
            </a:r>
            <a:r>
              <a:rPr lang="en-US" sz="1600" b="1" baseline="-250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1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en-US" sz="1600" b="1" baseline="-25000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 =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C</a:t>
            </a:r>
            <a:r>
              <a:rPr lang="en-US" sz="1600" b="1" baseline="-250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V</a:t>
            </a:r>
            <a:r>
              <a:rPr lang="en-US" sz="1600" b="1" baseline="-25000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Calibri"/>
              </a:rPr>
              <a:t>2 </a:t>
            </a:r>
            <a:endParaRPr lang="en-US" sz="1600" b="1" baseline="-25000" dirty="0">
              <a:solidFill>
                <a:schemeClr val="accent6">
                  <a:lumMod val="50000"/>
                </a:schemeClr>
              </a:solidFill>
              <a:latin typeface="Calibri"/>
              <a:cs typeface="Calibri"/>
            </a:endParaRP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 smtClean="0">
                <a:latin typeface="Calibri"/>
                <a:cs typeface="Calibri"/>
              </a:rPr>
              <a:t>0.8 * V1= 0.4 * 200</a:t>
            </a: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>
                <a:latin typeface="Calibri"/>
                <a:cs typeface="Calibri"/>
              </a:rPr>
              <a:t>0.8 * V1=  </a:t>
            </a:r>
            <a:r>
              <a:rPr lang="en-US" sz="1600" dirty="0" smtClean="0">
                <a:latin typeface="Calibri"/>
                <a:cs typeface="Calibri"/>
              </a:rPr>
              <a:t>80</a:t>
            </a:r>
            <a:endParaRPr lang="en-US" sz="1600" dirty="0">
              <a:latin typeface="Calibri"/>
              <a:cs typeface="Calibri"/>
            </a:endParaRP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 smtClean="0">
                <a:latin typeface="Calibri"/>
                <a:cs typeface="Calibri"/>
              </a:rPr>
              <a:t>V1= 80 / 0.8</a:t>
            </a:r>
          </a:p>
          <a:p>
            <a:pPr marL="400050" lvl="1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1600" dirty="0" smtClean="0">
                <a:latin typeface="Calibri"/>
                <a:cs typeface="Calibri"/>
              </a:rPr>
              <a:t>V1 = 100 ml</a:t>
            </a:r>
          </a:p>
          <a:p>
            <a:pPr marL="400050" lvl="1" indent="0" algn="l" rtl="0">
              <a:lnSpc>
                <a:spcPct val="140000"/>
              </a:lnSpc>
              <a:buNone/>
            </a:pPr>
            <a:r>
              <a:rPr lang="en-US" sz="1600" dirty="0" err="1">
                <a:latin typeface="Calibri"/>
                <a:cs typeface="Calibri"/>
              </a:rPr>
              <a:t>i.e</a:t>
            </a:r>
            <a:r>
              <a:rPr lang="en-US" sz="1600" dirty="0">
                <a:latin typeface="Calibri"/>
                <a:cs typeface="Calibri"/>
              </a:rPr>
              <a:t>: </a:t>
            </a:r>
            <a:r>
              <a:rPr lang="en-US" sz="1600" dirty="0" smtClean="0">
                <a:latin typeface="Calibri"/>
                <a:cs typeface="Calibri"/>
              </a:rPr>
              <a:t>100 </a:t>
            </a:r>
            <a:r>
              <a:rPr lang="en-US" sz="1600" dirty="0">
                <a:latin typeface="Calibri"/>
                <a:cs typeface="Calibri"/>
              </a:rPr>
              <a:t>ml of the </a:t>
            </a:r>
            <a:r>
              <a:rPr lang="en-US" sz="1600" dirty="0" smtClean="0">
                <a:latin typeface="Calibri"/>
                <a:cs typeface="Calibri"/>
              </a:rPr>
              <a:t>0.8M </a:t>
            </a:r>
            <a:r>
              <a:rPr lang="en-US" sz="1600" dirty="0">
                <a:latin typeface="Calibri"/>
                <a:cs typeface="Calibri"/>
              </a:rPr>
              <a:t>solution </a:t>
            </a:r>
            <a:r>
              <a:rPr lang="en-US" sz="1600" dirty="0" smtClean="0">
                <a:latin typeface="Calibri"/>
                <a:cs typeface="Calibri"/>
              </a:rPr>
              <a:t>is needed and make up the volume to 200ml with distilled water.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6096000" y="2514600"/>
            <a:ext cx="2590800" cy="12954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Given values:</a:t>
            </a:r>
          </a:p>
          <a:p>
            <a:r>
              <a:rPr lang="en-US" sz="1200" b="1" dirty="0" smtClean="0">
                <a:solidFill>
                  <a:srgbClr val="000000"/>
                </a:solidFill>
              </a:rPr>
              <a:t>M=0.8M</a:t>
            </a:r>
          </a:p>
          <a:p>
            <a:r>
              <a:rPr lang="en-US" sz="1200" b="1" dirty="0" smtClean="0">
                <a:solidFill>
                  <a:srgbClr val="C0504D"/>
                </a:solidFill>
              </a:rPr>
              <a:t>V</a:t>
            </a:r>
            <a:r>
              <a:rPr lang="en-US" sz="1200" b="1" baseline="-25000" dirty="0" smtClean="0">
                <a:solidFill>
                  <a:srgbClr val="C0504D"/>
                </a:solidFill>
              </a:rPr>
              <a:t>1</a:t>
            </a:r>
            <a:r>
              <a:rPr lang="en-US" sz="1200" b="1" dirty="0" smtClean="0">
                <a:solidFill>
                  <a:srgbClr val="C0504D"/>
                </a:solidFill>
              </a:rPr>
              <a:t>=?</a:t>
            </a:r>
          </a:p>
          <a:p>
            <a:r>
              <a:rPr lang="en-US" sz="1200" b="1" dirty="0" smtClean="0">
                <a:solidFill>
                  <a:srgbClr val="000000"/>
                </a:solidFill>
              </a:rPr>
              <a:t>N= 0.4 N</a:t>
            </a:r>
          </a:p>
          <a:p>
            <a:r>
              <a:rPr lang="en-US" sz="1200" b="1" dirty="0">
                <a:solidFill>
                  <a:srgbClr val="000000"/>
                </a:solidFill>
              </a:rPr>
              <a:t>V</a:t>
            </a:r>
            <a:r>
              <a:rPr lang="en-US" sz="1200" b="1" baseline="-25000" dirty="0">
                <a:solidFill>
                  <a:srgbClr val="000000"/>
                </a:solidFill>
              </a:rPr>
              <a:t>2</a:t>
            </a:r>
            <a:r>
              <a:rPr lang="en-US" sz="1200" b="1" dirty="0">
                <a:solidFill>
                  <a:srgbClr val="000000"/>
                </a:solidFill>
              </a:rPr>
              <a:t>=200 ml 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n=1 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   </a:t>
            </a:r>
            <a:r>
              <a:rPr lang="en-US" sz="1200" b="1" dirty="0" smtClean="0">
                <a:solidFill>
                  <a:srgbClr val="C00000"/>
                </a:solidFill>
              </a:rPr>
              <a:t>(</a:t>
            </a:r>
            <a:r>
              <a:rPr lang="en-US" sz="1200" b="1" dirty="0" smtClean="0">
                <a:solidFill>
                  <a:srgbClr val="C00000"/>
                </a:solidFill>
                <a:cs typeface="Calibri"/>
              </a:rPr>
              <a:t>CH</a:t>
            </a:r>
            <a:r>
              <a:rPr lang="en-US" sz="1200" b="1" baseline="-25000" dirty="0" smtClean="0">
                <a:solidFill>
                  <a:srgbClr val="C00000"/>
                </a:solidFill>
                <a:cs typeface="Calibri"/>
              </a:rPr>
              <a:t>3</a:t>
            </a:r>
            <a:r>
              <a:rPr lang="en-US" sz="1200" b="1" dirty="0" smtClean="0">
                <a:solidFill>
                  <a:srgbClr val="C00000"/>
                </a:solidFill>
                <a:cs typeface="Calibri"/>
              </a:rPr>
              <a:t>COOH </a:t>
            </a:r>
            <a:r>
              <a:rPr lang="en-US" sz="1200" b="1" dirty="0" smtClean="0">
                <a:solidFill>
                  <a:srgbClr val="C00000"/>
                </a:solidFill>
                <a:cs typeface="Calibri"/>
                <a:sym typeface="Wingdings" pitchFamily="2" charset="2"/>
              </a:rPr>
              <a:t> </a:t>
            </a:r>
            <a:r>
              <a:rPr lang="en-US" sz="1200" b="1" dirty="0" smtClean="0">
                <a:solidFill>
                  <a:srgbClr val="C00000"/>
                </a:solidFill>
                <a:cs typeface="Calibri"/>
              </a:rPr>
              <a:t>CH</a:t>
            </a:r>
            <a:r>
              <a:rPr lang="en-US" sz="1200" b="1" baseline="-25000" dirty="0" smtClean="0">
                <a:solidFill>
                  <a:srgbClr val="C00000"/>
                </a:solidFill>
                <a:cs typeface="Calibri"/>
              </a:rPr>
              <a:t>3</a:t>
            </a:r>
            <a:r>
              <a:rPr lang="en-US" sz="1200" b="1" dirty="0" smtClean="0">
                <a:solidFill>
                  <a:srgbClr val="C00000"/>
                </a:solidFill>
                <a:cs typeface="Calibri"/>
              </a:rPr>
              <a:t>COO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-</a:t>
            </a:r>
            <a:r>
              <a:rPr lang="en-US" sz="1200" b="1" dirty="0" smtClean="0">
                <a:solidFill>
                  <a:srgbClr val="C00000"/>
                </a:solidFill>
                <a:cs typeface="Calibri"/>
              </a:rPr>
              <a:t> + </a:t>
            </a:r>
            <a:r>
              <a:rPr lang="en-US" sz="1200" b="1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1200" b="1" baseline="30000" dirty="0" smtClean="0">
                <a:solidFill>
                  <a:srgbClr val="C00000"/>
                </a:solidFill>
              </a:rPr>
              <a:t>+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</a:rPr>
              <a:t>)</a:t>
            </a:r>
            <a:endParaRPr lang="en-US" sz="1200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91200" y="762000"/>
            <a:ext cx="3048000" cy="762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Note : make sure that the units are the same</a:t>
            </a:r>
            <a:endParaRPr lang="en-US" sz="1600" b="1" dirty="0"/>
          </a:p>
        </p:txBody>
      </p:sp>
      <p:pic>
        <p:nvPicPr>
          <p:cNvPr id="12" name="Picture 11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330415" y="3607015"/>
            <a:ext cx="494002" cy="4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1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2484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4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Q6: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Calculate the molarity and the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Osmolality of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10% W/V% MgCl</a:t>
            </a:r>
            <a:r>
              <a:rPr lang="en-US" sz="2000" b="1" baseline="-25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solution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?</a:t>
            </a:r>
            <a:endParaRPr lang="en-US" sz="20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No</a:t>
            </a:r>
            <a:r>
              <a:rPr lang="en-US" sz="2000" dirty="0">
                <a:latin typeface="+mj-lt"/>
                <a:cs typeface="Times New Roman" pitchFamily="18" charset="0"/>
              </a:rPr>
              <a:t>. of moles =  wt</a:t>
            </a:r>
            <a:r>
              <a:rPr lang="en-US" sz="2000" baseline="-25000" dirty="0">
                <a:latin typeface="+mj-lt"/>
                <a:cs typeface="Times New Roman" pitchFamily="18" charset="0"/>
              </a:rPr>
              <a:t>g</a:t>
            </a:r>
            <a:r>
              <a:rPr lang="en-US" sz="2000" baseline="30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cs typeface="Times New Roman" pitchFamily="18" charset="0"/>
              </a:rPr>
              <a:t>/</a:t>
            </a:r>
            <a:r>
              <a:rPr lang="en-US" sz="2000" dirty="0" smtClean="0">
                <a:latin typeface="+mj-lt"/>
                <a:cs typeface="Times New Roman" pitchFamily="18" charset="0"/>
              </a:rPr>
              <a:t>MW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                      = 10/ 95 = 0.1 mole.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 = No. of moles of solute / V</a:t>
            </a:r>
            <a:r>
              <a:rPr lang="en-US" sz="2000" baseline="-25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(L)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    = 0.1 / 0.1 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= 1 molar.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O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= M * n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latin typeface="+mj-lt"/>
                <a:cs typeface="Times New Roman" pitchFamily="18" charset="0"/>
              </a:rPr>
              <a:t>     = 1 * 3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=3 </a:t>
            </a:r>
            <a:r>
              <a:rPr lang="en-US" sz="2000" dirty="0" err="1" smtClean="0">
                <a:latin typeface="+mj-lt"/>
                <a:cs typeface="Times New Roman" pitchFamily="18" charset="0"/>
              </a:rPr>
              <a:t>Osmolarity</a:t>
            </a:r>
            <a:r>
              <a:rPr lang="en-US" sz="2000" dirty="0" smtClean="0">
                <a:latin typeface="+mj-lt"/>
                <a:cs typeface="Times New Roman" pitchFamily="18" charset="0"/>
              </a:rPr>
              <a:t>.</a:t>
            </a:r>
          </a:p>
          <a:p>
            <a:pPr marL="0" indent="0" algn="l" rtl="0">
              <a:lnSpc>
                <a:spcPct val="140000"/>
              </a:lnSpc>
              <a:spcBef>
                <a:spcPts val="580"/>
              </a:spcBef>
              <a:buNone/>
              <a:defRPr/>
            </a:pPr>
            <a:endParaRPr lang="en-US" sz="2000" dirty="0">
              <a:latin typeface="+mj-lt"/>
              <a:cs typeface="Times New Roman" pitchFamily="18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4038600" y="1143000"/>
            <a:ext cx="4419600" cy="2438400"/>
          </a:xfrm>
          <a:prstGeom prst="round2Same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Given values: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W/V%=10%</a:t>
            </a:r>
          </a:p>
          <a:p>
            <a:pPr>
              <a:lnSpc>
                <a:spcPct val="120000"/>
              </a:lnSpc>
            </a:pPr>
            <a:r>
              <a:rPr lang="pl-PL" b="1" dirty="0">
                <a:solidFill>
                  <a:srgbClr val="000000"/>
                </a:solidFill>
              </a:rPr>
              <a:t>From w/ v% </a:t>
            </a:r>
            <a:r>
              <a:rPr lang="pl-PL" b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pl-PL" b="1" dirty="0" err="1" smtClean="0">
                <a:solidFill>
                  <a:srgbClr val="C0504D"/>
                </a:solidFill>
                <a:sym typeface="Wingdings"/>
              </a:rPr>
              <a:t>wt</a:t>
            </a:r>
            <a:r>
              <a:rPr lang="pl-PL" b="1" dirty="0" smtClean="0">
                <a:solidFill>
                  <a:srgbClr val="000000"/>
                </a:solidFill>
                <a:sym typeface="Wingdings"/>
              </a:rPr>
              <a:t>=</a:t>
            </a:r>
            <a:r>
              <a:rPr lang="pl-PL" b="1" dirty="0" smtClean="0">
                <a:solidFill>
                  <a:srgbClr val="000000"/>
                </a:solidFill>
              </a:rPr>
              <a:t> </a:t>
            </a:r>
            <a:r>
              <a:rPr lang="pl-PL" b="1" dirty="0">
                <a:solidFill>
                  <a:srgbClr val="000000"/>
                </a:solidFill>
              </a:rPr>
              <a:t>10 g  </a:t>
            </a:r>
            <a:r>
              <a:rPr lang="pl-PL" b="1" dirty="0" smtClean="0">
                <a:solidFill>
                  <a:srgbClr val="C0504D"/>
                </a:solidFill>
              </a:rPr>
              <a:t>V</a:t>
            </a:r>
            <a:r>
              <a:rPr lang="pl-PL" b="1" dirty="0" smtClean="0">
                <a:solidFill>
                  <a:srgbClr val="000000"/>
                </a:solidFill>
              </a:rPr>
              <a:t>=  </a:t>
            </a:r>
            <a:r>
              <a:rPr lang="pl-PL" b="1" dirty="0">
                <a:solidFill>
                  <a:srgbClr val="000000"/>
                </a:solidFill>
              </a:rPr>
              <a:t>100 </a:t>
            </a:r>
            <a:r>
              <a:rPr lang="pl-PL" b="1" dirty="0" smtClean="0">
                <a:solidFill>
                  <a:srgbClr val="000000"/>
                </a:solidFill>
              </a:rPr>
              <a:t>ml =0.1L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n=3 </a:t>
            </a:r>
            <a:r>
              <a:rPr lang="en-US" b="1" dirty="0" smtClean="0">
                <a:solidFill>
                  <a:srgbClr val="0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smtClean="0">
                <a:solidFill>
                  <a:srgbClr val="C00000"/>
                </a:solidFill>
              </a:rPr>
              <a:t>MgCl</a:t>
            </a:r>
            <a:r>
              <a:rPr lang="en-US" b="1" baseline="-25000" dirty="0" smtClean="0">
                <a:solidFill>
                  <a:srgbClr val="C00000"/>
                </a:solidFill>
                <a:cs typeface="Times New Roman" pitchFamily="18" charset="0"/>
              </a:rPr>
              <a:t>2 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 M</a:t>
            </a:r>
            <a:r>
              <a:rPr lang="en-US" b="1" dirty="0" smtClean="0">
                <a:solidFill>
                  <a:srgbClr val="C00000"/>
                </a:solidFill>
              </a:rPr>
              <a:t>g</a:t>
            </a:r>
            <a:r>
              <a:rPr lang="en-US" b="1" baseline="30000" dirty="0" smtClean="0">
                <a:solidFill>
                  <a:srgbClr val="C00000"/>
                </a:solidFill>
              </a:rPr>
              <a:t>+ </a:t>
            </a:r>
            <a:r>
              <a:rPr lang="en-US" b="1" dirty="0" smtClean="0">
                <a:solidFill>
                  <a:srgbClr val="C00000"/>
                </a:solidFill>
              </a:rPr>
              <a:t>+ </a:t>
            </a:r>
            <a:r>
              <a:rPr lang="en-US" b="1" dirty="0" smtClean="0">
                <a:solidFill>
                  <a:srgbClr val="C00000"/>
                </a:solidFill>
              </a:rPr>
              <a:t>2 </a:t>
            </a:r>
            <a:r>
              <a:rPr lang="en-US" b="1" dirty="0" err="1" smtClean="0">
                <a:solidFill>
                  <a:srgbClr val="C00000"/>
                </a:solidFill>
              </a:rPr>
              <a:t>Cl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l-PL" b="1" dirty="0">
                <a:solidFill>
                  <a:srgbClr val="000000"/>
                </a:solidFill>
              </a:rPr>
              <a:t>MW </a:t>
            </a:r>
            <a:r>
              <a:rPr lang="pl-PL" b="1" dirty="0" smtClean="0">
                <a:solidFill>
                  <a:srgbClr val="000000"/>
                </a:solidFill>
              </a:rPr>
              <a:t>= </a:t>
            </a:r>
            <a:r>
              <a:rPr lang="pl-PL" b="1" dirty="0">
                <a:solidFill>
                  <a:srgbClr val="000000"/>
                </a:solidFill>
              </a:rPr>
              <a:t>(1*24) + (2*35.5) = 95g/mole.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C0504D"/>
                </a:solidFill>
              </a:rPr>
              <a:t>M=?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C0504D"/>
                </a:solidFill>
              </a:rPr>
              <a:t>O=</a:t>
            </a:r>
            <a:r>
              <a:rPr lang="en-US" b="1" dirty="0" smtClean="0">
                <a:solidFill>
                  <a:srgbClr val="C0504D"/>
                </a:solidFill>
              </a:rPr>
              <a:t>?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" name="Picture 6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3835615" y="1625815"/>
            <a:ext cx="494002" cy="4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5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20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Q7: </a:t>
            </a:r>
            <a:r>
              <a:rPr lang="en-US" sz="2000" b="1" dirty="0">
                <a:solidFill>
                  <a:srgbClr val="C00000"/>
                </a:solidFill>
                <a:cs typeface="Times New Roman" pitchFamily="18" charset="0"/>
              </a:rPr>
              <a:t>How would you prepare 0.2L of 0.3%  W/V% of MgCl</a:t>
            </a:r>
            <a:r>
              <a:rPr lang="en-US" sz="2000" b="1" baseline="-25000" dirty="0">
                <a:solidFill>
                  <a:srgbClr val="C00000"/>
                </a:solidFill>
                <a:cs typeface="Times New Roman" pitchFamily="18" charset="0"/>
              </a:rPr>
              <a:t>2 </a:t>
            </a:r>
            <a:r>
              <a:rPr lang="en-US" sz="2000" b="1" dirty="0">
                <a:solidFill>
                  <a:srgbClr val="C00000"/>
                </a:solidFill>
                <a:cs typeface="Times New Roman" pitchFamily="18" charset="0"/>
              </a:rPr>
              <a:t>?</a:t>
            </a:r>
          </a:p>
          <a:p>
            <a:pPr marL="0" indent="0" algn="l" rtl="0">
              <a:lnSpc>
                <a:spcPct val="20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From w/v% </a:t>
            </a:r>
            <a:r>
              <a:rPr lang="en-US" sz="2000" dirty="0" smtClean="0">
                <a:cs typeface="Times New Roman" pitchFamily="18" charset="0"/>
                <a:sym typeface="Wingdings"/>
              </a:rPr>
              <a:t>     </a:t>
            </a:r>
            <a:r>
              <a:rPr lang="en-US" sz="2000" dirty="0" smtClean="0">
                <a:cs typeface="Times New Roman" pitchFamily="18" charset="0"/>
              </a:rPr>
              <a:t>0.3 g  in  100 ml </a:t>
            </a:r>
          </a:p>
          <a:p>
            <a:pPr marL="0" indent="0" algn="l" rtl="0">
              <a:lnSpc>
                <a:spcPct val="200000"/>
              </a:lnSpc>
              <a:spcBef>
                <a:spcPts val="580"/>
              </a:spcBef>
              <a:buNone/>
              <a:defRPr/>
            </a:pP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                            ?  g   in 200 ml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( convert from L to ml [ 0.2 x 1000])</a:t>
            </a:r>
          </a:p>
          <a:p>
            <a:pPr marL="0" indent="0" algn="l" rtl="0">
              <a:lnSpc>
                <a:spcPct val="20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= (0.3 * 200) / 100</a:t>
            </a:r>
          </a:p>
          <a:p>
            <a:pPr marL="0" indent="0" algn="l" rtl="0">
              <a:lnSpc>
                <a:spcPct val="20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= 0.6 g of MgCl</a:t>
            </a:r>
            <a:r>
              <a:rPr lang="en-US" sz="2000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</a:t>
            </a:r>
          </a:p>
          <a:p>
            <a:pPr marL="0" indent="0" algn="l" rtl="0">
              <a:lnSpc>
                <a:spcPct val="200000"/>
              </a:lnSpc>
              <a:spcBef>
                <a:spcPts val="580"/>
              </a:spcBef>
              <a:buNone/>
              <a:defRPr/>
            </a:pPr>
            <a:r>
              <a:rPr lang="en-US" sz="2000" dirty="0" smtClean="0">
                <a:cs typeface="Times New Roman" pitchFamily="18" charset="0"/>
              </a:rPr>
              <a:t>0.6 </a:t>
            </a:r>
            <a:r>
              <a:rPr lang="en-US" sz="2000" dirty="0">
                <a:cs typeface="Times New Roman" pitchFamily="18" charset="0"/>
              </a:rPr>
              <a:t>g of </a:t>
            </a:r>
            <a:r>
              <a:rPr lang="en-US" sz="2000" dirty="0" smtClean="0">
                <a:cs typeface="Times New Roman" pitchFamily="18" charset="0"/>
              </a:rPr>
              <a:t>MgCl</a:t>
            </a:r>
            <a:r>
              <a:rPr lang="en-US" sz="2000" baseline="-25000" dirty="0" smtClean="0">
                <a:cs typeface="Times New Roman" pitchFamily="18" charset="0"/>
              </a:rPr>
              <a:t>2</a:t>
            </a:r>
            <a:r>
              <a:rPr lang="en-US" sz="2000" dirty="0" smtClean="0">
                <a:cs typeface="Times New Roman" pitchFamily="18" charset="0"/>
              </a:rPr>
              <a:t> is dissolved in a little volume of distilled water then make up the volume to 200ml with distilled water.</a:t>
            </a:r>
            <a:endParaRPr lang="en-US" sz="2000" baseline="-25000" dirty="0" smtClean="0"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667000" y="18288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67000" y="1905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820e11fa16876d223150566953ea0bdd-locker-key-icon-by-vexels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716719">
            <a:off x="7569416" y="2159214"/>
            <a:ext cx="494002" cy="49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335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1513</Words>
  <Application>Microsoft Macintosh PowerPoint</Application>
  <PresentationFormat>On-screen Show (4:3)</PresentationFormat>
  <Paragraphs>193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</dc:title>
  <dc:creator>Areej Alzahrani</dc:creator>
  <cp:lastModifiedBy>naljebrin</cp:lastModifiedBy>
  <cp:revision>273</cp:revision>
  <dcterms:created xsi:type="dcterms:W3CDTF">2006-08-16T00:00:00Z</dcterms:created>
  <dcterms:modified xsi:type="dcterms:W3CDTF">2019-01-30T10:46:19Z</dcterms:modified>
</cp:coreProperties>
</file>