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567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868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267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764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634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190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00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497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899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546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047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6F87-CE32-42C8-8FB2-CDC4E2C016E1}" type="datetimeFigureOut">
              <a:rPr lang="ar-SA" smtClean="0"/>
              <a:t>13/06/38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C07D-7D8E-4307-B595-9213EF8C6AF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340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تطبيقات الفصل 13</a:t>
            </a:r>
            <a:endParaRPr lang="ar-SA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7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0763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13-4 ص 136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888"/>
            <a:ext cx="10515600" cy="47910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القيمة الاسمية للأسهم المطروحة للاكتتاب=</a:t>
            </a: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000 100 سهم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100= 000 000 10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ستسدد القيمة الاسمية على دفعتين متساويتين بقيمة=</a:t>
            </a: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000 000 10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50%= 000 000 5 ريال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علاوة الإصدار=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000 100 سهم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 = 000 000 2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اليومية لإثبات سداد الدفعة الأولى كاملة (مع علاوة الإصدار)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7  من حـ/ البنك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إلى مذكورين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000 000 5     حـ/ رأس المال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000 000 2     حـ/ </a:t>
            </a:r>
            <a:r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علاوة الإصدار</a:t>
            </a: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1624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13-4 ص 136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4488"/>
            <a:ext cx="10515600" cy="4562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أسهم المساهم المتخلف عن السداد=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 = 000 200 ريال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ما تخلف المساهم عن سداده 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الدفعة الثانية من قيمة أسهمه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000 200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50% = 000 100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الدفعة الثانية التي تم تحصيلها=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5 – ما تخلف المساهم عن سداده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5 – 000 100 = 000 900 4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000 900 4    من حـ/ البنك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000 900 4     إلى حـ/ رأس المال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251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13-4 ص 136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4662487"/>
          </a:xfrm>
        </p:spPr>
        <p:txBody>
          <a:bodyPr/>
          <a:lstStyle/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بيع أسهم المساهم بعد تخلفه عن السداد =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2000 سهم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130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000 260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000 260   من حـ/ البنك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000 100   حـ/ رأس المال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000 160   حـ/ ملاك الأسهم المباعة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53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13-6 ص 138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3" y="1285874"/>
            <a:ext cx="11444287" cy="55721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ar-SA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إقفال حـ/ المتاجرة والأرباح والخسائر في حـ/ توزيع الأرباح: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15   من حــ/ المتاجرة والأرباح والخسائر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000 000 15    إلى حـ/ توزيع الأرباح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ما سيتم إضافته للاحتياطي النظامي=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000 000 15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10%= 000 500 1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الدفعة الأولى للمساهمين=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000 000 60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x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5%= 000 000 3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ما سيتم إضافته لاحتياطي التوسعة=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000 000 15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3%= 000 450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تبقى من الأرباح حتى الآن 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15-000 500 1 -000 000 3-000 450 = 000 050 10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مكافأة أعضاء مجلس الإدارة=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الباقي من الأرباح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5%= 000 050 10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5%= 500 502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0511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13-6 ص 138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0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الدفعة الثانية للمساهمين=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000 000 60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2% = 000 200 1 ريال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سيتم حفظه في حساب الأرباح </a:t>
            </a:r>
            <a:r>
              <a:rPr lang="ar-SA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المبقاة</a:t>
            </a: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الباقي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000 000 15-000 500 1-000 000 3-000 450-500 502-000 200 1 = 500 347 8 ريال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15    من حـ/ توزيع الأرباح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إلى مذكورين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000 500 1 حـ/ الاحتياطي النظامي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000 000 3 حـ/ أرباح معلنة للتوزيع للمساهمين (دفعة أولى)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000 450    حـ/ احتياطي التوسعة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500 502    حـ/ مكافأة أعضاء مجلس الإدارة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000 200 1   حـ/ أرباح معلنة للتوزيع للمساهمين (الدفعة الثانية)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500 347 8   حـ/ الأرباح </a:t>
            </a:r>
            <a:r>
              <a:rPr lang="ar-SA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المبقاة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(متمم)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93219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13-8 ص 139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زيادة رأس المال: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من مذكورين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000 000 150   حـ/ الاحتياطي النظامي (000 000 300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50%)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70     حـ/ قرض طويل الأجل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3       حـ/ حصص التأسيس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000 000 223    إلى حـ/ رأس المال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6951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6488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13-1 ص 134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614"/>
            <a:ext cx="10515600" cy="507206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(أ) الاكتتاب في جميع أسهم رأس المال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تحصيل كامل القيمة الاسمية: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000 000 100   من حـ/ البنك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000 000 100    إلى حـ/ رأس المال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(ب) </a:t>
            </a: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أسهم المؤسسين=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رأس المال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20% =000 000 100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20%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= 000 000 20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ما تم طرحه للاكتتاب العام 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رأس المال – قيمة أسهم المؤسسين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= 000 000 100 – 000 000 20 = 000 000 80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أو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ما طرح للاكتتاب العام = رأس المال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80%= 000 000 100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80%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= 000 000 80 ريال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ما تم تحصيله فعلاً من الاكتتاب العام 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000 000 80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150%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= 000 000 120 ريال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12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13-1 ص 134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أي أن ما تم تحصيله نقدا 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ما دفعه المؤسسون + ما تم تحصيله من الاكتتاب العام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= 000 000 20 + 000 000 140 ريال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000 000 140   من حـ/ البنك 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000 000 100  حـ/ رأس المال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000 000 40    حـ/ فائض الاكتتاب العام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يتم بعد ذلك رد فائض الاكتتاب بالقيد: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40    من حـ/ فائض الاكتتاب العام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000 000 40    إلى حـ/ البنك</a:t>
            </a:r>
          </a:p>
        </p:txBody>
      </p:sp>
    </p:spTree>
    <p:extLst>
      <p:ext uri="{BB962C8B-B14F-4D97-AF65-F5344CB8AC3E}">
        <p14:creationId xmlns:p14="http://schemas.microsoft.com/office/powerpoint/2010/main" val="301340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13-1 ص 134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(ج) سداد الدفعة الأولى من قيمة الأسهم بتاريخ 1403/3/1 هـ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50   من حـ/ البنك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000 000 50    إلى حـ/ رأس المال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سداد الدفعة الثانية من قيمة الأسهم بتاريخ 1403/10/20 هـ</a:t>
            </a:r>
          </a:p>
          <a:p>
            <a:pPr marL="0" indent="0">
              <a:buNone/>
            </a:pP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50   من حـ/ البنك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000 000 50    إلى حـ/ رأس المال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4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991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13-2 ص 134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42455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SA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تحصيل الدفعة الأولى كاملة: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45   من حـ/ البنك  </a:t>
            </a:r>
            <a:r>
              <a:rPr lang="ar-S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(000 000 90 </a:t>
            </a: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50%)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000 000 45   إلى حـ/ رأس المال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قيد تحصيل الدفعة الثانية مع تخلف 3 مساهمين عن السداد ل 400 سهم  اكتتبوا فيها:</a:t>
            </a: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الأسهم التي اكتتب فيها الأشخاص الثلاثة 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 = 000 40 ريال</a:t>
            </a: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الدفعة الثانية التي لم يسددوها 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000 40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50%= 000 20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ستكون قيمة الدفعة الثانية التي ستحصلها الشركة أقل من 000 000 45 ريال بمقدار قيمة الدفعة التي لم يسددها الأشخاص الثلاثة: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الدفعة الثانية التي تم تحصيلها=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الدفعة الثانية – قيمة الأسهم التي تخلف أصحابها عن سدادها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= 000 000 45 – 000 20 = 000 980 44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ريال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980 44   من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حـ/ البنك </a:t>
            </a:r>
            <a:endParaRPr lang="ar-SA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000 980 44    إلى </a:t>
            </a: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حـ/ رأس المال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4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13-2 ص 134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466248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(أ)   000 40    من حـ/ البنك  </a:t>
            </a:r>
            <a:r>
              <a:rPr lang="ar-SA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(400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000 20      حـ/ رأس المال </a:t>
            </a:r>
            <a:r>
              <a:rPr lang="ar-S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(القسط الذي تخلفوا عن سداده)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000 20      حـ/ ملاك الأسهم المباعة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(ب) 000 44    من حـ/ البنك  </a:t>
            </a:r>
            <a:r>
              <a:rPr lang="ar-SA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(400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110)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إلى مذكورين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20      حـ/ رأس المال </a:t>
            </a:r>
            <a:r>
              <a:rPr lang="ar-S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(القسط الذي تخلفوا عن سداده)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24      حـ/ ملاك الأسهم المباعة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69517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13-2 ص 134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476"/>
            <a:ext cx="10515600" cy="466248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(ج) 000 32   من حـ/ البنك  </a:t>
            </a:r>
            <a:r>
              <a:rPr lang="ar-SA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(400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إلى مذكورين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20      حـ/ رأس المال </a:t>
            </a:r>
            <a:r>
              <a:rPr lang="ar-SA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(القسط الذي تخلفوا عن سداده)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000 12      حـ/ ملاك الأسهم المباعة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(د)      من مذكورين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18   حـ/ البنك  </a:t>
            </a:r>
            <a:r>
              <a:rPr lang="ar-SA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(400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45)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2000      حـ/ ملاك الأسهم المباعة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000 20    إلى حـ/ رأس المال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325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تمرين 13 </a:t>
            </a:r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 </a:t>
            </a:r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ص 135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171575"/>
            <a:ext cx="10782300" cy="53720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ar-SA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أسهم المساهم التي سدد قيمتها بتقديم الأصول والخصوم = 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000 40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100 = 000 000 4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المنشأة التي قدمها (أصول وخصوم) =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مجموع الأصول – مجموع الخصوم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( 1500000+1000000+3200000)-(500000+800000+100000+300000)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000 000 4 ريال (مساوية لقيمة الأسهم)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من مذكورين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         حـ/ المباني (الصافي)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1         حـ/ الأراضي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000 400 2         حـ/ السيارات (الصافي)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إلى مذكورين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000 300             حـ/ قرض صندوق التنمية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000 100             حـ/ الدائنون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000 000 4          حـ/ رأس المال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184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9338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يتبع تمرين 13-3 ص 135</a:t>
            </a:r>
            <a:endParaRPr lang="ar-SA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4464"/>
            <a:ext cx="10515600" cy="4762499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قيمة ما سيسدده باقي المؤسسون </a:t>
            </a:r>
            <a:r>
              <a:rPr lang="ar-SA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والمكتتبون</a:t>
            </a:r>
            <a:r>
              <a:rPr lang="ar-SA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80 – 000 000 4 = 000 000 76 ريال</a:t>
            </a:r>
          </a:p>
          <a:p>
            <a:pPr marL="0" indent="0">
              <a:buNone/>
            </a:pP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000 000 76    من حـ/ البنك</a:t>
            </a:r>
          </a:p>
          <a:p>
            <a:pPr marL="0" indent="0">
              <a:buNone/>
            </a:pPr>
            <a:r>
              <a:rPr lang="ar-SA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ar-SA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000 000 76     إلى حـ/ رأس المال</a:t>
            </a:r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0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1249</Words>
  <Application>Microsoft Office PowerPoint</Application>
  <PresentationFormat>Widescreen</PresentationFormat>
  <Paragraphs>176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Times New Roman</vt:lpstr>
      <vt:lpstr>Office Theme</vt:lpstr>
      <vt:lpstr>تطبيقات الفصل 13</vt:lpstr>
      <vt:lpstr>تمرين 13-1 ص 134</vt:lpstr>
      <vt:lpstr>يتبع تمرين 13-1 ص 134</vt:lpstr>
      <vt:lpstr>يتبع تمرين 13-1 ص 134</vt:lpstr>
      <vt:lpstr>تمرين 13-2 ص 134</vt:lpstr>
      <vt:lpstr>يتبع تمرين 13-2 ص 134</vt:lpstr>
      <vt:lpstr>يتبع تمرين 13-2 ص 134</vt:lpstr>
      <vt:lpstr>تمرين 13 -3 ص 135</vt:lpstr>
      <vt:lpstr>يتبع تمرين 13-3 ص 135</vt:lpstr>
      <vt:lpstr>تمرين 13-4 ص 136</vt:lpstr>
      <vt:lpstr>يتبع تمرين 13-4 ص 136</vt:lpstr>
      <vt:lpstr>يتبع تمرين 13-4 ص 136</vt:lpstr>
      <vt:lpstr>تمرين 13-6 ص 138</vt:lpstr>
      <vt:lpstr>يتبع تمرين 13-6 ص 138</vt:lpstr>
      <vt:lpstr>تمرين 13-8 ص 139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تطبيقات الفصل 12</dc:title>
  <dc:creator>a alsultan</dc:creator>
  <cp:lastModifiedBy>a alsultan</cp:lastModifiedBy>
  <cp:revision>28</cp:revision>
  <dcterms:created xsi:type="dcterms:W3CDTF">2016-10-28T23:29:34Z</dcterms:created>
  <dcterms:modified xsi:type="dcterms:W3CDTF">2017-03-11T14:58:38Z</dcterms:modified>
</cp:coreProperties>
</file>