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1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235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529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14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199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34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725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73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83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311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98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D9FF-6A6A-422E-8F6C-49F17D0DA2E6}" type="datetimeFigureOut">
              <a:rPr lang="ar-SA" smtClean="0"/>
              <a:t>15 محرم، 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EC947-E4E1-4A59-B4FB-6BE9CCB4F1D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345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تطبيقات</a:t>
            </a:r>
            <a:r>
              <a:rPr lang="ar-SA" b="1" dirty="0"/>
              <a:t> </a:t>
            </a: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الفصل 12</a:t>
            </a:r>
          </a:p>
        </p:txBody>
      </p:sp>
    </p:spTree>
    <p:extLst>
      <p:ext uri="{BB962C8B-B14F-4D97-AF65-F5344CB8AC3E}">
        <p14:creationId xmlns:p14="http://schemas.microsoft.com/office/powerpoint/2010/main" val="3982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89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12-9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016"/>
            <a:ext cx="10515600" cy="49950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dirty="0"/>
              <a:t>رأس مال أ = 000 500 1 </a:t>
            </a:r>
            <a:r>
              <a:rPr lang="en-GB" dirty="0"/>
              <a:t>x</a:t>
            </a:r>
            <a:r>
              <a:rPr lang="ar-SA" u="sng" dirty="0"/>
              <a:t> 2       </a:t>
            </a:r>
            <a:r>
              <a:rPr lang="ar-SA" dirty="0"/>
              <a:t>= 000 600 ريال</a:t>
            </a:r>
          </a:p>
          <a:p>
            <a:pPr marL="0" indent="0">
              <a:buNone/>
            </a:pPr>
            <a:r>
              <a:rPr lang="ar-SA" dirty="0"/>
              <a:t>                                  2+2+1</a:t>
            </a:r>
          </a:p>
          <a:p>
            <a:pPr marL="0" indent="0">
              <a:buNone/>
            </a:pPr>
            <a:r>
              <a:rPr lang="ar-SA" dirty="0"/>
              <a:t>رأس مال ب = 000 500 1 </a:t>
            </a:r>
            <a:r>
              <a:rPr lang="en-GB" dirty="0"/>
              <a:t>x</a:t>
            </a:r>
            <a:r>
              <a:rPr lang="ar-SA" u="sng" dirty="0"/>
              <a:t> 2       </a:t>
            </a:r>
            <a:r>
              <a:rPr lang="ar-SA" dirty="0"/>
              <a:t>= 000 600 ريال</a:t>
            </a:r>
          </a:p>
          <a:p>
            <a:pPr marL="0" indent="0">
              <a:buNone/>
            </a:pPr>
            <a:r>
              <a:rPr lang="ar-SA" dirty="0"/>
              <a:t>                                    2+2+1</a:t>
            </a:r>
          </a:p>
          <a:p>
            <a:pPr marL="0" indent="0">
              <a:buNone/>
            </a:pPr>
            <a:r>
              <a:rPr lang="ar-SA" dirty="0"/>
              <a:t>رأس مال ج = 000 500 1 </a:t>
            </a:r>
            <a:r>
              <a:rPr lang="en-GB" dirty="0"/>
              <a:t>x</a:t>
            </a:r>
            <a:r>
              <a:rPr lang="ar-SA" u="sng" dirty="0"/>
              <a:t> 1       </a:t>
            </a:r>
            <a:r>
              <a:rPr lang="ar-SA" dirty="0"/>
              <a:t>= 000 300ريال</a:t>
            </a:r>
          </a:p>
          <a:p>
            <a:pPr marL="0" indent="0">
              <a:buNone/>
            </a:pPr>
            <a:r>
              <a:rPr lang="ar-SA" dirty="0"/>
              <a:t>                                    2+2+1 </a:t>
            </a:r>
          </a:p>
          <a:p>
            <a:pPr marL="0" indent="0">
              <a:buNone/>
            </a:pPr>
            <a:r>
              <a:rPr lang="ar-SA" sz="3600" b="1" dirty="0"/>
              <a:t>(أ) قيد اليومية:</a:t>
            </a:r>
          </a:p>
          <a:p>
            <a:pPr marL="0" indent="0">
              <a:buNone/>
            </a:pPr>
            <a:r>
              <a:rPr lang="ar-SA" dirty="0"/>
              <a:t>000 600    من حـ/ رأس مال الشريك ب</a:t>
            </a:r>
          </a:p>
          <a:p>
            <a:pPr marL="0" indent="0">
              <a:buNone/>
            </a:pPr>
            <a:r>
              <a:rPr lang="ar-SA" dirty="0"/>
              <a:t>                      إلى مذكورين</a:t>
            </a:r>
          </a:p>
          <a:p>
            <a:pPr marL="0" indent="0">
              <a:buNone/>
            </a:pPr>
            <a:r>
              <a:rPr lang="ar-SA" dirty="0"/>
              <a:t>      000 500   حـ/ البنك</a:t>
            </a:r>
          </a:p>
          <a:p>
            <a:pPr marL="0" indent="0">
              <a:buNone/>
            </a:pPr>
            <a:r>
              <a:rPr lang="ar-SA" dirty="0"/>
              <a:t>      000 50     حـ/ رأس مال الشريك أ</a:t>
            </a:r>
          </a:p>
          <a:p>
            <a:pPr marL="0" indent="0">
              <a:buNone/>
            </a:pPr>
            <a:r>
              <a:rPr lang="ar-SA" dirty="0"/>
              <a:t>      000 50     حـ/ رأس مال الشريك ج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786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538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12-9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664"/>
            <a:ext cx="10515600" cy="4730299"/>
          </a:xfrm>
        </p:spPr>
        <p:txBody>
          <a:bodyPr/>
          <a:lstStyle/>
          <a:p>
            <a:pPr marL="0" indent="0">
              <a:buNone/>
            </a:pPr>
            <a:r>
              <a:rPr lang="ar-SA" dirty="0"/>
              <a:t>(ب) قيد اليومية: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000 600    من حـ/ رأس مال الشريك ب</a:t>
            </a:r>
          </a:p>
          <a:p>
            <a:pPr marL="0" indent="0">
              <a:buNone/>
            </a:pPr>
            <a:r>
              <a:rPr lang="ar-SA" dirty="0"/>
              <a:t>                      إلى مذكورين</a:t>
            </a:r>
          </a:p>
          <a:p>
            <a:pPr marL="0" indent="0">
              <a:buNone/>
            </a:pPr>
            <a:r>
              <a:rPr lang="ar-SA" dirty="0"/>
              <a:t>      000 300    حـ/ رأس مال الشريك أ</a:t>
            </a:r>
          </a:p>
          <a:p>
            <a:pPr marL="0" indent="0">
              <a:buNone/>
            </a:pPr>
            <a:r>
              <a:rPr lang="ar-SA" dirty="0"/>
              <a:t>      000 300    حـ/ رأس مال الشريك ج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377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12-10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606"/>
            <a:ext cx="10515600" cy="4689357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(1):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000 500   حـ/ رأس مال أ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000 500   حـ/ رأس مال ب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000 000 1   إلى حـ/ رأس مال ج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(2):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2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000 000 2    إلى حـ/ رأس مال ج</a:t>
            </a:r>
          </a:p>
        </p:txBody>
      </p:sp>
    </p:spTree>
    <p:extLst>
      <p:ext uri="{BB962C8B-B14F-4D97-AF65-F5344CB8AC3E}">
        <p14:creationId xmlns:p14="http://schemas.microsoft.com/office/powerpoint/2010/main" val="271143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423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12-10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46484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(3):</a:t>
            </a:r>
          </a:p>
          <a:p>
            <a:pPr marL="0" indent="0">
              <a:buNone/>
            </a:pPr>
            <a:r>
              <a:rPr lang="ar-SA" dirty="0"/>
              <a:t>رأس مال الشركة قبل الانضمام =    000 000 2 </a:t>
            </a:r>
          </a:p>
          <a:p>
            <a:pPr marL="0" indent="0">
              <a:buNone/>
            </a:pPr>
            <a:r>
              <a:rPr lang="ar-SA" dirty="0"/>
              <a:t>ما سيدفعه الشريك الجديد ج     =     </a:t>
            </a:r>
            <a:r>
              <a:rPr lang="ar-SA" u="sng" dirty="0"/>
              <a:t>000 500 2</a:t>
            </a:r>
          </a:p>
          <a:p>
            <a:pPr marL="0" indent="0">
              <a:buNone/>
            </a:pPr>
            <a:r>
              <a:rPr lang="ar-SA" dirty="0"/>
              <a:t>رأس المال الجديد للشركة              000 500 4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رأس مال ج = 000 500 4 </a:t>
            </a:r>
            <a:r>
              <a:rPr lang="en-GB"/>
              <a:t>x</a:t>
            </a:r>
            <a:r>
              <a:rPr lang="ar-SA"/>
              <a:t> 50%= 000 250 2 ريال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ما سيدفعه ج (2500000) &gt; نصيبه من رأس مال الشركة (2250000)</a:t>
            </a:r>
          </a:p>
          <a:p>
            <a:pPr marL="0" indent="0">
              <a:buNone/>
            </a:pPr>
            <a:r>
              <a:rPr lang="ar-SA" dirty="0"/>
              <a:t>الفائض = 000 500 2 – 000 250 2 = 000 250 ريال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سيوزع الفائض على </a:t>
            </a:r>
            <a:r>
              <a:rPr lang="ar-SA" dirty="0" err="1"/>
              <a:t>أ,ب</a:t>
            </a:r>
            <a:r>
              <a:rPr lang="ar-SA" dirty="0"/>
              <a:t> كزيادة في رأس مالهما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نصيب كل من أ و [ من الفائض = 000 250 ÷ 2= 000 125 ريال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4924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6129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12-10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46757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اليومية: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000 500 2   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000 125      حـ/ رأس مال أ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000 125      حـ/ رأس مال ب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000 250 2   حـ/ رأس مال ج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(4):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2500   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000 250 2      حـ/ رأس مال ج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000 250        حـ/ إعادة تقدير الأصول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3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12-10 ص 80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3140"/>
            <a:ext cx="10515600" cy="48040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(5):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شهرة المحل = القيمة السوقية – القيمة الدفترية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000 500 2 – 000 000 2 = 000 500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نصيب كل من أ و ب من الشهرة = 000 500 ÷ 2 = 000 250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2  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000 500      حـ/ الشهرة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000 250    حـ/ رأس مال أ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000 250    حـ/ رأس مال ب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000 000 2  حـ/ رأس مال ج</a:t>
            </a:r>
          </a:p>
        </p:txBody>
      </p:sp>
    </p:spTree>
    <p:extLst>
      <p:ext uri="{BB962C8B-B14F-4D97-AF65-F5344CB8AC3E}">
        <p14:creationId xmlns:p14="http://schemas.microsoft.com/office/powerpoint/2010/main" val="3783824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مسألة 12-8 ص 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19"/>
            <a:ext cx="10515600" cy="52543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يجب أولاً حساب حقوق الشريك المتوفي حسونة كالتالي: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حقوق الشريك حسونة = رأس المال + أرباح + الحساب الجاري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= 000 800 + (000 800</a:t>
            </a:r>
            <a:r>
              <a:rPr lang="en-GB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20%) + 000 40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= 000 000 1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الأولى: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(رأس المال ثابت)</a:t>
            </a:r>
          </a:p>
          <a:p>
            <a:pPr marL="0" indent="0">
              <a:buNone/>
            </a:pPr>
            <a:endParaRPr lang="ar-SA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 من حـ/ رأس مال الشريك حسونة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000 000 1    إلى حـ/ رأس مال الورثة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الثانية: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(رأس المال ثابت)</a:t>
            </a:r>
          </a:p>
          <a:p>
            <a:pPr marL="0" indent="0">
              <a:buNone/>
            </a:pPr>
            <a:endParaRPr lang="ar-SA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 من حـ/ رأس مال حسونة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000 500     حـ/ رأس مال حسن 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000 500     حـ/ رأس مال حسان</a:t>
            </a:r>
          </a:p>
        </p:txBody>
      </p:sp>
    </p:spTree>
    <p:extLst>
      <p:ext uri="{BB962C8B-B14F-4D97-AF65-F5344CB8AC3E}">
        <p14:creationId xmlns:p14="http://schemas.microsoft.com/office/powerpoint/2010/main" val="3596691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مسألة 12-8 ص 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الثالثة: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(تخفيض رأس المال)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من حـ/ رأس مال حسونة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000 000 1    إلى حـ/ البنك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الحالة الرابعة: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(رأس المال ثابت)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من حـ/ رأس مال حسونة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000 000 1    إلى حـ/ رأس مال محيسن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1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299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12-1 ص 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2638"/>
            <a:ext cx="10515600" cy="56501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لحساب حصة المطلق يجب حساب رأسمال الشركة أولاً: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إذا كانت حصة الغامدي 000 600 وقد تم حسابها بالمعادلة (رأس المال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  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2+1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فيمكن حساب رأس المال للشركة كالتالي بافتراض أن رأس مال الشركة هو (س):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رأس مال الغامدي = س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3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000 600     = س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66.667%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 = 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000 600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66.667%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 = رأس مال الشركة = 000 900 ريال </a:t>
            </a:r>
          </a:p>
        </p:txBody>
      </p:sp>
    </p:spTree>
    <p:extLst>
      <p:ext uri="{BB962C8B-B14F-4D97-AF65-F5344CB8AC3E}">
        <p14:creationId xmlns:p14="http://schemas.microsoft.com/office/powerpoint/2010/main" val="140943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 ص 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175"/>
            <a:ext cx="10515600" cy="47767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رأس مال المطلق = رأس مال الشركة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   </a:t>
            </a:r>
            <a:r>
              <a:rPr lang="ar-SA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2+1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000 900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000 300 ريال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3</a:t>
            </a:r>
          </a:p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سداد المطلق لحصته: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منشأة المطلق= مجموع الأصول – مجموع الخصوم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(90000+110000+80000+24000+125000)-(150000+(80000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10%))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429000 – 158000 = 271000 ريال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(قيمة المنشأة &lt; رأسماله في شركة التضامن)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سيدفعه المطلق لإكمال قيمة رأسماله = رأس المال – قيمة المنشأة التي قدمها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= 000 300 – 271000 = 29000 ريال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4722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 ص 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sz="3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يمكن دمج القيدين السابقين بقيد واحد كالتالي: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من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000 719    حـ/ النقدية   </a:t>
            </a:r>
            <a:r>
              <a:rPr lang="ar-S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(600000 الغامدي+ 90000رصيد منشأة المطلق+29000 الفرق الذي سيدفعه المطلق)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000 110    حـ/ البضاعة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80      حـ/ المدينين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24      حـ/ السيارات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000 125    حـ/ الآلات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8000            حـ/ مخصص الديون المشكوك فيها </a:t>
            </a:r>
            <a:r>
              <a:rPr lang="ar-SA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(80000</a:t>
            </a:r>
            <a:r>
              <a:rPr lang="en-GB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000 150       حـ/ قرض صندوق التنمية العقاري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000 300       حـ/ رأس مال المطلق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000 600       حـ/ رأس مال الغامدي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653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12-1 ص 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الميزانية الافتتاحية للشركة 1/1/1404 هـ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983649"/>
              </p:ext>
            </p:extLst>
          </p:nvPr>
        </p:nvGraphicFramePr>
        <p:xfrm>
          <a:off x="2482376" y="2374709"/>
          <a:ext cx="8128000" cy="3973597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4195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الأصول المتداولة: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الخصوم: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719000     نقدية بالبنك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150000      قرض صندوق التنمية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110000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بضاعة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80000   مدينين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حقوق الملاك: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30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ar-SA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ar-SA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</a:t>
                      </a:r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8000  مخصص ديون مشكوك فيها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000 600    رأس مال الغامدي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000 300 </a:t>
                      </a:r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رأسمال المطلق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الأصول</a:t>
                      </a:r>
                      <a:r>
                        <a:rPr lang="ar-SA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الثابتة:</a:t>
                      </a:r>
                      <a:endParaRPr lang="ar-SA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24000       سيارات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125000     </a:t>
                      </a:r>
                      <a:r>
                        <a:rPr lang="ar-SA" u="non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آلات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ar-SA" u="sng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</a:t>
                      </a:r>
                      <a:r>
                        <a:rPr lang="ar-SA" u="sng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63"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000 050</a:t>
                      </a:r>
                      <a:r>
                        <a:rPr lang="ar-SA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 </a:t>
                      </a:r>
                      <a:endParaRPr lang="ar-S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000 050 1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6414448" y="2374709"/>
            <a:ext cx="13648" cy="363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13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846161"/>
            <a:ext cx="8229600" cy="764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12-6 ص 78</a:t>
            </a:r>
            <a:endParaRPr lang="en-US" sz="2400" dirty="0"/>
          </a:p>
          <a:p>
            <a:pPr marL="0" indent="0">
              <a:buNone/>
            </a:pPr>
            <a:r>
              <a:rPr lang="ar-SA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(أ) توزيع الأرباح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64107"/>
              </p:ext>
            </p:extLst>
          </p:nvPr>
        </p:nvGraphicFramePr>
        <p:xfrm>
          <a:off x="1051712" y="2057395"/>
          <a:ext cx="9964306" cy="4357720"/>
        </p:xfrm>
        <a:graphic>
          <a:graphicData uri="http://schemas.openxmlformats.org/drawingml/2006/table">
            <a:tbl>
              <a:tblPr rtl="1"/>
              <a:tblGrid>
                <a:gridCol w="319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البيان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أ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ج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الإجمالي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رأس المال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600000</a:t>
                      </a:r>
                      <a:endParaRPr lang="ar-SA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463505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صافي الربح القابل للتوزيع 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ar-SA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180,000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فائدة رأس المال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(600000</a:t>
                      </a:r>
                      <a:r>
                        <a:rPr lang="en-GB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(400000</a:t>
                      </a:r>
                      <a:r>
                        <a:rPr lang="en-GB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(200000</a:t>
                      </a:r>
                      <a:r>
                        <a:rPr lang="en-GB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(120,000)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باقي ارباح القابلة للتوزيع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60,000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توزيع الربح القابل للتوزيع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60 توسع بالتساوي</a:t>
                      </a:r>
                      <a:endParaRPr lang="en-US" sz="12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20,000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20,000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20,000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نصيب كل شريك من الأرباح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80,000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60,000</a:t>
                      </a:r>
                      <a:endParaRPr lang="en-US" sz="18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40,000</a:t>
                      </a:r>
                      <a:endParaRPr lang="en-US" sz="18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180,000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25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12-6 ص 78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اليومية:</a:t>
            </a:r>
          </a:p>
          <a:p>
            <a:pPr marL="0" indent="0">
              <a:buNone/>
            </a:pPr>
            <a:endParaRPr lang="ar-SA" dirty="0"/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9C007F"/>
              </a:buClr>
              <a:buSzPct val="95000"/>
              <a:buNone/>
            </a:pPr>
            <a:r>
              <a:rPr lang="ar-SA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180,000 من حـ/ المتاجرة و </a:t>
            </a:r>
            <a:r>
              <a:rPr lang="ar-SA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أ.خ</a:t>
            </a:r>
            <a:endParaRPr lang="ar-SA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9C007F"/>
              </a:buClr>
              <a:buSzPct val="95000"/>
              <a:buNone/>
            </a:pPr>
            <a:r>
              <a:rPr lang="ar-SA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إلى مذكورين</a:t>
            </a:r>
            <a:endParaRPr lang="en-US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9C007F"/>
              </a:buClr>
              <a:buSzPct val="95000"/>
              <a:buNone/>
            </a:pPr>
            <a:r>
              <a:rPr lang="ar-SA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80,000   حـ/ جاري الشريك أ</a:t>
            </a:r>
            <a:endParaRPr lang="en-US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9C007F"/>
              </a:buClr>
              <a:buSzPct val="95000"/>
              <a:buNone/>
            </a:pPr>
            <a:r>
              <a:rPr lang="ar-SA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60,000    حـ/ جاري الشريك ب</a:t>
            </a:r>
          </a:p>
          <a:p>
            <a:pPr marL="274320" lvl="0" indent="-274320">
              <a:lnSpc>
                <a:spcPct val="100000"/>
              </a:lnSpc>
              <a:spcBef>
                <a:spcPct val="20000"/>
              </a:spcBef>
              <a:buClr>
                <a:srgbClr val="9C007F"/>
              </a:buClr>
              <a:buSzPct val="95000"/>
              <a:buNone/>
            </a:pPr>
            <a:r>
              <a:rPr lang="ar-SA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40,000     حـ/ جاري الشريك ج</a:t>
            </a:r>
            <a:endParaRPr lang="en-US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087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846161"/>
            <a:ext cx="8229600" cy="764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6-12: توزيع أرباح</a:t>
            </a:r>
          </a:p>
          <a:p>
            <a:pPr>
              <a:buNone/>
            </a:pPr>
            <a:endParaRPr lang="en-US" sz="2400" dirty="0"/>
          </a:p>
          <a:p>
            <a:pPr marL="0" indent="0">
              <a:buNone/>
            </a:pPr>
            <a:r>
              <a:rPr lang="ar-SA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(ب) توزيع الخسارة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98152"/>
              </p:ext>
            </p:extLst>
          </p:nvPr>
        </p:nvGraphicFramePr>
        <p:xfrm>
          <a:off x="543343" y="2476210"/>
          <a:ext cx="10745630" cy="4357720"/>
        </p:xfrm>
        <a:graphic>
          <a:graphicData uri="http://schemas.openxmlformats.org/drawingml/2006/table">
            <a:tbl>
              <a:tblPr rtl="1"/>
              <a:tblGrid>
                <a:gridCol w="3563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3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2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البيان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أ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ب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ج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الإجمالي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رأس المال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600000</a:t>
                      </a:r>
                      <a:endParaRPr lang="ar-SA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1200000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285318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صافي الخسارة القابلة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للتوزيع 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(000 150)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فائدة رأس المال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60000</a:t>
                      </a:r>
                      <a:r>
                        <a:rPr lang="en-GB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(400000</a:t>
                      </a:r>
                      <a:r>
                        <a:rPr lang="en-GB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20,000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(200000</a:t>
                      </a:r>
                      <a:r>
                        <a:rPr lang="en-GB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</a:t>
                      </a: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(000 120)</a:t>
                      </a:r>
                      <a:endParaRPr lang="en-US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مجموع الخسائر القابلة للتوزيع</a:t>
                      </a:r>
                      <a:endParaRPr lang="en-US" sz="18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(000 270)</a:t>
                      </a: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ar-SA" sz="12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150000-120000</a:t>
                      </a:r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توزيع الخسائر القابلة 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للتوزيع</a:t>
                      </a: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000 270 توسع بالتساوي</a:t>
                      </a:r>
                      <a:endParaRPr lang="en-US" sz="1200" b="1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(000 90)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(000 90)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(000 90)</a:t>
                      </a:r>
                      <a:endParaRPr lang="en-US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8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67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نصيب كل شريك من الخسائر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(000 30)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(000 50)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(000 70)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(000 150)</a:t>
                      </a:r>
                      <a:endParaRPr lang="en-US" sz="18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22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12-6 ص 78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اليومية</a:t>
            </a:r>
          </a:p>
          <a:p>
            <a:pPr marL="0" indent="0">
              <a:buNone/>
            </a:pPr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من مذكورين</a:t>
            </a:r>
          </a:p>
          <a:p>
            <a:pPr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30,000 ح/ جاري الشريك أ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50,000ح/ جاري الشريك ب</a:t>
            </a:r>
          </a:p>
          <a:p>
            <a:pPr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70,000 ح/ جاري الشريك ج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ar-SA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150,000 إلى ح/ المتاجرة وأ.خ</a:t>
            </a:r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5201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1205</Words>
  <Application>Microsoft Macintosh PowerPoint</Application>
  <PresentationFormat>Widescreen</PresentationFormat>
  <Paragraphs>253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Office Theme</vt:lpstr>
      <vt:lpstr>تطبيقات الفصل 12</vt:lpstr>
      <vt:lpstr>تمرين 12-1 ص 73</vt:lpstr>
      <vt:lpstr>يتبع تمرين 12-1 ص 73</vt:lpstr>
      <vt:lpstr>يتبع تمرين 12-1 ص 73</vt:lpstr>
      <vt:lpstr>يتبع تمرين 12-1 ص 73</vt:lpstr>
      <vt:lpstr>PowerPoint Presentation</vt:lpstr>
      <vt:lpstr>يتبع تمرين 12-6 ص 78</vt:lpstr>
      <vt:lpstr>PowerPoint Presentation</vt:lpstr>
      <vt:lpstr>يتبع تمرين 12-6 ص 78</vt:lpstr>
      <vt:lpstr>تمرين 12-9 ص 80</vt:lpstr>
      <vt:lpstr>يتبع تمرين 12-9 ص 80</vt:lpstr>
      <vt:lpstr>تمرين 12-10 ص 80</vt:lpstr>
      <vt:lpstr>يتبع تمرين 12-10 ص 80</vt:lpstr>
      <vt:lpstr>يتبع تمرين 12-10 ص 80</vt:lpstr>
      <vt:lpstr>يتبع تمرين 12-10 ص 80</vt:lpstr>
      <vt:lpstr>مسألة 12-8 ص 92</vt:lpstr>
      <vt:lpstr>يتبع مسألة 12-8 ص 92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الفصل 12</dc:title>
  <dc:creator>a alsultan</dc:creator>
  <cp:lastModifiedBy>a alsultan</cp:lastModifiedBy>
  <cp:revision>46</cp:revision>
  <dcterms:created xsi:type="dcterms:W3CDTF">2016-10-07T14:37:18Z</dcterms:created>
  <dcterms:modified xsi:type="dcterms:W3CDTF">2018-09-25T03:41:37Z</dcterms:modified>
</cp:coreProperties>
</file>