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16"/>
  </p:notesMasterIdLst>
  <p:sldIdLst>
    <p:sldId id="279" r:id="rId5"/>
    <p:sldId id="274" r:id="rId6"/>
    <p:sldId id="281" r:id="rId7"/>
    <p:sldId id="267" r:id="rId8"/>
    <p:sldId id="282" r:id="rId9"/>
    <p:sldId id="283" r:id="rId10"/>
    <p:sldId id="288" r:id="rId11"/>
    <p:sldId id="284" r:id="rId12"/>
    <p:sldId id="290" r:id="rId13"/>
    <p:sldId id="291" r:id="rId14"/>
    <p:sldId id="285" r:id="rId15"/>
  </p:sldIdLst>
  <p:sldSz cx="9144000" cy="6858000" type="screen4x3"/>
  <p:notesSz cx="6858000" cy="9144000"/>
  <p:custDataLst>
    <p:tags r:id="rId17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9176CF-295D-40A4-89FA-900FCB5E4EF5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246DC0-4FFF-40B2-B5B6-3D3773BB6B2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9950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SA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624F33-84F0-4D59-8844-5B9D7E27E25D}" type="slidenum">
              <a:rPr lang="ar-SA" smtClean="0"/>
              <a:pPr>
                <a:defRPr/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419100" y="433388"/>
            <a:ext cx="8305800" cy="1638300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828800"/>
          </a:xfrm>
        </p:spPr>
        <p:txBody>
          <a:bodyPr lIns="45720" r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6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A654F-EBAA-4539-97CA-C4AADAB844C5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7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EEF8BE-99BA-4B80-A88C-F479016375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C4798-B759-41D6-BB50-E9B4F088CAE7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5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3531E-6B88-4971-B45F-6F4833AB526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60211-A912-48C1-ABAE-E7EFB99A72A6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5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E4251-69A2-47DB-B706-6777C046F4A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2285992"/>
            <a:ext cx="8183880" cy="418795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57361D-0003-4ACA-9677-DA17A6742583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70AD4B-A796-417C-9D3E-A047DACD54E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BE796-B53E-4116-A134-E5CFCCE7EDCB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7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9FBD5F-F2F1-4B2A-ABDC-49295FAED31B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DA20-5E48-458A-B05A-0F98A1F10F5E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6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4623-0D13-46EC-B785-87AFF487281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C8FDA-64EB-4A93-816E-839ED4BD8DC0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8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BA4A9-90B1-4092-9737-3FC3F3BDBAC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7BC5-EA6F-4534-A02C-7B0A0B505A0C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4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1E0EC-77B6-4F22-B54A-2412787832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7D3AEA-3BE6-458C-90F9-74BABD7496D3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4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98C18A-00A8-4D49-BBD2-0A747706905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D6153-578B-4447-9B7E-188B688C0FB0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6" name="عنصر نائب للتذييل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98B8A-5237-4E4E-8C18-E818634BABC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مستطيل ذو زاوية واحدة مستديرة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/>
          </a:p>
        </p:txBody>
      </p:sp>
      <p:sp>
        <p:nvSpPr>
          <p:cNvPr id="7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2D35BA-5165-4EB1-8E92-48D94346709E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8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2C8E0E-7D90-45C3-8D73-BAD7EF7BF06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عنصر نائب للعنوان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8" name="عنصر نائب للنص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A346C1-E60E-4809-8DB6-CBD5F08D1FCD}" type="datetimeFigureOut">
              <a:rPr lang="ar-SA"/>
              <a:pPr>
                <a:defRPr/>
              </a:pPr>
              <a:t>19/01/38</a:t>
            </a:fld>
            <a:endParaRPr lang="ar-SA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859ED6-00D8-4CCA-92C1-30F7F11301F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57" r:id="rId4"/>
    <p:sldLayoutId id="2147484058" r:id="rId5"/>
    <p:sldLayoutId id="2147484059" r:id="rId6"/>
    <p:sldLayoutId id="2147484066" r:id="rId7"/>
    <p:sldLayoutId id="2147484060" r:id="rId8"/>
    <p:sldLayoutId id="2147484067" r:id="rId9"/>
    <p:sldLayoutId id="2147484061" r:id="rId10"/>
    <p:sldLayoutId id="2147484062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Tahoma" pitchFamily="34" charset="0"/>
        </a:defRPr>
      </a:lvl9pPr>
      <a:extLst/>
    </p:titleStyle>
    <p:bodyStyle>
      <a:lvl1pPr marL="265113" indent="-265113" algn="r" rtl="1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r" rtl="1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r" rtl="1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r" rtl="1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r" rtl="1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500" y="548680"/>
            <a:ext cx="7772400" cy="128012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3200" b="0" dirty="0"/>
              <a:t>تصنيف </a:t>
            </a:r>
            <a:r>
              <a:rPr lang="ar-SA" sz="3200" b="0" dirty="0" smtClean="0"/>
              <a:t>الوسائل التعليمية واسس اختيارها وتصميمها واستخدامها في التربية الخاصة</a:t>
            </a:r>
            <a:endParaRPr lang="ar-SA" sz="3200" b="0" dirty="0"/>
          </a:p>
        </p:txBody>
      </p:sp>
      <p:pic>
        <p:nvPicPr>
          <p:cNvPr id="7171" name="Picture 3" descr="Untitled-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2428875"/>
            <a:ext cx="506095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اسس </a:t>
            </a:r>
            <a:r>
              <a:rPr lang="ar-SA" dirty="0">
                <a:latin typeface="Verdana" pitchFamily="34" charset="0"/>
                <a:cs typeface="PT Simple Bold Ruled" pitchFamily="2" charset="-78"/>
              </a:rPr>
              <a:t>الاستخدام الوظيفي للوسائل </a:t>
            </a:r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التعليمية في التربية الخاصة </a:t>
            </a:r>
            <a:endParaRPr lang="ar-SA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611560" y="2348880"/>
            <a:ext cx="7862885" cy="3809584"/>
            <a:chOff x="0" y="279683"/>
            <a:chExt cx="7862885" cy="1285200"/>
          </a:xfrm>
        </p:grpSpPr>
        <p:sp>
          <p:nvSpPr>
            <p:cNvPr id="5" name="مستطيل 4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52000" tIns="324000" rIns="252000" bIns="142240" numCol="1" spcCol="1270" anchor="t" anchorCtr="0">
              <a:noAutofit/>
            </a:bodyPr>
            <a:lstStyle/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مناقشة حول الأفكار التي تعرضها الوسيلة</a:t>
              </a:r>
            </a:p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2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متابعة الوسيلة</a:t>
              </a:r>
            </a:p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تقويم  الوسيلة</a:t>
              </a:r>
              <a:endParaRPr lang="ar-SA" sz="32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مستطيل مستدير الزوايا 7"/>
          <p:cNvSpPr/>
          <p:nvPr/>
        </p:nvSpPr>
        <p:spPr>
          <a:xfrm>
            <a:off x="2915816" y="1628800"/>
            <a:ext cx="5370681" cy="7674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sz="2000" b="1" dirty="0" smtClean="0"/>
              <a:t>ثالثا : مرحلة ما بعد الاستخدام :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2005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8110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صورة 4" descr="whiteboard.jpg"/>
          <p:cNvPicPr>
            <a:picLocks noChangeAspect="1"/>
          </p:cNvPicPr>
          <p:nvPr/>
        </p:nvPicPr>
        <p:blipFill>
          <a:blip r:embed="rId2"/>
          <a:srcRect l="4425" t="2512"/>
          <a:stretch>
            <a:fillRect/>
          </a:stretch>
        </p:blipFill>
        <p:spPr bwMode="auto">
          <a:xfrm>
            <a:off x="357188" y="2214563"/>
            <a:ext cx="2054572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625" y="306388"/>
            <a:ext cx="8183563" cy="1050925"/>
          </a:xfrm>
        </p:spPr>
        <p:txBody>
          <a:bodyPr/>
          <a:lstStyle/>
          <a:p>
            <a:pPr algn="ctr">
              <a:defRPr/>
            </a:pPr>
            <a:r>
              <a:rPr lang="ar-SA" b="0" dirty="0" smtClean="0"/>
              <a:t>الأسس النفسية لاختيار الوسائل التعليمية</a:t>
            </a:r>
            <a:endParaRPr lang="ar-SA" b="0" dirty="0"/>
          </a:p>
        </p:txBody>
      </p:sp>
      <p:pic>
        <p:nvPicPr>
          <p:cNvPr id="6" name="صورة 5" descr="paperboard-2112363.jpg"/>
          <p:cNvPicPr>
            <a:picLocks noChangeAspect="1"/>
          </p:cNvPicPr>
          <p:nvPr/>
        </p:nvPicPr>
        <p:blipFill>
          <a:blip r:embed="rId3"/>
          <a:srcRect l="20338" t="3125" r="23761" b="2083"/>
          <a:stretch>
            <a:fillRect/>
          </a:stretch>
        </p:blipFill>
        <p:spPr bwMode="auto">
          <a:xfrm>
            <a:off x="357188" y="1857375"/>
            <a:ext cx="2127250" cy="394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3203848" y="1772816"/>
            <a:ext cx="5112568" cy="44330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3200" b="1" dirty="0" smtClean="0"/>
              <a:t>1- النضج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/>
              <a:t>2- الدافعية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/>
              <a:t>3- الطريقة الكلية والجزئية 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/>
              <a:t>4- الفروق الفردية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/>
              <a:t>5- التعزيز (الثواب والعقاب)</a:t>
            </a:r>
          </a:p>
          <a:p>
            <a:pPr>
              <a:lnSpc>
                <a:spcPct val="150000"/>
              </a:lnSpc>
            </a:pPr>
            <a:r>
              <a:rPr lang="ar-SA" sz="3200" b="1" dirty="0" smtClean="0"/>
              <a:t>6- التمرين الموزع والمركز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06383E-6 L 0.24497 -0.0048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844824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1- نختار الوسيلة التعليمية الأكثر فاعلية في تحقيق الأهداف التعليمية.</a:t>
            </a:r>
          </a:p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2- نختار الوسيلة الأكثر فاعلية في تحقيق مفردات المحتوى.</a:t>
            </a:r>
          </a:p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3- نختار الوسيلة الأكثر ملائمة لخصائص المتعلمين ذوي </a:t>
            </a:r>
            <a:r>
              <a:rPr lang="ar-SA" smtClean="0">
                <a:latin typeface="Arial" panose="020B0604020202020204" pitchFamily="34" charset="0"/>
                <a:cs typeface="Arial" panose="020B0604020202020204" pitchFamily="34" charset="0"/>
              </a:rPr>
              <a:t>الاحتياجات الخاصة.</a:t>
            </a:r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4- نختار الوسيلة التي تعمل على تنفيذ استراتيجية التدريس.</a:t>
            </a:r>
          </a:p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5- نختار الوسيلة التي تتوافر فيها المواصفات الفنية أو الجودة التقنية المطلوبة .</a:t>
            </a:r>
          </a:p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6- نختار الوسيلة ذات الفائدة الأكثر والكلفة الأقل .</a:t>
            </a:r>
          </a:p>
          <a:p>
            <a:pPr marL="0" indent="0">
              <a:buNone/>
            </a:pP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7- نختار الوسيلة التي تتوافر لها إمكانيات العرض الناجح.</a:t>
            </a:r>
          </a:p>
          <a:p>
            <a:pPr marL="0" indent="0">
              <a:buNone/>
            </a:pPr>
            <a:endParaRPr lang="ar-S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ar-SA" b="0" dirty="0" smtClean="0"/>
              <a:t>الأسس التربوية لاختيار الوسائل التعليمية</a:t>
            </a:r>
            <a:endParaRPr lang="ar-SA" b="0" dirty="0"/>
          </a:p>
        </p:txBody>
      </p:sp>
    </p:spTree>
    <p:extLst>
      <p:ext uri="{BB962C8B-B14F-4D97-AF65-F5344CB8AC3E}">
        <p14:creationId xmlns:p14="http://schemas.microsoft.com/office/powerpoint/2010/main" val="326415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صورة 4" descr="3D Character (3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3286125"/>
            <a:ext cx="3236913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وسيلة شرح على شكل سحابة 5"/>
          <p:cNvSpPr/>
          <p:nvPr/>
        </p:nvSpPr>
        <p:spPr>
          <a:xfrm>
            <a:off x="1285852" y="1340768"/>
            <a:ext cx="4438276" cy="2945488"/>
          </a:xfrm>
          <a:prstGeom prst="cloudCallout">
            <a:avLst>
              <a:gd name="adj1" fmla="val 71142"/>
              <a:gd name="adj2" fmla="val 16178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dirty="0" smtClean="0"/>
              <a:t>ما الأسس التربوية التي يجب التركيز عليها للمعاقين بصرياً؟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sz="2800" dirty="0" smtClean="0"/>
              <a:t>الأسس </a:t>
            </a:r>
            <a:r>
              <a:rPr lang="ar-SA" sz="2800" dirty="0"/>
              <a:t>التربوية التي يجب التركيز عليها للمعاقين </a:t>
            </a:r>
            <a:r>
              <a:rPr lang="ar-SA" sz="2800" dirty="0" smtClean="0"/>
              <a:t>بصرياً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r>
              <a:rPr lang="ar-SA" dirty="0" smtClean="0"/>
              <a:t>ان تعتمد على الحروف البارزة في قراءتها</a:t>
            </a:r>
          </a:p>
          <a:p>
            <a:r>
              <a:rPr lang="ar-SA" dirty="0" smtClean="0"/>
              <a:t>تسهم في تحقيق الأهداف التدريسية</a:t>
            </a:r>
          </a:p>
          <a:p>
            <a:r>
              <a:rPr lang="ar-SA" dirty="0" smtClean="0"/>
              <a:t>تعتمد على التعامل المسي</a:t>
            </a:r>
          </a:p>
          <a:p>
            <a:r>
              <a:rPr lang="ar-SA" dirty="0" smtClean="0"/>
              <a:t>تعتمد على نماذج </a:t>
            </a:r>
            <a:r>
              <a:rPr lang="ar-SA" dirty="0"/>
              <a:t>ث</a:t>
            </a:r>
            <a:r>
              <a:rPr lang="ar-SA" dirty="0" smtClean="0"/>
              <a:t>نائية وثلاثية الابعاد</a:t>
            </a:r>
          </a:p>
          <a:p>
            <a:r>
              <a:rPr lang="ar-SA" dirty="0" smtClean="0"/>
              <a:t>تستخدم برامج الوسائط التي تركز على الصوت</a:t>
            </a:r>
          </a:p>
          <a:p>
            <a:r>
              <a:rPr lang="ar-SA" dirty="0" smtClean="0"/>
              <a:t>تعتمد على الكتب الناطقة</a:t>
            </a:r>
          </a:p>
          <a:p>
            <a:r>
              <a:rPr lang="ar-SA" dirty="0" smtClean="0"/>
              <a:t>تكون امنة عند استخدامها</a:t>
            </a:r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425146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0" dirty="0" smtClean="0"/>
              <a:t>خطوات تصميم الوسائل التعليمية في التربية الخاصة </a:t>
            </a:r>
            <a:endParaRPr lang="ar-SA" b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28800"/>
            <a:ext cx="8183880" cy="4845144"/>
          </a:xfrm>
        </p:spPr>
        <p:txBody>
          <a:bodyPr/>
          <a:lstStyle/>
          <a:p>
            <a:r>
              <a:rPr lang="ar-SA" dirty="0" smtClean="0"/>
              <a:t>تحديد الأهداف التعليمية العامة من الوسيلة</a:t>
            </a:r>
            <a:endParaRPr lang="ar-SA" dirty="0"/>
          </a:p>
          <a:p>
            <a:r>
              <a:rPr lang="ar-SA" dirty="0" smtClean="0"/>
              <a:t>تحديد خصائص الفئة المستهدفة</a:t>
            </a:r>
          </a:p>
          <a:p>
            <a:r>
              <a:rPr lang="ar-SA" dirty="0" smtClean="0"/>
              <a:t>ان تراعي الوسيلة التعليمية </a:t>
            </a:r>
            <a:r>
              <a:rPr lang="ar-SA" dirty="0" err="1" smtClean="0"/>
              <a:t>مبداء</a:t>
            </a:r>
            <a:r>
              <a:rPr lang="ar-SA" dirty="0" smtClean="0"/>
              <a:t> تفريد التعليم</a:t>
            </a:r>
          </a:p>
          <a:p>
            <a:r>
              <a:rPr lang="ar-SA" dirty="0" smtClean="0"/>
              <a:t>تحليل المستوى التعليمي</a:t>
            </a:r>
          </a:p>
          <a:p>
            <a:r>
              <a:rPr lang="ar-SA" dirty="0" smtClean="0"/>
              <a:t>تحديد الأهداف السلوكية</a:t>
            </a:r>
          </a:p>
          <a:p>
            <a:r>
              <a:rPr lang="ar-SA" dirty="0" smtClean="0"/>
              <a:t>تحديد الاستراتيجية المستخدمة في التعليم</a:t>
            </a:r>
          </a:p>
          <a:p>
            <a:r>
              <a:rPr lang="ar-SA" dirty="0" smtClean="0"/>
              <a:t>المواءمة بين المنتج التعليمي و طرائق التدريس</a:t>
            </a:r>
          </a:p>
          <a:p>
            <a:r>
              <a:rPr lang="ar-SA" dirty="0"/>
              <a:t>المواءمة بين المنتج التعليمي </a:t>
            </a:r>
            <a:r>
              <a:rPr lang="ar-SA" dirty="0" smtClean="0"/>
              <a:t>و المادة التعليمية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897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0" dirty="0" smtClean="0"/>
              <a:t>خطوات تصميم الوسائل التعليمية في التربية الخاصة </a:t>
            </a:r>
            <a:endParaRPr lang="ar-SA" b="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628800"/>
            <a:ext cx="8183880" cy="4845144"/>
          </a:xfrm>
        </p:spPr>
        <p:txBody>
          <a:bodyPr/>
          <a:lstStyle/>
          <a:p>
            <a:r>
              <a:rPr lang="ar-SA" dirty="0" smtClean="0"/>
              <a:t>تحديد محتوى الوسيلة ( الرسالة التي تحملها )</a:t>
            </a:r>
          </a:p>
          <a:p>
            <a:r>
              <a:rPr lang="ar-SA" dirty="0" smtClean="0"/>
              <a:t>مراعات الأسس التربوية و السيكولوجية (الانتباه-الادراك-الميول)عند التصميم وتطبيق أسس نظريات التعليم.</a:t>
            </a:r>
          </a:p>
          <a:p>
            <a:r>
              <a:rPr lang="ar-SA" dirty="0" smtClean="0"/>
              <a:t>مراعاة المعايير الفنية عند التصميم</a:t>
            </a:r>
          </a:p>
          <a:p>
            <a:r>
              <a:rPr lang="ar-SA" dirty="0" smtClean="0"/>
              <a:t>ان تتصف الوسيلة بالمرونة و الاستمرارية والتجديد</a:t>
            </a:r>
          </a:p>
          <a:p>
            <a:r>
              <a:rPr lang="ar-SA" dirty="0" smtClean="0"/>
              <a:t>عمل مخطط اولي لتصميم الوسيلة.</a:t>
            </a:r>
          </a:p>
          <a:p>
            <a:r>
              <a:rPr lang="ar-SA" dirty="0" smtClean="0"/>
              <a:t>تحديد العناصر والخامات المستخدمة بالوسيلة التعليمية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8495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اسس </a:t>
            </a:r>
            <a:r>
              <a:rPr lang="ar-SA" dirty="0">
                <a:latin typeface="Verdana" pitchFamily="34" charset="0"/>
                <a:cs typeface="PT Simple Bold Ruled" pitchFamily="2" charset="-78"/>
              </a:rPr>
              <a:t>الاستخدام الوظيفي للوسائل </a:t>
            </a:r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التعليمية في التربية الخاصة </a:t>
            </a:r>
            <a:endParaRPr lang="ar-SA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611560" y="2348880"/>
            <a:ext cx="7862885" cy="3809584"/>
            <a:chOff x="0" y="279683"/>
            <a:chExt cx="7862885" cy="1285200"/>
          </a:xfrm>
        </p:grpSpPr>
        <p:sp>
          <p:nvSpPr>
            <p:cNvPr id="5" name="مستطيل 4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52000" tIns="324000" rIns="252000" bIns="142240" numCol="1" spcCol="1270" anchor="t" anchorCtr="0">
              <a:noAutofit/>
            </a:bodyPr>
            <a:lstStyle/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000" dirty="0">
                  <a:latin typeface="Arial" panose="020B0604020202020204" pitchFamily="34" charset="0"/>
                  <a:cs typeface="Arial" panose="020B0604020202020204" pitchFamily="34" charset="0"/>
                </a:rPr>
                <a:t>تجريب الوسيلة للتأكد من صحة ومناسبة محتواها</a:t>
              </a:r>
            </a:p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000" dirty="0">
                  <a:latin typeface="Arial" panose="020B0604020202020204" pitchFamily="34" charset="0"/>
                  <a:cs typeface="Arial" panose="020B0604020202020204" pitchFamily="34" charset="0"/>
                </a:rPr>
                <a:t>اختيار المكان المناسب وإعداده بشكل يسهل استخدام الوسيلة </a:t>
              </a:r>
            </a:p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000" dirty="0">
                  <a:latin typeface="Arial" panose="020B0604020202020204" pitchFamily="34" charset="0"/>
                  <a:cs typeface="Arial" panose="020B0604020202020204" pitchFamily="34" charset="0"/>
                </a:rPr>
                <a:t>توفير الوسائل والادوات والأجهزة في غرفة الدرس قبل البدء وترتبيها بشكل متسلسل</a:t>
              </a:r>
            </a:p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000" dirty="0">
                  <a:latin typeface="Arial" panose="020B0604020202020204" pitchFamily="34" charset="0"/>
                  <a:cs typeface="Arial" panose="020B0604020202020204" pitchFamily="34" charset="0"/>
                </a:rPr>
                <a:t>تخطيط النشاطات والخبرات المستخدمة عند عرض الوسيلة .</a:t>
              </a:r>
            </a:p>
            <a:p>
              <a:pPr marL="342900" lvl="1" indent="-342900" algn="r" defTabSz="889000" rtl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3000" dirty="0">
                  <a:latin typeface="Arial" panose="020B0604020202020204" pitchFamily="34" charset="0"/>
                  <a:cs typeface="Arial" panose="020B0604020202020204" pitchFamily="34" charset="0"/>
                </a:rPr>
                <a:t>تهيئة اذهان الطلبة للعرض.</a:t>
              </a:r>
            </a:p>
          </p:txBody>
        </p:sp>
      </p:grpSp>
      <p:sp>
        <p:nvSpPr>
          <p:cNvPr id="8" name="مستطيل مستدير الزوايا 7"/>
          <p:cNvSpPr/>
          <p:nvPr/>
        </p:nvSpPr>
        <p:spPr>
          <a:xfrm>
            <a:off x="2915816" y="1628800"/>
            <a:ext cx="5370681" cy="7674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sz="2000" b="1" dirty="0" smtClean="0"/>
              <a:t>أولا : مرحلة التحضير ما قبل الاستخدام :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09793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اسس </a:t>
            </a:r>
            <a:r>
              <a:rPr lang="ar-SA" dirty="0">
                <a:latin typeface="Verdana" pitchFamily="34" charset="0"/>
                <a:cs typeface="PT Simple Bold Ruled" pitchFamily="2" charset="-78"/>
              </a:rPr>
              <a:t>الاستخدام الوظيفي للوسائل </a:t>
            </a:r>
            <a:r>
              <a:rPr lang="ar-SA" dirty="0" smtClean="0">
                <a:latin typeface="Verdana" pitchFamily="34" charset="0"/>
                <a:cs typeface="PT Simple Bold Ruled" pitchFamily="2" charset="-78"/>
              </a:rPr>
              <a:t>التعليمية في التربية الخاصة </a:t>
            </a:r>
            <a:endParaRPr lang="ar-SA" dirty="0"/>
          </a:p>
        </p:txBody>
      </p:sp>
      <p:grpSp>
        <p:nvGrpSpPr>
          <p:cNvPr id="4" name="مجموعة 3"/>
          <p:cNvGrpSpPr/>
          <p:nvPr/>
        </p:nvGrpSpPr>
        <p:grpSpPr>
          <a:xfrm>
            <a:off x="539552" y="2048190"/>
            <a:ext cx="7862885" cy="4363822"/>
            <a:chOff x="0" y="279683"/>
            <a:chExt cx="7862885" cy="1285200"/>
          </a:xfrm>
        </p:grpSpPr>
        <p:sp>
          <p:nvSpPr>
            <p:cNvPr id="5" name="مستطيل 4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6" name="مستطيل 5"/>
            <p:cNvSpPr/>
            <p:nvPr/>
          </p:nvSpPr>
          <p:spPr>
            <a:xfrm>
              <a:off x="0" y="279683"/>
              <a:ext cx="7862885" cy="1285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52000" tIns="324000" rIns="252000" bIns="142240" numCol="1" spcCol="1270" anchor="t" anchorCtr="0">
              <a:noAutofit/>
            </a:bodyPr>
            <a:lstStyle/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مراقبة نشاط الطلبة وتفاعلهم مع الوسيلة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التركيز على مشاركة المتعلم الإيجابية اثناء استخدام الوسيلة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التخطيط لاستخدام الوسيلة بشكل فعال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استخدام الوسيلة بشكل متكامل مع باقي المواد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تقديم الوسيلة وشرح الرموز قبل عرضها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التأكد من وضوح الوسيلة اثناء العرض للجميع ومناسبة سرعة عرض الوسيلة و الطريقة التي تعرض بها .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ان تشجع على تفاعل المتعلمين مع المواد المعروضة عليهم</a:t>
              </a:r>
            </a:p>
            <a:p>
              <a:pPr marL="342900" lvl="1" indent="-342900" algn="r" defTabSz="889000" rtl="1">
                <a:spcBef>
                  <a:spcPct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ar-SA" sz="2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إخفاء الوسيلة بعد الانتهاء منها حتى لا تشتت اذهان الطلاب.</a:t>
              </a:r>
              <a:endParaRPr lang="ar-SA" sz="28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مستطيل مستدير الزوايا 7"/>
          <p:cNvSpPr/>
          <p:nvPr/>
        </p:nvSpPr>
        <p:spPr>
          <a:xfrm>
            <a:off x="3103160" y="1437392"/>
            <a:ext cx="5370681" cy="76747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ar-SA" sz="2000" b="1" dirty="0" smtClean="0"/>
              <a:t>ثانيا : مرحلة  الاستخدام :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40071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جهة">
  <a:themeElements>
    <a:clrScheme name="مخصص 5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E65C01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واجهة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952B02B6117A9E43AF68A411A1E73B6F" ma:contentTypeVersion="1" ma:contentTypeDescription="إنشاء مستند جديد." ma:contentTypeScope="" ma:versionID="98c15c0b59ca7d9eb2f51a9918c2259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84ef97a1256d579f8c76d06a0e807cb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 ma:readOnly="true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9B4E9A-F6A0-45A1-A992-D84B8B99C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B8C72471-DA9E-40E0-B6B6-57E5961B88D1}">
  <ds:schemaRefs>
    <ds:schemaRef ds:uri="http://purl.org/dc/dcmitype/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D362C50-DB06-4A4F-9B16-90503AA105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1073</TotalTime>
  <Words>436</Words>
  <Application>Microsoft Office PowerPoint</Application>
  <PresentationFormat>عرض على الشاشة (3:4)‏</PresentationFormat>
  <Paragraphs>64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واجهة</vt:lpstr>
      <vt:lpstr>تصنيف الوسائل التعليمية واسس اختيارها وتصميمها واستخدامها في التربية الخاصة</vt:lpstr>
      <vt:lpstr>الأسس النفسية لاختيار الوسائل التعليمية</vt:lpstr>
      <vt:lpstr>الأسس التربوية لاختيار الوسائل التعليمية</vt:lpstr>
      <vt:lpstr>عرض تقديمي في PowerPoint</vt:lpstr>
      <vt:lpstr>الأسس التربوية التي يجب التركيز عليها للمعاقين بصرياً</vt:lpstr>
      <vt:lpstr>خطوات تصميم الوسائل التعليمية في التربية الخاصة </vt:lpstr>
      <vt:lpstr>خطوات تصميم الوسائل التعليمية في التربية الخاصة </vt:lpstr>
      <vt:lpstr>اسس الاستخدام الوظيفي للوسائل التعليمية في التربية الخاصة </vt:lpstr>
      <vt:lpstr>اسس الاستخدام الوظيفي للوسائل التعليمية في التربية الخاصة </vt:lpstr>
      <vt:lpstr>اسس الاستخدام الوظيفي للوسائل التعليمية في التربية الخاصة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DR.Ahmed Saker 2O11</cp:lastModifiedBy>
  <cp:revision>109</cp:revision>
  <dcterms:created xsi:type="dcterms:W3CDTF">2008-05-11T18:40:14Z</dcterms:created>
  <dcterms:modified xsi:type="dcterms:W3CDTF">2016-10-20T03:53:48Z</dcterms:modified>
</cp:coreProperties>
</file>