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EF89C-64B8-43F7-B546-FF9C721C4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18577-C7DD-496C-86C7-611AAC3FC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FF6E6-CFEC-4FAF-B15A-0062D2901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AD02-0953-4FBB-A6FE-DAB21993F14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9032E-292B-4BFD-8FD1-D61901461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29079-DF22-42EA-8F3B-5F6F44178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1847-FA7B-49D1-9590-23B90B92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4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46014-DCD0-4861-994E-96B0EE5C6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DB6AB-1543-4983-9237-A0C0851B5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6506C-ABA3-4A67-BDDA-988024816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AD02-0953-4FBB-A6FE-DAB21993F14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9BC3F-0564-4353-AF55-FD1DCEEF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00A69-0F70-419A-8290-DF414A071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1847-FA7B-49D1-9590-23B90B92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3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21FF4B-459F-444E-A4C0-A4B9533AA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AB51D9-2A56-4843-A210-D50D5A984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89120-8C31-4A1B-898D-49636777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AD02-0953-4FBB-A6FE-DAB21993F14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18C36-BEFC-4E4A-82FC-1BB30016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32675-D3D1-4157-A9A3-21FC8483A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1847-FA7B-49D1-9590-23B90B92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4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C702D-8C83-4496-9ABB-EA4D18E38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D9727-297D-44CB-872B-CEABE1DC1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E2E1E-752E-463C-B9E7-F454864D1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AD02-0953-4FBB-A6FE-DAB21993F14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63525-C10E-45AC-AD1B-2D00A2B7C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4A5F2-9389-4C55-B170-F92196E1A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1847-FA7B-49D1-9590-23B90B92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1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D3858-E636-406B-BA32-7DD6B3FA4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5B7DA-A94D-49EF-BAC6-88DB5383D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CC970-6953-4E32-B640-BD617B0AD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AD02-0953-4FBB-A6FE-DAB21993F14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9AAEF-1EE4-4246-9252-152C847B3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BDD30-D0EB-4125-94C7-C067C210F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1847-FA7B-49D1-9590-23B90B92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7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0AB5D-4C38-4B7B-B9C4-80044AF7B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5F5EC-ECA2-4155-B621-626E17EB6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606C8-B355-4309-8EFC-A42F4FC1F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A10C8-C463-4FBB-B434-C0B52856B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AD02-0953-4FBB-A6FE-DAB21993F14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FD607D-2EAB-4142-BB54-C347EF255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4CFF7-DECA-4A1E-A977-75BE37F3B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1847-FA7B-49D1-9590-23B90B92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8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5B3E5-8438-4016-9D29-6DF01EBD3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78FC-675C-4786-A14F-58A13D0A9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DE1AE-9E84-450D-871C-9B4C90286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9BEB90-C11F-4170-A20D-B8B325687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C8DE99-5E10-4AAE-B06A-78DCDAE10F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50FA8B-8614-400F-9606-76E732D97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AD02-0953-4FBB-A6FE-DAB21993F14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DB02A1-2A41-415F-B014-9507CCA5A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C847AC-BF3E-4034-923C-087476336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1847-FA7B-49D1-9590-23B90B92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5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B8369-23F7-4138-93D3-89E809998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F68FC3-1733-4E5D-AC33-A5E7A3D73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AD02-0953-4FBB-A6FE-DAB21993F14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DC8B7-8B09-4D74-917D-4E03539F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C451F4-CCA6-480B-B231-847A609C7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1847-FA7B-49D1-9590-23B90B92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1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A0741-038E-4764-B5D4-A742D5D6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AD02-0953-4FBB-A6FE-DAB21993F14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DF103B-22F0-44FD-9FFC-2985E76CC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11670-5F43-44C5-86B1-3B28AD4AB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1847-FA7B-49D1-9590-23B90B92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9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353FA-F072-4571-BF7F-279423D29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69C8D-65C6-4C7E-A90A-355488B1B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5AE350-057D-4D2D-AE5C-F7C48C31C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783BD-1039-4209-B90C-345B6E987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AD02-0953-4FBB-A6FE-DAB21993F14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FB0D5-8B25-4719-B269-A00EEC413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4BD41-9F62-4EF3-A2E1-478BF05E7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1847-FA7B-49D1-9590-23B90B92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5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3A728-5C71-4765-ACC8-8D57BC1C9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B509DC-7CB7-4B50-A771-750A5BB06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B830EF-7B64-4256-81F7-D4159F092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FBBD8-57A7-42DF-8405-5AAF62219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AD02-0953-4FBB-A6FE-DAB21993F14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9702A-04A3-436E-9297-36D6894F3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18ABF-A542-4CAA-B489-9890439AE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1847-FA7B-49D1-9590-23B90B92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1528A5-EC8B-4215-8368-B36D75154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594AF-889A-44F4-9400-F58BDD121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15979-FC8E-4FCB-B8FA-4C80491B7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CAD02-0953-4FBB-A6FE-DAB21993F14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590B2-B780-4EF9-BB0E-849BE4845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8EE6C-AA74-4D71-B6EB-3F99BF99AA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D1847-FA7B-49D1-9590-23B90B92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7A778-1EA7-4B72-B784-EA5F31D1EA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طريقه حساب البطاقه التغذويه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2CCEB9-27AE-4398-95F2-CEAE6A1EB7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NUTRIONAL LABEL</a:t>
            </a:r>
          </a:p>
        </p:txBody>
      </p:sp>
    </p:spTree>
    <p:extLst>
      <p:ext uri="{BB962C8B-B14F-4D97-AF65-F5344CB8AC3E}">
        <p14:creationId xmlns:p14="http://schemas.microsoft.com/office/powerpoint/2010/main" val="4165761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نموذج تسمية اللازانيا المجمدة">
            <a:extLst>
              <a:ext uri="{FF2B5EF4-FFF2-40B4-BE49-F238E27FC236}">
                <a16:creationId xmlns:a16="http://schemas.microsoft.com/office/drawing/2014/main" id="{BA90D4C2-7D54-4855-9EDA-BB9F224E430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31900"/>
            <a:ext cx="6858000" cy="439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8832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A3B6E-96A3-4E0B-BA7F-195C58E00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solidFill>
                  <a:srgbClr val="C00000"/>
                </a:solidFill>
              </a:rPr>
              <a:t>السؤال: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607F9-9D24-47A8-A249-204B7CF59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SA" dirty="0"/>
              <a:t>عينه مكرونة لزانيا وزنها 910 جرام، إذا كانت الحصة الواحدة (1 كوب=227جرام) قمت بتحليل العينة وكانت نسبة الدهن 4%، الكربوهيدرات 16%، البروتين 6%.</a:t>
            </a:r>
          </a:p>
          <a:p>
            <a:pPr marL="0" indent="0" algn="r">
              <a:buNone/>
            </a:pPr>
            <a:r>
              <a:rPr lang="ar-SA" dirty="0"/>
              <a:t>أما الدهون المشبعة 4.5 جرام، الدهون المحولة 0 جرام، الكلوسترول 35 ملجرام، الصوديوم 850 جرام، الألياف 4جرام، السكريات الكلية 6 جرام، فيتامين د 0 ميكروجرام، الكالسيوم 320 جرام، الحديد 1.6 ملجرام، البوتاسيم 510 ملجرام في الحصة الواحدة.</a:t>
            </a:r>
          </a:p>
          <a:p>
            <a:pPr marL="0" indent="0" algn="r">
              <a:buNone/>
            </a:pPr>
            <a:endParaRPr lang="ar-SA" dirty="0"/>
          </a:p>
          <a:p>
            <a:pPr marL="0" indent="0" algn="r">
              <a:buNone/>
            </a:pPr>
            <a:r>
              <a:rPr lang="ar-SA" dirty="0"/>
              <a:t>اعمل من النتائج بطاقة تغذوية؟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88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B37A9-FBD0-4FF0-83A3-918C3B591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C00000"/>
                </a:solidFill>
              </a:rPr>
              <a:t>الحل: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67C06-BC7A-4A2B-9EF1-4A24BDF6A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الحصة = 1 كوب =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</a:rPr>
              <a:t>227جرام</a:t>
            </a:r>
          </a:p>
          <a:p>
            <a:pPr algn="r" rtl="1"/>
            <a:r>
              <a:rPr lang="ar-SA" dirty="0"/>
              <a:t>وزن العلبة=910 جرام</a:t>
            </a:r>
          </a:p>
          <a:p>
            <a:pPr algn="r" rtl="1"/>
            <a:r>
              <a:rPr lang="ar-SA" dirty="0"/>
              <a:t>إذاً عدد الحصص = الوزن÷الحصة=910 ÷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</a:rPr>
              <a:t>227</a:t>
            </a:r>
            <a:r>
              <a:rPr lang="ar-SA" dirty="0"/>
              <a:t>= 4 حصص</a:t>
            </a:r>
          </a:p>
          <a:p>
            <a:pPr algn="r" rtl="1"/>
            <a:r>
              <a:rPr lang="ar-SA" dirty="0">
                <a:solidFill>
                  <a:schemeClr val="accent1"/>
                </a:solidFill>
              </a:rPr>
              <a:t>السعرات:</a:t>
            </a:r>
          </a:p>
          <a:p>
            <a:pPr algn="r" rtl="1"/>
            <a:r>
              <a:rPr lang="ar-SA" dirty="0"/>
              <a:t>الدهن= 4% = 4 جرام -&gt; 100 جرام</a:t>
            </a:r>
          </a:p>
          <a:p>
            <a:pPr algn="r" rtl="1"/>
            <a:r>
              <a:rPr lang="ar-SA" dirty="0"/>
              <a:t>                   ؟       -&gt;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</a:rPr>
              <a:t>227 جرام </a:t>
            </a:r>
            <a:r>
              <a:rPr lang="ar-SA" dirty="0">
                <a:solidFill>
                  <a:srgbClr val="C00000"/>
                </a:solidFill>
              </a:rPr>
              <a:t>"مقدار الحصة" </a:t>
            </a:r>
            <a:r>
              <a:rPr lang="ar-SA" dirty="0"/>
              <a:t>= 9 جرام</a:t>
            </a:r>
          </a:p>
          <a:p>
            <a:pPr algn="r" rtl="1"/>
            <a:r>
              <a:rPr lang="ar-SA" dirty="0"/>
              <a:t>الكربوهيدرات= 16% = 16جرام -&gt; 100 جرام</a:t>
            </a:r>
          </a:p>
          <a:p>
            <a:pPr algn="r" rtl="1"/>
            <a:r>
              <a:rPr lang="ar-SA" dirty="0"/>
              <a:t>                              ؟</a:t>
            </a:r>
            <a:r>
              <a:rPr lang="en-US" dirty="0"/>
              <a:t> </a:t>
            </a:r>
            <a:r>
              <a:rPr lang="ar-SA" dirty="0"/>
              <a:t>        -&gt;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</a:rPr>
              <a:t>227جرام</a:t>
            </a:r>
            <a:r>
              <a:rPr lang="ar-SA" dirty="0"/>
              <a:t> = 34 جرام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344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B37A9-FBD0-4FF0-83A3-918C3B591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C00000"/>
                </a:solidFill>
              </a:rPr>
              <a:t>الحل: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67C06-BC7A-4A2B-9EF1-4A24BDF6A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chemeClr val="accent1"/>
                </a:solidFill>
              </a:rPr>
              <a:t>السعرات:</a:t>
            </a:r>
          </a:p>
          <a:p>
            <a:pPr algn="r" rtl="1"/>
            <a:r>
              <a:rPr lang="ar-SA" dirty="0"/>
              <a:t>البروتين= 6% = 6 جرام -&gt; 100 جرام</a:t>
            </a:r>
          </a:p>
          <a:p>
            <a:pPr algn="r" rtl="1"/>
            <a:r>
              <a:rPr lang="ar-SA" dirty="0"/>
              <a:t>                   ؟       -&gt;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</a:rPr>
              <a:t>227 جرام </a:t>
            </a:r>
            <a:r>
              <a:rPr lang="ar-SA" dirty="0">
                <a:solidFill>
                  <a:srgbClr val="C00000"/>
                </a:solidFill>
              </a:rPr>
              <a:t>"مقدار الحصة" </a:t>
            </a:r>
            <a:r>
              <a:rPr lang="ar-SA" dirty="0"/>
              <a:t>= 15 جرام</a:t>
            </a:r>
          </a:p>
          <a:p>
            <a:pPr marL="0" indent="0" algn="r" rtl="1">
              <a:buNone/>
            </a:pPr>
            <a:r>
              <a:rPr lang="ar-SA" dirty="0">
                <a:solidFill>
                  <a:schemeClr val="accent1"/>
                </a:solidFill>
              </a:rPr>
              <a:t>إذاً السعرات الكلية:</a:t>
            </a:r>
          </a:p>
          <a:p>
            <a:pPr marL="0" indent="0" algn="r" rtl="1">
              <a:buNone/>
            </a:pPr>
            <a:r>
              <a:rPr lang="ar-SA" dirty="0"/>
              <a:t>9 جرام دهن </a:t>
            </a:r>
            <a:r>
              <a:rPr lang="en-US" dirty="0"/>
              <a:t>x</a:t>
            </a:r>
            <a:r>
              <a:rPr lang="ar-SA" dirty="0"/>
              <a:t> 9 = 81</a:t>
            </a:r>
          </a:p>
          <a:p>
            <a:pPr marL="0" indent="0" algn="r" rtl="1">
              <a:buNone/>
            </a:pPr>
            <a:r>
              <a:rPr lang="ar-SA" dirty="0"/>
              <a:t>34 جرام كربوهيدرات</a:t>
            </a:r>
            <a:r>
              <a:rPr lang="en-US" dirty="0"/>
              <a:t> x</a:t>
            </a:r>
            <a:r>
              <a:rPr lang="ar-SA" dirty="0"/>
              <a:t>4= 136</a:t>
            </a:r>
          </a:p>
          <a:p>
            <a:pPr marL="0" indent="0" algn="r" rtl="1">
              <a:buNone/>
            </a:pPr>
            <a:r>
              <a:rPr lang="ar-SA" dirty="0"/>
              <a:t>15 جرام بروتين</a:t>
            </a:r>
            <a:r>
              <a:rPr lang="en-US" dirty="0"/>
              <a:t>x</a:t>
            </a:r>
            <a:r>
              <a:rPr lang="ar-SA" dirty="0"/>
              <a:t>4=60</a:t>
            </a:r>
          </a:p>
          <a:p>
            <a:pPr marL="0" indent="0" algn="r" rtl="1">
              <a:buNone/>
            </a:pPr>
            <a:r>
              <a:rPr lang="ar-SA" dirty="0">
                <a:solidFill>
                  <a:srgbClr val="FF0000"/>
                </a:solidFill>
              </a:rPr>
              <a:t>المجموع=             280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33F91F0-8BCA-42B2-BE6E-4928A487F487}"/>
              </a:ext>
            </a:extLst>
          </p:cNvPr>
          <p:cNvCxnSpPr/>
          <p:nvPr/>
        </p:nvCxnSpPr>
        <p:spPr>
          <a:xfrm flipH="1">
            <a:off x="7448550" y="5343525"/>
            <a:ext cx="3810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062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17234-298C-4AF4-AB93-2BD5B986D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C00000"/>
                </a:solidFill>
              </a:rPr>
              <a:t>الاحتياج اليومي </a:t>
            </a:r>
            <a:r>
              <a:rPr lang="en-US" dirty="0">
                <a:solidFill>
                  <a:srgbClr val="C00000"/>
                </a:solidFill>
              </a:rPr>
              <a:t>DV%</a:t>
            </a:r>
            <a:r>
              <a:rPr lang="ar-SA" dirty="0">
                <a:solidFill>
                  <a:srgbClr val="C00000"/>
                </a:solidFill>
              </a:rPr>
              <a:t> لشخص يتناول </a:t>
            </a:r>
            <a:r>
              <a:rPr lang="en-US" dirty="0">
                <a:solidFill>
                  <a:srgbClr val="C00000"/>
                </a:solidFill>
              </a:rPr>
              <a:t>2000</a:t>
            </a:r>
            <a:r>
              <a:rPr lang="ar-SA" dirty="0">
                <a:solidFill>
                  <a:srgbClr val="C00000"/>
                </a:solidFill>
              </a:rPr>
              <a:t> سعر حراري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44B6E80-E9C2-4F72-A140-8DEBBE63B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399649"/>
              </p:ext>
            </p:extLst>
          </p:nvPr>
        </p:nvGraphicFramePr>
        <p:xfrm>
          <a:off x="1736725" y="1690688"/>
          <a:ext cx="8128000" cy="4487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74284999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083965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98526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48825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effectLst/>
                        </a:rPr>
                        <a:t>العناصر الغذائية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en-US" sz="1600" dirty="0">
                          <a:effectLst/>
                        </a:rPr>
                        <a:t>DV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dirty="0">
                          <a:effectLst/>
                        </a:rPr>
                        <a:t>٪ </a:t>
                      </a:r>
                      <a:r>
                        <a:rPr lang="en-US" sz="1600" dirty="0">
                          <a:effectLst/>
                        </a:rPr>
                        <a:t>DV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dirty="0">
                          <a:effectLst/>
                        </a:rPr>
                        <a:t>الهدف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819640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solidFill>
                            <a:schemeClr val="bg1"/>
                          </a:solidFill>
                        </a:rPr>
                        <a:t>الكربوهيدرات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/>
                        <a:t>ج</a:t>
                      </a:r>
                      <a:r>
                        <a:rPr lang="en-US" sz="16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en-US" sz="1600" dirty="0">
                          <a:effectLst/>
                        </a:rPr>
                        <a:t>= 100٪ DV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dirty="0">
                          <a:effectLst/>
                        </a:rPr>
                        <a:t>أقل من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609434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solidFill>
                            <a:schemeClr val="bg1"/>
                          </a:solidFill>
                        </a:rPr>
                        <a:t>الدهون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/>
                        <a:t> ج</a:t>
                      </a:r>
                      <a:r>
                        <a:rPr lang="en-US" sz="1600" dirty="0"/>
                        <a:t>75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en-US" sz="1600" dirty="0">
                          <a:effectLst/>
                        </a:rPr>
                        <a:t>= 100٪ DV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dirty="0">
                          <a:effectLst/>
                        </a:rPr>
                        <a:t>أقل من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710215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effectLst/>
                        </a:rPr>
                        <a:t>الدهون المشبعة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dirty="0">
                          <a:effectLst/>
                        </a:rPr>
                        <a:t>ج</a:t>
                      </a:r>
                      <a:r>
                        <a:rPr lang="en-US" sz="1600" dirty="0">
                          <a:effectLst/>
                        </a:rPr>
                        <a:t>20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en-US" sz="1600" dirty="0">
                          <a:effectLst/>
                        </a:rPr>
                        <a:t>= 100٪ DV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dirty="0">
                          <a:effectLst/>
                        </a:rPr>
                        <a:t>أقل من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703902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effectLst/>
                        </a:rPr>
                        <a:t>صوديوم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dirty="0">
                          <a:effectLst/>
                        </a:rPr>
                        <a:t> ملجم</a:t>
                      </a:r>
                      <a:r>
                        <a:rPr lang="en-US" sz="1600" dirty="0">
                          <a:effectLst/>
                        </a:rPr>
                        <a:t>2،300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en-US" sz="1600" dirty="0">
                          <a:effectLst/>
                        </a:rPr>
                        <a:t>= 100٪ DV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dirty="0">
                          <a:effectLst/>
                        </a:rPr>
                        <a:t>أقل من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379059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effectLst/>
                        </a:rPr>
                        <a:t>الألياف الغذائية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dirty="0">
                          <a:effectLst/>
                        </a:rPr>
                        <a:t> ج</a:t>
                      </a:r>
                      <a:r>
                        <a:rPr lang="en-US" sz="1600" dirty="0">
                          <a:effectLst/>
                        </a:rPr>
                        <a:t>28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en-US" sz="1600">
                          <a:effectLst/>
                        </a:rPr>
                        <a:t>= 100٪ DV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>
                          <a:effectLst/>
                        </a:rPr>
                        <a:t>على الأقل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360898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effectLst/>
                        </a:rPr>
                        <a:t>السكريات المضافة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dirty="0">
                          <a:effectLst/>
                        </a:rPr>
                        <a:t> ج</a:t>
                      </a:r>
                      <a:r>
                        <a:rPr lang="en-US" sz="1600" dirty="0">
                          <a:effectLst/>
                        </a:rPr>
                        <a:t>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en-US" sz="1600">
                          <a:effectLst/>
                        </a:rPr>
                        <a:t>= 100٪ DV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>
                          <a:effectLst/>
                        </a:rPr>
                        <a:t>أقل من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166521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effectLst/>
                        </a:rPr>
                        <a:t>فيتامين د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dirty="0">
                          <a:effectLst/>
                        </a:rPr>
                        <a:t> ميكروجرام</a:t>
                      </a:r>
                      <a:r>
                        <a:rPr lang="en-US" sz="16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en-US" sz="1600">
                          <a:effectLst/>
                        </a:rPr>
                        <a:t>= 100٪ DV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>
                          <a:effectLst/>
                        </a:rPr>
                        <a:t>على الأقل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409080035"/>
                  </a:ext>
                </a:extLst>
              </a:tr>
              <a:tr h="4845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effectLst/>
                        </a:rPr>
                        <a:t>الكالسيوم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dirty="0">
                          <a:effectLst/>
                        </a:rPr>
                        <a:t> ملجم</a:t>
                      </a:r>
                      <a:r>
                        <a:rPr lang="en-US" sz="1600" dirty="0">
                          <a:effectLst/>
                        </a:rPr>
                        <a:t>1،300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en-US" sz="1600">
                          <a:effectLst/>
                        </a:rPr>
                        <a:t>= 100٪ DV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>
                          <a:effectLst/>
                        </a:rPr>
                        <a:t>على الأقل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4121447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effectLst/>
                        </a:rPr>
                        <a:t>حديد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dirty="0">
                          <a:effectLst/>
                        </a:rPr>
                        <a:t> ملجم</a:t>
                      </a:r>
                      <a:r>
                        <a:rPr lang="en-US" sz="1600" dirty="0">
                          <a:effectLst/>
                        </a:rPr>
                        <a:t>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en-US" sz="1600">
                          <a:effectLst/>
                        </a:rPr>
                        <a:t>= 100٪ DV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>
                          <a:effectLst/>
                        </a:rPr>
                        <a:t>على الأقل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567087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effectLst/>
                        </a:rPr>
                        <a:t>البوتاسيوم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dirty="0">
                          <a:effectLst/>
                        </a:rPr>
                        <a:t> ملجم</a:t>
                      </a:r>
                      <a:r>
                        <a:rPr lang="en-US" sz="1600" dirty="0">
                          <a:effectLst/>
                        </a:rPr>
                        <a:t>4،700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en-US" sz="1600" dirty="0">
                          <a:effectLst/>
                        </a:rPr>
                        <a:t>= 100٪ DV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75"/>
                        </a:spcBef>
                        <a:spcAft>
                          <a:spcPts val="1875"/>
                        </a:spcAft>
                      </a:pPr>
                      <a:r>
                        <a:rPr lang="ar-SA" sz="1600" dirty="0">
                          <a:effectLst/>
                        </a:rPr>
                        <a:t>على الأقل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177948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77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B2D25-EE67-48FE-AB34-5A1A58CA2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C00000"/>
                </a:solidFill>
              </a:rPr>
              <a:t>كيفية حساب </a:t>
            </a:r>
            <a:r>
              <a:rPr lang="en-US" dirty="0">
                <a:solidFill>
                  <a:srgbClr val="C00000"/>
                </a:solidFill>
              </a:rPr>
              <a:t> DV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DB76E-3304-4474-B868-D2E381830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C00000"/>
                </a:solidFill>
              </a:rPr>
              <a:t>مثال:</a:t>
            </a:r>
          </a:p>
          <a:p>
            <a:pPr algn="r" rtl="1"/>
            <a:r>
              <a:rPr lang="ar-SA" dirty="0"/>
              <a:t>الدهون 75 جرام لشخص يأخذ 2000 سعر حراري = 100%، من النتائج السابقة:</a:t>
            </a:r>
          </a:p>
          <a:p>
            <a:pPr algn="r" rtl="1"/>
            <a:r>
              <a:rPr lang="ar-SA" dirty="0"/>
              <a:t>كانت نسبة الدهن في الحصة الواحدة = 9جرام</a:t>
            </a:r>
          </a:p>
          <a:p>
            <a:pPr algn="r" rtl="1"/>
            <a:r>
              <a:rPr lang="ar-SA" dirty="0"/>
              <a:t>إذاً 75-&gt; 100%</a:t>
            </a:r>
          </a:p>
          <a:p>
            <a:pPr algn="r" rtl="1"/>
            <a:r>
              <a:rPr lang="ar-SA" dirty="0"/>
              <a:t>     9-&gt;     ؟</a:t>
            </a:r>
          </a:p>
          <a:p>
            <a:pPr algn="r" rtl="1"/>
            <a:r>
              <a:rPr lang="ar-SA" dirty="0"/>
              <a:t>وبضرب الطرفين بالوسطين= 9</a:t>
            </a:r>
            <a:r>
              <a:rPr lang="en-US" dirty="0"/>
              <a:t>X</a:t>
            </a:r>
            <a:r>
              <a:rPr lang="ar-SA" dirty="0"/>
              <a:t>100/ 75= 12%</a:t>
            </a:r>
          </a:p>
          <a:p>
            <a:pPr algn="r" rtl="1"/>
            <a:r>
              <a:rPr lang="ar-SA" dirty="0"/>
              <a:t>وهذا يسري على </a:t>
            </a:r>
            <a:r>
              <a:rPr lang="ar-SA"/>
              <a:t>بقية النتائج كما في البطاقة في الشريحة الثانية.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28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389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طريقه حساب البطاقه التغذويه</vt:lpstr>
      <vt:lpstr>PowerPoint Presentation</vt:lpstr>
      <vt:lpstr>السؤال:</vt:lpstr>
      <vt:lpstr>الحل:</vt:lpstr>
      <vt:lpstr>الحل:</vt:lpstr>
      <vt:lpstr>الاحتياج اليومي DV% لشخص يتناول 2000 سعر حراري</vt:lpstr>
      <vt:lpstr>كيفية حساب  DV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طريقه حساب البطاقه التغذويه</dc:title>
  <dc:creator>abdul khalifa</dc:creator>
  <cp:lastModifiedBy>abdul khalifa</cp:lastModifiedBy>
  <cp:revision>6</cp:revision>
  <dcterms:created xsi:type="dcterms:W3CDTF">2020-03-28T07:35:40Z</dcterms:created>
  <dcterms:modified xsi:type="dcterms:W3CDTF">2020-03-28T08:17:10Z</dcterms:modified>
</cp:coreProperties>
</file>