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27" r:id="rId3"/>
    <p:sldId id="328" r:id="rId4"/>
    <p:sldId id="329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1247-8D49-40F9-95D9-8372152AD6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61E-904C-4060-8185-98BBBD0514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36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1247-8D49-40F9-95D9-8372152AD6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61E-904C-4060-8185-98BBBD0514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507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1247-8D49-40F9-95D9-8372152AD6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61E-904C-4060-8185-98BBBD0514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74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1247-8D49-40F9-95D9-8372152AD6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61E-904C-4060-8185-98BBBD0514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842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1247-8D49-40F9-95D9-8372152AD6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61E-904C-4060-8185-98BBBD0514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30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1247-8D49-40F9-95D9-8372152AD6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61E-904C-4060-8185-98BBBD0514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15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1247-8D49-40F9-95D9-8372152AD6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61E-904C-4060-8185-98BBBD0514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04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1247-8D49-40F9-95D9-8372152AD6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61E-904C-4060-8185-98BBBD0514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87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1247-8D49-40F9-95D9-8372152AD6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61E-904C-4060-8185-98BBBD0514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848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1247-8D49-40F9-95D9-8372152AD6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61E-904C-4060-8185-98BBBD0514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32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1247-8D49-40F9-95D9-8372152AD6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61E-904C-4060-8185-98BBBD0514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52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91247-8D49-40F9-95D9-8372152AD6C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5561E-904C-4060-8185-98BBBD0514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645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مبادئ الإتصال الإستراتيجي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41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dirty="0" smtClean="0"/>
              <a:t>مرحلة الاتصال بالاتجاهين القديمة</a:t>
            </a:r>
            <a:endParaRPr lang="ar-SA" sz="2400" dirty="0" smtClean="0"/>
          </a:p>
          <a:p>
            <a:pPr algn="r" rtl="1">
              <a:buNone/>
            </a:pPr>
            <a:r>
              <a:rPr lang="ar-SA" sz="2400" dirty="0" smtClean="0"/>
              <a:t>	وتمتد من 1918 – 1945م (ما بين الحربين العالميتين)</a:t>
            </a:r>
          </a:p>
          <a:p>
            <a:pPr algn="r" rtl="1">
              <a:buNone/>
            </a:pPr>
            <a:r>
              <a:rPr lang="ar-SA" sz="2400" dirty="0" smtClean="0"/>
              <a:t>	ظهور ادوارد </a:t>
            </a:r>
            <a:r>
              <a:rPr lang="ar-SA" sz="2400" dirty="0" err="1" smtClean="0"/>
              <a:t>بيرنيز</a:t>
            </a:r>
            <a:r>
              <a:rPr lang="ar-SA" sz="2400" dirty="0" smtClean="0"/>
              <a:t> – تدريس أول مادة للعلاقات العامة 1923م – كتاب هندسة </a:t>
            </a:r>
            <a:r>
              <a:rPr lang="ar-SA" sz="2400" dirty="0" err="1" smtClean="0"/>
              <a:t>الاقناع</a:t>
            </a:r>
            <a:r>
              <a:rPr lang="ar-SA" sz="2400" dirty="0" smtClean="0"/>
              <a:t> وبلورة الرأي العام – ظهور الراديو – بروز العلاقات العامة كخدمة – بروز دور العلاقات العامة خلال الحرب العالمية الثانية – 1932 أول قسم علاقات عامة في شركة جنرال </a:t>
            </a:r>
            <a:r>
              <a:rPr lang="ar-SA" sz="2400" dirty="0" err="1" smtClean="0"/>
              <a:t>موتورز</a:t>
            </a:r>
            <a:r>
              <a:rPr lang="ar-SA" sz="2400" dirty="0" smtClean="0"/>
              <a:t> – 1941 أول محطة تلفزيونية تجارية</a:t>
            </a:r>
          </a:p>
          <a:p>
            <a:pPr algn="r" rtl="1"/>
            <a:r>
              <a:rPr lang="ar-SA" dirty="0" smtClean="0"/>
              <a:t>مرحلة الاتصال الاتجاهين الحديثة</a:t>
            </a:r>
            <a:endParaRPr lang="ar-SA" sz="2400" dirty="0" smtClean="0"/>
          </a:p>
          <a:p>
            <a:pPr algn="r" rtl="1">
              <a:buNone/>
            </a:pPr>
            <a:r>
              <a:rPr lang="ar-SA" sz="2400" dirty="0" smtClean="0"/>
              <a:t>	من 1945 حتى اليوم</a:t>
            </a:r>
          </a:p>
          <a:p>
            <a:pPr algn="r" rtl="1">
              <a:buNone/>
            </a:pPr>
            <a:r>
              <a:rPr lang="ar-SA" sz="2400" dirty="0" smtClean="0"/>
              <a:t>	إنشاء جمعية العلاقات العامة الأمريكية عام 1947م – أنشاء جمعية طلاب العلاقات العامة الأمريكية عام 1968م – الحرب الباردة – حرب فيتنام – الأقمار الصناعية – ثورة المعلومات – الإعلام الجديد - </a:t>
            </a:r>
            <a:r>
              <a:rPr lang="ar-SA" sz="2400" smtClean="0"/>
              <a:t>....الخ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88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عنصر نائب للمحتوى 7" descr="interperson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362200"/>
            <a:ext cx="3309391" cy="2672334"/>
          </a:xfrm>
        </p:spPr>
      </p:pic>
      <p:pic>
        <p:nvPicPr>
          <p:cNvPr id="9" name="صورة 8" descr="2-way-communication-1-300x25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2362200"/>
            <a:ext cx="3276600" cy="262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05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عناصر العملية الاتصالية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63040" y="1752600"/>
            <a:ext cx="6196405" cy="4114800"/>
          </a:xfrm>
        </p:spPr>
        <p:txBody>
          <a:bodyPr>
            <a:normAutofit fontScale="70000" lnSpcReduction="20000"/>
          </a:bodyPr>
          <a:lstStyle/>
          <a:p>
            <a:pPr algn="r" rtl="1"/>
            <a:endParaRPr lang="ar-SA" b="1" dirty="0" smtClean="0"/>
          </a:p>
          <a:p>
            <a:pPr algn="r" rtl="1"/>
            <a:r>
              <a:rPr lang="ar-SA" b="1" dirty="0" smtClean="0"/>
              <a:t>1. المرسل .</a:t>
            </a:r>
          </a:p>
          <a:p>
            <a:pPr algn="r" rtl="1"/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2. الرسالة .</a:t>
            </a:r>
          </a:p>
          <a:p>
            <a:pPr algn="r" rtl="1"/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3. وسيلة .</a:t>
            </a:r>
          </a:p>
          <a:p>
            <a:pPr algn="r" rtl="1"/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4. المحيط .</a:t>
            </a:r>
          </a:p>
          <a:p>
            <a:pPr algn="r" rtl="1"/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5. مستقبل .</a:t>
            </a:r>
          </a:p>
          <a:p>
            <a:pPr algn="r" rtl="1"/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6. رجع الصدى . </a:t>
            </a:r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9069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large_123418004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692696"/>
            <a:ext cx="6781800" cy="5098504"/>
          </a:xfrm>
        </p:spPr>
      </p:pic>
    </p:spTree>
    <p:extLst>
      <p:ext uri="{BB962C8B-B14F-4D97-AF65-F5344CB8AC3E}">
        <p14:creationId xmlns:p14="http://schemas.microsoft.com/office/powerpoint/2010/main" val="103467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تعريف العلاقات:</a:t>
            </a:r>
          </a:p>
          <a:p>
            <a:pPr algn="r" rtl="1">
              <a:buNone/>
            </a:pPr>
            <a:r>
              <a:rPr lang="ar-SA" dirty="0" smtClean="0"/>
              <a:t>	- </a:t>
            </a:r>
            <a:r>
              <a:rPr lang="ar-SA" sz="2400" dirty="0" smtClean="0"/>
              <a:t>هي الجهود الإدارية المخططة والمنظمة التي تقوم </a:t>
            </a:r>
            <a:r>
              <a:rPr lang="ar-SA" sz="2400" dirty="0" err="1" smtClean="0"/>
              <a:t>بها</a:t>
            </a:r>
            <a:r>
              <a:rPr lang="ar-SA" sz="2400" dirty="0" smtClean="0"/>
              <a:t> إدارة العلاقات العامة للوصول على انسجام وتفاهم مشترك بين المؤسسة وجماهيرها المختلفة.</a:t>
            </a:r>
          </a:p>
          <a:p>
            <a:pPr algn="r" rtl="1">
              <a:buNone/>
            </a:pPr>
            <a:r>
              <a:rPr lang="ar-SA" sz="2400" dirty="0" smtClean="0"/>
              <a:t>	- تعتمد على التخطيط والتنظيم</a:t>
            </a:r>
          </a:p>
          <a:p>
            <a:pPr algn="r" rtl="1">
              <a:buNone/>
            </a:pPr>
            <a:r>
              <a:rPr lang="ar-SA" sz="2400" dirty="0" smtClean="0"/>
              <a:t>	- الهدف الفهم المشترك</a:t>
            </a:r>
          </a:p>
          <a:p>
            <a:pPr algn="r" rtl="1">
              <a:buNone/>
            </a:pPr>
            <a:r>
              <a:rPr lang="ar-SA" sz="2400" dirty="0" smtClean="0"/>
              <a:t>	- استهداف الجماهير الداخلية والخارجية</a:t>
            </a:r>
          </a:p>
        </p:txBody>
      </p:sp>
    </p:spTree>
    <p:extLst>
      <p:ext uri="{BB962C8B-B14F-4D97-AF65-F5344CB8AC3E}">
        <p14:creationId xmlns:p14="http://schemas.microsoft.com/office/powerpoint/2010/main" val="363677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تمهيد تاريخي للعلاقات العامة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>
              <a:buFont typeface="Arial" pitchFamily="34" charset="0"/>
              <a:buChar char="•"/>
            </a:pPr>
            <a:r>
              <a:rPr lang="ar-SA" dirty="0" smtClean="0"/>
              <a:t>العلاقات العامة منذ ظهور البشرية</a:t>
            </a:r>
            <a:endParaRPr lang="en-US" dirty="0" smtClean="0"/>
          </a:p>
          <a:p>
            <a:pPr algn="r" rtl="1">
              <a:buNone/>
            </a:pPr>
            <a:r>
              <a:rPr lang="en-US" dirty="0" smtClean="0"/>
              <a:t>	</a:t>
            </a:r>
            <a:r>
              <a:rPr lang="ar-SA" sz="2600" dirty="0" smtClean="0"/>
              <a:t>وجود العلاقات العامة – أنماطها – أشكالها</a:t>
            </a:r>
          </a:p>
          <a:p>
            <a:pPr algn="r" rtl="1">
              <a:buNone/>
            </a:pPr>
            <a:endParaRPr lang="ar-SA" sz="2600" dirty="0" smtClean="0"/>
          </a:p>
          <a:p>
            <a:pPr algn="r" rtl="1">
              <a:buFont typeface="Arial" pitchFamily="34" charset="0"/>
              <a:buChar char="•"/>
            </a:pPr>
            <a:r>
              <a:rPr lang="ar-SA" dirty="0" smtClean="0"/>
              <a:t>العلاقات العامة أيام البابليين</a:t>
            </a:r>
          </a:p>
          <a:p>
            <a:pPr algn="r" rtl="1">
              <a:buNone/>
            </a:pPr>
            <a:r>
              <a:rPr lang="ar-SA" dirty="0" smtClean="0"/>
              <a:t>	</a:t>
            </a:r>
            <a:r>
              <a:rPr lang="ar-SA" sz="2600" dirty="0" smtClean="0"/>
              <a:t>العثور على مخطوطات ونشرات زراعية</a:t>
            </a:r>
          </a:p>
          <a:p>
            <a:pPr algn="r" rtl="1">
              <a:buNone/>
            </a:pPr>
            <a:r>
              <a:rPr lang="ar-SA" sz="2600" dirty="0" smtClean="0"/>
              <a:t>	تمجيد المعارك العسكرية ونشر أخبار الانتصارات</a:t>
            </a:r>
          </a:p>
          <a:p>
            <a:pPr algn="r" rtl="1">
              <a:buNone/>
            </a:pPr>
            <a:endParaRPr lang="ar-SA" sz="2600" dirty="0" smtClean="0"/>
          </a:p>
          <a:p>
            <a:pPr algn="r" rtl="1">
              <a:buFont typeface="Arial" pitchFamily="34" charset="0"/>
              <a:buChar char="•"/>
            </a:pPr>
            <a:r>
              <a:rPr lang="ar-SA" dirty="0" smtClean="0"/>
              <a:t>العلاقات العامة أيام الفراعنة</a:t>
            </a:r>
          </a:p>
          <a:p>
            <a:pPr algn="r" rtl="1">
              <a:buNone/>
            </a:pPr>
            <a:r>
              <a:rPr lang="ar-SA" dirty="0" smtClean="0"/>
              <a:t>	</a:t>
            </a:r>
            <a:r>
              <a:rPr lang="ar-SA" sz="2600" dirty="0" smtClean="0"/>
              <a:t>الأهرامات وصنع الأساطير للملوك</a:t>
            </a:r>
          </a:p>
          <a:p>
            <a:pPr algn="r" rtl="1">
              <a:buNone/>
            </a:pPr>
            <a:endParaRPr lang="ar-SA" sz="2600" dirty="0" smtClean="0"/>
          </a:p>
          <a:p>
            <a:pPr algn="r" rtl="1">
              <a:buFont typeface="Arial" pitchFamily="34" charset="0"/>
              <a:buChar char="•"/>
            </a:pPr>
            <a:r>
              <a:rPr lang="ar-SA" dirty="0" smtClean="0"/>
              <a:t>العلاقات العامة زمن الحضارة اليوناني</a:t>
            </a:r>
          </a:p>
          <a:p>
            <a:pPr algn="r" rtl="1">
              <a:buNone/>
            </a:pPr>
            <a:r>
              <a:rPr lang="ar-SA" dirty="0" smtClean="0"/>
              <a:t>	سقراط – الخطبة – الخطيب – الجمهور – المسرح - الإقناع</a:t>
            </a:r>
          </a:p>
          <a:p>
            <a:pPr algn="r" rtl="1">
              <a:buFont typeface="Arial" pitchFamily="34" charset="0"/>
              <a:buChar char="•"/>
            </a:pPr>
            <a:endParaRPr lang="ar-SA" dirty="0" smtClean="0"/>
          </a:p>
          <a:p>
            <a:pPr algn="r" rtl="1">
              <a:buFont typeface="Arial" pitchFamily="34" charset="0"/>
              <a:buChar char="•"/>
            </a:pPr>
            <a:endParaRPr lang="ar-SA" dirty="0" smtClean="0"/>
          </a:p>
          <a:p>
            <a:pPr algn="r" rtl="1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2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algn="r" rtl="1">
              <a:buFont typeface="Arial" pitchFamily="34" charset="0"/>
              <a:buChar char="•"/>
            </a:pPr>
            <a:r>
              <a:rPr lang="ar-SA" dirty="0" smtClean="0"/>
              <a:t>العلاقات العامة زمن الرومان</a:t>
            </a:r>
          </a:p>
          <a:p>
            <a:pPr algn="r" rtl="1">
              <a:buNone/>
            </a:pPr>
            <a:r>
              <a:rPr lang="ar-SA" sz="2400" dirty="0" smtClean="0"/>
              <a:t>	عظمة روما – تمجيد الانتصارات – صنع الصورة الذهنية لروما والرومانيين</a:t>
            </a:r>
          </a:p>
          <a:p>
            <a:pPr algn="r" rtl="1">
              <a:buNone/>
            </a:pPr>
            <a:r>
              <a:rPr lang="ar-SA" sz="2400" dirty="0" smtClean="0"/>
              <a:t>	</a:t>
            </a:r>
            <a:r>
              <a:rPr lang="ar-SA" sz="2400" dirty="0" err="1" smtClean="0"/>
              <a:t>شيشرون</a:t>
            </a:r>
            <a:r>
              <a:rPr lang="ar-SA" sz="2400" dirty="0" smtClean="0"/>
              <a:t> – هرقل - </a:t>
            </a:r>
          </a:p>
          <a:p>
            <a:pPr algn="r" rtl="1">
              <a:buFont typeface="Arial" pitchFamily="34" charset="0"/>
              <a:buChar char="•"/>
            </a:pPr>
            <a:r>
              <a:rPr lang="ar-SA" dirty="0" smtClean="0"/>
              <a:t>العلاقات العامة أيام الجاهلية</a:t>
            </a:r>
          </a:p>
          <a:p>
            <a:pPr algn="r" rtl="1">
              <a:buNone/>
            </a:pPr>
            <a:r>
              <a:rPr lang="ar-SA" dirty="0" smtClean="0"/>
              <a:t>	</a:t>
            </a:r>
            <a:r>
              <a:rPr lang="ar-SA" sz="2400" dirty="0" smtClean="0"/>
              <a:t>سوق عكاظ – الشعر – تبادل الهدايا بين </a:t>
            </a:r>
            <a:r>
              <a:rPr lang="ar-SA" sz="2400" dirty="0" err="1" smtClean="0"/>
              <a:t>رؤوساء</a:t>
            </a:r>
            <a:r>
              <a:rPr lang="ar-SA" sz="2400" dirty="0" smtClean="0"/>
              <a:t> القبائل والملوك (</a:t>
            </a:r>
            <a:r>
              <a:rPr lang="ar-SA" sz="2400" dirty="0" err="1" smtClean="0"/>
              <a:t>النعمان</a:t>
            </a:r>
            <a:r>
              <a:rPr lang="ar-SA" sz="2400" dirty="0" smtClean="0"/>
              <a:t> بن المنذر) </a:t>
            </a:r>
            <a:endParaRPr lang="ar-SA" dirty="0" smtClean="0"/>
          </a:p>
          <a:p>
            <a:pPr algn="r" rtl="1">
              <a:buFont typeface="Arial" pitchFamily="34" charset="0"/>
              <a:buChar char="•"/>
            </a:pPr>
            <a:r>
              <a:rPr lang="ar-SA" dirty="0" smtClean="0"/>
              <a:t>العلاقات العامة في الدولة الإسلامية</a:t>
            </a:r>
          </a:p>
          <a:p>
            <a:pPr algn="r" rtl="1">
              <a:buNone/>
            </a:pPr>
            <a:r>
              <a:rPr lang="ar-SA" dirty="0" smtClean="0"/>
              <a:t>	- </a:t>
            </a:r>
            <a:r>
              <a:rPr lang="ar-SA" sz="2400" dirty="0" smtClean="0"/>
              <a:t>قال تعالى ”ولو كنت فظاً غليظ القلب لانفضوا من حولك“ – جمهور الدعوة – رسائل الرسول </a:t>
            </a:r>
            <a:r>
              <a:rPr lang="ar-SA" sz="2400" dirty="0" err="1" smtClean="0"/>
              <a:t>ص</a:t>
            </a:r>
            <a:r>
              <a:rPr lang="ar-SA" sz="2400" dirty="0" smtClean="0"/>
              <a:t> إلى ملوك الروم والفرس ومصر – دعوة قادة الرأي</a:t>
            </a:r>
          </a:p>
          <a:p>
            <a:pPr algn="r" rtl="1">
              <a:buNone/>
            </a:pPr>
            <a:r>
              <a:rPr lang="ar-SA" sz="2400" dirty="0" smtClean="0"/>
              <a:t>	- توصيات أبو بكر رضي الله عنه لقادة الجيوش – استلام بيت المقدس من قبل سيدنا عمر بن الخطاب رضي الله عنه</a:t>
            </a:r>
          </a:p>
          <a:p>
            <a:pPr algn="r" rtl="1">
              <a:buNone/>
            </a:pPr>
            <a:r>
              <a:rPr lang="ar-SA" sz="2400" dirty="0" smtClean="0"/>
              <a:t>	- ”قل للمليحة في الخمار الأسود“ أول رصد للإعلان </a:t>
            </a:r>
          </a:p>
          <a:p>
            <a:pPr algn="r" rtl="1">
              <a:buNone/>
            </a:pPr>
            <a:r>
              <a:rPr lang="ar-SA" sz="2400" dirty="0" smtClean="0"/>
              <a:t>	 </a:t>
            </a:r>
          </a:p>
          <a:p>
            <a:pPr algn="r" rtl="1">
              <a:buNone/>
            </a:pPr>
            <a:endParaRPr lang="ar-SA" sz="2400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12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العلاقات العامة في عصر النهضة</a:t>
            </a:r>
          </a:p>
          <a:p>
            <a:pPr algn="r" rtl="1">
              <a:buNone/>
            </a:pPr>
            <a:r>
              <a:rPr lang="ar-SA" dirty="0" smtClean="0"/>
              <a:t>	</a:t>
            </a:r>
            <a:r>
              <a:rPr lang="ar-SA" sz="2400" dirty="0" smtClean="0"/>
              <a:t>بداية عصر النهضة – الاختراعات – ضعف سلطة الكنيسة – بروز قوة الشعب</a:t>
            </a:r>
          </a:p>
          <a:p>
            <a:pPr algn="r" rtl="1">
              <a:buNone/>
            </a:pPr>
            <a:r>
              <a:rPr lang="ar-SA" sz="2400" dirty="0" smtClean="0"/>
              <a:t>	اختراع المطبعة – النشاط الزراعي – وبروز القوى السياسية الأخرى</a:t>
            </a:r>
          </a:p>
          <a:p>
            <a:pPr algn="r" rtl="1">
              <a:buNone/>
            </a:pPr>
            <a:r>
              <a:rPr lang="ar-SA" sz="2400" dirty="0" smtClean="0"/>
              <a:t>	</a:t>
            </a:r>
          </a:p>
          <a:p>
            <a:pPr algn="r" rtl="1"/>
            <a:r>
              <a:rPr lang="ar-SA" dirty="0" smtClean="0"/>
              <a:t>العلاقات العامة في القرنين الثامن عشر والتاسع عشر</a:t>
            </a:r>
          </a:p>
          <a:p>
            <a:pPr algn="r" rtl="1">
              <a:buNone/>
            </a:pPr>
            <a:r>
              <a:rPr lang="ar-SA" sz="2400" dirty="0" smtClean="0"/>
              <a:t>	الثورة الصناعية – ازدهار الصحافة – بروز قوة الرأي العام – الثورة الفرنسية – الثورة الأمريكية – تسويق السياسيين في الحملات الانتخابية</a:t>
            </a:r>
            <a:r>
              <a:rPr lang="ar-SA" dirty="0" smtClean="0"/>
              <a:t/>
            </a:r>
            <a:br>
              <a:rPr lang="ar-SA" dirty="0" smtClean="0"/>
            </a:br>
            <a:endParaRPr lang="en-US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51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A" dirty="0" smtClean="0"/>
              <a:t>تقسيم دان </a:t>
            </a:r>
            <a:r>
              <a:rPr lang="en-US" dirty="0" err="1" smtClean="0"/>
              <a:t>Dann</a:t>
            </a:r>
            <a:r>
              <a:rPr lang="ar-SA" dirty="0" smtClean="0"/>
              <a:t> التاريخي لتطور العلاقات العامة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SA" dirty="0" smtClean="0"/>
              <a:t>مرحلة العلاقات العامة القديمة: </a:t>
            </a:r>
          </a:p>
          <a:p>
            <a:pPr algn="r" rtl="1">
              <a:buNone/>
            </a:pPr>
            <a:r>
              <a:rPr lang="ar-SA" sz="2400" dirty="0" smtClean="0"/>
              <a:t>	تمتد حتى ثلاثينات القرن التاسع عشر (1830م)</a:t>
            </a:r>
          </a:p>
          <a:p>
            <a:pPr algn="r" rtl="1">
              <a:buNone/>
            </a:pPr>
            <a:r>
              <a:rPr lang="ar-SA" sz="2400" dirty="0" smtClean="0"/>
              <a:t>	لم يستخدم مصطلح العلاقات العامة – ممارسة بدائية واتصال شفوي بدائي – تفشي الأمية – اختراع المطبعة – النشاط الرعوي والصيد – ثم جاء النشاط الزراعي في نهايتها</a:t>
            </a:r>
          </a:p>
          <a:p>
            <a:pPr algn="r" rtl="1"/>
            <a:r>
              <a:rPr lang="ar-SA" dirty="0" smtClean="0"/>
              <a:t>مرحلة الدعاية والنشر:</a:t>
            </a:r>
            <a:endParaRPr lang="ar-SA" sz="2400" dirty="0" smtClean="0"/>
          </a:p>
          <a:p>
            <a:pPr algn="r" rtl="1">
              <a:buNone/>
            </a:pPr>
            <a:r>
              <a:rPr lang="ar-SA" sz="2400" dirty="0" smtClean="0"/>
              <a:t>	وتمتد من عام 1830م – 1918م</a:t>
            </a:r>
          </a:p>
          <a:p>
            <a:pPr algn="r" rtl="1">
              <a:buNone/>
            </a:pPr>
            <a:r>
              <a:rPr lang="ar-SA" sz="2400" dirty="0" smtClean="0"/>
              <a:t>	النشاط الزراعي هو السائد في البداية – الثورة الصناعية – ثورة الاتصال – ازدهار المطبوعات وتطور الإعلان – بروز قوة الرأي العام – تطور الحملات السياسية الانتخابية – ظهور مصطلح العلاقات العامة – مكتب النشر1900م – ظهور أبو العلاقات العامة أيفي لي – تم وضع أسس ومبادئ العلاقات العامة</a:t>
            </a:r>
            <a:endParaRPr lang="ar-SA" dirty="0" smtClean="0"/>
          </a:p>
          <a:p>
            <a:pPr algn="r" rtl="1">
              <a:buNone/>
            </a:pPr>
            <a:r>
              <a:rPr lang="ar-SA" sz="2400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42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45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سمة Office</vt:lpstr>
      <vt:lpstr>مبادئ الإتصال الإستراتيجي </vt:lpstr>
      <vt:lpstr>PowerPoint Presentation</vt:lpstr>
      <vt:lpstr>عناصر العملية الاتصالية</vt:lpstr>
      <vt:lpstr>PowerPoint Presentation</vt:lpstr>
      <vt:lpstr>PowerPoint Presentation</vt:lpstr>
      <vt:lpstr>تمهيد تاريخي للعلاقات العامة</vt:lpstr>
      <vt:lpstr>PowerPoint Presentation</vt:lpstr>
      <vt:lpstr>PowerPoint Presentation</vt:lpstr>
      <vt:lpstr>تقسيم دان Dann التاريخي لتطور العلاقات العامة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العلاقات العامة والاتصال في المؤسسات</dc:title>
  <dc:creator>alanazi</dc:creator>
  <cp:lastModifiedBy>naif alwaeil</cp:lastModifiedBy>
  <cp:revision>9</cp:revision>
  <cp:lastPrinted>2015-12-14T08:30:06Z</cp:lastPrinted>
  <dcterms:created xsi:type="dcterms:W3CDTF">2014-12-19T04:05:04Z</dcterms:created>
  <dcterms:modified xsi:type="dcterms:W3CDTF">2016-10-04T19:01:45Z</dcterms:modified>
</cp:coreProperties>
</file>