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4" r:id="rId4"/>
    <p:sldId id="268" r:id="rId5"/>
    <p:sldId id="259" r:id="rId6"/>
    <p:sldId id="260" r:id="rId7"/>
    <p:sldId id="266" r:id="rId8"/>
    <p:sldId id="267" r:id="rId9"/>
    <p:sldId id="261" r:id="rId10"/>
    <p:sldId id="275" r:id="rId11"/>
    <p:sldId id="277" r:id="rId12"/>
    <p:sldId id="278" r:id="rId13"/>
    <p:sldId id="280" r:id="rId14"/>
    <p:sldId id="281" r:id="rId15"/>
    <p:sldId id="282" r:id="rId16"/>
    <p:sldId id="293" r:id="rId17"/>
    <p:sldId id="292" r:id="rId18"/>
    <p:sldId id="273" r:id="rId19"/>
    <p:sldId id="286" r:id="rId20"/>
    <p:sldId id="289" r:id="rId21"/>
    <p:sldId id="290" r:id="rId22"/>
    <p:sldId id="291" r:id="rId23"/>
    <p:sldId id="264" r:id="rId24"/>
    <p:sldId id="258" r:id="rId25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492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5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2"/>
    </p:cViewPr>
  </p:sorterViewPr>
  <p:notesViewPr>
    <p:cSldViewPr snapToGrid="0">
      <p:cViewPr varScale="1">
        <p:scale>
          <a:sx n="97" d="100"/>
          <a:sy n="97" d="100"/>
        </p:scale>
        <p:origin x="400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3A6AEC6-C71E-4D64-86DB-D0AD9FCE4F59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1CB9A2A-396F-4A04-B50F-EBB096EF1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0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A01DAEF-DC83-494C-9E68-339DC06A6830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BFB320C-906E-4D7C-BAF2-B976C7BA3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0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98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2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55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53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70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15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51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51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8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196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8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128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Product-oriented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047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607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827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263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32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41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70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86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160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58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39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320C-906E-4D7C-BAF2-B976C7BA3B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3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1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9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2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3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41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3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3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7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5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29F22-5FB7-4742-A8EA-63ECEDA5FF19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D2FD6-9475-4F2A-B3E2-29B95E749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69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172131" cy="1313762"/>
          </a:xfrm>
        </p:spPr>
        <p:txBody>
          <a:bodyPr/>
          <a:lstStyle/>
          <a:p>
            <a:r>
              <a:rPr lang="en-US" b="1" dirty="0" smtClean="0"/>
              <a:t>Trends in Translation Studies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399"/>
            <a:ext cx="9144000" cy="2261937"/>
          </a:xfrm>
        </p:spPr>
        <p:txBody>
          <a:bodyPr>
            <a:normAutofit/>
          </a:bodyPr>
          <a:lstStyle/>
          <a:p>
            <a:r>
              <a:rPr lang="en-US" dirty="0" smtClean="0"/>
              <a:t>Dania Salamah</a:t>
            </a:r>
          </a:p>
          <a:p>
            <a:r>
              <a:rPr lang="en-US" dirty="0" smtClean="0"/>
              <a:t>College of Languages and Translation, KSU</a:t>
            </a:r>
          </a:p>
          <a:p>
            <a:endParaRPr lang="en-US" dirty="0" smtClean="0"/>
          </a:p>
          <a:p>
            <a:r>
              <a:rPr lang="en-US" dirty="0" smtClean="0"/>
              <a:t>Research Week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of 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29933"/>
          </a:xfrm>
        </p:spPr>
        <p:txBody>
          <a:bodyPr/>
          <a:lstStyle/>
          <a:p>
            <a:pPr algn="ctr"/>
            <a:r>
              <a:rPr lang="en-US" b="1" dirty="0" smtClean="0"/>
              <a:t>Approaches to TS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8"/>
          </a:xfrm>
        </p:spPr>
        <p:txBody>
          <a:bodyPr/>
          <a:lstStyle/>
          <a:p>
            <a:pPr algn="ctr"/>
            <a:r>
              <a:rPr lang="en-US" b="1" dirty="0" smtClean="0"/>
              <a:t>Linguistic 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473"/>
            <a:ext cx="10515600" cy="5209673"/>
          </a:xfrm>
        </p:spPr>
        <p:txBody>
          <a:bodyPr>
            <a:noAutofit/>
          </a:bodyPr>
          <a:lstStyle/>
          <a:p>
            <a:endParaRPr lang="en-US" b="1" dirty="0" smtClean="0"/>
          </a:p>
          <a:p>
            <a:r>
              <a:rPr lang="en-US" b="1" dirty="0" smtClean="0"/>
              <a:t>Vinay </a:t>
            </a:r>
            <a:r>
              <a:rPr lang="en-US" b="1" dirty="0" smtClean="0"/>
              <a:t>and </a:t>
            </a:r>
            <a:r>
              <a:rPr lang="en-US" b="1" dirty="0" err="1" smtClean="0"/>
              <a:t>Darbelnet</a:t>
            </a:r>
            <a:r>
              <a:rPr lang="en-US" b="1" dirty="0" smtClean="0"/>
              <a:t> (1958):</a:t>
            </a:r>
            <a:r>
              <a:rPr lang="en-US" dirty="0" smtClean="0"/>
              <a:t> </a:t>
            </a:r>
            <a:r>
              <a:rPr lang="en-US" dirty="0" smtClean="0"/>
              <a:t>comparative linguistic analysis</a:t>
            </a:r>
          </a:p>
          <a:p>
            <a:r>
              <a:rPr lang="en-US" b="1" dirty="0" smtClean="0"/>
              <a:t>Roman </a:t>
            </a:r>
            <a:r>
              <a:rPr lang="en-US" b="1" dirty="0" err="1" smtClean="0"/>
              <a:t>Jakobson</a:t>
            </a:r>
            <a:r>
              <a:rPr lang="en-US" b="1" dirty="0" smtClean="0"/>
              <a:t> (1959): </a:t>
            </a:r>
            <a:r>
              <a:rPr lang="en-US" dirty="0" smtClean="0"/>
              <a:t>structural linguistic approach, types of translation, equivalence</a:t>
            </a:r>
          </a:p>
          <a:p>
            <a:r>
              <a:rPr lang="en-US" b="1" dirty="0" smtClean="0"/>
              <a:t>Georges </a:t>
            </a:r>
            <a:r>
              <a:rPr lang="en-US" b="1" dirty="0" err="1" smtClean="0"/>
              <a:t>Mounin</a:t>
            </a:r>
            <a:r>
              <a:rPr lang="en-US" b="1" dirty="0" smtClean="0"/>
              <a:t> (1963): </a:t>
            </a:r>
            <a:r>
              <a:rPr lang="en-US" dirty="0" smtClean="0"/>
              <a:t>linguistic view of translation </a:t>
            </a:r>
          </a:p>
          <a:p>
            <a:r>
              <a:rPr lang="en-US" b="1" dirty="0" err="1" smtClean="0"/>
              <a:t>Eugine</a:t>
            </a:r>
            <a:r>
              <a:rPr lang="en-US" b="1" dirty="0" smtClean="0"/>
              <a:t> </a:t>
            </a:r>
            <a:r>
              <a:rPr lang="en-US" b="1" dirty="0" smtClean="0"/>
              <a:t>Nida (1964): </a:t>
            </a:r>
            <a:r>
              <a:rPr lang="en-US" dirty="0" smtClean="0"/>
              <a:t>applied Chomsky’s transformational generative grammar, formal and dynamic equivalence</a:t>
            </a:r>
          </a:p>
          <a:p>
            <a:r>
              <a:rPr lang="en-US" b="1" dirty="0" smtClean="0"/>
              <a:t>John </a:t>
            </a:r>
            <a:r>
              <a:rPr lang="en-US" b="1" dirty="0" err="1" smtClean="0"/>
              <a:t>Catford</a:t>
            </a:r>
            <a:r>
              <a:rPr lang="en-US" b="1" dirty="0" smtClean="0"/>
              <a:t> (1965):</a:t>
            </a:r>
            <a:r>
              <a:rPr lang="en-US" dirty="0" smtClean="0"/>
              <a:t> </a:t>
            </a:r>
            <a:r>
              <a:rPr lang="en-US" dirty="0" smtClean="0"/>
              <a:t>Firth and Halliday’s functional grammar, formal correspondence and textual equivalence, translation shift</a:t>
            </a:r>
          </a:p>
        </p:txBody>
      </p:sp>
    </p:spTree>
    <p:extLst>
      <p:ext uri="{BB962C8B-B14F-4D97-AF65-F5344CB8AC3E}">
        <p14:creationId xmlns:p14="http://schemas.microsoft.com/office/powerpoint/2010/main" val="2807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8"/>
          </a:xfrm>
        </p:spPr>
        <p:txBody>
          <a:bodyPr/>
          <a:lstStyle/>
          <a:p>
            <a:pPr algn="ctr"/>
            <a:r>
              <a:rPr lang="en-US" b="1" dirty="0" smtClean="0"/>
              <a:t>Text and Discourse Analysis 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473"/>
            <a:ext cx="10515600" cy="5209673"/>
          </a:xfrm>
        </p:spPr>
        <p:txBody>
          <a:bodyPr>
            <a:noAutofit/>
          </a:bodyPr>
          <a:lstStyle/>
          <a:p>
            <a:endParaRPr lang="en-US" b="1" dirty="0" smtClean="0"/>
          </a:p>
          <a:p>
            <a:r>
              <a:rPr lang="en-US" b="1" dirty="0" smtClean="0"/>
              <a:t>Mona </a:t>
            </a:r>
            <a:r>
              <a:rPr lang="en-US" b="1" dirty="0"/>
              <a:t>Baker (1992): </a:t>
            </a:r>
            <a:r>
              <a:rPr lang="en-US" dirty="0"/>
              <a:t>the notion of equivalence in light of Halliday’s functional </a:t>
            </a:r>
            <a:r>
              <a:rPr lang="en-US" dirty="0" smtClean="0"/>
              <a:t>grammar; cohesion</a:t>
            </a:r>
            <a:r>
              <a:rPr lang="en-US" dirty="0"/>
              <a:t>;</a:t>
            </a:r>
            <a:r>
              <a:rPr lang="en-US" dirty="0" smtClean="0"/>
              <a:t> pragmatics</a:t>
            </a:r>
            <a:endParaRPr lang="en-US" b="1" dirty="0" smtClean="0"/>
          </a:p>
          <a:p>
            <a:r>
              <a:rPr lang="en-US" b="1" dirty="0" smtClean="0"/>
              <a:t>Julianne House (1997):</a:t>
            </a:r>
            <a:r>
              <a:rPr lang="en-US" dirty="0" smtClean="0"/>
              <a:t> </a:t>
            </a:r>
            <a:r>
              <a:rPr lang="en-US" dirty="0" smtClean="0"/>
              <a:t>translation quality assessment based on Halliday’s systemic functional grammar</a:t>
            </a:r>
          </a:p>
          <a:p>
            <a:r>
              <a:rPr lang="en-US" b="1" dirty="0" smtClean="0"/>
              <a:t>Basil Hatim and Ian </a:t>
            </a:r>
            <a:r>
              <a:rPr lang="en-US" b="1" dirty="0" smtClean="0"/>
              <a:t>Mason (1997): </a:t>
            </a:r>
            <a:r>
              <a:rPr lang="en-US" dirty="0" smtClean="0"/>
              <a:t>adopted an approach based on Halliday’s systemic functional grammar especially the analysis of ideational and interpersonal levels of </a:t>
            </a:r>
            <a:r>
              <a:rPr lang="en-US" dirty="0" smtClean="0"/>
              <a:t>meaning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277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8"/>
          </a:xfrm>
        </p:spPr>
        <p:txBody>
          <a:bodyPr/>
          <a:lstStyle/>
          <a:p>
            <a:pPr algn="ctr"/>
            <a:r>
              <a:rPr lang="en-US" b="1" dirty="0" smtClean="0"/>
              <a:t>Functional 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473"/>
            <a:ext cx="10515600" cy="5209673"/>
          </a:xfrm>
        </p:spPr>
        <p:txBody>
          <a:bodyPr>
            <a:noAutofit/>
          </a:bodyPr>
          <a:lstStyle/>
          <a:p>
            <a:endParaRPr lang="en-US" b="1" dirty="0" smtClean="0"/>
          </a:p>
          <a:p>
            <a:r>
              <a:rPr lang="en-US" b="1" dirty="0" smtClean="0"/>
              <a:t>Katherine Reiss (1971): </a:t>
            </a:r>
            <a:r>
              <a:rPr lang="en-US" dirty="0" smtClean="0"/>
              <a:t>text-type approach based on Karl Buhler’s categorization of text functions into </a:t>
            </a:r>
            <a:r>
              <a:rPr lang="en-US" dirty="0" smtClean="0"/>
              <a:t>informative</a:t>
            </a:r>
            <a:r>
              <a:rPr lang="en-US" dirty="0" smtClean="0"/>
              <a:t>, expressive, and operative</a:t>
            </a:r>
          </a:p>
          <a:p>
            <a:r>
              <a:rPr lang="en-US" b="1" dirty="0" smtClean="0"/>
              <a:t>Christiane Nord (1988): </a:t>
            </a:r>
            <a:r>
              <a:rPr lang="en-US" dirty="0" smtClean="0"/>
              <a:t>textual functional approach to translation</a:t>
            </a:r>
          </a:p>
          <a:p>
            <a:r>
              <a:rPr lang="en-US" b="1" dirty="0" smtClean="0"/>
              <a:t>Mary Snell </a:t>
            </a:r>
            <a:r>
              <a:rPr lang="en-US" b="1" dirty="0" smtClean="0"/>
              <a:t>Hornby (1988):</a:t>
            </a:r>
            <a:r>
              <a:rPr lang="en-US" dirty="0" smtClean="0"/>
              <a:t> </a:t>
            </a:r>
            <a:r>
              <a:rPr lang="en-US" dirty="0" smtClean="0"/>
              <a:t>an integrated approach based on text </a:t>
            </a:r>
            <a:r>
              <a:rPr lang="en-US" dirty="0" smtClean="0"/>
              <a:t>type and drawing on the notion of prototypes</a:t>
            </a:r>
          </a:p>
          <a:p>
            <a:r>
              <a:rPr lang="en-US" b="1" dirty="0"/>
              <a:t>Hans Vermeer (1989):</a:t>
            </a:r>
            <a:r>
              <a:rPr lang="en-US" dirty="0"/>
              <a:t> </a:t>
            </a:r>
            <a:r>
              <a:rPr lang="en-US" dirty="0" err="1"/>
              <a:t>Skopos</a:t>
            </a:r>
            <a:r>
              <a:rPr lang="en-US" dirty="0"/>
              <a:t> theory, the </a:t>
            </a:r>
            <a:r>
              <a:rPr lang="en-US" dirty="0" smtClean="0"/>
              <a:t>purpose of the translation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855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8"/>
          </a:xfrm>
        </p:spPr>
        <p:txBody>
          <a:bodyPr/>
          <a:lstStyle/>
          <a:p>
            <a:pPr algn="ctr"/>
            <a:r>
              <a:rPr lang="en-US" b="1" dirty="0" smtClean="0"/>
              <a:t>Communicative 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473"/>
            <a:ext cx="10515600" cy="5209673"/>
          </a:xfrm>
        </p:spPr>
        <p:txBody>
          <a:bodyPr>
            <a:noAutofit/>
          </a:bodyPr>
          <a:lstStyle/>
          <a:p>
            <a:endParaRPr lang="en-US" b="1" dirty="0" smtClean="0"/>
          </a:p>
          <a:p>
            <a:r>
              <a:rPr lang="en-US" b="1" dirty="0" smtClean="0"/>
              <a:t>Peter </a:t>
            </a:r>
            <a:r>
              <a:rPr lang="en-US" b="1" dirty="0"/>
              <a:t>Newmark (1981):</a:t>
            </a:r>
            <a:r>
              <a:rPr lang="en-US" dirty="0"/>
              <a:t> communicative translation vs semantic </a:t>
            </a:r>
            <a:r>
              <a:rPr lang="en-US" dirty="0" smtClean="0"/>
              <a:t>translation</a:t>
            </a:r>
            <a:endParaRPr lang="en-US" b="1" dirty="0" smtClean="0"/>
          </a:p>
          <a:p>
            <a:r>
              <a:rPr lang="en-US" b="1" dirty="0" smtClean="0"/>
              <a:t>Werner </a:t>
            </a:r>
            <a:r>
              <a:rPr lang="en-US" b="1" dirty="0" err="1" smtClean="0"/>
              <a:t>Koller</a:t>
            </a:r>
            <a:r>
              <a:rPr lang="en-US" b="1" dirty="0" smtClean="0"/>
              <a:t> (1995): </a:t>
            </a:r>
            <a:r>
              <a:rPr lang="en-US" dirty="0" smtClean="0"/>
              <a:t>types of equivalence based on communicative </a:t>
            </a:r>
            <a:r>
              <a:rPr lang="en-US" dirty="0" smtClean="0"/>
              <a:t>situation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51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8"/>
          </a:xfrm>
        </p:spPr>
        <p:txBody>
          <a:bodyPr/>
          <a:lstStyle/>
          <a:p>
            <a:pPr algn="ctr"/>
            <a:r>
              <a:rPr lang="en-US" b="1" dirty="0" smtClean="0"/>
              <a:t>Sociocultural 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473"/>
            <a:ext cx="10515600" cy="5209673"/>
          </a:xfrm>
        </p:spPr>
        <p:txBody>
          <a:bodyPr>
            <a:noAutofit/>
          </a:bodyPr>
          <a:lstStyle/>
          <a:p>
            <a:endParaRPr lang="en-US" b="1" dirty="0" smtClean="0"/>
          </a:p>
          <a:p>
            <a:r>
              <a:rPr lang="en-US" b="1" dirty="0" smtClean="0"/>
              <a:t>Susan </a:t>
            </a:r>
            <a:r>
              <a:rPr lang="en-US" b="1" dirty="0" err="1" smtClean="0"/>
              <a:t>Bassnett</a:t>
            </a:r>
            <a:r>
              <a:rPr lang="en-US" b="1" dirty="0" smtClean="0"/>
              <a:t> (1980):</a:t>
            </a:r>
            <a:r>
              <a:rPr lang="en-US" dirty="0" smtClean="0"/>
              <a:t> </a:t>
            </a:r>
            <a:r>
              <a:rPr lang="en-US" dirty="0" smtClean="0"/>
              <a:t>ideology and power in translation</a:t>
            </a:r>
          </a:p>
          <a:p>
            <a:r>
              <a:rPr lang="en-US" b="1" dirty="0" smtClean="0"/>
              <a:t>Antoine </a:t>
            </a:r>
            <a:r>
              <a:rPr lang="en-US" b="1" dirty="0" smtClean="0"/>
              <a:t>Berman (1985): </a:t>
            </a:r>
            <a:r>
              <a:rPr lang="en-US" dirty="0" smtClean="0"/>
              <a:t>naturalization, negative and positive analytic</a:t>
            </a:r>
          </a:p>
          <a:p>
            <a:r>
              <a:rPr lang="en-US" b="1" dirty="0" smtClean="0"/>
              <a:t>Lawrence </a:t>
            </a:r>
            <a:r>
              <a:rPr lang="en-US" b="1" dirty="0" smtClean="0"/>
              <a:t>Venuti (1995):</a:t>
            </a:r>
            <a:r>
              <a:rPr lang="en-US" dirty="0" smtClean="0"/>
              <a:t> </a:t>
            </a:r>
            <a:r>
              <a:rPr lang="en-US" dirty="0" smtClean="0"/>
              <a:t>domestication, foreignization, the translator’s invisibility</a:t>
            </a:r>
          </a:p>
        </p:txBody>
      </p:sp>
    </p:spTree>
    <p:extLst>
      <p:ext uri="{BB962C8B-B14F-4D97-AF65-F5344CB8AC3E}">
        <p14:creationId xmlns:p14="http://schemas.microsoft.com/office/powerpoint/2010/main" val="4801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947862"/>
          </a:xfrm>
        </p:spPr>
        <p:txBody>
          <a:bodyPr/>
          <a:lstStyle/>
          <a:p>
            <a:pPr algn="ctr"/>
            <a:r>
              <a:rPr lang="en-US" b="1" dirty="0" smtClean="0"/>
              <a:t>Some Trends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Participant-Oriented 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 to examine areas like translator style, translator training, translator competence, the revision part of the translation process</a:t>
            </a:r>
          </a:p>
          <a:p>
            <a:r>
              <a:rPr lang="en-US" dirty="0" smtClean="0"/>
              <a:t>Rely on methods borrowed from the social sciences (e.g., questionnaires/surveys, interviews, focus groups)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8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Ideology in TS/Cultural Turn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completely new approach having its roots in approaches that adopted a systemic functional framework</a:t>
            </a:r>
          </a:p>
          <a:p>
            <a:r>
              <a:rPr lang="en-US" dirty="0" smtClean="0"/>
              <a:t>Emphasis on translations as instruments to maintain relations of power and domination</a:t>
            </a:r>
          </a:p>
          <a:p>
            <a:r>
              <a:rPr lang="en-US" dirty="0" smtClean="0"/>
              <a:t>Viewed as a set of beliefs and values that direct the view of individuals and institutions of the world guiding their interpretation of the world and experience</a:t>
            </a:r>
          </a:p>
          <a:p>
            <a:r>
              <a:rPr lang="en-US" dirty="0" smtClean="0"/>
              <a:t>Deals with issues like the selection of texts, the translation strategies uses, and the intended influence the TT is to have on the target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Ethics in 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focus is on the translator</a:t>
            </a:r>
          </a:p>
          <a:p>
            <a:r>
              <a:rPr lang="en-US" dirty="0" smtClean="0"/>
              <a:t>Addresses the translator’s responsibility and awareness of the ethics involved in his actions as a translator</a:t>
            </a:r>
          </a:p>
          <a:p>
            <a:r>
              <a:rPr lang="en-US" dirty="0" smtClean="0"/>
              <a:t>Deals with issues related to ethical practices and codes of ethics especially when translator’s perform </a:t>
            </a:r>
            <a:r>
              <a:rPr lang="en-US" dirty="0" smtClean="0"/>
              <a:t>obvious “visible” </a:t>
            </a:r>
            <a:r>
              <a:rPr lang="en-US" dirty="0" smtClean="0"/>
              <a:t>social roles (e.g., in courtrooms, hospitals, prisons,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1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Translation Studies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Approaches to Translation Studies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Some Trends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5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Corpus-Based 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Pioneered by several scholars including Baker, corpus-based </a:t>
            </a:r>
            <a:r>
              <a:rPr lang="en-US" dirty="0" err="1" smtClean="0"/>
              <a:t>TS</a:t>
            </a:r>
            <a:r>
              <a:rPr lang="en-US" dirty="0" smtClean="0"/>
              <a:t> </a:t>
            </a:r>
            <a:r>
              <a:rPr lang="en-US" dirty="0" smtClean="0"/>
              <a:t>draw on: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</a:t>
            </a:r>
            <a:r>
              <a:rPr lang="en-US" b="1" dirty="0" smtClean="0"/>
              <a:t>omparable </a:t>
            </a:r>
            <a:r>
              <a:rPr lang="en-US" b="1" dirty="0" smtClean="0"/>
              <a:t>corpora</a:t>
            </a:r>
            <a:r>
              <a:rPr lang="en-US" dirty="0" smtClean="0"/>
              <a:t>: collections of texts including a collection of original texts in a certain language and another collection or more of translated text into that language from one or more source languages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Parallel </a:t>
            </a:r>
            <a:r>
              <a:rPr lang="en-US" b="1" dirty="0" smtClean="0"/>
              <a:t>corpora</a:t>
            </a:r>
            <a:r>
              <a:rPr lang="en-US" dirty="0" smtClean="0"/>
              <a:t>: original texts in one language and their translations in another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reliability and validity of results</a:t>
            </a:r>
          </a:p>
          <a:p>
            <a:r>
              <a:rPr lang="en-US" dirty="0" smtClean="0"/>
              <a:t>Can help in identifying patters of translation regularities</a:t>
            </a:r>
          </a:p>
          <a:p>
            <a:r>
              <a:rPr lang="en-US" dirty="0" smtClean="0"/>
              <a:t>Enable the investigation of certain language features and their associations, or the characteristics of certain </a:t>
            </a:r>
            <a:r>
              <a:rPr lang="en-US" dirty="0" smtClean="0"/>
              <a:t>varieties </a:t>
            </a:r>
            <a:r>
              <a:rPr lang="en-US" dirty="0" smtClean="0"/>
              <a:t>of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Cognitive 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the process of translation: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goes on in the mind of the translator during the process of translation</a:t>
            </a:r>
          </a:p>
          <a:p>
            <a:pPr lvl="1"/>
            <a:r>
              <a:rPr lang="en-US" dirty="0" smtClean="0"/>
              <a:t>The translator’s awareness of the translation process</a:t>
            </a:r>
          </a:p>
          <a:p>
            <a:r>
              <a:rPr lang="en-US" dirty="0" smtClean="0"/>
              <a:t>Rely on methods that include verbal reports (think-aloud-protocols), eye-tracking metrics, keystroke logs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Translation Competence/Training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PACTE</a:t>
            </a:r>
            <a:r>
              <a:rPr lang="en-US" dirty="0" smtClean="0"/>
              <a:t> </a:t>
            </a:r>
            <a:r>
              <a:rPr lang="en-US" dirty="0" smtClean="0"/>
              <a:t>(Process </a:t>
            </a:r>
            <a:r>
              <a:rPr lang="en-US" dirty="0" smtClean="0"/>
              <a:t>of Acquisition of Translation Competence and Evaluation</a:t>
            </a:r>
            <a:r>
              <a:rPr lang="en-US" dirty="0" smtClean="0"/>
              <a:t>) (1997)</a:t>
            </a:r>
            <a:endParaRPr lang="en-US" dirty="0" smtClean="0"/>
          </a:p>
          <a:p>
            <a:r>
              <a:rPr lang="en-US" dirty="0" smtClean="0"/>
              <a:t>Project-based approaches to translation</a:t>
            </a:r>
          </a:p>
          <a:p>
            <a:r>
              <a:rPr lang="en-US" dirty="0" smtClean="0"/>
              <a:t>Task-based approaches to translation </a:t>
            </a:r>
            <a:r>
              <a:rPr lang="en-US" dirty="0" smtClean="0">
                <a:sym typeface="Wingdings" panose="05000000000000000000" pitchFamily="2" charset="2"/>
              </a:rPr>
              <a:t> genre-based approaches to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Bibliography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 smtClean="0"/>
              <a:t>Holmes</a:t>
            </a:r>
            <a:r>
              <a:rPr lang="en-US" sz="1400" dirty="0" smtClean="0"/>
              <a:t>, J. (1972/1988). The name and nature of translation studies. In J. Holmes (Ed.), </a:t>
            </a:r>
            <a:r>
              <a:rPr lang="en-US" sz="1400" i="1" dirty="0" smtClean="0"/>
              <a:t>Translated! Papers on Literary Translation and Translation Studies</a:t>
            </a:r>
            <a:r>
              <a:rPr lang="en-US" sz="1400" dirty="0" smtClean="0"/>
              <a:t> (pp. 67-80). Amsterdam: Rodopi.</a:t>
            </a:r>
          </a:p>
          <a:p>
            <a:pPr marL="0" indent="0">
              <a:buNone/>
            </a:pPr>
            <a:r>
              <a:rPr lang="en-US" sz="1400" dirty="0" smtClean="0"/>
              <a:t>House, J. (2016). </a:t>
            </a:r>
            <a:r>
              <a:rPr lang="en-US" sz="1400" i="1" dirty="0" smtClean="0"/>
              <a:t>Translation as communication across languages and cultures</a:t>
            </a:r>
            <a:r>
              <a:rPr lang="en-US" sz="1400" dirty="0" smtClean="0"/>
              <a:t>. UK: Routledge.</a:t>
            </a:r>
          </a:p>
          <a:p>
            <a:pPr marL="0" indent="0">
              <a:buNone/>
            </a:pPr>
            <a:r>
              <a:rPr lang="en-US" sz="1400" dirty="0" err="1" smtClean="0"/>
              <a:t>Munday</a:t>
            </a:r>
            <a:r>
              <a:rPr lang="en-US" sz="1400" dirty="0" smtClean="0"/>
              <a:t>, J. (2001, 2008, 2012, 2016). </a:t>
            </a:r>
            <a:r>
              <a:rPr lang="en-US" sz="1400" i="1" dirty="0" smtClean="0"/>
              <a:t>Introducing translation studies: Theories and applications</a:t>
            </a:r>
            <a:r>
              <a:rPr lang="en-US" sz="1400" dirty="0" smtClean="0"/>
              <a:t> (1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,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,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,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eds.). UK: Routledge. </a:t>
            </a:r>
          </a:p>
          <a:p>
            <a:pPr marL="0" indent="0">
              <a:buNone/>
            </a:pPr>
            <a:r>
              <a:rPr lang="en-US" sz="1400" dirty="0" err="1" smtClean="0"/>
              <a:t>Saldanha</a:t>
            </a:r>
            <a:r>
              <a:rPr lang="en-US" sz="1400" dirty="0" smtClean="0"/>
              <a:t>, G., &amp; O’Brien, S. (2013). </a:t>
            </a:r>
            <a:r>
              <a:rPr lang="en-US" sz="1400" i="1" dirty="0" smtClean="0"/>
              <a:t>Research methodologies in translation studies</a:t>
            </a:r>
            <a:r>
              <a:rPr lang="en-US" sz="1400" dirty="0" smtClean="0"/>
              <a:t>. UK: Routledge.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35909"/>
          </a:xfrm>
        </p:spPr>
        <p:txBody>
          <a:bodyPr/>
          <a:lstStyle/>
          <a:p>
            <a:pPr algn="ctr"/>
            <a:r>
              <a:rPr lang="en-US" b="1" dirty="0" smtClean="0"/>
              <a:t>Translation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Translation studies (TS) was first used as a term by the Dutch-based US scholar James Holmes in 1972 to refer to the discipline that deals with “</a:t>
            </a:r>
            <a:r>
              <a:rPr lang="en-US" b="1" dirty="0" smtClean="0"/>
              <a:t>the complex of problems clustered round the phenomenon of translating and translations</a:t>
            </a:r>
            <a:r>
              <a:rPr lang="en-US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(Holmes, </a:t>
            </a:r>
            <a:r>
              <a:rPr lang="en-US" dirty="0" smtClean="0"/>
              <a:t>1988</a:t>
            </a:r>
            <a:r>
              <a:rPr lang="en-US" dirty="0" smtClean="0"/>
              <a:t>, p. 67)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Holmes/Toury Map of TS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603296"/>
            <a:ext cx="10515599" cy="47835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9751325" y="6533794"/>
            <a:ext cx="1602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(</a:t>
            </a:r>
            <a:r>
              <a:rPr lang="en-US" sz="1200" dirty="0"/>
              <a:t>Munday, 2016, </a:t>
            </a:r>
            <a:r>
              <a:rPr lang="en-US" sz="1200" dirty="0" smtClean="0"/>
              <a:t>p. 18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2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Applied Branch of TS (2001)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94141" y="6435984"/>
            <a:ext cx="1559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(Munday, 2001, p. 13)</a:t>
            </a:r>
            <a:endParaRPr lang="en-US" sz="1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549021"/>
            <a:ext cx="10515599" cy="4886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666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Applied Branch of TS (2008)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38201" y="1584553"/>
            <a:ext cx="10515599" cy="48047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9794142" y="6495444"/>
            <a:ext cx="1559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(Munday, 2008, p. 12)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179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Applied Branch of TS (2012)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94142" y="6495444"/>
            <a:ext cx="1559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(Munday, 2012, p. 19)</a:t>
            </a:r>
            <a:endParaRPr lang="en-US" sz="1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" b="8186"/>
          <a:stretch/>
        </p:blipFill>
        <p:spPr>
          <a:xfrm>
            <a:off x="812042" y="1591427"/>
            <a:ext cx="10541758" cy="467435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272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Applied Branch of TS (2016)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60060"/>
            <a:ext cx="10515600" cy="47739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9804780" y="6464623"/>
            <a:ext cx="15490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/>
              <a:t>Munday, 2016, </a:t>
            </a:r>
            <a:r>
              <a:rPr lang="en-US" sz="1200" dirty="0" smtClean="0"/>
              <a:t>p. 20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196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Sakkal Majalla"/>
      </a:majorFont>
      <a:minorFont>
        <a:latin typeface="Times New Roman"/>
        <a:ea typeface=""/>
        <a:cs typeface="Sakkal Majall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921</Words>
  <Application>Microsoft Office PowerPoint</Application>
  <PresentationFormat>Custom</PresentationFormat>
  <Paragraphs>109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Trends in Translation Studies</vt:lpstr>
      <vt:lpstr>Contents</vt:lpstr>
      <vt:lpstr>Translation Studies</vt:lpstr>
      <vt:lpstr>PowerPoint Presentation</vt:lpstr>
      <vt:lpstr>The Holmes/Toury Map of TS</vt:lpstr>
      <vt:lpstr>The Applied Branch of TS (2001)</vt:lpstr>
      <vt:lpstr>The Applied Branch of TS (2008)</vt:lpstr>
      <vt:lpstr>The Applied Branch of TS (2012)</vt:lpstr>
      <vt:lpstr>The Applied Branch of TS (2016)</vt:lpstr>
      <vt:lpstr>Approaches to TS</vt:lpstr>
      <vt:lpstr>Linguistic Approaches</vt:lpstr>
      <vt:lpstr>Text and Discourse Analysis Approaches</vt:lpstr>
      <vt:lpstr>Functional Approaches</vt:lpstr>
      <vt:lpstr>Communicative Approaches</vt:lpstr>
      <vt:lpstr>Sociocultural Approaches</vt:lpstr>
      <vt:lpstr>Some Trends</vt:lpstr>
      <vt:lpstr>Participant-Oriented Approaches</vt:lpstr>
      <vt:lpstr>Ideology in TS/Cultural Turn</vt:lpstr>
      <vt:lpstr>Ethics in TS</vt:lpstr>
      <vt:lpstr>Corpus-Based TS</vt:lpstr>
      <vt:lpstr>PowerPoint Presentation</vt:lpstr>
      <vt:lpstr>Cognitive Approaches</vt:lpstr>
      <vt:lpstr>Translation Competence/Training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Translation Studies</dc:title>
  <dc:creator>Dania Salamah</dc:creator>
  <cp:lastModifiedBy>Dania Adel Salamah</cp:lastModifiedBy>
  <cp:revision>61</cp:revision>
  <cp:lastPrinted>2018-02-19T07:24:43Z</cp:lastPrinted>
  <dcterms:created xsi:type="dcterms:W3CDTF">2018-02-09T20:37:53Z</dcterms:created>
  <dcterms:modified xsi:type="dcterms:W3CDTF">2018-02-19T08:25:53Z</dcterms:modified>
</cp:coreProperties>
</file>