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270" r:id="rId3"/>
    <p:sldId id="287" r:id="rId4"/>
    <p:sldId id="271" r:id="rId5"/>
    <p:sldId id="288" r:id="rId6"/>
    <p:sldId id="272" r:id="rId7"/>
    <p:sldId id="289" r:id="rId8"/>
    <p:sldId id="273" r:id="rId9"/>
    <p:sldId id="290" r:id="rId10"/>
    <p:sldId id="274" r:id="rId11"/>
    <p:sldId id="275" r:id="rId12"/>
    <p:sldId id="276" r:id="rId13"/>
    <p:sldId id="291" r:id="rId14"/>
    <p:sldId id="277" r:id="rId15"/>
    <p:sldId id="292" r:id="rId16"/>
    <p:sldId id="278" r:id="rId17"/>
    <p:sldId id="293" r:id="rId18"/>
    <p:sldId id="279" r:id="rId19"/>
    <p:sldId id="294" r:id="rId20"/>
    <p:sldId id="295" r:id="rId21"/>
    <p:sldId id="280" r:id="rId22"/>
    <p:sldId id="296" r:id="rId23"/>
    <p:sldId id="297" r:id="rId24"/>
    <p:sldId id="281" r:id="rId25"/>
    <p:sldId id="282" r:id="rId26"/>
    <p:sldId id="283" r:id="rId27"/>
    <p:sldId id="284" r:id="rId28"/>
    <p:sldId id="298" r:id="rId29"/>
    <p:sldId id="285" r:id="rId30"/>
    <p:sldId id="299" r:id="rId31"/>
    <p:sldId id="286" r:id="rId32"/>
    <p:sldId id="266" r:id="rId33"/>
    <p:sldId id="26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2457B2-2434-42A9-8609-E5339037FFBD}" type="datetimeFigureOut">
              <a:rPr lang="en-GB" smtClean="0"/>
              <a:t>02/12/2014</a:t>
            </a:fld>
            <a:endParaRPr lang="en-GB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1CF8F-94A0-4466-851B-38118C333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620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r>
              <a:rPr lang="en-GB" smtClean="0"/>
              <a:t>03/05/2013</a:t>
            </a:r>
            <a:endParaRPr lang="en-GB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6F5ACC6-247C-4D5D-9371-08BA63B48163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03/05/2013</a:t>
            </a:r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5ACC6-247C-4D5D-9371-08BA63B481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03/05/2013</a:t>
            </a:r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5ACC6-247C-4D5D-9371-08BA63B481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en-GB" smtClean="0"/>
              <a:t>03/05/2013</a:t>
            </a:r>
            <a:endParaRPr lang="en-GB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6F5ACC6-247C-4D5D-9371-08BA63B4816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GB" smtClean="0"/>
              <a:t>Abeer Alharbi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r>
              <a:rPr lang="en-GB" smtClean="0"/>
              <a:t>03/05/2013</a:t>
            </a:r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6F5ACC6-247C-4D5D-9371-08BA63B48163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03/05/2013</a:t>
            </a:r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5ACC6-247C-4D5D-9371-08BA63B48163}" type="slidenum">
              <a:rPr lang="en-GB" smtClean="0"/>
              <a:t>‹#›</a:t>
            </a:fld>
            <a:endParaRPr lang="en-GB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03/05/2013</a:t>
            </a:r>
            <a:endParaRPr lang="en-GB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5ACC6-247C-4D5D-9371-08BA63B48163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GB" smtClean="0"/>
              <a:t>03/05/2013</a:t>
            </a:r>
            <a:endParaRPr lang="en-GB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6F5ACC6-247C-4D5D-9371-08BA63B4816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GB" smtClean="0"/>
              <a:t>Abeer Alharbi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03/05/2013</a:t>
            </a:r>
            <a:endParaRPr lang="en-GB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5ACC6-247C-4D5D-9371-08BA63B481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en-GB" smtClean="0"/>
              <a:t>03/05/2013</a:t>
            </a:r>
            <a:endParaRPr lang="en-GB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6F5ACC6-247C-4D5D-9371-08BA63B48163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GB" smtClean="0"/>
              <a:t>Abeer Alharbi</a:t>
            </a:r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GB" smtClean="0"/>
              <a:t>03/05/2013</a:t>
            </a:r>
            <a:endParaRPr lang="en-GB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6F5ACC6-247C-4D5D-9371-08BA63B48163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GB" smtClean="0"/>
              <a:t>Abeer Alharbi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03/05/2013</a:t>
            </a:r>
            <a:endParaRPr lang="en-GB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6F5ACC6-247C-4D5D-9371-08BA63B4816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cationcounts.govt.nz/publications/special_education/education-that-fits-review-of-international-trends-in-the-education-of-students-with-special-educational-needs/chapter-eight-curriculum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eid.ed.ac.uk/publications.html" TargetMode="External"/><Relationship Id="rId2" Type="http://schemas.openxmlformats.org/officeDocument/2006/relationships/hyperlink" Target="https://www.european-agency.org/publications/ereports/special-needs-education-in-europe/sne_europe_en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03/05/2013</a:t>
            </a:r>
            <a:endParaRPr lang="en-GB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5ACC6-247C-4D5D-9371-08BA63B48163}" type="slidenum">
              <a:rPr lang="en-GB" smtClean="0"/>
              <a:t>1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1619672" y="1426568"/>
            <a:ext cx="7094373" cy="4176464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SA" sz="4900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التوجهات الحديثة في تقنية المعلومات و الاتصال لذوي الاحتياجات الخاصة </a:t>
            </a:r>
            <a:br>
              <a:rPr lang="ar-SA" sz="4900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GB" sz="4900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new trends in Information and communication technology for individuals with Special Educational Needs </a:t>
            </a:r>
            <a:endParaRPr lang="en-GB" sz="4900" dirty="0">
              <a:solidFill>
                <a:srgbClr val="FF7C8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عنوان فرعي 2"/>
          <p:cNvSpPr>
            <a:spLocks noGrp="1"/>
          </p:cNvSpPr>
          <p:nvPr>
            <p:ph type="subTitle" idx="1"/>
          </p:nvPr>
        </p:nvSpPr>
        <p:spPr>
          <a:xfrm>
            <a:off x="2242811" y="5603032"/>
            <a:ext cx="6172200" cy="1254968"/>
          </a:xfrm>
        </p:spPr>
        <p:txBody>
          <a:bodyPr>
            <a:normAutofit/>
          </a:bodyPr>
          <a:lstStyle/>
          <a:p>
            <a:pPr algn="ctr"/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التوجهات الحديثة في التربية الخاصة </a:t>
            </a:r>
          </a:p>
          <a:p>
            <a:pPr algn="ctr" rtl="1"/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محاضرة - </a:t>
            </a:r>
            <a:r>
              <a:rPr lang="en-GB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7</a:t>
            </a:r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- </a:t>
            </a:r>
            <a:endParaRPr lang="en-GB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/>
            <a:r>
              <a:rPr lang="en-GB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New Trends in Special Education </a:t>
            </a:r>
          </a:p>
          <a:p>
            <a:pPr algn="ctr"/>
            <a:endParaRPr lang="en-GB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483244"/>
            <a:ext cx="7467600" cy="4873752"/>
          </a:xfrm>
        </p:spPr>
        <p:txBody>
          <a:bodyPr>
            <a:normAutofit/>
          </a:bodyPr>
          <a:lstStyle/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التركيز سابقا كان حول تأسيس البنية التحتية فيما يتعلق بتوفر الاجهزة و الخبرات حتى يمكن توظيف التقنية في تربية ذوي الاحتياجات الخاصة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الان اصبح التوجه هو الاستثمار في استخدام السياسة لتحقيق اهداف استخدام تقنية المعلومات و الاتصال في تربية ذوي الاحتياجات الخاصة وهذا يتطلب تطوير البنية التحتية الملائمة كما يركز الانتباه على لماذا و كيف يمكن توظيف تقنية المعلومات والاتصال في الاوضاع التعليمية المختلفة كما يركز الاهتمام على استخدام التقنية في التعلم </a:t>
            </a:r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في الاوضاع </a:t>
            </a:r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التعليمية المختلفة و ليس تعلم استخدام التقنية و هذا يتطلب فهم كامل لاستغلال تقنية المعلومات و الاتصال في التعلم  </a:t>
            </a:r>
            <a:endParaRPr lang="en-GB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GB" smtClean="0"/>
              <a:t>03/05/2013</a:t>
            </a:r>
            <a:endParaRPr lang="en-GB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6F5ACC6-247C-4D5D-9371-08BA63B48163}" type="slidenum">
              <a:rPr lang="en-GB" smtClean="0"/>
              <a:t>10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7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SA" sz="3600" b="1" dirty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قنية </a:t>
            </a:r>
            <a:r>
              <a:rPr lang="ar-SA" sz="3600" b="1" dirty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المعلومات </a:t>
            </a:r>
            <a: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والاتصال لذوي الاحتياجات الخاصة</a:t>
            </a:r>
            <a:r>
              <a:rPr lang="ar-SA" sz="3600" b="1" dirty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SA" sz="3600" b="1" dirty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US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ICT and special needs education</a:t>
            </a:r>
            <a:endParaRPr lang="en-GB" sz="3600" dirty="0">
              <a:solidFill>
                <a:srgbClr val="FF7C8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17760" y="670840"/>
            <a:ext cx="8738616" cy="1143000"/>
          </a:xfrm>
        </p:spPr>
        <p:txBody>
          <a:bodyPr>
            <a:noAutofit/>
          </a:bodyPr>
          <a:lstStyle/>
          <a:p>
            <a:pPr algn="ctr"/>
            <a: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تقنية المعلومات و الاتصال المتخصصة في دعم تربية ذوي الاحتياجات الخاصة </a:t>
            </a:r>
            <a:b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US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Specialist ICT in special needs education support</a:t>
            </a:r>
            <a:endParaRPr lang="en-GB" sz="3600" dirty="0">
              <a:solidFill>
                <a:srgbClr val="FF7C8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7" name="عنصر نائب للمحتوى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85332136"/>
              </p:ext>
            </p:extLst>
          </p:nvPr>
        </p:nvGraphicFramePr>
        <p:xfrm>
          <a:off x="392400" y="2185184"/>
          <a:ext cx="7643192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1608"/>
                <a:gridCol w="339158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متوفر في </a:t>
                      </a:r>
                      <a:endParaRPr lang="en-GB" sz="2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نوع الدعم </a:t>
                      </a:r>
                      <a:endParaRPr lang="en-GB" sz="2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GB" sz="2400" b="1" kern="1200" baseline="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Iceland, Ireland, Norway, Sweden, Switzerland, UK</a:t>
                      </a:r>
                      <a:endParaRPr lang="en-GB" sz="2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وكالات وطنية لتقنية المعلومات</a:t>
                      </a:r>
                      <a:r>
                        <a:rPr lang="ar-SA" sz="24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و الاتصال في التعليم </a:t>
                      </a:r>
                      <a:endParaRPr lang="en-GB" sz="2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kern="1200" baseline="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Belgium (Flemish Community), Denmark, Sweden, UK</a:t>
                      </a:r>
                      <a:endParaRPr lang="en-GB" sz="2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خدمات دعم تعمل بشكل</a:t>
                      </a:r>
                      <a:r>
                        <a:rPr lang="ar-SA" sz="24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مباشر مع المعلمين و الطلبة ذوي الاحتياجات الخاصة </a:t>
                      </a:r>
                      <a:endParaRPr lang="en-GB" sz="2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GB" sz="2400" b="1" kern="1200" baseline="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Czech Republic, Denmark, Finland, France, Germany (some </a:t>
                      </a:r>
                      <a:r>
                        <a:rPr kumimoji="0" lang="en-GB" sz="2400" b="1" kern="1200" baseline="0" dirty="0" err="1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Länder</a:t>
                      </a:r>
                      <a:r>
                        <a:rPr kumimoji="0" lang="en-GB" sz="2400" b="1" kern="1200" baseline="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), Greece, Iceland, Ireland, Lithuania, </a:t>
                      </a:r>
                      <a:r>
                        <a:rPr kumimoji="0" lang="de-DE" sz="2400" b="1" kern="1200" baseline="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Luxembourg, Norway, Portugal, Spain, Sweden, UK</a:t>
                      </a:r>
                      <a:endParaRPr lang="en-GB" sz="2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مراكز</a:t>
                      </a:r>
                      <a:r>
                        <a:rPr lang="ar-SA" sz="24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دعم متخصصة حيث يحصل المعلمين على النصيحة و الأدوات </a:t>
                      </a:r>
                      <a:r>
                        <a:rPr lang="ar-SA" sz="24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والمعلومات</a:t>
                      </a:r>
                      <a:endParaRPr lang="en-GB" sz="2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عنصر نائب للتاريخ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GB" smtClean="0"/>
              <a:t>03/05/2013</a:t>
            </a:r>
            <a:endParaRPr lang="en-GB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6F5ACC6-247C-4D5D-9371-08BA63B48163}" type="slidenum">
              <a:rPr lang="en-GB" smtClean="0"/>
              <a:t>11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عنصر نائب للمحتوى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60567819"/>
              </p:ext>
            </p:extLst>
          </p:nvPr>
        </p:nvGraphicFramePr>
        <p:xfrm>
          <a:off x="539552" y="2170100"/>
          <a:ext cx="7467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0"/>
                <a:gridCol w="2427040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ar-SA" sz="24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متوفر في </a:t>
                      </a:r>
                      <a:endParaRPr lang="en-GB" sz="2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ar-SA" sz="24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نوع الدعم </a:t>
                      </a:r>
                      <a:endParaRPr lang="en-GB" sz="2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0" lang="en-US" sz="2400" b="1" kern="1200" baseline="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Austria, Belgium (French Community), Denmark, Finland, France, Germany, Greece, Iceland, Ireland, Italy, </a:t>
                      </a:r>
                      <a:r>
                        <a:rPr kumimoji="0" lang="en-GB" sz="2400" b="1" kern="1200" baseline="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Luxembourg, Netherlands, Norway, Portugal, Spain,</a:t>
                      </a:r>
                    </a:p>
                    <a:p>
                      <a:pPr algn="l"/>
                      <a:r>
                        <a:rPr kumimoji="0" lang="en-GB" sz="2400" b="1" kern="1200" baseline="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Sweden, Switzerland, UK</a:t>
                      </a:r>
                      <a:endParaRPr lang="en-GB" sz="2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شبكات عنكبوتية </a:t>
                      </a:r>
                      <a:r>
                        <a:rPr lang="ar-SA" sz="24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ومواقع </a:t>
                      </a:r>
                      <a:r>
                        <a:rPr lang="ar-SA" sz="24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24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متخصصة </a:t>
                      </a:r>
                      <a:endParaRPr lang="en-GB" sz="2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0" lang="en-US" sz="2400" b="1" kern="1200" baseline="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Austria, Belgium , Cyprus (under development), Czech</a:t>
                      </a:r>
                      <a:r>
                        <a:rPr kumimoji="0" lang="en-GB" sz="2400" b="1" kern="1200" baseline="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, </a:t>
                      </a:r>
                      <a:r>
                        <a:rPr kumimoji="0" lang="en-US" sz="2400" b="1" kern="1200" baseline="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Republic, Denmark, Finland, France, Germany, Greece,</a:t>
                      </a:r>
                      <a:r>
                        <a:rPr kumimoji="0" lang="ar-SA" sz="2400" b="1" kern="1200" baseline="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kumimoji="0" lang="en-GB" sz="2400" b="1" kern="1200" baseline="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Iceland, Ireland, Italy, Luxembourg, Netherlands, Norway,</a:t>
                      </a:r>
                      <a:r>
                        <a:rPr kumimoji="0" lang="ar-SA" sz="2400" b="1" kern="1200" baseline="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kumimoji="0" lang="en-GB" sz="2400" b="1" kern="1200" baseline="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Portugal, Spain, Sweden, UK*</a:t>
                      </a:r>
                      <a:endParaRPr lang="en-GB" sz="2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دعم</a:t>
                      </a:r>
                      <a:r>
                        <a:rPr lang="ar-SA" sz="24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داخل المدرسة </a:t>
                      </a:r>
                      <a:endParaRPr lang="en-GB" sz="2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عنصر نائب للتاريخ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GB" smtClean="0"/>
              <a:t>03/05/2013</a:t>
            </a:r>
            <a:endParaRPr lang="en-GB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6F5ACC6-247C-4D5D-9371-08BA63B48163}" type="slidenum">
              <a:rPr lang="en-GB" smtClean="0"/>
              <a:t>12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8" name="عنوان 1"/>
          <p:cNvSpPr>
            <a:spLocks noGrp="1"/>
          </p:cNvSpPr>
          <p:nvPr>
            <p:ph type="title"/>
          </p:nvPr>
        </p:nvSpPr>
        <p:spPr>
          <a:xfrm>
            <a:off x="-17760" y="670840"/>
            <a:ext cx="8738616" cy="1143000"/>
          </a:xfrm>
        </p:spPr>
        <p:txBody>
          <a:bodyPr>
            <a:noAutofit/>
          </a:bodyPr>
          <a:lstStyle/>
          <a:p>
            <a:pPr algn="ctr"/>
            <a: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تقنية المعلومات و الاتصال المتخصصة في دعم تربية ذوي الاحتياجات الخاصة </a:t>
            </a:r>
            <a:b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US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Specialist ICT in special needs education support</a:t>
            </a:r>
            <a:endParaRPr lang="en-GB" sz="3600" dirty="0">
              <a:solidFill>
                <a:srgbClr val="FF7C8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17760" y="670840"/>
            <a:ext cx="8738616" cy="1143000"/>
          </a:xfrm>
        </p:spPr>
        <p:txBody>
          <a:bodyPr>
            <a:noAutofit/>
          </a:bodyPr>
          <a:lstStyle/>
          <a:p>
            <a:pPr algn="ctr"/>
            <a: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تقنية المعلومات و الاتصال المتخصصة في دعم تربية ذوي الاحتياجات الخاصة </a:t>
            </a:r>
            <a:b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US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Specialist ICT in special needs education support</a:t>
            </a:r>
            <a:endParaRPr lang="en-GB" sz="3600" dirty="0">
              <a:solidFill>
                <a:srgbClr val="FF7C8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7" name="عنصر نائب للمحتوى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21066730"/>
              </p:ext>
            </p:extLst>
          </p:nvPr>
        </p:nvGraphicFramePr>
        <p:xfrm>
          <a:off x="504080" y="2492896"/>
          <a:ext cx="7643192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1608"/>
                <a:gridCol w="3391584"/>
              </a:tblGrid>
              <a:tr h="361848"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متوفر في </a:t>
                      </a:r>
                      <a:endParaRPr lang="en-GB" sz="2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نوع الدعم </a:t>
                      </a:r>
                      <a:endParaRPr lang="en-GB" sz="2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GB" sz="2400" b="1" kern="1200" baseline="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Cyprus</a:t>
                      </a:r>
                      <a:endParaRPr lang="en-GB" sz="2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دعم</a:t>
                      </a:r>
                      <a:r>
                        <a:rPr lang="ar-SA" sz="24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متخصص مقدم من مدارس خاصة </a:t>
                      </a:r>
                      <a:endParaRPr lang="en-GB" sz="2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GB" sz="2400" b="1" kern="1200" baseline="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Austria, Portugal</a:t>
                      </a:r>
                      <a:endParaRPr lang="en-GB" sz="2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مجموعات عمل متخصصة</a:t>
                      </a:r>
                      <a:r>
                        <a:rPr lang="ar-SA" sz="24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وطنية او ضمن المقاطعات </a:t>
                      </a:r>
                      <a:endParaRPr lang="en-GB" sz="2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عنصر نائب للتاريخ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GB" smtClean="0"/>
              <a:t>03/05/2013</a:t>
            </a:r>
            <a:endParaRPr lang="en-GB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6F5ACC6-247C-4D5D-9371-08BA63B48163}" type="slidenum">
              <a:rPr lang="en-GB" smtClean="0"/>
              <a:t>13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743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50826" y="1381506"/>
            <a:ext cx="7688636" cy="5143838"/>
          </a:xfrm>
        </p:spPr>
        <p:txBody>
          <a:bodyPr>
            <a:noAutofit/>
          </a:bodyPr>
          <a:lstStyle/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جوانب الضعف في تقنية المعلومات و الاتصال في دعم ذوي الاحتياجات الخاصة: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انتشار المسئولية في تطبيق السياسة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عوائق مرتبطة بالاتجاهات في فهم فوائد و احتمالات تقنية المعلومات </a:t>
            </a:r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والاتصال </a:t>
            </a:r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على مستوى لسياسة و التطبيق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نقص المعلومات حو</a:t>
            </a: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</a:t>
            </a:r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متطلبات و احتياجات المدارس و الطلاب حول أي أي من مبادرات دعم السياسة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امكانات مادية محدودة لدعم جوانب مختلفة من الدعم و الميزانية غير المستهدفة للاحتياج </a:t>
            </a:r>
            <a:endParaRPr lang="ar-SA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SA" sz="2800" b="1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نقص </a:t>
            </a:r>
            <a:r>
              <a:rPr lang="ar-SA" sz="28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تدريب المعلمين المختصين ومحدودية في المرونة في الخيارات المتاحة للتدريب </a:t>
            </a:r>
          </a:p>
          <a:p>
            <a:pPr algn="r" rtl="1"/>
            <a:endParaRPr lang="ar-SA" sz="2800" b="1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SA" sz="2800" b="1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GB" smtClean="0"/>
              <a:t>03/05/2013</a:t>
            </a:r>
            <a:endParaRPr lang="en-GB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6F5ACC6-247C-4D5D-9371-08BA63B48163}" type="slidenum">
              <a:rPr lang="en-GB" smtClean="0"/>
              <a:t>14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7" name="عنوان 1"/>
          <p:cNvSpPr>
            <a:spLocks noGrp="1"/>
          </p:cNvSpPr>
          <p:nvPr>
            <p:ph type="title"/>
          </p:nvPr>
        </p:nvSpPr>
        <p:spPr>
          <a:xfrm>
            <a:off x="-8384" y="130875"/>
            <a:ext cx="8738616" cy="1143000"/>
          </a:xfrm>
        </p:spPr>
        <p:txBody>
          <a:bodyPr>
            <a:noAutofit/>
          </a:bodyPr>
          <a:lstStyle/>
          <a:p>
            <a:pPr algn="ctr"/>
            <a: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تقنية المعلومات و الاتصال في دعم ذوي الاحتياجات الخاصة </a:t>
            </a:r>
            <a:b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US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ICT in supporting individuals with special needs</a:t>
            </a:r>
            <a:endParaRPr lang="en-GB" sz="3600" dirty="0">
              <a:solidFill>
                <a:srgbClr val="FF7C8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251520" y="1273874"/>
            <a:ext cx="7820344" cy="5467493"/>
          </a:xfrm>
        </p:spPr>
        <p:txBody>
          <a:bodyPr>
            <a:noAutofit/>
          </a:bodyPr>
          <a:lstStyle/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جوانب الضعف في تقنية المعلومات و الاتصال في دعم ذوي الاحتياجات </a:t>
            </a:r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الخاصة: </a:t>
            </a:r>
            <a:endParaRPr lang="ar-SA" sz="2800" b="1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محدودية توافر المصادر البرمجية المختصة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لا يوجد بنية دعم وطنية رسمية لتقنية المعلومات و الاتصال في تربية ذوي الاحتياجات الخاصة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تفاوت في توفر الخبراء المختصين على مستوي </a:t>
            </a:r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المقاطعة (مركزية </a:t>
            </a:r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الخدمات ضمن الخدمات في منطقة </a:t>
            </a:r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واحدة)</a:t>
            </a:r>
            <a:endParaRPr lang="ar-SA" sz="2800" b="1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محدودية توفر مصادر المعلومات المتخصصة و خاصة على الانترنت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العزلة الجغرافية للمعلمين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نقص معلومات الابحاث حول تطبيق تقنية المعلومات و الاتصال في تربية الاحتياجات الخاصة   </a:t>
            </a:r>
            <a:endParaRPr lang="en-GB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GB" smtClean="0"/>
              <a:t>03/05/2013</a:t>
            </a:r>
            <a:endParaRPr lang="en-GB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6F5ACC6-247C-4D5D-9371-08BA63B48163}" type="slidenum">
              <a:rPr lang="en-GB" smtClean="0"/>
              <a:t>15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7" name="عنوان 1"/>
          <p:cNvSpPr>
            <a:spLocks noGrp="1"/>
          </p:cNvSpPr>
          <p:nvPr>
            <p:ph type="title"/>
          </p:nvPr>
        </p:nvSpPr>
        <p:spPr>
          <a:xfrm>
            <a:off x="-8384" y="130875"/>
            <a:ext cx="8738616" cy="1143000"/>
          </a:xfrm>
        </p:spPr>
        <p:txBody>
          <a:bodyPr>
            <a:noAutofit/>
          </a:bodyPr>
          <a:lstStyle/>
          <a:p>
            <a:pPr algn="ctr"/>
            <a: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تقنية المعلومات و الاتصال في دعم ذوي الاحتياجات الخاصة </a:t>
            </a:r>
            <a:b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US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ICT in supporting individuals with special needs</a:t>
            </a:r>
            <a:endParaRPr lang="en-GB" sz="3600" dirty="0">
              <a:solidFill>
                <a:srgbClr val="FF7C8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262113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242024" y="1381506"/>
            <a:ext cx="7835664" cy="4873752"/>
          </a:xfrm>
        </p:spPr>
        <p:txBody>
          <a:bodyPr>
            <a:noAutofit/>
          </a:bodyPr>
          <a:lstStyle/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نقاط القوة لتقنية المعلومات و الاتصال في دعم تربية الاحتياجات الخاصة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استمرارية </a:t>
            </a:r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دمج تقنية المعلومات و الاتصال في اهداف تربية ذوي الاحتياجات الخاصة في السياسة التعليمية العامة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تطبيق مستوى محلي قادر على التعرف الاحتياجات و المصادر المستهدفة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تواجد بنية دعم للمعلمين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تضمين تقنية المعلومات و الاتصال في خطط المتعلمين التربوية الفردية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امكانية تمويل تقنية المعلومات و الاتصال الاضافية مستندة على الاحتياج ضمن السلطة و التطبيق 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GB" smtClean="0"/>
              <a:t>03/05/2013</a:t>
            </a:r>
            <a:endParaRPr lang="en-GB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6F5ACC6-247C-4D5D-9371-08BA63B48163}" type="slidenum">
              <a:rPr lang="en-GB" smtClean="0"/>
              <a:t>16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7" name="عنوان 1"/>
          <p:cNvSpPr>
            <a:spLocks noGrp="1"/>
          </p:cNvSpPr>
          <p:nvPr>
            <p:ph type="title"/>
          </p:nvPr>
        </p:nvSpPr>
        <p:spPr>
          <a:xfrm>
            <a:off x="242024" y="68340"/>
            <a:ext cx="8316066" cy="1143000"/>
          </a:xfrm>
        </p:spPr>
        <p:txBody>
          <a:bodyPr>
            <a:noAutofit/>
          </a:bodyPr>
          <a:lstStyle/>
          <a:p>
            <a:pPr algn="ctr"/>
            <a: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تقنية المعلومات و الاتصال في دعم ذوي الاحتياجات الخاصة </a:t>
            </a:r>
            <a:b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US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ICT in supporting individuals with special needs</a:t>
            </a:r>
            <a:endParaRPr lang="en-GB" sz="3600" dirty="0">
              <a:solidFill>
                <a:srgbClr val="FF7C8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242024" y="1211340"/>
            <a:ext cx="7835664" cy="4873752"/>
          </a:xfrm>
        </p:spPr>
        <p:txBody>
          <a:bodyPr>
            <a:noAutofit/>
          </a:bodyPr>
          <a:lstStyle/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نقاط القوة لتقنية المعلومات و الاتصال في دعم تربية ذوي الاحتياجات الخاصة :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نسبة عالية من الكوادر في قطاع تقنية المعلومات و الاتصال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الوصول </a:t>
            </a:r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إلى معلومات عالمية من خلال الانترنت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تواجد المشاريع و المبادرات المتخصصة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مبادئ حقوق المتعلمين لتقنية المعلومات و الاتصال متضمن السياسة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قوانين محددة حول القصور وتربية الاحتياجات الخاصة التي تروج لتقنية المعلومات والاتصال في تربية ذوي الاحتياجات الخاصة   </a:t>
            </a:r>
            <a:endParaRPr lang="en-GB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GB" smtClean="0"/>
              <a:t>03/05/2013</a:t>
            </a:r>
            <a:endParaRPr lang="en-GB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6F5ACC6-247C-4D5D-9371-08BA63B48163}" type="slidenum">
              <a:rPr lang="en-GB" smtClean="0"/>
              <a:t>17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7" name="عنوان 1"/>
          <p:cNvSpPr>
            <a:spLocks noGrp="1"/>
          </p:cNvSpPr>
          <p:nvPr>
            <p:ph type="title"/>
          </p:nvPr>
        </p:nvSpPr>
        <p:spPr>
          <a:xfrm>
            <a:off x="242024" y="68340"/>
            <a:ext cx="8316066" cy="1143000"/>
          </a:xfrm>
        </p:spPr>
        <p:txBody>
          <a:bodyPr>
            <a:noAutofit/>
          </a:bodyPr>
          <a:lstStyle/>
          <a:p>
            <a:pPr algn="ctr"/>
            <a: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تقنية المعلومات و الاتصال في دعم ذوي الاحتياجات الخاصة </a:t>
            </a:r>
            <a:b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US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ICT in supporting individuals with special needs</a:t>
            </a:r>
            <a:endParaRPr lang="en-GB" sz="3600" dirty="0">
              <a:solidFill>
                <a:srgbClr val="FF7C8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713370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249810"/>
            <a:ext cx="7671816" cy="5224142"/>
          </a:xfrm>
        </p:spPr>
        <p:txBody>
          <a:bodyPr>
            <a:noAutofit/>
          </a:bodyPr>
          <a:lstStyle/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العوامل التي تعيق المعلمين من استخدام تقنية المعلومات و الاتصال في تربية ذوي الاحتياجات الخاصة :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نقص ثقة المعلمين في تطبيق التقنية في برامج و مناهج ذوي الاحتياجات الخاصة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نقص تبادل المعلومات و تبادل الخبرات على مستوى المدرسة و بين المدارس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محدودية توفر مصادر البرمجية المخصصة على مستوى المدرسة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الوصول على الدعم المتخصص على مستوى المدرسة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عدم وضوح تقنية المعلومات و الاتصال ضمن خطط تطوير المدرسة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نقص الدعم في تقييم متطلبات الطلاب في تقنية المعلومات و الاتصال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بنيات المدرسة المؤسساتية غير مرنة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GB" smtClean="0"/>
              <a:t>03/05/2013</a:t>
            </a:r>
            <a:endParaRPr lang="en-GB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6F5ACC6-247C-4D5D-9371-08BA63B48163}" type="slidenum">
              <a:rPr lang="en-GB" smtClean="0"/>
              <a:t>18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7" name="عنوان 1"/>
          <p:cNvSpPr>
            <a:spLocks noGrp="1"/>
          </p:cNvSpPr>
          <p:nvPr>
            <p:ph type="title"/>
          </p:nvPr>
        </p:nvSpPr>
        <p:spPr>
          <a:xfrm>
            <a:off x="254848" y="106810"/>
            <a:ext cx="8316066" cy="1143000"/>
          </a:xfrm>
        </p:spPr>
        <p:txBody>
          <a:bodyPr>
            <a:noAutofit/>
          </a:bodyPr>
          <a:lstStyle/>
          <a:p>
            <a:pPr algn="ctr"/>
            <a: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تقنية المعلومات و الاتصال في دعم ذوي الاحتياجات الخاصة </a:t>
            </a:r>
            <a:b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US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ICT in supporting individuals with special needs</a:t>
            </a:r>
            <a:endParaRPr lang="en-GB" sz="3600" dirty="0">
              <a:solidFill>
                <a:srgbClr val="FF7C8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254848" y="1301202"/>
            <a:ext cx="7932018" cy="5224142"/>
          </a:xfrm>
        </p:spPr>
        <p:txBody>
          <a:bodyPr>
            <a:noAutofit/>
          </a:bodyPr>
          <a:lstStyle/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العوامل التي تعيق المعلمين من استخدام تقنية المعلومات و الاتصال في تربية ذوي الاحتياجات الخاصة :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عوائق السن و جنس في استخدام تقنية المعلومات و الاتصال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مقاومة التغير بشكل عام و كذلك خاصة فيما يتعلق بتقنية المعلومات والاتصال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توفر محدود للوصول على التدريب اثناء الخدمة في تقنية المعلومات والاتصال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مشاركة محدودة في برامج التدريب اثناء الخدمة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خلط حول عدم تنسيق مصادر الدعم و المعلومات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نقص الخبراء و الاهتمام من قبل كوارد الدعم لذوي الاحتياجات الخاصة 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GB" smtClean="0"/>
              <a:t>03/05/2013</a:t>
            </a:r>
            <a:endParaRPr lang="en-GB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6F5ACC6-247C-4D5D-9371-08BA63B48163}" type="slidenum">
              <a:rPr lang="en-GB" smtClean="0"/>
              <a:t>19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7" name="عنوان 1"/>
          <p:cNvSpPr>
            <a:spLocks noGrp="1"/>
          </p:cNvSpPr>
          <p:nvPr>
            <p:ph type="title"/>
          </p:nvPr>
        </p:nvSpPr>
        <p:spPr>
          <a:xfrm>
            <a:off x="254848" y="106810"/>
            <a:ext cx="8316066" cy="1143000"/>
          </a:xfrm>
        </p:spPr>
        <p:txBody>
          <a:bodyPr>
            <a:noAutofit/>
          </a:bodyPr>
          <a:lstStyle/>
          <a:p>
            <a:pPr algn="ctr"/>
            <a: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تقنية المعلومات و الاتصال في دعم ذوي الاحتياجات الخاصة </a:t>
            </a:r>
            <a:b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US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ICT in supporting individuals with special needs</a:t>
            </a:r>
            <a:endParaRPr lang="en-GB" sz="3600" dirty="0">
              <a:solidFill>
                <a:srgbClr val="FF7C8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7084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64835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SA" sz="3600" b="1" dirty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قنية </a:t>
            </a:r>
            <a:r>
              <a:rPr lang="ar-SA" sz="3600" b="1" dirty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المعلومات والاتصال</a:t>
            </a:r>
            <a:br>
              <a:rPr lang="ar-SA" sz="3600" b="1" dirty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US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ICT and special needs education</a:t>
            </a:r>
            <a:endParaRPr lang="en-GB" sz="3600" dirty="0">
              <a:solidFill>
                <a:srgbClr val="FF7C8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كل السياسات الأوربية تؤكد على ضرورة الاهتمام بالتغير التكنولوجي و تحويل المجتمعات إلى مجتمعات معلوماتية</a:t>
            </a:r>
          </a:p>
          <a:p>
            <a:pPr algn="r" rtl="1"/>
            <a:endParaRPr lang="ar-SA" sz="2800" b="1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r>
              <a:rPr lang="en-US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OECD </a:t>
            </a:r>
            <a:r>
              <a:rPr lang="en-US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study Learning to </a:t>
            </a:r>
            <a:r>
              <a:rPr lang="en-US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Change:</a:t>
            </a:r>
            <a:r>
              <a:rPr lang="en-GB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ICT in Schools (2001) </a:t>
            </a:r>
            <a:endParaRPr lang="ar-SA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تؤكد على أن تقنية التواصل و المعلومات هي وضعت اساسا لتغيير المدارس و الخبرات التعليمية للطلاب </a:t>
            </a:r>
          </a:p>
          <a:p>
            <a:pPr algn="r" rtl="1">
              <a:buNone/>
            </a:pPr>
            <a:endParaRPr lang="ar-SA" sz="2800" b="1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GB" smtClean="0"/>
              <a:t>03/05/2013</a:t>
            </a:r>
            <a:endParaRPr lang="en-GB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6F5ACC6-247C-4D5D-9371-08BA63B48163}" type="slidenum">
              <a:rPr lang="en-GB" smtClean="0"/>
              <a:t>2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dirty="0" smtClean="0"/>
              <a:t>Abeer </a:t>
            </a:r>
            <a:r>
              <a:rPr lang="en-GB" dirty="0" err="1" smtClean="0"/>
              <a:t>Alharbi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254848" y="1484784"/>
            <a:ext cx="7932018" cy="5224142"/>
          </a:xfrm>
        </p:spPr>
        <p:txBody>
          <a:bodyPr>
            <a:noAutofit/>
          </a:bodyPr>
          <a:lstStyle/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العوامل التي تعيق المعلمين من استخدام تقنية المعلومات و الاتصال في تربية ذوي الاحتياجات الخاصة :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امكانيات محدودة للمعلمين لتطبيق نتائج الابحاث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محدودية في اعداد المعلمين المتخصصين في تربية الاحتياجات الخاصة القادرين على تطبيق تقنية المعلومات و الاتصال بشكل عام   </a:t>
            </a:r>
            <a:endParaRPr lang="en-GB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GB" smtClean="0"/>
              <a:t>03/05/2013</a:t>
            </a:r>
            <a:endParaRPr lang="en-GB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6F5ACC6-247C-4D5D-9371-08BA63B48163}" type="slidenum">
              <a:rPr lang="en-GB" smtClean="0"/>
              <a:t>20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7" name="عنوان 1"/>
          <p:cNvSpPr>
            <a:spLocks noGrp="1"/>
          </p:cNvSpPr>
          <p:nvPr>
            <p:ph type="title"/>
          </p:nvPr>
        </p:nvSpPr>
        <p:spPr>
          <a:xfrm>
            <a:off x="254848" y="106810"/>
            <a:ext cx="8316066" cy="1143000"/>
          </a:xfrm>
        </p:spPr>
        <p:txBody>
          <a:bodyPr>
            <a:noAutofit/>
          </a:bodyPr>
          <a:lstStyle/>
          <a:p>
            <a:pPr algn="ctr"/>
            <a: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تقنية المعلومات و الاتصال في دعم ذوي الاحتياجات الخاصة </a:t>
            </a:r>
            <a:b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US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ICT in supporting individuals with special needs</a:t>
            </a:r>
            <a:endParaRPr lang="en-GB" sz="3600" dirty="0">
              <a:solidFill>
                <a:srgbClr val="FF7C8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590166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79512" y="1273875"/>
            <a:ext cx="7900736" cy="5200077"/>
          </a:xfrm>
        </p:spPr>
        <p:txBody>
          <a:bodyPr>
            <a:noAutofit/>
          </a:bodyPr>
          <a:lstStyle/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العوامل التي تؤدي دعم المدرسين لاستخدام تقنية المعلومات و الاتصال مع ذوي الاحتياجات الخاصة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سياسة تقنية معلومات و الاتصال في تربية ذوي الاحتياجات الخاصة واضحة  في المدرسة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التزام و دعم المديرين في المدارس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تقديم مقررات تستند على تقنية المعلومات و الاتصال في تربية ذوي الاحتياجات الخاصة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توفر مصادر البرمجية المتخصصة و الدعم على مستوى الفصل و المدرسة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الوصول إلى التدريب المتخصص الذي يطور ثقة و مشاعر المعلمين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توفر المعلومات المتخصصة و الامثلة عن ممارسة المعلمين </a:t>
            </a:r>
          </a:p>
          <a:p>
            <a:pPr marL="0" indent="0" algn="r" rtl="1">
              <a:buNone/>
            </a:pPr>
            <a:endParaRPr lang="en-GB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GB" smtClean="0"/>
              <a:t>03/05/2013</a:t>
            </a:r>
            <a:endParaRPr lang="en-GB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6F5ACC6-247C-4D5D-9371-08BA63B48163}" type="slidenum">
              <a:rPr lang="en-GB" smtClean="0"/>
              <a:t>21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7" name="عنوان 1"/>
          <p:cNvSpPr>
            <a:spLocks noGrp="1"/>
          </p:cNvSpPr>
          <p:nvPr>
            <p:ph type="title"/>
          </p:nvPr>
        </p:nvSpPr>
        <p:spPr>
          <a:xfrm>
            <a:off x="179512" y="130875"/>
            <a:ext cx="8559104" cy="1143000"/>
          </a:xfrm>
        </p:spPr>
        <p:txBody>
          <a:bodyPr>
            <a:noAutofit/>
          </a:bodyPr>
          <a:lstStyle/>
          <a:p>
            <a:pPr algn="ctr"/>
            <a: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تقنية المعلومات و الاتصال في دعم ذوي الاحتياجات الخاصة </a:t>
            </a:r>
            <a:b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US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ICT in supporting individuals with special needs</a:t>
            </a:r>
            <a:endParaRPr lang="en-GB" sz="3600" dirty="0">
              <a:solidFill>
                <a:srgbClr val="FF7C8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79512" y="1320081"/>
            <a:ext cx="7900736" cy="5200077"/>
          </a:xfrm>
        </p:spPr>
        <p:txBody>
          <a:bodyPr>
            <a:noAutofit/>
          </a:bodyPr>
          <a:lstStyle/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العوامل التي تؤدي دعم المدرسين لاستخدام تقنية المعلومات و الاتصال مع ذوي الاحتياجات الخاصة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العمل الجماعي و مشاركة المعلمين لخبراتهم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زيادة دافعية المعلمين و </a:t>
            </a:r>
            <a:r>
              <a:rPr lang="ar-SA" sz="2800" b="1" dirty="0" err="1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كفائتهم</a:t>
            </a:r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في استخدام تقنية المعلومات و الاتصال بمرونة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النواتج الايجابية فيما يتعلق بتعلم الطلاب و دافعيتهم كنتيجة لتطبيق تقنية المعلومات و الاتصال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زيادة استخدام تقنية المعلومات و الاتصال في البيت من قبل الوالدين وفي المجتمع عامة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الاحتمالات والوعي بهذه الاحتمالات لاستراتيجيات تدريسية من خلال استخدام تقنية المعلومات و الاتصال</a:t>
            </a:r>
          </a:p>
          <a:p>
            <a:pPr marL="0" indent="0" algn="r" rtl="1">
              <a:buNone/>
            </a:pPr>
            <a:endParaRPr lang="en-GB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GB" smtClean="0"/>
              <a:t>03/05/2013</a:t>
            </a:r>
            <a:endParaRPr lang="en-GB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6F5ACC6-247C-4D5D-9371-08BA63B48163}" type="slidenum">
              <a:rPr lang="en-GB" smtClean="0"/>
              <a:t>22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7" name="عنوان 1"/>
          <p:cNvSpPr>
            <a:spLocks noGrp="1"/>
          </p:cNvSpPr>
          <p:nvPr>
            <p:ph type="title"/>
          </p:nvPr>
        </p:nvSpPr>
        <p:spPr>
          <a:xfrm>
            <a:off x="179512" y="130875"/>
            <a:ext cx="8559104" cy="1143000"/>
          </a:xfrm>
        </p:spPr>
        <p:txBody>
          <a:bodyPr>
            <a:noAutofit/>
          </a:bodyPr>
          <a:lstStyle/>
          <a:p>
            <a:pPr algn="ctr"/>
            <a: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تقنية المعلومات و الاتصال في دعم ذوي الاحتياجات الخاصة </a:t>
            </a:r>
            <a:b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US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ICT in supporting individuals with special needs</a:t>
            </a:r>
            <a:endParaRPr lang="en-GB" sz="3600" dirty="0">
              <a:solidFill>
                <a:srgbClr val="FF7C8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924310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7900736" cy="5200077"/>
          </a:xfrm>
        </p:spPr>
        <p:txBody>
          <a:bodyPr>
            <a:noAutofit/>
          </a:bodyPr>
          <a:lstStyle/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العوامل التي تؤدي دعم المدرسين لاستخدام تقنية المعلومات و الاتصال مع ذوي الاحتياجات الخاصة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زيادة الوعي حول فوائد تقنية المعلومات و الاتصال في كل المستويات حول الدعم التربوي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التنسيق على مستوي المقاطعة لكل اشكال تقنية المعلومات في الدعم التربوي لذوي الاحتياجات الخاصة  </a:t>
            </a:r>
          </a:p>
          <a:p>
            <a:pPr marL="0" indent="0" algn="r" rtl="1">
              <a:buNone/>
            </a:pPr>
            <a:endParaRPr lang="en-GB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GB" smtClean="0"/>
              <a:t>03/05/2013</a:t>
            </a:r>
            <a:endParaRPr lang="en-GB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6F5ACC6-247C-4D5D-9371-08BA63B48163}" type="slidenum">
              <a:rPr lang="en-GB" smtClean="0"/>
              <a:t>23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7" name="عنوان 1"/>
          <p:cNvSpPr>
            <a:spLocks noGrp="1"/>
          </p:cNvSpPr>
          <p:nvPr>
            <p:ph type="title"/>
          </p:nvPr>
        </p:nvSpPr>
        <p:spPr>
          <a:xfrm>
            <a:off x="179512" y="130875"/>
            <a:ext cx="8559104" cy="1143000"/>
          </a:xfrm>
        </p:spPr>
        <p:txBody>
          <a:bodyPr>
            <a:noAutofit/>
          </a:bodyPr>
          <a:lstStyle/>
          <a:p>
            <a:pPr algn="ctr"/>
            <a: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تقنية المعلومات و الاتصال في دعم ذوي الاحتياجات الخاصة </a:t>
            </a:r>
            <a:b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US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ICT in supporting individuals with special needs</a:t>
            </a:r>
            <a:endParaRPr lang="en-GB" sz="3600" dirty="0">
              <a:solidFill>
                <a:srgbClr val="FF7C8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365025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864" y="584078"/>
            <a:ext cx="8475490" cy="1143000"/>
          </a:xfrm>
        </p:spPr>
        <p:txBody>
          <a:bodyPr>
            <a:noAutofit/>
          </a:bodyPr>
          <a:lstStyle/>
          <a:p>
            <a:pPr algn="ctr"/>
            <a: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التدريب حول تقنية المعلومات و الاتصال في تربية ذوي الاحتياجات الخاصة</a:t>
            </a:r>
            <a:b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US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ICT in special needs education training</a:t>
            </a:r>
            <a:endParaRPr lang="en-GB" sz="3600" dirty="0">
              <a:solidFill>
                <a:srgbClr val="FF7C8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513100" y="1953540"/>
            <a:ext cx="7467600" cy="4873752"/>
          </a:xfrm>
        </p:spPr>
        <p:txBody>
          <a:bodyPr>
            <a:normAutofit/>
          </a:bodyPr>
          <a:lstStyle/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تقنية المعلومات و الاتصال في تدريب المعلمين الابتدائي :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التدريب حول استخدام تقنية المعلومات و الاتصال لمقابلة و تلبية الاحتياجات الخاصة كجزء من برنامج تدريب المعلمين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مقررات تقنية المعلومات و التواصل العامة للمعلمين اثناء الخدمة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تدريب اثناء الخدمة متخصص لتوظيف تقنية المعلومات و الاتصال لتلبية احتياجات ذوي الاحتياجات الخاصة </a:t>
            </a:r>
          </a:p>
          <a:p>
            <a:pPr algn="r" rtl="1"/>
            <a:endParaRPr lang="ar-SA" sz="2800" b="1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en-GB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GB" smtClean="0"/>
              <a:t>03/05/2013</a:t>
            </a:r>
            <a:endParaRPr lang="en-GB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6F5ACC6-247C-4D5D-9371-08BA63B48163}" type="slidenum">
              <a:rPr lang="en-GB" smtClean="0"/>
              <a:t>24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1920" y="620688"/>
            <a:ext cx="8281416" cy="1143000"/>
          </a:xfrm>
        </p:spPr>
        <p:txBody>
          <a:bodyPr>
            <a:noAutofit/>
          </a:bodyPr>
          <a:lstStyle/>
          <a:p>
            <a:pPr algn="ctr"/>
            <a: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تطبيق تقنية المعلومات و الاتصال في تربية ذوي الاحتياجات الخاصة </a:t>
            </a:r>
            <a:b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US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application of ICT in special needs education</a:t>
            </a:r>
            <a:endParaRPr lang="en-GB" sz="3600" dirty="0">
              <a:solidFill>
                <a:srgbClr val="FF7C8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23528" y="1800176"/>
            <a:ext cx="7672900" cy="4873752"/>
          </a:xfrm>
        </p:spPr>
        <p:txBody>
          <a:bodyPr>
            <a:noAutofit/>
          </a:bodyPr>
          <a:lstStyle/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كأداة ووسيلة تعليمية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كأداة ووسيلة للتعلم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بيئة تعلم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اداة تواصل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مساعد علاجي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مساعد تشخيصي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اداة للمهمات الادارية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تكنولوجيا تعويضية او مساعدة او تكييفيه </a:t>
            </a:r>
          </a:p>
          <a:p>
            <a:pPr marL="0" indent="0" algn="r" rtl="1">
              <a:buNone/>
            </a:pPr>
            <a:endParaRPr lang="en-GB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GB" smtClean="0"/>
              <a:t>03/05/2013</a:t>
            </a:r>
            <a:endParaRPr lang="en-GB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6F5ACC6-247C-4D5D-9371-08BA63B48163}" type="slidenum">
              <a:rPr lang="en-GB" smtClean="0"/>
              <a:t>25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07464" y="1805456"/>
            <a:ext cx="7467600" cy="4873752"/>
          </a:xfrm>
        </p:spPr>
        <p:txBody>
          <a:bodyPr>
            <a:normAutofit/>
          </a:bodyPr>
          <a:lstStyle/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البنية التحتية ( انترنت و برامج):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الوصول إلى مصادر تكنولوجيا المعلومات في المدرسة و على مستوى الطلاب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الوصول إلى برامج مكيفة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الوصول إلى برامج تهدف لتلبية الاحتياجات الخاصة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الوصول إلى مواد الانترنت المصممة للطلبة ذوي الاحتياجات الخاصة </a:t>
            </a:r>
          </a:p>
          <a:p>
            <a:pPr algn="r" rtl="1"/>
            <a:endParaRPr lang="en-GB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GB" smtClean="0"/>
              <a:t>03/05/2013</a:t>
            </a:r>
            <a:endParaRPr lang="en-GB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6F5ACC6-247C-4D5D-9371-08BA63B48163}" type="slidenum">
              <a:rPr lang="en-GB" smtClean="0"/>
              <a:t>26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9" name="عنوان 1"/>
          <p:cNvSpPr>
            <a:spLocks noGrp="1"/>
          </p:cNvSpPr>
          <p:nvPr>
            <p:ph type="title"/>
          </p:nvPr>
        </p:nvSpPr>
        <p:spPr>
          <a:xfrm>
            <a:off x="107504" y="601094"/>
            <a:ext cx="8631112" cy="1143000"/>
          </a:xfrm>
        </p:spPr>
        <p:txBody>
          <a:bodyPr>
            <a:noAutofit/>
          </a:bodyPr>
          <a:lstStyle/>
          <a:p>
            <a:pPr algn="ctr"/>
            <a: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تطبيق تقنية المعلومات و الاتصال في تربية ذوي الاحتياجات الخاصة </a:t>
            </a:r>
            <a:b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US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application of ICT in special needs education</a:t>
            </a:r>
            <a:endParaRPr lang="en-GB" sz="3600" dirty="0">
              <a:solidFill>
                <a:srgbClr val="FF7C8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99478" y="1759994"/>
            <a:ext cx="7804649" cy="4873752"/>
          </a:xfrm>
        </p:spPr>
        <p:txBody>
          <a:bodyPr>
            <a:noAutofit/>
          </a:bodyPr>
          <a:lstStyle/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نظريات التعلم: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تطوير طرق لكيفية استخدام تقنية المعلومات و الاتصال كمساعد تطبيقي لتدريس ذوي الاحتياجات الخاصة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توصيل المعلومات في استخدام تقنية المعلومات و الاتصال بفاعلية في بيئة التعلم في الممارسة التطبيقية الجيدة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طرق تقنية المعلومات و الاتصال لمقابلة متطلبات البرامج التربوية الفردية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توفر قيمة اضافية  للخبرة التعليمية للطلبة ذوي الاحتياجات الخاصة </a:t>
            </a:r>
          </a:p>
          <a:p>
            <a:pPr marL="0" indent="0" algn="r" rtl="1">
              <a:buNone/>
            </a:pPr>
            <a:endParaRPr lang="en-GB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GB" smtClean="0"/>
              <a:t>03/05/2013</a:t>
            </a:r>
            <a:endParaRPr lang="en-GB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6F5ACC6-247C-4D5D-9371-08BA63B48163}" type="slidenum">
              <a:rPr lang="en-GB" smtClean="0"/>
              <a:t>27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7" name="عنوان 1"/>
          <p:cNvSpPr>
            <a:spLocks noGrp="1"/>
          </p:cNvSpPr>
          <p:nvPr>
            <p:ph type="title"/>
          </p:nvPr>
        </p:nvSpPr>
        <p:spPr>
          <a:xfrm>
            <a:off x="199478" y="588394"/>
            <a:ext cx="8559104" cy="1143000"/>
          </a:xfrm>
        </p:spPr>
        <p:txBody>
          <a:bodyPr>
            <a:noAutofit/>
          </a:bodyPr>
          <a:lstStyle/>
          <a:p>
            <a:pPr algn="ctr"/>
            <a: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تطبيق تقنية المعلومات و الاتصال في تربية ذوي الاحتياجات الخاصة </a:t>
            </a:r>
            <a:b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US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application of ICT in special needs education</a:t>
            </a:r>
            <a:endParaRPr lang="en-GB" sz="3600" dirty="0">
              <a:solidFill>
                <a:srgbClr val="FF7C8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99478" y="1759994"/>
            <a:ext cx="7804649" cy="4873752"/>
          </a:xfrm>
        </p:spPr>
        <p:txBody>
          <a:bodyPr>
            <a:noAutofit/>
          </a:bodyPr>
          <a:lstStyle/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نظريات التعلم: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تقنية المعلومات و الاتصال تستخدم لدعم فلسفة تطبيقية محددة ( مدرسة للجميع)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تقنية المعلومات و الاتصالات جزء من الدعم لذوي الاحتياجات الخاصة حيث تطور كل مدرسة مفاهيمها الخاصة حول الطريقة الأفضل لاستخدام تقنية المعلومات و لمقابلة احتياجات المتعلمين الخاصة </a:t>
            </a:r>
          </a:p>
          <a:p>
            <a:pPr algn="r" rtl="1"/>
            <a:endParaRPr lang="en-GB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GB" smtClean="0"/>
              <a:t>03/05/2013</a:t>
            </a:r>
            <a:endParaRPr lang="en-GB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6F5ACC6-247C-4D5D-9371-08BA63B48163}" type="slidenum">
              <a:rPr lang="en-GB" smtClean="0"/>
              <a:t>28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7" name="عنوان 1"/>
          <p:cNvSpPr>
            <a:spLocks noGrp="1"/>
          </p:cNvSpPr>
          <p:nvPr>
            <p:ph type="title"/>
          </p:nvPr>
        </p:nvSpPr>
        <p:spPr>
          <a:xfrm>
            <a:off x="199478" y="588394"/>
            <a:ext cx="8559104" cy="1143000"/>
          </a:xfrm>
        </p:spPr>
        <p:txBody>
          <a:bodyPr>
            <a:noAutofit/>
          </a:bodyPr>
          <a:lstStyle/>
          <a:p>
            <a:pPr algn="ctr"/>
            <a: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تطبيق تقنية المعلومات و الاتصال في تربية ذوي الاحتياجات الخاصة </a:t>
            </a:r>
            <a:b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US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application of ICT in special needs education</a:t>
            </a:r>
            <a:endParaRPr lang="en-GB" sz="3600" dirty="0">
              <a:solidFill>
                <a:srgbClr val="FF7C8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329796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94360" y="1772816"/>
            <a:ext cx="7467600" cy="4873752"/>
          </a:xfrm>
        </p:spPr>
        <p:txBody>
          <a:bodyPr>
            <a:noAutofit/>
          </a:bodyPr>
          <a:lstStyle/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مستوى المعلم :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بنية تحتية مرضية وتوفر تقنية معلومات و اتصال جيدة ليست ضمان لاستخدام فعال في المدرسة للتقنية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كثير من المشكلات المتعلقة بنقص معرفة و خبرة المعلمين بتقنية المعلومات و الاتصال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ضمان اشكال ملائمة من تدريب المعلمين لتقنية المعلومات و الاتصال في تربية ذوي الاحتياجات الخاصة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التدريب يجب ان يركز على تدريب المعلمين على استخدام تقنية المعلومات و الاتصال في ممارسة الحياة اليومية و الخطة التربوية الفردية للطلاب</a:t>
            </a:r>
            <a:endParaRPr lang="en-GB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GB" smtClean="0"/>
              <a:t>03/05/2013</a:t>
            </a:r>
            <a:endParaRPr lang="en-GB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6F5ACC6-247C-4D5D-9371-08BA63B48163}" type="slidenum">
              <a:rPr lang="en-GB" smtClean="0"/>
              <a:t>29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9" name="عنوان 1"/>
          <p:cNvSpPr>
            <a:spLocks noGrp="1"/>
          </p:cNvSpPr>
          <p:nvPr>
            <p:ph type="title"/>
          </p:nvPr>
        </p:nvSpPr>
        <p:spPr>
          <a:xfrm>
            <a:off x="577888" y="629816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واقع استخدام </a:t>
            </a:r>
            <a: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تقنية المعلومات و الاتصال في تربية ذوي الاحتياجات الخاصة  </a:t>
            </a:r>
            <a:b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GB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reality of ICT </a:t>
            </a:r>
            <a:r>
              <a:rPr lang="en-GB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in SEN education </a:t>
            </a:r>
            <a:endParaRPr lang="en-GB" sz="3600" b="1" dirty="0">
              <a:solidFill>
                <a:srgbClr val="FF7C8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r" rtl="1">
              <a:buNone/>
            </a:pPr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هذه السياسات الوطنية المتعلقة بتقنية المعلومات و التواصل تتركز في الجوانب التالية :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البنية التحتية ( البرامج والوصول إلى الانترنت)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الدعم من اجل الممارسة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التدريب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التعاون و البحث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التقييم  </a:t>
            </a:r>
          </a:p>
          <a:p>
            <a:pPr algn="r" rtl="1">
              <a:buNone/>
            </a:pPr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GB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GB" smtClean="0"/>
              <a:t>03/05/2013</a:t>
            </a:r>
            <a:endParaRPr lang="en-GB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6F5ACC6-247C-4D5D-9371-08BA63B48163}" type="slidenum">
              <a:rPr lang="en-GB" smtClean="0"/>
              <a:t>3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8" name="عنوان 1"/>
          <p:cNvSpPr>
            <a:spLocks noGrp="1"/>
          </p:cNvSpPr>
          <p:nvPr>
            <p:ph type="title"/>
          </p:nvPr>
        </p:nvSpPr>
        <p:spPr>
          <a:xfrm>
            <a:off x="646684" y="130875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SA" sz="3600" b="1" dirty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قنية </a:t>
            </a:r>
            <a:r>
              <a:rPr lang="ar-SA" sz="3600" b="1" dirty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المعلومات والاتصال</a:t>
            </a:r>
            <a:br>
              <a:rPr lang="ar-SA" sz="3600" b="1" dirty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US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ICT and special needs education</a:t>
            </a:r>
            <a:endParaRPr lang="en-GB" sz="3600" dirty="0">
              <a:solidFill>
                <a:srgbClr val="FF7C8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924650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94360" y="1772816"/>
            <a:ext cx="7467600" cy="4873752"/>
          </a:xfrm>
        </p:spPr>
        <p:txBody>
          <a:bodyPr>
            <a:noAutofit/>
          </a:bodyPr>
          <a:lstStyle/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مستوى المعلم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هناك اتجاهات تعيق من التدريب اثناء الخدمة و من توظيف الطرق التدريسية الحديثة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تطبيق التقنية في تطوير المدرسة و الإدارة يتطلب اهتمام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هناك </a:t>
            </a: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</a:t>
            </a:r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شكلة في الوصول إلى المعلومات المخصصة لمعلمين الطلبة ذوي الاحتياجات الخاصة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هناك نقص للتدريب بشكل عام في تربية ذوي الاحتياجات الخاصة </a:t>
            </a:r>
            <a:endParaRPr lang="en-GB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GB" smtClean="0"/>
              <a:t>03/05/2013</a:t>
            </a:r>
            <a:endParaRPr lang="en-GB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6F5ACC6-247C-4D5D-9371-08BA63B48163}" type="slidenum">
              <a:rPr lang="en-GB" smtClean="0"/>
              <a:t>30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9" name="عنوان 1"/>
          <p:cNvSpPr>
            <a:spLocks noGrp="1"/>
          </p:cNvSpPr>
          <p:nvPr>
            <p:ph type="title"/>
          </p:nvPr>
        </p:nvSpPr>
        <p:spPr>
          <a:xfrm>
            <a:off x="433536" y="522951"/>
            <a:ext cx="8281416" cy="1143000"/>
          </a:xfrm>
        </p:spPr>
        <p:txBody>
          <a:bodyPr>
            <a:noAutofit/>
          </a:bodyPr>
          <a:lstStyle/>
          <a:p>
            <a:pPr algn="ctr"/>
            <a: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واقع استخدام </a:t>
            </a:r>
            <a: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تقنية المعلومات و الاتصال في تربية ذوي الاحتياجات الخاصة  </a:t>
            </a:r>
            <a:b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GB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reality of ICT </a:t>
            </a:r>
            <a:r>
              <a:rPr lang="en-GB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in SEN education </a:t>
            </a:r>
            <a:endParaRPr lang="en-GB" sz="3600" b="1" dirty="0">
              <a:solidFill>
                <a:srgbClr val="FF7C8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138904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984248"/>
            <a:ext cx="7671816" cy="4469088"/>
          </a:xfrm>
        </p:spPr>
        <p:txBody>
          <a:bodyPr>
            <a:normAutofit/>
          </a:bodyPr>
          <a:lstStyle/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مستوى الطلاب: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مفهوم تعلم التعلم او التعلم المستمر و التعلم عن بعد اصبحت مؤخرا مقبولة لذا فطرق التدريس التقليدية يجب ان تتغير بشدة لكل الطلبة و الذين يعملون معهم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الدعم بأشكاله المختلفة ليس دائم ملائم او مكتمل عبر المقاطعات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هناك عوائق في عرض المعلومات مرتبطة بالانترنت تواجه الطلبة ذوي الاحتياجات الخاصة في اللغة  والمستوى و المحتوى </a:t>
            </a:r>
          </a:p>
          <a:p>
            <a:pPr algn="r" rtl="1"/>
            <a:endParaRPr lang="en-GB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GB" smtClean="0"/>
              <a:t>03/05/2013</a:t>
            </a:r>
            <a:endParaRPr lang="en-GB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6F5ACC6-247C-4D5D-9371-08BA63B48163}" type="slidenum">
              <a:rPr lang="en-GB" smtClean="0"/>
              <a:t>31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8" name="عنوان 1"/>
          <p:cNvSpPr>
            <a:spLocks noGrp="1"/>
          </p:cNvSpPr>
          <p:nvPr>
            <p:ph type="title"/>
          </p:nvPr>
        </p:nvSpPr>
        <p:spPr>
          <a:xfrm>
            <a:off x="179512" y="629816"/>
            <a:ext cx="8496944" cy="1143000"/>
          </a:xfrm>
        </p:spPr>
        <p:txBody>
          <a:bodyPr>
            <a:noAutofit/>
          </a:bodyPr>
          <a:lstStyle/>
          <a:p>
            <a:pPr algn="ctr"/>
            <a: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واقع استخدام </a:t>
            </a:r>
            <a: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تقنية المعلومات و الاتصال في تربية ذوي الاحتياجات الخاصة  </a:t>
            </a:r>
            <a:b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GB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reality of ICT </a:t>
            </a:r>
            <a:r>
              <a:rPr lang="en-GB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in SEN education </a:t>
            </a:r>
            <a:endParaRPr lang="en-GB" sz="3600" b="1" dirty="0">
              <a:solidFill>
                <a:srgbClr val="FF7C8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المراجع </a:t>
            </a:r>
            <a:b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GB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references </a:t>
            </a:r>
            <a:endParaRPr lang="en-GB" sz="3600" b="1" dirty="0">
              <a:solidFill>
                <a:srgbClr val="FF7C8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064896" cy="4873752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Mitchell, D . (2010) Education that fits: Review of international trends in the education of students with special educational needs , chapter eight curriculum ; Different Models of the Curriculum for SWSEN,  retrieved on 03/05/2013 from </a:t>
            </a:r>
            <a:r>
              <a:rPr lang="en-US" sz="2800" dirty="0" smtClean="0">
                <a:latin typeface="Sakkal Majalla" panose="02000000000000000000" pitchFamily="2" charset="-78"/>
                <a:cs typeface="Sakkal Majalla" panose="02000000000000000000" pitchFamily="2" charset="-78"/>
                <a:hlinkClick r:id="rId2"/>
              </a:rPr>
              <a:t>http://www.educationcounts.govt.nz/publications/special_education/education-that-fits-review-of-international-trends-in-the-education-of-students-with-special-educational-needs/chapter-eight-curriculum</a:t>
            </a:r>
            <a:endParaRPr lang="en-US" sz="28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Mitchell, D., Morton, M. &amp; </a:t>
            </a:r>
            <a:r>
              <a:rPr lang="en-US" sz="2800" dirty="0" err="1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Hornby</a:t>
            </a:r>
            <a:r>
              <a:rPr lang="en-US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, G. (2010). Review of the literature on Individual Education Plans. Report to the New Zealand Ministry of Education. Christchurch: College of Education, University of Canterbury.</a:t>
            </a:r>
          </a:p>
          <a:p>
            <a:endParaRPr lang="en-US" sz="28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GB" smtClean="0"/>
              <a:t>03/05/2013</a:t>
            </a:r>
            <a:endParaRPr lang="en-GB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6F5ACC6-247C-4D5D-9371-08BA63B48163}" type="slidenum">
              <a:rPr lang="en-GB" smtClean="0"/>
              <a:t>32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79512" y="1417638"/>
            <a:ext cx="7949504" cy="4873752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European Agency for Development in Special Needs Education (2003)  Special Needs Education in Europe</a:t>
            </a:r>
          </a:p>
          <a:p>
            <a:r>
              <a:rPr lang="en-GB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THEMATIC PUBLICATION </a:t>
            </a:r>
            <a:r>
              <a:rPr lang="en-GB" dirty="0" err="1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Cor</a:t>
            </a:r>
            <a:r>
              <a:rPr lang="en-GB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Meijer, Victoria Soriano, Amanda Watkins Denmark </a:t>
            </a:r>
            <a:r>
              <a:rPr lang="en-GB" dirty="0" smtClean="0">
                <a:latin typeface="Sakkal Majalla" panose="02000000000000000000" pitchFamily="2" charset="-78"/>
                <a:cs typeface="Sakkal Majalla" panose="02000000000000000000" pitchFamily="2" charset="-78"/>
                <a:hlinkClick r:id="rId2"/>
              </a:rPr>
              <a:t>https://www.european-agency.org/publications/ereports/special-needs-education-in-europe/sne_europe_en.pdf</a:t>
            </a:r>
            <a:endParaRPr lang="ar-SA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>
              <a:buClr>
                <a:srgbClr val="6EA0B0"/>
              </a:buClr>
            </a:pPr>
            <a:r>
              <a:rPr lang="en-US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Jönsson, T. (1993). </a:t>
            </a:r>
            <a:r>
              <a:rPr lang="en-US" i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Toward an inclusive school.  </a:t>
            </a:r>
            <a:r>
              <a:rPr lang="en-US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Geneva: UNDP</a:t>
            </a:r>
            <a:r>
              <a:rPr lang="en-US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ar-SA" dirty="0" smtClean="0">
              <a:solidFill>
                <a:prstClr val="black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>
              <a:buClr>
                <a:srgbClr val="6EA0B0"/>
              </a:buClr>
            </a:pPr>
            <a:r>
              <a:rPr lang="en-US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Riddell, S., </a:t>
            </a:r>
            <a:r>
              <a:rPr lang="en-US" dirty="0" err="1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Tisdall</a:t>
            </a:r>
            <a:r>
              <a:rPr lang="en-US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, K., Kane, J. &amp; </a:t>
            </a:r>
            <a:r>
              <a:rPr lang="en-US" dirty="0" err="1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Mulderrig</a:t>
            </a:r>
            <a:r>
              <a:rPr lang="en-US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, J. (2006) </a:t>
            </a:r>
            <a:r>
              <a:rPr lang="en-US" i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Literature review of educational provision for pupils with additional support needs: final report to the Scottish Executive Education Department</a:t>
            </a:r>
            <a:r>
              <a:rPr lang="en-US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, Edinburgh: University of Edinburgh[available at </a:t>
            </a:r>
            <a:r>
              <a:rPr lang="en-US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  <a:hlinkClick r:id="rId3"/>
              </a:rPr>
              <a:t>http://</a:t>
            </a:r>
            <a:r>
              <a:rPr lang="en-US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  <a:hlinkClick r:id="rId3"/>
              </a:rPr>
              <a:t>www.creid.ed.ac.uk/publications.html</a:t>
            </a:r>
            <a:r>
              <a:rPr lang="en-US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]</a:t>
            </a:r>
          </a:p>
          <a:p>
            <a:r>
              <a:rPr lang="en-US" sz="2800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OECD (2001 </a:t>
            </a:r>
            <a:r>
              <a:rPr lang="en-GB" sz="2800" dirty="0">
                <a:solidFill>
                  <a:srgbClr val="333333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Schooling for Tomorrow Learning to Change: ICT in </a:t>
            </a:r>
            <a:r>
              <a:rPr lang="en-GB" sz="2800" dirty="0" smtClean="0">
                <a:solidFill>
                  <a:srgbClr val="333333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Schools</a:t>
            </a:r>
            <a:r>
              <a:rPr lang="en-GB" sz="2800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, Paris : OECD</a:t>
            </a:r>
            <a:endParaRPr lang="en-US" sz="2800" dirty="0" smtClean="0">
              <a:solidFill>
                <a:prstClr val="black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>
              <a:buClr>
                <a:srgbClr val="6EA0B0"/>
              </a:buClr>
            </a:pPr>
            <a:endParaRPr lang="en-GB" dirty="0">
              <a:solidFill>
                <a:prstClr val="black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>
              <a:buClr>
                <a:srgbClr val="6EA0B0"/>
              </a:buClr>
            </a:pPr>
            <a:endParaRPr lang="en-GB" dirty="0">
              <a:solidFill>
                <a:prstClr val="black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en-GB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GB" smtClean="0"/>
              <a:t>03/05/2013</a:t>
            </a:r>
            <a:endParaRPr lang="en-GB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6F5ACC6-247C-4D5D-9371-08BA63B48163}" type="slidenum">
              <a:rPr lang="en-GB" smtClean="0"/>
              <a:t>33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7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المراجع </a:t>
            </a:r>
            <a:b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GB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references </a:t>
            </a:r>
            <a:endParaRPr lang="en-GB" sz="3600" b="1" dirty="0">
              <a:solidFill>
                <a:srgbClr val="FF7C8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عنصر نائب للمحتوى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71051989"/>
              </p:ext>
            </p:extLst>
          </p:nvPr>
        </p:nvGraphicFramePr>
        <p:xfrm>
          <a:off x="277420" y="1297911"/>
          <a:ext cx="8100392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0072"/>
                <a:gridCol w="3290320"/>
              </a:tblGrid>
              <a:tr h="152792"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تظهر في بعض اشكال التقييم </a:t>
                      </a:r>
                      <a:endParaRPr lang="en-GB" sz="2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سياسة تقنية</a:t>
                      </a:r>
                      <a:r>
                        <a:rPr lang="ar-SA" sz="24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الاتصال و المعلومات </a:t>
                      </a:r>
                      <a:endParaRPr lang="en-GB" sz="2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400" b="1" kern="1200" baseline="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Austria, Belgium, Cyprus (under development), Czech Republic, Denmark, Finland, France, Germany, Greece, </a:t>
                      </a:r>
                      <a:r>
                        <a:rPr kumimoji="0" lang="en-GB" sz="2400" b="1" kern="1200" baseline="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Iceland, Ireland, Italy, Luxembourg, Netherlands, Norway,</a:t>
                      </a:r>
                      <a:r>
                        <a:rPr kumimoji="0" lang="nl-NL" sz="2400" b="1" kern="1200" baseline="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Poland, Portugal, Spain, Sweden, UK</a:t>
                      </a:r>
                      <a:endParaRPr lang="en-GB" sz="2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عامة ليست لذوي الاحتياجات </a:t>
                      </a:r>
                      <a:r>
                        <a:rPr lang="ar-SA" sz="24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الخاصة، </a:t>
                      </a:r>
                      <a:r>
                        <a:rPr lang="ar-SA" sz="24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سياسات تتضمن تقارير و اهداف في الخمس جوانب </a:t>
                      </a:r>
                      <a:endParaRPr lang="en-GB" sz="2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400" b="1" kern="1200" baseline="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Belgium (Flemish Community), Denmark, Finland, Iceland,</a:t>
                      </a:r>
                      <a:r>
                        <a:rPr kumimoji="0" lang="en-GB" sz="2400" b="1" kern="1200" baseline="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Norway, Sweden</a:t>
                      </a:r>
                      <a:endParaRPr lang="en-GB" sz="2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السياسة العامة</a:t>
                      </a:r>
                      <a:r>
                        <a:rPr lang="ar-SA" sz="24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تتضمن تقارير حول المساواة في الفرص التربوية لمن يستخدم تقنية المعلومات و الاتصال </a:t>
                      </a:r>
                      <a:endParaRPr lang="en-GB" sz="2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عنصر نائب للتاريخ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GB" smtClean="0"/>
              <a:t>03/05/2013</a:t>
            </a:r>
            <a:endParaRPr lang="en-GB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6F5ACC6-247C-4D5D-9371-08BA63B48163}" type="slidenum">
              <a:rPr lang="en-GB" smtClean="0"/>
              <a:t>4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8" name="عنوان 1"/>
          <p:cNvSpPr>
            <a:spLocks noGrp="1"/>
          </p:cNvSpPr>
          <p:nvPr>
            <p:ph type="title"/>
          </p:nvPr>
        </p:nvSpPr>
        <p:spPr>
          <a:xfrm>
            <a:off x="646684" y="130875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SA" sz="3600" b="1" dirty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قنية </a:t>
            </a:r>
            <a:r>
              <a:rPr lang="ar-SA" sz="3600" b="1" dirty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المعلومات </a:t>
            </a:r>
            <a: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والاتصال لذوي الاحتياجات الخاصة</a:t>
            </a:r>
            <a:r>
              <a:rPr lang="ar-SA" sz="3600" b="1" dirty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SA" sz="3600" b="1" dirty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US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ICT and special needs education</a:t>
            </a:r>
            <a:endParaRPr lang="en-GB" sz="3600" dirty="0">
              <a:solidFill>
                <a:srgbClr val="FF7C8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عنصر نائب للمحتوى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90135677"/>
              </p:ext>
            </p:extLst>
          </p:nvPr>
        </p:nvGraphicFramePr>
        <p:xfrm>
          <a:off x="179512" y="1340768"/>
          <a:ext cx="8100392" cy="4431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0"/>
                <a:gridCol w="3059832"/>
              </a:tblGrid>
              <a:tr h="956436"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تظهر في بعض اشكال التقييم </a:t>
                      </a:r>
                      <a:endParaRPr lang="en-GB" sz="2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سياسة تقنية</a:t>
                      </a:r>
                      <a:r>
                        <a:rPr lang="ar-SA" sz="24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الاتصال و المعلومات </a:t>
                      </a:r>
                      <a:endParaRPr lang="en-GB" sz="2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</a:tr>
              <a:tr h="1899310">
                <a:tc>
                  <a:txBody>
                    <a:bodyPr/>
                    <a:lstStyle/>
                    <a:p>
                      <a:pPr algn="l"/>
                      <a:r>
                        <a:rPr kumimoji="0" lang="en-US" sz="2400" b="1" kern="1200" baseline="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Austria, Belgium (Flemish Community), Cyprus (applies to</a:t>
                      </a:r>
                      <a:r>
                        <a:rPr kumimoji="0" lang="ar-SA" sz="2400" b="1" kern="1200" baseline="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kumimoji="0" lang="en-US" sz="2400" b="1" kern="1200" baseline="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secondary and special schools only), Czech Republic,</a:t>
                      </a:r>
                      <a:r>
                        <a:rPr kumimoji="0" lang="en-GB" sz="2400" b="1" kern="1200" baseline="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France, Iceland, Ireland, Norway, Poland, Sweden, UK</a:t>
                      </a:r>
                      <a:endParaRPr lang="en-GB" sz="2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من ضمن السياسة التربوية </a:t>
                      </a:r>
                      <a:r>
                        <a:rPr lang="ar-SA" sz="24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لتقنية </a:t>
                      </a:r>
                      <a:r>
                        <a:rPr lang="ar-SA" sz="24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المعلومات و الاتصال </a:t>
                      </a:r>
                      <a:r>
                        <a:rPr lang="ar-SA" sz="24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تضمين </a:t>
                      </a:r>
                      <a:r>
                        <a:rPr lang="ar-SA" sz="24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في المنهج المدرسي و الذي ينطبق على الطلاب حتى</a:t>
                      </a:r>
                      <a:r>
                        <a:rPr lang="ar-SA" sz="24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الطلاب ذوي الاحتياجات الخاصة </a:t>
                      </a:r>
                      <a:endParaRPr lang="en-GB" sz="2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</a:tr>
              <a:tr h="1537536">
                <a:tc>
                  <a:txBody>
                    <a:bodyPr/>
                    <a:lstStyle/>
                    <a:p>
                      <a:pPr algn="l"/>
                      <a:r>
                        <a:rPr kumimoji="0" lang="de-DE" sz="2400" b="1" kern="1200" baseline="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Austria, Belgium, Denmark, Finland, France, Germany, </a:t>
                      </a:r>
                      <a:r>
                        <a:rPr kumimoji="0" lang="en-GB" sz="2400" b="1" kern="1200" baseline="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Greece, Iceland, Ireland, Italy, Luxembourg, Netherlands, Norway, Portugal, Spain, Sweden, Switzerland, UK</a:t>
                      </a:r>
                      <a:endParaRPr lang="en-GB" sz="2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جهات مختلفة مسئولة عن تطبيق السياسة </a:t>
                      </a:r>
                      <a:endParaRPr lang="en-GB" sz="2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عنصر نائب للتاريخ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GB" smtClean="0"/>
              <a:t>03/05/2013</a:t>
            </a:r>
            <a:endParaRPr lang="en-GB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6F5ACC6-247C-4D5D-9371-08BA63B48163}" type="slidenum">
              <a:rPr lang="en-GB" smtClean="0"/>
              <a:t>5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8" name="عنوان 1"/>
          <p:cNvSpPr>
            <a:spLocks noGrp="1"/>
          </p:cNvSpPr>
          <p:nvPr>
            <p:ph type="title"/>
          </p:nvPr>
        </p:nvSpPr>
        <p:spPr>
          <a:xfrm>
            <a:off x="646684" y="130875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SA" sz="3600" b="1" dirty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قنية </a:t>
            </a:r>
            <a:r>
              <a:rPr lang="ar-SA" sz="3600" b="1" dirty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المعلومات </a:t>
            </a:r>
            <a: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والاتصال لذوي الاحتياجات الخاصة</a:t>
            </a:r>
            <a:r>
              <a:rPr lang="ar-SA" sz="3600" b="1" dirty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SA" sz="3600" b="1" dirty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US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ICT and special needs education</a:t>
            </a:r>
            <a:endParaRPr lang="en-GB" sz="3600" dirty="0">
              <a:solidFill>
                <a:srgbClr val="FF7C8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98126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عنصر نائب للمحتوى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98952424"/>
              </p:ext>
            </p:extLst>
          </p:nvPr>
        </p:nvGraphicFramePr>
        <p:xfrm>
          <a:off x="144016" y="1556792"/>
          <a:ext cx="81724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7180"/>
                <a:gridCol w="3275220"/>
              </a:tblGrid>
              <a:tr h="401905">
                <a:tc>
                  <a:txBody>
                    <a:bodyPr/>
                    <a:lstStyle/>
                    <a:p>
                      <a:endParaRPr lang="en-GB" sz="2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</a:tr>
              <a:tr h="1288299">
                <a:tc>
                  <a:txBody>
                    <a:bodyPr/>
                    <a:lstStyle/>
                    <a:p>
                      <a:r>
                        <a:rPr kumimoji="0" lang="en-US" sz="2400" b="1" kern="1200" baseline="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Austria, Belgium (Flemish Community), Denmark </a:t>
                      </a:r>
                      <a:r>
                        <a:rPr kumimoji="0" lang="en-US" sz="2400" b="1" kern="1200" baseline="0" dirty="0" err="1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Finland,Greece</a:t>
                      </a:r>
                      <a:r>
                        <a:rPr kumimoji="0" lang="en-US" sz="2400" b="1" kern="1200" baseline="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, Ireland, Netherlands, Norway, Portugal, Spain (at a</a:t>
                      </a:r>
                      <a:r>
                        <a:rPr kumimoji="0" lang="en-GB" sz="2400" b="1" kern="1200" baseline="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regional level), Sweden, Switzerland, UK</a:t>
                      </a:r>
                      <a:endParaRPr lang="en-GB" sz="2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تطبيق بعض اشكال التقييم لسياسة تقنية المعلومات و الاتصال </a:t>
                      </a:r>
                      <a:endParaRPr lang="en-GB" sz="2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</a:tr>
              <a:tr h="990999">
                <a:tc>
                  <a:txBody>
                    <a:bodyPr/>
                    <a:lstStyle/>
                    <a:p>
                      <a:r>
                        <a:rPr kumimoji="0" lang="en-GB" sz="2400" b="1" kern="1200" baseline="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Cyprus, Portugal, Slovakia</a:t>
                      </a:r>
                      <a:endParaRPr lang="en-GB" sz="2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تقنية المعلومات و الاتصال</a:t>
                      </a:r>
                      <a:r>
                        <a:rPr lang="ar-SA" sz="24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متضمنة في سياسات وقوانين القصور و الاحتياجات الخاصة الوطنية </a:t>
                      </a:r>
                      <a:endParaRPr lang="en-GB" sz="2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عنصر نائب للتاريخ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GB" smtClean="0"/>
              <a:t>03/05/2013</a:t>
            </a:r>
            <a:endParaRPr lang="en-GB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6F5ACC6-247C-4D5D-9371-08BA63B48163}" type="slidenum">
              <a:rPr lang="en-GB" smtClean="0"/>
              <a:t>6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8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SA" sz="3600" b="1" dirty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قنية </a:t>
            </a:r>
            <a:r>
              <a:rPr lang="ar-SA" sz="3600" b="1" dirty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المعلومات </a:t>
            </a:r>
            <a: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والاتصال لذوي الاحتياجات الخاصة</a:t>
            </a:r>
            <a:r>
              <a:rPr lang="ar-SA" sz="3600" b="1" dirty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SA" sz="3600" b="1" dirty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US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ICT and special needs education</a:t>
            </a:r>
            <a:endParaRPr lang="en-GB" sz="3600" dirty="0">
              <a:solidFill>
                <a:srgbClr val="FF7C8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عنصر نائب للمحتوى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08052308"/>
              </p:ext>
            </p:extLst>
          </p:nvPr>
        </p:nvGraphicFramePr>
        <p:xfrm>
          <a:off x="230936" y="1556792"/>
          <a:ext cx="81724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7180"/>
                <a:gridCol w="3275220"/>
              </a:tblGrid>
              <a:tr h="0">
                <a:tc>
                  <a:txBody>
                    <a:bodyPr/>
                    <a:lstStyle/>
                    <a:p>
                      <a:endParaRPr lang="en-GB" sz="2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</a:tr>
              <a:tr h="990999">
                <a:tc>
                  <a:txBody>
                    <a:bodyPr/>
                    <a:lstStyle/>
                    <a:p>
                      <a:r>
                        <a:rPr kumimoji="0" lang="en-GB" sz="2400" b="1" kern="1200" baseline="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Czech Republic, Lithuania, Norway</a:t>
                      </a:r>
                      <a:endParaRPr lang="en-GB" sz="2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سياسات مطبقة و مقيمة من خلال مشاريع تقنية المعلومات و الاتصال على مستوى</a:t>
                      </a:r>
                      <a:r>
                        <a:rPr lang="ar-SA" sz="24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وطني </a:t>
                      </a:r>
                      <a:endParaRPr lang="en-GB" sz="2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</a:tr>
              <a:tr h="1585598">
                <a:tc>
                  <a:txBody>
                    <a:bodyPr/>
                    <a:lstStyle/>
                    <a:p>
                      <a:r>
                        <a:rPr kumimoji="0" lang="en-GB" sz="2400" b="1" kern="1200" baseline="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Austria, Belgium, Cyprus, Czech Republic, Denmark,</a:t>
                      </a:r>
                      <a:r>
                        <a:rPr kumimoji="0" lang="en-US" sz="2400" b="1" kern="1200" baseline="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Finland, France, Germany, Greece, Iceland, Ireland, Italy, </a:t>
                      </a:r>
                      <a:r>
                        <a:rPr kumimoji="0" lang="en-GB" sz="2400" b="1" kern="1200" baseline="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Luxembourg, Netherlands, Norway, Portugal, Spain, Sweden, Switzerland, UK</a:t>
                      </a:r>
                      <a:endParaRPr lang="en-GB" sz="2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السياسات لها تأثير</a:t>
                      </a:r>
                      <a:r>
                        <a:rPr lang="ar-SA" sz="24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مباشر على وصول </a:t>
                      </a:r>
                      <a:r>
                        <a:rPr lang="ar-SA" sz="24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المعلمين للتدريب على، </a:t>
                      </a:r>
                      <a:r>
                        <a:rPr lang="ar-SA" sz="24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الدعم و المعلومات المتعلقة بتقنية المعلومات و الاتصال </a:t>
                      </a:r>
                      <a:endParaRPr lang="en-GB" sz="2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عنصر نائب للتاريخ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GB" smtClean="0"/>
              <a:t>03/05/2013</a:t>
            </a:r>
            <a:endParaRPr lang="en-GB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6F5ACC6-247C-4D5D-9371-08BA63B48163}" type="slidenum">
              <a:rPr lang="en-GB" smtClean="0"/>
              <a:t>7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8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SA" sz="3600" b="1" dirty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قنية </a:t>
            </a:r>
            <a:r>
              <a:rPr lang="ar-SA" sz="3600" b="1" dirty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المعلومات </a:t>
            </a:r>
            <a: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والاتصال لذوي الاحتياجات الخاصة</a:t>
            </a:r>
            <a:r>
              <a:rPr lang="ar-SA" sz="3600" b="1" dirty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SA" sz="3600" b="1" dirty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US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ICT and special needs education</a:t>
            </a:r>
            <a:endParaRPr lang="en-GB" sz="3600" dirty="0">
              <a:solidFill>
                <a:srgbClr val="FF7C8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37367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عموما جميع الدول الاوربية اتفقت على الوصول لتقنية المعلومات و الاتصال و تقليل </a:t>
            </a:r>
            <a:r>
              <a:rPr lang="ar-SA" sz="2800" b="1" dirty="0" err="1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اللامساواة</a:t>
            </a:r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في التربية كما ان تقنية المعلومات و الاتصال تدعم الدمج التربوي لذا محدودية او عدم ملائمة الوصول إلى تقنية المعلومات و الاتصال قد يكون تعزيز لعدم المساواة في التربية التي تواجه بعض الطلبة من ضمنهم ذوي الاحتياجات الخاصة  </a:t>
            </a:r>
            <a:r>
              <a:rPr lang="en-GB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(OECD, 2001) </a:t>
            </a:r>
          </a:p>
          <a:p>
            <a:pPr algn="r" rtl="1"/>
            <a:endParaRPr lang="en-GB" sz="2800" b="1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endParaRPr lang="en-GB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GB" smtClean="0"/>
              <a:t>03/05/2013</a:t>
            </a:r>
            <a:endParaRPr lang="en-GB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6F5ACC6-247C-4D5D-9371-08BA63B48163}" type="slidenum">
              <a:rPr lang="en-GB" smtClean="0"/>
              <a:t>8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7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SA" sz="3600" b="1" dirty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قنية </a:t>
            </a:r>
            <a:r>
              <a:rPr lang="ar-SA" sz="3600" b="1" dirty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المعلومات </a:t>
            </a:r>
            <a: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والاتصال لذوي الاحتياجات الخاصة</a:t>
            </a:r>
            <a:r>
              <a:rPr lang="ar-SA" sz="3600" b="1" dirty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SA" sz="3600" b="1" dirty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US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ICT and special needs education</a:t>
            </a:r>
            <a:endParaRPr lang="en-GB" sz="3600" dirty="0">
              <a:solidFill>
                <a:srgbClr val="FF7C8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سياسات تقنية المعلومات و الاتصال يجب ان تشمل: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ترويج التدريب الاساسي و المحدد للمعلمين بخصوص استخدام تقنية المعلومات و الاتصال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التأكد من كفاءة وتوفر البنية التحتية البرمجية لجميع الطلاب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الترويج للبحث و الابتكار في تبادل المعلومات و الخبرات </a:t>
            </a:r>
          </a:p>
          <a:p>
            <a:pPr algn="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توعية المجتمع التربوي والمجتمع ككل حول فوائد تقنية المعلومات والاتصال في تربية ذوي الاحتياجات الخاصة  </a:t>
            </a:r>
            <a:endParaRPr lang="en-GB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GB" smtClean="0"/>
              <a:t>03/05/2013</a:t>
            </a:r>
            <a:endParaRPr lang="en-GB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6F5ACC6-247C-4D5D-9371-08BA63B48163}" type="slidenum">
              <a:rPr lang="en-GB" smtClean="0"/>
              <a:t>9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7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SA" sz="3600" b="1" dirty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قنية </a:t>
            </a:r>
            <a:r>
              <a:rPr lang="ar-SA" sz="3600" b="1" dirty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المعلومات </a:t>
            </a:r>
            <a:r>
              <a:rPr lang="ar-SA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والاتصال لذوي الاحتياجات الخاصة</a:t>
            </a:r>
            <a:r>
              <a:rPr lang="ar-SA" sz="3600" b="1" dirty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SA" sz="3600" b="1" dirty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US" sz="3600" b="1" dirty="0" smtClean="0">
                <a:solidFill>
                  <a:srgbClr val="FF7C8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ICT and special needs education</a:t>
            </a:r>
            <a:endParaRPr lang="en-GB" sz="3600" dirty="0">
              <a:solidFill>
                <a:srgbClr val="FF7C8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037999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شربية">
  <a:themeElements>
    <a:clrScheme name="تقنية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 كلاسيكي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940</TotalTime>
  <Words>2346</Words>
  <Application>Microsoft Office PowerPoint</Application>
  <PresentationFormat>On-screen Show (4:3)</PresentationFormat>
  <Paragraphs>301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Calibri</vt:lpstr>
      <vt:lpstr>Sakkal Majalla</vt:lpstr>
      <vt:lpstr>Times New Roman</vt:lpstr>
      <vt:lpstr>Wingdings</vt:lpstr>
      <vt:lpstr>Wingdings 2</vt:lpstr>
      <vt:lpstr>مشربية</vt:lpstr>
      <vt:lpstr>PowerPoint Presentation</vt:lpstr>
      <vt:lpstr> تقنية المعلومات والاتصال ICT and special needs education</vt:lpstr>
      <vt:lpstr> تقنية المعلومات والاتصال ICT and special needs education</vt:lpstr>
      <vt:lpstr> تقنية المعلومات والاتصال لذوي الاحتياجات الخاصة ICT and special needs education</vt:lpstr>
      <vt:lpstr> تقنية المعلومات والاتصال لذوي الاحتياجات الخاصة ICT and special needs education</vt:lpstr>
      <vt:lpstr> تقنية المعلومات والاتصال لذوي الاحتياجات الخاصة ICT and special needs education</vt:lpstr>
      <vt:lpstr> تقنية المعلومات والاتصال لذوي الاحتياجات الخاصة ICT and special needs education</vt:lpstr>
      <vt:lpstr> تقنية المعلومات والاتصال لذوي الاحتياجات الخاصة ICT and special needs education</vt:lpstr>
      <vt:lpstr> تقنية المعلومات والاتصال لذوي الاحتياجات الخاصة ICT and special needs education</vt:lpstr>
      <vt:lpstr> تقنية المعلومات والاتصال لذوي الاحتياجات الخاصة ICT and special needs education</vt:lpstr>
      <vt:lpstr>تقنية المعلومات و الاتصال المتخصصة في دعم تربية ذوي الاحتياجات الخاصة  Specialist ICT in special needs education support</vt:lpstr>
      <vt:lpstr>تقنية المعلومات و الاتصال المتخصصة في دعم تربية ذوي الاحتياجات الخاصة  Specialist ICT in special needs education support</vt:lpstr>
      <vt:lpstr>تقنية المعلومات و الاتصال المتخصصة في دعم تربية ذوي الاحتياجات الخاصة  Specialist ICT in special needs education support</vt:lpstr>
      <vt:lpstr>تقنية المعلومات و الاتصال في دعم ذوي الاحتياجات الخاصة  ICT in supporting individuals with special needs</vt:lpstr>
      <vt:lpstr>تقنية المعلومات و الاتصال في دعم ذوي الاحتياجات الخاصة  ICT in supporting individuals with special needs</vt:lpstr>
      <vt:lpstr>تقنية المعلومات و الاتصال في دعم ذوي الاحتياجات الخاصة  ICT in supporting individuals with special needs</vt:lpstr>
      <vt:lpstr>تقنية المعلومات و الاتصال في دعم ذوي الاحتياجات الخاصة  ICT in supporting individuals with special needs</vt:lpstr>
      <vt:lpstr>تقنية المعلومات و الاتصال في دعم ذوي الاحتياجات الخاصة  ICT in supporting individuals with special needs</vt:lpstr>
      <vt:lpstr>تقنية المعلومات و الاتصال في دعم ذوي الاحتياجات الخاصة  ICT in supporting individuals with special needs</vt:lpstr>
      <vt:lpstr>تقنية المعلومات و الاتصال في دعم ذوي الاحتياجات الخاصة  ICT in supporting individuals with special needs</vt:lpstr>
      <vt:lpstr>تقنية المعلومات و الاتصال في دعم ذوي الاحتياجات الخاصة  ICT in supporting individuals with special needs</vt:lpstr>
      <vt:lpstr>تقنية المعلومات و الاتصال في دعم ذوي الاحتياجات الخاصة  ICT in supporting individuals with special needs</vt:lpstr>
      <vt:lpstr>تقنية المعلومات و الاتصال في دعم ذوي الاحتياجات الخاصة  ICT in supporting individuals with special needs</vt:lpstr>
      <vt:lpstr>التدريب حول تقنية المعلومات و الاتصال في تربية ذوي الاحتياجات الخاصة ICT in special needs education training</vt:lpstr>
      <vt:lpstr>تطبيق تقنية المعلومات و الاتصال في تربية ذوي الاحتياجات الخاصة  application of ICT in special needs education</vt:lpstr>
      <vt:lpstr>تطبيق تقنية المعلومات و الاتصال في تربية ذوي الاحتياجات الخاصة  application of ICT in special needs education</vt:lpstr>
      <vt:lpstr>تطبيق تقنية المعلومات و الاتصال في تربية ذوي الاحتياجات الخاصة  application of ICT in special needs education</vt:lpstr>
      <vt:lpstr>تطبيق تقنية المعلومات و الاتصال في تربية ذوي الاحتياجات الخاصة  application of ICT in special needs education</vt:lpstr>
      <vt:lpstr>واقع استخدام تقنية المعلومات و الاتصال في تربية ذوي الاحتياجات الخاصة   reality of ICT in SEN education </vt:lpstr>
      <vt:lpstr>واقع استخدام تقنية المعلومات و الاتصال في تربية ذوي الاحتياجات الخاصة   reality of ICT in SEN education </vt:lpstr>
      <vt:lpstr>واقع استخدام تقنية المعلومات و الاتصال في تربية ذوي الاحتياجات الخاصة   reality of ICT in SEN education </vt:lpstr>
      <vt:lpstr>المراجع  references </vt:lpstr>
      <vt:lpstr>المراجع  references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Abeer</dc:creator>
  <cp:lastModifiedBy>abeer</cp:lastModifiedBy>
  <cp:revision>79</cp:revision>
  <dcterms:created xsi:type="dcterms:W3CDTF">2013-05-03T09:26:25Z</dcterms:created>
  <dcterms:modified xsi:type="dcterms:W3CDTF">2014-12-02T09:28:58Z</dcterms:modified>
</cp:coreProperties>
</file>