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333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9" r:id="rId26"/>
    <p:sldId id="442" r:id="rId27"/>
    <p:sldId id="443" r:id="rId28"/>
    <p:sldId id="444" r:id="rId29"/>
    <p:sldId id="445" r:id="rId30"/>
    <p:sldId id="446" r:id="rId31"/>
    <p:sldId id="447" r:id="rId32"/>
    <p:sldId id="448" r:id="rId33"/>
    <p:sldId id="418" r:id="rId34"/>
    <p:sldId id="419" r:id="rId3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2A65AC"/>
    <a:srgbClr val="5690D6"/>
    <a:srgbClr val="3E4036"/>
    <a:srgbClr val="8E0000"/>
    <a:srgbClr val="90B6E4"/>
    <a:srgbClr val="FF6D6D"/>
    <a:srgbClr val="7BA8DF"/>
    <a:srgbClr val="265C9E"/>
    <a:srgbClr val="3278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0" d="100"/>
          <a:sy n="50" d="100"/>
        </p:scale>
        <p:origin x="-1650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0C3B-9058-4D48-A15B-AA167D8DC099}" type="datetimeFigureOut">
              <a:rPr lang="ar-SA" smtClean="0"/>
              <a:pPr/>
              <a:t>29/10/1437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D287-A75B-4C86-8929-73505902AD8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4.xml"/><Relationship Id="rId4" Type="http://schemas.openxmlformats.org/officeDocument/2006/relationships/slide" Target="slide2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434" name="Picture 2" descr="http://www.ar-des.com/sites/default/files/ksu_1.png?13916857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66" t="23810" r="55187" b="34275"/>
          <a:stretch>
            <a:fillRect/>
          </a:stretch>
        </p:blipFill>
        <p:spPr bwMode="auto">
          <a:xfrm>
            <a:off x="7000924" y="121248"/>
            <a:ext cx="1928794" cy="735984"/>
          </a:xfrm>
          <a:prstGeom prst="rect">
            <a:avLst/>
          </a:prstGeom>
          <a:noFill/>
        </p:spPr>
      </p:pic>
      <p:sp>
        <p:nvSpPr>
          <p:cNvPr id="17" name="مربع نص 16"/>
          <p:cNvSpPr txBox="1"/>
          <p:nvPr/>
        </p:nvSpPr>
        <p:spPr>
          <a:xfrm>
            <a:off x="838200" y="1676400"/>
            <a:ext cx="7067962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80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بسم الله الرحمن الرحيم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4659029" y="3202857"/>
            <a:ext cx="332334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الحمد لله رب العالمين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905000" y="3964857"/>
            <a:ext cx="442140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وأفضل الصلاة وأتم التسليم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1447800" y="4955457"/>
            <a:ext cx="645240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على سيدنا محمد وعلى آله وصحبه أجمعين</a:t>
            </a:r>
          </a:p>
        </p:txBody>
      </p:sp>
      <p:cxnSp>
        <p:nvCxnSpPr>
          <p:cNvPr id="24" name="رابط مستقيم 23"/>
          <p:cNvCxnSpPr/>
          <p:nvPr/>
        </p:nvCxnSpPr>
        <p:spPr bwMode="auto">
          <a:xfrm rot="10800000">
            <a:off x="-32" y="150811"/>
            <a:ext cx="6929454" cy="15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رابط مستقيم 24"/>
          <p:cNvCxnSpPr/>
          <p:nvPr/>
        </p:nvCxnSpPr>
        <p:spPr bwMode="auto">
          <a:xfrm rot="10800000">
            <a:off x="-32" y="838201"/>
            <a:ext cx="6929454" cy="15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مربع نص 22"/>
          <p:cNvSpPr txBox="1"/>
          <p:nvPr/>
        </p:nvSpPr>
        <p:spPr>
          <a:xfrm>
            <a:off x="6172200" y="914400"/>
            <a:ext cx="28360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latin typeface="GE Dinar Two" pitchFamily="18" charset="-78"/>
                <a:ea typeface="GE Dinar Two" pitchFamily="18" charset="-78"/>
                <a:cs typeface="GE Dinar Two" pitchFamily="18" charset="-78"/>
              </a:rPr>
              <a:t>مركز التدريب وخدمة المجتمع</a:t>
            </a:r>
            <a:endParaRPr lang="ar-SA" dirty="0">
              <a:latin typeface="GE Dinar Two" pitchFamily="18" charset="-78"/>
              <a:ea typeface="GE Dinar Two" pitchFamily="18" charset="-78"/>
              <a:cs typeface="GE Dinar Two" pitchFamily="18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9870" y="314265"/>
            <a:ext cx="872553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000" u="sng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الإنتاج المرن أو الليِّن أو الخالي من الهدر</a:t>
            </a: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Lean Production </a:t>
            </a:r>
            <a:endParaRPr lang="ar-SA" sz="3600" u="sng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ذلك الشكل من الإنتاج الذي يستخدم الأقل من كل شيء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(اقل جهد إنساني للإنتاج، اقل مكان للإنتاج، اقل الاستثمار في أدوات  الإنتاج، وفي المخزون)</a:t>
            </a: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4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و يرتكز الإنتاج المرن إلى مبدأ التحسين المستمر للعمليات وجودة المنتجات،  وليس مجرد تطبيق المواصفات المحددة،  وتقليل الهدر  بكافة إشكاله،  تخفيض المهل الزمنية والوقت الدوري 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Tact Time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وهو الوقت اللازم لإنتاج طلبيه  الزبون ويبدأ من وقت  استلام  الطلبية وإنتاجها وتسليمها للزبون، وموازنة خط الإنتاج.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154047" y="1413808"/>
            <a:ext cx="8989962" cy="236988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أي تغيير طفيف يؤدي على المدى الطويل لتخفيف الهدر في أي من المجالات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السابقة يعتبر</a:t>
            </a:r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كايزن</a:t>
            </a: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أما التغييرات الجذرية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مثل استخدام الحكومة الالكترونية مثلا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فهذا تغيير</a:t>
            </a:r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كايكاكو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6000982" y="381000"/>
            <a:ext cx="279435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كايزن -  كايكاكو  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0" y="3810000"/>
            <a:ext cx="9144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ويفضل أهل كايزن البدء في تخفيض</a:t>
            </a: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                  -  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المورا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(هدر التضارب في المصالح) </a:t>
            </a: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                 -  ثم تخفيض هدر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الموري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(هدر الإجهاد البدني)</a:t>
            </a: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                 -   وبعدها تخفيض هدر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مودا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(النفايات السبعة).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6324600" y="1905000"/>
            <a:ext cx="1295400" cy="1066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228600" y="2590800"/>
            <a:ext cx="1905000" cy="1219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2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2157839" y="381000"/>
            <a:ext cx="671369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خطوات لتطبيق الكايزن  في التطوير والتحسين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2317601" y="1600200"/>
            <a:ext cx="6389891" cy="31700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التخطيط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التنفيذ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التأكد من النتائج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بعدها تحسين العلمية من جديد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وينبغي تطبيق هذه الخطوات بشكل دوري ومستمر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3101079" y="685800"/>
            <a:ext cx="575510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خطوات تطبيق الكايزن لتحسين الجودة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0" y="1905000"/>
            <a:ext cx="76962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تعريف المشكلة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قياس المتغيرات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تحليل البيانات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التحسين</a:t>
            </a: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التحكم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1995707" y="609600"/>
            <a:ext cx="6571031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أساليب تستخدمها كايزن في حل المشكلات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14305" y="2286000"/>
            <a:ext cx="8582799" cy="273921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تجزئة المشكلات لعناصرها الأساسية </a:t>
            </a:r>
          </a:p>
          <a:p>
            <a:pPr>
              <a:buFont typeface="Wingdings" pitchFamily="2" charset="2"/>
              <a:buChar char="v"/>
            </a:pPr>
            <a:endParaRPr lang="ar-SA" sz="32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pPr>
              <a:buFont typeface="Wingdings" pitchFamily="2" charset="2"/>
              <a:buChar char="v"/>
            </a:pPr>
            <a:endParaRPr lang="ar-SA" sz="32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التساؤل عن الأسباب بشكل متكرر ومتتالي حتى الوصول للجذر الرئيسي</a:t>
            </a: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 للمشكلة.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4943356" y="381000"/>
            <a:ext cx="359104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كايزن  - مبادئ وأفكار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457200" y="1752600"/>
            <a:ext cx="8302337" cy="31700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1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 مبدأ العمل في الوقت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المناسب(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JIT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)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وهو مفهوم إنتاج أو نقل الوحدات المطلوبة فقط عندما نحتاجها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لجميع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عمليات التصنيع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2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 نظام </a:t>
            </a:r>
            <a:r>
              <a:rPr lang="ar-SA" sz="4000" dirty="0" err="1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الكانبان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وهو نظام إمداد للموارد المطلوبة لعملية التصنيع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  <a:endParaRPr lang="ar-SA" sz="4000" dirty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4943356" y="381000"/>
            <a:ext cx="359104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كايزن  - مبادئ وأفكار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152400" y="1600200"/>
            <a:ext cx="8839200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ويختلف نظام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كانبان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عن نظام (في الوقت المحدد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Just-in-time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) 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في أن الأخير هو محاولة للمحافظة على  الحد الأدنى من المخزون.</a:t>
            </a:r>
          </a:p>
          <a:p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أما نظام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Kanban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فهو يتضمن أكثر من مجرد تناسق بين أنظمة جدولة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الإنتاج  والتوريد،  حيث أن المخزون يتم تخفيضه إلى الحد الأدنى،  من 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خلال  تزويد خط الإنتاج بما يحتاجه من مواد  عند الحاجة فقط.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0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4943356" y="381000"/>
            <a:ext cx="359104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كايزن  - مبادئ وأفكار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" y="1412081"/>
            <a:ext cx="9144006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3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 التوقف لحل المشكلات حيث يتم إيقاف العمل لملاحظة المشكلة </a:t>
            </a: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والتعرف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على جذورها ومن ثم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إصلاحها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بطريقة تضمن عدم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تكرار             ا    الخطأ ويمكن عزل المشكلة عن خط الإنتاج ليعود كما كان للتركيز عليها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ب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بشكل  أكبر بشكل مستقل بدون أن تتوقف عملية الإنتاج.          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4. مبدأ منع حدوث المشكلات من خلال إنشاء أنظمة لا تسمح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بحدوث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 الأخطاء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أو أنظمة ذكية تستطيع مراقبة الأخطاء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  <a:endParaRPr lang="ar-SA" sz="4000" dirty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4943356" y="381000"/>
            <a:ext cx="359104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كايزن  - مبادئ وأفكار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52400" y="1412081"/>
            <a:ext cx="876300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5. مبدأ معاينة الأشياء بشكل مباشر وعدم الاكتفاء بقراءة التقارير أو </a:t>
            </a: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سماع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وجهات نظر الآخرين.</a:t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6. مبدأ عمق المسؤولية ويتضمن إحساس الشخص بالتقصير والسعي </a:t>
            </a: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من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أجل معالجته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  <a:endParaRPr lang="ar-SA" sz="4000" dirty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3419398" y="304800"/>
            <a:ext cx="545213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خطوات التحسين الخمسة في الكايزن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62035" y="1432679"/>
            <a:ext cx="8709499" cy="467820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S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 التصنيف: وهو التفريق بين الأشياء الضرورية وغير الضرورية </a:t>
            </a: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والتخلص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من الأشياء التي لا تحتاجها.</a:t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2. الترتيب: وهو العملية التي تلغي عملية البحث عن الأشياء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وتتضمن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قاعدة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الـ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30 ثانية التي تشير لأن أي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شيء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لا تجده خلال 30 ثانية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يعني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أنه بحاجة إلى إعادة ترتيب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ويتطلب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الترتيب حلول تخزين وترتيب </a:t>
            </a: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مبتكرة.</a:t>
            </a:r>
            <a:endParaRPr lang="ar-SA" sz="4000" dirty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18" name="مربع نص 1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0" y="762000"/>
            <a:ext cx="9143999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3800" dirty="0" smtClean="0">
                <a:solidFill>
                  <a:srgbClr val="17375E"/>
                </a:solidFill>
                <a:cs typeface="DecoType Naskh Variants" pitchFamily="2" charset="-78"/>
              </a:rPr>
              <a:t>الوحدة التدريبية السابعة</a:t>
            </a:r>
            <a:endParaRPr lang="en-US" sz="13800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3419398" y="304800"/>
            <a:ext cx="545213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خطوات التحسين الخمسة في الكايزن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-17496" y="1432679"/>
            <a:ext cx="8889036" cy="467820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3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 النظافة: تعرف الكايزن النظافة بأن تكون نظافة المكان كمعيار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ينظر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إليه الآخرون.</a:t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4. المعايرة: وضع معايير لإبقاء الأشياء منظمة ومرتبة ونظيفة سواء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على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الصعيد الشخصي والبيئي ويمكن القيام بها من خلال وضع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العلامات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 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واللوحات الإرشادية والتحذيرية.</a:t>
            </a:r>
            <a:b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SA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5.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الالتزام: </a:t>
            </a:r>
            <a:r>
              <a:rPr lang="ar-SA" sz="4000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وهو القيام بالعمل الصحيح كمنهج وبشكل يومي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ودوري</a:t>
            </a:r>
            <a:endParaRPr lang="ar-SA" sz="4000" dirty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8" descr="http://keytothecity.co.uk/images/back-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17410" name="AutoShape 2" descr="data:image/jpeg;base64,/9j/4AAQSkZJRgABAQAAAQABAAD/2wCEAAkGBxITERUUEhQVFRQXFB8UFhgWFhcWIRcYGhwaGBwaHB4YHSghGBwnHBUYITIhJTUrLjAuGB8zODMsNygtLisBCgoKDg0OGxAQGzckICYrLCwwLC83LywsLCwsLCwsLCwsLCwsLCwsLCwsLCwsLCwsLCwsLCwsLCwsLCwsLCwsLP/AABEIAF0CIAMBEQACEQEDEQH/xAAcAAEAAgMBAQEAAAAAAAAAAAAABgcDBAUBCAL/xABWEAABAgMEBAYKDgYIBgMAAAABAgMABBEFEiExBgcTQSJRU2GU0hQWMjVScXSBkbIVIzM0QmJyc5KhsbPB0QgXJUNUhCSCosLD09ThNkRVY/DxRWSj/8QAGgEBAAMBAQEAAAAAAAAAAAAAAAMEBQECBv/EADQRAAIBAgEJBwQCAwEBAAAAAAABAgMRBBITFCExUWGR0SIyQXGBkvAFM1KxocEVQuE0U//aAAwDAQACEQMRAD8ArSXlklAJGJrvPGR+EeJSaZ9D9O+nYevh1Oa16/F7/MydiI4vrP5xzLZd/wAPhPxfN9R2Iji+s/nDLY/w+E/F831HYiOL6z+cMtj/AA+E/F831HYiOL6z+cMtj/D4T8XzfUdiI4vrP5wy2P8AD4T8XzfUdiI4vrP5wy2P8PhPxfN9R2Iji+s/nDLY/wAPhPx/l9TYkLGLzgbZbU4tWSU3if8AYc5wEczjPFT6ZgqccqasvN9S1dFtTLIF+fJUojBptagE/KWk1UeYUHOY9rK8TAxUsNe1CNuLb/V/nAkX6o7I5BfSH+vHopj9UdkcgvpD/XgB+qOyOQX0h/rwA/VHZHIL6Q/14AfqjsjkF9If68AP1SWR/Dr6Q/14AHVLY/8ADq6RMf5kAV7phLWBL1blZcvvZFXZExs0HnIc4Z5k4c4yi7Rwcp65al/JWq4mMNS1sneo4fsv+Yd9aKk1aTRYTuiwI8nRACAOXpBITDyEplpoyqgqpUGkO3k0Iu0XgMSDXmiSnKMX2lf+DzJNrU7FYac2tbFmraBn9ql0KKVCXYQQUXbwIKD4aca8cX6EKFZPs2txZUrTq07azY0GnbYtFLi/ZDZIQoJr2OwslRFcglNAARv3x5rxoUmlkX9Wdoyq1Fe9iyrCk32mrsxMGZXeJ2hbS3gchdThhxxRqSjJ3irFqKaWt3N511KUlSiEpSKkkgAAYkknIR4SvqR6KftrTWfm5/ZWS45swkJADbZBIJvOErSbqMQKmmQ3mNOGHp06d6q+bilKtOc7UyX2fo/a/AU9agqCCtCJZoggHFN6iTjlWgitKrR/1h/JPGNTxl/BNIqkwgBAGrak+hhlx5w0Q2grV4gK0HGTkBzx6jFyaijjaSuyq9XOn770+pqaXVD5OyBpRpdSoIBAGBBKcd4TxxoYnCxjTvFbCnQxDlNplvRml0QAgBAEItSy7ZQhxxq0ULuhS0tqlW01AqQm8K40wrSLUZ0HZOH8kMo1NqkVvJax7WdcQ2h9N5xaUJq03mohIrweMxelhKMU20U44mq3YtaybItRLqFzFoJcbBqttMs2m8KHC+MRiQa03RnznSatGFuNy9GM09ciUxXJBAFT25bNsuWrMSsi7wW7qgChiiElCDipaCTwl5Yn0Rowp0FSU5r9lSc6rqOMDbRZmk5/5xgeNLX4S5jzl4T8X/PU9ZNfejKLI0l/jpX6Kf8ATRzLwv4v56jIr/kgbL0kSCTPSlAKkkJFBx+9oZeF/F/PUZFf8kQaY1lWmhSkiZbWEki+lpu6qm8XkA08YEW1hKTV7FaWJqJ2uWtq8XaC2C7aC6lyhaQUIQUIocVXUjFVRgcgBx0Gdic2pWplyjl2vMlcVyY4WkFnTzq0mVnBLJCaKSWEO3jXOqjUYYUiWnOml2o39bHiUZPY7FXaU6X2xIzCmHJlCyAFBQZbF5KsjS7hkRTmjQpUKNWOUkU6tarTla519HH7fnWEvtTcultRIAWhIPBJScAyRmOOI6iw1OWS4v56nuDrTjlJo6qrG0iphaEvX5pA/wACIs5hvwfz1JMit+RoT0lpO2kqEy07QVo2liv9tlMe4ywjfdtz6nmSrpamjtaqLampuWcdmXNp7bs0cBCcAlJJ4AFalf1RFi6cKc0orwPeHnKcbyJvFUnNa0ZTatLbvrbvpu321XVJrvSrceePUZZLucaurFW6wbBmZGXD8vaM6pIWELS6+snhZFJTTfuI354Rfw9WFSWTKC5FOvCUI5UZMiuiGn81KzAU866+yrguJcWpwgeEi8cFDiyOR3EWa2GhONoqzIKWIlF9p3RfshOtvNpdaUFtrF5KhkR+Hi3RjSi4uzNNNNXRsRw6IAgeleiTiWZmYZn59K0pW+EdkG5hVdwAAFKdwxwwzi5SrptRcVu2EFSm7NqTI5q4sqYtBlx5+0J5IS5skht9QqQlKiSVV8MRNiZxpSUYxXIhoRlON5SZa1nSmyaQ3fW5cSE33FXlKpvUreeeM+Usp3LiVlYjulFsupDym8GZcpS9dUErWtYSq4klCgkBLjZOFTtMCm7wpqcE7X2vYeJyfIws2o604/UqpLXDMIW5tk7JwFW0bcKUrStIBUUKwoMALwVHchNLjs8Nfkcymr8D56lPc0+f1jFKfePtPpH/AJI+b/bMseTTEAIAQAgBHATbRDVxMzdHHasMHG8ocJY+Kk5D4xwxqKx1JsysZ9VpUezDtS/heb/r9FzaP6Oy0mi5LthNe6UcVL+UrM78MhXACJVFI+axGKq15XqO/wCkdWOlcQAgBACAEAcTSfSqVkUXn18IiqW04rX4huHOaDniWlRnUfZI51IwV2UnphrAmp2qAdiwcNmgnhD46vheLAcxzjVo4WFPXtZn1cTKepakRCLJWL21H96/5l31o+fn3n5m5HYiwI8HRACAEAVPr6TwZM87o9Ib/KNH6ftl6FLGrUje1FD+hvn/AOz/AIaPzjxj++vI94TuepYNpWg0w0p15YQ2kVUpW78ycgBiYpxi5OyLMpKKuyq5yanbedLbAUxZ6FcJah3ZHHTu1bwgYDAk1pF+KhhleWuRUblXdlqiWPo3o9LyTWyYTQZqUcVLPGo7zzZDcBFKpVlUd5FmEFBWR1ojPYgBACAKz1rWguYel7LYPDeWlbvMmvBB5hRTh30Qnji9hIqKdWXh8/4VcQ8pqmvErnTWwVWdPFCCoJFHWF76VqDXjSpJHmB3xeoVFVp3fqVK0M1PUXzojbiZyUafFKqTRYHwXE4KHiriOYiMitTzc3E0qc8uKZ2YiPYgBAGOYFUKHxT9kdW0HzBoiKz0n5Sz94mN6t9uXk/0Y9P7i8z6jjANgQAgCO2No8pmfnJpS0kTGzCEgGqQhN01PPQZRNOrlU4w3XPEYWk5byRRCexAFM61dO9qVScqr2sGjziT3ZH7tJ8Abzvyyre08JhrduXoUMTX/wBYmXVVoHfuzk0ngd0w2od1xOKHg+CN+eVK8xeJt2I+vQ7hqH+8i4YzS8IAQBQ+uwftIc8sg/2nB+Ea+B+16mbjO+vIsbVEn9ksc6nD/wDqsfhFLGfefp+i5h/tomUVSY8IgDg6EaOdgSoY2gcIWpZUE3K3uap3ADOJq9XOzyrHinDIjY78QnsQBBtcvetfzqPti3gvuor4n7bIxpNq/wBvIy81KJ9u7GbLrY/ejZp4SR4fN8Lx5z0sTkzcJbLv0IqtDKipR22I1q902XIOXHKqllnhpzKDlfSOPjG/xxPicOqqutpDQr5Ds9h9ASsyhxCXG1BaFAKSpJqCDkRGO007M007mWOA0bdRWVfHGyselJj1DvLzOS2MhWo5NLOWeOZUf7DQ/CLeO+4vLqV8Iux6lhxSLJC9LpB0ImW0pBam1IWpw3iGlpShBCwhKjdKGW6GlAb94jCtmlJan4r5/ZFNPWt5glZZStvKyyUKlpmil3LwTLXxdfSlRQErCqEpA4QUvFITl6btactq/nccte8VsfxlCSnuafP6xihPvH2v0f8A8kfN/tmWPJpiAEAIA6uj+j0zOOXJdsq8JRwSjnUrIeLM7gY5t1Ir4jFUqEb1H6eLLl0Q1by0pRx2j74xqocFB+Kk7x4RxwqKRIoeLPmcX9Uq1+zHsx/l+b/om8ezLEAIAQAgBAGKamUNoUtxSUISKqUohIA4yTlHUm3ZBuxVOmGtnNqzxzF9Y+7SftV6N8aFHBeNTkUquLS1QKpmphbi1LcUpa1GqlKJUSecmNFJJWRRlJyd2Y46eRAF66j+9f8AMu+tHz8+8/M3I7EWBHg6IAQAgCrNfHuUr84v1UxoYDvMp4zuo0dWGk0tI2a+t9eJmTcbFCtftbXcp4uc4Djj1iqMqlVKO7+2cw9SMKd2Z7DlXLeeL826lMs0qiJVteNdxXTEVGF/M8Kl0Ryo1hlkwWt+J2Cz+uWzcWrKyyG0JQ2lKEJFEpSAABxACM9tt3ZcSsZY4BACAEAalr2iiXYcecNENoKjz03DnJoBzkR6hFykoo5KSirsrzVRILmHpi1JgcN1RQ1zD4RHMKJbB4kqi7i5KEVSj4fP+lbDpybqPxOnre0f7IktsgVdl6uDnbPug9ACv6nPEeDq5E7PYz1iaeVDyIVqX0h2MyqVWfa38UczqR/eSKeNKRFrG0sqOWvD9FfCVLPJZeEZRoCAEAfh7uT4jBA+YdDvf0n5Uz94mN+t9uXk/wBGPT+4vM+oYwDYEAIAQAgCq9aunly9JyquH3L7iT3A3tpI+FxndlnW7oYTDX7cvQp4jEZPZjtODqw0D7KUJmZT/R0ngIP75Q4/+2D6ThlWJsVicjsx2/ojw9DK7Ui8QIyTQPYAQAgCitd3fFHkqPXdjXwP2359DOxneXkS7VppTJMWaw09MNNuJK7yVKoRV1ah9RB88VcVRnKq2lu/RPQqRVNJsk503s3+MY+mIg0er+LJs7DeRtzSxEzbUi1KvqWylDpdCCoJWotrIChgF0ug76VidUXChJyWvV+yLOqVRRi95YkUiyIAQBBtcvetfzqPti3gvuogxP22SXRf3lK+TN+omIKvfl5slh3UQLWfq+2t6blE+2d080ke6ca0AfD4x8LMY91cwuKyexPZ4Mq4jD5XajtIhq506VIr2TpKpVZxGZaJ+Gkbxxp84xwNnE4ZVFdbf2QUMRkdmWwvyXfStKVoUFJUApKkmoIOIIIzEY7TTszTTuYLX97vfNL9Ux2PeRx7CE6j+9yvKFeq3FrHfd9Cvhe56lgxTLIgBAHyTKe5p8/rGI594+v+kf8Akj5v9syx5NMQB+2WlKUEpBUomgCQSSeIAYkxy55lJRV3sLN0Q1UrXRyeJQnMMpPCPy1DuRzDHHMGPSg3tMPGfWUuzQ18enzmWzISLTLYbZQltCckpAA/3PPEiVj56pUlUllTd2bEdPAgBACAEAIAiGmGsGVkqoB2z4/doI4J+OrJHixPNvizRws6mvYiGrXjT8yk9JtKZqeXefXwQapbTghHiG885qcY1aVGFNdkzalaVTacWJSIQAgBAF66j+9f8y760fPz7z8zcjsRYEeDogBACAKs18+5Svzi/VTGhgO8ynjO6jiavtDGLQs96/wHkzBS26MSAG2yEkZKTVRwzxzES4jESpVFbZbYeKFGNSnrIxNSs9ZM2K1adHcqTilxO+m5aThUHLCoBiwnTrw3oganRlcuTQXT1mfAQujUyBi3XBdM1Nk5jfdzHOMYy6+GlS1rWi/RrqouJMYrE4gBACAKi12aRAqbkkKoAQ4+c6V7hJ46DhkfIjRwNLbUfoUsVU2Q5nVsnWZZMuw2y2XQhtAQPa86bzjmTiecxHPCVpScmSxr00rI2la2rMIoS6QcCNn/ALx50Kqd0iBSs+60iZUuUUrZpcvsqIopIBvJ48UnCu+lY1YpuNp7fEzZNRneJ9I6J22mclGnxQFSaLA+CsYKHiqDTmIMYdWnm5uJrU5qcU0deIz2IA/D3cnxGCB8w6He/pPypn7xMb9b7cvJ/ox6f3F5n1DGAbAgBACAK71n6edipMtLK/pChw1D9yk/3yMhuGPFW7hcNl9qWz9lbEV1BWW0gernQhU+5tXqiWQrhHEF1WdwHi8JXmGJqLeJxCpLJjt/RVoUHUeVLYX6y0lKQlICUpASkAUAAwAAGQpGQ3fWzTP3HAIAQAgCitd3fFHkqPXdjXwP2359DOxneXkTHVzorJO2aw49LNOOKCypS0gk+2LAz5gB5oq4mtNVWkyxQpxdNNokitCbNP8AybHmQB9kQaRV/JkuahuIgrRxmUt+S7GbKG1tuFQF4pCg26K1NbtcMObniznXPDyynr1ftEOaUaqcUWfFAtCAEAQbXL3rX86j7Yt4L7qIMT9tkl0W95SvkzfqJiCr35ebJYd1HUiM9FU60NX1+9NyaOHip5pI7veXEAfC3lO/MY1vaGFxVuxP0ZTxGHyu1HaRrVtp4qSUGXyVSqj4yyT8JPGg5lPnGNQqxicNnFlR2/shw9fIeTLZ+i7bSdSqWcUkhSVMqUkg1BBSSCCMxGTFWlZmi9hDNR/e5XlCvVbi1jvu+hXwvc9SwYplkQB+UOJORB8RrA601tPkuU9zT5/WMRz7x9d9H/8AJHzf7ZljyaZJ9E9B5qeIUkbNne6sYf1Rms+LDDEiCTewoYv6jSw+p65bl/e4unRbQ+VkU+1JvOEUU6uhUeMDwRzDz1iSMUj5jFY6riH2nq3eBIY9FMQAgBACAEAc+2ral5VvaTDiW07q5qPEkDFR5hHuFOU3aKPMpKKuym9MNaL8xVuVvS7ORVX2xY8Y9zHMnHn3Rp0cHGOuet/wUKuKb1R1FfRdKh5A4ewB5AHsAIAvXUf3r/mXfWj5+fefmbkdiLAjwdEAIAQBU2vpfBkxxl0+jZ/nGj9PWuXp/ZSxr1I6Goo/0J/yk/dt/lHjH99eX9s94TuepOLdsRibaLUwgLScRuKTuUk5pP8A6yipTqSg7xLE4KSsyhtMtC5iznAsFS2bwLbyagpNagKp3Cwcjkd2OA16OIjVVvHcZtWhKm7rYTfQHWeF3WJ5QSvJD5oArmc3JV8bI76b6uIwdu1DkWKGJytUi04zy4IA0LetVErLuPudy2m9TwjklI5ySAPHHunBzkoo8ykoq7K51R2UuYeftKYF5a1KS3XjOK1Cu4YIHELwi7jJqKVKJVw0XJupLxLS2SfBHoEULsuDZJ8EegQuwQHXDo8HpPboT7ZLkrNBm0aX/RQK8STxxbwdXJnkvx/ZWxNPKhdeBEdS+kOxmVSqzwH+EjmdSP7yRTxpSN8WcbSyo5a8P0QYSpZ5LLvjKNAQBjmTRCj8U/ZHVtB8w6IH+nSflTP3iY3q325eT/Rj0/uLzPqKMA2BACAITrG04TIt7JohU0scEZhsH4aufiG/xRaw2HdR3ewgr1lTXEqvQfRR20pgqWVbEKvPunEqJxKQTmtVa13A1O4HQr1lRjZbfBFGjSdWV3sPoORk22W0ttJCEIF1KRkAIxpScndmokkrIzxw6IAj+jGknZbs2gICUy7+xSq9W/SoJpTDFPPnE1WlkKL3q54hPKb4EgiE9iAKI12KraSeaWQP7Th/GNfA/a9ehnYzvryLN1Xn9lS3yVfeLihivuyLlD7aJVFclEAcGztJA9PzEols0l0pKnL2BUoJN0JphSpxr8ExLKlk01O+08Kd5OO470RHsQBBNdCv2Yed5A+0/hFvBfdK+K+2ySaIKrISh45Vr7tMQVvuS82S0+4vI68RnsQBUmtLQDupyUTxqfbSPOXEj1h5+OujhcV/pP0KWIw9+1Ei+hOnK5Vtcu7VcutCgneWlKBxTxpJOKfOMag2K+GU3lLb+yGjXyOzLYWBqOP7OXzTKh/YbP4xTx33F5dSzhH2PUsOKRaEAVjqXHCnvnU/a5EVJbTc+s7KXl0Ki0fsx6YuNsNqcWQcE7heOJJwSOc0EJ94vfTa0KWCjKbsrv8AbLj0R1WNM0cnCHnMw2Pc0+Ovuh8eHMc46obzPxf1idTs0tS3+P8Az9ljpSAAAKAYADdEhinsAIAQAgBAHijQVOAgCuNMNarLNW5O6+7kXP3afER7ofFhz7ovUcFKWuepfyVauKjHVHWU9a1qvzLhdmHFOLO9W4cSQMEjmFBGnCEYK0UZ85ym7tmnHo8CAEAIAQB5AHsAXrqO71/zDvrR89PvM3I7EWBHk6IAQBy7ftpMqhK1NPu3lXAlhsukGhNSAcBhSvGRElOnlu10vM8ylZFS6yp6YtFbGxkZ1KGgvFyXWCorubkg4C4N++NHCxjSTvJa+JSxGVUtaLNnVta79ntutvyE8pK1haS3LrNDS6QQqmGAxEecTCNVpxkuZ6w8pQVnFlq2HaomWtolt1oXim68gtqw30O7GM+cMh2vfyLcZXVzcmWEOIUhaQtChdUlQBBBzBBzEeU2ndHpq5Sun2rRxgl6SSpxknhNiqlt14t60fWN9cSNTD4tS7M9u8z62GtrgbGgmk9oyYDUxJzb0uBRNGHCtviCagBSfik4bjhSPNejSqdqMkn5nqjUqR1SjqLQmLdSmUE1sZhQISdklol3hKCaXK5i9UjcAYoKneeRdefgXHLVexVusS2J20AhtiRnUMJN832FhS15CoSCAAK78zzCNDDU6dLXKSv5lPESnNWjF2JNohpSGJeWlVWfPoUlKGlK7HNy8aBSySQQColRNN5ivWo5UnPLXMmpztFRyWWFFMsCAIrbul6GXXGDJTz9AElTUvfQoKSFUCr2Ioqh5wYsU6DklLKS9dZHKpZ2syjU2BPJcvtSk2i6u+j2l0lNDVON3MYY80a2cptWclzMzNzUrqLLt0X0ycfU0y/JTbLyhRS1MlLQUlJJN5RBSDdwBGZAxzjKq0FG7jJNees0YVHKyaZL4rExCLX06NxxDUjaC10UhJ7GITexAJNSab6gGLUMPrTclzIZVd0WU5ZdjTzLzTok5k7NxDlNg6K3FBVO5wyjTnUpyi1lLXxRnxhUjJPJLysnTNLzqGzJzzRWaXnZcpSDQnFVcBh9kZM6GSr5SfqaUal3azJREBIcDTW2npWWK5dlb7ylbNCUIUu6SCb6gnG6LvnNBhWsTUKcZytJ2R4qScY3SuUFM2PaDrinHZabWtary1Fh2qic/gYfYMI2FUpxVk1zMx06kneSZZNi6ZPyzKGWrFmkIQKADaGp3knYipJxJihOhGbynUXz1Lcasoqygzf/AFjzX/SJv0Of5UedFh/9F89T3n5fgz8L1kzQ/wDiZrz7Qf4MNEh+a+epzPy/BmpMayLRIIbsp1KqYFSXl0PHQNJr6Y9LCUvGf66nHXqW1QN/U1JPtsTBfbcbWt+97YhSCrggk0UBXEnGPGNlFyWS/A9YZSUXlbyw4plg5GkFvJlQgqZmHr9aBhoukUpnTLP6jElOm5+KXmeZSyfApTTpE3PTin25KbSi6lCQphytEjM0BAxJ3mNXD5FKGS5LmZ9dTnK6iySaJ6WzsnKty5suZc2d7hhLqa3lKVlsjTuqZ7ogrUKdSbllr56ktOpOEVHJZ2f1jzX/AEib9Dn+VEWiw/8AovnqS5+X4MwzGsqcp7XZUxXjUHT9Qax9MdWEh4zXz1OOvPwgxqilZnbTz80042t5SFcNtaKkl1Srt8ZC8PFhDGOGTGMXe3/DmGUrycltLLiiWjBPurQ0tTaNqtKCUt3gm+oCoTeOCanCpjsUm0m7HHs1FZacsWxaLKGRZ2xQlwOE9ksLKiApIHdAAcInfkIv0HRpSvl39GVayqVI2yf5OvotO2tLssS7tm3kthLW0TNMiiBRIJTUk0TxHGkR1Y0ZSclP+GSU3USScSexTJxACAKk1has1FZfkEVvGrjIITQn4SKkCnGn0cQ0cNi0lk1OZSr4a+uBINTsg8xJOofbW0sTSjdWkpJGzaxFcxUHEYYRDjZRlNOLvq6kuGi4ws95O4qFgQBWWpfup751P2uRFTNz6zspeXQ6OpJlIshlQSApS3SogAFVHXEip30AA8QiUxHJtJN7CeQOCAEAIAQAgDgaU6Xysin25dXCKpaRQrV5vgjnNBE1KhOo9XMjqVYwWspLS7TyaniUqOyY3NIJoflqwK/qHNGrRw0Keva95nVcRKerYiKxYK57ACAEAIAQAgBACAL11Hd6/wCYd9aPnp95m5HYiwI8nRACAEAIAQAgBACAEAIAQAgBACAEAIAQAgBACAEAIAQAgBACAEAIAQAgBACAEAIAQAgBACAEAIAQAgBACAEAIAQBWWpfup751P2uRFTNz6zspeXQ6mpXvNL/AC3fvnIlMMnMAIAQAgDBOzjbKC46tKEJFSpRAA85jsYuTsjjaWtlS6Ya2VKq3IC6Mi+sYn5CT3PjVjzDONGjgvGpyKVXF+EOZVz7ylqK1qUpSjVSlEqJPGScSY0EklZFFtvWz8R04IA8gD2AEAeQAgD2AEAIAvXUd3r/AJh31o+en3mbkdiLAjydEAIA5dqWE2+sLWt9JCbtG33WhSpOSFAE45+KPLimT08RKmrJL1Sf7Rp9qLHKzfS5jrxzNrjzZJ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hsaPaNS0nf7HSpO0IK7y1LqRWndH4xjsYqOw8YjFVK9st7PQj2pXvNL/Ld++cj0VycwAgBAEL0w1jS0nVtHt8wMLiTgg/HVkPkip8WcWqOFnU1vUiCriIw1eJSukekszOrvzDhIB4KBghHyU8fOannjVpUYU1aKM6pVlN6zkRIRCAEAIAQAgDyAPYAQAgBACAL11Hd6/wCYd9aPnp95m5HYiwI8nRACAEAcK09LpSXWpDynElHdHseYUkYVrfS2UkUOYMAaMtrGsxw0bfU4RmEMTCyPotmAJFZ86h5tLjd66qtL6FtnAlJqlwBQxBzGOeUAaNr6Sy0ssIeUtKikLF1l5wUJI7ptBFapOFa+kQBx16zbJBoZqhGYLT4p46owhYEpk5tt1CXGlpWhQqlSCFBQ4wRnAGaAOTbGkctKqCX1LSSm8LrLzgpWmbaCBlkYA5TWsezFEhEwpRGYSxMKI8YDeGULAkNmz7b7aXWiooVWl5C2zgSk8FYChiDmIA/Fq2vLyyL8w82ynIFxYTU8QrmeYQBw2tP5JYqz2Q8nwmZSZcHmUluh80AY5jWNINe7GYZrhV2UmUY+duAJBZFqszLQdl3A42SQFJrmDQ584gDJaU+2w0t55VxttN5aqE0A30AJPmgCPM6w7NWKoeWoZVTLzCh6Q3AHj+sazEUK31IBwF5iYTXxVbgD9tawbOUAUvLUDkUy8yQfEQ3jAH4c1i2YkpSp8pKjRIUw+muQwvNjeR6YAlcAcK0tLZRhakPKdSUd0ex5hSRhWt9LZSRQ5gwBoy2sazHDRt9SyMwhiYWfQlswsCRWdPIebDjd66a0voW2cCQeC4kKGI3jHOAMVtWuxKsqemF7NpJAKqKVQqISMEgnMgQBxGtYVnKAUl5aknIpl5kg+IhuAPw/rIstFL8wUVyvMTCa04qt45wBkRrAs4gFLrhBFQRLTJBB3ghrEQAb1g2aXUNbchxxSUISpl9BUVm6nukDNWFcoAk6lUFeLGAIxM6wbObFXHXGxlVyWmUY8XCaGMAey+n9nuCrbrjg40S0yvL5LRgCTJNRWAORamk0tLruOl0KoDwZd9wUPxkNlPmrAHOldYVnOV2Ty3KYHZy8yuh4uC2YWBJmHQtKVJrRQChUFJoRUVBAIPMcYAjs3p7Zzby2FPnaoJStCWnlkEZ9wg1zGUAfk6fWeMS64B5NM/5UAYmNZNlrNETBWRiQliYVQeZuFgZHNYNnJBKnVgDEky8yABzkt4QB2LDtuXnGtrLObRu8U3rqk4jMUUAd8Afq1rWalkhTt+hN0XGnXcaVxDSVEDDM4QBwHdZNlpVdVMFKvBUy+DjlgW6wBn7fbP5Rzo0z/lQBje1h2agVW8tIyqqXmEj0luAJDZ082+0h5pV5txIWhVCKpOINCAR54Ah+pXvNL/Ld++cgCcwBzbet6Xk29pMOBA+CM1KPElIxUf8Awx7p05VHaKPMpqKuymNMNZsxNVbl6y7BwwPtix8ZQ7kcyfSY1KODjDXLW/4M+rinLVHUiBCLhUPYAQAgBACAEAIAQAgBACAEAIAvXUd3r/mHfWj56feZuR2IsCPJ0QAgBAHM0n95TPk7nqKgCn/0dvfE38y36y46wXnHAIAo5jRli0LftNh+8AEX0KQaFCxsQFDccFEUIIxjoNCasq1tH3C6wraypVVRCSW1fOorVpXxweLhboAszQnWRKT9EE7CZP7pZHCP/bVk4ObBWGW+OAmkAVNqk77Wz5Qfv5iALZgD5o0pdmJe2dvabKnUpmCpKV9w4yFG4lsnglIBBu8Y4WJMdBdVi6x7LmALsyhpWVx72kg8XDolX9UkRwHX0gspqfk3WCoFDqaBaaKoQQpKhuNFAHzQBh0M0cTZ8omWS4XAlSlXiAkm+oqyHjgDb0iskTcq9LqUUB1BQVAVIB3isAY9FrCbkpVqWbJUlsHhHNRUSpSj4yomAK8/SG96yvlJ+7XAEt1Vd6JP5r+8qAMum+hrVohm+tTamXNolSQDUHNOO4kJP9WAJNAHO0k95zPk7nqKgCm/0d/fM18w36yo6wXrHAcXTHR5M/KLllLU2FlJvJAJFxQWMDh8GAN2xbNRLS7TDfcNNpbBOZugCp5zSvngCoP0ifdJH5D32sx1As/QPvXI+Rs/dIjjBqaUaFtTk1KTKnFIXKuBYCQDtAlaHAlVcgCjd4RgCUQBW+vvvYjypHquR1A29R/ehr5137xUcBPYAQBVP6PfvWa8q/w0R1gtaOAjFiaGNS8/MzwWpbkxhQgANgkEgUzrdTnxQB27Y97vfNL9UwBSf6OvvmY8mR60dYLxn5RDzTjTgqhxCm1DjSoFJHoMcBx9CdGE2dK9jocU4L6l3lAA8KmGHigDvwB8+ay/+IkfOy32ojoPoK8I4CIrelrckJhpG0Q3tiwVEJqFtFKwtNCaprdIrSuOEAd/R+yxKyrMulRUGmw2FEUJCRSppAEV1MLAsVgkgAKeJJwAAecxPFAHM0w1rtNVbkQHV5F09wn5O9w8+CcsTlF+jgnLXPVw8SpVxSjqjrKgtK0XphwuvuKccOalH6huSOYUEaUYRgrRRQnNyd2a0ejwIAQAgBACAPIA9gBACAEAIAQAgBAF6ajj+yx5Q760fPT7zNyOxFgx5OiAEAIA5mk/vKa8nc9RUAU/+jt74m/mW/WXHWC844BAFUaF/wDE9p/NH7WI6C1lJBFCKg4EHfHAVbptqgZeq7IFLDvdbLJtRz4NMWj4uDzDOO3BH9HdZU7ZzvYlqtuLSnC8r3VCcgquT6MM61z4SsoWB1NS8yl20bWdQaocd2iDQiqVvPqSaHEVBGBxjgLfgDkM2rJTa3ZdK2X1N1DrRou7Q3SFJPPhAHCtPVZZT1T2PsjxsrU3T+qDc+qAIFpTqves5pybs6bdCW0lxxF4trCU4lQW3QLoMbpAwBxOUdB29TenM3OOOS00dqUNbVL10JNApKbi7oAJN6oNAeCqtYMFrRwCAKn/AEhvesr5Sfu1wBLdVXeiT+a/vKgCVwAgDnaSe85nydz1FQBTf6O/vma+Yb9ZUdYL1jgEAIApP9In3SR+Q99rMdQLP0D71yPkbP3SI4wd2AEAVzr5QTZYIGCZlBPMCFp+1QHnjqBm1GOg2SgA4pedSrmJWVfYoHzxwFgQBjfeShKlqICUpKlE7gBUn0QBWP6PjKhIvuEEJcmSU13gIQCfTUeMGDBaUAIA07Y97vfNL9UwBSf6OvvmY8mR60dYL4jgEAIA+edaLSV6QBCgClTkulQORSq4CDzEEiOgt79Xlk/wLH0I4D86CaN+xkq82txJRt1vhWICGylIAUTxBGJgCQWbaLL7YcYcQ62agLQQoGhoaEc4gD5qMxNdiolNvSXQSQ2EUBKlFZKqK4fCVhXAUET0qrp64pEc6anqbNH2PV4Y+getE2m1eHz1IdEp8R7Hq8MfQPWhptXh89RolPiPY9Xhj6B60NNq8PnqNEp8R7Hq8MfQPWhptXh89RolPiPY9Xhj6B60NNq8PnqNEp8R7Hq8MfQPWhptXh89RolPiPY9Xhj6B60NNq8PnqNEp8R7Hq8MfQPWhptXh89RolPiOwFeGPoHrQ02rw+eo0SnxHserwx9A9aGm1eHz1GiU+I9j1eGPoHrQ02rw+eo0SnxHserwx9A9aGm1eHz1GiU+I9j1eGPoHrQ02rw+eo0SnxHserwx9A9aGm1eHz1GiU+I9j1eGPoHrQ02rw+eo0SnxHserwx9A9aGm1eHz1GiU+I9j1eGPoHrQ02rw+eo0SnxLy1MS+zswJrX25w1pTM1im3d3LS1E7jgEAIAQBGtIJGeeDrbcyw2y4gooZVa1BKk3TwuyEgnE/BEARTQ/V7NWctxcvOtEuJCVbSUUoUSSRSkwOMwBY9mh3ZJ2ykLcxvKQgtpOJpRKlrIwoMzx4ZQBpW43Nkp7GfaaFDe2jCnqndSjqLu/jgCG2boTOszr06iea2zwurrJkppwch2Rh3CYAnlkpeDYD7iHHKmqm2y0KbuCVr+2ANyAOVpFo7LTrWymWwtPwTkpB40qGKT4vPWAIvq70JTZszNhLxdStLYSFICSkC+RUg0UeHmAMsoAnsAVcrQJ+SnnZ+WnEpU6txRQuXvijq75SSHU1ANOLKAMvbZad67tJPir2K9/qYA3ZrRectFu7N2gpLCu6almEs3t+KlrcJHMcIAk2jGi8rINlEs3dvYrUSVKWRkVKOJpU0GQqaAQB2YAwTwc2atkpKV04KloKwDzpCklXpEAQDTDQuctFDaJidZCW1307OTUnGhTjWZO4mAOho/YdoSku3LtTksW203U35JZNKk4kTQ44Am0AIAjdvSU87tW25lhtpaSiipVbigFJoeF2QkE4n4IgCJaH6vJmzlrXLzrRLiQhW0lFKFEkkUpMDjgCx7NDuzG2WhbmNVNoLaTiaUSpayMKbz5soA2oA1LUDuzOwWhDlRRTjZdAxx4KVoJw54ArzTHQGatFTSpidaGyCgnZyak93drWswa9wPrgCQ2BZc/LtsM9lS62mkoaoZRYUUIATS92TQKujOhx3QBLYAQBrWjINPtLaeQlxtYuqSoVBH/mNd1IAr5OrpyRWp6zZ92XSTVbTjaX0qpkKEp8VTVVN8AfjtptNKrhdlDuvGVd/CZpAHSe0WmbQQOzZ9ZYPdMSzQlwum5aipalJPFUfjAEys6QaYaQyygIbQm6lKcgPxO+pxJNYA2YAQBGrWlJ9zaIRNS6G1XkgGUWtQSaihV2SATQ50HigCJaHaupmzlrXLzrRK0BB2kopQoDUUpMDGFwWJZCXwg9kONuLvYFtpTIu0GBSpxdTWuNRmMMMQN6AOfbCZgpHY7jTaq4lxpTwIpkAlxFDXfU+KAK5trVpMTM4JxyebDoUhQCZQhNW6XcDME/BG+AJX2Lan8dLdBV/qYA07YsS0plhxhyfYCHUFtV2SUDdVgQD2QaVFR54A6+gmj/YEkiW2m1uqWq/cuVvrK8ryqUvUzgD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412" name="AutoShape 4" descr="data:image/jpeg;base64,/9j/4AAQSkZJRgABAQAAAQABAAD/2wCEAAkGBxITERUUEhQVFRQXFB8UFhgWFhcWIRcYGhwaGBwaHB4YHSghGBwnHBUYITIhJTUrLjAuGB8zODMsNygtLisBCgoKDg0OGxAQGzckICYrLCwwLC83LywsLCwsLCwsLCwsLCwsLCwsLCwsLCwsLCwsLCwsLCwsLCwsLCwsLCwsLP/AABEIAF0CIAMBEQACEQEDEQH/xAAcAAEAAgMBAQEAAAAAAAAAAAAABgcDBAUBCAL/xABWEAABAgMEBAYKDgYIBgMAAAABAgMABBEFEiExBgcTQSJRU2GU0hQWMjVScXSBkbIVIzM0QmJyc5KhsbPB0QgXJUNUhCSCosLD09ThNkRVY/DxRWSj/8QAGgEBAAMBAQEAAAAAAAAAAAAAAAMEBQECBv/EADQRAAIBAgEJBwQCAwEBAAAAAAABAgMRBBITFCExUWGR0SIyQXGBkvAFM1KxocEVQuE0U//aAAwDAQACEQMRAD8ArSXlklAJGJrvPGR+EeJSaZ9D9O+nYevh1Oa16/F7/MydiI4vrP5xzLZd/wAPhPxfN9R2Iji+s/nDLY/w+E/F831HYiOL6z+cMtj/AA+E/F831HYiOL6z+cMtj/D4T8XzfUdiI4vrP5wy2P8AD4T8XzfUdiI4vrP5wy2P8PhPxfN9R2Iji+s/nDLY/wAPhPx/l9TYkLGLzgbZbU4tWSU3if8AYc5wEczjPFT6ZgqccqasvN9S1dFtTLIF+fJUojBptagE/KWk1UeYUHOY9rK8TAxUsNe1CNuLb/V/nAkX6o7I5BfSH+vHopj9UdkcgvpD/XgB+qOyOQX0h/rwA/VHZHIL6Q/14AfqjsjkF9If68AP1SWR/Dr6Q/14AHVLY/8ADq6RMf5kAV7phLWBL1blZcvvZFXZExs0HnIc4Z5k4c4yi7Rwcp65al/JWq4mMNS1sneo4fsv+Yd9aKk1aTRYTuiwI8nRACAOXpBITDyEplpoyqgqpUGkO3k0Iu0XgMSDXmiSnKMX2lf+DzJNrU7FYac2tbFmraBn9ql0KKVCXYQQUXbwIKD4aca8cX6EKFZPs2txZUrTq07azY0GnbYtFLi/ZDZIQoJr2OwslRFcglNAARv3x5rxoUmlkX9Wdoyq1Fe9iyrCk32mrsxMGZXeJ2hbS3gchdThhxxRqSjJ3irFqKaWt3N511KUlSiEpSKkkgAAYkknIR4SvqR6KftrTWfm5/ZWS45swkJADbZBIJvOErSbqMQKmmQ3mNOGHp06d6q+bilKtOc7UyX2fo/a/AU9agqCCtCJZoggHFN6iTjlWgitKrR/1h/JPGNTxl/BNIqkwgBAGrak+hhlx5w0Q2grV4gK0HGTkBzx6jFyaijjaSuyq9XOn770+pqaXVD5OyBpRpdSoIBAGBBKcd4TxxoYnCxjTvFbCnQxDlNplvRml0QAgBAEItSy7ZQhxxq0ULuhS0tqlW01AqQm8K40wrSLUZ0HZOH8kMo1NqkVvJax7WdcQ2h9N5xaUJq03mohIrweMxelhKMU20U44mq3YtaybItRLqFzFoJcbBqttMs2m8KHC+MRiQa03RnznSatGFuNy9GM09ciUxXJBAFT25bNsuWrMSsi7wW7qgChiiElCDipaCTwl5Yn0Rowp0FSU5r9lSc6rqOMDbRZmk5/5xgeNLX4S5jzl4T8X/PU9ZNfejKLI0l/jpX6Kf8ATRzLwv4v56jIr/kgbL0kSCTPSlAKkkJFBx+9oZeF/F/PUZFf8kQaY1lWmhSkiZbWEki+lpu6qm8XkA08YEW1hKTV7FaWJqJ2uWtq8XaC2C7aC6lyhaQUIQUIocVXUjFVRgcgBx0Gdic2pWplyjl2vMlcVyY4WkFnTzq0mVnBLJCaKSWEO3jXOqjUYYUiWnOml2o39bHiUZPY7FXaU6X2xIzCmHJlCyAFBQZbF5KsjS7hkRTmjQpUKNWOUkU6tarTla519HH7fnWEvtTcultRIAWhIPBJScAyRmOOI6iw1OWS4v56nuDrTjlJo6qrG0iphaEvX5pA/wACIs5hvwfz1JMit+RoT0lpO2kqEy07QVo2liv9tlMe4ywjfdtz6nmSrpamjtaqLampuWcdmXNp7bs0cBCcAlJJ4AFalf1RFi6cKc0orwPeHnKcbyJvFUnNa0ZTatLbvrbvpu321XVJrvSrceePUZZLucaurFW6wbBmZGXD8vaM6pIWELS6+snhZFJTTfuI354Rfw9WFSWTKC5FOvCUI5UZMiuiGn81KzAU866+yrguJcWpwgeEi8cFDiyOR3EWa2GhONoqzIKWIlF9p3RfshOtvNpdaUFtrF5KhkR+Hi3RjSi4uzNNNNXRsRw6IAgeleiTiWZmYZn59K0pW+EdkG5hVdwAAFKdwxwwzi5SrptRcVu2EFSm7NqTI5q4sqYtBlx5+0J5IS5skht9QqQlKiSVV8MRNiZxpSUYxXIhoRlON5SZa1nSmyaQ3fW5cSE33FXlKpvUreeeM+Usp3LiVlYjulFsupDym8GZcpS9dUErWtYSq4klCgkBLjZOFTtMCm7wpqcE7X2vYeJyfIws2o604/UqpLXDMIW5tk7JwFW0bcKUrStIBUUKwoMALwVHchNLjs8Nfkcymr8D56lPc0+f1jFKfePtPpH/AJI+b/bMseTTEAIAQAgBHATbRDVxMzdHHasMHG8ocJY+Kk5D4xwxqKx1JsysZ9VpUezDtS/heb/r9FzaP6Oy0mi5LthNe6UcVL+UrM78MhXACJVFI+axGKq15XqO/wCkdWOlcQAgBACAEAcTSfSqVkUXn18IiqW04rX4huHOaDniWlRnUfZI51IwV2UnphrAmp2qAdiwcNmgnhD46vheLAcxzjVo4WFPXtZn1cTKepakRCLJWL21H96/5l31o+fn3n5m5HYiwI8HRACAEAVPr6TwZM87o9Ib/KNH6ftl6FLGrUje1FD+hvn/AOz/AIaPzjxj++vI94TuepYNpWg0w0p15YQ2kVUpW78ycgBiYpxi5OyLMpKKuyq5yanbedLbAUxZ6FcJah3ZHHTu1bwgYDAk1pF+KhhleWuRUblXdlqiWPo3o9LyTWyYTQZqUcVLPGo7zzZDcBFKpVlUd5FmEFBWR1ojPYgBACAKz1rWguYel7LYPDeWlbvMmvBB5hRTh30Qnji9hIqKdWXh8/4VcQ8pqmvErnTWwVWdPFCCoJFHWF76VqDXjSpJHmB3xeoVFVp3fqVK0M1PUXzojbiZyUafFKqTRYHwXE4KHiriOYiMitTzc3E0qc8uKZ2YiPYgBAGOYFUKHxT9kdW0HzBoiKz0n5Sz94mN6t9uXk/0Y9P7i8z6jjANgQAgCO2No8pmfnJpS0kTGzCEgGqQhN01PPQZRNOrlU4w3XPEYWk5byRRCexAFM61dO9qVScqr2sGjziT3ZH7tJ8Abzvyyre08JhrduXoUMTX/wBYmXVVoHfuzk0ngd0w2od1xOKHg+CN+eVK8xeJt2I+vQ7hqH+8i4YzS8IAQBQ+uwftIc8sg/2nB+Ea+B+16mbjO+vIsbVEn9ksc6nD/wDqsfhFLGfefp+i5h/tomUVSY8IgDg6EaOdgSoY2gcIWpZUE3K3uap3ADOJq9XOzyrHinDIjY78QnsQBBtcvetfzqPti3gvuor4n7bIxpNq/wBvIy81KJ9u7GbLrY/ejZp4SR4fN8Lx5z0sTkzcJbLv0IqtDKipR22I1q902XIOXHKqllnhpzKDlfSOPjG/xxPicOqqutpDQr5Ds9h9ASsyhxCXG1BaFAKSpJqCDkRGO007M007mWOA0bdRWVfHGyselJj1DvLzOS2MhWo5NLOWeOZUf7DQ/CLeO+4vLqV8Iux6lhxSLJC9LpB0ImW0pBam1IWpw3iGlpShBCwhKjdKGW6GlAb94jCtmlJan4r5/ZFNPWt5glZZStvKyyUKlpmil3LwTLXxdfSlRQErCqEpA4QUvFITl6btactq/nccte8VsfxlCSnuafP6xihPvH2v0f8A8kfN/tmWPJpiAEAIA6uj+j0zOOXJdsq8JRwSjnUrIeLM7gY5t1Ir4jFUqEb1H6eLLl0Q1by0pRx2j74xqocFB+Kk7x4RxwqKRIoeLPmcX9Uq1+zHsx/l+b/om8ezLEAIAQAgBAGKamUNoUtxSUISKqUohIA4yTlHUm3ZBuxVOmGtnNqzxzF9Y+7SftV6N8aFHBeNTkUquLS1QKpmphbi1LcUpa1GqlKJUSecmNFJJWRRlJyd2Y46eRAF66j+9f8AMu+tHz8+8/M3I7EWBHg6IAQAgCrNfHuUr84v1UxoYDvMp4zuo0dWGk0tI2a+t9eJmTcbFCtftbXcp4uc4Djj1iqMqlVKO7+2cw9SMKd2Z7DlXLeeL826lMs0qiJVteNdxXTEVGF/M8Kl0Ryo1hlkwWt+J2Cz+uWzcWrKyyG0JQ2lKEJFEpSAABxACM9tt3ZcSsZY4BACAEAalr2iiXYcecNENoKjz03DnJoBzkR6hFykoo5KSirsrzVRILmHpi1JgcN1RQ1zD4RHMKJbB4kqi7i5KEVSj4fP+lbDpybqPxOnre0f7IktsgVdl6uDnbPug9ACv6nPEeDq5E7PYz1iaeVDyIVqX0h2MyqVWfa38UczqR/eSKeNKRFrG0sqOWvD9FfCVLPJZeEZRoCAEAfh7uT4jBA+YdDvf0n5Uz94mN+t9uXk/wBGPT+4vM+oYwDYEAIAQAgCq9aunly9JyquH3L7iT3A3tpI+FxndlnW7oYTDX7cvQp4jEZPZjtODqw0D7KUJmZT/R0ngIP75Q4/+2D6ThlWJsVicjsx2/ojw9DK7Ui8QIyTQPYAQAgCitd3fFHkqPXdjXwP2359DOxneXkS7VppTJMWaw09MNNuJK7yVKoRV1ah9RB88VcVRnKq2lu/RPQqRVNJsk503s3+MY+mIg0er+LJs7DeRtzSxEzbUi1KvqWylDpdCCoJWotrIChgF0ug76VidUXChJyWvV+yLOqVRRi95YkUiyIAQBBtcvetfzqPti3gvuogxP22SXRf3lK+TN+omIKvfl5slh3UQLWfq+2t6blE+2d080ke6ca0AfD4x8LMY91cwuKyexPZ4Mq4jD5XajtIhq506VIr2TpKpVZxGZaJ+Gkbxxp84xwNnE4ZVFdbf2QUMRkdmWwvyXfStKVoUFJUApKkmoIOIIIzEY7TTszTTuYLX97vfNL9Ux2PeRx7CE6j+9yvKFeq3FrHfd9Cvhe56lgxTLIgBAHyTKe5p8/rGI594+v+kf8Akj5v9syx5NMQB+2WlKUEpBUomgCQSSeIAYkxy55lJRV3sLN0Q1UrXRyeJQnMMpPCPy1DuRzDHHMGPSg3tMPGfWUuzQ18enzmWzISLTLYbZQltCckpAA/3PPEiVj56pUlUllTd2bEdPAgBACAEAIAiGmGsGVkqoB2z4/doI4J+OrJHixPNvizRws6mvYiGrXjT8yk9JtKZqeXefXwQapbTghHiG885qcY1aVGFNdkzalaVTacWJSIQAgBAF66j+9f8y760fPz7z8zcjsRYEeDogBACAKs18+5Svzi/VTGhgO8ynjO6jiavtDGLQs96/wHkzBS26MSAG2yEkZKTVRwzxzES4jESpVFbZbYeKFGNSnrIxNSs9ZM2K1adHcqTilxO+m5aThUHLCoBiwnTrw3oganRlcuTQXT1mfAQujUyBi3XBdM1Nk5jfdzHOMYy6+GlS1rWi/RrqouJMYrE4gBACAKi12aRAqbkkKoAQ4+c6V7hJ46DhkfIjRwNLbUfoUsVU2Q5nVsnWZZMuw2y2XQhtAQPa86bzjmTiecxHPCVpScmSxr00rI2la2rMIoS6QcCNn/ALx50Kqd0iBSs+60iZUuUUrZpcvsqIopIBvJ48UnCu+lY1YpuNp7fEzZNRneJ9I6J22mclGnxQFSaLA+CsYKHiqDTmIMYdWnm5uJrU5qcU0deIz2IA/D3cnxGCB8w6He/pPypn7xMb9b7cvJ/ox6f3F5n1DGAbAgBACAK71n6edipMtLK/pChw1D9yk/3yMhuGPFW7hcNl9qWz9lbEV1BWW0gernQhU+5tXqiWQrhHEF1WdwHi8JXmGJqLeJxCpLJjt/RVoUHUeVLYX6y0lKQlICUpASkAUAAwAAGQpGQ3fWzTP3HAIAQAgCitd3fFHkqPXdjXwP2359DOxneXkTHVzorJO2aw49LNOOKCypS0gk+2LAz5gB5oq4mtNVWkyxQpxdNNokitCbNP8AybHmQB9kQaRV/JkuahuIgrRxmUt+S7GbKG1tuFQF4pCg26K1NbtcMObniznXPDyynr1ftEOaUaqcUWfFAtCAEAQbXL3rX86j7Yt4L7qIMT9tkl0W95SvkzfqJiCr35ebJYd1HUiM9FU60NX1+9NyaOHip5pI7veXEAfC3lO/MY1vaGFxVuxP0ZTxGHyu1HaRrVtp4qSUGXyVSqj4yyT8JPGg5lPnGNQqxicNnFlR2/shw9fIeTLZ+i7bSdSqWcUkhSVMqUkg1BBSSCCMxGTFWlZmi9hDNR/e5XlCvVbi1jvu+hXwvc9SwYplkQB+UOJORB8RrA601tPkuU9zT5/WMRz7x9d9H/8AJHzf7ZljyaZJ9E9B5qeIUkbNne6sYf1Rms+LDDEiCTewoYv6jSw+p65bl/e4unRbQ+VkU+1JvOEUU6uhUeMDwRzDz1iSMUj5jFY6riH2nq3eBIY9FMQAgBACAEAc+2ral5VvaTDiW07q5qPEkDFR5hHuFOU3aKPMpKKuym9MNaL8xVuVvS7ORVX2xY8Y9zHMnHn3Rp0cHGOuet/wUKuKb1R1FfRdKh5A4ewB5AHsAIAvXUf3r/mXfWj5+fefmbkdiLAjwdEAIAQBU2vpfBkxxl0+jZ/nGj9PWuXp/ZSxr1I6Goo/0J/yk/dt/lHjH99eX9s94TuepOLdsRibaLUwgLScRuKTuUk5pP8A6yipTqSg7xLE4KSsyhtMtC5iznAsFS2bwLbyagpNagKp3Cwcjkd2OA16OIjVVvHcZtWhKm7rYTfQHWeF3WJ5QSvJD5oArmc3JV8bI76b6uIwdu1DkWKGJytUi04zy4IA0LetVErLuPudy2m9TwjklI5ySAPHHunBzkoo8ykoq7K51R2UuYeftKYF5a1KS3XjOK1Cu4YIHELwi7jJqKVKJVw0XJupLxLS2SfBHoEULsuDZJ8EegQuwQHXDo8HpPboT7ZLkrNBm0aX/RQK8STxxbwdXJnkvx/ZWxNPKhdeBEdS+kOxmVSqzwH+EjmdSP7yRTxpSN8WcbSyo5a8P0QYSpZ5LLvjKNAQBjmTRCj8U/ZHVtB8w6IH+nSflTP3iY3q325eT/Rj0/uLzPqKMA2BACAITrG04TIt7JohU0scEZhsH4aufiG/xRaw2HdR3ewgr1lTXEqvQfRR20pgqWVbEKvPunEqJxKQTmtVa13A1O4HQr1lRjZbfBFGjSdWV3sPoORk22W0ttJCEIF1KRkAIxpScndmokkrIzxw6IAj+jGknZbs2gICUy7+xSq9W/SoJpTDFPPnE1WlkKL3q54hPKb4EgiE9iAKI12KraSeaWQP7Th/GNfA/a9ehnYzvryLN1Xn9lS3yVfeLihivuyLlD7aJVFclEAcGztJA9PzEols0l0pKnL2BUoJN0JphSpxr8ExLKlk01O+08Kd5OO470RHsQBBNdCv2Yed5A+0/hFvBfdK+K+2ySaIKrISh45Vr7tMQVvuS82S0+4vI68RnsQBUmtLQDupyUTxqfbSPOXEj1h5+OujhcV/pP0KWIw9+1Ei+hOnK5Vtcu7VcutCgneWlKBxTxpJOKfOMag2K+GU3lLb+yGjXyOzLYWBqOP7OXzTKh/YbP4xTx33F5dSzhH2PUsOKRaEAVjqXHCnvnU/a5EVJbTc+s7KXl0Ki0fsx6YuNsNqcWQcE7heOJJwSOc0EJ94vfTa0KWCjKbsrv8AbLj0R1WNM0cnCHnMw2Pc0+Ovuh8eHMc46obzPxf1idTs0tS3+P8Az9ljpSAAAKAYADdEhinsAIAQAgBAHijQVOAgCuNMNarLNW5O6+7kXP3afER7ofFhz7ovUcFKWuepfyVauKjHVHWU9a1qvzLhdmHFOLO9W4cSQMEjmFBGnCEYK0UZ85ym7tmnHo8CAEAIAQB5AHsAXrqO71/zDvrR89PvM3I7EWBHk6IAQBy7ftpMqhK1NPu3lXAlhsukGhNSAcBhSvGRElOnlu10vM8ylZFS6yp6YtFbGxkZ1KGgvFyXWCorubkg4C4N++NHCxjSTvJa+JSxGVUtaLNnVta79ntutvyE8pK1haS3LrNDS6QQqmGAxEecTCNVpxkuZ6w8pQVnFlq2HaomWtolt1oXim68gtqw30O7GM+cMh2vfyLcZXVzcmWEOIUhaQtChdUlQBBBzBBzEeU2ndHpq5Sun2rRxgl6SSpxknhNiqlt14t60fWN9cSNTD4tS7M9u8z62GtrgbGgmk9oyYDUxJzb0uBRNGHCtviCagBSfik4bjhSPNejSqdqMkn5nqjUqR1SjqLQmLdSmUE1sZhQISdklol3hKCaXK5i9UjcAYoKneeRdefgXHLVexVusS2J20AhtiRnUMJN832FhS15CoSCAAK78zzCNDDU6dLXKSv5lPESnNWjF2JNohpSGJeWlVWfPoUlKGlK7HNy8aBSySQQColRNN5ivWo5UnPLXMmpztFRyWWFFMsCAIrbul6GXXGDJTz9AElTUvfQoKSFUCr2Ioqh5wYsU6DklLKS9dZHKpZ2syjU2BPJcvtSk2i6u+j2l0lNDVON3MYY80a2cptWclzMzNzUrqLLt0X0ycfU0y/JTbLyhRS1MlLQUlJJN5RBSDdwBGZAxzjKq0FG7jJNees0YVHKyaZL4rExCLX06NxxDUjaC10UhJ7GITexAJNSab6gGLUMPrTclzIZVd0WU5ZdjTzLzTok5k7NxDlNg6K3FBVO5wyjTnUpyi1lLXxRnxhUjJPJLysnTNLzqGzJzzRWaXnZcpSDQnFVcBh9kZM6GSr5SfqaUal3azJREBIcDTW2npWWK5dlb7ylbNCUIUu6SCb6gnG6LvnNBhWsTUKcZytJ2R4qScY3SuUFM2PaDrinHZabWtary1Fh2qic/gYfYMI2FUpxVk1zMx06kneSZZNi6ZPyzKGWrFmkIQKADaGp3knYipJxJihOhGbynUXz1Lcasoqygzf/AFjzX/SJv0Of5UedFh/9F89T3n5fgz8L1kzQ/wDiZrz7Qf4MNEh+a+epzPy/BmpMayLRIIbsp1KqYFSXl0PHQNJr6Y9LCUvGf66nHXqW1QN/U1JPtsTBfbcbWt+97YhSCrggk0UBXEnGPGNlFyWS/A9YZSUXlbyw4plg5GkFvJlQgqZmHr9aBhoukUpnTLP6jElOm5+KXmeZSyfApTTpE3PTin25KbSi6lCQphytEjM0BAxJ3mNXD5FKGS5LmZ9dTnK6iySaJ6WzsnKty5suZc2d7hhLqa3lKVlsjTuqZ7ogrUKdSbllr56ktOpOEVHJZ2f1jzX/AEib9Dn+VEWiw/8AovnqS5+X4MwzGsqcp7XZUxXjUHT9Qax9MdWEh4zXz1OOvPwgxqilZnbTz80042t5SFcNtaKkl1Srt8ZC8PFhDGOGTGMXe3/DmGUrycltLLiiWjBPurQ0tTaNqtKCUt3gm+oCoTeOCanCpjsUm0m7HHs1FZacsWxaLKGRZ2xQlwOE9ksLKiApIHdAAcInfkIv0HRpSvl39GVayqVI2yf5OvotO2tLssS7tm3kthLW0TNMiiBRIJTUk0TxHGkR1Y0ZSclP+GSU3USScSexTJxACAKk1has1FZfkEVvGrjIITQn4SKkCnGn0cQ0cNi0lk1OZSr4a+uBINTsg8xJOofbW0sTSjdWkpJGzaxFcxUHEYYRDjZRlNOLvq6kuGi4ws95O4qFgQBWWpfup751P2uRFTNz6zspeXQ6OpJlIshlQSApS3SogAFVHXEip30AA8QiUxHJtJN7CeQOCAEAIAQAgDgaU6Xysin25dXCKpaRQrV5vgjnNBE1KhOo9XMjqVYwWspLS7TyaniUqOyY3NIJoflqwK/qHNGrRw0Keva95nVcRKerYiKxYK57ACAEAIAQAgBACAL11Hd6/wCYd9aPnp95m5HYiwI8nRACAEAIAQAgBACAEAIAQAgBACAEAIAQAgBACAEAIAQAgBACAEAIAQAgBACAEAIAQAgBACAEAIAQAgBACAEAIAQBWWpfup751P2uRFTNz6zspeXQ6mpXvNL/AC3fvnIlMMnMAIAQAgDBOzjbKC46tKEJFSpRAA85jsYuTsjjaWtlS6Ya2VKq3IC6Mi+sYn5CT3PjVjzDONGjgvGpyKVXF+EOZVz7ylqK1qUpSjVSlEqJPGScSY0EklZFFtvWz8R04IA8gD2AEAeQAgD2AEAIAvXUd3r/AJh31o+en3mbkdiLAjydEAIA5dqWE2+sLWt9JCbtG33WhSpOSFAE45+KPLimT08RKmrJL1Sf7Rp9qLHKzfS5jrxzNrjzZJ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hsaPaNS0nf7HSpO0IK7y1LqRWndH4xjsYqOw8YjFVK9st7PQj2pXvNL/Ld++cj0VycwAgBAEL0w1jS0nVtHt8wMLiTgg/HVkPkip8WcWqOFnU1vUiCriIw1eJSukekszOrvzDhIB4KBghHyU8fOannjVpUYU1aKM6pVlN6zkRIRCAEAIAQAgDyAPYAQAgBACAL11Hd6/wCYd9aPnp95m5HYiwI8nRACAEAcK09LpSXWpDynElHdHseYUkYVrfS2UkUOYMAaMtrGsxw0bfU4RmEMTCyPotmAJFZ86h5tLjd66qtL6FtnAlJqlwBQxBzGOeUAaNr6Sy0ssIeUtKikLF1l5wUJI7ptBFapOFa+kQBx16zbJBoZqhGYLT4p46owhYEpk5tt1CXGlpWhQqlSCFBQ4wRnAGaAOTbGkctKqCX1LSSm8LrLzgpWmbaCBlkYA5TWsezFEhEwpRGYSxMKI8YDeGULAkNmz7b7aXWiooVWl5C2zgSk8FYChiDmIA/Fq2vLyyL8w82ynIFxYTU8QrmeYQBw2tP5JYqz2Q8nwmZSZcHmUluh80AY5jWNINe7GYZrhV2UmUY+duAJBZFqszLQdl3A42SQFJrmDQ584gDJaU+2w0t55VxttN5aqE0A30AJPmgCPM6w7NWKoeWoZVTLzCh6Q3AHj+sazEUK31IBwF5iYTXxVbgD9tawbOUAUvLUDkUy8yQfEQ3jAH4c1i2YkpSp8pKjRIUw+muQwvNjeR6YAlcAcK0tLZRhakPKdSUd0ex5hSRhWt9LZSRQ5gwBoy2sazHDRt9SyMwhiYWfQlswsCRWdPIebDjd66a0voW2cCQeC4kKGI3jHOAMVtWuxKsqemF7NpJAKqKVQqISMEgnMgQBxGtYVnKAUl5aknIpl5kg+IhuAPw/rIstFL8wUVyvMTCa04qt45wBkRrAs4gFLrhBFQRLTJBB3ghrEQAb1g2aXUNbchxxSUISpl9BUVm6nukDNWFcoAk6lUFeLGAIxM6wbObFXHXGxlVyWmUY8XCaGMAey+n9nuCrbrjg40S0yvL5LRgCTJNRWAORamk0tLruOl0KoDwZd9wUPxkNlPmrAHOldYVnOV2Ty3KYHZy8yuh4uC2YWBJmHQtKVJrRQChUFJoRUVBAIPMcYAjs3p7Zzby2FPnaoJStCWnlkEZ9wg1zGUAfk6fWeMS64B5NM/5UAYmNZNlrNETBWRiQliYVQeZuFgZHNYNnJBKnVgDEky8yABzkt4QB2LDtuXnGtrLObRu8U3rqk4jMUUAd8Afq1rWalkhTt+hN0XGnXcaVxDSVEDDM4QBwHdZNlpVdVMFKvBUy+DjlgW6wBn7fbP5Rzo0z/lQBje1h2agVW8tIyqqXmEj0luAJDZ082+0h5pV5txIWhVCKpOINCAR54Ah+pXvNL/Ld++cgCcwBzbet6Xk29pMOBA+CM1KPElIxUf8Awx7p05VHaKPMpqKuymNMNZsxNVbl6y7BwwPtix8ZQ7kcyfSY1KODjDXLW/4M+rinLVHUiBCLhUPYAQAgBACAEAIAQAgBACAEAIAvXUd3r/mHfWj56feZuR2IsCPJ0QAgBAHM0n95TPk7nqKgCn/0dvfE38y36y46wXnHAIAo5jRli0LftNh+8AEX0KQaFCxsQFDccFEUIIxjoNCasq1tH3C6wraypVVRCSW1fOorVpXxweLhboAszQnWRKT9EE7CZP7pZHCP/bVk4ObBWGW+OAmkAVNqk77Wz5Qfv5iALZgD5o0pdmJe2dvabKnUpmCpKV9w4yFG4lsnglIBBu8Y4WJMdBdVi6x7LmALsyhpWVx72kg8XDolX9UkRwHX0gspqfk3WCoFDqaBaaKoQQpKhuNFAHzQBh0M0cTZ8omWS4XAlSlXiAkm+oqyHjgDb0iskTcq9LqUUB1BQVAVIB3isAY9FrCbkpVqWbJUlsHhHNRUSpSj4yomAK8/SG96yvlJ+7XAEt1Vd6JP5r+8qAMum+hrVohm+tTamXNolSQDUHNOO4kJP9WAJNAHO0k95zPk7nqKgCm/0d/fM18w36yo6wXrHAcXTHR5M/KLllLU2FlJvJAJFxQWMDh8GAN2xbNRLS7TDfcNNpbBOZugCp5zSvngCoP0ifdJH5D32sx1As/QPvXI+Rs/dIjjBqaUaFtTk1KTKnFIXKuBYCQDtAlaHAlVcgCjd4RgCUQBW+vvvYjypHquR1A29R/ehr5137xUcBPYAQBVP6PfvWa8q/w0R1gtaOAjFiaGNS8/MzwWpbkxhQgANgkEgUzrdTnxQB27Y97vfNL9UwBSf6OvvmY8mR60dYLxn5RDzTjTgqhxCm1DjSoFJHoMcBx9CdGE2dK9jocU4L6l3lAA8KmGHigDvwB8+ay/+IkfOy32ojoPoK8I4CIrelrckJhpG0Q3tiwVEJqFtFKwtNCaprdIrSuOEAd/R+yxKyrMulRUGmw2FEUJCRSppAEV1MLAsVgkgAKeJJwAAecxPFAHM0w1rtNVbkQHV5F09wn5O9w8+CcsTlF+jgnLXPVw8SpVxSjqjrKgtK0XphwuvuKccOalH6huSOYUEaUYRgrRRQnNyd2a0ejwIAQAgBACAPIA9gBACAEAIAQAgBAF6ajj+yx5Q760fPT7zNyOxFgx5OiAEAIA5mk/vKa8nc9RUAU/+jt74m/mW/WXHWC844BAFUaF/wDE9p/NH7WI6C1lJBFCKg4EHfHAVbptqgZeq7IFLDvdbLJtRz4NMWj4uDzDOO3BH9HdZU7ZzvYlqtuLSnC8r3VCcgquT6MM61z4SsoWB1NS8yl20bWdQaocd2iDQiqVvPqSaHEVBGBxjgLfgDkM2rJTa3ZdK2X1N1DrRou7Q3SFJPPhAHCtPVZZT1T2PsjxsrU3T+qDc+qAIFpTqves5pybs6bdCW0lxxF4trCU4lQW3QLoMbpAwBxOUdB29TenM3OOOS00dqUNbVL10JNApKbi7oAJN6oNAeCqtYMFrRwCAKn/AEhvesr5Sfu1wBLdVXeiT+a/vKgCVwAgDnaSe85nydz1FQBTf6O/vma+Yb9ZUdYL1jgEAIApP9In3SR+Q99rMdQLP0D71yPkbP3SI4wd2AEAVzr5QTZYIGCZlBPMCFp+1QHnjqBm1GOg2SgA4pedSrmJWVfYoHzxwFgQBjfeShKlqICUpKlE7gBUn0QBWP6PjKhIvuEEJcmSU13gIQCfTUeMGDBaUAIA07Y97vfNL9UwBSf6OvvmY8mR60dYL4jgEAIA+edaLSV6QBCgClTkulQORSq4CDzEEiOgt79Xlk/wLH0I4D86CaN+xkq82txJRt1vhWICGylIAUTxBGJgCQWbaLL7YcYcQ62agLQQoGhoaEc4gD5qMxNdiolNvSXQSQ2EUBKlFZKqK4fCVhXAUET0qrp64pEc6anqbNH2PV4Y+getE2m1eHz1IdEp8R7Hq8MfQPWhptXh89RolPiPY9Xhj6B60NNq8PnqNEp8R7Hq8MfQPWhptXh89RolPiPY9Xhj6B60NNq8PnqNEp8R7Hq8MfQPWhptXh89RolPiPY9Xhj6B60NNq8PnqNEp8R7Hq8MfQPWhptXh89RolPiOwFeGPoHrQ02rw+eo0SnxHserwx9A9aGm1eHz1GiU+I9j1eGPoHrQ02rw+eo0SnxHserwx9A9aGm1eHz1GiU+I9j1eGPoHrQ02rw+eo0SnxHserwx9A9aGm1eHz1GiU+I9j1eGPoHrQ02rw+eo0SnxHserwx9A9aGm1eHz1GiU+I9j1eGPoHrQ02rw+eo0SnxLy1MS+zswJrX25w1pTM1im3d3LS1E7jgEAIAQBGtIJGeeDrbcyw2y4gooZVa1BKk3TwuyEgnE/BEARTQ/V7NWctxcvOtEuJCVbSUUoUSSRSkwOMwBY9mh3ZJ2ykLcxvKQgtpOJpRKlrIwoMzx4ZQBpW43Nkp7GfaaFDe2jCnqndSjqLu/jgCG2boTOszr06iea2zwurrJkppwch2Rh3CYAnlkpeDYD7iHHKmqm2y0KbuCVr+2ANyAOVpFo7LTrWymWwtPwTkpB40qGKT4vPWAIvq70JTZszNhLxdStLYSFICSkC+RUg0UeHmAMsoAnsAVcrQJ+SnnZ+WnEpU6txRQuXvijq75SSHU1ANOLKAMvbZad67tJPir2K9/qYA3ZrRectFu7N2gpLCu6almEs3t+KlrcJHMcIAk2jGi8rINlEs3dvYrUSVKWRkVKOJpU0GQqaAQB2YAwTwc2atkpKV04KloKwDzpCklXpEAQDTDQuctFDaJidZCW1307OTUnGhTjWZO4mAOho/YdoSku3LtTksW203U35JZNKk4kTQ44Am0AIAjdvSU87tW25lhtpaSiipVbigFJoeF2QkE4n4IgCJaH6vJmzlrXLzrRLiQhW0lFKFEkkUpMDjgCx7NDuzG2WhbmNVNoLaTiaUSpayMKbz5soA2oA1LUDuzOwWhDlRRTjZdAxx4KVoJw54ArzTHQGatFTSpidaGyCgnZyak93drWswa9wPrgCQ2BZc/LtsM9lS62mkoaoZRYUUIATS92TQKujOhx3QBLYAQBrWjINPtLaeQlxtYuqSoVBH/mNd1IAr5OrpyRWp6zZ92XSTVbTjaX0qpkKEp8VTVVN8AfjtptNKrhdlDuvGVd/CZpAHSe0WmbQQOzZ9ZYPdMSzQlwum5aipalJPFUfjAEys6QaYaQyygIbQm6lKcgPxO+pxJNYA2YAQBGrWlJ9zaIRNS6G1XkgGUWtQSaihV2SATQ50HigCJaHaupmzlrXLzrRK0BB2kopQoDUUpMDGFwWJZCXwg9kONuLvYFtpTIu0GBSpxdTWuNRmMMMQN6AOfbCZgpHY7jTaq4lxpTwIpkAlxFDXfU+KAK5trVpMTM4JxyebDoUhQCZQhNW6XcDME/BG+AJX2Lan8dLdBV/qYA07YsS0plhxhyfYCHUFtV2SUDdVgQD2QaVFR54A6+gmj/YEkiW2m1uqWq/cuVvrK8ryqUvUzgD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414" name="AutoShape 6" descr="data:image/jpeg;base64,/9j/4AAQSkZJRgABAQAAAQABAAD/2wCEAAkGBxITERUUEhQVFRQXFB8UFhgWFhcWIRcYGhwaGBwaHB4YHSghGBwnHBUYITIhJTUrLjAuGB8zODMsNygtLisBCgoKDg0OGxAQGzckICYrLCwwLC83LywsLCwsLCwsLCwsLCwsLCwsLCwsLCwsLCwsLCwsLCwsLCwsLCwsLCwsLP/AABEIAF0CIAMBEQACEQEDEQH/xAAcAAEAAgMBAQEAAAAAAAAAAAAABgcDBAUBCAL/xABWEAABAgMEBAYKDgYIBgMAAAABAgMABBEFEiExBgcTQSJRU2GU0hQWMjVScXSBkbIVIzM0QmJyc5KhsbPB0QgXJUNUhCSCosLD09ThNkRVY/DxRWSj/8QAGgEBAAMBAQEAAAAAAAAAAAAAAAMEBQECBv/EADQRAAIBAgEJBwQCAwEBAAAAAAABAgMRBBITFCExUWGR0SIyQXGBkvAFM1KxocEVQuE0U//aAAwDAQACEQMRAD8ArSXlklAJGJrvPGR+EeJSaZ9D9O+nYevh1Oa16/F7/MydiI4vrP5xzLZd/wAPhPxfN9R2Iji+s/nDLY/w+E/F831HYiOL6z+cMtj/AA+E/F831HYiOL6z+cMtj/D4T8XzfUdiI4vrP5wy2P8AD4T8XzfUdiI4vrP5wy2P8PhPxfN9R2Iji+s/nDLY/wAPhPx/l9TYkLGLzgbZbU4tWSU3if8AYc5wEczjPFT6ZgqccqasvN9S1dFtTLIF+fJUojBptagE/KWk1UeYUHOY9rK8TAxUsNe1CNuLb/V/nAkX6o7I5BfSH+vHopj9UdkcgvpD/XgB+qOyOQX0h/rwA/VHZHIL6Q/14AfqjsjkF9If68AP1SWR/Dr6Q/14AHVLY/8ADq6RMf5kAV7phLWBL1blZcvvZFXZExs0HnIc4Z5k4c4yi7Rwcp65al/JWq4mMNS1sneo4fsv+Yd9aKk1aTRYTuiwI8nRACAOXpBITDyEplpoyqgqpUGkO3k0Iu0XgMSDXmiSnKMX2lf+DzJNrU7FYac2tbFmraBn9ql0KKVCXYQQUXbwIKD4aca8cX6EKFZPs2txZUrTq07azY0GnbYtFLi/ZDZIQoJr2OwslRFcglNAARv3x5rxoUmlkX9Wdoyq1Fe9iyrCk32mrsxMGZXeJ2hbS3gchdThhxxRqSjJ3irFqKaWt3N511KUlSiEpSKkkgAAYkknIR4SvqR6KftrTWfm5/ZWS45swkJADbZBIJvOErSbqMQKmmQ3mNOGHp06d6q+bilKtOc7UyX2fo/a/AU9agqCCtCJZoggHFN6iTjlWgitKrR/1h/JPGNTxl/BNIqkwgBAGrak+hhlx5w0Q2grV4gK0HGTkBzx6jFyaijjaSuyq9XOn770+pqaXVD5OyBpRpdSoIBAGBBKcd4TxxoYnCxjTvFbCnQxDlNplvRml0QAgBAEItSy7ZQhxxq0ULuhS0tqlW01AqQm8K40wrSLUZ0HZOH8kMo1NqkVvJax7WdcQ2h9N5xaUJq03mohIrweMxelhKMU20U44mq3YtaybItRLqFzFoJcbBqttMs2m8KHC+MRiQa03RnznSatGFuNy9GM09ciUxXJBAFT25bNsuWrMSsi7wW7qgChiiElCDipaCTwl5Yn0Rowp0FSU5r9lSc6rqOMDbRZmk5/5xgeNLX4S5jzl4T8X/PU9ZNfejKLI0l/jpX6Kf8ATRzLwv4v56jIr/kgbL0kSCTPSlAKkkJFBx+9oZeF/F/PUZFf8kQaY1lWmhSkiZbWEki+lpu6qm8XkA08YEW1hKTV7FaWJqJ2uWtq8XaC2C7aC6lyhaQUIQUIocVXUjFVRgcgBx0Gdic2pWplyjl2vMlcVyY4WkFnTzq0mVnBLJCaKSWEO3jXOqjUYYUiWnOml2o39bHiUZPY7FXaU6X2xIzCmHJlCyAFBQZbF5KsjS7hkRTmjQpUKNWOUkU6tarTla519HH7fnWEvtTcultRIAWhIPBJScAyRmOOI6iw1OWS4v56nuDrTjlJo6qrG0iphaEvX5pA/wACIs5hvwfz1JMit+RoT0lpO2kqEy07QVo2liv9tlMe4ywjfdtz6nmSrpamjtaqLampuWcdmXNp7bs0cBCcAlJJ4AFalf1RFi6cKc0orwPeHnKcbyJvFUnNa0ZTatLbvrbvpu321XVJrvSrceePUZZLucaurFW6wbBmZGXD8vaM6pIWELS6+snhZFJTTfuI354Rfw9WFSWTKC5FOvCUI5UZMiuiGn81KzAU866+yrguJcWpwgeEi8cFDiyOR3EWa2GhONoqzIKWIlF9p3RfshOtvNpdaUFtrF5KhkR+Hi3RjSi4uzNNNNXRsRw6IAgeleiTiWZmYZn59K0pW+EdkG5hVdwAAFKdwxwwzi5SrptRcVu2EFSm7NqTI5q4sqYtBlx5+0J5IS5skht9QqQlKiSVV8MRNiZxpSUYxXIhoRlON5SZa1nSmyaQ3fW5cSE33FXlKpvUreeeM+Usp3LiVlYjulFsupDym8GZcpS9dUErWtYSq4klCgkBLjZOFTtMCm7wpqcE7X2vYeJyfIws2o604/UqpLXDMIW5tk7JwFW0bcKUrStIBUUKwoMALwVHchNLjs8Nfkcymr8D56lPc0+f1jFKfePtPpH/AJI+b/bMseTTEAIAQAgBHATbRDVxMzdHHasMHG8ocJY+Kk5D4xwxqKx1JsysZ9VpUezDtS/heb/r9FzaP6Oy0mi5LthNe6UcVL+UrM78MhXACJVFI+axGKq15XqO/wCkdWOlcQAgBACAEAcTSfSqVkUXn18IiqW04rX4huHOaDniWlRnUfZI51IwV2UnphrAmp2qAdiwcNmgnhD46vheLAcxzjVo4WFPXtZn1cTKepakRCLJWL21H96/5l31o+fn3n5m5HYiwI8HRACAEAVPr6TwZM87o9Ib/KNH6ftl6FLGrUje1FD+hvn/AOz/AIaPzjxj++vI94TuepYNpWg0w0p15YQ2kVUpW78ycgBiYpxi5OyLMpKKuyq5yanbedLbAUxZ6FcJah3ZHHTu1bwgYDAk1pF+KhhleWuRUblXdlqiWPo3o9LyTWyYTQZqUcVLPGo7zzZDcBFKpVlUd5FmEFBWR1ojPYgBACAKz1rWguYel7LYPDeWlbvMmvBB5hRTh30Qnji9hIqKdWXh8/4VcQ8pqmvErnTWwVWdPFCCoJFHWF76VqDXjSpJHmB3xeoVFVp3fqVK0M1PUXzojbiZyUafFKqTRYHwXE4KHiriOYiMitTzc3E0qc8uKZ2YiPYgBAGOYFUKHxT9kdW0HzBoiKz0n5Sz94mN6t9uXk/0Y9P7i8z6jjANgQAgCO2No8pmfnJpS0kTGzCEgGqQhN01PPQZRNOrlU4w3XPEYWk5byRRCexAFM61dO9qVScqr2sGjziT3ZH7tJ8Abzvyyre08JhrduXoUMTX/wBYmXVVoHfuzk0ngd0w2od1xOKHg+CN+eVK8xeJt2I+vQ7hqH+8i4YzS8IAQBQ+uwftIc8sg/2nB+Ea+B+16mbjO+vIsbVEn9ksc6nD/wDqsfhFLGfefp+i5h/tomUVSY8IgDg6EaOdgSoY2gcIWpZUE3K3uap3ADOJq9XOzyrHinDIjY78QnsQBBtcvetfzqPti3gvuor4n7bIxpNq/wBvIy81KJ9u7GbLrY/ejZp4SR4fN8Lx5z0sTkzcJbLv0IqtDKipR22I1q902XIOXHKqllnhpzKDlfSOPjG/xxPicOqqutpDQr5Ds9h9ASsyhxCXG1BaFAKSpJqCDkRGO007M007mWOA0bdRWVfHGyselJj1DvLzOS2MhWo5NLOWeOZUf7DQ/CLeO+4vLqV8Iux6lhxSLJC9LpB0ImW0pBam1IWpw3iGlpShBCwhKjdKGW6GlAb94jCtmlJan4r5/ZFNPWt5glZZStvKyyUKlpmil3LwTLXxdfSlRQErCqEpA4QUvFITl6btactq/nccte8VsfxlCSnuafP6xihPvH2v0f8A8kfN/tmWPJpiAEAIA6uj+j0zOOXJdsq8JRwSjnUrIeLM7gY5t1Ir4jFUqEb1H6eLLl0Q1by0pRx2j74xqocFB+Kk7x4RxwqKRIoeLPmcX9Uq1+zHsx/l+b/om8ezLEAIAQAgBAGKamUNoUtxSUISKqUohIA4yTlHUm3ZBuxVOmGtnNqzxzF9Y+7SftV6N8aFHBeNTkUquLS1QKpmphbi1LcUpa1GqlKJUSecmNFJJWRRlJyd2Y46eRAF66j+9f8AMu+tHz8+8/M3I7EWBHg6IAQAgCrNfHuUr84v1UxoYDvMp4zuo0dWGk0tI2a+t9eJmTcbFCtftbXcp4uc4Djj1iqMqlVKO7+2cw9SMKd2Z7DlXLeeL826lMs0qiJVteNdxXTEVGF/M8Kl0Ryo1hlkwWt+J2Cz+uWzcWrKyyG0JQ2lKEJFEpSAABxACM9tt3ZcSsZY4BACAEAalr2iiXYcecNENoKjz03DnJoBzkR6hFykoo5KSirsrzVRILmHpi1JgcN1RQ1zD4RHMKJbB4kqi7i5KEVSj4fP+lbDpybqPxOnre0f7IktsgVdl6uDnbPug9ACv6nPEeDq5E7PYz1iaeVDyIVqX0h2MyqVWfa38UczqR/eSKeNKRFrG0sqOWvD9FfCVLPJZeEZRoCAEAfh7uT4jBA+YdDvf0n5Uz94mN+t9uXk/wBGPT+4vM+oYwDYEAIAQAgCq9aunly9JyquH3L7iT3A3tpI+FxndlnW7oYTDX7cvQp4jEZPZjtODqw0D7KUJmZT/R0ngIP75Q4/+2D6ThlWJsVicjsx2/ojw9DK7Ui8QIyTQPYAQAgCitd3fFHkqPXdjXwP2359DOxneXkS7VppTJMWaw09MNNuJK7yVKoRV1ah9RB88VcVRnKq2lu/RPQqRVNJsk503s3+MY+mIg0er+LJs7DeRtzSxEzbUi1KvqWylDpdCCoJWotrIChgF0ug76VidUXChJyWvV+yLOqVRRi95YkUiyIAQBBtcvetfzqPti3gvuogxP22SXRf3lK+TN+omIKvfl5slh3UQLWfq+2t6blE+2d080ke6ca0AfD4x8LMY91cwuKyexPZ4Mq4jD5XajtIhq506VIr2TpKpVZxGZaJ+Gkbxxp84xwNnE4ZVFdbf2QUMRkdmWwvyXfStKVoUFJUApKkmoIOIIIzEY7TTszTTuYLX97vfNL9Ux2PeRx7CE6j+9yvKFeq3FrHfd9Cvhe56lgxTLIgBAHyTKe5p8/rGI594+v+kf8Akj5v9syx5NMQB+2WlKUEpBUomgCQSSeIAYkxy55lJRV3sLN0Q1UrXRyeJQnMMpPCPy1DuRzDHHMGPSg3tMPGfWUuzQ18enzmWzISLTLYbZQltCckpAA/3PPEiVj56pUlUllTd2bEdPAgBACAEAIAiGmGsGVkqoB2z4/doI4J+OrJHixPNvizRws6mvYiGrXjT8yk9JtKZqeXefXwQapbTghHiG885qcY1aVGFNdkzalaVTacWJSIQAgBAF66j+9f8y760fPz7z8zcjsRYEeDogBACAKs18+5Svzi/VTGhgO8ynjO6jiavtDGLQs96/wHkzBS26MSAG2yEkZKTVRwzxzES4jESpVFbZbYeKFGNSnrIxNSs9ZM2K1adHcqTilxO+m5aThUHLCoBiwnTrw3oganRlcuTQXT1mfAQujUyBi3XBdM1Nk5jfdzHOMYy6+GlS1rWi/RrqouJMYrE4gBACAKi12aRAqbkkKoAQ4+c6V7hJ46DhkfIjRwNLbUfoUsVU2Q5nVsnWZZMuw2y2XQhtAQPa86bzjmTiecxHPCVpScmSxr00rI2la2rMIoS6QcCNn/ALx50Kqd0iBSs+60iZUuUUrZpcvsqIopIBvJ48UnCu+lY1YpuNp7fEzZNRneJ9I6J22mclGnxQFSaLA+CsYKHiqDTmIMYdWnm5uJrU5qcU0deIz2IA/D3cnxGCB8w6He/pPypn7xMb9b7cvJ/ox6f3F5n1DGAbAgBACAK71n6edipMtLK/pChw1D9yk/3yMhuGPFW7hcNl9qWz9lbEV1BWW0gernQhU+5tXqiWQrhHEF1WdwHi8JXmGJqLeJxCpLJjt/RVoUHUeVLYX6y0lKQlICUpASkAUAAwAAGQpGQ3fWzTP3HAIAQAgCitd3fFHkqPXdjXwP2359DOxneXkTHVzorJO2aw49LNOOKCypS0gk+2LAz5gB5oq4mtNVWkyxQpxdNNokitCbNP8AybHmQB9kQaRV/JkuahuIgrRxmUt+S7GbKG1tuFQF4pCg26K1NbtcMObniznXPDyynr1ftEOaUaqcUWfFAtCAEAQbXL3rX86j7Yt4L7qIMT9tkl0W95SvkzfqJiCr35ebJYd1HUiM9FU60NX1+9NyaOHip5pI7veXEAfC3lO/MY1vaGFxVuxP0ZTxGHyu1HaRrVtp4qSUGXyVSqj4yyT8JPGg5lPnGNQqxicNnFlR2/shw9fIeTLZ+i7bSdSqWcUkhSVMqUkg1BBSSCCMxGTFWlZmi9hDNR/e5XlCvVbi1jvu+hXwvc9SwYplkQB+UOJORB8RrA601tPkuU9zT5/WMRz7x9d9H/8AJHzf7ZljyaZJ9E9B5qeIUkbNne6sYf1Rms+LDDEiCTewoYv6jSw+p65bl/e4unRbQ+VkU+1JvOEUU6uhUeMDwRzDz1iSMUj5jFY6riH2nq3eBIY9FMQAgBACAEAc+2ral5VvaTDiW07q5qPEkDFR5hHuFOU3aKPMpKKuym9MNaL8xVuVvS7ORVX2xY8Y9zHMnHn3Rp0cHGOuet/wUKuKb1R1FfRdKh5A4ewB5AHsAIAvXUf3r/mXfWj5+fefmbkdiLAjwdEAIAQBU2vpfBkxxl0+jZ/nGj9PWuXp/ZSxr1I6Goo/0J/yk/dt/lHjH99eX9s94TuepOLdsRibaLUwgLScRuKTuUk5pP8A6yipTqSg7xLE4KSsyhtMtC5iznAsFS2bwLbyagpNagKp3Cwcjkd2OA16OIjVVvHcZtWhKm7rYTfQHWeF3WJ5QSvJD5oArmc3JV8bI76b6uIwdu1DkWKGJytUi04zy4IA0LetVErLuPudy2m9TwjklI5ySAPHHunBzkoo8ykoq7K51R2UuYeftKYF5a1KS3XjOK1Cu4YIHELwi7jJqKVKJVw0XJupLxLS2SfBHoEULsuDZJ8EegQuwQHXDo8HpPboT7ZLkrNBm0aX/RQK8STxxbwdXJnkvx/ZWxNPKhdeBEdS+kOxmVSqzwH+EjmdSP7yRTxpSN8WcbSyo5a8P0QYSpZ5LLvjKNAQBjmTRCj8U/ZHVtB8w6IH+nSflTP3iY3q325eT/Rj0/uLzPqKMA2BACAITrG04TIt7JohU0scEZhsH4aufiG/xRaw2HdR3ewgr1lTXEqvQfRR20pgqWVbEKvPunEqJxKQTmtVa13A1O4HQr1lRjZbfBFGjSdWV3sPoORk22W0ttJCEIF1KRkAIxpScndmokkrIzxw6IAj+jGknZbs2gICUy7+xSq9W/SoJpTDFPPnE1WlkKL3q54hPKb4EgiE9iAKI12KraSeaWQP7Th/GNfA/a9ehnYzvryLN1Xn9lS3yVfeLihivuyLlD7aJVFclEAcGztJA9PzEols0l0pKnL2BUoJN0JphSpxr8ExLKlk01O+08Kd5OO470RHsQBBNdCv2Yed5A+0/hFvBfdK+K+2ySaIKrISh45Vr7tMQVvuS82S0+4vI68RnsQBUmtLQDupyUTxqfbSPOXEj1h5+OujhcV/pP0KWIw9+1Ei+hOnK5Vtcu7VcutCgneWlKBxTxpJOKfOMag2K+GU3lLb+yGjXyOzLYWBqOP7OXzTKh/YbP4xTx33F5dSzhH2PUsOKRaEAVjqXHCnvnU/a5EVJbTc+s7KXl0Ki0fsx6YuNsNqcWQcE7heOJJwSOc0EJ94vfTa0KWCjKbsrv8AbLj0R1WNM0cnCHnMw2Pc0+Ovuh8eHMc46obzPxf1idTs0tS3+P8Az9ljpSAAAKAYADdEhinsAIAQAgBAHijQVOAgCuNMNarLNW5O6+7kXP3afER7ofFhz7ovUcFKWuepfyVauKjHVHWU9a1qvzLhdmHFOLO9W4cSQMEjmFBGnCEYK0UZ85ym7tmnHo8CAEAIAQB5AHsAXrqO71/zDvrR89PvM3I7EWBHk6IAQBy7ftpMqhK1NPu3lXAlhsukGhNSAcBhSvGRElOnlu10vM8ylZFS6yp6YtFbGxkZ1KGgvFyXWCorubkg4C4N++NHCxjSTvJa+JSxGVUtaLNnVta79ntutvyE8pK1haS3LrNDS6QQqmGAxEecTCNVpxkuZ6w8pQVnFlq2HaomWtolt1oXim68gtqw30O7GM+cMh2vfyLcZXVzcmWEOIUhaQtChdUlQBBBzBBzEeU2ndHpq5Sun2rRxgl6SSpxknhNiqlt14t60fWN9cSNTD4tS7M9u8z62GtrgbGgmk9oyYDUxJzb0uBRNGHCtviCagBSfik4bjhSPNejSqdqMkn5nqjUqR1SjqLQmLdSmUE1sZhQISdklol3hKCaXK5i9UjcAYoKneeRdefgXHLVexVusS2J20AhtiRnUMJN832FhS15CoSCAAK78zzCNDDU6dLXKSv5lPESnNWjF2JNohpSGJeWlVWfPoUlKGlK7HNy8aBSySQQColRNN5ivWo5UnPLXMmpztFRyWWFFMsCAIrbul6GXXGDJTz9AElTUvfQoKSFUCr2Ioqh5wYsU6DklLKS9dZHKpZ2syjU2BPJcvtSk2i6u+j2l0lNDVON3MYY80a2cptWclzMzNzUrqLLt0X0ycfU0y/JTbLyhRS1MlLQUlJJN5RBSDdwBGZAxzjKq0FG7jJNees0YVHKyaZL4rExCLX06NxxDUjaC10UhJ7GITexAJNSab6gGLUMPrTclzIZVd0WU5ZdjTzLzTok5k7NxDlNg6K3FBVO5wyjTnUpyi1lLXxRnxhUjJPJLysnTNLzqGzJzzRWaXnZcpSDQnFVcBh9kZM6GSr5SfqaUal3azJREBIcDTW2npWWK5dlb7ylbNCUIUu6SCb6gnG6LvnNBhWsTUKcZytJ2R4qScY3SuUFM2PaDrinHZabWtary1Fh2qic/gYfYMI2FUpxVk1zMx06kneSZZNi6ZPyzKGWrFmkIQKADaGp3knYipJxJihOhGbynUXz1Lcasoqygzf/AFjzX/SJv0Of5UedFh/9F89T3n5fgz8L1kzQ/wDiZrz7Qf4MNEh+a+epzPy/BmpMayLRIIbsp1KqYFSXl0PHQNJr6Y9LCUvGf66nHXqW1QN/U1JPtsTBfbcbWt+97YhSCrggk0UBXEnGPGNlFyWS/A9YZSUXlbyw4plg5GkFvJlQgqZmHr9aBhoukUpnTLP6jElOm5+KXmeZSyfApTTpE3PTin25KbSi6lCQphytEjM0BAxJ3mNXD5FKGS5LmZ9dTnK6iySaJ6WzsnKty5suZc2d7hhLqa3lKVlsjTuqZ7ogrUKdSbllr56ktOpOEVHJZ2f1jzX/AEib9Dn+VEWiw/8AovnqS5+X4MwzGsqcp7XZUxXjUHT9Qax9MdWEh4zXz1OOvPwgxqilZnbTz80042t5SFcNtaKkl1Srt8ZC8PFhDGOGTGMXe3/DmGUrycltLLiiWjBPurQ0tTaNqtKCUt3gm+oCoTeOCanCpjsUm0m7HHs1FZacsWxaLKGRZ2xQlwOE9ksLKiApIHdAAcInfkIv0HRpSvl39GVayqVI2yf5OvotO2tLssS7tm3kthLW0TNMiiBRIJTUk0TxHGkR1Y0ZSclP+GSU3USScSexTJxACAKk1has1FZfkEVvGrjIITQn4SKkCnGn0cQ0cNi0lk1OZSr4a+uBINTsg8xJOofbW0sTSjdWkpJGzaxFcxUHEYYRDjZRlNOLvq6kuGi4ws95O4qFgQBWWpfup751P2uRFTNz6zspeXQ6OpJlIshlQSApS3SogAFVHXEip30AA8QiUxHJtJN7CeQOCAEAIAQAgDgaU6Xysin25dXCKpaRQrV5vgjnNBE1KhOo9XMjqVYwWspLS7TyaniUqOyY3NIJoflqwK/qHNGrRw0Keva95nVcRKerYiKxYK57ACAEAIAQAgBACAL11Hd6/wCYd9aPnp95m5HYiwI8nRACAEAIAQAgBACAEAIAQAgBACAEAIAQAgBACAEAIAQAgBACAEAIAQAgBACAEAIAQAgBACAEAIAQAgBACAEAIAQBWWpfup751P2uRFTNz6zspeXQ6mpXvNL/AC3fvnIlMMnMAIAQAgDBOzjbKC46tKEJFSpRAA85jsYuTsjjaWtlS6Ya2VKq3IC6Mi+sYn5CT3PjVjzDONGjgvGpyKVXF+EOZVz7ylqK1qUpSjVSlEqJPGScSY0EklZFFtvWz8R04IA8gD2AEAeQAgD2AEAIAvXUd3r/AJh31o+en3mbkdiLAjydEAIA5dqWE2+sLWt9JCbtG33WhSpOSFAE45+KPLimT08RKmrJL1Sf7Rp9qLHKzfS5jrxzNrjzZJ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hsaPaNS0nf7HSpO0IK7y1LqRWndH4xjsYqOw8YjFVK9st7PQj2pXvNL/Ld++cj0VycwAgBAEL0w1jS0nVtHt8wMLiTgg/HVkPkip8WcWqOFnU1vUiCriIw1eJSukekszOrvzDhIB4KBghHyU8fOannjVpUYU1aKM6pVlN6zkRIRCAEAIAQAgDyAPYAQAgBACAL11Hd6/wCYd9aPnp95m5HYiwI8nRACAEAcK09LpSXWpDynElHdHseYUkYVrfS2UkUOYMAaMtrGsxw0bfU4RmEMTCyPotmAJFZ86h5tLjd66qtL6FtnAlJqlwBQxBzGOeUAaNr6Sy0ssIeUtKikLF1l5wUJI7ptBFapOFa+kQBx16zbJBoZqhGYLT4p46owhYEpk5tt1CXGlpWhQqlSCFBQ4wRnAGaAOTbGkctKqCX1LSSm8LrLzgpWmbaCBlkYA5TWsezFEhEwpRGYSxMKI8YDeGULAkNmz7b7aXWiooVWl5C2zgSk8FYChiDmIA/Fq2vLyyL8w82ynIFxYTU8QrmeYQBw2tP5JYqz2Q8nwmZSZcHmUluh80AY5jWNINe7GYZrhV2UmUY+duAJBZFqszLQdl3A42SQFJrmDQ584gDJaU+2w0t55VxttN5aqE0A30AJPmgCPM6w7NWKoeWoZVTLzCh6Q3AHj+sazEUK31IBwF5iYTXxVbgD9tawbOUAUvLUDkUy8yQfEQ3jAH4c1i2YkpSp8pKjRIUw+muQwvNjeR6YAlcAcK0tLZRhakPKdSUd0ex5hSRhWt9LZSRQ5gwBoy2sazHDRt9SyMwhiYWfQlswsCRWdPIebDjd66a0voW2cCQeC4kKGI3jHOAMVtWuxKsqemF7NpJAKqKVQqISMEgnMgQBxGtYVnKAUl5aknIpl5kg+IhuAPw/rIstFL8wUVyvMTCa04qt45wBkRrAs4gFLrhBFQRLTJBB3ghrEQAb1g2aXUNbchxxSUISpl9BUVm6nukDNWFcoAk6lUFeLGAIxM6wbObFXHXGxlVyWmUY8XCaGMAey+n9nuCrbrjg40S0yvL5LRgCTJNRWAORamk0tLruOl0KoDwZd9wUPxkNlPmrAHOldYVnOV2Ty3KYHZy8yuh4uC2YWBJmHQtKVJrRQChUFJoRUVBAIPMcYAjs3p7Zzby2FPnaoJStCWnlkEZ9wg1zGUAfk6fWeMS64B5NM/5UAYmNZNlrNETBWRiQliYVQeZuFgZHNYNnJBKnVgDEky8yABzkt4QB2LDtuXnGtrLObRu8U3rqk4jMUUAd8Afq1rWalkhTt+hN0XGnXcaVxDSVEDDM4QBwHdZNlpVdVMFKvBUy+DjlgW6wBn7fbP5Rzo0z/lQBje1h2agVW8tIyqqXmEj0luAJDZ082+0h5pV5txIWhVCKpOINCAR54Ah+pXvNL/Ld++cgCcwBzbet6Xk29pMOBA+CM1KPElIxUf8Awx7p05VHaKPMpqKuymNMNZsxNVbl6y7BwwPtix8ZQ7kcyfSY1KODjDXLW/4M+rinLVHUiBCLhUPYAQAgBACAEAIAQAgBACAEAIAvXUd3r/mHfWj56feZuR2IsCPJ0QAgBAHM0n95TPk7nqKgCn/0dvfE38y36y46wXnHAIAo5jRli0LftNh+8AEX0KQaFCxsQFDccFEUIIxjoNCasq1tH3C6wraypVVRCSW1fOorVpXxweLhboAszQnWRKT9EE7CZP7pZHCP/bVk4ObBWGW+OAmkAVNqk77Wz5Qfv5iALZgD5o0pdmJe2dvabKnUpmCpKV9w4yFG4lsnglIBBu8Y4WJMdBdVi6x7LmALsyhpWVx72kg8XDolX9UkRwHX0gspqfk3WCoFDqaBaaKoQQpKhuNFAHzQBh0M0cTZ8omWS4XAlSlXiAkm+oqyHjgDb0iskTcq9LqUUB1BQVAVIB3isAY9FrCbkpVqWbJUlsHhHNRUSpSj4yomAK8/SG96yvlJ+7XAEt1Vd6JP5r+8qAMum+hrVohm+tTamXNolSQDUHNOO4kJP9WAJNAHO0k95zPk7nqKgCm/0d/fM18w36yo6wXrHAcXTHR5M/KLllLU2FlJvJAJFxQWMDh8GAN2xbNRLS7TDfcNNpbBOZugCp5zSvngCoP0ifdJH5D32sx1As/QPvXI+Rs/dIjjBqaUaFtTk1KTKnFIXKuBYCQDtAlaHAlVcgCjd4RgCUQBW+vvvYjypHquR1A29R/ehr5137xUcBPYAQBVP6PfvWa8q/w0R1gtaOAjFiaGNS8/MzwWpbkxhQgANgkEgUzrdTnxQB27Y97vfNL9UwBSf6OvvmY8mR60dYLxn5RDzTjTgqhxCm1DjSoFJHoMcBx9CdGE2dK9jocU4L6l3lAA8KmGHigDvwB8+ay/+IkfOy32ojoPoK8I4CIrelrckJhpG0Q3tiwVEJqFtFKwtNCaprdIrSuOEAd/R+yxKyrMulRUGmw2FEUJCRSppAEV1MLAsVgkgAKeJJwAAecxPFAHM0w1rtNVbkQHV5F09wn5O9w8+CcsTlF+jgnLXPVw8SpVxSjqjrKgtK0XphwuvuKccOalH6huSOYUEaUYRgrRRQnNyd2a0ejwIAQAgBACAPIA9gBACAEAIAQAgBAF6ajj+yx5Q760fPT7zNyOxFgx5OiAEAIA5mk/vKa8nc9RUAU/+jt74m/mW/WXHWC844BAFUaF/wDE9p/NH7WI6C1lJBFCKg4EHfHAVbptqgZeq7IFLDvdbLJtRz4NMWj4uDzDOO3BH9HdZU7ZzvYlqtuLSnC8r3VCcgquT6MM61z4SsoWB1NS8yl20bWdQaocd2iDQiqVvPqSaHEVBGBxjgLfgDkM2rJTa3ZdK2X1N1DrRou7Q3SFJPPhAHCtPVZZT1T2PsjxsrU3T+qDc+qAIFpTqves5pybs6bdCW0lxxF4trCU4lQW3QLoMbpAwBxOUdB29TenM3OOOS00dqUNbVL10JNApKbi7oAJN6oNAeCqtYMFrRwCAKn/AEhvesr5Sfu1wBLdVXeiT+a/vKgCVwAgDnaSe85nydz1FQBTf6O/vma+Yb9ZUdYL1jgEAIApP9In3SR+Q99rMdQLP0D71yPkbP3SI4wd2AEAVzr5QTZYIGCZlBPMCFp+1QHnjqBm1GOg2SgA4pedSrmJWVfYoHzxwFgQBjfeShKlqICUpKlE7gBUn0QBWP6PjKhIvuEEJcmSU13gIQCfTUeMGDBaUAIA07Y97vfNL9UwBSf6OvvmY8mR60dYL4jgEAIA+edaLSV6QBCgClTkulQORSq4CDzEEiOgt79Xlk/wLH0I4D86CaN+xkq82txJRt1vhWICGylIAUTxBGJgCQWbaLL7YcYcQ62agLQQoGhoaEc4gD5qMxNdiolNvSXQSQ2EUBKlFZKqK4fCVhXAUET0qrp64pEc6anqbNH2PV4Y+getE2m1eHz1IdEp8R7Hq8MfQPWhptXh89RolPiPY9Xhj6B60NNq8PnqNEp8R7Hq8MfQPWhptXh89RolPiPY9Xhj6B60NNq8PnqNEp8R7Hq8MfQPWhptXh89RolPiPY9Xhj6B60NNq8PnqNEp8R7Hq8MfQPWhptXh89RolPiOwFeGPoHrQ02rw+eo0SnxHserwx9A9aGm1eHz1GiU+I9j1eGPoHrQ02rw+eo0SnxHserwx9A9aGm1eHz1GiU+I9j1eGPoHrQ02rw+eo0SnxHserwx9A9aGm1eHz1GiU+I9j1eGPoHrQ02rw+eo0SnxHserwx9A9aGm1eHz1GiU+I9j1eGPoHrQ02rw+eo0SnxLy1MS+zswJrX25w1pTM1im3d3LS1E7jgEAIAQBGtIJGeeDrbcyw2y4gooZVa1BKk3TwuyEgnE/BEARTQ/V7NWctxcvOtEuJCVbSUUoUSSRSkwOMwBY9mh3ZJ2ykLcxvKQgtpOJpRKlrIwoMzx4ZQBpW43Nkp7GfaaFDe2jCnqndSjqLu/jgCG2boTOszr06iea2zwurrJkppwch2Rh3CYAnlkpeDYD7iHHKmqm2y0KbuCVr+2ANyAOVpFo7LTrWymWwtPwTkpB40qGKT4vPWAIvq70JTZszNhLxdStLYSFICSkC+RUg0UeHmAMsoAnsAVcrQJ+SnnZ+WnEpU6txRQuXvijq75SSHU1ANOLKAMvbZad67tJPir2K9/qYA3ZrRectFu7N2gpLCu6almEs3t+KlrcJHMcIAk2jGi8rINlEs3dvYrUSVKWRkVKOJpU0GQqaAQB2YAwTwc2atkpKV04KloKwDzpCklXpEAQDTDQuctFDaJidZCW1307OTUnGhTjWZO4mAOho/YdoSku3LtTksW203U35JZNKk4kTQ44Am0AIAjdvSU87tW25lhtpaSiipVbigFJoeF2QkE4n4IgCJaH6vJmzlrXLzrRLiQhW0lFKFEkkUpMDjgCx7NDuzG2WhbmNVNoLaTiaUSpayMKbz5soA2oA1LUDuzOwWhDlRRTjZdAxx4KVoJw54ArzTHQGatFTSpidaGyCgnZyak93drWswa9wPrgCQ2BZc/LtsM9lS62mkoaoZRYUUIATS92TQKujOhx3QBLYAQBrWjINPtLaeQlxtYuqSoVBH/mNd1IAr5OrpyRWp6zZ92XSTVbTjaX0qpkKEp8VTVVN8AfjtptNKrhdlDuvGVd/CZpAHSe0WmbQQOzZ9ZYPdMSzQlwum5aipalJPFUfjAEys6QaYaQyygIbQm6lKcgPxO+pxJNYA2YAQBGrWlJ9zaIRNS6G1XkgGUWtQSaihV2SATQ50HigCJaHaupmzlrXLzrRK0BB2kopQoDUUpMDGFwWJZCXwg9kONuLvYFtpTIu0GBSpxdTWuNRmMMMQN6AOfbCZgpHY7jTaq4lxpTwIpkAlxFDXfU+KAK5trVpMTM4JxyebDoUhQCZQhNW6XcDME/BG+AJX2Lan8dLdBV/qYA07YsS0plhxhyfYCHUFtV2SUDdVgQD2QaVFR54A6+gmj/YEkiW2m1uqWq/cuVvrK8ryqUvUzgD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416" name="AutoShape 8" descr="data:image/jpeg;base64,/9j/4AAQSkZJRgABAQAAAQABAAD/2wCEAAkGBxITERUUEhQVFRQXFB8UFhgWFhcWIRcYGhwaGBwaHB4YHSghGBwnHBUYITIhJTUrLjAuGB8zODMsNygtLisBCgoKDg0OGxAQGzckICYrLCwwLC83LywsLCwsLCwsLCwsLCwsLCwsLCwsLCwsLCwsLCwsLCwsLCwsLCwsLCwsLP/AABEIAF0CIAMBEQACEQEDEQH/xAAcAAEAAgMBAQEAAAAAAAAAAAAABgcDBAUBCAL/xABWEAABAgMEBAYKDgYIBgMAAAABAgMABBEFEiExBgcTQSJRU2GU0hQWMjVScXSBkbIVIzM0QmJyc5KhsbPB0QgXJUNUhCSCosLD09ThNkRVY/DxRWSj/8QAGgEBAAMBAQEAAAAAAAAAAAAAAAMEBQECBv/EADQRAAIBAgEJBwQCAwEBAAAAAAABAgMRBBITFCExUWGR0SIyQXGBkvAFM1KxocEVQuE0U//aAAwDAQACEQMRAD8ArSXlklAJGJrvPGR+EeJSaZ9D9O+nYevh1Oa16/F7/MydiI4vrP5xzLZd/wAPhPxfN9R2Iji+s/nDLY/w+E/F831HYiOL6z+cMtj/AA+E/F831HYiOL6z+cMtj/D4T8XzfUdiI4vrP5wy2P8AD4T8XzfUdiI4vrP5wy2P8PhPxfN9R2Iji+s/nDLY/wAPhPx/l9TYkLGLzgbZbU4tWSU3if8AYc5wEczjPFT6ZgqccqasvN9S1dFtTLIF+fJUojBptagE/KWk1UeYUHOY9rK8TAxUsNe1CNuLb/V/nAkX6o7I5BfSH+vHopj9UdkcgvpD/XgB+qOyOQX0h/rwA/VHZHIL6Q/14AfqjsjkF9If68AP1SWR/Dr6Q/14AHVLY/8ADq6RMf5kAV7phLWBL1blZcvvZFXZExs0HnIc4Z5k4c4yi7Rwcp65al/JWq4mMNS1sneo4fsv+Yd9aKk1aTRYTuiwI8nRACAOXpBITDyEplpoyqgqpUGkO3k0Iu0XgMSDXmiSnKMX2lf+DzJNrU7FYac2tbFmraBn9ql0KKVCXYQQUXbwIKD4aca8cX6EKFZPs2txZUrTq07azY0GnbYtFLi/ZDZIQoJr2OwslRFcglNAARv3x5rxoUmlkX9Wdoyq1Fe9iyrCk32mrsxMGZXeJ2hbS3gchdThhxxRqSjJ3irFqKaWt3N511KUlSiEpSKkkgAAYkknIR4SvqR6KftrTWfm5/ZWS45swkJADbZBIJvOErSbqMQKmmQ3mNOGHp06d6q+bilKtOc7UyX2fo/a/AU9agqCCtCJZoggHFN6iTjlWgitKrR/1h/JPGNTxl/BNIqkwgBAGrak+hhlx5w0Q2grV4gK0HGTkBzx6jFyaijjaSuyq9XOn770+pqaXVD5OyBpRpdSoIBAGBBKcd4TxxoYnCxjTvFbCnQxDlNplvRml0QAgBAEItSy7ZQhxxq0ULuhS0tqlW01AqQm8K40wrSLUZ0HZOH8kMo1NqkVvJax7WdcQ2h9N5xaUJq03mohIrweMxelhKMU20U44mq3YtaybItRLqFzFoJcbBqttMs2m8KHC+MRiQa03RnznSatGFuNy9GM09ciUxXJBAFT25bNsuWrMSsi7wW7qgChiiElCDipaCTwl5Yn0Rowp0FSU5r9lSc6rqOMDbRZmk5/5xgeNLX4S5jzl4T8X/PU9ZNfejKLI0l/jpX6Kf8ATRzLwv4v56jIr/kgbL0kSCTPSlAKkkJFBx+9oZeF/F/PUZFf8kQaY1lWmhSkiZbWEki+lpu6qm8XkA08YEW1hKTV7FaWJqJ2uWtq8XaC2C7aC6lyhaQUIQUIocVXUjFVRgcgBx0Gdic2pWplyjl2vMlcVyY4WkFnTzq0mVnBLJCaKSWEO3jXOqjUYYUiWnOml2o39bHiUZPY7FXaU6X2xIzCmHJlCyAFBQZbF5KsjS7hkRTmjQpUKNWOUkU6tarTla519HH7fnWEvtTcultRIAWhIPBJScAyRmOOI6iw1OWS4v56nuDrTjlJo6qrG0iphaEvX5pA/wACIs5hvwfz1JMit+RoT0lpO2kqEy07QVo2liv9tlMe4ywjfdtz6nmSrpamjtaqLampuWcdmXNp7bs0cBCcAlJJ4AFalf1RFi6cKc0orwPeHnKcbyJvFUnNa0ZTatLbvrbvpu321XVJrvSrceePUZZLucaurFW6wbBmZGXD8vaM6pIWELS6+snhZFJTTfuI354Rfw9WFSWTKC5FOvCUI5UZMiuiGn81KzAU866+yrguJcWpwgeEi8cFDiyOR3EWa2GhONoqzIKWIlF9p3RfshOtvNpdaUFtrF5KhkR+Hi3RjSi4uzNNNNXRsRw6IAgeleiTiWZmYZn59K0pW+EdkG5hVdwAAFKdwxwwzi5SrptRcVu2EFSm7NqTI5q4sqYtBlx5+0J5IS5skht9QqQlKiSVV8MRNiZxpSUYxXIhoRlON5SZa1nSmyaQ3fW5cSE33FXlKpvUreeeM+Usp3LiVlYjulFsupDym8GZcpS9dUErWtYSq4klCgkBLjZOFTtMCm7wpqcE7X2vYeJyfIws2o604/UqpLXDMIW5tk7JwFW0bcKUrStIBUUKwoMALwVHchNLjs8Nfkcymr8D56lPc0+f1jFKfePtPpH/AJI+b/bMseTTEAIAQAgBHATbRDVxMzdHHasMHG8ocJY+Kk5D4xwxqKx1JsysZ9VpUezDtS/heb/r9FzaP6Oy0mi5LthNe6UcVL+UrM78MhXACJVFI+axGKq15XqO/wCkdWOlcQAgBACAEAcTSfSqVkUXn18IiqW04rX4huHOaDniWlRnUfZI51IwV2UnphrAmp2qAdiwcNmgnhD46vheLAcxzjVo4WFPXtZn1cTKepakRCLJWL21H96/5l31o+fn3n5m5HYiwI8HRACAEAVPr6TwZM87o9Ib/KNH6ftl6FLGrUje1FD+hvn/AOz/AIaPzjxj++vI94TuepYNpWg0w0p15YQ2kVUpW78ycgBiYpxi5OyLMpKKuyq5yanbedLbAUxZ6FcJah3ZHHTu1bwgYDAk1pF+KhhleWuRUblXdlqiWPo3o9LyTWyYTQZqUcVLPGo7zzZDcBFKpVlUd5FmEFBWR1ojPYgBACAKz1rWguYel7LYPDeWlbvMmvBB5hRTh30Qnji9hIqKdWXh8/4VcQ8pqmvErnTWwVWdPFCCoJFHWF76VqDXjSpJHmB3xeoVFVp3fqVK0M1PUXzojbiZyUafFKqTRYHwXE4KHiriOYiMitTzc3E0qc8uKZ2YiPYgBAGOYFUKHxT9kdW0HzBoiKz0n5Sz94mN6t9uXk/0Y9P7i8z6jjANgQAgCO2No8pmfnJpS0kTGzCEgGqQhN01PPQZRNOrlU4w3XPEYWk5byRRCexAFM61dO9qVScqr2sGjziT3ZH7tJ8Abzvyyre08JhrduXoUMTX/wBYmXVVoHfuzk0ngd0w2od1xOKHg+CN+eVK8xeJt2I+vQ7hqH+8i4YzS8IAQBQ+uwftIc8sg/2nB+Ea+B+16mbjO+vIsbVEn9ksc6nD/wDqsfhFLGfefp+i5h/tomUVSY8IgDg6EaOdgSoY2gcIWpZUE3K3uap3ADOJq9XOzyrHinDIjY78QnsQBBtcvetfzqPti3gvuor4n7bIxpNq/wBvIy81KJ9u7GbLrY/ejZp4SR4fN8Lx5z0sTkzcJbLv0IqtDKipR22I1q902XIOXHKqllnhpzKDlfSOPjG/xxPicOqqutpDQr5Ds9h9ASsyhxCXG1BaFAKSpJqCDkRGO007M007mWOA0bdRWVfHGyselJj1DvLzOS2MhWo5NLOWeOZUf7DQ/CLeO+4vLqV8Iux6lhxSLJC9LpB0ImW0pBam1IWpw3iGlpShBCwhKjdKGW6GlAb94jCtmlJan4r5/ZFNPWt5glZZStvKyyUKlpmil3LwTLXxdfSlRQErCqEpA4QUvFITl6btactq/nccte8VsfxlCSnuafP6xihPvH2v0f8A8kfN/tmWPJpiAEAIA6uj+j0zOOXJdsq8JRwSjnUrIeLM7gY5t1Ir4jFUqEb1H6eLLl0Q1by0pRx2j74xqocFB+Kk7x4RxwqKRIoeLPmcX9Uq1+zHsx/l+b/om8ezLEAIAQAgBAGKamUNoUtxSUISKqUohIA4yTlHUm3ZBuxVOmGtnNqzxzF9Y+7SftV6N8aFHBeNTkUquLS1QKpmphbi1LcUpa1GqlKJUSecmNFJJWRRlJyd2Y46eRAF66j+9f8AMu+tHz8+8/M3I7EWBHg6IAQAgCrNfHuUr84v1UxoYDvMp4zuo0dWGk0tI2a+t9eJmTcbFCtftbXcp4uc4Djj1iqMqlVKO7+2cw9SMKd2Z7DlXLeeL826lMs0qiJVteNdxXTEVGF/M8Kl0Ryo1hlkwWt+J2Cz+uWzcWrKyyG0JQ2lKEJFEpSAABxACM9tt3ZcSsZY4BACAEAalr2iiXYcecNENoKjz03DnJoBzkR6hFykoo5KSirsrzVRILmHpi1JgcN1RQ1zD4RHMKJbB4kqi7i5KEVSj4fP+lbDpybqPxOnre0f7IktsgVdl6uDnbPug9ACv6nPEeDq5E7PYz1iaeVDyIVqX0h2MyqVWfa38UczqR/eSKeNKRFrG0sqOWvD9FfCVLPJZeEZRoCAEAfh7uT4jBA+YdDvf0n5Uz94mN+t9uXk/wBGPT+4vM+oYwDYEAIAQAgCq9aunly9JyquH3L7iT3A3tpI+FxndlnW7oYTDX7cvQp4jEZPZjtODqw0D7KUJmZT/R0ngIP75Q4/+2D6ThlWJsVicjsx2/ojw9DK7Ui8QIyTQPYAQAgCitd3fFHkqPXdjXwP2359DOxneXkS7VppTJMWaw09MNNuJK7yVKoRV1ah9RB88VcVRnKq2lu/RPQqRVNJsk503s3+MY+mIg0er+LJs7DeRtzSxEzbUi1KvqWylDpdCCoJWotrIChgF0ug76VidUXChJyWvV+yLOqVRRi95YkUiyIAQBBtcvetfzqPti3gvuogxP22SXRf3lK+TN+omIKvfl5slh3UQLWfq+2t6blE+2d080ke6ca0AfD4x8LMY91cwuKyexPZ4Mq4jD5XajtIhq506VIr2TpKpVZxGZaJ+Gkbxxp84xwNnE4ZVFdbf2QUMRkdmWwvyXfStKVoUFJUApKkmoIOIIIzEY7TTszTTuYLX97vfNL9Ux2PeRx7CE6j+9yvKFeq3FrHfd9Cvhe56lgxTLIgBAHyTKe5p8/rGI594+v+kf8Akj5v9syx5NMQB+2WlKUEpBUomgCQSSeIAYkxy55lJRV3sLN0Q1UrXRyeJQnMMpPCPy1DuRzDHHMGPSg3tMPGfWUuzQ18enzmWzISLTLYbZQltCckpAA/3PPEiVj56pUlUllTd2bEdPAgBACAEAIAiGmGsGVkqoB2z4/doI4J+OrJHixPNvizRws6mvYiGrXjT8yk9JtKZqeXefXwQapbTghHiG885qcY1aVGFNdkzalaVTacWJSIQAgBAF66j+9f8y760fPz7z8zcjsRYEeDogBACAKs18+5Svzi/VTGhgO8ynjO6jiavtDGLQs96/wHkzBS26MSAG2yEkZKTVRwzxzES4jESpVFbZbYeKFGNSnrIxNSs9ZM2K1adHcqTilxO+m5aThUHLCoBiwnTrw3oganRlcuTQXT1mfAQujUyBi3XBdM1Nk5jfdzHOMYy6+GlS1rWi/RrqouJMYrE4gBACAKi12aRAqbkkKoAQ4+c6V7hJ46DhkfIjRwNLbUfoUsVU2Q5nVsnWZZMuw2y2XQhtAQPa86bzjmTiecxHPCVpScmSxr00rI2la2rMIoS6QcCNn/ALx50Kqd0iBSs+60iZUuUUrZpcvsqIopIBvJ48UnCu+lY1YpuNp7fEzZNRneJ9I6J22mclGnxQFSaLA+CsYKHiqDTmIMYdWnm5uJrU5qcU0deIz2IA/D3cnxGCB8w6He/pPypn7xMb9b7cvJ/ox6f3F5n1DGAbAgBACAK71n6edipMtLK/pChw1D9yk/3yMhuGPFW7hcNl9qWz9lbEV1BWW0gernQhU+5tXqiWQrhHEF1WdwHi8JXmGJqLeJxCpLJjt/RVoUHUeVLYX6y0lKQlICUpASkAUAAwAAGQpGQ3fWzTP3HAIAQAgCitd3fFHkqPXdjXwP2359DOxneXkTHVzorJO2aw49LNOOKCypS0gk+2LAz5gB5oq4mtNVWkyxQpxdNNokitCbNP8AybHmQB9kQaRV/JkuahuIgrRxmUt+S7GbKG1tuFQF4pCg26K1NbtcMObniznXPDyynr1ftEOaUaqcUWfFAtCAEAQbXL3rX86j7Yt4L7qIMT9tkl0W95SvkzfqJiCr35ebJYd1HUiM9FU60NX1+9NyaOHip5pI7veXEAfC3lO/MY1vaGFxVuxP0ZTxGHyu1HaRrVtp4qSUGXyVSqj4yyT8JPGg5lPnGNQqxicNnFlR2/shw9fIeTLZ+i7bSdSqWcUkhSVMqUkg1BBSSCCMxGTFWlZmi9hDNR/e5XlCvVbi1jvu+hXwvc9SwYplkQB+UOJORB8RrA601tPkuU9zT5/WMRz7x9d9H/8AJHzf7ZljyaZJ9E9B5qeIUkbNne6sYf1Rms+LDDEiCTewoYv6jSw+p65bl/e4unRbQ+VkU+1JvOEUU6uhUeMDwRzDz1iSMUj5jFY6riH2nq3eBIY9FMQAgBACAEAc+2ral5VvaTDiW07q5qPEkDFR5hHuFOU3aKPMpKKuym9MNaL8xVuVvS7ORVX2xY8Y9zHMnHn3Rp0cHGOuet/wUKuKb1R1FfRdKh5A4ewB5AHsAIAvXUf3r/mXfWj5+fefmbkdiLAjwdEAIAQBU2vpfBkxxl0+jZ/nGj9PWuXp/ZSxr1I6Goo/0J/yk/dt/lHjH99eX9s94TuepOLdsRibaLUwgLScRuKTuUk5pP8A6yipTqSg7xLE4KSsyhtMtC5iznAsFS2bwLbyagpNagKp3Cwcjkd2OA16OIjVVvHcZtWhKm7rYTfQHWeF3WJ5QSvJD5oArmc3JV8bI76b6uIwdu1DkWKGJytUi04zy4IA0LetVErLuPudy2m9TwjklI5ySAPHHunBzkoo8ykoq7K51R2UuYeftKYF5a1KS3XjOK1Cu4YIHELwi7jJqKVKJVw0XJupLxLS2SfBHoEULsuDZJ8EegQuwQHXDo8HpPboT7ZLkrNBm0aX/RQK8STxxbwdXJnkvx/ZWxNPKhdeBEdS+kOxmVSqzwH+EjmdSP7yRTxpSN8WcbSyo5a8P0QYSpZ5LLvjKNAQBjmTRCj8U/ZHVtB8w6IH+nSflTP3iY3q325eT/Rj0/uLzPqKMA2BACAITrG04TIt7JohU0scEZhsH4aufiG/xRaw2HdR3ewgr1lTXEqvQfRR20pgqWVbEKvPunEqJxKQTmtVa13A1O4HQr1lRjZbfBFGjSdWV3sPoORk22W0ttJCEIF1KRkAIxpScndmokkrIzxw6IAj+jGknZbs2gICUy7+xSq9W/SoJpTDFPPnE1WlkKL3q54hPKb4EgiE9iAKI12KraSeaWQP7Th/GNfA/a9ehnYzvryLN1Xn9lS3yVfeLihivuyLlD7aJVFclEAcGztJA9PzEols0l0pKnL2BUoJN0JphSpxr8ExLKlk01O+08Kd5OO470RHsQBBNdCv2Yed5A+0/hFvBfdK+K+2ySaIKrISh45Vr7tMQVvuS82S0+4vI68RnsQBUmtLQDupyUTxqfbSPOXEj1h5+OujhcV/pP0KWIw9+1Ei+hOnK5Vtcu7VcutCgneWlKBxTxpJOKfOMag2K+GU3lLb+yGjXyOzLYWBqOP7OXzTKh/YbP4xTx33F5dSzhH2PUsOKRaEAVjqXHCnvnU/a5EVJbTc+s7KXl0Ki0fsx6YuNsNqcWQcE7heOJJwSOc0EJ94vfTa0KWCjKbsrv8AbLj0R1WNM0cnCHnMw2Pc0+Ovuh8eHMc46obzPxf1idTs0tS3+P8Az9ljpSAAAKAYADdEhinsAIAQAgBAHijQVOAgCuNMNarLNW5O6+7kXP3afER7ofFhz7ovUcFKWuepfyVauKjHVHWU9a1qvzLhdmHFOLO9W4cSQMEjmFBGnCEYK0UZ85ym7tmnHo8CAEAIAQB5AHsAXrqO71/zDvrR89PvM3I7EWBHk6IAQBy7ftpMqhK1NPu3lXAlhsukGhNSAcBhSvGRElOnlu10vM8ylZFS6yp6YtFbGxkZ1KGgvFyXWCorubkg4C4N++NHCxjSTvJa+JSxGVUtaLNnVta79ntutvyE8pK1haS3LrNDS6QQqmGAxEecTCNVpxkuZ6w8pQVnFlq2HaomWtolt1oXim68gtqw30O7GM+cMh2vfyLcZXVzcmWEOIUhaQtChdUlQBBBzBBzEeU2ndHpq5Sun2rRxgl6SSpxknhNiqlt14t60fWN9cSNTD4tS7M9u8z62GtrgbGgmk9oyYDUxJzb0uBRNGHCtviCagBSfik4bjhSPNejSqdqMkn5nqjUqR1SjqLQmLdSmUE1sZhQISdklol3hKCaXK5i9UjcAYoKneeRdefgXHLVexVusS2J20AhtiRnUMJN832FhS15CoSCAAK78zzCNDDU6dLXKSv5lPESnNWjF2JNohpSGJeWlVWfPoUlKGlK7HNy8aBSySQQColRNN5ivWo5UnPLXMmpztFRyWWFFMsCAIrbul6GXXGDJTz9AElTUvfQoKSFUCr2Ioqh5wYsU6DklLKS9dZHKpZ2syjU2BPJcvtSk2i6u+j2l0lNDVON3MYY80a2cptWclzMzNzUrqLLt0X0ycfU0y/JTbLyhRS1MlLQUlJJN5RBSDdwBGZAxzjKq0FG7jJNees0YVHKyaZL4rExCLX06NxxDUjaC10UhJ7GITexAJNSab6gGLUMPrTclzIZVd0WU5ZdjTzLzTok5k7NxDlNg6K3FBVO5wyjTnUpyi1lLXxRnxhUjJPJLysnTNLzqGzJzzRWaXnZcpSDQnFVcBh9kZM6GSr5SfqaUal3azJREBIcDTW2npWWK5dlb7ylbNCUIUu6SCb6gnG6LvnNBhWsTUKcZytJ2R4qScY3SuUFM2PaDrinHZabWtary1Fh2qic/gYfYMI2FUpxVk1zMx06kneSZZNi6ZPyzKGWrFmkIQKADaGp3knYipJxJihOhGbynUXz1Lcasoqygzf/AFjzX/SJv0Of5UedFh/9F89T3n5fgz8L1kzQ/wDiZrz7Qf4MNEh+a+epzPy/BmpMayLRIIbsp1KqYFSXl0PHQNJr6Y9LCUvGf66nHXqW1QN/U1JPtsTBfbcbWt+97YhSCrggk0UBXEnGPGNlFyWS/A9YZSUXlbyw4plg5GkFvJlQgqZmHr9aBhoukUpnTLP6jElOm5+KXmeZSyfApTTpE3PTin25KbSi6lCQphytEjM0BAxJ3mNXD5FKGS5LmZ9dTnK6iySaJ6WzsnKty5suZc2d7hhLqa3lKVlsjTuqZ7ogrUKdSbllr56ktOpOEVHJZ2f1jzX/AEib9Dn+VEWiw/8AovnqS5+X4MwzGsqcp7XZUxXjUHT9Qax9MdWEh4zXz1OOvPwgxqilZnbTz80042t5SFcNtaKkl1Srt8ZC8PFhDGOGTGMXe3/DmGUrycltLLiiWjBPurQ0tTaNqtKCUt3gm+oCoTeOCanCpjsUm0m7HHs1FZacsWxaLKGRZ2xQlwOE9ksLKiApIHdAAcInfkIv0HRpSvl39GVayqVI2yf5OvotO2tLssS7tm3kthLW0TNMiiBRIJTUk0TxHGkR1Y0ZSclP+GSU3USScSexTJxACAKk1has1FZfkEVvGrjIITQn4SKkCnGn0cQ0cNi0lk1OZSr4a+uBINTsg8xJOofbW0sTSjdWkpJGzaxFcxUHEYYRDjZRlNOLvq6kuGi4ws95O4qFgQBWWpfup751P2uRFTNz6zspeXQ6OpJlIshlQSApS3SogAFVHXEip30AA8QiUxHJtJN7CeQOCAEAIAQAgDgaU6Xysin25dXCKpaRQrV5vgjnNBE1KhOo9XMjqVYwWspLS7TyaniUqOyY3NIJoflqwK/qHNGrRw0Keva95nVcRKerYiKxYK57ACAEAIAQAgBACAL11Hd6/wCYd9aPnp95m5HYiwI8nRACAEAIAQAgBACAEAIAQAgBACAEAIAQAgBACAEAIAQAgBACAEAIAQAgBACAEAIAQAgBACAEAIAQAgBACAEAIAQBWWpfup751P2uRFTNz6zspeXQ6mpXvNL/AC3fvnIlMMnMAIAQAgDBOzjbKC46tKEJFSpRAA85jsYuTsjjaWtlS6Ya2VKq3IC6Mi+sYn5CT3PjVjzDONGjgvGpyKVXF+EOZVz7ylqK1qUpSjVSlEqJPGScSY0EklZFFtvWz8R04IA8gD2AEAeQAgD2AEAIAvXUd3r/AJh31o+en3mbkdiLAjydEAIA5dqWE2+sLWt9JCbtG33WhSpOSFAE45+KPLimT08RKmrJL1Sf7Rp9qLHKzfS5jrxzNrjzZJ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g7UWOVm+lzHXhm1x5saZPdH2x6DtRY5Wb6XMdeGbXHmxpk90fbHoO1FjlZvpcx14ZtcebGmT3R9sehsaPaNS0nf7HSpO0IK7y1LqRWndH4xjsYqOw8YjFVK9st7PQj2pXvNL/Ld++cj0VycwAgBAEL0w1jS0nVtHt8wMLiTgg/HVkPkip8WcWqOFnU1vUiCriIw1eJSukekszOrvzDhIB4KBghHyU8fOannjVpUYU1aKM6pVlN6zkRIRCAEAIAQAgDyAPYAQAgBACAL11Hd6/wCYd9aPnp95m5HYiwI8nRACAEAcK09LpSXWpDynElHdHseYUkYVrfS2UkUOYMAaMtrGsxw0bfU4RmEMTCyPotmAJFZ86h5tLjd66qtL6FtnAlJqlwBQxBzGOeUAaNr6Sy0ssIeUtKikLF1l5wUJI7ptBFapOFa+kQBx16zbJBoZqhGYLT4p46owhYEpk5tt1CXGlpWhQqlSCFBQ4wRnAGaAOTbGkctKqCX1LSSm8LrLzgpWmbaCBlkYA5TWsezFEhEwpRGYSxMKI8YDeGULAkNmz7b7aXWiooVWl5C2zgSk8FYChiDmIA/Fq2vLyyL8w82ynIFxYTU8QrmeYQBw2tP5JYqz2Q8nwmZSZcHmUluh80AY5jWNINe7GYZrhV2UmUY+duAJBZFqszLQdl3A42SQFJrmDQ584gDJaU+2w0t55VxttN5aqE0A30AJPmgCPM6w7NWKoeWoZVTLzCh6Q3AHj+sazEUK31IBwF5iYTXxVbgD9tawbOUAUvLUDkUy8yQfEQ3jAH4c1i2YkpSp8pKjRIUw+muQwvNjeR6YAlcAcK0tLZRhakPKdSUd0ex5hSRhWt9LZSRQ5gwBoy2sazHDRt9SyMwhiYWfQlswsCRWdPIebDjd66a0voW2cCQeC4kKGI3jHOAMVtWuxKsqemF7NpJAKqKVQqISMEgnMgQBxGtYVnKAUl5aknIpl5kg+IhuAPw/rIstFL8wUVyvMTCa04qt45wBkRrAs4gFLrhBFQRLTJBB3ghrEQAb1g2aXUNbchxxSUISpl9BUVm6nukDNWFcoAk6lUFeLGAIxM6wbObFXHXGxlVyWmUY8XCaGMAey+n9nuCrbrjg40S0yvL5LRgCTJNRWAORamk0tLruOl0KoDwZd9wUPxkNlPmrAHOldYVnOV2Ty3KYHZy8yuh4uC2YWBJmHQtKVJrRQChUFJoRUVBAIPMcYAjs3p7Zzby2FPnaoJStCWnlkEZ9wg1zGUAfk6fWeMS64B5NM/5UAYmNZNlrNETBWRiQliYVQeZuFgZHNYNnJBKnVgDEky8yABzkt4QB2LDtuXnGtrLObRu8U3rqk4jMUUAd8Afq1rWalkhTt+hN0XGnXcaVxDSVEDDM4QBwHdZNlpVdVMFKvBUy+DjlgW6wBn7fbP5Rzo0z/lQBje1h2agVW8tIyqqXmEj0luAJDZ082+0h5pV5txIWhVCKpOINCAR54Ah+pXvNL/Ld++cgCcwBzbet6Xk29pMOBA+CM1KPElIxUf8Awx7p05VHaKPMpqKuymNMNZsxNVbl6y7BwwPtix8ZQ7kcyfSY1KODjDXLW/4M+rinLVHUiBCLhUPYAQAgBACAEAIAQAgBACAEAIAvXUd3r/mHfWj56feZuR2IsCPJ0QAgBAHM0n95TPk7nqKgCn/0dvfE38y36y46wXnHAIAo5jRli0LftNh+8AEX0KQaFCxsQFDccFEUIIxjoNCasq1tH3C6wraypVVRCSW1fOorVpXxweLhboAszQnWRKT9EE7CZP7pZHCP/bVk4ObBWGW+OAmkAVNqk77Wz5Qfv5iALZgD5o0pdmJe2dvabKnUpmCpKV9w4yFG4lsnglIBBu8Y4WJMdBdVi6x7LmALsyhpWVx72kg8XDolX9UkRwHX0gspqfk3WCoFDqaBaaKoQQpKhuNFAHzQBh0M0cTZ8omWS4XAlSlXiAkm+oqyHjgDb0iskTcq9LqUUB1BQVAVIB3isAY9FrCbkpVqWbJUlsHhHNRUSpSj4yomAK8/SG96yvlJ+7XAEt1Vd6JP5r+8qAMum+hrVohm+tTamXNolSQDUHNOO4kJP9WAJNAHO0k95zPk7nqKgCm/0d/fM18w36yo6wXrHAcXTHR5M/KLllLU2FlJvJAJFxQWMDh8GAN2xbNRLS7TDfcNNpbBOZugCp5zSvngCoP0ifdJH5D32sx1As/QPvXI+Rs/dIjjBqaUaFtTk1KTKnFIXKuBYCQDtAlaHAlVcgCjd4RgCUQBW+vvvYjypHquR1A29R/ehr5137xUcBPYAQBVP6PfvWa8q/w0R1gtaOAjFiaGNS8/MzwWpbkxhQgANgkEgUzrdTnxQB27Y97vfNL9UwBSf6OvvmY8mR60dYLxn5RDzTjTgqhxCm1DjSoFJHoMcBx9CdGE2dK9jocU4L6l3lAA8KmGHigDvwB8+ay/+IkfOy32ojoPoK8I4CIrelrckJhpG0Q3tiwVEJqFtFKwtNCaprdIrSuOEAd/R+yxKyrMulRUGmw2FEUJCRSppAEV1MLAsVgkgAKeJJwAAecxPFAHM0w1rtNVbkQHV5F09wn5O9w8+CcsTlF+jgnLXPVw8SpVxSjqjrKgtK0XphwuvuKccOalH6huSOYUEaUYRgrRRQnNyd2a0ejwIAQAgBACAPIA9gBACAEAIAQAgBAF6ajj+yx5Q760fPT7zNyOxFgx5OiAEAIA5mk/vKa8nc9RUAU/+jt74m/mW/WXHWC844BAFUaF/wDE9p/NH7WI6C1lJBFCKg4EHfHAVbptqgZeq7IFLDvdbLJtRz4NMWj4uDzDOO3BH9HdZU7ZzvYlqtuLSnC8r3VCcgquT6MM61z4SsoWB1NS8yl20bWdQaocd2iDQiqVvPqSaHEVBGBxjgLfgDkM2rJTa3ZdK2X1N1DrRou7Q3SFJPPhAHCtPVZZT1T2PsjxsrU3T+qDc+qAIFpTqves5pybs6bdCW0lxxF4trCU4lQW3QLoMbpAwBxOUdB29TenM3OOOS00dqUNbVL10JNApKbi7oAJN6oNAeCqtYMFrRwCAKn/AEhvesr5Sfu1wBLdVXeiT+a/vKgCVwAgDnaSe85nydz1FQBTf6O/vma+Yb9ZUdYL1jgEAIApP9In3SR+Q99rMdQLP0D71yPkbP3SI4wd2AEAVzr5QTZYIGCZlBPMCFp+1QHnjqBm1GOg2SgA4pedSrmJWVfYoHzxwFgQBjfeShKlqICUpKlE7gBUn0QBWP6PjKhIvuEEJcmSU13gIQCfTUeMGDBaUAIA07Y97vfNL9UwBSf6OvvmY8mR60dYL4jgEAIA+edaLSV6QBCgClTkulQORSq4CDzEEiOgt79Xlk/wLH0I4D86CaN+xkq82txJRt1vhWICGylIAUTxBGJgCQWbaLL7YcYcQ62agLQQoGhoaEc4gD5qMxNdiolNvSXQSQ2EUBKlFZKqK4fCVhXAUET0qrp64pEc6anqbNH2PV4Y+getE2m1eHz1IdEp8R7Hq8MfQPWhptXh89RolPiPY9Xhj6B60NNq8PnqNEp8R7Hq8MfQPWhptXh89RolPiPY9Xhj6B60NNq8PnqNEp8R7Hq8MfQPWhptXh89RolPiPY9Xhj6B60NNq8PnqNEp8R7Hq8MfQPWhptXh89RolPiOwFeGPoHrQ02rw+eo0SnxHserwx9A9aGm1eHz1GiU+I9j1eGPoHrQ02rw+eo0SnxHserwx9A9aGm1eHz1GiU+I9j1eGPoHrQ02rw+eo0SnxHserwx9A9aGm1eHz1GiU+I9j1eGPoHrQ02rw+eo0SnxHserwx9A9aGm1eHz1GiU+I9j1eGPoHrQ02rw+eo0SnxLy1MS+zswJrX25w1pTM1im3d3LS1E7jgEAIAQBGtIJGeeDrbcyw2y4gooZVa1BKk3TwuyEgnE/BEARTQ/V7NWctxcvOtEuJCVbSUUoUSSRSkwOMwBY9mh3ZJ2ykLcxvKQgtpOJpRKlrIwoMzx4ZQBpW43Nkp7GfaaFDe2jCnqndSjqLu/jgCG2boTOszr06iea2zwurrJkppwch2Rh3CYAnlkpeDYD7iHHKmqm2y0KbuCVr+2ANyAOVpFo7LTrWymWwtPwTkpB40qGKT4vPWAIvq70JTZszNhLxdStLYSFICSkC+RUg0UeHmAMsoAnsAVcrQJ+SnnZ+WnEpU6txRQuXvijq75SSHU1ANOLKAMvbZad67tJPir2K9/qYA3ZrRectFu7N2gpLCu6almEs3t+KlrcJHMcIAk2jGi8rINlEs3dvYrUSVKWRkVKOJpU0GQqaAQB2YAwTwc2atkpKV04KloKwDzpCklXpEAQDTDQuctFDaJidZCW1307OTUnGhTjWZO4mAOho/YdoSku3LtTksW203U35JZNKk4kTQ44Am0AIAjdvSU87tW25lhtpaSiipVbigFJoeF2QkE4n4IgCJaH6vJmzlrXLzrRLiQhW0lFKFEkkUpMDjgCx7NDuzG2WhbmNVNoLaTiaUSpayMKbz5soA2oA1LUDuzOwWhDlRRTjZdAxx4KVoJw54ArzTHQGatFTSpidaGyCgnZyak93drWswa9wPrgCQ2BZc/LtsM9lS62mkoaoZRYUUIATS92TQKujOhx3QBLYAQBrWjINPtLaeQlxtYuqSoVBH/mNd1IAr5OrpyRWp6zZ92XSTVbTjaX0qpkKEp8VTVVN8AfjtptNKrhdlDuvGVd/CZpAHSe0WmbQQOzZ9ZYPdMSzQlwum5aipalJPFUfjAEys6QaYaQyygIbQm6lKcgPxO+pxJNYA2YAQBGrWlJ9zaIRNS6G1XkgGUWtQSaihV2SATQ50HigCJaHaupmzlrXLzrRK0BB2kopQoDUUpMDGFwWJZCXwg9kONuLvYFtpTIu0GBSpxdTWuNRmMMMQN6AOfbCZgpHY7jTaq4lxpTwIpkAlxFDXfU+KAK5trVpMTM4JxyebDoUhQCZQhNW6XcDME/BG+AJX2Lan8dLdBV/qYA07YsS0plhxhyfYCHUFtV2SUDdVgQD2QaVFR54A6+gmj/YEkiW2m1uqWq/cuVvrK8ryqUvUzgD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7418" name="Picture 10" descr="http://us.kaizen.com/fileadmin/DATA/kaizen_com/CI/institute/KAIZEN-Institute-RGB-Powerpoi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730660"/>
            <a:ext cx="8991600" cy="1536540"/>
          </a:xfrm>
          <a:prstGeom prst="rect">
            <a:avLst/>
          </a:prstGeom>
          <a:noFill/>
        </p:spPr>
      </p:pic>
      <p:sp>
        <p:nvSpPr>
          <p:cNvPr id="9" name="مربع نص 8"/>
          <p:cNvSpPr txBox="1"/>
          <p:nvPr/>
        </p:nvSpPr>
        <p:spPr>
          <a:xfrm>
            <a:off x="152400" y="76200"/>
            <a:ext cx="88392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معهد كايزن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457200" y="4953000"/>
            <a:ext cx="83471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كتاب "</a:t>
            </a:r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كايزن </a:t>
            </a:r>
            <a:r>
              <a:rPr lang="ar-SA" sz="44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سرّ النجاح الياباني" لماساكي إيماي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7164771" y="4495800"/>
            <a:ext cx="163057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بعد ثلاثين سنة من نشر </a:t>
            </a:r>
            <a:endParaRPr lang="ar-SA" sz="2000" dirty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98201" y="5791200"/>
            <a:ext cx="3778599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أصبحت كلمة "كايزن" هي عنوان يومي في أروقة </a:t>
            </a:r>
          </a:p>
          <a:p>
            <a:r>
              <a:rPr lang="ar-SA" sz="20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الأعمال الصناعية    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والخدمية    </a:t>
            </a:r>
            <a:r>
              <a:rPr lang="ar-SA" sz="20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والتجارية وغيرها.</a:t>
            </a:r>
          </a:p>
        </p:txBody>
      </p:sp>
      <p:sp>
        <p:nvSpPr>
          <p:cNvPr id="13" name="شكل بيضاوي 12"/>
          <p:cNvSpPr/>
          <p:nvPr/>
        </p:nvSpPr>
        <p:spPr>
          <a:xfrm>
            <a:off x="2622199" y="6096000"/>
            <a:ext cx="9906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419793" y="1600200"/>
            <a:ext cx="826700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معهد كايزن السعودية هو جزء من مجموعة كايزن الاستشارية - سويسرا</a:t>
            </a:r>
            <a:r>
              <a:rPr lang="ar-SA" sz="1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ar-SA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038600" y="2133600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1985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9" name="Picture 10" descr="http://japanologie.arts.kuleuven.be/lab/sites/japanologie.arts.kuleuven.be.ijcm13/files/uploads/inline_images/glossy_3d_blue_arrow_left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864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304800" y="1689080"/>
            <a:ext cx="8122737" cy="34163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إن </a:t>
            </a:r>
            <a:r>
              <a:rPr lang="ar-SA" sz="54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الفهم الحقيقي لكيفية تطبيق </a:t>
            </a:r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كايزن </a:t>
            </a:r>
          </a:p>
          <a:p>
            <a:pPr algn="ctr"/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54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في ثقافة المؤسسات ما زال محدودا</a:t>
            </a:r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،</a:t>
            </a:r>
          </a:p>
          <a:p>
            <a:pPr algn="ctr"/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54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نعتقد انه من الواجب علينا </a:t>
            </a:r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في  معهد كايزن </a:t>
            </a:r>
          </a:p>
          <a:p>
            <a:pPr algn="ctr"/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مواصلة أداء </a:t>
            </a:r>
            <a:r>
              <a:rPr lang="ar-SA" sz="54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رسالتنا.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0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185928" y="609600"/>
            <a:ext cx="8805679" cy="507831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خدمات كايزن</a:t>
            </a:r>
          </a:p>
          <a:p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</a:p>
          <a:p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تجُري مؤسسة كايزن الأبحاث لتطوير ونشر الجديد في علم التحسين المستمر المستدام من خلال</a:t>
            </a:r>
          </a:p>
          <a:p>
            <a:endParaRPr lang="ar-SA" sz="24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>
              <a:buFont typeface="Wingdings" pitchFamily="2" charset="2"/>
              <a:buChar char="Ø"/>
            </a:pPr>
            <a:endParaRPr lang="ar-S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استشارات كايزن</a:t>
            </a:r>
          </a:p>
          <a:p>
            <a:pPr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تدريب كايزن </a:t>
            </a:r>
          </a:p>
          <a:p>
            <a:pPr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برامج تأهيل كايزن </a:t>
            </a:r>
          </a:p>
          <a:p>
            <a:pPr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جولات كايزن الإثرائية للإطلاع على تجارب شركات عالمية تطبق</a:t>
            </a: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     منهجيات كايزن في التحسين المستمر.</a:t>
            </a:r>
            <a:endParaRPr lang="ar-SA" sz="3600" dirty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8" descr="http://keytothecity.co.uk/images/back-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8" name="مربع نص 7">
            <a:hlinkClick r:id="rId2" action="ppaction://hlinksldjump"/>
          </p:cNvPr>
          <p:cNvSpPr txBox="1"/>
          <p:nvPr/>
        </p:nvSpPr>
        <p:spPr>
          <a:xfrm>
            <a:off x="0" y="1219200"/>
            <a:ext cx="914400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مقترحات </a:t>
            </a:r>
            <a:r>
              <a:rPr lang="ar-SA" sz="6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وأفكار للاستفادة من كايزن</a:t>
            </a:r>
          </a:p>
          <a:p>
            <a:pPr algn="ctr"/>
            <a:r>
              <a:rPr lang="ar-SA" sz="6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   لتحسن وتطوير  العملية الإدارية في جامعة  الملك سعود</a:t>
            </a:r>
            <a:endParaRPr lang="ar-SA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1" name="Picture 10" descr="http://japanologie.arts.kuleuven.be/lab/sites/japanologie.arts.kuleuven.be.ijcm13/files/uploads/inline_images/glossy_3d_blue_arrow_left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1600200" y="762000"/>
            <a:ext cx="61232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</a:rPr>
              <a:t>"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KSU-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erformance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xcellence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DecoType Naskh" pitchFamily="2" charset="-78"/>
              </a:rPr>
              <a:t>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DecoType Naskh" pitchFamily="2" charset="-78"/>
              </a:rPr>
              <a:t>ystem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</a:rPr>
              <a:t>".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62400" y="304800"/>
            <a:ext cx="129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[KSU - PES]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يتم طلب زيارة أحد مستشاري "كايزن السعودية " للاجتماع بفريق إعداد مشروع 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[KSU - PES] 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لاكتساب خبرة من الاستشاريين على تطبيق كايزن ليتمكن الفريق بالتالي إسقاطها على الجامعة من خلال الأدوات التي تقدمها كايزن السعودية: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التعليم بالاختبار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ورش عمل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تصميم تيار القيمة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مشاريع لين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1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457200" y="1371600"/>
            <a:ext cx="834080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عقد برامج تدريبية لفريق إعداد مشروع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[KSU - PES]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.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lvl="0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المستوى الأول "ممارس كايزن“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lvl="0"/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lvl="0"/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على أن يتم مستقبلاً وحسب الحاجة عقد برنامج تدريبي المستوى الثاني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"موجه كايزن " والمستوى الثالث "مدير كايزن".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304800" y="838200"/>
            <a:ext cx="84641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ينضم فريق إعداد مشروع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[KSU - PES]</a:t>
            </a: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لإحدى جولات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التقييس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lvl="0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التي تقوم بها كايزن السعودية لمؤسسات عالمية تطبق منهجيات كايزن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pPr lvl="0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في التحسين المستمر وحققوا إنجازات على المستوى الدولي.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28600" y="4038600"/>
            <a:ext cx="8642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يقوم فريق إعداد مشروع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[KSU - PES]</a:t>
            </a: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بإعداد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الـ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 Model 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بناءً على الكفاءة التي اكتسبها فيقوم بتقديم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الاستشارات والتدريب لجهات الجامعة لتمكّن الجامعة  من تطبيق هذا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الـ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Model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.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1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76200" y="1447800"/>
            <a:ext cx="9028433" cy="41549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قامت عمادة الجودة منذ عام 2009 بتهيئة العديد من جهات 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الجامعة لتطبيق  المعيار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ISO 9001 : 2008</a:t>
            </a:r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على عمليتها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الإدارية بعد الانتهاء من الخطط  الإستراتيجية لهذه الجهات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وتحديد الأهداف الإستراتيجية لهذه الجهات  واستنباط 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هيكلاً تنظيمياً لتحقيق الأهداف وإنجاز المهام الموكلة لهذه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الجهات.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8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5" name="مربع نص 4"/>
          <p:cNvSpPr txBox="1"/>
          <p:nvPr/>
        </p:nvSpPr>
        <p:spPr>
          <a:xfrm>
            <a:off x="152400" y="1524000"/>
            <a:ext cx="8864926" cy="34778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تم تحديد المسؤوليات والصلاحيات لكل منصب وتم توثيق جميع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العمليات الإجراءات وخطوات تنفيذها وتم تصميم النماذج 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التي تساعد على تنفيذ الخطوات التنفيذية التي يقوم بها المنصب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الإداري  لتحقيق أهداف الكيان الإداري الذي يقوم 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بالإشراف عليه وإنجاز مهامه.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10" name="مستطيل 9"/>
          <p:cNvSpPr/>
          <p:nvPr/>
        </p:nvSpPr>
        <p:spPr>
          <a:xfrm>
            <a:off x="0" y="609600"/>
            <a:ext cx="838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2" action="ppaction://hlinksldjump"/>
              </a:rPr>
              <a:t>  </a:t>
            </a:r>
            <a:r>
              <a:rPr lang="ar-SA" sz="6000" dirty="0" smtClean="0">
                <a:solidFill>
                  <a:srgbClr val="17375E"/>
                </a:solidFill>
                <a:cs typeface="DecoType Naskh Variants" pitchFamily="2" charset="-78"/>
              </a:rPr>
              <a:t>المحتوى</a:t>
            </a:r>
          </a:p>
          <a:p>
            <a:endParaRPr lang="ar-SA" sz="4000" dirty="0" smtClean="0">
              <a:solidFill>
                <a:srgbClr val="17375E"/>
              </a:solidFill>
              <a:cs typeface="DecoType Naskh Variants" pitchFamily="2" charset="-78"/>
              <a:hlinkClick r:id="rId2" action="ppaction://hlinksldjump"/>
            </a:endParaRPr>
          </a:p>
          <a:p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3" action="ppaction://hlinksldjump"/>
              </a:rPr>
              <a:t>  </a:t>
            </a:r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3" action="ppaction://hlinksldjump"/>
              </a:rPr>
              <a:t>ما </a:t>
            </a:r>
            <a:r>
              <a:rPr lang="ar-SA" sz="4000" dirty="0">
                <a:solidFill>
                  <a:srgbClr val="17375E"/>
                </a:solidFill>
                <a:cs typeface="DecoType Naskh Variants" pitchFamily="2" charset="-78"/>
                <a:hlinkClick r:id="rId3" action="ppaction://hlinksldjump"/>
              </a:rPr>
              <a:t>هو </a:t>
            </a:r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3" action="ppaction://hlinksldjump"/>
              </a:rPr>
              <a:t>كايزن</a:t>
            </a:r>
            <a:endParaRPr lang="ar-SA" sz="4000" dirty="0" smtClean="0">
              <a:solidFill>
                <a:srgbClr val="17375E"/>
              </a:solidFill>
              <a:cs typeface="DecoType Naskh Variants" pitchFamily="2" charset="-78"/>
            </a:endParaRPr>
          </a:p>
          <a:p>
            <a:endParaRPr lang="ar-SA" sz="2000" dirty="0">
              <a:solidFill>
                <a:srgbClr val="17375E"/>
              </a:solidFill>
              <a:cs typeface="DecoType Naskh Variants" pitchFamily="2" charset="-78"/>
            </a:endParaRPr>
          </a:p>
          <a:p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4" action="ppaction://hlinksldjump"/>
              </a:rPr>
              <a:t>    </a:t>
            </a:r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4" action="ppaction://hlinksldjump"/>
              </a:rPr>
              <a:t>معهد </a:t>
            </a:r>
            <a:r>
              <a:rPr lang="ar-SA" sz="4000" dirty="0" err="1" smtClean="0">
                <a:solidFill>
                  <a:srgbClr val="17375E"/>
                </a:solidFill>
                <a:cs typeface="DecoType Naskh Variants" pitchFamily="2" charset="-78"/>
                <a:hlinkClick r:id="rId4" action="ppaction://hlinksldjump"/>
              </a:rPr>
              <a:t>كايزن</a:t>
            </a:r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  <a:hlinkClick r:id="rId4" action="ppaction://hlinksldjump"/>
              </a:rPr>
              <a:t>  والخدمات التي يقدمها</a:t>
            </a:r>
            <a:endParaRPr lang="ar-SA" sz="4000" dirty="0" smtClean="0">
              <a:solidFill>
                <a:srgbClr val="17375E"/>
              </a:solidFill>
              <a:cs typeface="DecoType Naskh Variants" pitchFamily="2" charset="-78"/>
            </a:endParaRPr>
          </a:p>
          <a:p>
            <a:endParaRPr lang="ar-SA" sz="2000" dirty="0">
              <a:solidFill>
                <a:srgbClr val="17375E"/>
              </a:solidFill>
              <a:cs typeface="DecoType Naskh Variants" pitchFamily="2" charset="-78"/>
            </a:endParaRPr>
          </a:p>
          <a:p>
            <a:r>
              <a:rPr lang="ar-SA" sz="4000" dirty="0" smtClean="0">
                <a:solidFill>
                  <a:srgbClr val="17375E"/>
                </a:solidFill>
                <a:cs typeface="DecoType Naskh Variants" pitchFamily="2" charset="-78"/>
              </a:rPr>
              <a:t> </a:t>
            </a:r>
            <a:r>
              <a:rPr lang="ar-SA" sz="2400" dirty="0" smtClean="0">
                <a:solidFill>
                  <a:srgbClr val="17375E"/>
                </a:solidFill>
                <a:cs typeface="DecoType Naskh Variants" pitchFamily="2" charset="-78"/>
                <a:hlinkClick r:id="rId5" action="ppaction://hlinksldjump"/>
              </a:rPr>
              <a:t>مقترحات وأفكار للاستفادة من كايزن    لتحسن وتطوير   العملية الإدارية في جامعة  الملك </a:t>
            </a:r>
            <a:r>
              <a:rPr lang="ar-SA" sz="2400" dirty="0" smtClean="0">
                <a:solidFill>
                  <a:srgbClr val="17375E"/>
                </a:solidFill>
                <a:cs typeface="DecoType Naskh Variants" pitchFamily="2" charset="-78"/>
                <a:hlinkClick r:id="rId5" action="ppaction://hlinksldjump"/>
              </a:rPr>
              <a:t>سعود</a:t>
            </a:r>
            <a:endParaRPr lang="ar-SA" sz="2400" dirty="0" smtClean="0">
              <a:solidFill>
                <a:srgbClr val="17375E"/>
              </a:solidFill>
              <a:cs typeface="DecoType Naskh Variants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7" name="مربع نص 6"/>
          <p:cNvSpPr txBox="1"/>
          <p:nvPr/>
        </p:nvSpPr>
        <p:spPr>
          <a:xfrm>
            <a:off x="228615" y="685800"/>
            <a:ext cx="8544327" cy="212365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وبالنظر إلى منهجية كايزن من ناحية  وللآليات التي وضعت 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على أساسها العمليات والإجراءات والخطوات التنفيذية من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ناحية أخرى  نجد أنه  لم تراعي النواحي التالية: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93759" y="3657600"/>
            <a:ext cx="8821646" cy="212365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العدد اللازم للموظفين المطلب تكليفهم بهذه العمليات (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n</a:t>
            </a:r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)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التكلفة المادية التي تحتاجها الجهات لإتمام هذه العمليات (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m</a:t>
            </a:r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)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المدة الزمنية التي تحتاجها هذه العملية (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t</a:t>
            </a:r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)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2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8" name="مربع نص 7"/>
          <p:cNvSpPr txBox="1"/>
          <p:nvPr/>
        </p:nvSpPr>
        <p:spPr>
          <a:xfrm>
            <a:off x="90907" y="780633"/>
            <a:ext cx="8905002" cy="280076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وبناءً على ما سبق نجد أنه لتطبيق منهجية كايزن في  الجامعة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 إعتبار جهات الجامعة المطبقة لمعيار 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ISO 9001 </a:t>
            </a:r>
            <a:endParaRPr lang="ar-SA" sz="44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كقاعدة  يمكن على أساسها تطوير العمليات والإجراءات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والخطوات التنفيذية بحث يتم تحقيق المعادلة التالية: </a:t>
            </a:r>
          </a:p>
        </p:txBody>
      </p:sp>
      <p:graphicFrame>
        <p:nvGraphicFramePr>
          <p:cNvPr id="11" name="كائن 10"/>
          <p:cNvGraphicFramePr>
            <a:graphicFrameLocks noChangeAspect="1"/>
          </p:cNvGraphicFramePr>
          <p:nvPr/>
        </p:nvGraphicFramePr>
        <p:xfrm>
          <a:off x="2971800" y="4267200"/>
          <a:ext cx="3733800" cy="711200"/>
        </p:xfrm>
        <a:graphic>
          <a:graphicData uri="http://schemas.openxmlformats.org/presentationml/2006/ole">
            <p:oleObj spid="_x0000_s1026" name="معادلة" r:id="rId3" imgW="1066680" imgH="203040" progId="Equation.3">
              <p:embed/>
            </p:oleObj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0" name="Picture 10" descr="http://japanologie.arts.kuleuven.be/lab/sites/japanologie.arts.kuleuven.be.ijcm13/files/uploads/inline_images/glossy_3d_blue_arrow_left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152402" y="1447800"/>
            <a:ext cx="8852102" cy="48320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هذا من ناحية ومن ناحية أخرى فإنه يمكن لجامعة الملك سعود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تطبيق منهجية كايزن في التخلص من الهدر بعد أن يتم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تحديد أنواع الهدر والأماكن التي يتم بها الهدر  وذلك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من خلال إطلاق مبادرات ومشاريع لهذا الغرض:</a:t>
            </a:r>
          </a:p>
          <a:p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مثلاً:</a:t>
            </a:r>
          </a:p>
          <a:p>
            <a:pPr algn="ctr"/>
            <a:r>
              <a:rPr lang="ar-SA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مشروع تعاملات إدارية في الجامعة بدون ورقيات</a:t>
            </a:r>
          </a:p>
          <a:p>
            <a:pPr algn="ctr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Zero Paper</a:t>
            </a:r>
            <a:endParaRPr lang="ar-SA" sz="4400" dirty="0" smtClean="0">
              <a:solidFill>
                <a:schemeClr val="tx2">
                  <a:lumMod val="75000"/>
                </a:schemeClr>
              </a:solidFill>
              <a:cs typeface="DecoType Naskh Variants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0" name="Picture 8" descr="http://keytothecity.co.uk/images/back-button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359613" y="2362200"/>
            <a:ext cx="261161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9600" dirty="0" smtClean="0">
                <a:solidFill>
                  <a:srgbClr val="17375E"/>
                </a:solidFill>
                <a:cs typeface="DecoType Naskh Variants" pitchFamily="2" charset="-78"/>
              </a:rPr>
              <a:t>تدريب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992175" y="0"/>
            <a:ext cx="3151825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9600" dirty="0" smtClean="0">
                <a:solidFill>
                  <a:srgbClr val="7BA8DF"/>
                </a:solidFill>
                <a:cs typeface="DecoType Naskh Variants" pitchFamily="2" charset="-78"/>
              </a:rPr>
              <a:t>تدريب 1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21336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ناقش مع مجموعتك </a:t>
            </a: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إمكانية تطبيق </a:t>
            </a:r>
            <a:r>
              <a:rPr lang="ar-SA" sz="3600" dirty="0" err="1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كايزن</a:t>
            </a: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 على مؤسستك</a:t>
            </a:r>
          </a:p>
          <a:p>
            <a:endParaRPr lang="ar-SA" sz="3600" dirty="0" smtClean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dobe Devanagari" pitchFamily="18" charset="0"/>
              <a:cs typeface="DecoType Naskh Variants" pitchFamily="2" charset="-78"/>
            </a:endParaRPr>
          </a:p>
          <a:p>
            <a:pPr lvl="1">
              <a:buFont typeface="Arial" pitchFamily="34" charset="0"/>
              <a:buChar char="•"/>
            </a:pP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المتطلبات التي تراها ضرورية للبدء </a:t>
            </a: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ب</a:t>
            </a: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تطبيق </a:t>
            </a:r>
            <a:r>
              <a:rPr lang="ar-SA" sz="3600" dirty="0" err="1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كايزن</a:t>
            </a: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 على مؤسستك؛</a:t>
            </a:r>
          </a:p>
          <a:p>
            <a:pPr lvl="1">
              <a:buFont typeface="Arial" pitchFamily="34" charset="0"/>
              <a:buChar char="•"/>
            </a:pP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التحديات والمعوقات؛</a:t>
            </a:r>
          </a:p>
          <a:p>
            <a:pPr lvl="1">
              <a:buFont typeface="Arial" pitchFamily="34" charset="0"/>
              <a:buChar char="•"/>
            </a:pP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الفائدة العائدة على مؤسستك من تطبيق </a:t>
            </a:r>
            <a:r>
              <a:rPr lang="ar-SA" sz="3600" dirty="0" err="1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كايزن</a:t>
            </a:r>
            <a:r>
              <a:rPr lang="ar-SA" sz="36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Devanagari" pitchFamily="18" charset="0"/>
                <a:cs typeface="DecoType Naskh Variants" pitchFamily="2" charset="-78"/>
              </a:rPr>
              <a:t>.</a:t>
            </a:r>
          </a:p>
          <a:p>
            <a:endParaRPr lang="ar-SA" sz="3600" dirty="0" smtClean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dobe Devanagari" pitchFamily="18" charset="0"/>
              <a:cs typeface="DecoType Naskh Variants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pic>
        <p:nvPicPr>
          <p:cNvPr id="5" name="صورة 4" descr="3f0d61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90800" y="2895600"/>
            <a:ext cx="3454400" cy="34544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0" y="6858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9600" dirty="0" smtClean="0">
                <a:solidFill>
                  <a:srgbClr val="17375E"/>
                </a:solidFill>
                <a:cs typeface="DecoType Naskh Variants" pitchFamily="2" charset="-78"/>
              </a:rPr>
              <a:t>ما هو </a:t>
            </a:r>
            <a:r>
              <a:rPr lang="ar-SA" sz="9600" dirty="0" err="1" smtClean="0">
                <a:solidFill>
                  <a:srgbClr val="17375E"/>
                </a:solidFill>
                <a:cs typeface="DecoType Naskh Variants" pitchFamily="2" charset="-78"/>
              </a:rPr>
              <a:t>كايزن</a:t>
            </a:r>
            <a:endParaRPr lang="ar-SA" sz="9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6" name="مربع نص 5"/>
          <p:cNvSpPr txBox="1"/>
          <p:nvPr/>
        </p:nvSpPr>
        <p:spPr>
          <a:xfrm>
            <a:off x="-3" y="1752600"/>
            <a:ext cx="914400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كايزن (باليابانية 改善) كلمة مركبة من جزئين تعني التغيير للأفضل،</a:t>
            </a:r>
          </a:p>
          <a:p>
            <a:pPr algn="ctr"/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هي طريقة وفلسفة ابتكرها </a:t>
            </a:r>
            <a:r>
              <a:rPr lang="ar-SA" sz="3600" dirty="0" err="1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تاييشي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3600" dirty="0" err="1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أوهونو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(Taiichi Ohno) لقيادة </a:t>
            </a:r>
          </a:p>
          <a:p>
            <a:pPr algn="ctr"/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المؤسسات الصناعية والمؤسسات المالية، وأيضاً </a:t>
            </a:r>
            <a:r>
              <a:rPr lang="ar-SA" sz="3600" dirty="0" smtClean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إمكانية 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تطبيقها في</a:t>
            </a:r>
          </a:p>
          <a:p>
            <a:pPr algn="ctr"/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كل نواحي الحياة، </a:t>
            </a:r>
            <a:r>
              <a:rPr lang="ar-SA" sz="3600" u="sng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معتمدة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على </a:t>
            </a:r>
            <a:r>
              <a:rPr lang="ar-SA" sz="48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التحليل والعملية</a:t>
            </a:r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.</a:t>
            </a:r>
          </a:p>
          <a:p>
            <a:r>
              <a:rPr lang="ar-SA" sz="3600" dirty="0">
                <a:solidFill>
                  <a:schemeClr val="tx2">
                    <a:lumMod val="75000"/>
                  </a:schemeClr>
                </a:solidFill>
                <a:cs typeface="DecoType Naskh Variants" pitchFamily="2" charset="-78"/>
              </a:rPr>
              <a:t> 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1524000" y="3276600"/>
            <a:ext cx="2514600" cy="1219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1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-3" y="423208"/>
            <a:ext cx="9144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في ميدان الأعمال والصناعات في العادة تشير كلمة كايزن إلى </a:t>
            </a:r>
          </a:p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النشاطات التي تؤدي باستمرار إلى تحسين جميع مناحي العمل، </a:t>
            </a:r>
          </a:p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كالصناعة </a:t>
            </a:r>
            <a:r>
              <a:rPr lang="ar-SA" sz="4000" u="sng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والتسيير الإداري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محسنة النشاطات الموحدة وطرق العمل.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0" y="3733800"/>
            <a:ext cx="9144003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تعمل فلسفة كايزن بالأساس على الحول دون وجود الهدر في </a:t>
            </a:r>
          </a:p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الجهد</a:t>
            </a:r>
          </a:p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الطاقة </a:t>
            </a:r>
          </a:p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    الوقت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3276600" y="990600"/>
            <a:ext cx="32766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0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-3" y="228600"/>
            <a:ext cx="9144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نفذت النظرية في عدة ميادين خلال إعادة إصلاح اليابان بعد </a:t>
            </a:r>
          </a:p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الحرب العالمية الثانية ومنذ ذلك الحين انتشرت في ميادين</a:t>
            </a:r>
          </a:p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الأعمال في كل أنحاء العالم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0" y="3810000"/>
            <a:ext cx="914400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وقد بعث مفهوم كايزن للوجود وعلى شأنه أكثر</a:t>
            </a:r>
          </a:p>
          <a:p>
            <a:pPr algn="ctr"/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عام 1984 على يد الخبير  الياباني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ماساكي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إماي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</a:p>
        </p:txBody>
      </p:sp>
      <p:pic>
        <p:nvPicPr>
          <p:cNvPr id="6" name="صورة 5" descr="masaki-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1905000" cy="1905000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0" name="Picture 10" descr="http://japanologie.arts.kuleuven.be/lab/sites/japanologie.arts.kuleuven.be.ijcm13/files/uploads/inline_images/glossy_3d_blue_arrow_left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5451309" y="533400"/>
            <a:ext cx="303480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ثلاث أنواع من الهدر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82519" y="1905000"/>
            <a:ext cx="8560420" cy="443198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S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1.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مودا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: أي هدر يحدث في </a:t>
            </a:r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الوقت أو المال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ويقسم لسبعة أقسام هي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 النفايات السبعة.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2.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مورا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: الهدر بسبب </a:t>
            </a:r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التضارب في الصلاحيات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أو في الأعمال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/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3. موري: وهو الهدر الناتج عن </a:t>
            </a:r>
            <a:r>
              <a:rPr lang="ar-SA" sz="48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زيادة الإجهاد البدني  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للموظفين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3124200" y="2057400"/>
            <a:ext cx="2209800" cy="1219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2133600" y="3810000"/>
            <a:ext cx="3657600" cy="1447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1676400" y="5334000"/>
            <a:ext cx="3124200" cy="1295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12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6510952" y="152400"/>
            <a:ext cx="244810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u="sng" dirty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النفايات السبعة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0" y="1219200"/>
            <a:ext cx="8795343" cy="52937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S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1. الهدر في زيادة الإنتاج  مع  قلة الطلب . 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2. الهدر في الوقت الضائع في الانتظار.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3. الهدر في حركة العمال.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4. الهدر في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النقليات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5. الهدر في العمليات.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6. الهدر في عمليات الجرد.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7. الهدر بسبب العيوب </a:t>
            </a:r>
            <a:r>
              <a:rPr lang="ar-SA" sz="4000" dirty="0" err="1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المصنعية</a:t>
            </a:r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  <a:t>.</a:t>
            </a:r>
            <a:br>
              <a:rPr lang="ar-SA" sz="4000" dirty="0" smtClean="0">
                <a:solidFill>
                  <a:schemeClr val="tx2">
                    <a:lumMod val="75000"/>
                  </a:schemeClr>
                </a:solidFill>
                <a:cs typeface="DecoType Naskh Special" pitchFamily="2" charset="-78"/>
              </a:rPr>
            </a:br>
            <a:endParaRPr lang="ar-SA" sz="4000" dirty="0" smtClean="0">
              <a:solidFill>
                <a:schemeClr val="tx2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92414" y="6273249"/>
            <a:ext cx="345158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2A65AC"/>
                </a:solidFill>
                <a:cs typeface="DecoType Naskh Variants" pitchFamily="2" charset="-78"/>
              </a:rPr>
              <a:t>الدكتور هشام عادل </a:t>
            </a:r>
            <a:r>
              <a:rPr lang="ar-SA" sz="3200" dirty="0" err="1" smtClean="0">
                <a:solidFill>
                  <a:srgbClr val="2A65AC"/>
                </a:solidFill>
                <a:cs typeface="DecoType Naskh Variants" pitchFamily="2" charset="-78"/>
              </a:rPr>
              <a:t>عبهري</a:t>
            </a:r>
            <a:endParaRPr lang="ar-SA" sz="3200" dirty="0" smtClean="0">
              <a:solidFill>
                <a:srgbClr val="2A65AC"/>
              </a:solidFill>
              <a:cs typeface="DecoType Naskh Variants" pitchFamily="2" charset="-78"/>
            </a:endParaRPr>
          </a:p>
        </p:txBody>
      </p:sp>
      <p:pic>
        <p:nvPicPr>
          <p:cNvPr id="9" name="Picture 10" descr="http://japanologie.arts.kuleuven.be/lab/sites/japanologie.arts.kuleuven.be.ijcm13/files/uploads/inline_images/glossy_3d_blue_arrow_lef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A1E16FE0F34B9469BB8B6587DEB1F06" ma:contentTypeVersion="0" ma:contentTypeDescription="إنشاء مستند جديد." ma:contentTypeScope="" ma:versionID="06893999610fa6e80a4d296b24baee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8d163d59f9091e438e5ec8852a4f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4DDA82-524B-4668-AAE3-CAA429335182}"/>
</file>

<file path=customXml/itemProps2.xml><?xml version="1.0" encoding="utf-8"?>
<ds:datastoreItem xmlns:ds="http://schemas.openxmlformats.org/officeDocument/2006/customXml" ds:itemID="{E9B26658-C0BF-479E-943A-5A4B2CB218D9}"/>
</file>

<file path=customXml/itemProps3.xml><?xml version="1.0" encoding="utf-8"?>
<ds:datastoreItem xmlns:ds="http://schemas.openxmlformats.org/officeDocument/2006/customXml" ds:itemID="{EA09F770-5761-46C1-BAC2-D85D52652BC7}"/>
</file>

<file path=docProps/app.xml><?xml version="1.0" encoding="utf-8"?>
<Properties xmlns="http://schemas.openxmlformats.org/officeDocument/2006/extended-properties" xmlns:vt="http://schemas.openxmlformats.org/officeDocument/2006/docPropsVTypes">
  <TotalTime>6929</TotalTime>
  <Words>1278</Words>
  <Application>Microsoft Office PowerPoint</Application>
  <PresentationFormat>عرض على الشاشة (3:4)‏</PresentationFormat>
  <Paragraphs>210</Paragraphs>
  <Slides>34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6" baseType="lpstr">
      <vt:lpstr>سمة Office</vt:lpstr>
      <vt:lpstr>معادلة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hisham</dc:creator>
  <cp:lastModifiedBy>hisham</cp:lastModifiedBy>
  <cp:revision>63</cp:revision>
  <dcterms:created xsi:type="dcterms:W3CDTF">2016-07-12T06:15:37Z</dcterms:created>
  <dcterms:modified xsi:type="dcterms:W3CDTF">2016-08-03T21:19:21Z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0x0101004A1E16FE0F34B9469BB8B6587DEB1F06</vt:lpwstr>
  </property>
</Properties>
</file>