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433" r:id="rId3"/>
    <p:sldId id="289" r:id="rId4"/>
    <p:sldId id="434" r:id="rId5"/>
    <p:sldId id="361" r:id="rId6"/>
    <p:sldId id="400" r:id="rId7"/>
    <p:sldId id="402" r:id="rId8"/>
    <p:sldId id="401" r:id="rId9"/>
    <p:sldId id="407" r:id="rId10"/>
    <p:sldId id="408" r:id="rId11"/>
    <p:sldId id="403" r:id="rId12"/>
    <p:sldId id="404" r:id="rId13"/>
    <p:sldId id="405" r:id="rId14"/>
    <p:sldId id="362" r:id="rId15"/>
    <p:sldId id="409" r:id="rId16"/>
    <p:sldId id="410" r:id="rId17"/>
    <p:sldId id="421" r:id="rId18"/>
    <p:sldId id="422" r:id="rId19"/>
    <p:sldId id="423" r:id="rId20"/>
    <p:sldId id="424" r:id="rId21"/>
    <p:sldId id="428" r:id="rId22"/>
    <p:sldId id="429" r:id="rId23"/>
    <p:sldId id="425" r:id="rId24"/>
    <p:sldId id="430" r:id="rId25"/>
    <p:sldId id="426" r:id="rId26"/>
    <p:sldId id="427" r:id="rId27"/>
    <p:sldId id="431" r:id="rId28"/>
    <p:sldId id="411" r:id="rId29"/>
    <p:sldId id="363" r:id="rId30"/>
    <p:sldId id="432" r:id="rId31"/>
    <p:sldId id="364" r:id="rId32"/>
    <p:sldId id="350" r:id="rId33"/>
    <p:sldId id="436" r:id="rId34"/>
    <p:sldId id="437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6E4"/>
    <a:srgbClr val="17375E"/>
    <a:srgbClr val="8E0000"/>
    <a:srgbClr val="FF6D6D"/>
    <a:srgbClr val="3E4036"/>
    <a:srgbClr val="5690D6"/>
    <a:srgbClr val="7BA8DF"/>
    <a:srgbClr val="2A65AC"/>
    <a:srgbClr val="265C9E"/>
    <a:srgbClr val="3278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44" d="100"/>
          <a:sy n="44" d="100"/>
        </p:scale>
        <p:origin x="-1830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F0C3B-9058-4D48-A15B-AA167D8DC099}" type="datetimeFigureOut">
              <a:rPr lang="ar-SA" smtClean="0"/>
              <a:pPr/>
              <a:t>28/10/1437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AD287-A75B-4C86-8929-73505902AD8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434" name="Picture 2" descr="http://www.ar-des.com/sites/default/files/ksu_1.png?13916857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6" t="23810" r="55187" b="34275"/>
          <a:stretch>
            <a:fillRect/>
          </a:stretch>
        </p:blipFill>
        <p:spPr bwMode="auto">
          <a:xfrm>
            <a:off x="7000924" y="121248"/>
            <a:ext cx="1928794" cy="735984"/>
          </a:xfrm>
          <a:prstGeom prst="rect">
            <a:avLst/>
          </a:prstGeom>
          <a:noFill/>
        </p:spPr>
      </p:pic>
      <p:sp>
        <p:nvSpPr>
          <p:cNvPr id="17" name="مربع نص 16"/>
          <p:cNvSpPr txBox="1"/>
          <p:nvPr/>
        </p:nvSpPr>
        <p:spPr>
          <a:xfrm>
            <a:off x="838200" y="1676400"/>
            <a:ext cx="706796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80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بسم الله الرحمن الرحيم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659029" y="3202857"/>
            <a:ext cx="332334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الحمد لله رب العالمين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905000" y="3964857"/>
            <a:ext cx="442140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وأفضل الصلاة وأتم التسليم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447800" y="4955457"/>
            <a:ext cx="645240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cs typeface="DecoType Naskh Variants" pitchFamily="2" charset="-78"/>
              </a:rPr>
              <a:t>على سيدنا محمد وعلى آله وصحبه أجمعين</a:t>
            </a:r>
          </a:p>
        </p:txBody>
      </p:sp>
      <p:cxnSp>
        <p:nvCxnSpPr>
          <p:cNvPr id="24" name="رابط مستقيم 23"/>
          <p:cNvCxnSpPr/>
          <p:nvPr/>
        </p:nvCxnSpPr>
        <p:spPr bwMode="auto">
          <a:xfrm rot="10800000">
            <a:off x="-32" y="150811"/>
            <a:ext cx="6929454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رابط مستقيم 24"/>
          <p:cNvCxnSpPr/>
          <p:nvPr/>
        </p:nvCxnSpPr>
        <p:spPr bwMode="auto">
          <a:xfrm rot="10800000">
            <a:off x="-32" y="838201"/>
            <a:ext cx="6929454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مربع نص 22"/>
          <p:cNvSpPr txBox="1"/>
          <p:nvPr/>
        </p:nvSpPr>
        <p:spPr>
          <a:xfrm>
            <a:off x="6172200" y="914400"/>
            <a:ext cx="28360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مركز التدريب وخدمة المجتمع</a:t>
            </a:r>
            <a:endParaRPr lang="ar-SA" dirty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pic>
        <p:nvPicPr>
          <p:cNvPr id="83970" name="Picture 2" descr="http://shqblogimages.s3.amazonaws.com/serving_custome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810000"/>
            <a:ext cx="4000247" cy="1725822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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التركيز على المستفيدين</a:t>
            </a:r>
          </a:p>
        </p:txBody>
      </p:sp>
      <p:pic>
        <p:nvPicPr>
          <p:cNvPr id="83972" name="Picture 4" descr="http://www.almrsal.com/wp-content/uploads/2014/11/Visit-the-trench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9800"/>
            <a:ext cx="2286000" cy="2000251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1752600" y="1447800"/>
            <a:ext cx="6934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Char char="ô"/>
            </a:pPr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تابع تصنيف المستفيدين</a:t>
            </a:r>
          </a:p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        المعنيين بأعمال ونجاحات المؤسسة</a:t>
            </a:r>
          </a:p>
          <a:p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مالكي الأسهم؛</a:t>
            </a:r>
          </a:p>
          <a:p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الشركات ذات العلاقة؛</a:t>
            </a:r>
          </a:p>
          <a:p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المجتمع.</a:t>
            </a:r>
          </a:p>
        </p:txBody>
      </p:sp>
      <p:pic>
        <p:nvPicPr>
          <p:cNvPr id="9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pic>
        <p:nvPicPr>
          <p:cNvPr id="83970" name="Picture 2" descr="http://shqblogimages.s3.amazonaws.com/serving_custome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438400"/>
            <a:ext cx="4000247" cy="1725822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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التركيز على المستفيدين</a:t>
            </a:r>
          </a:p>
        </p:txBody>
      </p:sp>
      <p:pic>
        <p:nvPicPr>
          <p:cNvPr id="83972" name="Picture 4" descr="http://www.almrsal.com/wp-content/uploads/2014/11/Visit-the-trench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362200"/>
            <a:ext cx="2286000" cy="2000251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228600" y="1219200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آليات التعرف على مطالب ورغبات المستفيدين:</a:t>
            </a:r>
          </a:p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إجراء دراسات؛ </a:t>
            </a:r>
          </a:p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تحليل تقارير؛</a:t>
            </a:r>
          </a:p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عقد مؤتمرات؛</a:t>
            </a:r>
          </a:p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إقامة معارض؛</a:t>
            </a:r>
          </a:p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طرح الاستبيانات لمعرفة احتياجات المستفيدين وتوقعاتهم وتحليلها؛</a:t>
            </a:r>
          </a:p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الاتصال المباشر مع المستفيدين (</a:t>
            </a:r>
            <a:r>
              <a:rPr lang="ar-SA" sz="2400" dirty="0" smtClean="0">
                <a:solidFill>
                  <a:srgbClr val="17375E"/>
                </a:solidFill>
                <a:cs typeface="DecoType Naskh Variants" pitchFamily="2" charset="-78"/>
              </a:rPr>
              <a:t>زيارات – مقابلات شخصية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)؛</a:t>
            </a:r>
          </a:p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الاتصال غير المباشر (</a:t>
            </a:r>
            <a:r>
              <a:rPr lang="ar-SA" sz="2400" dirty="0" smtClean="0">
                <a:solidFill>
                  <a:srgbClr val="17375E"/>
                </a:solidFill>
                <a:cs typeface="DecoType Naskh Variants" pitchFamily="2" charset="-78"/>
              </a:rPr>
              <a:t>مكالمات هاتفية - رسائل الكترونية  - وسائل التواصل الإجتماعي 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)؛</a:t>
            </a:r>
          </a:p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تحليل شكاوي المستفيدين لتحديد احتياجاتهم الحالية والمستقبلية. </a:t>
            </a:r>
          </a:p>
        </p:txBody>
      </p:sp>
      <p:pic>
        <p:nvPicPr>
          <p:cNvPr id="9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pic>
        <p:nvPicPr>
          <p:cNvPr id="83970" name="Picture 2" descr="http://shqblogimages.s3.amazonaws.com/serving_custome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114800"/>
            <a:ext cx="4000247" cy="1725822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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التركيز على المستفيدين</a:t>
            </a:r>
          </a:p>
        </p:txBody>
      </p:sp>
      <p:pic>
        <p:nvPicPr>
          <p:cNvPr id="83972" name="Picture 4" descr="http://www.almrsal.com/wp-content/uploads/2014/11/Visit-the-trench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362200"/>
            <a:ext cx="2286000" cy="2000251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2514600" y="2362200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تعزيز الصلة مع المستفيدين</a:t>
            </a:r>
          </a:p>
          <a:p>
            <a:pPr>
              <a:buFont typeface="Wingdings" pitchFamily="2" charset="2"/>
              <a:buChar char="v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مراكز خدمة المستفيدين؛</a:t>
            </a:r>
          </a:p>
          <a:p>
            <a:pPr>
              <a:buFont typeface="Wingdings" pitchFamily="2" charset="2"/>
              <a:buChar char="v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خدمة ما بعد البيع.</a:t>
            </a:r>
          </a:p>
        </p:txBody>
      </p:sp>
      <p:pic>
        <p:nvPicPr>
          <p:cNvPr id="9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pic>
        <p:nvPicPr>
          <p:cNvPr id="83970" name="Picture 2" descr="http://shqblogimages.s3.amazonaws.com/serving_custome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962400"/>
            <a:ext cx="4000247" cy="1725822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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التركيز على المستفيدين</a:t>
            </a:r>
          </a:p>
        </p:txBody>
      </p:sp>
      <p:pic>
        <p:nvPicPr>
          <p:cNvPr id="83972" name="Picture 4" descr="http://www.almrsal.com/wp-content/uploads/2014/11/Visit-the-trench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362200"/>
            <a:ext cx="2286000" cy="2000251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2514600" y="23622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التغذية الراجعة في التحسين المستمر</a:t>
            </a:r>
          </a:p>
          <a:p>
            <a:endParaRPr lang="ar-SA" sz="3600" dirty="0" smtClean="0">
              <a:solidFill>
                <a:srgbClr val="17375E"/>
              </a:solidFill>
              <a:cs typeface="DecoType Naskh Variants" pitchFamily="2" charset="-78"/>
            </a:endParaRPr>
          </a:p>
        </p:txBody>
      </p:sp>
      <p:pic>
        <p:nvPicPr>
          <p:cNvPr id="25602" name="Picture 2" descr="http://absolutetraining.org/wp-content/uploads/2013/06/ID-10014431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895600"/>
            <a:ext cx="2667000" cy="2667000"/>
          </a:xfrm>
          <a:prstGeom prst="rect">
            <a:avLst/>
          </a:prstGeom>
          <a:noFill/>
        </p:spPr>
      </p:pic>
      <p:pic>
        <p:nvPicPr>
          <p:cNvPr id="9" name="Picture 8" descr="http://keytothecity.co.uk/images/back-butt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54102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90B6E4"/>
                </a:solidFill>
                <a:cs typeface="DecoType Naskh Variants" pitchFamily="2" charset="-78"/>
              </a:rPr>
              <a:t>المبادئ الأساسية لإدارة الجودة الشاملة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0" y="259080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17375E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6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2286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الموارد البشرية هي مجموع الأفراد المشكلين للقوى العاملة بمؤسسة ما.</a:t>
            </a:r>
            <a:r>
              <a:rPr lang="ar-SA" dirty="0" smtClean="0"/>
              <a:t> </a:t>
            </a:r>
            <a:endParaRPr lang="ar-SA" dirty="0"/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276600"/>
            <a:ext cx="4352925" cy="2952751"/>
          </a:xfrm>
          <a:prstGeom prst="rect">
            <a:avLst/>
          </a:prstGeom>
          <a:noFill/>
        </p:spPr>
      </p:pic>
      <p:pic>
        <p:nvPicPr>
          <p:cNvPr id="7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962400"/>
            <a:ext cx="3048000" cy="206757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22860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إن تبني العاملين لمبادئ إدارة الجودة الشاملة وأدواتها </a:t>
            </a:r>
            <a:r>
              <a:rPr lang="ar-SA" sz="3600" dirty="0" err="1" smtClean="0">
                <a:solidFill>
                  <a:srgbClr val="17375E"/>
                </a:solidFill>
                <a:cs typeface="DecoType Naskh Variants" pitchFamily="2" charset="-78"/>
              </a:rPr>
              <a:t>و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مشاركتهم في تحسين الجودة وشعورهم بالانتماء للمؤسسة وتقديم الولاء لها هي الركيزة الأساسية لنجاح تطبيق إدارة الجودة الشاملة .</a:t>
            </a:r>
            <a:r>
              <a:rPr lang="ar-SA" dirty="0" smtClean="0"/>
              <a:t> </a:t>
            </a:r>
            <a:endParaRPr lang="ar-SA" dirty="0"/>
          </a:p>
        </p:txBody>
      </p:sp>
      <p:pic>
        <p:nvPicPr>
          <p:cNvPr id="8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810000"/>
            <a:ext cx="3048000" cy="206757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22860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تؤكد نماذج التميز العالمية القائمة على إدارة الجودة الشاملة على أهمية وجود خطة إستراتيجية تهتم بالموارد البشرية  تساهم في تحقيق الخطة الإستراتيجية للمؤسسة.</a:t>
            </a:r>
            <a:r>
              <a:rPr lang="ar-SA" dirty="0" smtClean="0"/>
              <a:t> </a:t>
            </a:r>
            <a:endParaRPr lang="ar-SA" dirty="0"/>
          </a:p>
        </p:txBody>
      </p:sp>
      <p:pic>
        <p:nvPicPr>
          <p:cNvPr id="8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743200"/>
            <a:ext cx="3048000" cy="206757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22860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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نظام الاختيار والتوظيف</a:t>
            </a:r>
          </a:p>
          <a:p>
            <a:pPr algn="just">
              <a:buFont typeface="Wingdings" pitchFamily="2" charset="2"/>
              <a:buChar char="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نظام التدريب والتطوير</a:t>
            </a:r>
          </a:p>
          <a:p>
            <a:pPr algn="just">
              <a:buFont typeface="Wingdings" pitchFamily="2" charset="2"/>
              <a:buChar char="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نظام تقييم الأداء</a:t>
            </a:r>
          </a:p>
          <a:p>
            <a:pPr algn="just">
              <a:buFont typeface="Wingdings" pitchFamily="2" charset="2"/>
              <a:buChar char="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نظام المكافآت والحوافز</a:t>
            </a:r>
          </a:p>
          <a:p>
            <a:pPr algn="just">
              <a:buFont typeface="Wingdings" pitchFamily="2" charset="2"/>
              <a:buChar char="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نظام الاتصالات</a:t>
            </a:r>
            <a:r>
              <a:rPr lang="ar-SA" dirty="0" smtClean="0"/>
              <a:t> 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0" y="12954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نظم إدارة الموارد البشرية</a:t>
            </a:r>
          </a:p>
        </p:txBody>
      </p:sp>
      <p:pic>
        <p:nvPicPr>
          <p:cNvPr id="9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19200"/>
            <a:ext cx="3048000" cy="206757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1828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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نظام الاختيار والتوظيف</a:t>
            </a:r>
            <a:r>
              <a:rPr lang="ar-SA" dirty="0" smtClean="0"/>
              <a:t> 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0" y="10668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نظم إدارة الموارد البشرية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28194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400" dirty="0" smtClean="0">
                <a:solidFill>
                  <a:srgbClr val="17375E"/>
                </a:solidFill>
                <a:cs typeface="DecoType Naskh Variants" pitchFamily="2" charset="-78"/>
              </a:rPr>
              <a:t>يعتمد هذا النظام عند الاختيار على: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ar-SA" sz="2400" dirty="0" smtClean="0">
                <a:solidFill>
                  <a:srgbClr val="17375E"/>
                </a:solidFill>
                <a:cs typeface="DecoType Naskh Variants" pitchFamily="2" charset="-78"/>
              </a:rPr>
              <a:t>استخدام معايير الوصف الوظيفي ومعايير تقييم الأداء؛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ar-SA" sz="2400" dirty="0" smtClean="0">
                <a:solidFill>
                  <a:srgbClr val="17375E"/>
                </a:solidFill>
                <a:cs typeface="DecoType Naskh Variants" pitchFamily="2" charset="-78"/>
              </a:rPr>
              <a:t>وجود وصف وظيفي عن كل وظيفة والمسؤوليات والصلاحيات ومعايير الأداء الفعال والمهارات اللازمة لأداء العمل؛</a:t>
            </a:r>
            <a:r>
              <a:rPr lang="ar-SA" sz="1200" dirty="0" smtClean="0"/>
              <a:t> 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ar-SA" sz="2400" dirty="0" smtClean="0">
                <a:solidFill>
                  <a:srgbClr val="17375E"/>
                </a:solidFill>
                <a:cs typeface="DecoType Naskh Variants" pitchFamily="2" charset="-78"/>
              </a:rPr>
              <a:t>تزويد جميع المتقدمين للتوظيف بمعلومات كاملة موثقة عن طبيعة الوظائف والأجور والبدلات والأداء المتوقع وطريقة تقييمه (قبل توقيع العقد)؛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ar-SA" sz="2400" dirty="0" smtClean="0">
                <a:solidFill>
                  <a:srgbClr val="17375E"/>
                </a:solidFill>
                <a:cs typeface="DecoType Naskh Variants" pitchFamily="2" charset="-78"/>
              </a:rPr>
              <a:t>لجان الاختيار مدربة على أساليب المقابلة الشخصية وطرق الاختيار والتقويم؛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ar-SA" sz="2400" dirty="0" smtClean="0">
                <a:solidFill>
                  <a:srgbClr val="17375E"/>
                </a:solidFill>
                <a:cs typeface="DecoType Naskh Variants" pitchFamily="2" charset="-78"/>
              </a:rPr>
              <a:t>الحرص على الأيدي العاملة الوطنية واستيفائها للشروط والمتطلبات للتوظيف ؛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ar-SA" sz="2400" dirty="0" smtClean="0">
                <a:solidFill>
                  <a:srgbClr val="17375E"/>
                </a:solidFill>
                <a:cs typeface="DecoType Naskh Variants" pitchFamily="2" charset="-78"/>
              </a:rPr>
              <a:t>وجود نظام للإحلال الوظيفي عند </a:t>
            </a:r>
            <a:r>
              <a:rPr lang="ar-SA" sz="2400" dirty="0" err="1" smtClean="0">
                <a:solidFill>
                  <a:srgbClr val="17375E"/>
                </a:solidFill>
                <a:cs typeface="DecoType Naskh Variants" pitchFamily="2" charset="-78"/>
              </a:rPr>
              <a:t>شغور</a:t>
            </a:r>
            <a:r>
              <a:rPr lang="ar-SA" sz="2400" dirty="0" smtClean="0">
                <a:solidFill>
                  <a:srgbClr val="17375E"/>
                </a:solidFill>
                <a:cs typeface="DecoType Naskh Variants" pitchFamily="2" charset="-78"/>
              </a:rPr>
              <a:t> وظيفة ما.</a:t>
            </a: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" y="908209"/>
            <a:ext cx="9143999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dirty="0" smtClean="0">
                <a:solidFill>
                  <a:srgbClr val="17375E"/>
                </a:solidFill>
                <a:cs typeface="DecoType Naskh Variants" pitchFamily="2" charset="-78"/>
              </a:rPr>
              <a:t>إدارة الجودة الشاملة</a:t>
            </a:r>
          </a:p>
        </p:txBody>
      </p:sp>
      <p:pic>
        <p:nvPicPr>
          <p:cNvPr id="5" name="Picture 2" descr="http://previews.123rf.com/images/nasirkhan/nasirkhan1405/nasirkhan140500136/28020050-3d-rendering-of-business-person-standing-with-tqm-total-quality-management-3d-white-people-man-chara-Stock-Phot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5" y="1741140"/>
            <a:ext cx="5632445" cy="511685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3048000" cy="206757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21336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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نظام 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التدريب والتطوير</a:t>
            </a:r>
            <a:r>
              <a:rPr lang="ar-SA" dirty="0" smtClean="0"/>
              <a:t> 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0" y="1143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نظم إدارة الموارد البشرية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2819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إن التدريب وتطوير العاملين يشكل عاملاً مهماً في خطة المؤسسة الإستراتيجية، يجب تخصيص الموارد اللازمة لإنجاحه.</a:t>
            </a:r>
            <a:r>
              <a:rPr lang="ar-SA" sz="1400" dirty="0" smtClean="0"/>
              <a:t> </a:t>
            </a:r>
          </a:p>
          <a:p>
            <a:pPr algn="just"/>
            <a:endParaRPr lang="ar-SA" sz="1400" dirty="0"/>
          </a:p>
        </p:txBody>
      </p:sp>
      <p:sp>
        <p:nvSpPr>
          <p:cNvPr id="10" name="مستطيل 9"/>
          <p:cNvSpPr/>
          <p:nvPr/>
        </p:nvSpPr>
        <p:spPr>
          <a:xfrm>
            <a:off x="0" y="4038600"/>
            <a:ext cx="8610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وينظر إلى التدريب من الجوانب التالية:</a:t>
            </a:r>
          </a:p>
          <a:p>
            <a:pPr algn="just">
              <a:buFont typeface="Wingdings" pitchFamily="2" charset="2"/>
              <a:buChar char="q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تدريب العاملين الجدد؛</a:t>
            </a:r>
          </a:p>
          <a:p>
            <a:pPr algn="just">
              <a:buFont typeface="Wingdings" pitchFamily="2" charset="2"/>
              <a:buChar char="q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التدريب على رأس العمل؛</a:t>
            </a:r>
          </a:p>
          <a:p>
            <a:pPr algn="just">
              <a:buFont typeface="Wingdings" pitchFamily="2" charset="2"/>
              <a:buChar char="q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التدريب الخارجي؛</a:t>
            </a:r>
          </a:p>
          <a:p>
            <a:pPr algn="just">
              <a:buFont typeface="Wingdings" pitchFamily="2" charset="2"/>
              <a:buChar char="q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تطوير مصادر التعلم والتعليم.</a:t>
            </a:r>
            <a:r>
              <a:rPr lang="ar-SA" sz="1400" dirty="0" smtClean="0"/>
              <a:t> </a:t>
            </a:r>
          </a:p>
          <a:p>
            <a:pPr algn="just"/>
            <a:endParaRPr lang="ar-SA" sz="1400" dirty="0"/>
          </a:p>
        </p:txBody>
      </p:sp>
      <p:pic>
        <p:nvPicPr>
          <p:cNvPr id="11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3048000" cy="206757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19812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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</a:t>
            </a:r>
            <a:r>
              <a:rPr lang="ar-SA" sz="3600" dirty="0" smtClean="0">
                <a:solidFill>
                  <a:srgbClr val="90B6E4"/>
                </a:solidFill>
                <a:cs typeface="DecoType Naskh Variants" pitchFamily="2" charset="-78"/>
              </a:rPr>
              <a:t>تابع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نظام 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التدريب والتطوير</a:t>
            </a:r>
            <a:r>
              <a:rPr lang="ar-SA" dirty="0" smtClean="0"/>
              <a:t> 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0" y="1143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نظم إدارة الموارد البشرية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2667000"/>
            <a:ext cx="8610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خطوات إعداد ملف  النظام لتدريب وتطوير العاملين على ما يلي:</a:t>
            </a:r>
          </a:p>
          <a:p>
            <a:pPr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  تحديد الاحتياجات التدريبية</a:t>
            </a:r>
          </a:p>
          <a:p>
            <a:pPr lvl="2" algn="just">
              <a:buFont typeface="Wingdings" pitchFamily="2" charset="2"/>
              <a:buChar char="§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احتياجات خاصة بالمؤسسة حالية ومستقبلية</a:t>
            </a:r>
          </a:p>
          <a:p>
            <a:pPr lvl="2" algn="just">
              <a:buFont typeface="Wingdings" pitchFamily="2" charset="2"/>
              <a:buChar char="§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احتياجات خاصة بالوظيفة من المهارات والمعارف اللازمة لأدائها</a:t>
            </a:r>
          </a:p>
          <a:p>
            <a:pPr lvl="2" algn="just">
              <a:buFont typeface="Wingdings" pitchFamily="2" charset="2"/>
              <a:buChar char="§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احتياجات خاصة بالعاملين (لإكتساب مهارات ومعارف لازمة لأداء العمل)</a:t>
            </a: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 وضع خطة التدريب وصياغة أهدافه وتحديد البرامج التدريبية اللازمة وإعدادها وتحديد المدة اللازمة لها والمدربين ومكان التدريب وأسماء المتدربين من العاملين وطريقة </a:t>
            </a:r>
            <a:r>
              <a:rPr lang="ar-SA" sz="2800" dirty="0" err="1" smtClean="0">
                <a:solidFill>
                  <a:srgbClr val="17375E"/>
                </a:solidFill>
                <a:cs typeface="DecoType Naskh Variants" pitchFamily="2" charset="-78"/>
              </a:rPr>
              <a:t>التديب</a:t>
            </a:r>
            <a:endParaRPr lang="ar-SA" sz="28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تنفيذ خطة التدريب ومتابعتها.</a:t>
            </a:r>
            <a:r>
              <a:rPr lang="ar-SA" sz="1400" dirty="0" smtClean="0"/>
              <a:t> </a:t>
            </a:r>
          </a:p>
          <a:p>
            <a:pPr algn="just"/>
            <a:endParaRPr lang="ar-SA" sz="1400" dirty="0"/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3048000" cy="206757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19812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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</a:t>
            </a:r>
            <a:r>
              <a:rPr lang="ar-SA" sz="3600" dirty="0" smtClean="0">
                <a:solidFill>
                  <a:srgbClr val="90B6E4"/>
                </a:solidFill>
                <a:cs typeface="DecoType Naskh Variants" pitchFamily="2" charset="-78"/>
              </a:rPr>
              <a:t>تابع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نظام 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التدريب والتطوير</a:t>
            </a:r>
            <a:r>
              <a:rPr lang="ar-SA" dirty="0" smtClean="0"/>
              <a:t> 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0" y="1143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نظم إدارة الموارد البشرية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2667000"/>
            <a:ext cx="8610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buFont typeface="Courier New" pitchFamily="49" charset="0"/>
              <a:buChar char="o"/>
            </a:pPr>
            <a:endParaRPr lang="ar-SA" sz="28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تقويم </a:t>
            </a: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عملية التدريب وفعاليتها وتشمل:</a:t>
            </a:r>
          </a:p>
          <a:p>
            <a:pPr marL="914400" lvl="4" algn="just">
              <a:buFont typeface="Wingdings" pitchFamily="2" charset="2"/>
              <a:buChar char="§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تقويم جميع الأنشطة السابقة للتدريب (</a:t>
            </a:r>
            <a:r>
              <a:rPr lang="ar-SA" dirty="0" smtClean="0">
                <a:solidFill>
                  <a:srgbClr val="17375E"/>
                </a:solidFill>
                <a:cs typeface="DecoType Naskh Variants" pitchFamily="2" charset="-78"/>
              </a:rPr>
              <a:t>طريقة تحديد الإحتياجات التدريبية – والخطة التدريبية </a:t>
            </a: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)؛</a:t>
            </a:r>
          </a:p>
          <a:p>
            <a:pPr marL="914400" lvl="4" algn="just">
              <a:buFont typeface="Wingdings" pitchFamily="2" charset="2"/>
              <a:buChar char="§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تقويم طريقة تنفيذ الخطة التدريبية ومتابعتها؛</a:t>
            </a:r>
          </a:p>
          <a:p>
            <a:pPr marL="914400" lvl="4" algn="just">
              <a:buFont typeface="Wingdings" pitchFamily="2" charset="2"/>
              <a:buChar char="§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تقويم المتدربين للبرامج التدريبية ومدرب البرنامج؛</a:t>
            </a:r>
          </a:p>
          <a:p>
            <a:pPr marL="914400" lvl="4" algn="just">
              <a:buFont typeface="Wingdings" pitchFamily="2" charset="2"/>
              <a:buChar char="§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تقويم اثر التدريب على العاملين بعد الانتهاء من التدريب.</a:t>
            </a:r>
            <a:r>
              <a:rPr lang="ar-SA" sz="1400" dirty="0" smtClean="0"/>
              <a:t> </a:t>
            </a:r>
          </a:p>
          <a:p>
            <a:pPr algn="just"/>
            <a:endParaRPr lang="ar-SA" sz="1400" dirty="0"/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590028"/>
            <a:ext cx="3048000" cy="206757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21730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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نظام تقويم الأداء</a:t>
            </a:r>
            <a:r>
              <a:rPr lang="ar-SA" dirty="0" smtClean="0"/>
              <a:t> 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0" y="115020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نظم إدارة الموارد البشرية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2895600"/>
            <a:ext cx="861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يحتوي نظام تقويم الأداء في المؤسسة على :</a:t>
            </a: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وصف وظيفي موثق وتفصيلي ؛</a:t>
            </a: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متطلبات أداء الوظيفة والعمليات؛ </a:t>
            </a: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الصفات والمهارات التي يلزم توفرها بالموظف لأداء الوظيفة؛</a:t>
            </a: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آلية إبلاغ الموظف مسبقاً بأهداف الأداء وخطط العمل ومؤشرات الأداء المطلوبة منه (يومية – إسبوعية – شهرية ) والتي على اساسها يتم تقويمه؛</a:t>
            </a:r>
          </a:p>
          <a:p>
            <a:pPr marL="0" lvl="2" algn="just">
              <a:buFont typeface="Courier New" pitchFamily="49" charset="0"/>
              <a:buChar char="o"/>
            </a:pPr>
            <a:endParaRPr lang="ar-SA" sz="2800" dirty="0" smtClean="0">
              <a:solidFill>
                <a:srgbClr val="17375E"/>
              </a:solidFill>
              <a:cs typeface="DecoType Naskh Variants" pitchFamily="2" charset="-78"/>
            </a:endParaRP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361428"/>
            <a:ext cx="3048000" cy="206757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18682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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</a:t>
            </a:r>
            <a:r>
              <a:rPr lang="ar-SA" sz="3600" dirty="0" smtClean="0">
                <a:solidFill>
                  <a:srgbClr val="90B6E4"/>
                </a:solidFill>
                <a:cs typeface="DecoType Naskh Variants" pitchFamily="2" charset="-78"/>
              </a:rPr>
              <a:t>تابع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نظام 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تقويم الأداء</a:t>
            </a:r>
            <a:r>
              <a:rPr lang="ar-SA" dirty="0" smtClean="0"/>
              <a:t> 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0" y="9144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نظم إدارة الموارد البشرية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263277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يحتوي </a:t>
            </a: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نظام تقويم الأداء في المؤسسة على :</a:t>
            </a:r>
          </a:p>
          <a:p>
            <a:pPr marL="0" lvl="2" algn="just"/>
            <a:endParaRPr lang="ar-SA" sz="28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معايير قياس الأداء الفعّال ؛</a:t>
            </a: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محصلة الموظف بالنسبة لهذه المعايير ونقاط القوة والنقاط التي تحتاج إلى تحسين في الأداء؛</a:t>
            </a: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آلية لتمكين الموظف الإطلاع على تقويمه وآلية مناقشة سبل تطوير أداءه مع رئيسه المباشر  وموافقته عليه؛</a:t>
            </a: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إجراءات موثقة ومعلنة لآلية اعتراض وطلب مراجعة تقويم العاملين ؛</a:t>
            </a: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آلية لربط نظام تقويم الأداء بنظام للمكافآت والحوافز والتقدير.</a:t>
            </a:r>
            <a:endParaRPr lang="ar-SA" sz="1400" dirty="0"/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295400"/>
            <a:ext cx="3048000" cy="206757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2286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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نظام المكافآت والحوافز</a:t>
            </a:r>
            <a:r>
              <a:rPr lang="ar-SA" dirty="0" smtClean="0"/>
              <a:t> 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0" y="12954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نظم إدارة الموارد البشرية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293757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يحتوي نظام المكافآت والحوافز في المؤسسة على :</a:t>
            </a:r>
          </a:p>
          <a:p>
            <a:pPr marL="0" lvl="2" algn="just"/>
            <a:endParaRPr lang="ar-SA" sz="28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معايير موثقة للمكافآت والحوافز (</a:t>
            </a:r>
            <a:r>
              <a:rPr lang="ar-SA" sz="1600" dirty="0" smtClean="0">
                <a:solidFill>
                  <a:srgbClr val="17375E"/>
                </a:solidFill>
                <a:cs typeface="DecoType Naskh Variants" pitchFamily="2" charset="-78"/>
              </a:rPr>
              <a:t>تعكس مقولة أحسنت لمن أحسن عمله  - ربط العلاوات الوظيفية بالتميز وليس بلأقدمية الوظيفية</a:t>
            </a: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)؛</a:t>
            </a: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أنواع الحوافز والمكافآت ماهيتها وآلية توزيعها سواء كانت مادية أو معنوية؛</a:t>
            </a:r>
          </a:p>
          <a:p>
            <a:pPr marL="0" lvl="2" algn="just">
              <a:buFont typeface="Courier New" pitchFamily="49" charset="0"/>
              <a:buChar char="o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آلية لتقدير العاملين وفرق العمل والثناء على الإنجازات  ونسبها إليهم لاستمرارية الولاء.</a:t>
            </a:r>
            <a:endParaRPr lang="ar-SA" sz="1400" dirty="0"/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66800"/>
            <a:ext cx="3048000" cy="206757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2286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"/>
            </a:pP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نظام الاتصالات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0" y="12954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نظم إدارة الموارد البشرية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293757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هو آلية الاتصالات بين العاملين والإدارات والوحدات داخل المؤسسة وخارجها سواءً كان هذا الاتصال </a:t>
            </a:r>
          </a:p>
          <a:p>
            <a:pPr marL="0" lvl="2" algn="just">
              <a:buFont typeface="Wingdings 2" pitchFamily="18" charset="2"/>
              <a:buChar char="ô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مباشرا (</a:t>
            </a:r>
            <a:r>
              <a:rPr lang="ar-SA" dirty="0" smtClean="0">
                <a:solidFill>
                  <a:srgbClr val="17375E"/>
                </a:solidFill>
                <a:cs typeface="DecoType Naskh Variants" pitchFamily="2" charset="-78"/>
              </a:rPr>
              <a:t>مقابلات شخصية بين الإدارة والموظفين – إجتماعات دورية – المؤتمرات – سياسة الباب المفتوح – إجتماعات بين فرق العمل</a:t>
            </a: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)</a:t>
            </a:r>
          </a:p>
          <a:p>
            <a:pPr marL="0" lvl="2" algn="just">
              <a:buFont typeface="Wingdings 2" pitchFamily="18" charset="2"/>
              <a:buChar char="ô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أو غير مباشر (</a:t>
            </a:r>
            <a:r>
              <a:rPr lang="ar-SA" dirty="0" smtClean="0">
                <a:solidFill>
                  <a:srgbClr val="17375E"/>
                </a:solidFill>
                <a:cs typeface="DecoType Naskh Variants" pitchFamily="2" charset="-78"/>
              </a:rPr>
              <a:t>عبر الإتصال المرئي -  الإتصال المسموع – الإتصال المقروء من بريد الكتروني و لوحات الإعلانات ونشرات ومجلات  وإستبيانات و مكاتبات - الشبكة الداخلية</a:t>
            </a: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)</a:t>
            </a: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66800"/>
            <a:ext cx="3048000" cy="206757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2286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"/>
            </a:pPr>
            <a:r>
              <a:rPr lang="ar-SA" sz="3600" dirty="0" smtClean="0">
                <a:solidFill>
                  <a:srgbClr val="90B6E4"/>
                </a:solidFill>
                <a:cs typeface="DecoType Naskh Variants" pitchFamily="2" charset="-78"/>
              </a:rPr>
              <a:t>تابع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نظام 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الاتصالات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0" y="12954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نظم إدارة الموارد البشرية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3265944"/>
            <a:ext cx="861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يحوي </a:t>
            </a: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هذا النظام على  آليات وإجراءات موثقة لـِ :</a:t>
            </a:r>
          </a:p>
          <a:p>
            <a:pPr marL="0" lvl="2" algn="just">
              <a:buFont typeface="Wingdings" pitchFamily="2" charset="2"/>
              <a:buChar char="×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لوصول رسالة ورؤية وأهداف المؤسسة لجميع العاملين؛</a:t>
            </a:r>
          </a:p>
          <a:p>
            <a:pPr marL="0" lvl="2" algn="just">
              <a:buFont typeface="Wingdings" pitchFamily="2" charset="2"/>
              <a:buChar char="×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آليات لتعزيز الروابط بين العاملين وبين الإدارة العليا وجميع الإدارات والوحدات ومع الجهات ذات العلاقة؛</a:t>
            </a:r>
          </a:p>
          <a:p>
            <a:pPr marL="0" lvl="2" algn="just">
              <a:buFont typeface="Wingdings" pitchFamily="2" charset="2"/>
              <a:buChar char="×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آليات لإيصال الآراء والمقترحات وشكاوي العاملين إلى الإدارة العليا؛</a:t>
            </a:r>
          </a:p>
          <a:p>
            <a:pPr marL="0" lvl="2" algn="just">
              <a:buFont typeface="Wingdings" pitchFamily="2" charset="2"/>
              <a:buChar char="×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آليات لإيصال أخبار المؤسسة ومشاريعها وأنظمتها وقراراتها إلى العاملين؛</a:t>
            </a:r>
          </a:p>
          <a:p>
            <a:pPr marL="0" lvl="2" algn="just">
              <a:buFont typeface="Wingdings" pitchFamily="2" charset="2"/>
              <a:buChar char="×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آلية لتقويم دوري لفعالية نظام الاتصالات في المؤسسة.</a:t>
            </a:r>
          </a:p>
        </p:txBody>
      </p:sp>
      <p:pic>
        <p:nvPicPr>
          <p:cNvPr id="10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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الاهتمام بالموارد البشرية</a:t>
            </a:r>
          </a:p>
        </p:txBody>
      </p:sp>
      <p:pic>
        <p:nvPicPr>
          <p:cNvPr id="88066" name="Picture 2" descr="http://www.kaqa.org.sa/ar-sa/Media/articles/PublishingImages/Pages/%D8%A7%D9%84%D9%85%D9%81%D9%87%D9%88%D9%85-%D8%A7%D9%84%D8%AD%D8%AF%D9%8A%D8%AB-%D9%84%D9%84%D8%A7%D9%87%D8%AA%D9%85%D8%A7%D9%85-%D8%A8%D8%A7%D9%84%D9%85%D9%88%D8%A7%D8%B1%D8%AF-%D8%A7%D9%84%D8%A8%D8%B4%D8%B1%D9%8A%D8%A9/69380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486400"/>
            <a:ext cx="2022003" cy="13716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0" y="1828800"/>
            <a:ext cx="8610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ar-SA" sz="2600" dirty="0" smtClean="0">
                <a:solidFill>
                  <a:srgbClr val="17375E"/>
                </a:solidFill>
                <a:cs typeface="DecoType Naskh Variants" pitchFamily="2" charset="-78"/>
              </a:rPr>
              <a:t>إن إشراك العاملين في التحسين المستمر لعملياتهم بعد التدريب على أدوات الجودة ومهارات العمل بروح الفريق الواحد يؤدي  بالنتيجة إلى:</a:t>
            </a:r>
          </a:p>
          <a:p>
            <a:pPr marL="0" lvl="2" algn="just"/>
            <a:endParaRPr lang="ar-SA" sz="26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marL="0" lvl="2" algn="just">
              <a:buFont typeface="Wingdings" pitchFamily="2" charset="2"/>
              <a:buChar char="ü"/>
            </a:pPr>
            <a:r>
              <a:rPr lang="ar-SA" sz="2600" dirty="0" smtClean="0">
                <a:solidFill>
                  <a:srgbClr val="17375E"/>
                </a:solidFill>
                <a:cs typeface="DecoType Naskh Variants" pitchFamily="2" charset="-78"/>
              </a:rPr>
              <a:t>الحصول على نتائج أفضل في التحسين المستمر لقرب الموظف إلى معرفة مشاكل عمله وعيوبه وطرق تحسينه؛</a:t>
            </a:r>
          </a:p>
          <a:p>
            <a:pPr marL="0" lvl="2" algn="just">
              <a:buFont typeface="Wingdings" pitchFamily="2" charset="2"/>
              <a:buChar char="ü"/>
            </a:pPr>
            <a:r>
              <a:rPr lang="ar-SA" sz="2600" dirty="0" smtClean="0">
                <a:solidFill>
                  <a:srgbClr val="17375E"/>
                </a:solidFill>
                <a:cs typeface="DecoType Naskh Variants" pitchFamily="2" charset="-78"/>
              </a:rPr>
              <a:t>زوال مقاومة العاملين للعمليات الجديدة الناتجة عن التحسين لأنه شارك في إعدادها فيتبنى نتائجها ويتحمس لها ويساعد على نشرها داخل المؤسسة</a:t>
            </a:r>
          </a:p>
          <a:p>
            <a:pPr marL="0" lvl="2" algn="just">
              <a:buFont typeface="Wingdings" pitchFamily="2" charset="2"/>
              <a:buChar char="ü"/>
            </a:pPr>
            <a:r>
              <a:rPr lang="ar-SA" sz="2600" dirty="0" smtClean="0">
                <a:solidFill>
                  <a:srgbClr val="17375E"/>
                </a:solidFill>
                <a:cs typeface="DecoType Naskh Variants" pitchFamily="2" charset="-78"/>
              </a:rPr>
              <a:t>انتشار ثقافة الجودة وثقافة العمل بروح الفريق الواحد ومشاركة النجاحات والمعرفة بين العاملين؛</a:t>
            </a:r>
          </a:p>
          <a:p>
            <a:pPr marL="0" lvl="2" algn="just">
              <a:buFont typeface="Wingdings" pitchFamily="2" charset="2"/>
              <a:buChar char="ü"/>
            </a:pPr>
            <a:r>
              <a:rPr lang="ar-SA" sz="2600" dirty="0" smtClean="0">
                <a:solidFill>
                  <a:srgbClr val="17375E"/>
                </a:solidFill>
                <a:cs typeface="DecoType Naskh Variants" pitchFamily="2" charset="-78"/>
              </a:rPr>
              <a:t>ظهور المواهب القيادية وصقلها واكتسابها لمهارات </a:t>
            </a:r>
            <a:r>
              <a:rPr lang="ar-SA" dirty="0" smtClean="0">
                <a:solidFill>
                  <a:srgbClr val="17375E"/>
                </a:solidFill>
                <a:cs typeface="DecoType Naskh Variants" pitchFamily="2" charset="-78"/>
              </a:rPr>
              <a:t>القيادة(التنظيم – التحفيز – التفكير التحليلي – التفكير الإبداعي – مهارات الإقناع – مهارات استخدام أدوات الجودة</a:t>
            </a:r>
            <a:r>
              <a:rPr lang="ar-SA" sz="2600" dirty="0" smtClean="0">
                <a:solidFill>
                  <a:srgbClr val="17375E"/>
                </a:solidFill>
                <a:cs typeface="DecoType Naskh Variants" pitchFamily="2" charset="-78"/>
              </a:rPr>
              <a:t>).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10668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إشراك العاملين في التحسين المستمر للعمليات</a:t>
            </a:r>
          </a:p>
        </p:txBody>
      </p:sp>
      <p:pic>
        <p:nvPicPr>
          <p:cNvPr id="9" name="Picture 8" descr="http://keytothecity.co.uk/images/back-butt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54102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90B6E4"/>
                </a:solidFill>
                <a:cs typeface="DecoType Naskh Variants" pitchFamily="2" charset="-78"/>
              </a:rPr>
              <a:t>المبادئ الأساسية لإدارة الجودة الشاملة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0" y="304800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"/>
            </a:pPr>
            <a:r>
              <a:rPr lang="ar-SA" sz="8000" dirty="0" smtClean="0">
                <a:solidFill>
                  <a:srgbClr val="17375E"/>
                </a:solidFill>
                <a:cs typeface="DecoType Naskh Variants" pitchFamily="2" charset="-78"/>
              </a:rPr>
              <a:t>العلاقة مع  الموردين</a:t>
            </a:r>
          </a:p>
        </p:txBody>
      </p:sp>
      <p:pic>
        <p:nvPicPr>
          <p:cNvPr id="6" name="Picture 10" descr="http://japanologie.arts.kuleuven.be/lab/sites/japanologie.arts.kuleuven.be.ijcm13/files/uploads/inline_images/glossy_3d_blue_arrow_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" y="1219200"/>
            <a:ext cx="9143999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dirty="0" smtClean="0">
                <a:solidFill>
                  <a:srgbClr val="17375E"/>
                </a:solidFill>
                <a:cs typeface="DecoType Naskh Variants" pitchFamily="2" charset="-78"/>
              </a:rPr>
              <a:t>الوحدة التدريبية الرابعة</a:t>
            </a:r>
            <a:endParaRPr lang="en-US" sz="138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"/>
            </a:pPr>
            <a:r>
              <a:rPr lang="ar-SA" sz="6600" dirty="0" smtClean="0">
                <a:solidFill>
                  <a:srgbClr val="90B6E4"/>
                </a:solidFill>
                <a:cs typeface="DecoType Naskh Variants" pitchFamily="2" charset="-78"/>
              </a:rPr>
              <a:t>العلاقة مع  الموردين</a:t>
            </a:r>
          </a:p>
        </p:txBody>
      </p:sp>
      <p:pic>
        <p:nvPicPr>
          <p:cNvPr id="1026" name="Picture 2" descr="http://www.chainlinkresearch.com/thebrief/2014_brief/April_articles/puzzlepushe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486274"/>
            <a:ext cx="4000500" cy="2371726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0" y="1143000"/>
            <a:ext cx="82619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نظام العلاقة مع الموردين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0" y="1905000"/>
            <a:ext cx="8261994" cy="289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r-SA" sz="2600" dirty="0" smtClean="0">
                <a:solidFill>
                  <a:srgbClr val="17375E"/>
                </a:solidFill>
                <a:cs typeface="DecoType Naskh Variants" pitchFamily="2" charset="-78"/>
              </a:rPr>
              <a:t>تعتمد آلية إرساء العقود يتم على أساس الجودة (جودة المنتج أو الخدمة، الصيانة، سرعة الاستجابة، وحسن التعامل، السمعة) وليس على أساس  السعر الأقل.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600" dirty="0" smtClean="0">
                <a:solidFill>
                  <a:srgbClr val="17375E"/>
                </a:solidFill>
                <a:cs typeface="DecoType Naskh Variants" pitchFamily="2" charset="-78"/>
              </a:rPr>
              <a:t>بناء قاعدة بيانات بالموردين </a:t>
            </a:r>
            <a:r>
              <a:rPr lang="ar-SA" sz="2600" dirty="0" err="1" smtClean="0">
                <a:solidFill>
                  <a:srgbClr val="17375E"/>
                </a:solidFill>
                <a:cs typeface="DecoType Naskh Variants" pitchFamily="2" charset="-78"/>
              </a:rPr>
              <a:t>و</a:t>
            </a:r>
            <a:r>
              <a:rPr lang="ar-SA" sz="2600" dirty="0" smtClean="0">
                <a:solidFill>
                  <a:srgbClr val="17375E"/>
                </a:solidFill>
                <a:cs typeface="DecoType Naskh Variants" pitchFamily="2" charset="-78"/>
              </a:rPr>
              <a:t> </a:t>
            </a:r>
            <a:r>
              <a:rPr lang="ar-SA" sz="2600" dirty="0" err="1" smtClean="0">
                <a:solidFill>
                  <a:srgbClr val="17375E"/>
                </a:solidFill>
                <a:cs typeface="DecoType Naskh Variants" pitchFamily="2" charset="-78"/>
              </a:rPr>
              <a:t>توريداتهم</a:t>
            </a:r>
            <a:r>
              <a:rPr lang="ar-SA" sz="2600" dirty="0" smtClean="0">
                <a:solidFill>
                  <a:srgbClr val="17375E"/>
                </a:solidFill>
                <a:cs typeface="DecoType Naskh Variants" pitchFamily="2" charset="-78"/>
              </a:rPr>
              <a:t> ومدى مطابقتها للجودة وتقييمهم وتحديث قاعدة البيانات بصفة مستمرة.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600" dirty="0" smtClean="0">
                <a:solidFill>
                  <a:srgbClr val="17375E"/>
                </a:solidFill>
                <a:cs typeface="DecoType Naskh Variants" pitchFamily="2" charset="-78"/>
              </a:rPr>
              <a:t>توثيق إجراءات العقود والمشتريات.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600" dirty="0" smtClean="0">
                <a:solidFill>
                  <a:srgbClr val="17375E"/>
                </a:solidFill>
                <a:cs typeface="DecoType Naskh Variants" pitchFamily="2" charset="-78"/>
              </a:rPr>
              <a:t>تفضيل الواردات الوطنية في حال تساوي الجودة للمساهمة.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600" dirty="0" smtClean="0">
                <a:solidFill>
                  <a:srgbClr val="17375E"/>
                </a:solidFill>
                <a:cs typeface="DecoType Naskh Variants" pitchFamily="2" charset="-78"/>
              </a:rPr>
              <a:t>تقديم المساعدة للموردين في جهود الجودة والتحسين والارتقاء بمنتجاتهم وخدماتهم.</a:t>
            </a:r>
          </a:p>
        </p:txBody>
      </p:sp>
      <p:pic>
        <p:nvPicPr>
          <p:cNvPr id="9" name="Picture 8" descr="http://keytothecity.co.uk/images/back-butt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54102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90B6E4"/>
                </a:solidFill>
                <a:cs typeface="DecoType Naskh Variants" pitchFamily="2" charset="-78"/>
              </a:rPr>
              <a:t>المبادئ الأساسية لإدارة الجودة الشاملة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0" y="304800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"/>
            </a:pPr>
            <a:r>
              <a:rPr lang="ar-SA" sz="8000" dirty="0" smtClean="0">
                <a:solidFill>
                  <a:srgbClr val="17375E"/>
                </a:solidFill>
                <a:cs typeface="DecoType Naskh Variants" pitchFamily="2" charset="-78"/>
              </a:rPr>
              <a:t>التحسين المستمر</a:t>
            </a:r>
          </a:p>
        </p:txBody>
      </p:sp>
      <p:pic>
        <p:nvPicPr>
          <p:cNvPr id="21506" name="Picture 2" descr="http://www.contegix.com/wp-content/uploads/2013/08/Continuous-Improv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191000"/>
            <a:ext cx="2286000" cy="1969782"/>
          </a:xfrm>
          <a:prstGeom prst="rect">
            <a:avLst/>
          </a:prstGeom>
          <a:noFill/>
        </p:spPr>
      </p:pic>
      <p:pic>
        <p:nvPicPr>
          <p:cNvPr id="21508" name="Picture 4" descr="http://www.tapthetalent.net/wp-content/uploads/2014/11/sustainability1.jpg"/>
          <p:cNvPicPr>
            <a:picLocks noChangeAspect="1" noChangeArrowheads="1"/>
          </p:cNvPicPr>
          <p:nvPr/>
        </p:nvPicPr>
        <p:blipFill>
          <a:blip r:embed="rId3"/>
          <a:srcRect b="19258"/>
          <a:stretch>
            <a:fillRect/>
          </a:stretch>
        </p:blipFill>
        <p:spPr bwMode="auto">
          <a:xfrm>
            <a:off x="6513286" y="1066800"/>
            <a:ext cx="2630714" cy="1905000"/>
          </a:xfrm>
          <a:prstGeom prst="rect">
            <a:avLst/>
          </a:prstGeom>
          <a:noFill/>
        </p:spPr>
      </p:pic>
      <p:pic>
        <p:nvPicPr>
          <p:cNvPr id="8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359614" y="2362200"/>
            <a:ext cx="2611612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17375E"/>
                </a:solidFill>
                <a:cs typeface="DecoType Naskh Variants" pitchFamily="2" charset="-78"/>
              </a:rPr>
              <a:t>تدريب</a:t>
            </a:r>
            <a:endParaRPr lang="ar-SA" sz="9600" dirty="0" smtClean="0">
              <a:solidFill>
                <a:srgbClr val="17375E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900805" y="0"/>
            <a:ext cx="3243196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7BA8DF"/>
                </a:solidFill>
                <a:cs typeface="DecoType Naskh Variants" pitchFamily="2" charset="-78"/>
              </a:rPr>
              <a:t>تدريب </a:t>
            </a:r>
            <a:r>
              <a:rPr lang="ar-SA" sz="9600" dirty="0" smtClean="0">
                <a:solidFill>
                  <a:srgbClr val="7BA8DF"/>
                </a:solidFill>
                <a:cs typeface="DecoType Naskh Variants" pitchFamily="2" charset="-78"/>
              </a:rPr>
              <a:t>1</a:t>
            </a:r>
            <a:endParaRPr lang="ar-SA" sz="9600" dirty="0" smtClean="0">
              <a:solidFill>
                <a:srgbClr val="7BA8DF"/>
              </a:solidFill>
              <a:cs typeface="DecoType Naskh Variants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1905000"/>
            <a:ext cx="8261994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/>
            <a:r>
              <a:rPr lang="ar-SA" sz="3200" dirty="0" smtClean="0">
                <a:solidFill>
                  <a:srgbClr val="17375E"/>
                </a:solidFill>
                <a:cs typeface="DecoType Naskh Variants" pitchFamily="2" charset="-78"/>
              </a:rPr>
              <a:t>من خلال ما تم عرضه في معرض مبدأ التركيز على المستفيدين</a:t>
            </a:r>
          </a:p>
          <a:p>
            <a:pPr marL="342900" indent="-342900"/>
            <a:r>
              <a:rPr lang="ar-SA" sz="3200" dirty="0" smtClean="0">
                <a:solidFill>
                  <a:srgbClr val="17375E"/>
                </a:solidFill>
                <a:cs typeface="DecoType Naskh Variants" pitchFamily="2" charset="-78"/>
              </a:rPr>
              <a:t>ضع خطة سنوية هدفها هو </a:t>
            </a:r>
          </a:p>
          <a:p>
            <a:pPr marL="342900" indent="-342900">
              <a:buFont typeface="Wingdings 2" pitchFamily="18" charset="2"/>
              <a:buChar char="ô"/>
            </a:pPr>
            <a:r>
              <a:rPr lang="ar-SA" sz="3200" dirty="0" smtClean="0">
                <a:solidFill>
                  <a:srgbClr val="17375E"/>
                </a:solidFill>
                <a:cs typeface="DecoType Naskh Variants" pitchFamily="2" charset="-78"/>
              </a:rPr>
              <a:t>التعرف على الشريحة المستفيدة من المنتجات أو الخدمات التي تقدمها مؤسستك ؛</a:t>
            </a:r>
            <a:endParaRPr lang="ar-SA" sz="32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marL="342900" indent="-342900">
              <a:buFont typeface="Wingdings 2" pitchFamily="18" charset="2"/>
              <a:buChar char="ô"/>
            </a:pPr>
            <a:r>
              <a:rPr lang="ar-SA" sz="3200" dirty="0" smtClean="0">
                <a:solidFill>
                  <a:srgbClr val="17375E"/>
                </a:solidFill>
                <a:cs typeface="DecoType Naskh Variants" pitchFamily="2" charset="-78"/>
              </a:rPr>
              <a:t>تصنيف الشرائح المستفيدة إذا دعت الضرورة؛</a:t>
            </a:r>
          </a:p>
          <a:p>
            <a:pPr marL="342900" indent="-342900">
              <a:buFont typeface="Wingdings 2" pitchFamily="18" charset="2"/>
              <a:buChar char="ô"/>
            </a:pPr>
            <a:r>
              <a:rPr lang="ar-SA" sz="3200" dirty="0" smtClean="0">
                <a:solidFill>
                  <a:srgbClr val="17375E"/>
                </a:solidFill>
                <a:cs typeface="DecoType Naskh Variants" pitchFamily="2" charset="-78"/>
              </a:rPr>
              <a:t>وضع آليات محددة للتعرف على متطلبات وتوقعات الشريحة </a:t>
            </a:r>
            <a:r>
              <a:rPr lang="ar-SA" sz="3200" dirty="0" smtClean="0">
                <a:solidFill>
                  <a:srgbClr val="17375E"/>
                </a:solidFill>
                <a:cs typeface="DecoType Naskh Variants" pitchFamily="2" charset="-78"/>
              </a:rPr>
              <a:t>المستفيدة</a:t>
            </a:r>
            <a:r>
              <a:rPr lang="ar-SA" sz="3200" dirty="0" smtClean="0">
                <a:solidFill>
                  <a:srgbClr val="17375E"/>
                </a:solidFill>
                <a:cs typeface="DecoType Naskh Variants" pitchFamily="2" charset="-78"/>
              </a:rPr>
              <a:t>؛</a:t>
            </a:r>
            <a:endParaRPr lang="ar-SA" sz="32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marL="342900" indent="-342900">
              <a:buFont typeface="Wingdings 2" pitchFamily="18" charset="2"/>
              <a:buChar char="ô"/>
            </a:pPr>
            <a:r>
              <a:rPr lang="ar-SA" sz="3200" dirty="0" smtClean="0">
                <a:solidFill>
                  <a:srgbClr val="17375E"/>
                </a:solidFill>
                <a:cs typeface="DecoType Naskh Variants" pitchFamily="2" charset="-78"/>
              </a:rPr>
              <a:t>وضع آلية محددة للاستفادة من نتائج الخطة في تحسن المنتجات أو الخدمات. </a:t>
            </a:r>
            <a:endParaRPr lang="ar-SA" sz="32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marL="342900" indent="-342900">
              <a:buFont typeface="Wingdings 2" pitchFamily="18" charset="2"/>
              <a:buChar char="ô"/>
            </a:pPr>
            <a:endParaRPr lang="ar-SA" sz="32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marL="342900" indent="-342900"/>
            <a:endParaRPr lang="ar-SA" sz="32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marL="342900" indent="-342900"/>
            <a:r>
              <a:rPr lang="ar-SA" sz="3200" dirty="0" smtClean="0">
                <a:solidFill>
                  <a:srgbClr val="17375E"/>
                </a:solidFill>
                <a:cs typeface="DecoType Naskh Variants" pitchFamily="2" charset="-78"/>
              </a:rPr>
              <a:t>.</a:t>
            </a:r>
            <a:endParaRPr lang="ar-SA" sz="3200" dirty="0" smtClean="0">
              <a:solidFill>
                <a:srgbClr val="17375E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900805" y="0"/>
            <a:ext cx="3243196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7BA8DF"/>
                </a:solidFill>
                <a:cs typeface="DecoType Naskh Variants" pitchFamily="2" charset="-78"/>
              </a:rPr>
              <a:t>تدريب </a:t>
            </a:r>
            <a:r>
              <a:rPr lang="ar-SA" sz="9600" dirty="0" smtClean="0">
                <a:solidFill>
                  <a:srgbClr val="7BA8DF"/>
                </a:solidFill>
                <a:cs typeface="DecoType Naskh Variants" pitchFamily="2" charset="-78"/>
              </a:rPr>
              <a:t>2</a:t>
            </a:r>
            <a:endParaRPr lang="ar-SA" sz="9600" dirty="0" smtClean="0">
              <a:solidFill>
                <a:srgbClr val="7BA8DF"/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1447800"/>
            <a:ext cx="8458200" cy="4185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/>
            <a:r>
              <a:rPr lang="ar-SA" sz="3800" dirty="0" smtClean="0">
                <a:solidFill>
                  <a:srgbClr val="17375E"/>
                </a:solidFill>
                <a:cs typeface="DecoType Naskh Variants" pitchFamily="2" charset="-78"/>
              </a:rPr>
              <a:t>من خلال ما تم عرضه </a:t>
            </a:r>
            <a:r>
              <a:rPr lang="ar-SA" sz="3800" dirty="0" smtClean="0">
                <a:solidFill>
                  <a:srgbClr val="17375E"/>
                </a:solidFill>
                <a:cs typeface="DecoType Naskh Variants" pitchFamily="2" charset="-78"/>
              </a:rPr>
              <a:t>في </a:t>
            </a:r>
            <a:r>
              <a:rPr lang="ar-SA" sz="3800" dirty="0" smtClean="0">
                <a:solidFill>
                  <a:srgbClr val="17375E"/>
                </a:solidFill>
                <a:cs typeface="DecoType Naskh Variants" pitchFamily="2" charset="-78"/>
              </a:rPr>
              <a:t>مبدأ الاهتمام بالموارد البشرية</a:t>
            </a:r>
          </a:p>
          <a:p>
            <a:pPr marL="342900" indent="-342900"/>
            <a:r>
              <a:rPr lang="ar-SA" sz="3800" dirty="0" smtClean="0">
                <a:solidFill>
                  <a:srgbClr val="17375E"/>
                </a:solidFill>
                <a:cs typeface="DecoType Naskh Variants" pitchFamily="2" charset="-78"/>
              </a:rPr>
              <a:t>ناقش مع مجموعتك سبل إسقاط متطلبات الأنظمة التالية على المؤسسة التي تعمل لديها:</a:t>
            </a:r>
            <a:endParaRPr lang="ar-SA" sz="38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algn="just">
              <a:buFont typeface="Wingdings 2" pitchFamily="18" charset="2"/>
              <a:buChar char="ô"/>
            </a:pPr>
            <a:r>
              <a:rPr lang="ar-SA" sz="3800" dirty="0" smtClean="0">
                <a:solidFill>
                  <a:srgbClr val="17375E"/>
                </a:solidFill>
                <a:cs typeface="DecoType Naskh Variants" pitchFamily="2" charset="-78"/>
              </a:rPr>
              <a:t>نظام التدريب </a:t>
            </a:r>
            <a:r>
              <a:rPr lang="ar-SA" sz="3800" dirty="0" smtClean="0">
                <a:solidFill>
                  <a:srgbClr val="17375E"/>
                </a:solidFill>
                <a:cs typeface="DecoType Naskh Variants" pitchFamily="2" charset="-78"/>
              </a:rPr>
              <a:t>والتطوير</a:t>
            </a:r>
            <a:endParaRPr lang="ar-SA" sz="38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algn="just">
              <a:buFont typeface="Wingdings 2" pitchFamily="18" charset="2"/>
              <a:buChar char="ô"/>
            </a:pPr>
            <a:r>
              <a:rPr lang="ar-SA" sz="3800" dirty="0" smtClean="0">
                <a:solidFill>
                  <a:srgbClr val="17375E"/>
                </a:solidFill>
                <a:cs typeface="DecoType Naskh Variants" pitchFamily="2" charset="-78"/>
              </a:rPr>
              <a:t>نظام تقييم الأداء</a:t>
            </a:r>
          </a:p>
          <a:p>
            <a:pPr algn="just">
              <a:buFont typeface="Wingdings 2" pitchFamily="18" charset="2"/>
              <a:buChar char="ô"/>
            </a:pPr>
            <a:r>
              <a:rPr lang="ar-SA" sz="3800" dirty="0" smtClean="0">
                <a:solidFill>
                  <a:srgbClr val="17375E"/>
                </a:solidFill>
                <a:cs typeface="DecoType Naskh Variants" pitchFamily="2" charset="-78"/>
              </a:rPr>
              <a:t>نظام المكافآت والحوافز</a:t>
            </a:r>
          </a:p>
          <a:p>
            <a:pPr algn="just">
              <a:buFont typeface="Wingdings 2" pitchFamily="18" charset="2"/>
              <a:buChar char="ô"/>
            </a:pPr>
            <a:r>
              <a:rPr lang="ar-SA" sz="3800" dirty="0" smtClean="0">
                <a:solidFill>
                  <a:srgbClr val="17375E"/>
                </a:solidFill>
                <a:cs typeface="DecoType Naskh Variants" pitchFamily="2" charset="-78"/>
              </a:rPr>
              <a:t>نظام الاتصالات</a:t>
            </a:r>
            <a:r>
              <a:rPr lang="ar-SA" sz="3800" dirty="0" smtClean="0"/>
              <a:t> </a:t>
            </a:r>
            <a:endParaRPr lang="ar-SA" sz="3800" dirty="0" smtClean="0">
              <a:solidFill>
                <a:srgbClr val="17375E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0"/>
            <a:ext cx="8458199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rgbClr val="17375E"/>
                </a:solidFill>
                <a:cs typeface="DecoType Naskh Variants" pitchFamily="2" charset="-78"/>
              </a:rPr>
              <a:t>المحتوى</a:t>
            </a:r>
            <a:endParaRPr lang="ar-SA" sz="40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endParaRPr lang="ar-SA" sz="20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rgbClr val="17375E"/>
                </a:solidFill>
                <a:cs typeface="DecoType Naskh Variants" pitchFamily="2" charset="-78"/>
              </a:rPr>
              <a:t>	</a:t>
            </a:r>
            <a:r>
              <a:rPr lang="ar-SA" sz="4000" dirty="0" smtClean="0">
                <a:solidFill>
                  <a:srgbClr val="90B6E4"/>
                </a:solidFill>
                <a:cs typeface="DecoType Naskh Variants" pitchFamily="2" charset="-78"/>
              </a:rPr>
              <a:t>مفاهيم أساسية</a:t>
            </a:r>
          </a:p>
          <a:p>
            <a:r>
              <a:rPr lang="ar-SA" sz="4000" dirty="0" smtClean="0">
                <a:solidFill>
                  <a:srgbClr val="90B6E4"/>
                </a:solidFill>
                <a:cs typeface="DecoType Naskh Variants" pitchFamily="2" charset="-78"/>
              </a:rPr>
              <a:t>	</a:t>
            </a:r>
            <a:r>
              <a:rPr lang="ar-SA" sz="4000" dirty="0" smtClean="0">
                <a:solidFill>
                  <a:srgbClr val="17375E"/>
                </a:solidFill>
                <a:cs typeface="DecoType Naskh Variants" pitchFamily="2" charset="-78"/>
              </a:rPr>
              <a:t>مبادئ إدارة الجودة الشاملة</a:t>
            </a:r>
          </a:p>
          <a:p>
            <a:pPr lvl="3">
              <a:buFont typeface="Wingdings" pitchFamily="2" charset="2"/>
              <a:buChar char=""/>
            </a:pPr>
            <a:r>
              <a:rPr lang="ar-SA" sz="4000" dirty="0" smtClean="0">
                <a:solidFill>
                  <a:srgbClr val="90B6E4"/>
                </a:solidFill>
                <a:cs typeface="DecoType Naskh Variants" pitchFamily="2" charset="-78"/>
              </a:rPr>
              <a:t>القيادة</a:t>
            </a:r>
          </a:p>
          <a:p>
            <a:pPr lvl="3">
              <a:buFont typeface="Wingdings" pitchFamily="2" charset="2"/>
              <a:buChar char=""/>
            </a:pPr>
            <a:r>
              <a:rPr lang="ar-SA" sz="4000" dirty="0" smtClean="0">
                <a:solidFill>
                  <a:srgbClr val="90B6E4"/>
                </a:solidFill>
                <a:cs typeface="DecoType Naskh Variants" pitchFamily="2" charset="-78"/>
              </a:rPr>
              <a:t>التخطيط الإستراتيجي</a:t>
            </a:r>
          </a:p>
          <a:p>
            <a:pPr lvl="3">
              <a:buFont typeface="Wingdings" pitchFamily="2" charset="2"/>
              <a:buChar char=""/>
            </a:pPr>
            <a:r>
              <a:rPr lang="ar-SA" sz="4000" dirty="0" smtClean="0">
                <a:solidFill>
                  <a:srgbClr val="17375E"/>
                </a:solidFill>
                <a:cs typeface="DecoType Naskh Variants" pitchFamily="2" charset="-78"/>
                <a:hlinkClick r:id="rId2" action="ppaction://hlinksldjump"/>
              </a:rPr>
              <a:t>التركيز على المستفيدين</a:t>
            </a:r>
            <a:endParaRPr lang="ar-SA" sz="40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lvl="3">
              <a:buFont typeface="Wingdings" pitchFamily="2" charset="2"/>
              <a:buChar char=""/>
            </a:pPr>
            <a:r>
              <a:rPr lang="ar-SA" sz="4000" dirty="0" smtClean="0">
                <a:solidFill>
                  <a:srgbClr val="17375E"/>
                </a:solidFill>
                <a:cs typeface="DecoType Naskh Variants" pitchFamily="2" charset="-78"/>
                <a:hlinkClick r:id="rId3" action="ppaction://hlinksldjump"/>
              </a:rPr>
              <a:t>الاهتمام بالموارد البشرية</a:t>
            </a:r>
            <a:endParaRPr lang="ar-SA" sz="40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lvl="3">
              <a:buFont typeface="Wingdings" pitchFamily="2" charset="2"/>
              <a:buChar char=""/>
            </a:pPr>
            <a:r>
              <a:rPr lang="ar-SA" sz="4000" dirty="0" smtClean="0">
                <a:solidFill>
                  <a:srgbClr val="17375E"/>
                </a:solidFill>
                <a:cs typeface="DecoType Naskh Variants" pitchFamily="2" charset="-78"/>
                <a:hlinkClick r:id="rId4" action="ppaction://hlinksldjump"/>
              </a:rPr>
              <a:t>العلاقة مع الموردين</a:t>
            </a:r>
            <a:endParaRPr lang="ar-SA" sz="40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pPr lvl="3">
              <a:buFont typeface="Wingdings" pitchFamily="2" charset="2"/>
              <a:buChar char=""/>
            </a:pPr>
            <a:r>
              <a:rPr lang="ar-SA" sz="4000" dirty="0" smtClean="0">
                <a:solidFill>
                  <a:srgbClr val="17375E"/>
                </a:solidFill>
                <a:cs typeface="DecoType Naskh Variants" pitchFamily="2" charset="-78"/>
                <a:hlinkClick r:id="rId5" action="ppaction://hlinksldjump"/>
              </a:rPr>
              <a:t>التحسين المستمر</a:t>
            </a:r>
            <a:endParaRPr lang="ar-SA" sz="4000" dirty="0" smtClean="0">
              <a:solidFill>
                <a:srgbClr val="17375E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90B6E4"/>
                </a:solidFill>
                <a:cs typeface="DecoType Naskh Variants" pitchFamily="2" charset="-78"/>
              </a:rPr>
              <a:t>المبادئ الأساسية لإدارة الجودة الشاملة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0" y="990600"/>
            <a:ext cx="91440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"/>
            </a:pPr>
            <a:r>
              <a:rPr lang="ar-SA" sz="8000" dirty="0" smtClean="0">
                <a:solidFill>
                  <a:srgbClr val="17375E"/>
                </a:solidFill>
                <a:cs typeface="DecoType Naskh Variants" pitchFamily="2" charset="-78"/>
              </a:rPr>
              <a:t>التركيز على المستفيدين</a:t>
            </a:r>
          </a:p>
          <a:p>
            <a:pPr algn="ctr"/>
            <a:r>
              <a:rPr lang="en-US" sz="8800" i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Customer Focus</a:t>
            </a:r>
            <a:endParaRPr lang="ar-SA" sz="8800" i="1" dirty="0" smtClean="0">
              <a:solidFill>
                <a:schemeClr val="tx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26626" name="Picture 2" descr="http://shqblogimages.s3.amazonaws.com/serving_custome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429000"/>
            <a:ext cx="6400800" cy="2761489"/>
          </a:xfrm>
          <a:prstGeom prst="rect">
            <a:avLst/>
          </a:prstGeom>
          <a:noFill/>
        </p:spPr>
      </p:pic>
      <p:pic>
        <p:nvPicPr>
          <p:cNvPr id="7" name="Picture 10" descr="http://japanologie.arts.kuleuven.be/lab/sites/japanologie.arts.kuleuven.be.ijcm13/files/uploads/inline_images/glossy_3d_blue_arrow_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pic>
        <p:nvPicPr>
          <p:cNvPr id="83970" name="Picture 2" descr="http://shqblogimages.s3.amazonaws.com/serving_custome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371600"/>
            <a:ext cx="4000247" cy="1725822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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التركيز على المستفيدين</a:t>
            </a:r>
          </a:p>
        </p:txBody>
      </p:sp>
      <p:pic>
        <p:nvPicPr>
          <p:cNvPr id="83972" name="Picture 4" descr="http://www.almrsal.com/wp-content/uploads/2014/11/Visit-the-trench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362200"/>
            <a:ext cx="2286000" cy="2000251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1752600" y="1981200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Char char=""/>
            </a:pPr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المستفيد</a:t>
            </a:r>
          </a:p>
          <a:p>
            <a:pPr>
              <a:buFont typeface="Wingdings 2" pitchFamily="18" charset="2"/>
              <a:buChar char=""/>
            </a:pPr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تصنيف المستفيدين</a:t>
            </a:r>
          </a:p>
          <a:p>
            <a:pPr>
              <a:buFont typeface="Wingdings 2" pitchFamily="18" charset="2"/>
              <a:buChar char="ô"/>
            </a:pPr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التعرف على متطلبات المستفيدين</a:t>
            </a:r>
          </a:p>
          <a:p>
            <a:pPr>
              <a:buFont typeface="Wingdings 2" pitchFamily="18" charset="2"/>
              <a:buChar char="ô"/>
            </a:pPr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العلاقة مع المستفيدين</a:t>
            </a:r>
          </a:p>
          <a:p>
            <a:pPr>
              <a:buFont typeface="Wingdings 2" pitchFamily="18" charset="2"/>
              <a:buChar char="ô"/>
            </a:pPr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دور المستفيدين  في التحسين المستمر</a:t>
            </a:r>
          </a:p>
        </p:txBody>
      </p:sp>
      <p:pic>
        <p:nvPicPr>
          <p:cNvPr id="9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1752600"/>
            <a:ext cx="89154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 2" pitchFamily="18" charset="2"/>
              <a:buChar char="ô"/>
            </a:pPr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المستفيد هي الشخصية الاعتبارية التي:</a:t>
            </a:r>
          </a:p>
          <a:p>
            <a:pPr algn="just">
              <a:buFont typeface="Arial" pitchFamily="34" charset="0"/>
              <a:buChar char="•"/>
            </a:pPr>
            <a:r>
              <a:rPr lang="ar-SA" sz="3000" dirty="0" smtClean="0">
                <a:solidFill>
                  <a:srgbClr val="17375E"/>
                </a:solidFill>
                <a:cs typeface="DecoType Naskh Variants" pitchFamily="2" charset="-78"/>
              </a:rPr>
              <a:t>تتيح للمؤسسة الفرصة كي تخدمها؛</a:t>
            </a:r>
          </a:p>
          <a:p>
            <a:pPr algn="just">
              <a:buFont typeface="Arial" pitchFamily="34" charset="0"/>
              <a:buChar char="•"/>
            </a:pPr>
            <a:r>
              <a:rPr lang="ar-SA" sz="3000" dirty="0" smtClean="0">
                <a:solidFill>
                  <a:srgbClr val="17375E"/>
                </a:solidFill>
                <a:cs typeface="DecoType Naskh Variants" pitchFamily="2" charset="-78"/>
              </a:rPr>
              <a:t>تعتبر الأكثر أهمية في كل زمان ومكان؛</a:t>
            </a:r>
          </a:p>
          <a:p>
            <a:pPr algn="just">
              <a:buFont typeface="Arial" pitchFamily="34" charset="0"/>
              <a:buChar char="•"/>
            </a:pPr>
            <a:r>
              <a:rPr lang="ar-SA" sz="3000" dirty="0" smtClean="0">
                <a:solidFill>
                  <a:srgbClr val="17375E"/>
                </a:solidFill>
                <a:cs typeface="DecoType Naskh Variants" pitchFamily="2" charset="-78"/>
              </a:rPr>
              <a:t>تعتمد عليها المؤسسة في التخطيط لحاضرها ومستقبلها؛</a:t>
            </a:r>
          </a:p>
          <a:p>
            <a:pPr algn="just">
              <a:buFont typeface="Arial" pitchFamily="34" charset="0"/>
              <a:buChar char="•"/>
            </a:pP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تعبّر عن رغباتها ومتطلباتها وتصبح مهمة المؤسسة أن تلبي لها هذه الرغبات وتفي بهذه المطالب؛</a:t>
            </a:r>
          </a:p>
          <a:p>
            <a:pPr algn="just">
              <a:buFont typeface="Arial" pitchFamily="34" charset="0"/>
              <a:buChar char="•"/>
            </a:pPr>
            <a:r>
              <a:rPr lang="ar-SA" sz="3000" dirty="0" smtClean="0">
                <a:solidFill>
                  <a:srgbClr val="17375E"/>
                </a:solidFill>
                <a:cs typeface="DecoType Naskh Variants" pitchFamily="2" charset="-78"/>
              </a:rPr>
              <a:t>تمنح المؤسسة القدرة على الاستمرار وتحقيق النجاح؛</a:t>
            </a:r>
          </a:p>
          <a:p>
            <a:pPr algn="just">
              <a:buFont typeface="Arial" pitchFamily="34" charset="0"/>
              <a:buChar char="•"/>
            </a:pPr>
            <a:r>
              <a:rPr lang="ar-SA" sz="3000" dirty="0" smtClean="0">
                <a:solidFill>
                  <a:srgbClr val="17375E"/>
                </a:solidFill>
                <a:cs typeface="DecoType Naskh Variants" pitchFamily="2" charset="-78"/>
              </a:rPr>
              <a:t>قد تكون أحد أسباب خروج المؤسسة من السوق.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pic>
        <p:nvPicPr>
          <p:cNvPr id="83970" name="Picture 2" descr="http://shqblogimages.s3.amazonaws.com/serving_custome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5132178"/>
            <a:ext cx="4000247" cy="1725822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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التركيز على المستفيدين</a:t>
            </a:r>
          </a:p>
        </p:txBody>
      </p:sp>
      <p:pic>
        <p:nvPicPr>
          <p:cNvPr id="83972" name="Picture 4" descr="http://www.almrsal.com/wp-content/uploads/2014/11/Visit-the-trench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219200"/>
            <a:ext cx="2286000" cy="2000251"/>
          </a:xfrm>
          <a:prstGeom prst="rect">
            <a:avLst/>
          </a:prstGeom>
          <a:noFill/>
        </p:spPr>
      </p:pic>
      <p:pic>
        <p:nvPicPr>
          <p:cNvPr id="9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pic>
        <p:nvPicPr>
          <p:cNvPr id="83970" name="Picture 2" descr="http://shqblogimages.s3.amazonaws.com/serving_custome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733800"/>
            <a:ext cx="4000247" cy="1725822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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التركيز على المستفيدين</a:t>
            </a:r>
          </a:p>
        </p:txBody>
      </p:sp>
      <p:pic>
        <p:nvPicPr>
          <p:cNvPr id="83972" name="Picture 4" descr="http://www.almrsal.com/wp-content/uploads/2014/11/Visit-the-trench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9800"/>
            <a:ext cx="2286000" cy="2000251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1752600" y="1447800"/>
            <a:ext cx="6934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Char char="ô"/>
            </a:pPr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تصنيف المستفيدين</a:t>
            </a:r>
          </a:p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        المستفيدين الخارجيين (</a:t>
            </a:r>
            <a:r>
              <a:rPr lang="en-US" sz="4400" i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External</a:t>
            </a:r>
            <a:r>
              <a:rPr lang="en-US" sz="3600" dirty="0" smtClean="0">
                <a:solidFill>
                  <a:srgbClr val="17375E"/>
                </a:solidFill>
                <a:cs typeface="DecoType Naskh Variants" pitchFamily="2" charset="-78"/>
              </a:rPr>
              <a:t> </a:t>
            </a:r>
            <a:r>
              <a:rPr lang="en-US" sz="4400" i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Customer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)</a:t>
            </a:r>
          </a:p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هم أناس لا يعملون داخل المؤسسة ولهم حاجة تستطيع هذه المؤسسة تلبيتها لهم.</a:t>
            </a:r>
          </a:p>
          <a:p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المستفيدون من المنتج أو الخدمة </a:t>
            </a:r>
          </a:p>
          <a:p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مستعمل للمنتج</a:t>
            </a:r>
          </a:p>
          <a:p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مستفيد من الخدمة</a:t>
            </a:r>
          </a:p>
          <a:p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موزع  للمنتج 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(</a:t>
            </a:r>
            <a:r>
              <a:rPr lang="ar-SA" sz="2400" dirty="0" smtClean="0">
                <a:solidFill>
                  <a:srgbClr val="17375E"/>
                </a:solidFill>
                <a:cs typeface="DecoType Naskh Variants" pitchFamily="2" charset="-78"/>
              </a:rPr>
              <a:t>تاجر جملة، تاجر نصف، جملة تاجر تجزئة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) </a:t>
            </a:r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أو الخدمة</a:t>
            </a:r>
          </a:p>
          <a:p>
            <a:endParaRPr lang="ar-SA" sz="3600" dirty="0" smtClean="0">
              <a:solidFill>
                <a:srgbClr val="17375E"/>
              </a:solidFill>
              <a:cs typeface="DecoType Naskh Variants" pitchFamily="2" charset="-78"/>
            </a:endParaRPr>
          </a:p>
        </p:txBody>
      </p:sp>
      <p:pic>
        <p:nvPicPr>
          <p:cNvPr id="9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rgbClr val="2A65AC"/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rgbClr val="2A65AC"/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rgbClr val="2A65AC"/>
              </a:solidFill>
              <a:cs typeface="DecoType Naskh Variants" pitchFamily="2" charset="-78"/>
            </a:endParaRPr>
          </a:p>
        </p:txBody>
      </p:sp>
      <p:pic>
        <p:nvPicPr>
          <p:cNvPr id="83970" name="Picture 2" descr="http://shqblogimages.s3.amazonaws.com/serving_custome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572000"/>
            <a:ext cx="4000247" cy="1725822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"/>
            </a:pPr>
            <a:r>
              <a:rPr lang="ar-SA" sz="8000" dirty="0" smtClean="0">
                <a:solidFill>
                  <a:srgbClr val="90B6E4"/>
                </a:solidFill>
                <a:cs typeface="DecoType Naskh Variants" pitchFamily="2" charset="-78"/>
              </a:rPr>
              <a:t>التركيز على المستفيدين</a:t>
            </a:r>
          </a:p>
        </p:txBody>
      </p:sp>
      <p:pic>
        <p:nvPicPr>
          <p:cNvPr id="83972" name="Picture 4" descr="http://www.almrsal.com/wp-content/uploads/2014/11/Visit-the-trench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9800"/>
            <a:ext cx="2286000" cy="2000251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1752600" y="1447800"/>
            <a:ext cx="6934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Char char="ô"/>
            </a:pPr>
            <a:r>
              <a:rPr lang="ar-SA" sz="4800" dirty="0" smtClean="0">
                <a:solidFill>
                  <a:srgbClr val="17375E"/>
                </a:solidFill>
                <a:cs typeface="DecoType Naskh Variants" pitchFamily="2" charset="-78"/>
              </a:rPr>
              <a:t>تابع تصنيف المستفيدين</a:t>
            </a:r>
          </a:p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         المستفيدين الداخليين (</a:t>
            </a:r>
            <a:r>
              <a:rPr lang="en-US" sz="4400" i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Internal Customer</a:t>
            </a:r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)</a:t>
            </a:r>
          </a:p>
          <a:p>
            <a:r>
              <a:rPr lang="ar-SA" sz="3600" dirty="0" smtClean="0">
                <a:solidFill>
                  <a:srgbClr val="17375E"/>
                </a:solidFill>
                <a:cs typeface="DecoType Naskh Variants" pitchFamily="2" charset="-78"/>
              </a:rPr>
              <a:t>هم الأشخاص الذين يعملون داخل المؤسسة ويعتمدون عليها في أعمالهم.</a:t>
            </a:r>
          </a:p>
          <a:p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العاملين في المؤسسة</a:t>
            </a:r>
          </a:p>
          <a:p>
            <a:r>
              <a:rPr lang="ar-SA" sz="2800" dirty="0" smtClean="0">
                <a:solidFill>
                  <a:srgbClr val="17375E"/>
                </a:solidFill>
                <a:cs typeface="DecoType Naskh Variants" pitchFamily="2" charset="-78"/>
              </a:rPr>
              <a:t>الإدارات والوحدات والأقسام</a:t>
            </a:r>
          </a:p>
          <a:p>
            <a:endParaRPr lang="ar-SA" sz="2800" dirty="0" smtClean="0">
              <a:solidFill>
                <a:srgbClr val="17375E"/>
              </a:solidFill>
              <a:cs typeface="DecoType Naskh Variants" pitchFamily="2" charset="-78"/>
            </a:endParaRPr>
          </a:p>
          <a:p>
            <a:endParaRPr lang="ar-SA" sz="3600" dirty="0" smtClean="0">
              <a:solidFill>
                <a:srgbClr val="17375E"/>
              </a:solidFill>
              <a:cs typeface="DecoType Naskh Variants" pitchFamily="2" charset="-78"/>
            </a:endParaRPr>
          </a:p>
        </p:txBody>
      </p:sp>
      <p:pic>
        <p:nvPicPr>
          <p:cNvPr id="9" name="Picture 10" descr="http://japanologie.arts.kuleuven.be/lab/sites/japanologie.arts.kuleuven.be.ijcm13/files/uploads/inline_images/glossy_3d_blue_arrow_lef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4A1E16FE0F34B9469BB8B6587DEB1F06" ma:contentTypeVersion="0" ma:contentTypeDescription="إنشاء مستند جديد." ma:contentTypeScope="" ma:versionID="06893999610fa6e80a4d296b24baee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08d163d59f9091e438e5ec8852a4fa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0D7957-759A-4125-835E-1824FAD1CAD6}"/>
</file>

<file path=customXml/itemProps2.xml><?xml version="1.0" encoding="utf-8"?>
<ds:datastoreItem xmlns:ds="http://schemas.openxmlformats.org/officeDocument/2006/customXml" ds:itemID="{A1F599CF-FA91-45D6-8D9D-7985E01859A8}"/>
</file>

<file path=customXml/itemProps3.xml><?xml version="1.0" encoding="utf-8"?>
<ds:datastoreItem xmlns:ds="http://schemas.openxmlformats.org/officeDocument/2006/customXml" ds:itemID="{887AD5FE-B754-43D4-B46A-CA469CE905DC}"/>
</file>

<file path=docProps/app.xml><?xml version="1.0" encoding="utf-8"?>
<Properties xmlns="http://schemas.openxmlformats.org/officeDocument/2006/extended-properties" xmlns:vt="http://schemas.openxmlformats.org/officeDocument/2006/docPropsVTypes">
  <TotalTime>11513</TotalTime>
  <Words>1366</Words>
  <Application>Microsoft Office PowerPoint</Application>
  <PresentationFormat>عرض على الشاشة (3:4)‏</PresentationFormat>
  <Paragraphs>235</Paragraphs>
  <Slides>34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hisham</dc:creator>
  <cp:lastModifiedBy>hisham</cp:lastModifiedBy>
  <cp:revision>86</cp:revision>
  <dcterms:created xsi:type="dcterms:W3CDTF">2016-07-12T06:15:37Z</dcterms:created>
  <dcterms:modified xsi:type="dcterms:W3CDTF">2016-08-01T21:50:34Z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0x0101004A1E16FE0F34B9469BB8B6587DEB1F06</vt:lpwstr>
  </property>
</Properties>
</file>