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sldIdLst>
    <p:sldId id="257" r:id="rId5"/>
    <p:sldId id="433" r:id="rId6"/>
    <p:sldId id="289" r:id="rId7"/>
    <p:sldId id="434" r:id="rId8"/>
    <p:sldId id="357" r:id="rId9"/>
    <p:sldId id="376" r:id="rId10"/>
    <p:sldId id="377" r:id="rId11"/>
    <p:sldId id="379" r:id="rId12"/>
    <p:sldId id="378" r:id="rId13"/>
    <p:sldId id="380" r:id="rId14"/>
    <p:sldId id="386" r:id="rId15"/>
    <p:sldId id="385" r:id="rId16"/>
    <p:sldId id="358" r:id="rId17"/>
    <p:sldId id="383" r:id="rId18"/>
    <p:sldId id="333" r:id="rId19"/>
    <p:sldId id="351" r:id="rId20"/>
    <p:sldId id="359" r:id="rId21"/>
    <p:sldId id="352" r:id="rId22"/>
    <p:sldId id="271" r:id="rId23"/>
    <p:sldId id="353" r:id="rId24"/>
    <p:sldId id="354" r:id="rId25"/>
    <p:sldId id="355" r:id="rId26"/>
    <p:sldId id="356" r:id="rId27"/>
    <p:sldId id="360" r:id="rId28"/>
    <p:sldId id="365" r:id="rId29"/>
    <p:sldId id="366" r:id="rId30"/>
    <p:sldId id="370" r:id="rId31"/>
    <p:sldId id="367" r:id="rId32"/>
    <p:sldId id="371" r:id="rId33"/>
    <p:sldId id="372" r:id="rId34"/>
    <p:sldId id="373" r:id="rId35"/>
    <p:sldId id="374" r:id="rId36"/>
    <p:sldId id="368" r:id="rId37"/>
    <p:sldId id="375" r:id="rId38"/>
    <p:sldId id="396" r:id="rId39"/>
    <p:sldId id="388" r:id="rId40"/>
    <p:sldId id="397" r:id="rId41"/>
    <p:sldId id="398" r:id="rId42"/>
    <p:sldId id="399" r:id="rId43"/>
    <p:sldId id="451" r:id="rId44"/>
    <p:sldId id="452" r:id="rId45"/>
    <p:sldId id="453" r:id="rId46"/>
    <p:sldId id="454" r:id="rId47"/>
    <p:sldId id="455" r:id="rId48"/>
    <p:sldId id="456" r:id="rId49"/>
    <p:sldId id="457" r:id="rId50"/>
    <p:sldId id="458" r:id="rId51"/>
    <p:sldId id="459" r:id="rId52"/>
    <p:sldId id="460" r:id="rId53"/>
    <p:sldId id="447" r:id="rId54"/>
    <p:sldId id="448" r:id="rId55"/>
    <p:sldId id="449" r:id="rId56"/>
    <p:sldId id="450" r:id="rId57"/>
    <p:sldId id="436" r:id="rId58"/>
    <p:sldId id="437" r:id="rId59"/>
    <p:sldId id="435" r:id="rId6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6E4"/>
    <a:srgbClr val="8E0000"/>
    <a:srgbClr val="17375E"/>
    <a:srgbClr val="FF6D6D"/>
    <a:srgbClr val="3E4036"/>
    <a:srgbClr val="5690D6"/>
    <a:srgbClr val="7BA8DF"/>
    <a:srgbClr val="2A65AC"/>
    <a:srgbClr val="265C9E"/>
    <a:srgbClr val="3278CC"/>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55" d="100"/>
          <a:sy n="55" d="100"/>
        </p:scale>
        <p:origin x="-936" y="-3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29/01/1438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29/01/1438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29/01/1438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29/01/1438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29/01/1438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29/01/1438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3AF0C3B-9058-4D48-A15B-AA167D8DC099}" type="datetimeFigureOut">
              <a:rPr lang="ar-SA" smtClean="0"/>
              <a:pPr/>
              <a:t>29/01/1438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3AF0C3B-9058-4D48-A15B-AA167D8DC099}" type="datetimeFigureOut">
              <a:rPr lang="ar-SA" smtClean="0"/>
              <a:pPr/>
              <a:t>29/01/1438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3AF0C3B-9058-4D48-A15B-AA167D8DC099}" type="datetimeFigureOut">
              <a:rPr lang="ar-SA" smtClean="0"/>
              <a:pPr/>
              <a:t>29/01/1438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29/01/1438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29/01/1438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3AF0C3B-9058-4D48-A15B-AA167D8DC099}" type="datetimeFigureOut">
              <a:rPr lang="ar-SA" smtClean="0"/>
              <a:pPr/>
              <a:t>29/01/1438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BAD287-A75B-4C86-8929-73505902AD8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sa/url?sa=i&amp;rct=j&amp;q=&amp;esrc=s&amp;source=images&amp;cd=&amp;cad=rja&amp;docid=9P1bWICW04P9sM&amp;tbnid=56pwtFSdJbHnMM:&amp;ved=0CAUQjRw&amp;url=http://aft243.org/&amp;ei=9WrgUobNDKGw0QWAvICgAg&amp;psig=AFQjCNHR0IeAXyoKw0FDkLrR9_uJwutYSA&amp;ust=1390525199520720"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54.xml"/></Relationships>
</file>

<file path=ppt/slides/_rels/slide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pic>
        <p:nvPicPr>
          <p:cNvPr id="18434" name="Picture 2" descr="http://www.ar-des.com/sites/default/files/ksu_1.png?1391685715"/>
          <p:cNvPicPr>
            <a:picLocks noChangeAspect="1" noChangeArrowheads="1"/>
          </p:cNvPicPr>
          <p:nvPr/>
        </p:nvPicPr>
        <p:blipFill>
          <a:blip r:embed="rId2">
            <a:clrChange>
              <a:clrFrom>
                <a:srgbClr val="FFFFFF"/>
              </a:clrFrom>
              <a:clrTo>
                <a:srgbClr val="FFFFFF">
                  <a:alpha val="0"/>
                </a:srgbClr>
              </a:clrTo>
            </a:clrChange>
          </a:blip>
          <a:srcRect l="3766" t="23810" r="55187" b="34275"/>
          <a:stretch>
            <a:fillRect/>
          </a:stretch>
        </p:blipFill>
        <p:spPr bwMode="auto">
          <a:xfrm>
            <a:off x="7000924" y="121248"/>
            <a:ext cx="1928794" cy="735984"/>
          </a:xfrm>
          <a:prstGeom prst="rect">
            <a:avLst/>
          </a:prstGeom>
          <a:noFill/>
        </p:spPr>
      </p:pic>
      <p:sp>
        <p:nvSpPr>
          <p:cNvPr id="17" name="مربع نص 16"/>
          <p:cNvSpPr txBox="1"/>
          <p:nvPr/>
        </p:nvSpPr>
        <p:spPr>
          <a:xfrm>
            <a:off x="838200" y="1676400"/>
            <a:ext cx="7067962" cy="1323439"/>
          </a:xfrm>
          <a:prstGeom prst="rect">
            <a:avLst/>
          </a:prstGeom>
          <a:noFill/>
        </p:spPr>
        <p:txBody>
          <a:bodyPr wrap="none" rtlCol="1">
            <a:spAutoFit/>
          </a:bodyPr>
          <a:lstStyle/>
          <a:p>
            <a:r>
              <a:rPr lang="ar-SA" sz="8000" dirty="0" smtClean="0">
                <a:solidFill>
                  <a:schemeClr val="tx2">
                    <a:lumMod val="75000"/>
                  </a:schemeClr>
                </a:solidFill>
                <a:cs typeface="DecoType Naskh Variants" pitchFamily="2" charset="-78"/>
              </a:rPr>
              <a:t>بسم الله الرحمن الرحيم</a:t>
            </a: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9" name="مربع نص 18"/>
          <p:cNvSpPr txBox="1"/>
          <p:nvPr/>
        </p:nvSpPr>
        <p:spPr>
          <a:xfrm>
            <a:off x="4659029" y="3202857"/>
            <a:ext cx="3323346"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الحمد لله رب العالمين</a:t>
            </a:r>
          </a:p>
        </p:txBody>
      </p:sp>
      <p:sp>
        <p:nvSpPr>
          <p:cNvPr id="20" name="مربع نص 19"/>
          <p:cNvSpPr txBox="1"/>
          <p:nvPr/>
        </p:nvSpPr>
        <p:spPr>
          <a:xfrm>
            <a:off x="1905000" y="3964857"/>
            <a:ext cx="4421403"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وأفضل الصلاة وأتم التسليم</a:t>
            </a:r>
          </a:p>
        </p:txBody>
      </p:sp>
      <p:sp>
        <p:nvSpPr>
          <p:cNvPr id="21" name="مربع نص 20"/>
          <p:cNvSpPr txBox="1"/>
          <p:nvPr/>
        </p:nvSpPr>
        <p:spPr>
          <a:xfrm>
            <a:off x="1447800" y="4955457"/>
            <a:ext cx="6452408"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على سيدنا محمد وعلى آله وصحبه أجمعين</a:t>
            </a:r>
          </a:p>
        </p:txBody>
      </p:sp>
      <p:cxnSp>
        <p:nvCxnSpPr>
          <p:cNvPr id="24" name="رابط مستقيم 23"/>
          <p:cNvCxnSpPr/>
          <p:nvPr/>
        </p:nvCxnSpPr>
        <p:spPr bwMode="auto">
          <a:xfrm rot="10800000">
            <a:off x="-32" y="150811"/>
            <a:ext cx="6929454" cy="1588"/>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25" name="رابط مستقيم 24"/>
          <p:cNvCxnSpPr/>
          <p:nvPr/>
        </p:nvCxnSpPr>
        <p:spPr bwMode="auto">
          <a:xfrm rot="10800000">
            <a:off x="-32" y="838201"/>
            <a:ext cx="6929454" cy="1588"/>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23" name="مربع نص 22"/>
          <p:cNvSpPr txBox="1"/>
          <p:nvPr/>
        </p:nvSpPr>
        <p:spPr>
          <a:xfrm>
            <a:off x="6172200" y="914400"/>
            <a:ext cx="2836033" cy="369332"/>
          </a:xfrm>
          <a:prstGeom prst="rect">
            <a:avLst/>
          </a:prstGeom>
          <a:noFill/>
        </p:spPr>
        <p:txBody>
          <a:bodyPr wrap="none" rtlCol="1">
            <a:spAutoFit/>
          </a:bodyPr>
          <a:lstStyle/>
          <a:p>
            <a:r>
              <a:rPr lang="ar-SA" dirty="0" smtClean="0">
                <a:latin typeface="GE Dinar Two" pitchFamily="18" charset="-78"/>
                <a:ea typeface="GE Dinar Two" pitchFamily="18" charset="-78"/>
                <a:cs typeface="GE Dinar Two" pitchFamily="18" charset="-78"/>
              </a:rPr>
              <a:t>مركز التدريب وخدمة المجتمع</a:t>
            </a:r>
            <a:endParaRPr lang="ar-SA" dirty="0">
              <a:latin typeface="GE Dinar Two" pitchFamily="18" charset="-78"/>
              <a:ea typeface="GE Dinar Two" pitchFamily="18" charset="-78"/>
              <a:cs typeface="GE Dinar Two" pitchFamily="18" charset="-78"/>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pic>
        <p:nvPicPr>
          <p:cNvPr id="3" name="Picture 2" descr="http://www.jazanu.edu.sa/Administrations/vpofgsar/PublishingImages/V.gif"/>
          <p:cNvPicPr>
            <a:picLocks noChangeAspect="1" noChangeArrowheads="1"/>
          </p:cNvPicPr>
          <p:nvPr/>
        </p:nvPicPr>
        <p:blipFill>
          <a:blip r:embed="rId2"/>
          <a:srcRect/>
          <a:stretch>
            <a:fillRect/>
          </a:stretch>
        </p:blipFill>
        <p:spPr bwMode="auto">
          <a:xfrm>
            <a:off x="0" y="0"/>
            <a:ext cx="1828800" cy="1924048"/>
          </a:xfrm>
          <a:prstGeom prst="rect">
            <a:avLst/>
          </a:prstGeom>
          <a:noFill/>
        </p:spPr>
      </p:pic>
      <p:sp>
        <p:nvSpPr>
          <p:cNvPr id="5" name="مستطيل 4"/>
          <p:cNvSpPr/>
          <p:nvPr/>
        </p:nvSpPr>
        <p:spPr>
          <a:xfrm>
            <a:off x="457199" y="516791"/>
            <a:ext cx="8458201" cy="2646878"/>
          </a:xfrm>
          <a:prstGeom prst="rect">
            <a:avLst/>
          </a:prstGeom>
        </p:spPr>
        <p:txBody>
          <a:bodyPr wrap="square">
            <a:spAutoFit/>
          </a:bodyPr>
          <a:lstStyle/>
          <a:p>
            <a:pPr algn="ctr"/>
            <a:r>
              <a:rPr lang="ar-SA" sz="4400" dirty="0" smtClean="0">
                <a:solidFill>
                  <a:srgbClr val="17375E"/>
                </a:solidFill>
                <a:cs typeface="DecoType Naskh Variants" pitchFamily="2" charset="-78"/>
              </a:rPr>
              <a:t>رؤية شركة مايكروسوفت</a:t>
            </a:r>
          </a:p>
          <a:p>
            <a:pPr algn="ctr"/>
            <a:endParaRPr lang="ar-SA" sz="1400" dirty="0" smtClean="0">
              <a:solidFill>
                <a:srgbClr val="C00000"/>
              </a:solidFill>
              <a:cs typeface="DecoType Naskh Variants" pitchFamily="2" charset="-78"/>
            </a:endParaRPr>
          </a:p>
          <a:p>
            <a:pPr marL="4763" indent="4763"/>
            <a:r>
              <a:rPr lang="ar-SA" sz="36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هناك رؤية واحدة وراء كل ما نفعله</a:t>
            </a:r>
          </a:p>
          <a:p>
            <a:pPr marL="4763" indent="4763"/>
            <a:r>
              <a:rPr lang="ar-SA" sz="3600" dirty="0" smtClean="0">
                <a:solidFill>
                  <a:srgbClr val="17375E"/>
                </a:solidFill>
                <a:cs typeface="DecoType Naskh Variants" pitchFamily="2" charset="-78"/>
              </a:rPr>
              <a:t>كمبيوتر لكل مكتب وفي كل منزل يستخدم برامجنا كأداة لتحقيق الفاعلية والقيمة.</a:t>
            </a: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7" name="مستطيل 6"/>
          <p:cNvSpPr/>
          <p:nvPr/>
        </p:nvSpPr>
        <p:spPr>
          <a:xfrm>
            <a:off x="381000" y="3733800"/>
            <a:ext cx="8458201" cy="2431435"/>
          </a:xfrm>
          <a:prstGeom prst="rect">
            <a:avLst/>
          </a:prstGeom>
        </p:spPr>
        <p:txBody>
          <a:bodyPr wrap="square">
            <a:spAutoFit/>
          </a:bodyPr>
          <a:lstStyle/>
          <a:p>
            <a:pPr algn="ctr"/>
            <a:r>
              <a:rPr lang="ar-SA" sz="4400" dirty="0" smtClean="0">
                <a:solidFill>
                  <a:srgbClr val="17375E"/>
                </a:solidFill>
                <a:cs typeface="DecoType Naskh Variants" pitchFamily="2" charset="-78"/>
              </a:rPr>
              <a:t>رؤية جامعة الملك سعود</a:t>
            </a:r>
          </a:p>
          <a:p>
            <a:endParaRPr lang="ar-SA" sz="3600" dirty="0" smtClean="0"/>
          </a:p>
          <a:p>
            <a:r>
              <a:rPr lang="ar-SA" sz="3600" dirty="0" smtClean="0">
                <a:solidFill>
                  <a:srgbClr val="17375E"/>
                </a:solidFill>
                <a:cs typeface="DecoType Naskh Variants" pitchFamily="2" charset="-78"/>
              </a:rPr>
              <a:t>الريادة العالمية والتميز في بناء مجتمع المعرفة</a:t>
            </a:r>
          </a:p>
          <a:p>
            <a:pPr marL="4763" indent="4763"/>
            <a:endParaRPr lang="ar-SA" sz="3600" dirty="0" smtClean="0">
              <a:solidFill>
                <a:srgbClr val="C00000"/>
              </a:solidFill>
              <a:cs typeface="DecoType Naskh Variants" pitchFamily="2" charset="-78"/>
            </a:endParaRPr>
          </a:p>
        </p:txBody>
      </p:sp>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5" name="مستطيل 4"/>
          <p:cNvSpPr/>
          <p:nvPr/>
        </p:nvSpPr>
        <p:spPr>
          <a:xfrm>
            <a:off x="457199" y="381000"/>
            <a:ext cx="8686801" cy="2031325"/>
          </a:xfrm>
          <a:prstGeom prst="rect">
            <a:avLst/>
          </a:prstGeom>
        </p:spPr>
        <p:txBody>
          <a:bodyPr wrap="square">
            <a:spAutoFit/>
          </a:bodyPr>
          <a:lstStyle/>
          <a:p>
            <a:pPr algn="ctr"/>
            <a:r>
              <a:rPr lang="ar-SA" sz="4400" dirty="0" smtClean="0">
                <a:solidFill>
                  <a:srgbClr val="17375E"/>
                </a:solidFill>
                <a:cs typeface="DecoType Naskh Variants" pitchFamily="2" charset="-78"/>
              </a:rPr>
              <a:t>القيم</a:t>
            </a:r>
            <a:r>
              <a:rPr lang="en-US" sz="4400" dirty="0" smtClean="0">
                <a:solidFill>
                  <a:srgbClr val="C00000"/>
                </a:solidFill>
                <a:cs typeface="DecoType Naskh Variants" pitchFamily="2" charset="-78"/>
              </a:rPr>
              <a:t> </a:t>
            </a:r>
            <a:r>
              <a:rPr lang="en-US" sz="6600" i="1" dirty="0" smtClean="0">
                <a:solidFill>
                  <a:schemeClr val="tx2">
                    <a:lumMod val="75000"/>
                  </a:schemeClr>
                </a:solidFill>
                <a:latin typeface="Gabriola" pitchFamily="82" charset="0"/>
              </a:rPr>
              <a:t>Values</a:t>
            </a:r>
            <a:r>
              <a:rPr lang="en-US" sz="4400" dirty="0" smtClean="0">
                <a:solidFill>
                  <a:srgbClr val="17375E"/>
                </a:solidFill>
                <a:cs typeface="DecoType Naskh Variants" pitchFamily="2" charset="-78"/>
              </a:rPr>
              <a:t> </a:t>
            </a:r>
            <a:r>
              <a:rPr lang="ar-SA" sz="4400" dirty="0" smtClean="0"/>
              <a:t> </a:t>
            </a:r>
          </a:p>
          <a:p>
            <a:pPr algn="ctr"/>
            <a:endParaRPr lang="ar-SA" sz="4400" dirty="0" smtClean="0">
              <a:solidFill>
                <a:srgbClr val="C00000"/>
              </a:solidFill>
              <a:cs typeface="DecoType Naskh Variants" pitchFamily="2" charset="-78"/>
            </a:endParaRPr>
          </a:p>
          <a:p>
            <a:pPr algn="ctr"/>
            <a:endParaRPr lang="ar-SA" sz="1600" dirty="0" smtClean="0">
              <a:solidFill>
                <a:srgbClr val="C00000"/>
              </a:solidFill>
              <a:cs typeface="DecoType Naskh Variants" pitchFamily="2" charset="-78"/>
            </a:endParaRP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7" name="مستطيل 6"/>
          <p:cNvSpPr/>
          <p:nvPr/>
        </p:nvSpPr>
        <p:spPr>
          <a:xfrm>
            <a:off x="0" y="2438400"/>
            <a:ext cx="9144000" cy="2554545"/>
          </a:xfrm>
          <a:prstGeom prst="rect">
            <a:avLst/>
          </a:prstGeom>
        </p:spPr>
        <p:txBody>
          <a:bodyPr wrap="square">
            <a:spAutoFit/>
          </a:bodyPr>
          <a:lstStyle/>
          <a:p>
            <a:pPr algn="just"/>
            <a:r>
              <a:rPr lang="ar-SA" sz="4000" dirty="0" smtClean="0">
                <a:solidFill>
                  <a:srgbClr val="17375E"/>
                </a:solidFill>
                <a:cs typeface="DecoType Naskh Variants" pitchFamily="2" charset="-78"/>
              </a:rPr>
              <a:t>مجموعة المبادئ والتعاليم والضوابط الأخلاقية والمهنية تؤكد عليها المؤسسة في جميع ممارساتها وعملياتها وتعاملات العاملين فيها داخل وخارج المؤسسة والتي تعزز التزام المؤسسة بتحقيق رسالتها ورؤيتها وأهدافها الإستراتيجية.</a:t>
            </a:r>
          </a:p>
        </p:txBody>
      </p:sp>
      <p:pic>
        <p:nvPicPr>
          <p:cNvPr id="9" name="Picture 2" descr="http://4.bp.blogspot.com/-XBvJq_VfTzU/TddSomLsnJI/AAAAAAAAAFs/6iHLqdPfFvs/s1600/3dimen_14%255B3%255D.jpg"/>
          <p:cNvPicPr>
            <a:picLocks noChangeAspect="1" noChangeArrowheads="1"/>
          </p:cNvPicPr>
          <p:nvPr/>
        </p:nvPicPr>
        <p:blipFill>
          <a:blip r:embed="rId2" cstate="print"/>
          <a:srcRect/>
          <a:stretch>
            <a:fillRect/>
          </a:stretch>
        </p:blipFill>
        <p:spPr bwMode="auto">
          <a:xfrm>
            <a:off x="1" y="0"/>
            <a:ext cx="2077156" cy="1524000"/>
          </a:xfrm>
          <a:prstGeom prst="rect">
            <a:avLst/>
          </a:prstGeom>
          <a:noFill/>
        </p:spPr>
      </p:pic>
      <p:pic>
        <p:nvPicPr>
          <p:cNvPr id="10"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7" name="مستطيل 6"/>
          <p:cNvSpPr/>
          <p:nvPr/>
        </p:nvSpPr>
        <p:spPr>
          <a:xfrm>
            <a:off x="1" y="533401"/>
            <a:ext cx="8534399" cy="5755422"/>
          </a:xfrm>
          <a:prstGeom prst="rect">
            <a:avLst/>
          </a:prstGeom>
        </p:spPr>
        <p:txBody>
          <a:bodyPr wrap="square">
            <a:spAutoFit/>
          </a:bodyPr>
          <a:lstStyle/>
          <a:p>
            <a:pPr algn="ctr"/>
            <a:r>
              <a:rPr lang="ar-SA" sz="4400" dirty="0" smtClean="0">
                <a:solidFill>
                  <a:srgbClr val="17375E"/>
                </a:solidFill>
                <a:cs typeface="DecoType Naskh Variants" pitchFamily="2" charset="-78"/>
              </a:rPr>
              <a:t>قيم جامعة الملك سعود</a:t>
            </a:r>
          </a:p>
          <a:p>
            <a:endParaRPr lang="ar-SA" sz="3600" dirty="0" smtClean="0"/>
          </a:p>
          <a:p>
            <a:r>
              <a:rPr lang="ar-SA" sz="3600" dirty="0" smtClean="0">
                <a:solidFill>
                  <a:srgbClr val="17375E"/>
                </a:solidFill>
                <a:cs typeface="DecoType Naskh Variants" pitchFamily="2" charset="-78"/>
              </a:rPr>
              <a:t>انطلاقاً من قيم ديننا الحنيف وثقافتنا الغراء، نؤمن بالقيم الآتية:</a:t>
            </a:r>
          </a:p>
          <a:p>
            <a:pPr>
              <a:buFont typeface="Wingdings" pitchFamily="2" charset="2"/>
              <a:buChar char=""/>
            </a:pPr>
            <a:r>
              <a:rPr lang="ar-SA" sz="3600" dirty="0" smtClean="0">
                <a:solidFill>
                  <a:srgbClr val="17375E"/>
                </a:solidFill>
                <a:cs typeface="DecoType Naskh Variants" pitchFamily="2" charset="-78"/>
              </a:rPr>
              <a:t>الجودة والتميز؛</a:t>
            </a:r>
          </a:p>
          <a:p>
            <a:pPr>
              <a:buFont typeface="Wingdings" pitchFamily="2" charset="2"/>
              <a:buChar char=""/>
            </a:pPr>
            <a:r>
              <a:rPr lang="ar-SA" sz="3600" dirty="0" smtClean="0">
                <a:solidFill>
                  <a:srgbClr val="17375E"/>
                </a:solidFill>
                <a:cs typeface="DecoType Naskh Variants" pitchFamily="2" charset="-78"/>
              </a:rPr>
              <a:t>القيادة والعمل بروح الفريق؛</a:t>
            </a:r>
          </a:p>
          <a:p>
            <a:pPr>
              <a:buFont typeface="Wingdings" pitchFamily="2" charset="2"/>
              <a:buChar char=""/>
            </a:pPr>
            <a:r>
              <a:rPr lang="ar-SA" sz="3600" dirty="0" smtClean="0">
                <a:solidFill>
                  <a:srgbClr val="17375E"/>
                </a:solidFill>
                <a:cs typeface="DecoType Naskh Variants" pitchFamily="2" charset="-78"/>
              </a:rPr>
              <a:t>العدالة والنزاهة؛</a:t>
            </a:r>
          </a:p>
          <a:p>
            <a:pPr>
              <a:buFont typeface="Wingdings" pitchFamily="2" charset="2"/>
              <a:buChar char=""/>
            </a:pPr>
            <a:r>
              <a:rPr lang="ar-SA" sz="3600" dirty="0" smtClean="0">
                <a:solidFill>
                  <a:srgbClr val="17375E"/>
                </a:solidFill>
                <a:cs typeface="DecoType Naskh Variants" pitchFamily="2" charset="-78"/>
              </a:rPr>
              <a:t>الشفافية والمسائلة؛</a:t>
            </a:r>
          </a:p>
          <a:p>
            <a:pPr>
              <a:buFont typeface="Wingdings" pitchFamily="2" charset="2"/>
              <a:buChar char=""/>
            </a:pPr>
            <a:r>
              <a:rPr lang="ar-SA" sz="3600" dirty="0" smtClean="0">
                <a:solidFill>
                  <a:srgbClr val="17375E"/>
                </a:solidFill>
                <a:cs typeface="DecoType Naskh Variants" pitchFamily="2" charset="-78"/>
              </a:rPr>
              <a:t>التعليم المستمر.</a:t>
            </a:r>
          </a:p>
          <a:p>
            <a:endParaRPr lang="ar-SA" sz="3600" dirty="0" smtClean="0">
              <a:solidFill>
                <a:srgbClr val="17375E"/>
              </a:solidFill>
              <a:cs typeface="DecoType Naskh Variants" pitchFamily="2" charset="-78"/>
            </a:endParaRPr>
          </a:p>
          <a:p>
            <a:pPr marL="4763" indent="4763"/>
            <a:endParaRPr lang="ar-SA" sz="3600" dirty="0" smtClean="0">
              <a:solidFill>
                <a:srgbClr val="C00000"/>
              </a:solidFill>
              <a:cs typeface="DecoType Naskh Variants" pitchFamily="2" charset="-78"/>
            </a:endParaRPr>
          </a:p>
        </p:txBody>
      </p:sp>
      <p:pic>
        <p:nvPicPr>
          <p:cNvPr id="2050" name="Picture 2" descr="http://4.bp.blogspot.com/-XBvJq_VfTzU/TddSomLsnJI/AAAAAAAAAFs/6iHLqdPfFvs/s1600/3dimen_14%255B3%255D.jpg"/>
          <p:cNvPicPr>
            <a:picLocks noChangeAspect="1" noChangeArrowheads="1"/>
          </p:cNvPicPr>
          <p:nvPr/>
        </p:nvPicPr>
        <p:blipFill>
          <a:blip r:embed="rId2" cstate="print"/>
          <a:srcRect/>
          <a:stretch>
            <a:fillRect/>
          </a:stretch>
        </p:blipFill>
        <p:spPr bwMode="auto">
          <a:xfrm>
            <a:off x="152400" y="152400"/>
            <a:ext cx="1981200" cy="1485900"/>
          </a:xfrm>
          <a:prstGeom prst="rect">
            <a:avLst/>
          </a:prstGeom>
          <a:noFill/>
        </p:spPr>
      </p:pic>
      <p:pic>
        <p:nvPicPr>
          <p:cNvPr id="9"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51204" name="Picture 4" descr="قياس معدل الاداء في المتجر الالكتروني"/>
          <p:cNvPicPr>
            <a:picLocks noChangeAspect="1" noChangeArrowheads="1"/>
          </p:cNvPicPr>
          <p:nvPr/>
        </p:nvPicPr>
        <p:blipFill>
          <a:blip r:embed="rId2">
            <a:clrChange>
              <a:clrFrom>
                <a:srgbClr val="FCFCFC"/>
              </a:clrFrom>
              <a:clrTo>
                <a:srgbClr val="FCFCFC">
                  <a:alpha val="0"/>
                </a:srgbClr>
              </a:clrTo>
            </a:clrChange>
          </a:blip>
          <a:srcRect b="27843"/>
          <a:stretch>
            <a:fillRect/>
          </a:stretch>
        </p:blipFill>
        <p:spPr bwMode="auto">
          <a:xfrm>
            <a:off x="914400" y="2286000"/>
            <a:ext cx="7858125" cy="3505200"/>
          </a:xfrm>
          <a:prstGeom prst="rect">
            <a:avLst/>
          </a:prstGeom>
          <a:noFill/>
        </p:spPr>
      </p:pic>
      <p:sp>
        <p:nvSpPr>
          <p:cNvPr id="5" name="مربع نص 4"/>
          <p:cNvSpPr txBox="1"/>
          <p:nvPr/>
        </p:nvSpPr>
        <p:spPr>
          <a:xfrm>
            <a:off x="0" y="304800"/>
            <a:ext cx="9144000" cy="1569660"/>
          </a:xfrm>
          <a:prstGeom prst="rect">
            <a:avLst/>
          </a:prstGeom>
          <a:noFill/>
        </p:spPr>
        <p:txBody>
          <a:bodyPr wrap="square" rtlCol="1">
            <a:spAutoFit/>
          </a:bodyPr>
          <a:lstStyle/>
          <a:p>
            <a:pPr algn="ctr"/>
            <a:r>
              <a:rPr lang="ar-SA" sz="7200" dirty="0" smtClean="0">
                <a:solidFill>
                  <a:schemeClr val="tx2">
                    <a:lumMod val="75000"/>
                  </a:schemeClr>
                </a:solidFill>
                <a:cs typeface="DecoType Naskh Variants" pitchFamily="2" charset="-78"/>
              </a:rPr>
              <a:t>مؤشرات الأداء </a:t>
            </a:r>
            <a:r>
              <a:rPr lang="en-US" sz="9600" i="1" dirty="0" smtClean="0">
                <a:solidFill>
                  <a:schemeClr val="tx2">
                    <a:lumMod val="75000"/>
                  </a:schemeClr>
                </a:solidFill>
                <a:latin typeface="Gabriola" pitchFamily="82" charset="0"/>
              </a:rPr>
              <a:t>KPI’s</a:t>
            </a:r>
            <a:r>
              <a:rPr lang="en-US" sz="7200" dirty="0" smtClean="0">
                <a:solidFill>
                  <a:schemeClr val="tx2">
                    <a:lumMod val="75000"/>
                  </a:schemeClr>
                </a:solidFill>
                <a:cs typeface="DecoType Naskh Variants" pitchFamily="2" charset="-78"/>
              </a:rPr>
              <a:t> </a:t>
            </a:r>
            <a:r>
              <a:rPr lang="ar-SA" sz="7200" dirty="0" smtClean="0">
                <a:solidFill>
                  <a:schemeClr val="tx2">
                    <a:lumMod val="75000"/>
                  </a:schemeClr>
                </a:solidFill>
                <a:cs typeface="DecoType Naskh Variants" pitchFamily="2" charset="-78"/>
              </a:rPr>
              <a:t>:</a:t>
            </a:r>
          </a:p>
        </p:txBody>
      </p:sp>
      <p:sp>
        <p:nvSpPr>
          <p:cNvPr id="6" name="مربع نص 5"/>
          <p:cNvSpPr txBox="1"/>
          <p:nvPr/>
        </p:nvSpPr>
        <p:spPr>
          <a:xfrm>
            <a:off x="0" y="2209800"/>
            <a:ext cx="9144000" cy="1569660"/>
          </a:xfrm>
          <a:prstGeom prst="rect">
            <a:avLst/>
          </a:prstGeom>
          <a:noFill/>
        </p:spPr>
        <p:txBody>
          <a:bodyPr wrap="square" rtlCol="1">
            <a:spAutoFit/>
          </a:bodyPr>
          <a:lstStyle/>
          <a:p>
            <a:pPr algn="ctr" rtl="0"/>
            <a:r>
              <a:rPr lang="en-US" sz="9600" i="1" dirty="0" smtClean="0">
                <a:solidFill>
                  <a:schemeClr val="tx2">
                    <a:lumMod val="75000"/>
                  </a:schemeClr>
                </a:solidFill>
                <a:latin typeface="Gabriola" pitchFamily="82" charset="0"/>
              </a:rPr>
              <a:t>K</a:t>
            </a:r>
            <a:r>
              <a:rPr lang="en-US" sz="6600" i="1" dirty="0" smtClean="0">
                <a:solidFill>
                  <a:schemeClr val="tx2">
                    <a:lumMod val="75000"/>
                  </a:schemeClr>
                </a:solidFill>
                <a:latin typeface="Gabriola" pitchFamily="82" charset="0"/>
              </a:rPr>
              <a:t>ey </a:t>
            </a:r>
            <a:r>
              <a:rPr lang="en-US" sz="8800" i="1" dirty="0" smtClean="0">
                <a:solidFill>
                  <a:schemeClr val="tx2">
                    <a:lumMod val="75000"/>
                  </a:schemeClr>
                </a:solidFill>
                <a:latin typeface="Gabriola" pitchFamily="82" charset="0"/>
              </a:rPr>
              <a:t>P</a:t>
            </a:r>
            <a:r>
              <a:rPr lang="en-US" sz="6600" i="1" dirty="0" smtClean="0">
                <a:solidFill>
                  <a:schemeClr val="tx2">
                    <a:lumMod val="75000"/>
                  </a:schemeClr>
                </a:solidFill>
                <a:latin typeface="Gabriola" pitchFamily="82" charset="0"/>
              </a:rPr>
              <a:t>erformance </a:t>
            </a:r>
            <a:r>
              <a:rPr lang="en-US" sz="8800" i="1" dirty="0" smtClean="0">
                <a:solidFill>
                  <a:schemeClr val="tx2">
                    <a:lumMod val="75000"/>
                  </a:schemeClr>
                </a:solidFill>
                <a:latin typeface="Gabriola" pitchFamily="82" charset="0"/>
              </a:rPr>
              <a:t>I</a:t>
            </a:r>
            <a:r>
              <a:rPr lang="en-US" sz="6600" i="1" dirty="0" smtClean="0">
                <a:solidFill>
                  <a:schemeClr val="tx2">
                    <a:lumMod val="75000"/>
                  </a:schemeClr>
                </a:solidFill>
                <a:latin typeface="Gabriola" pitchFamily="82" charset="0"/>
              </a:rPr>
              <a:t>ndicator</a:t>
            </a:r>
            <a:endParaRPr lang="ar-SA" sz="6600" i="1" dirty="0" smtClean="0">
              <a:solidFill>
                <a:schemeClr val="tx2">
                  <a:lumMod val="75000"/>
                </a:schemeClr>
              </a:solidFill>
              <a:latin typeface="Gabriola" pitchFamily="82" charset="0"/>
            </a:endParaRPr>
          </a:p>
        </p:txBody>
      </p:sp>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ستطيل 3"/>
          <p:cNvSpPr/>
          <p:nvPr/>
        </p:nvSpPr>
        <p:spPr>
          <a:xfrm>
            <a:off x="0" y="228600"/>
            <a:ext cx="9144000" cy="6124754"/>
          </a:xfrm>
          <a:prstGeom prst="rect">
            <a:avLst/>
          </a:prstGeom>
        </p:spPr>
        <p:txBody>
          <a:bodyPr wrap="square">
            <a:spAutoFit/>
          </a:bodyPr>
          <a:lstStyle/>
          <a:p>
            <a:r>
              <a:rPr lang="ar-SA" sz="3200" dirty="0" smtClean="0">
                <a:solidFill>
                  <a:schemeClr val="tx2">
                    <a:lumMod val="75000"/>
                  </a:schemeClr>
                </a:solidFill>
                <a:cs typeface="DecoType Naskh Variants" pitchFamily="2" charset="-78"/>
              </a:rPr>
              <a:t>تعريف المؤشر</a:t>
            </a:r>
            <a:r>
              <a:rPr lang="ar-SA" sz="2000" dirty="0" smtClean="0"/>
              <a:t> </a:t>
            </a:r>
          </a:p>
          <a:p>
            <a:r>
              <a:rPr lang="ar-SA" sz="2400" dirty="0" smtClean="0">
                <a:solidFill>
                  <a:schemeClr val="tx2">
                    <a:lumMod val="75000"/>
                  </a:schemeClr>
                </a:solidFill>
                <a:cs typeface="DecoType Naskh Variants" pitchFamily="2" charset="-78"/>
              </a:rPr>
              <a:t>إن المؤشر </a:t>
            </a:r>
            <a:r>
              <a:rPr lang="ar-SA" sz="2400" u="sng" dirty="0" smtClean="0">
                <a:solidFill>
                  <a:schemeClr val="tx2">
                    <a:lumMod val="75000"/>
                  </a:schemeClr>
                </a:solidFill>
                <a:cs typeface="DecoType Naskh Variants" pitchFamily="2" charset="-78"/>
              </a:rPr>
              <a:t>حالة الإبلاغ </a:t>
            </a:r>
            <a:r>
              <a:rPr lang="ar-SA" sz="2400" dirty="0" smtClean="0">
                <a:solidFill>
                  <a:schemeClr val="tx2">
                    <a:lumMod val="75000"/>
                  </a:schemeClr>
                </a:solidFill>
                <a:cs typeface="DecoType Naskh Variants" pitchFamily="2" charset="-78"/>
              </a:rPr>
              <a:t>عن سير العملية الإدارية.</a:t>
            </a:r>
          </a:p>
          <a:p>
            <a:r>
              <a:rPr lang="ar-SA" sz="2400" u="sng" dirty="0" smtClean="0">
                <a:solidFill>
                  <a:schemeClr val="tx2">
                    <a:lumMod val="75000"/>
                  </a:schemeClr>
                </a:solidFill>
                <a:cs typeface="DecoType Naskh Variants" pitchFamily="2" charset="-78"/>
              </a:rPr>
              <a:t>مثال 1</a:t>
            </a:r>
          </a:p>
          <a:p>
            <a:r>
              <a:rPr lang="ar-SA" sz="2400" dirty="0" smtClean="0">
                <a:solidFill>
                  <a:schemeClr val="tx2">
                    <a:lumMod val="75000"/>
                  </a:schemeClr>
                </a:solidFill>
                <a:cs typeface="DecoType Naskh Variants" pitchFamily="2" charset="-78"/>
              </a:rPr>
              <a:t>أن ارتفاع مؤشر الحرارة في السيارة عن الحد المعتاد أثناء القيادة،  يدل على أن مشكلة حصلت وعلينا معالجتها  قبل فشل العملية .</a:t>
            </a:r>
          </a:p>
          <a:p>
            <a:r>
              <a:rPr lang="ar-SA" sz="2400" dirty="0" smtClean="0">
                <a:solidFill>
                  <a:schemeClr val="tx2">
                    <a:lumMod val="75000"/>
                  </a:schemeClr>
                </a:solidFill>
                <a:cs typeface="DecoType Naskh Variants" pitchFamily="2" charset="-78"/>
              </a:rPr>
              <a:t>	ما هي العملية في هذه الحالة</a:t>
            </a:r>
          </a:p>
          <a:p>
            <a:r>
              <a:rPr lang="ar-SA" sz="2400" dirty="0" smtClean="0">
                <a:solidFill>
                  <a:schemeClr val="tx2">
                    <a:lumMod val="75000"/>
                  </a:schemeClr>
                </a:solidFill>
                <a:cs typeface="DecoType Naskh Variants" pitchFamily="2" charset="-78"/>
              </a:rPr>
              <a:t>أن العملية هنا هي الوصول إلى الجهة المستهدفة.</a:t>
            </a:r>
          </a:p>
          <a:p>
            <a:r>
              <a:rPr lang="ar-SA" sz="2400" u="sng" dirty="0" smtClean="0">
                <a:solidFill>
                  <a:schemeClr val="tx2">
                    <a:lumMod val="75000"/>
                  </a:schemeClr>
                </a:solidFill>
                <a:cs typeface="DecoType Naskh Variants" pitchFamily="2" charset="-78"/>
              </a:rPr>
              <a:t>نتيجة</a:t>
            </a:r>
          </a:p>
          <a:p>
            <a:r>
              <a:rPr lang="ar-SA" sz="2400" dirty="0" smtClean="0">
                <a:solidFill>
                  <a:schemeClr val="tx2">
                    <a:lumMod val="75000"/>
                  </a:schemeClr>
                </a:solidFill>
                <a:cs typeface="DecoType Naskh Variants" pitchFamily="2" charset="-78"/>
              </a:rPr>
              <a:t> إذا لتفادي فشل أي عملية يجب أن يكون لكل عملية إدارية مؤشر أو أكثر من مؤشر.</a:t>
            </a:r>
          </a:p>
          <a:p>
            <a:r>
              <a:rPr lang="ar-SA" sz="2400" u="sng" dirty="0" smtClean="0">
                <a:solidFill>
                  <a:schemeClr val="tx2">
                    <a:lumMod val="75000"/>
                  </a:schemeClr>
                </a:solidFill>
                <a:cs typeface="DecoType Naskh Variants" pitchFamily="2" charset="-78"/>
              </a:rPr>
              <a:t> مثال 2</a:t>
            </a:r>
          </a:p>
          <a:p>
            <a:r>
              <a:rPr lang="ar-SA" sz="2400" dirty="0" smtClean="0">
                <a:solidFill>
                  <a:schemeClr val="tx2">
                    <a:lumMod val="75000"/>
                  </a:schemeClr>
                </a:solidFill>
                <a:cs typeface="DecoType Naskh Variants" pitchFamily="2" charset="-78"/>
              </a:rPr>
              <a:t>العملية الإدارية التالية:</a:t>
            </a:r>
          </a:p>
          <a:p>
            <a:r>
              <a:rPr lang="ar-SA" sz="2000" dirty="0" smtClean="0"/>
              <a:t> </a:t>
            </a:r>
            <a:r>
              <a:rPr lang="ar-SA" sz="2400" dirty="0" smtClean="0">
                <a:solidFill>
                  <a:schemeClr val="tx2">
                    <a:lumMod val="75000"/>
                  </a:schemeClr>
                </a:solidFill>
                <a:cs typeface="DecoType Naskh Variants" pitchFamily="2" charset="-78"/>
              </a:rPr>
              <a:t>(عملية نقل اسماك من البحر إلى سوق السمك) </a:t>
            </a:r>
          </a:p>
          <a:p>
            <a:r>
              <a:rPr lang="ar-SA" sz="2400" dirty="0" smtClean="0">
                <a:solidFill>
                  <a:schemeClr val="tx2">
                    <a:lumMod val="75000"/>
                  </a:schemeClr>
                </a:solidFill>
                <a:cs typeface="DecoType Naskh Variants" pitchFamily="2" charset="-78"/>
              </a:rPr>
              <a:t>مؤشرات هذه العملية تعتمد على نجاح عملية النقل : </a:t>
            </a:r>
          </a:p>
          <a:p>
            <a:r>
              <a:rPr lang="ar-SA" sz="2000" dirty="0" smtClean="0"/>
              <a:t>1</a:t>
            </a:r>
            <a:r>
              <a:rPr lang="ar-SA" sz="2400" dirty="0" smtClean="0">
                <a:solidFill>
                  <a:schemeClr val="tx2">
                    <a:lumMod val="75000"/>
                  </a:schemeClr>
                </a:solidFill>
                <a:cs typeface="DecoType Naskh Variants" pitchFamily="2" charset="-78"/>
              </a:rPr>
              <a:t>- زمن نقل الأسماك؛</a:t>
            </a:r>
          </a:p>
          <a:p>
            <a:r>
              <a:rPr lang="ar-SA" sz="2400" dirty="0" smtClean="0">
                <a:solidFill>
                  <a:schemeClr val="tx2">
                    <a:lumMod val="75000"/>
                  </a:schemeClr>
                </a:solidFill>
                <a:cs typeface="DecoType Naskh Variants" pitchFamily="2" charset="-78"/>
              </a:rPr>
              <a:t>2- صلاحية جهاز التبريد؛</a:t>
            </a:r>
          </a:p>
          <a:p>
            <a:r>
              <a:rPr lang="ar-SA" sz="2400" dirty="0" smtClean="0">
                <a:solidFill>
                  <a:schemeClr val="tx2">
                    <a:lumMod val="75000"/>
                  </a:schemeClr>
                </a:solidFill>
                <a:cs typeface="DecoType Naskh Variants" pitchFamily="2" charset="-78"/>
              </a:rPr>
              <a:t>3- خبرة السائق في مسار الطريق إلى سوق السمك.</a:t>
            </a:r>
          </a:p>
        </p:txBody>
      </p:sp>
      <p:pic>
        <p:nvPicPr>
          <p:cNvPr id="5"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143000"/>
            <a:ext cx="9143999" cy="4339650"/>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مبادئ</a:t>
            </a:r>
          </a:p>
          <a:p>
            <a:pPr algn="ctr"/>
            <a:r>
              <a:rPr lang="ar-SA" sz="13800" dirty="0" smtClean="0">
                <a:solidFill>
                  <a:srgbClr val="17375E"/>
                </a:solidFill>
                <a:cs typeface="DecoType Naskh Variants" pitchFamily="2" charset="-78"/>
              </a:rPr>
              <a:t> إدارة الجودة الشاملة</a:t>
            </a:r>
            <a:endParaRPr lang="en-US" sz="13800" b="1" dirty="0" smtClean="0"/>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1828800" y="1600200"/>
            <a:ext cx="5715001" cy="4524315"/>
          </a:xfrm>
          <a:prstGeom prst="rect">
            <a:avLst/>
          </a:prstGeom>
          <a:noFill/>
        </p:spPr>
        <p:txBody>
          <a:bodyPr wrap="square" rtlCol="1">
            <a:spAutoFit/>
          </a:bodyPr>
          <a:lstStyle/>
          <a:p>
            <a:pPr>
              <a:buFont typeface="Wingdings" pitchFamily="2" charset="2"/>
              <a:buChar char=""/>
            </a:pPr>
            <a:r>
              <a:rPr lang="ar-SA" sz="4800" dirty="0" smtClean="0">
                <a:solidFill>
                  <a:srgbClr val="17375E"/>
                </a:solidFill>
                <a:cs typeface="DecoType Naskh Variants" pitchFamily="2" charset="-78"/>
              </a:rPr>
              <a:t>القيادة</a:t>
            </a:r>
          </a:p>
          <a:p>
            <a:pPr>
              <a:buFont typeface="Wingdings" pitchFamily="2" charset="2"/>
              <a:buChar char=""/>
            </a:pPr>
            <a:r>
              <a:rPr lang="ar-SA" sz="4800" dirty="0" smtClean="0">
                <a:solidFill>
                  <a:srgbClr val="17375E"/>
                </a:solidFill>
                <a:cs typeface="DecoType Naskh Variants" pitchFamily="2" charset="-78"/>
              </a:rPr>
              <a:t>التخطيط الإستراتيجي</a:t>
            </a:r>
          </a:p>
          <a:p>
            <a:pPr>
              <a:buFont typeface="Wingdings" pitchFamily="2" charset="2"/>
              <a:buChar char=""/>
            </a:pPr>
            <a:r>
              <a:rPr lang="ar-SA" sz="4800" dirty="0" smtClean="0">
                <a:solidFill>
                  <a:srgbClr val="17375E"/>
                </a:solidFill>
                <a:cs typeface="DecoType Naskh Variants" pitchFamily="2" charset="-78"/>
              </a:rPr>
              <a:t>التركيز على المستفيدين</a:t>
            </a:r>
          </a:p>
          <a:p>
            <a:pPr>
              <a:buFont typeface="Wingdings" pitchFamily="2" charset="2"/>
              <a:buChar char=""/>
            </a:pPr>
            <a:r>
              <a:rPr lang="ar-SA" sz="4800" dirty="0" smtClean="0">
                <a:solidFill>
                  <a:srgbClr val="17375E"/>
                </a:solidFill>
                <a:cs typeface="DecoType Naskh Variants" pitchFamily="2" charset="-78"/>
              </a:rPr>
              <a:t>الاهتمام بالموارد البشرية</a:t>
            </a:r>
          </a:p>
          <a:p>
            <a:pPr>
              <a:buFont typeface="Wingdings" pitchFamily="2" charset="2"/>
              <a:buChar char=""/>
            </a:pPr>
            <a:r>
              <a:rPr lang="ar-SA" sz="4800" dirty="0" smtClean="0">
                <a:solidFill>
                  <a:srgbClr val="17375E"/>
                </a:solidFill>
                <a:cs typeface="DecoType Naskh Variants" pitchFamily="2" charset="-78"/>
              </a:rPr>
              <a:t>العلاقة مع الموردين</a:t>
            </a:r>
          </a:p>
          <a:p>
            <a:pPr>
              <a:buFont typeface="Wingdings" pitchFamily="2" charset="2"/>
              <a:buChar char=""/>
            </a:pPr>
            <a:r>
              <a:rPr lang="ar-SA" sz="4800" dirty="0" smtClean="0">
                <a:solidFill>
                  <a:srgbClr val="17375E"/>
                </a:solidFill>
                <a:cs typeface="DecoType Naskh Variants" pitchFamily="2" charset="-78"/>
              </a:rPr>
              <a:t>التحسين المستمر</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32766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القيادة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مفهوم القيادة</a:t>
            </a:r>
          </a:p>
        </p:txBody>
      </p:sp>
      <p:sp>
        <p:nvSpPr>
          <p:cNvPr id="5" name="مربع نص 4"/>
          <p:cNvSpPr txBox="1"/>
          <p:nvPr/>
        </p:nvSpPr>
        <p:spPr>
          <a:xfrm>
            <a:off x="0" y="838200"/>
            <a:ext cx="8534400" cy="3785652"/>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من أهم مبادئ إدارة الجودة الشاملة وجود القيادة</a:t>
            </a:r>
          </a:p>
          <a:p>
            <a:pPr algn="just"/>
            <a:r>
              <a:rPr lang="ar-SA" sz="4800" dirty="0" smtClean="0">
                <a:solidFill>
                  <a:srgbClr val="17375E"/>
                </a:solidFill>
                <a:cs typeface="DecoType Naskh Variants" pitchFamily="2" charset="-78"/>
              </a:rPr>
              <a:t> الفاعلة ؛</a:t>
            </a:r>
          </a:p>
          <a:p>
            <a:pPr algn="just"/>
            <a:r>
              <a:rPr lang="ar-SA" sz="4800" dirty="0" smtClean="0">
                <a:solidFill>
                  <a:srgbClr val="17375E"/>
                </a:solidFill>
                <a:cs typeface="DecoType Naskh Variants" pitchFamily="2" charset="-78"/>
              </a:rPr>
              <a:t>والمؤثرة ؛</a:t>
            </a:r>
          </a:p>
          <a:p>
            <a:pPr algn="just"/>
            <a:r>
              <a:rPr lang="ar-SA" sz="4800" dirty="0" smtClean="0">
                <a:solidFill>
                  <a:srgbClr val="17375E"/>
                </a:solidFill>
                <a:cs typeface="DecoType Naskh Variants" pitchFamily="2" charset="-78"/>
              </a:rPr>
              <a:t>والمشاركة؛</a:t>
            </a:r>
          </a:p>
          <a:p>
            <a:pPr algn="just"/>
            <a:r>
              <a:rPr lang="ar-SA" sz="4800" dirty="0" smtClean="0">
                <a:solidFill>
                  <a:srgbClr val="17375E"/>
                </a:solidFill>
                <a:cs typeface="DecoType Naskh Variants" pitchFamily="2" charset="-78"/>
              </a:rPr>
              <a:t>والداعمة لتطبيقها .</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مفهوم القيادة</a:t>
            </a:r>
          </a:p>
        </p:txBody>
      </p:sp>
      <p:sp>
        <p:nvSpPr>
          <p:cNvPr id="5" name="مربع نص 4"/>
          <p:cNvSpPr txBox="1"/>
          <p:nvPr/>
        </p:nvSpPr>
        <p:spPr>
          <a:xfrm>
            <a:off x="0" y="2209800"/>
            <a:ext cx="8610600" cy="3046988"/>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إن القيادة هي قدرة التأثير على فريق العمل ودفعه لتحسين الأداء لتحقيق أهداف المؤسسة، وتشكل القيادة محورًا مهمًا ترتكز عليه مختلف النشاطات في المؤسسة.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908209"/>
            <a:ext cx="9143999" cy="2215991"/>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إدارة الجودة الشاملة</a:t>
            </a:r>
          </a:p>
        </p:txBody>
      </p:sp>
      <p:pic>
        <p:nvPicPr>
          <p:cNvPr id="5" name="Picture 2" descr="http://previews.123rf.com/images/nasirkhan/nasirkhan1405/nasirkhan140500136/28020050-3d-rendering-of-business-person-standing-with-tqm-total-quality-management-3d-white-people-man-chara-Stock-Photo.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55" y="1741140"/>
            <a:ext cx="5632445" cy="5116859"/>
          </a:xfrm>
          <a:prstGeom prst="rect">
            <a:avLst/>
          </a:prstGeom>
          <a:noFill/>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305800" cy="3785652"/>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القيادة قادرة على : </a:t>
            </a:r>
          </a:p>
          <a:p>
            <a:pPr algn="just"/>
            <a:r>
              <a:rPr lang="ar-SA" sz="4800" dirty="0" smtClean="0">
                <a:solidFill>
                  <a:srgbClr val="17375E"/>
                </a:solidFill>
                <a:cs typeface="DecoType Naskh Variants" pitchFamily="2" charset="-78"/>
              </a:rPr>
              <a:t>التأثير؛</a:t>
            </a:r>
          </a:p>
          <a:p>
            <a:pPr algn="just"/>
            <a:r>
              <a:rPr lang="ar-SA" sz="4800" dirty="0" smtClean="0">
                <a:solidFill>
                  <a:srgbClr val="17375E"/>
                </a:solidFill>
                <a:cs typeface="DecoType Naskh Variants" pitchFamily="2" charset="-78"/>
              </a:rPr>
              <a:t>الإقناع؛</a:t>
            </a:r>
          </a:p>
          <a:p>
            <a:pPr algn="just"/>
            <a:r>
              <a:rPr lang="ar-SA" sz="4800" dirty="0" smtClean="0">
                <a:solidFill>
                  <a:srgbClr val="17375E"/>
                </a:solidFill>
                <a:cs typeface="DecoType Naskh Variants" pitchFamily="2" charset="-78"/>
              </a:rPr>
              <a:t>التحفيز؛</a:t>
            </a:r>
          </a:p>
          <a:p>
            <a:pPr algn="just"/>
            <a:r>
              <a:rPr lang="ar-SA" sz="4800" dirty="0" smtClean="0">
                <a:solidFill>
                  <a:srgbClr val="17375E"/>
                </a:solidFill>
                <a:cs typeface="DecoType Naskh Variants" pitchFamily="2" charset="-78"/>
              </a:rPr>
              <a:t>إرضاء العاملين.</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534400" cy="5262979"/>
          </a:xfrm>
          <a:prstGeom prst="rect">
            <a:avLst/>
          </a:prstGeom>
          <a:noFill/>
        </p:spPr>
        <p:txBody>
          <a:bodyPr wrap="square" rtlCol="1">
            <a:spAutoFit/>
          </a:bodyPr>
          <a:lstStyle/>
          <a:p>
            <a:pPr algn="just"/>
            <a:r>
              <a:rPr lang="ar-SA" sz="4800" dirty="0" smtClean="0">
                <a:solidFill>
                  <a:srgbClr val="C00000"/>
                </a:solidFill>
                <a:cs typeface="DecoType Naskh Variants" pitchFamily="2" charset="-78"/>
              </a:rPr>
              <a:t>القيادة تتسم بوضوح الرؤية في</a:t>
            </a:r>
          </a:p>
          <a:p>
            <a:pPr algn="just">
              <a:buFont typeface="Wingdings" pitchFamily="2" charset="2"/>
              <a:buChar char=""/>
            </a:pPr>
            <a:r>
              <a:rPr lang="ar-SA" sz="4800" dirty="0" smtClean="0">
                <a:solidFill>
                  <a:srgbClr val="17375E"/>
                </a:solidFill>
                <a:cs typeface="DecoType Naskh Variants" pitchFamily="2" charset="-78"/>
              </a:rPr>
              <a:t>النظرة المستقبلية الثاقبة؛</a:t>
            </a:r>
          </a:p>
          <a:p>
            <a:pPr algn="just">
              <a:buFont typeface="Wingdings" pitchFamily="2" charset="2"/>
              <a:buChar char=""/>
            </a:pPr>
            <a:r>
              <a:rPr lang="ar-SA" sz="4800" dirty="0" smtClean="0">
                <a:solidFill>
                  <a:srgbClr val="17375E"/>
                </a:solidFill>
                <a:cs typeface="DecoType Naskh Variants" pitchFamily="2" charset="-78"/>
              </a:rPr>
              <a:t>انتهاز الفرص المتاحة لتحقيق أفضل العوائد؛</a:t>
            </a:r>
          </a:p>
          <a:p>
            <a:pPr algn="just">
              <a:buFont typeface="Wingdings" pitchFamily="2" charset="2"/>
              <a:buChar char=""/>
            </a:pPr>
            <a:r>
              <a:rPr lang="ar-SA" sz="4800" dirty="0" smtClean="0">
                <a:solidFill>
                  <a:srgbClr val="17375E"/>
                </a:solidFill>
                <a:cs typeface="DecoType Naskh Variants" pitchFamily="2" charset="-78"/>
              </a:rPr>
              <a:t>التحسس لحدوث للمخاطر  ودرئها ؛</a:t>
            </a:r>
          </a:p>
          <a:p>
            <a:pPr algn="just">
              <a:buFont typeface="Wingdings" pitchFamily="2" charset="2"/>
              <a:buChar char=""/>
            </a:pPr>
            <a:r>
              <a:rPr lang="ar-SA" sz="4800" dirty="0" smtClean="0">
                <a:solidFill>
                  <a:srgbClr val="17375E"/>
                </a:solidFill>
                <a:cs typeface="DecoType Naskh Variants" pitchFamily="2" charset="-78"/>
              </a:rPr>
              <a:t>القدرة على تجاوز العوائق والتحديات؛</a:t>
            </a:r>
          </a:p>
          <a:p>
            <a:pPr algn="just">
              <a:buFont typeface="Wingdings" pitchFamily="2" charset="2"/>
              <a:buChar char=""/>
            </a:pPr>
            <a:r>
              <a:rPr lang="ar-SA" sz="4800" dirty="0" smtClean="0">
                <a:solidFill>
                  <a:srgbClr val="17375E"/>
                </a:solidFill>
                <a:cs typeface="DecoType Naskh Variants" pitchFamily="2" charset="-78"/>
              </a:rPr>
              <a:t>القدرة على التخطيط وتحديد الأهداف والمشاريع والمبادرات التي تحقق الرؤية المستقبلية للمؤسسة.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486400"/>
            <a:ext cx="1371600" cy="1371600"/>
          </a:xfrm>
          <a:prstGeom prst="rect">
            <a:avLst/>
          </a:prstGeom>
          <a:noFill/>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382000" cy="5632311"/>
          </a:xfrm>
          <a:prstGeom prst="rect">
            <a:avLst/>
          </a:prstGeom>
          <a:noFill/>
        </p:spPr>
        <p:txBody>
          <a:bodyPr wrap="square" rtlCol="1">
            <a:spAutoFit/>
          </a:bodyPr>
          <a:lstStyle/>
          <a:p>
            <a:pPr algn="just"/>
            <a:r>
              <a:rPr lang="ar-SA" sz="4000" dirty="0" smtClean="0">
                <a:solidFill>
                  <a:srgbClr val="C00000"/>
                </a:solidFill>
                <a:cs typeface="DecoType Naskh Variants" pitchFamily="2" charset="-78"/>
              </a:rPr>
              <a:t>القيادة تتسم بقدرتها على التنظيم والتوجيه والتحفيز من خلال:</a:t>
            </a:r>
          </a:p>
          <a:p>
            <a:pPr algn="just">
              <a:buFont typeface="Wingdings 2" pitchFamily="18" charset="2"/>
              <a:buChar char=""/>
            </a:pPr>
            <a:r>
              <a:rPr lang="ar-SA" sz="4000" dirty="0" smtClean="0">
                <a:solidFill>
                  <a:srgbClr val="17375E"/>
                </a:solidFill>
                <a:cs typeface="DecoType Naskh Variants" pitchFamily="2" charset="-78"/>
              </a:rPr>
              <a:t>اختيار الكفاءات المناسبة لإدارة العمليات</a:t>
            </a:r>
          </a:p>
          <a:p>
            <a:pPr algn="just">
              <a:buFont typeface="Wingdings 2" pitchFamily="18" charset="2"/>
              <a:buChar char=""/>
            </a:pPr>
            <a:r>
              <a:rPr lang="ar-SA" sz="4000" dirty="0" smtClean="0">
                <a:solidFill>
                  <a:srgbClr val="17375E"/>
                </a:solidFill>
                <a:cs typeface="DecoType Naskh Variants" pitchFamily="2" charset="-78"/>
              </a:rPr>
              <a:t>تنظيم الأعمال  التي تحقق الأهداف</a:t>
            </a:r>
          </a:p>
          <a:p>
            <a:pPr algn="just">
              <a:buFont typeface="Wingdings 2" pitchFamily="18" charset="2"/>
              <a:buChar char=""/>
            </a:pPr>
            <a:r>
              <a:rPr lang="ar-SA" sz="4000" dirty="0" smtClean="0">
                <a:solidFill>
                  <a:srgbClr val="17375E"/>
                </a:solidFill>
                <a:cs typeface="DecoType Naskh Variants" pitchFamily="2" charset="-78"/>
              </a:rPr>
              <a:t>المتابعة والتوجيه </a:t>
            </a:r>
          </a:p>
          <a:p>
            <a:pPr algn="just">
              <a:buFont typeface="Wingdings 2" pitchFamily="18" charset="2"/>
              <a:buChar char=""/>
            </a:pPr>
            <a:r>
              <a:rPr lang="ar-SA" sz="4000" dirty="0" smtClean="0">
                <a:solidFill>
                  <a:srgbClr val="17375E"/>
                </a:solidFill>
                <a:cs typeface="DecoType Naskh Variants" pitchFamily="2" charset="-78"/>
              </a:rPr>
              <a:t>التحفيز</a:t>
            </a:r>
          </a:p>
          <a:p>
            <a:pPr algn="just">
              <a:buFont typeface="Wingdings 2" pitchFamily="18" charset="2"/>
              <a:buChar char=""/>
            </a:pPr>
            <a:r>
              <a:rPr lang="ar-SA" sz="4000" dirty="0" smtClean="0">
                <a:solidFill>
                  <a:srgbClr val="17375E"/>
                </a:solidFill>
                <a:cs typeface="DecoType Naskh Variants" pitchFamily="2" charset="-78"/>
              </a:rPr>
              <a:t>إيجاد حلول لإزالة المشاكل</a:t>
            </a:r>
          </a:p>
          <a:p>
            <a:pPr algn="just">
              <a:buFont typeface="Wingdings 2" pitchFamily="18" charset="2"/>
              <a:buChar char=""/>
            </a:pPr>
            <a:r>
              <a:rPr lang="ar-SA" sz="4000" dirty="0" smtClean="0">
                <a:solidFill>
                  <a:srgbClr val="17375E"/>
                </a:solidFill>
                <a:cs typeface="DecoType Naskh Variants" pitchFamily="2" charset="-78"/>
              </a:rPr>
              <a:t>ضمان تناسق وتكامل  المهام والإجراءات لتحقيق أهداف المؤسسة.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638800"/>
            <a:ext cx="1219200" cy="1219200"/>
          </a:xfrm>
          <a:prstGeom prst="rect">
            <a:avLst/>
          </a:prstGeom>
          <a:noFill/>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830997"/>
          </a:xfrm>
          <a:prstGeom prst="rect">
            <a:avLst/>
          </a:prstGeom>
          <a:noFill/>
        </p:spPr>
        <p:txBody>
          <a:bodyPr wrap="square" rtlCol="1">
            <a:spAutoFit/>
          </a:bodyPr>
          <a:lstStyle/>
          <a:p>
            <a:pPr algn="just"/>
            <a:r>
              <a:rPr lang="ar-SA" sz="4800" dirty="0" smtClean="0">
                <a:solidFill>
                  <a:srgbClr val="90B6E4"/>
                </a:solidFill>
                <a:cs typeface="DecoType Naskh Variants" pitchFamily="2" charset="-78"/>
              </a:rPr>
              <a:t>صفات  القيادة</a:t>
            </a:r>
          </a:p>
        </p:txBody>
      </p:sp>
      <p:sp>
        <p:nvSpPr>
          <p:cNvPr id="5" name="مربع نص 4"/>
          <p:cNvSpPr txBox="1"/>
          <p:nvPr/>
        </p:nvSpPr>
        <p:spPr>
          <a:xfrm>
            <a:off x="0" y="990600"/>
            <a:ext cx="8458200" cy="5416868"/>
          </a:xfrm>
          <a:prstGeom prst="rect">
            <a:avLst/>
          </a:prstGeom>
          <a:noFill/>
        </p:spPr>
        <p:txBody>
          <a:bodyPr wrap="square" rtlCol="1">
            <a:spAutoFit/>
          </a:bodyPr>
          <a:lstStyle/>
          <a:p>
            <a:pPr algn="just"/>
            <a:r>
              <a:rPr lang="ar-SA" sz="4000" dirty="0" smtClean="0">
                <a:solidFill>
                  <a:srgbClr val="C00000"/>
                </a:solidFill>
                <a:cs typeface="DecoType Naskh Variants" pitchFamily="2" charset="-78"/>
              </a:rPr>
              <a:t>القيادة تتسم بقدرتها على تحديد المعايير ومؤشرات الأداء </a:t>
            </a:r>
            <a:r>
              <a:rPr lang="en-US" sz="5400" i="1" dirty="0" smtClean="0">
                <a:solidFill>
                  <a:srgbClr val="C00000"/>
                </a:solidFill>
                <a:latin typeface="Gabriola" pitchFamily="82" charset="0"/>
              </a:rPr>
              <a:t>KPI’s</a:t>
            </a:r>
            <a:r>
              <a:rPr lang="en-US" sz="4000" dirty="0" smtClean="0">
                <a:solidFill>
                  <a:srgbClr val="C00000"/>
                </a:solidFill>
                <a:cs typeface="DecoType Naskh Variants" pitchFamily="2" charset="-78"/>
              </a:rPr>
              <a:t> </a:t>
            </a:r>
            <a:r>
              <a:rPr lang="ar-SA" sz="4000" dirty="0" smtClean="0">
                <a:solidFill>
                  <a:srgbClr val="C00000"/>
                </a:solidFill>
                <a:cs typeface="DecoType Naskh Variants" pitchFamily="2" charset="-78"/>
              </a:rPr>
              <a:t>:</a:t>
            </a:r>
          </a:p>
          <a:p>
            <a:pPr algn="just">
              <a:buFont typeface="Arial" pitchFamily="34" charset="0"/>
              <a:buChar char="•"/>
            </a:pPr>
            <a:r>
              <a:rPr lang="ar-SA" sz="3600" dirty="0" smtClean="0">
                <a:solidFill>
                  <a:srgbClr val="17375E"/>
                </a:solidFill>
                <a:cs typeface="DecoType Naskh Variants" pitchFamily="2" charset="-78"/>
              </a:rPr>
              <a:t>تساعد هذه المؤشرات فرق العمل والمدراء على متابعة تقدم الأعمال </a:t>
            </a:r>
            <a:r>
              <a:rPr lang="ar-SA" sz="3600" dirty="0" err="1" smtClean="0">
                <a:solidFill>
                  <a:srgbClr val="17375E"/>
                </a:solidFill>
                <a:cs typeface="DecoType Naskh Variants" pitchFamily="2" charset="-78"/>
              </a:rPr>
              <a:t>المناطة</a:t>
            </a:r>
            <a:r>
              <a:rPr lang="ar-SA" sz="3600" dirty="0" smtClean="0">
                <a:solidFill>
                  <a:srgbClr val="17375E"/>
                </a:solidFill>
                <a:cs typeface="DecoType Naskh Variants" pitchFamily="2" charset="-78"/>
              </a:rPr>
              <a:t> بهم وبالعاملين لديهم</a:t>
            </a:r>
          </a:p>
          <a:p>
            <a:pPr algn="just">
              <a:buFont typeface="Arial" pitchFamily="34" charset="0"/>
              <a:buChar char="•"/>
            </a:pPr>
            <a:r>
              <a:rPr lang="ar-SA" sz="3600" dirty="0" smtClean="0">
                <a:solidFill>
                  <a:srgbClr val="17375E"/>
                </a:solidFill>
                <a:cs typeface="DecoType Naskh Variants" pitchFamily="2" charset="-78"/>
              </a:rPr>
              <a:t>تيسر للقيادة متابعة أداء المنشأة ككل ومعرفة نقاط الخلل والبطء في التنفيذ وبالتالي التدخل ومساعدة العاملين لإصلاح الخلل وحل المشكلات وتقويم الأداء(تطبيق بطاقة الأداء المتوازن </a:t>
            </a:r>
            <a:r>
              <a:rPr lang="en-US" sz="3600" i="1" dirty="0" smtClean="0">
                <a:solidFill>
                  <a:schemeClr val="tx2">
                    <a:lumMod val="75000"/>
                  </a:schemeClr>
                </a:solidFill>
                <a:latin typeface="Gabriola" pitchFamily="82" charset="0"/>
              </a:rPr>
              <a:t>BSC</a:t>
            </a:r>
            <a:r>
              <a:rPr lang="ar-SA" sz="3600" dirty="0" smtClean="0">
                <a:solidFill>
                  <a:srgbClr val="17375E"/>
                </a:solidFill>
                <a:cs typeface="DecoType Naskh Variants" pitchFamily="2" charset="-78"/>
              </a:rPr>
              <a:t> حيث يتم ترجمة الأهداف الإستراتيجية إلى أهداف ومشاريع تنفيذية ترتبط بمؤشرات الأداء ).</a:t>
            </a:r>
          </a:p>
        </p:txBody>
      </p:sp>
      <p:pic>
        <p:nvPicPr>
          <p:cNvPr id="7"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715000"/>
            <a:ext cx="1143000" cy="1143000"/>
          </a:xfrm>
          <a:prstGeom prst="rect">
            <a:avLst/>
          </a:prstGeom>
          <a:noFill/>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9144000" cy="1107996"/>
          </a:xfrm>
          <a:prstGeom prst="rect">
            <a:avLst/>
          </a:prstGeom>
          <a:noFill/>
        </p:spPr>
        <p:txBody>
          <a:bodyPr wrap="square" rtlCol="1">
            <a:spAutoFit/>
          </a:bodyPr>
          <a:lstStyle/>
          <a:p>
            <a:r>
              <a:rPr lang="ar-SA" sz="6600" dirty="0" smtClean="0">
                <a:solidFill>
                  <a:srgbClr val="90B6E4"/>
                </a:solidFill>
                <a:cs typeface="DecoType Naskh Variants" pitchFamily="2" charset="-78"/>
              </a:rPr>
              <a:t>المبادئ الأساسية لإدارة الجودة الشاملة</a:t>
            </a:r>
          </a:p>
        </p:txBody>
      </p:sp>
      <p:sp>
        <p:nvSpPr>
          <p:cNvPr id="5" name="مربع نص 4"/>
          <p:cNvSpPr txBox="1"/>
          <p:nvPr/>
        </p:nvSpPr>
        <p:spPr>
          <a:xfrm>
            <a:off x="0" y="3124200"/>
            <a:ext cx="9144000" cy="1323439"/>
          </a:xfrm>
          <a:prstGeom prst="rect">
            <a:avLst/>
          </a:prstGeom>
          <a:noFill/>
        </p:spPr>
        <p:txBody>
          <a:bodyPr wrap="square" rtlCol="1">
            <a:spAutoFit/>
          </a:bodyPr>
          <a:lstStyle/>
          <a:p>
            <a:pPr algn="ctr">
              <a:buFont typeface="Wingdings" pitchFamily="2" charset="2"/>
              <a:buChar char=""/>
            </a:pPr>
            <a:r>
              <a:rPr lang="ar-SA" sz="8000" dirty="0" smtClean="0">
                <a:solidFill>
                  <a:srgbClr val="17375E"/>
                </a:solidFill>
                <a:cs typeface="DecoType Naskh Variants" pitchFamily="2" charset="-78"/>
              </a:rPr>
              <a:t>التخطيط الإستراتيجي</a:t>
            </a:r>
          </a:p>
        </p:txBody>
      </p:sp>
      <p:pic>
        <p:nvPicPr>
          <p:cNvPr id="6" name="Picture 4" descr="http://aft243.org/wp-content/uploads/2013/11/Strategic-Planning.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9000" y="1066800"/>
            <a:ext cx="2783529" cy="1952625"/>
          </a:xfrm>
          <a:prstGeom prst="rect">
            <a:avLst/>
          </a:prstGeom>
          <a:noFill/>
        </p:spPr>
      </p:pic>
      <p:pic>
        <p:nvPicPr>
          <p:cNvPr id="7"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1219200"/>
            <a:ext cx="8534400" cy="4832092"/>
          </a:xfrm>
          <a:prstGeom prst="rect">
            <a:avLst/>
          </a:prstGeom>
        </p:spPr>
        <p:txBody>
          <a:bodyPr wrap="square">
            <a:spAutoFit/>
          </a:bodyPr>
          <a:lstStyle/>
          <a:p>
            <a:pPr marL="4763" indent="4763" algn="just"/>
            <a:r>
              <a:rPr lang="ar-SA" sz="4400" dirty="0" smtClean="0">
                <a:solidFill>
                  <a:srgbClr val="17375E"/>
                </a:solidFill>
                <a:cs typeface="DecoType Naskh Variants" pitchFamily="2" charset="-78"/>
              </a:rPr>
              <a:t>تستمد كلمة الإستراتيجية جذورها من الكلمة اليونانية  </a:t>
            </a:r>
            <a:r>
              <a:rPr lang="en-US" sz="4400" dirty="0" err="1" smtClean="0">
                <a:solidFill>
                  <a:srgbClr val="17375E"/>
                </a:solidFill>
                <a:cs typeface="DecoType Naskh Variants" pitchFamily="2" charset="-78"/>
              </a:rPr>
              <a:t>Strategos</a:t>
            </a:r>
            <a:r>
              <a:rPr lang="en-US" sz="4400" dirty="0" smtClean="0">
                <a:solidFill>
                  <a:srgbClr val="17375E"/>
                </a:solidFill>
                <a:cs typeface="DecoType Naskh Variants" pitchFamily="2" charset="-78"/>
              </a:rPr>
              <a:t> </a:t>
            </a:r>
            <a:r>
              <a:rPr lang="ar-SA" sz="4400" dirty="0" smtClean="0">
                <a:solidFill>
                  <a:srgbClr val="17375E"/>
                </a:solidFill>
                <a:cs typeface="DecoType Naskh Variants" pitchFamily="2" charset="-78"/>
              </a:rPr>
              <a:t>  والتي ارتبط مفهومها بالخطط المستخدمة في إدارة المعارك وفنون المواجهة العسكرية ، إلا أنها إمتدت بعد ذلك إلى مجال الفكر الإداري وصارت مفضلة الإستخدام لدى منظمات الأعمال وغيرها من المنظمات الأخرى المهتمة بتحليل بيئتها وتحقيق المبادرة والريادة في مجال نشاطها.</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2133600"/>
            <a:ext cx="8610600" cy="3477875"/>
          </a:xfrm>
          <a:prstGeom prst="rect">
            <a:avLst/>
          </a:prstGeom>
        </p:spPr>
        <p:txBody>
          <a:bodyPr wrap="square">
            <a:spAutoFit/>
          </a:bodyPr>
          <a:lstStyle/>
          <a:p>
            <a:pPr marL="4763" indent="4763" algn="just"/>
            <a:r>
              <a:rPr lang="ar-SA" sz="4400" dirty="0" smtClean="0">
                <a:solidFill>
                  <a:srgbClr val="17375E"/>
                </a:solidFill>
                <a:cs typeface="DecoType Naskh Variants" pitchFamily="2" charset="-78"/>
              </a:rPr>
              <a:t>يعرف </a:t>
            </a:r>
            <a:r>
              <a:rPr lang="en-US" sz="4400" dirty="0" err="1" smtClean="0">
                <a:solidFill>
                  <a:srgbClr val="17375E"/>
                </a:solidFill>
                <a:cs typeface="DecoType Naskh Variants" pitchFamily="2" charset="-78"/>
              </a:rPr>
              <a:t>Ansoff</a:t>
            </a:r>
            <a:r>
              <a:rPr lang="ar-SA" sz="4400" dirty="0" smtClean="0">
                <a:solidFill>
                  <a:srgbClr val="17375E"/>
                </a:solidFill>
                <a:cs typeface="DecoType Naskh Variants" pitchFamily="2" charset="-78"/>
              </a:rPr>
              <a:t> أحد رواد الفكر الإداري الإدارة الإستراتيجية بأنها " تصور المنظمة عن العلاقة المتوقعة بينها وبين بيئتها ، بحيث يوضح هذا التصور نوع العمليات التي يجب القيام بها على المدى البعيد ، والحد الذي يجب أن تذهب إليه المنظمة ، والغايات التي يجب أن تحققها " .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2438400"/>
            <a:ext cx="8534400" cy="3046988"/>
          </a:xfrm>
          <a:prstGeom prst="rect">
            <a:avLst/>
          </a:prstGeom>
        </p:spPr>
        <p:txBody>
          <a:bodyPr wrap="square">
            <a:spAutoFit/>
          </a:bodyPr>
          <a:lstStyle/>
          <a:p>
            <a:pPr marL="4763" indent="4763" algn="just"/>
            <a:r>
              <a:rPr lang="ar-SA" sz="4800" dirty="0" smtClean="0">
                <a:solidFill>
                  <a:srgbClr val="17375E"/>
                </a:solidFill>
                <a:cs typeface="DecoType Naskh Variants" pitchFamily="2" charset="-78"/>
              </a:rPr>
              <a:t>التخطيط الإستراتيجي هو التخطيط المستقبلي طويل الأمد الذي يقوم بوضع الأهداف العامة (الأهداف الإستراتيجية) للمؤسسة والوسائل الكفيلة بتحقيق هذه الأهداف.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447800"/>
            <a:ext cx="8458199" cy="4524315"/>
          </a:xfrm>
          <a:prstGeom prst="rect">
            <a:avLst/>
          </a:prstGeom>
        </p:spPr>
        <p:txBody>
          <a:bodyPr wrap="square">
            <a:spAutoFit/>
          </a:bodyPr>
          <a:lstStyle/>
          <a:p>
            <a:pPr algn="just"/>
            <a:r>
              <a:rPr lang="ar-SA" sz="4400" dirty="0" smtClean="0">
                <a:solidFill>
                  <a:srgbClr val="C00000"/>
                </a:solidFill>
                <a:cs typeface="DecoType Naskh Variants" pitchFamily="2" charset="-78"/>
              </a:rPr>
              <a:t> </a:t>
            </a:r>
            <a:r>
              <a:rPr lang="ar-SA" sz="4800" dirty="0" smtClean="0">
                <a:solidFill>
                  <a:srgbClr val="17375E"/>
                </a:solidFill>
                <a:cs typeface="DecoType Naskh Variants" pitchFamily="2" charset="-78"/>
              </a:rPr>
              <a:t>الأهداف الإستراتيجية</a:t>
            </a:r>
          </a:p>
          <a:p>
            <a:pPr algn="just"/>
            <a:r>
              <a:rPr lang="ar-SA" sz="4800" dirty="0" smtClean="0">
                <a:solidFill>
                  <a:srgbClr val="17375E"/>
                </a:solidFill>
                <a:cs typeface="DecoType Naskh Variants" pitchFamily="2" charset="-78"/>
              </a:rPr>
              <a:t>الأهداف الإستراتيجية هي: النتائج المرغوب تحقيها في فترة زمنية بعيدة مصحوبة برغبات ونوايا تسعى لتوظيف الإمكانيات والقدرات المتاحة وغير المتاحة للوصول إلى النتائج المطلوبة عبر خطوات محددة مسبقًا محققة بذلك رؤيتها المستقبلية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458200" cy="5078313"/>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صفات التخطيط الإستراتيجي</a:t>
            </a:r>
          </a:p>
          <a:p>
            <a:pPr algn="just">
              <a:buFont typeface="Wingdings" pitchFamily="2" charset="2"/>
              <a:buChar char=""/>
            </a:pPr>
            <a:r>
              <a:rPr lang="ar-SA" sz="3600" dirty="0" smtClean="0">
                <a:solidFill>
                  <a:srgbClr val="17375E"/>
                </a:solidFill>
                <a:cs typeface="DecoType Naskh Variants" pitchFamily="2" charset="-78"/>
              </a:rPr>
              <a:t>يغطي التخطيط الإستراتيجي فترة زمنية طويلة نسبياً؛</a:t>
            </a:r>
          </a:p>
          <a:p>
            <a:pPr algn="just">
              <a:buFont typeface="Wingdings" pitchFamily="2" charset="2"/>
              <a:buChar char=""/>
            </a:pPr>
            <a:r>
              <a:rPr lang="ar-SA" sz="3600" dirty="0" smtClean="0">
                <a:solidFill>
                  <a:srgbClr val="17375E"/>
                </a:solidFill>
                <a:cs typeface="DecoType Naskh Variants" pitchFamily="2" charset="-78"/>
              </a:rPr>
              <a:t>جميع </a:t>
            </a:r>
            <a:r>
              <a:rPr lang="ar-SA" sz="3600" dirty="0" err="1" smtClean="0">
                <a:solidFill>
                  <a:srgbClr val="17375E"/>
                </a:solidFill>
                <a:cs typeface="DecoType Naskh Variants" pitchFamily="2" charset="-78"/>
              </a:rPr>
              <a:t>التخطيطات</a:t>
            </a:r>
            <a:r>
              <a:rPr lang="ar-SA" sz="3600" dirty="0" smtClean="0">
                <a:solidFill>
                  <a:srgbClr val="17375E"/>
                </a:solidFill>
                <a:cs typeface="DecoType Naskh Variants" pitchFamily="2" charset="-78"/>
              </a:rPr>
              <a:t> الأخرى تنطلق منه؛</a:t>
            </a:r>
          </a:p>
          <a:p>
            <a:pPr algn="just">
              <a:buFont typeface="Wingdings" pitchFamily="2" charset="2"/>
              <a:buChar char=""/>
            </a:pPr>
            <a:r>
              <a:rPr lang="ar-SA" sz="3600" dirty="0" smtClean="0">
                <a:solidFill>
                  <a:srgbClr val="17375E"/>
                </a:solidFill>
                <a:cs typeface="DecoType Naskh Variants" pitchFamily="2" charset="-78"/>
              </a:rPr>
              <a:t>تشرف عليه الإدارة العليا؛</a:t>
            </a:r>
          </a:p>
          <a:p>
            <a:pPr algn="just">
              <a:buFont typeface="Wingdings" pitchFamily="2" charset="2"/>
              <a:buChar char=""/>
            </a:pPr>
            <a:r>
              <a:rPr lang="ar-SA" sz="3600" dirty="0" smtClean="0">
                <a:solidFill>
                  <a:srgbClr val="17375E"/>
                </a:solidFill>
                <a:cs typeface="DecoType Naskh Variants" pitchFamily="2" charset="-78"/>
              </a:rPr>
              <a:t>يحشد جميع الطاقات والموارد نحو تحقيق رؤية المؤسسة المستقبلية؛</a:t>
            </a:r>
          </a:p>
          <a:p>
            <a:pPr algn="just">
              <a:buFont typeface="Wingdings" pitchFamily="2" charset="2"/>
              <a:buChar char=""/>
            </a:pPr>
            <a:r>
              <a:rPr lang="ar-SA" sz="3600" dirty="0" smtClean="0">
                <a:solidFill>
                  <a:srgbClr val="17375E"/>
                </a:solidFill>
                <a:cs typeface="DecoType Naskh Variants" pitchFamily="2" charset="-78"/>
              </a:rPr>
              <a:t>يحتوي على الرؤية والرسالة والقيم والأهداف الإستراتيجية وآليات     	مراجعتها  وتطويرها؛</a:t>
            </a:r>
          </a:p>
          <a:p>
            <a:pPr algn="just">
              <a:buFont typeface="Wingdings" pitchFamily="2" charset="2"/>
              <a:buChar char=""/>
            </a:pPr>
            <a:r>
              <a:rPr lang="ar-SA" sz="3600" dirty="0" smtClean="0">
                <a:solidFill>
                  <a:srgbClr val="17375E"/>
                </a:solidFill>
                <a:cs typeface="DecoType Naskh Variants" pitchFamily="2" charset="-78"/>
              </a:rPr>
              <a:t>يرتكز على معلومات تفصيلية عن الوضع الراهن للمنشأة والفرص</a:t>
            </a:r>
          </a:p>
          <a:p>
            <a:pPr algn="just"/>
            <a:r>
              <a:rPr lang="ar-SA" sz="3600" dirty="0" smtClean="0">
                <a:solidFill>
                  <a:srgbClr val="17375E"/>
                </a:solidFill>
                <a:cs typeface="DecoType Naskh Variants" pitchFamily="2" charset="-78"/>
              </a:rPr>
              <a:t> 	والتحديات الخارجية .</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91200"/>
            <a:ext cx="1066800" cy="1066800"/>
          </a:xfrm>
          <a:prstGeom prst="rect">
            <a:avLst/>
          </a:prstGeom>
          <a:noFill/>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1219200"/>
            <a:ext cx="9143999" cy="4339650"/>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الوحدة التدريبية الثالثة</a:t>
            </a:r>
            <a:endParaRPr lang="en-US" sz="13800" b="1" dirty="0" smtClean="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763000" cy="5078313"/>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مراحل  التخطيط الإستراتيجي</a:t>
            </a:r>
          </a:p>
          <a:p>
            <a:pPr algn="just"/>
            <a:endParaRPr lang="ar-SA" sz="3600" dirty="0" smtClean="0">
              <a:solidFill>
                <a:srgbClr val="17375E"/>
              </a:solidFill>
              <a:cs typeface="DecoType Naskh Variants" pitchFamily="2" charset="-78"/>
            </a:endParaRPr>
          </a:p>
          <a:p>
            <a:pPr marL="742950" indent="-742950" algn="just">
              <a:buFont typeface="+mj-cs"/>
              <a:buAutoNum type="arabic1Minus"/>
            </a:pPr>
            <a:r>
              <a:rPr lang="ar-SA" sz="3600" dirty="0" smtClean="0">
                <a:solidFill>
                  <a:srgbClr val="8E0000"/>
                </a:solidFill>
                <a:cs typeface="DecoType Naskh Variants" pitchFamily="2" charset="-78"/>
              </a:rPr>
              <a:t>تجميع المعلومات وتحليلها ودراستها</a:t>
            </a:r>
          </a:p>
          <a:p>
            <a:pPr algn="just"/>
            <a:endParaRPr lang="ar-SA" sz="3600" dirty="0" smtClean="0">
              <a:solidFill>
                <a:srgbClr val="17375E"/>
              </a:solidFill>
              <a:cs typeface="DecoType Naskh Variants" pitchFamily="2" charset="-78"/>
            </a:endParaRPr>
          </a:p>
          <a:p>
            <a:pPr algn="just"/>
            <a:r>
              <a:rPr lang="ar-SA" sz="3600" dirty="0" smtClean="0">
                <a:solidFill>
                  <a:srgbClr val="17375E"/>
                </a:solidFill>
                <a:cs typeface="DecoType Naskh Variants" pitchFamily="2" charset="-78"/>
              </a:rPr>
              <a:t>التعرف على الوضع الراهن للمؤسسة من خلال تحديد نقاط الضعف ونقاط القوة وتقييم التنظيم الداخلي وتقييم الأداء لكل مجالات العمل داخل المؤسسة ودراسة وتحليل عوامل الخطر والفرص المتاحة في البيئة المحطة بالمؤسسة ، ومن ثم تحديد الفجوة الإستراتيجية التي تحول بين المؤسسة  ورؤيتها.</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5715000"/>
            <a:ext cx="1143000" cy="1143000"/>
          </a:xfrm>
          <a:prstGeom prst="rect">
            <a:avLst/>
          </a:prstGeom>
          <a:noFill/>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610600" cy="2308324"/>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مراحل  التخطيط الإستراتيجي</a:t>
            </a:r>
          </a:p>
          <a:p>
            <a:pPr algn="just"/>
            <a:endParaRPr lang="ar-SA" sz="3600" dirty="0" smtClean="0">
              <a:solidFill>
                <a:srgbClr val="17375E"/>
              </a:solidFill>
              <a:cs typeface="DecoType Naskh Variants" pitchFamily="2" charset="-78"/>
            </a:endParaRPr>
          </a:p>
          <a:p>
            <a:pPr marL="742950" indent="-742950" algn="just">
              <a:buFont typeface="+mj-cs"/>
              <a:buAutoNum type="arabic1Minus" startAt="2"/>
            </a:pPr>
            <a:r>
              <a:rPr lang="ar-SA" sz="3600" dirty="0" smtClean="0">
                <a:solidFill>
                  <a:srgbClr val="8E0000"/>
                </a:solidFill>
                <a:cs typeface="DecoType Naskh Variants" pitchFamily="2" charset="-78"/>
              </a:rPr>
              <a:t>وضع الأهداف الإستراتيجية لسد الفجوة الإستراتيجية التي تحول بين المؤسسة  ورؤيتها </a:t>
            </a:r>
            <a:r>
              <a:rPr lang="ar-SA" sz="3600" dirty="0" smtClean="0">
                <a:solidFill>
                  <a:srgbClr val="17375E"/>
                </a:solidFill>
                <a:cs typeface="DecoType Naskh Variants" pitchFamily="2" charset="-78"/>
              </a:rPr>
              <a:t>.</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1" y="1143000"/>
            <a:ext cx="8610600" cy="2092881"/>
          </a:xfrm>
          <a:prstGeom prst="rect">
            <a:avLst/>
          </a:prstGeom>
        </p:spPr>
        <p:txBody>
          <a:bodyPr wrap="square">
            <a:spAutoFit/>
          </a:bodyPr>
          <a:lstStyle/>
          <a:p>
            <a:pPr algn="just"/>
            <a:r>
              <a:rPr lang="ar-SA" sz="32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مراحل  التخطيط الإستراتيجي</a:t>
            </a:r>
          </a:p>
          <a:p>
            <a:pPr marL="742950" indent="-742950" algn="just"/>
            <a:endParaRPr lang="ar-SA" sz="1100" dirty="0" smtClean="0">
              <a:solidFill>
                <a:srgbClr val="17375E"/>
              </a:solidFill>
              <a:cs typeface="DecoType Naskh Variants" pitchFamily="2" charset="-78"/>
            </a:endParaRPr>
          </a:p>
          <a:p>
            <a:pPr marL="742950" indent="-742950" algn="just">
              <a:buFont typeface="+mj-cs"/>
              <a:buAutoNum type="arabic1Minus" startAt="3"/>
            </a:pPr>
            <a:r>
              <a:rPr lang="ar-SA" sz="3600" dirty="0" smtClean="0">
                <a:solidFill>
                  <a:srgbClr val="8E0000"/>
                </a:solidFill>
                <a:cs typeface="DecoType Naskh Variants" pitchFamily="2" charset="-78"/>
              </a:rPr>
              <a:t>بناء الخطة الإستراتيجية</a:t>
            </a:r>
          </a:p>
          <a:p>
            <a:pPr marL="742950" indent="-742950" algn="just"/>
            <a:endParaRPr lang="ar-SA" sz="1100" dirty="0" smtClean="0">
              <a:solidFill>
                <a:srgbClr val="17375E"/>
              </a:solidFill>
              <a:cs typeface="DecoType Naskh Variants" pitchFamily="2" charset="-78"/>
            </a:endParaRPr>
          </a:p>
          <a:p>
            <a:pPr marL="742950" indent="-742950" algn="just"/>
            <a:r>
              <a:rPr lang="ar-SA" sz="3600" dirty="0" smtClean="0">
                <a:solidFill>
                  <a:srgbClr val="17375E"/>
                </a:solidFill>
                <a:cs typeface="DecoType Naskh Variants" pitchFamily="2" charset="-78"/>
              </a:rPr>
              <a:t>	يتم بناء الخطة الإستراتيجية لتشمل على :</a:t>
            </a:r>
          </a:p>
        </p:txBody>
      </p:sp>
      <p:sp>
        <p:nvSpPr>
          <p:cNvPr id="7" name="مستطيل 6"/>
          <p:cNvSpPr/>
          <p:nvPr/>
        </p:nvSpPr>
        <p:spPr>
          <a:xfrm>
            <a:off x="1219200" y="3429000"/>
            <a:ext cx="5791200" cy="3046988"/>
          </a:xfrm>
          <a:prstGeom prst="rect">
            <a:avLst/>
          </a:prstGeom>
        </p:spPr>
        <p:txBody>
          <a:bodyPr wrap="square">
            <a:spAutoFit/>
          </a:bodyPr>
          <a:lstStyle/>
          <a:p>
            <a:pPr marL="742950" indent="-742950" algn="just">
              <a:buFont typeface="Wingdings" pitchFamily="2" charset="2"/>
              <a:buChar char="v"/>
            </a:pPr>
            <a:r>
              <a:rPr lang="ar-SA" sz="3200" dirty="0" smtClean="0">
                <a:solidFill>
                  <a:srgbClr val="17375E"/>
                </a:solidFill>
                <a:cs typeface="DecoType Naskh Variants" pitchFamily="2" charset="-78"/>
              </a:rPr>
              <a:t>الرسالة المؤسسة؛</a:t>
            </a:r>
          </a:p>
          <a:p>
            <a:pPr marL="742950" indent="-742950" algn="just">
              <a:buFont typeface="Wingdings" pitchFamily="2" charset="2"/>
              <a:buChar char="v"/>
            </a:pPr>
            <a:r>
              <a:rPr lang="ar-SA" sz="3200" dirty="0" smtClean="0">
                <a:solidFill>
                  <a:srgbClr val="17375E"/>
                </a:solidFill>
                <a:cs typeface="DecoType Naskh Variants" pitchFamily="2" charset="-78"/>
              </a:rPr>
              <a:t>رؤية المؤسسة؛</a:t>
            </a:r>
          </a:p>
          <a:p>
            <a:pPr marL="742950" indent="-742950" algn="just">
              <a:buFont typeface="Wingdings" pitchFamily="2" charset="2"/>
              <a:buChar char="v"/>
            </a:pPr>
            <a:r>
              <a:rPr lang="ar-SA" sz="3200" dirty="0" smtClean="0">
                <a:solidFill>
                  <a:srgbClr val="17375E"/>
                </a:solidFill>
                <a:cs typeface="DecoType Naskh Variants" pitchFamily="2" charset="-78"/>
              </a:rPr>
              <a:t>قيم المؤسسة؛</a:t>
            </a:r>
          </a:p>
          <a:p>
            <a:pPr marL="742950" indent="-742950" algn="just">
              <a:buFont typeface="Wingdings" pitchFamily="2" charset="2"/>
              <a:buChar char="v"/>
            </a:pPr>
            <a:r>
              <a:rPr lang="ar-SA" sz="3200" dirty="0" smtClean="0">
                <a:solidFill>
                  <a:srgbClr val="17375E"/>
                </a:solidFill>
                <a:cs typeface="DecoType Naskh Variants" pitchFamily="2" charset="-78"/>
              </a:rPr>
              <a:t>الأهداف الإستراتيجية؛</a:t>
            </a:r>
          </a:p>
          <a:p>
            <a:pPr marL="742950" indent="-742950" algn="just">
              <a:buFont typeface="Wingdings" pitchFamily="2" charset="2"/>
              <a:buChar char="v"/>
            </a:pPr>
            <a:r>
              <a:rPr lang="ar-SA" sz="3200" dirty="0" smtClean="0">
                <a:solidFill>
                  <a:srgbClr val="17375E"/>
                </a:solidFill>
                <a:cs typeface="DecoType Naskh Variants" pitchFamily="2" charset="-78"/>
              </a:rPr>
              <a:t>مؤشرات الأداء الأساسية؛</a:t>
            </a:r>
          </a:p>
          <a:p>
            <a:pPr marL="742950" indent="-742950" algn="just">
              <a:buFont typeface="Wingdings" pitchFamily="2" charset="2"/>
              <a:buChar char="v"/>
            </a:pPr>
            <a:r>
              <a:rPr lang="ar-SA" sz="3200" dirty="0" smtClean="0">
                <a:solidFill>
                  <a:srgbClr val="17375E"/>
                </a:solidFill>
                <a:cs typeface="DecoType Naskh Variants" pitchFamily="2" charset="-78"/>
              </a:rPr>
              <a:t>الموارد اللازمة.</a:t>
            </a: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ربع نص 5"/>
          <p:cNvSpPr txBox="1"/>
          <p:nvPr/>
        </p:nvSpPr>
        <p:spPr>
          <a:xfrm>
            <a:off x="0" y="1981200"/>
            <a:ext cx="8686800" cy="3416320"/>
          </a:xfrm>
          <a:prstGeom prst="rect">
            <a:avLst/>
          </a:prstGeom>
          <a:noFill/>
        </p:spPr>
        <p:txBody>
          <a:bodyPr wrap="square" rtlCol="1">
            <a:spAutoFit/>
          </a:bodyPr>
          <a:lstStyle/>
          <a:p>
            <a:pPr marL="742950" indent="-742950" algn="just"/>
            <a:r>
              <a:rPr lang="ar-SA" sz="3600" dirty="0" smtClean="0">
                <a:solidFill>
                  <a:srgbClr val="17375E"/>
                </a:solidFill>
                <a:cs typeface="DecoType Naskh Variants" pitchFamily="2" charset="-78"/>
              </a:rPr>
              <a:t>مراحل  التخطيط الإستراتيجي</a:t>
            </a:r>
            <a:endParaRPr lang="ar-SA" sz="3600" dirty="0" smtClean="0">
              <a:solidFill>
                <a:srgbClr val="8E0000"/>
              </a:solidFill>
              <a:cs typeface="DecoType Naskh Variants" pitchFamily="2" charset="-78"/>
            </a:endParaRPr>
          </a:p>
          <a:p>
            <a:pPr marL="742950" indent="-742950" algn="just">
              <a:buFont typeface="+mj-cs"/>
              <a:buAutoNum type="arabic1Minus" startAt="4"/>
            </a:pPr>
            <a:endParaRPr lang="ar-SA" sz="3600" dirty="0" smtClean="0">
              <a:solidFill>
                <a:srgbClr val="8E0000"/>
              </a:solidFill>
              <a:cs typeface="DecoType Naskh Variants" pitchFamily="2" charset="-78"/>
            </a:endParaRPr>
          </a:p>
          <a:p>
            <a:pPr marL="742950" indent="-742950" algn="just">
              <a:buFont typeface="+mj-cs"/>
              <a:buAutoNum type="arabic1Minus" startAt="4"/>
            </a:pPr>
            <a:r>
              <a:rPr lang="ar-SA" sz="3600" dirty="0" smtClean="0">
                <a:solidFill>
                  <a:srgbClr val="8E0000"/>
                </a:solidFill>
                <a:cs typeface="DecoType Naskh Variants" pitchFamily="2" charset="-78"/>
              </a:rPr>
              <a:t>إعداد الخطط الطارئة</a:t>
            </a:r>
          </a:p>
          <a:p>
            <a:pPr algn="just"/>
            <a:r>
              <a:rPr lang="ar-SA" sz="3600" dirty="0" smtClean="0">
                <a:solidFill>
                  <a:srgbClr val="17375E"/>
                </a:solidFill>
                <a:cs typeface="DecoType Naskh Variants" pitchFamily="2" charset="-78"/>
              </a:rPr>
              <a:t>ينبغي أن تحوي الخطة الإستراتيجية على سيناريوهات محتملة للحالات الطارئة في المؤسسة أو البيئة الخارجية وخطط بديلة للتعامل مع هذه الطوارئ المحتملة.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ربع نص 5"/>
          <p:cNvSpPr txBox="1"/>
          <p:nvPr/>
        </p:nvSpPr>
        <p:spPr>
          <a:xfrm>
            <a:off x="0" y="1752600"/>
            <a:ext cx="8610600" cy="3416320"/>
          </a:xfrm>
          <a:prstGeom prst="rect">
            <a:avLst/>
          </a:prstGeom>
          <a:noFill/>
        </p:spPr>
        <p:txBody>
          <a:bodyPr wrap="square" rtlCol="1">
            <a:spAutoFit/>
          </a:bodyPr>
          <a:lstStyle/>
          <a:p>
            <a:pPr marL="742950" indent="-742950" algn="just"/>
            <a:r>
              <a:rPr lang="ar-SA" sz="3600" dirty="0" smtClean="0">
                <a:solidFill>
                  <a:srgbClr val="17375E"/>
                </a:solidFill>
                <a:cs typeface="DecoType Naskh Variants" pitchFamily="2" charset="-78"/>
              </a:rPr>
              <a:t>مراحل  التخطيط الإستراتيجي</a:t>
            </a:r>
            <a:endParaRPr lang="ar-SA" sz="3600" dirty="0" smtClean="0">
              <a:solidFill>
                <a:srgbClr val="8E0000"/>
              </a:solidFill>
              <a:cs typeface="DecoType Naskh Variants" pitchFamily="2" charset="-78"/>
            </a:endParaRPr>
          </a:p>
          <a:p>
            <a:pPr marL="742950" indent="-742950" algn="just">
              <a:buFont typeface="+mj-cs"/>
              <a:buAutoNum type="arabic1Minus" startAt="5"/>
            </a:pPr>
            <a:endParaRPr lang="ar-SA" sz="3600" dirty="0" smtClean="0">
              <a:solidFill>
                <a:srgbClr val="8E0000"/>
              </a:solidFill>
              <a:cs typeface="DecoType Naskh Variants" pitchFamily="2" charset="-78"/>
            </a:endParaRPr>
          </a:p>
          <a:p>
            <a:pPr marL="742950" indent="-742950" algn="just">
              <a:buFont typeface="+mj-cs"/>
              <a:buAutoNum type="arabic1Minus" startAt="5"/>
            </a:pPr>
            <a:r>
              <a:rPr lang="ar-SA" sz="3600" dirty="0" smtClean="0">
                <a:solidFill>
                  <a:srgbClr val="8E0000"/>
                </a:solidFill>
                <a:cs typeface="DecoType Naskh Variants" pitchFamily="2" charset="-78"/>
              </a:rPr>
              <a:t>هيكلة المنشأة وتنظيم الأعمال</a:t>
            </a:r>
          </a:p>
          <a:p>
            <a:pPr algn="just"/>
            <a:r>
              <a:rPr lang="ar-SA" sz="3600" dirty="0" smtClean="0">
                <a:solidFill>
                  <a:srgbClr val="17375E"/>
                </a:solidFill>
                <a:cs typeface="DecoType Naskh Variants" pitchFamily="2" charset="-78"/>
              </a:rPr>
              <a:t>تحتوي الخطة الإستراتيجية على وصف لهيكلة المؤسسة التي تساعد على تحقيق أهداف الخطة الإستراتيجية وتحوي على وصف لتنظيم أعمال المؤسسة بما </a:t>
            </a:r>
            <a:r>
              <a:rPr lang="ar-SA" sz="3600" dirty="0" err="1" smtClean="0">
                <a:solidFill>
                  <a:srgbClr val="17375E"/>
                </a:solidFill>
                <a:cs typeface="DecoType Naskh Variants" pitchFamily="2" charset="-78"/>
              </a:rPr>
              <a:t>يتوائم</a:t>
            </a:r>
            <a:r>
              <a:rPr lang="ar-SA" sz="3600" dirty="0" smtClean="0">
                <a:solidFill>
                  <a:srgbClr val="17375E"/>
                </a:solidFill>
                <a:cs typeface="DecoType Naskh Variants" pitchFamily="2" charset="-78"/>
              </a:rPr>
              <a:t> مع متطلبات تحقيق الخطة الإستراتيجية.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2209800"/>
            <a:ext cx="8686800" cy="2308324"/>
          </a:xfrm>
          <a:prstGeom prst="rect">
            <a:avLst/>
          </a:prstGeom>
        </p:spPr>
        <p:txBody>
          <a:bodyPr wrap="square">
            <a:spAutoFit/>
          </a:bodyPr>
          <a:lstStyle/>
          <a:p>
            <a:r>
              <a:rPr lang="ar-SA" sz="2400" dirty="0" smtClean="0">
                <a:solidFill>
                  <a:srgbClr val="17375E"/>
                </a:solidFill>
                <a:cs typeface="DecoType Naskh Variants" pitchFamily="2" charset="-78"/>
              </a:rPr>
              <a:t>الخطة التنفيذية:</a:t>
            </a:r>
          </a:p>
          <a:p>
            <a:r>
              <a:rPr lang="ar-SA" sz="2400" dirty="0" smtClean="0">
                <a:solidFill>
                  <a:srgbClr val="17375E"/>
                </a:solidFill>
                <a:cs typeface="DecoType Naskh Variants" pitchFamily="2" charset="-78"/>
              </a:rPr>
              <a:t>هي عبارة عن وثيقة تتضمن تفصيلات عن :</a:t>
            </a:r>
          </a:p>
          <a:p>
            <a:pPr>
              <a:buFont typeface="Wingdings" pitchFamily="2" charset="2"/>
              <a:buChar char=""/>
            </a:pPr>
            <a:r>
              <a:rPr lang="ar-SA" sz="2400" dirty="0" smtClean="0">
                <a:solidFill>
                  <a:srgbClr val="17375E"/>
                </a:solidFill>
                <a:cs typeface="DecoType Naskh Variants" pitchFamily="2" charset="-78"/>
              </a:rPr>
              <a:t>الاستراتيجيات التنفيذية والمهام التي تريد المؤسسة القيام </a:t>
            </a:r>
            <a:r>
              <a:rPr lang="ar-SA" sz="2400" dirty="0" err="1" smtClean="0">
                <a:solidFill>
                  <a:srgbClr val="17375E"/>
                </a:solidFill>
                <a:cs typeface="DecoType Naskh Variants" pitchFamily="2" charset="-78"/>
              </a:rPr>
              <a:t>بها</a:t>
            </a:r>
            <a:r>
              <a:rPr lang="ar-SA" sz="2400" dirty="0" smtClean="0">
                <a:solidFill>
                  <a:srgbClr val="17375E"/>
                </a:solidFill>
                <a:cs typeface="DecoType Naskh Variants" pitchFamily="2" charset="-78"/>
              </a:rPr>
              <a:t>؛</a:t>
            </a:r>
          </a:p>
          <a:p>
            <a:pPr>
              <a:buFont typeface="Wingdings" pitchFamily="2" charset="2"/>
              <a:buChar char=""/>
            </a:pPr>
            <a:r>
              <a:rPr lang="ar-SA" sz="2400" dirty="0" smtClean="0">
                <a:solidFill>
                  <a:srgbClr val="17375E"/>
                </a:solidFill>
                <a:cs typeface="DecoType Naskh Variants" pitchFamily="2" charset="-78"/>
              </a:rPr>
              <a:t>الأشخاص الذين سيقومون بتنفيذ هذه المهام خلال فترة زمنية محددة .</a:t>
            </a:r>
          </a:p>
          <a:p>
            <a:pPr>
              <a:buFont typeface="Wingdings" pitchFamily="2" charset="2"/>
              <a:buChar char=""/>
            </a:pPr>
            <a:endParaRPr lang="ar-SA" sz="2400" dirty="0" smtClean="0">
              <a:solidFill>
                <a:srgbClr val="17375E"/>
              </a:solidFill>
              <a:cs typeface="DecoType Naskh Variants" pitchFamily="2" charset="-78"/>
            </a:endParaRPr>
          </a:p>
          <a:p>
            <a:r>
              <a:rPr lang="ar-SA" sz="2400" dirty="0" smtClean="0">
                <a:solidFill>
                  <a:srgbClr val="17375E"/>
                </a:solidFill>
                <a:cs typeface="DecoType Naskh Variants" pitchFamily="2" charset="-78"/>
              </a:rPr>
              <a:t>تستطيع المؤسسة من خلال إتباعها وتنفيذها بدقة لتحقيق أهدافها الإستراتيجية ومن ثم رسالتها ورؤيتها.</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0" y="1143000"/>
            <a:ext cx="8686800" cy="4154984"/>
          </a:xfrm>
          <a:prstGeom prst="rect">
            <a:avLst/>
          </a:prstGeom>
        </p:spPr>
        <p:txBody>
          <a:bodyPr wrap="square">
            <a:spAutoFit/>
          </a:bodyPr>
          <a:lstStyle/>
          <a:p>
            <a:r>
              <a:rPr lang="ar-SA" sz="2400" dirty="0" smtClean="0">
                <a:solidFill>
                  <a:srgbClr val="17375E"/>
                </a:solidFill>
                <a:cs typeface="DecoType Naskh Variants" pitchFamily="2" charset="-78"/>
              </a:rPr>
              <a:t>تابع الخطة التنفيذية:</a:t>
            </a:r>
          </a:p>
          <a:p>
            <a:endParaRPr lang="ar-SA" sz="1200" dirty="0" smtClean="0">
              <a:solidFill>
                <a:srgbClr val="17375E"/>
              </a:solidFill>
              <a:cs typeface="DecoType Naskh Variants" pitchFamily="2" charset="-78"/>
            </a:endParaRPr>
          </a:p>
          <a:p>
            <a:r>
              <a:rPr lang="ar-SA" sz="2400" dirty="0" smtClean="0">
                <a:solidFill>
                  <a:srgbClr val="17375E"/>
                </a:solidFill>
                <a:cs typeface="DecoType Naskh Variants" pitchFamily="2" charset="-78"/>
              </a:rPr>
              <a:t>تحدد الخطط التنفيذية النشاطات المراد تنفيذها وتصف ما هو المطلوب لذلك، ويتم ذلك من خلال تجزئة الأهداف إلى عدة موضوعات ومن ثم يتم تطوير الإستراتيجيات التي تمكننا من الوصول إلى الأهداف وتحقيقها، وهذه الاستراتيجيات تشمل مجموعة من المهمات التي ترتكز على النشاطات المراد القيام </a:t>
            </a:r>
            <a:r>
              <a:rPr lang="ar-SA" sz="2400" dirty="0" err="1" smtClean="0">
                <a:solidFill>
                  <a:srgbClr val="17375E"/>
                </a:solidFill>
                <a:cs typeface="DecoType Naskh Variants" pitchFamily="2" charset="-78"/>
              </a:rPr>
              <a:t>بها</a:t>
            </a:r>
            <a:r>
              <a:rPr lang="ar-SA" sz="2400" dirty="0" smtClean="0">
                <a:solidFill>
                  <a:srgbClr val="17375E"/>
                </a:solidFill>
                <a:cs typeface="DecoType Naskh Variants" pitchFamily="2" charset="-78"/>
              </a:rPr>
              <a:t>، وهذه المهمات تسمى تكتيكات.</a:t>
            </a:r>
          </a:p>
          <a:p>
            <a:endParaRPr lang="ar-SA" sz="1200" dirty="0" smtClean="0">
              <a:solidFill>
                <a:srgbClr val="17375E"/>
              </a:solidFill>
              <a:cs typeface="DecoType Naskh Variants" pitchFamily="2" charset="-78"/>
            </a:endParaRPr>
          </a:p>
          <a:p>
            <a:r>
              <a:rPr lang="ar-SA" sz="2400" dirty="0" smtClean="0">
                <a:solidFill>
                  <a:srgbClr val="17375E"/>
                </a:solidFill>
                <a:cs typeface="DecoType Naskh Variants" pitchFamily="2" charset="-78"/>
              </a:rPr>
              <a:t>و تشمل الخطة التنفيذية  قرار مسبق </a:t>
            </a:r>
          </a:p>
          <a:p>
            <a:pPr>
              <a:buFont typeface="Wingdings" pitchFamily="2" charset="2"/>
              <a:buChar char=""/>
            </a:pPr>
            <a:r>
              <a:rPr lang="ar-SA" sz="2400" dirty="0" smtClean="0">
                <a:solidFill>
                  <a:srgbClr val="17375E"/>
                </a:solidFill>
                <a:cs typeface="DecoType Naskh Variants" pitchFamily="2" charset="-78"/>
              </a:rPr>
              <a:t>بتحديد المسؤوليات بخصوص تنفيذ هذه النشاطات</a:t>
            </a:r>
          </a:p>
          <a:p>
            <a:pPr>
              <a:buFont typeface="Wingdings" pitchFamily="2" charset="2"/>
              <a:buChar char=""/>
            </a:pPr>
            <a:r>
              <a:rPr lang="ar-SA" sz="2400" dirty="0" err="1" smtClean="0">
                <a:solidFill>
                  <a:srgbClr val="17375E"/>
                </a:solidFill>
                <a:cs typeface="DecoType Naskh Variants" pitchFamily="2" charset="-78"/>
              </a:rPr>
              <a:t>بِـ</a:t>
            </a:r>
            <a:r>
              <a:rPr lang="ar-SA" sz="2400" dirty="0" smtClean="0">
                <a:solidFill>
                  <a:srgbClr val="17375E"/>
                </a:solidFill>
                <a:cs typeface="DecoType Naskh Variants" pitchFamily="2" charset="-78"/>
              </a:rPr>
              <a:t> المهام المجدولة زمنياً</a:t>
            </a:r>
          </a:p>
          <a:p>
            <a:pPr>
              <a:buFont typeface="Wingdings" pitchFamily="2" charset="2"/>
              <a:buChar char=""/>
            </a:pPr>
            <a:r>
              <a:rPr lang="ar-SA" sz="2400" dirty="0" smtClean="0">
                <a:solidFill>
                  <a:srgbClr val="17375E"/>
                </a:solidFill>
                <a:cs typeface="DecoType Naskh Variants" pitchFamily="2" charset="-78"/>
              </a:rPr>
              <a:t>بتحديد الأولويات في تنفيذ النشاطات المختلفة</a:t>
            </a:r>
          </a:p>
          <a:p>
            <a:pPr>
              <a:buFont typeface="Wingdings" pitchFamily="2" charset="2"/>
              <a:buChar char=""/>
            </a:pPr>
            <a:r>
              <a:rPr lang="ar-SA" sz="2400" dirty="0" smtClean="0">
                <a:solidFill>
                  <a:srgbClr val="17375E"/>
                </a:solidFill>
                <a:cs typeface="DecoType Naskh Variants" pitchFamily="2" charset="-78"/>
              </a:rPr>
              <a:t>بتحديد احتياجات كل نشاط من الموارد البشرية المالية.</a:t>
            </a:r>
          </a:p>
        </p:txBody>
      </p:sp>
      <p:pic>
        <p:nvPicPr>
          <p:cNvPr id="7"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762000" y="1524000"/>
            <a:ext cx="7772400" cy="3200876"/>
          </a:xfrm>
          <a:prstGeom prst="rect">
            <a:avLst/>
          </a:prstGeom>
        </p:spPr>
        <p:txBody>
          <a:bodyPr wrap="square">
            <a:spAutoFit/>
          </a:bodyPr>
          <a:lstStyle/>
          <a:p>
            <a:r>
              <a:rPr lang="ar-SA" sz="3600" dirty="0" smtClean="0">
                <a:solidFill>
                  <a:srgbClr val="17375E"/>
                </a:solidFill>
                <a:cs typeface="DecoType Naskh Variants" pitchFamily="2" charset="-78"/>
              </a:rPr>
              <a:t>التحليل الإستراتيجي (التحليل الرباعي) </a:t>
            </a:r>
            <a:r>
              <a:rPr lang="en-US" sz="4000" i="1" dirty="0" smtClean="0">
                <a:solidFill>
                  <a:schemeClr val="tx2">
                    <a:lumMod val="75000"/>
                  </a:schemeClr>
                </a:solidFill>
                <a:latin typeface="Gabriola" pitchFamily="82" charset="0"/>
              </a:rPr>
              <a:t>SWOT  Analysis</a:t>
            </a:r>
            <a:endParaRPr lang="ar-SA" sz="8800" i="1" dirty="0" smtClean="0">
              <a:solidFill>
                <a:schemeClr val="tx2">
                  <a:lumMod val="75000"/>
                </a:schemeClr>
              </a:solidFill>
              <a:latin typeface="Gabriola" pitchFamily="82" charset="0"/>
            </a:endParaRPr>
          </a:p>
          <a:p>
            <a:endParaRPr lang="ar-SA"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أسلوب تحليلي في علم التخطيط الإستراتيجي (يمكن استخدامه أيضاً في العديد من العلوم) لتحديد عوامل القوة وعوامل الضعف ولتحديد الفرص وامخاطر والوقوف على الوضع الراهن للمؤسسة وذلك عبر:</a:t>
            </a:r>
          </a:p>
        </p:txBody>
      </p:sp>
      <p:sp>
        <p:nvSpPr>
          <p:cNvPr id="72706" name="AutoShape 2" descr="https://entrprnrshp.com/wp-content/uploads/2014/10/SWOT-analysis.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2708" name="Picture 4" descr="https://entrprnrshp.com/wp-content/uploads/2014/10/SWOT-analysis.jpg"/>
          <p:cNvPicPr>
            <a:picLocks noChangeAspect="1" noChangeArrowheads="1"/>
          </p:cNvPicPr>
          <p:nvPr/>
        </p:nvPicPr>
        <p:blipFill>
          <a:blip r:embed="rId2" cstate="print"/>
          <a:srcRect/>
          <a:stretch>
            <a:fillRect/>
          </a:stretch>
        </p:blipFill>
        <p:spPr bwMode="auto">
          <a:xfrm>
            <a:off x="0" y="0"/>
            <a:ext cx="2209800" cy="1296416"/>
          </a:xfrm>
          <a:prstGeom prst="rect">
            <a:avLst/>
          </a:prstGeom>
          <a:noFill/>
        </p:spPr>
      </p:pic>
      <p:pic>
        <p:nvPicPr>
          <p:cNvPr id="72710" name="Picture 6" descr="http://cdn.free-power-point-templates.com/articles/wp-content/uploads/2013/12/What-is-a-SWOT-Analysis.jpg"/>
          <p:cNvPicPr>
            <a:picLocks noChangeAspect="1" noChangeArrowheads="1"/>
          </p:cNvPicPr>
          <p:nvPr/>
        </p:nvPicPr>
        <p:blipFill>
          <a:blip r:embed="rId3"/>
          <a:srcRect/>
          <a:stretch>
            <a:fillRect/>
          </a:stretch>
        </p:blipFill>
        <p:spPr bwMode="auto">
          <a:xfrm>
            <a:off x="1676400" y="5151120"/>
            <a:ext cx="2133600" cy="1706880"/>
          </a:xfrm>
          <a:prstGeom prst="rect">
            <a:avLst/>
          </a:prstGeom>
          <a:noFill/>
        </p:spPr>
      </p:pic>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609600" y="1295400"/>
            <a:ext cx="7772400" cy="984885"/>
          </a:xfrm>
          <a:prstGeom prst="rect">
            <a:avLst/>
          </a:prstGeom>
        </p:spPr>
        <p:txBody>
          <a:bodyPr wrap="square">
            <a:spAutoFit/>
          </a:bodyPr>
          <a:lstStyle/>
          <a:p>
            <a:r>
              <a:rPr lang="ar-SA" sz="3600" dirty="0" smtClean="0">
                <a:solidFill>
                  <a:srgbClr val="17375E"/>
                </a:solidFill>
                <a:cs typeface="DecoType Naskh Variants" pitchFamily="2" charset="-78"/>
              </a:rPr>
              <a:t>تابع التحليل الإستراتيجي (التحليل الرباعي) </a:t>
            </a:r>
            <a:r>
              <a:rPr lang="en-US" sz="4000" i="1" dirty="0" smtClean="0">
                <a:solidFill>
                  <a:schemeClr val="tx2">
                    <a:lumMod val="75000"/>
                  </a:schemeClr>
                </a:solidFill>
                <a:latin typeface="Gabriola" pitchFamily="82" charset="0"/>
              </a:rPr>
              <a:t>SWOT  Analysis</a:t>
            </a:r>
            <a:endParaRPr lang="ar-SA" sz="8800" i="1" dirty="0" smtClean="0">
              <a:solidFill>
                <a:schemeClr val="tx2">
                  <a:lumMod val="75000"/>
                </a:schemeClr>
              </a:solidFill>
              <a:latin typeface="Gabriola" pitchFamily="82" charset="0"/>
            </a:endParaRPr>
          </a:p>
          <a:p>
            <a:endParaRPr lang="ar-SA" dirty="0" smtClean="0">
              <a:solidFill>
                <a:srgbClr val="17375E"/>
              </a:solidFill>
              <a:cs typeface="DecoType Naskh Variants" pitchFamily="2" charset="-78"/>
            </a:endParaRPr>
          </a:p>
        </p:txBody>
      </p:sp>
      <p:sp>
        <p:nvSpPr>
          <p:cNvPr id="72706" name="AutoShape 2" descr="https://entrprnrshp.com/wp-content/uploads/2014/10/SWOT-analysis.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2708" name="Picture 4" descr="https://entrprnrshp.com/wp-content/uploads/2014/10/SWOT-analysis.jpg"/>
          <p:cNvPicPr>
            <a:picLocks noChangeAspect="1" noChangeArrowheads="1"/>
          </p:cNvPicPr>
          <p:nvPr/>
        </p:nvPicPr>
        <p:blipFill>
          <a:blip r:embed="rId2" cstate="print"/>
          <a:srcRect/>
          <a:stretch>
            <a:fillRect/>
          </a:stretch>
        </p:blipFill>
        <p:spPr bwMode="auto">
          <a:xfrm>
            <a:off x="0" y="0"/>
            <a:ext cx="2209800" cy="1296416"/>
          </a:xfrm>
          <a:prstGeom prst="rect">
            <a:avLst/>
          </a:prstGeom>
          <a:noFill/>
        </p:spPr>
      </p:pic>
      <p:pic>
        <p:nvPicPr>
          <p:cNvPr id="72710" name="Picture 6" descr="http://cdn.free-power-point-templates.com/articles/wp-content/uploads/2013/12/What-is-a-SWOT-Analysis.jpg"/>
          <p:cNvPicPr>
            <a:picLocks noChangeAspect="1" noChangeArrowheads="1"/>
          </p:cNvPicPr>
          <p:nvPr/>
        </p:nvPicPr>
        <p:blipFill>
          <a:blip r:embed="rId3"/>
          <a:srcRect/>
          <a:stretch>
            <a:fillRect/>
          </a:stretch>
        </p:blipFill>
        <p:spPr bwMode="auto">
          <a:xfrm>
            <a:off x="2362200" y="5151120"/>
            <a:ext cx="2133600" cy="1706880"/>
          </a:xfrm>
          <a:prstGeom prst="rect">
            <a:avLst/>
          </a:prstGeom>
          <a:noFill/>
        </p:spPr>
      </p:pic>
      <p:sp>
        <p:nvSpPr>
          <p:cNvPr id="9" name="مستطيل 8"/>
          <p:cNvSpPr/>
          <p:nvPr/>
        </p:nvSpPr>
        <p:spPr>
          <a:xfrm>
            <a:off x="0" y="2057400"/>
            <a:ext cx="8458200" cy="3539430"/>
          </a:xfrm>
          <a:prstGeom prst="rect">
            <a:avLst/>
          </a:prstGeom>
        </p:spPr>
        <p:txBody>
          <a:bodyPr wrap="square">
            <a:spAutoFit/>
          </a:bodyPr>
          <a:lstStyle/>
          <a:p>
            <a:pPr>
              <a:buFont typeface="Wingdings" pitchFamily="2" charset="2"/>
              <a:buChar char=""/>
            </a:pPr>
            <a:r>
              <a:rPr lang="ar-SA" sz="3600" dirty="0" smtClean="0">
                <a:solidFill>
                  <a:srgbClr val="17375E"/>
                </a:solidFill>
                <a:cs typeface="DecoType Naskh Variants" pitchFamily="2" charset="-78"/>
              </a:rPr>
              <a:t>دراسة وتحليل القدرات الداخلية للمؤسسة </a:t>
            </a:r>
          </a:p>
          <a:p>
            <a:pPr>
              <a:buFont typeface="Wingdings" pitchFamily="2" charset="2"/>
              <a:buChar char="×"/>
            </a:pPr>
            <a:r>
              <a:rPr lang="ar-SA" sz="3600" dirty="0" smtClean="0">
                <a:solidFill>
                  <a:srgbClr val="17375E"/>
                </a:solidFill>
                <a:cs typeface="DecoType Naskh Variants" pitchFamily="2" charset="-78"/>
              </a:rPr>
              <a:t>      تحديد نقاط القوة </a:t>
            </a:r>
            <a:r>
              <a:rPr lang="ar-SA" sz="4000" i="1" dirty="0" smtClean="0">
                <a:solidFill>
                  <a:schemeClr val="tx2">
                    <a:lumMod val="75000"/>
                  </a:schemeClr>
                </a:solidFill>
                <a:latin typeface="Gabriola" pitchFamily="82" charset="0"/>
              </a:rPr>
              <a:t>(</a:t>
            </a:r>
            <a:r>
              <a:rPr lang="en-US" sz="4000" i="1" dirty="0" smtClean="0">
                <a:solidFill>
                  <a:schemeClr val="tx2">
                    <a:lumMod val="75000"/>
                  </a:schemeClr>
                </a:solidFill>
                <a:latin typeface="Gabriola" pitchFamily="82" charset="0"/>
              </a:rPr>
              <a:t>Strengths</a:t>
            </a:r>
            <a:r>
              <a:rPr lang="ar-SA" sz="4000" i="1" dirty="0" smtClean="0">
                <a:solidFill>
                  <a:schemeClr val="tx2">
                    <a:lumMod val="75000"/>
                  </a:schemeClr>
                </a:solidFill>
                <a:latin typeface="Gabriola" pitchFamily="82" charset="0"/>
              </a:rPr>
              <a:t>)</a:t>
            </a:r>
            <a:r>
              <a:rPr lang="ar-SA" sz="3600" dirty="0" smtClean="0">
                <a:solidFill>
                  <a:srgbClr val="17375E"/>
                </a:solidFill>
                <a:cs typeface="DecoType Naskh Variants" pitchFamily="2" charset="-78"/>
              </a:rPr>
              <a:t>وهي الميزات والقدرات التي تتميز    </a:t>
            </a:r>
            <a:r>
              <a:rPr lang="ar-SA" sz="3600" dirty="0" err="1" smtClean="0">
                <a:solidFill>
                  <a:srgbClr val="17375E"/>
                </a:solidFill>
                <a:cs typeface="DecoType Naskh Variants" pitchFamily="2" charset="-78"/>
              </a:rPr>
              <a:t>بها</a:t>
            </a:r>
            <a:r>
              <a:rPr lang="ar-SA" sz="3600" dirty="0" smtClean="0">
                <a:solidFill>
                  <a:srgbClr val="17375E"/>
                </a:solidFill>
                <a:cs typeface="DecoType Naskh Variants" pitchFamily="2" charset="-78"/>
              </a:rPr>
              <a:t> المؤسسة وتساهم في تعزيز موقفها التنافسي.</a:t>
            </a:r>
          </a:p>
          <a:p>
            <a:pPr>
              <a:buFont typeface="Wingdings" pitchFamily="2" charset="2"/>
              <a:buChar char="×"/>
            </a:pPr>
            <a:r>
              <a:rPr lang="ar-SA" sz="3600" dirty="0" smtClean="0">
                <a:solidFill>
                  <a:srgbClr val="17375E"/>
                </a:solidFill>
                <a:cs typeface="DecoType Naskh Variants" pitchFamily="2" charset="-78"/>
              </a:rPr>
              <a:t>     نقاط الضعف </a:t>
            </a:r>
            <a:r>
              <a:rPr lang="ar-SA" sz="4000" i="1" dirty="0" smtClean="0">
                <a:solidFill>
                  <a:schemeClr val="tx2">
                    <a:lumMod val="75000"/>
                  </a:schemeClr>
                </a:solidFill>
                <a:latin typeface="Gabriola" pitchFamily="82" charset="0"/>
              </a:rPr>
              <a:t>(</a:t>
            </a:r>
            <a:r>
              <a:rPr lang="en-US" sz="4000" i="1" dirty="0" smtClean="0">
                <a:solidFill>
                  <a:schemeClr val="tx2">
                    <a:lumMod val="75000"/>
                  </a:schemeClr>
                </a:solidFill>
                <a:latin typeface="Gabriola" pitchFamily="82" charset="0"/>
              </a:rPr>
              <a:t>Weaknesses</a:t>
            </a:r>
            <a:r>
              <a:rPr lang="ar-SA" sz="4000" i="1" dirty="0" smtClean="0">
                <a:solidFill>
                  <a:schemeClr val="tx2">
                    <a:lumMod val="75000"/>
                  </a:schemeClr>
                </a:solidFill>
                <a:latin typeface="Gabriola" pitchFamily="82" charset="0"/>
              </a:rPr>
              <a:t>)</a:t>
            </a:r>
            <a:r>
              <a:rPr lang="ar-SA" sz="3600" dirty="0" smtClean="0">
                <a:solidFill>
                  <a:srgbClr val="17375E"/>
                </a:solidFill>
                <a:cs typeface="DecoType Naskh Variants" pitchFamily="2" charset="-78"/>
              </a:rPr>
              <a:t>وهي جوانب الخلل والقصور والضعف في بنية المؤسسة التنظيمية وفي مواردها وقدرتها على المنافسة.</a:t>
            </a:r>
          </a:p>
        </p:txBody>
      </p:sp>
      <p:pic>
        <p:nvPicPr>
          <p:cNvPr id="10"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0"/>
            <a:ext cx="9144000" cy="1323439"/>
          </a:xfrm>
          <a:prstGeom prst="rect">
            <a:avLst/>
          </a:prstGeom>
          <a:noFill/>
        </p:spPr>
        <p:txBody>
          <a:bodyPr wrap="square" rtlCol="1">
            <a:spAutoFit/>
          </a:bodyPr>
          <a:lstStyle/>
          <a:p>
            <a:pPr>
              <a:buFont typeface="Wingdings" pitchFamily="2" charset="2"/>
              <a:buChar char=""/>
            </a:pPr>
            <a:r>
              <a:rPr lang="ar-SA" sz="8000" dirty="0" smtClean="0">
                <a:solidFill>
                  <a:srgbClr val="90B6E4"/>
                </a:solidFill>
                <a:cs typeface="DecoType Naskh Variants" pitchFamily="2" charset="-78"/>
              </a:rPr>
              <a:t>التخطيط الإستراتيجي</a:t>
            </a:r>
          </a:p>
        </p:txBody>
      </p:sp>
      <p:sp>
        <p:nvSpPr>
          <p:cNvPr id="6" name="مستطيل 5"/>
          <p:cNvSpPr/>
          <p:nvPr/>
        </p:nvSpPr>
        <p:spPr>
          <a:xfrm>
            <a:off x="609600" y="1371600"/>
            <a:ext cx="8077200" cy="1538883"/>
          </a:xfrm>
          <a:prstGeom prst="rect">
            <a:avLst/>
          </a:prstGeom>
        </p:spPr>
        <p:txBody>
          <a:bodyPr wrap="square">
            <a:spAutoFit/>
          </a:bodyPr>
          <a:lstStyle/>
          <a:p>
            <a:r>
              <a:rPr lang="ar-SA" sz="3600" dirty="0" smtClean="0">
                <a:solidFill>
                  <a:srgbClr val="17375E"/>
                </a:solidFill>
                <a:cs typeface="DecoType Naskh Variants" pitchFamily="2" charset="-78"/>
              </a:rPr>
              <a:t>تابع التحليل الإستراتيجي (التحليل الرباعي) </a:t>
            </a:r>
            <a:r>
              <a:rPr lang="en-US" sz="4000" i="1" dirty="0" smtClean="0">
                <a:solidFill>
                  <a:schemeClr val="tx2">
                    <a:lumMod val="75000"/>
                  </a:schemeClr>
                </a:solidFill>
                <a:latin typeface="Gabriola" pitchFamily="82" charset="0"/>
              </a:rPr>
              <a:t>SWOT  Analysis</a:t>
            </a:r>
            <a:endParaRPr lang="ar-SA" sz="8800" i="1" dirty="0" smtClean="0">
              <a:solidFill>
                <a:schemeClr val="tx2">
                  <a:lumMod val="75000"/>
                </a:schemeClr>
              </a:solidFill>
              <a:latin typeface="Gabriola" pitchFamily="82" charset="0"/>
            </a:endParaRPr>
          </a:p>
          <a:p>
            <a:endParaRPr lang="ar-SA" dirty="0" smtClean="0">
              <a:solidFill>
                <a:srgbClr val="17375E"/>
              </a:solidFill>
              <a:cs typeface="DecoType Naskh Variants" pitchFamily="2" charset="-78"/>
            </a:endParaRPr>
          </a:p>
          <a:p>
            <a:pPr>
              <a:buFont typeface="Wingdings" pitchFamily="2" charset="2"/>
              <a:buChar char=""/>
            </a:pPr>
            <a:r>
              <a:rPr lang="ar-SA" sz="3600" dirty="0" smtClean="0">
                <a:solidFill>
                  <a:srgbClr val="17375E"/>
                </a:solidFill>
                <a:cs typeface="DecoType Naskh Variants" pitchFamily="2" charset="-78"/>
              </a:rPr>
              <a:t>دراسة وتحليل العوامل الخارجية</a:t>
            </a:r>
          </a:p>
        </p:txBody>
      </p:sp>
      <p:sp>
        <p:nvSpPr>
          <p:cNvPr id="72706" name="AutoShape 2" descr="https://entrprnrshp.com/wp-content/uploads/2014/10/SWOT-analysis.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72708" name="Picture 4" descr="https://entrprnrshp.com/wp-content/uploads/2014/10/SWOT-analysis.jpg"/>
          <p:cNvPicPr>
            <a:picLocks noChangeAspect="1" noChangeArrowheads="1"/>
          </p:cNvPicPr>
          <p:nvPr/>
        </p:nvPicPr>
        <p:blipFill>
          <a:blip r:embed="rId2" cstate="print"/>
          <a:srcRect/>
          <a:stretch>
            <a:fillRect/>
          </a:stretch>
        </p:blipFill>
        <p:spPr bwMode="auto">
          <a:xfrm>
            <a:off x="0" y="0"/>
            <a:ext cx="2209800" cy="1296416"/>
          </a:xfrm>
          <a:prstGeom prst="rect">
            <a:avLst/>
          </a:prstGeom>
          <a:noFill/>
        </p:spPr>
      </p:pic>
      <p:pic>
        <p:nvPicPr>
          <p:cNvPr id="72710" name="Picture 6" descr="http://cdn.free-power-point-templates.com/articles/wp-content/uploads/2013/12/What-is-a-SWOT-Analysis.jpg"/>
          <p:cNvPicPr>
            <a:picLocks noChangeAspect="1" noChangeArrowheads="1"/>
          </p:cNvPicPr>
          <p:nvPr/>
        </p:nvPicPr>
        <p:blipFill>
          <a:blip r:embed="rId3"/>
          <a:srcRect/>
          <a:stretch>
            <a:fillRect/>
          </a:stretch>
        </p:blipFill>
        <p:spPr bwMode="auto">
          <a:xfrm>
            <a:off x="1981200" y="5151120"/>
            <a:ext cx="2133600" cy="1706880"/>
          </a:xfrm>
          <a:prstGeom prst="rect">
            <a:avLst/>
          </a:prstGeom>
          <a:noFill/>
        </p:spPr>
      </p:pic>
      <p:sp>
        <p:nvSpPr>
          <p:cNvPr id="9" name="مستطيل 8"/>
          <p:cNvSpPr/>
          <p:nvPr/>
        </p:nvSpPr>
        <p:spPr>
          <a:xfrm>
            <a:off x="0" y="2993410"/>
            <a:ext cx="8382000" cy="2492990"/>
          </a:xfrm>
          <a:prstGeom prst="rect">
            <a:avLst/>
          </a:prstGeom>
        </p:spPr>
        <p:txBody>
          <a:bodyPr wrap="square">
            <a:spAutoFit/>
          </a:bodyPr>
          <a:lstStyle/>
          <a:p>
            <a:pPr>
              <a:buFont typeface="Wingdings" pitchFamily="2" charset="2"/>
              <a:buChar char="×"/>
            </a:pPr>
            <a:r>
              <a:rPr lang="ar-SA" sz="2400" dirty="0" smtClean="0">
                <a:solidFill>
                  <a:srgbClr val="17375E"/>
                </a:solidFill>
                <a:cs typeface="DecoType Naskh Variants" pitchFamily="2" charset="-78"/>
              </a:rPr>
              <a:t>التعرف على الفرص المتاحة </a:t>
            </a:r>
            <a:r>
              <a:rPr lang="ar-SA" sz="2800" i="1" dirty="0" smtClean="0">
                <a:solidFill>
                  <a:schemeClr val="tx2">
                    <a:lumMod val="75000"/>
                  </a:schemeClr>
                </a:solidFill>
                <a:latin typeface="Gabriola" pitchFamily="82" charset="0"/>
              </a:rPr>
              <a:t>(</a:t>
            </a:r>
            <a:r>
              <a:rPr lang="en-US" sz="2800" i="1" dirty="0" smtClean="0">
                <a:solidFill>
                  <a:schemeClr val="tx2">
                    <a:lumMod val="75000"/>
                  </a:schemeClr>
                </a:solidFill>
                <a:latin typeface="Gabriola" pitchFamily="82" charset="0"/>
              </a:rPr>
              <a:t>Opportunities</a:t>
            </a:r>
            <a:r>
              <a:rPr lang="ar-SA" sz="2800" i="1" dirty="0" smtClean="0">
                <a:solidFill>
                  <a:schemeClr val="tx2">
                    <a:lumMod val="75000"/>
                  </a:schemeClr>
                </a:solidFill>
                <a:latin typeface="Gabriola" pitchFamily="82" charset="0"/>
              </a:rPr>
              <a:t>) </a:t>
            </a:r>
            <a:r>
              <a:rPr lang="ar-SA" sz="2400" dirty="0" smtClean="0">
                <a:solidFill>
                  <a:srgbClr val="17375E"/>
                </a:solidFill>
                <a:cs typeface="DecoType Naskh Variants" pitchFamily="2" charset="-78"/>
              </a:rPr>
              <a:t>وهي عوامل خارجية حالية أو مستقبلية في المجتمع المحيط بالمؤسسة والسوق الداخلي والخارجي يساهم استغلالها والاستفادة منها في تحقيق أهداف المؤسسة.</a:t>
            </a:r>
            <a:r>
              <a:rPr lang="ar-SA" sz="2800" i="1" dirty="0" smtClean="0">
                <a:solidFill>
                  <a:schemeClr val="tx2">
                    <a:lumMod val="75000"/>
                  </a:schemeClr>
                </a:solidFill>
                <a:latin typeface="Gabriola" pitchFamily="82" charset="0"/>
              </a:rPr>
              <a:t> </a:t>
            </a:r>
          </a:p>
          <a:p>
            <a:pPr>
              <a:buFont typeface="Wingdings" pitchFamily="2" charset="2"/>
              <a:buChar char="×"/>
            </a:pPr>
            <a:r>
              <a:rPr lang="ar-SA" sz="2400" dirty="0" smtClean="0">
                <a:solidFill>
                  <a:srgbClr val="17375E"/>
                </a:solidFill>
                <a:cs typeface="DecoType Naskh Variants" pitchFamily="2" charset="-78"/>
              </a:rPr>
              <a:t>التعرف على الأخطار والتهديدات </a:t>
            </a:r>
            <a:r>
              <a:rPr lang="ar-SA" sz="2800" i="1" dirty="0" smtClean="0">
                <a:solidFill>
                  <a:schemeClr val="tx2">
                    <a:lumMod val="75000"/>
                  </a:schemeClr>
                </a:solidFill>
                <a:latin typeface="Gabriola" pitchFamily="82" charset="0"/>
              </a:rPr>
              <a:t>(</a:t>
            </a:r>
            <a:r>
              <a:rPr lang="en-US" sz="2800" i="1" dirty="0" smtClean="0">
                <a:solidFill>
                  <a:schemeClr val="tx2">
                    <a:lumMod val="75000"/>
                  </a:schemeClr>
                </a:solidFill>
                <a:latin typeface="Gabriola" pitchFamily="82" charset="0"/>
              </a:rPr>
              <a:t>Threats</a:t>
            </a:r>
            <a:r>
              <a:rPr lang="ar-SA" sz="2800" i="1" dirty="0" smtClean="0">
                <a:solidFill>
                  <a:schemeClr val="tx2">
                    <a:lumMod val="75000"/>
                  </a:schemeClr>
                </a:solidFill>
                <a:latin typeface="Gabriola" pitchFamily="82" charset="0"/>
              </a:rPr>
              <a:t>) </a:t>
            </a:r>
            <a:r>
              <a:rPr lang="ar-SA" sz="2400" dirty="0" smtClean="0">
                <a:solidFill>
                  <a:srgbClr val="17375E"/>
                </a:solidFill>
                <a:cs typeface="DecoType Naskh Variants" pitchFamily="2" charset="-78"/>
              </a:rPr>
              <a:t>وهي العوامل الخارجية المحيطة بالمؤسسة حالية أو مستقبلية قد تؤدي إلى تعثر أو فشل المؤسسة في تحقيق أهدافها وقد تكون هذه الأخطار نابعة عن المجتمع أو تنظيمات رسمية أو منافسين  </a:t>
            </a:r>
          </a:p>
        </p:txBody>
      </p:sp>
      <p:pic>
        <p:nvPicPr>
          <p:cNvPr id="10"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0"/>
            <a:ext cx="8458199" cy="7725192"/>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24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2" action="ppaction://hlinksldjump"/>
              </a:rPr>
              <a:t>مفاهيم أساسية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مبادئ إدارة الجودة الشاملة</a:t>
            </a:r>
          </a:p>
          <a:p>
            <a:pPr lvl="3">
              <a:buFont typeface="Wingdings" pitchFamily="2" charset="2"/>
              <a:buChar char=""/>
            </a:pPr>
            <a:r>
              <a:rPr lang="ar-SA" sz="4000" dirty="0" smtClean="0">
                <a:solidFill>
                  <a:srgbClr val="17375E"/>
                </a:solidFill>
                <a:cs typeface="DecoType Naskh Variants" pitchFamily="2" charset="-78"/>
                <a:hlinkClick r:id="rId3" action="ppaction://hlinksldjump"/>
              </a:rPr>
              <a:t>القيادة</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17375E"/>
                </a:solidFill>
                <a:cs typeface="DecoType Naskh Variants" pitchFamily="2" charset="-78"/>
                <a:hlinkClick r:id="rId4" action="ppaction://hlinksldjump"/>
              </a:rPr>
              <a:t>التخطيط الإستراتيجي</a:t>
            </a:r>
            <a:endParaRPr lang="ar-SA" sz="4000" dirty="0" smtClean="0">
              <a:solidFill>
                <a:srgbClr val="17375E"/>
              </a:solidFill>
              <a:cs typeface="DecoType Naskh Variants" pitchFamily="2" charset="-78"/>
            </a:endParaRPr>
          </a:p>
          <a:p>
            <a:pPr lvl="3">
              <a:buFont typeface="Wingdings" pitchFamily="2" charset="2"/>
              <a:buChar char=""/>
            </a:pPr>
            <a:r>
              <a:rPr lang="ar-SA" sz="4000" dirty="0" smtClean="0">
                <a:solidFill>
                  <a:srgbClr val="90B6E4"/>
                </a:solidFill>
                <a:cs typeface="DecoType Naskh Variants" pitchFamily="2" charset="-78"/>
              </a:rPr>
              <a:t>التركيز على المستفيدين</a:t>
            </a:r>
          </a:p>
          <a:p>
            <a:pPr lvl="3">
              <a:buFont typeface="Wingdings" pitchFamily="2" charset="2"/>
              <a:buChar char=""/>
            </a:pPr>
            <a:r>
              <a:rPr lang="ar-SA" sz="4000" dirty="0" smtClean="0">
                <a:solidFill>
                  <a:srgbClr val="90B6E4"/>
                </a:solidFill>
                <a:cs typeface="DecoType Naskh Variants" pitchFamily="2" charset="-78"/>
              </a:rPr>
              <a:t>الاهتمام بالموارد البشرية</a:t>
            </a:r>
          </a:p>
          <a:p>
            <a:pPr lvl="3">
              <a:buFont typeface="Wingdings" pitchFamily="2" charset="2"/>
              <a:buChar char=""/>
            </a:pPr>
            <a:r>
              <a:rPr lang="ar-SA" sz="4000" dirty="0" smtClean="0">
                <a:solidFill>
                  <a:srgbClr val="90B6E4"/>
                </a:solidFill>
                <a:cs typeface="DecoType Naskh Variants" pitchFamily="2" charset="-78"/>
              </a:rPr>
              <a:t>العلاقة مع الموردين</a:t>
            </a:r>
          </a:p>
          <a:p>
            <a:pPr lvl="3">
              <a:buFont typeface="Wingdings" pitchFamily="2" charset="2"/>
              <a:buChar char=""/>
            </a:pPr>
            <a:r>
              <a:rPr lang="ar-SA" sz="4000" dirty="0" smtClean="0">
                <a:solidFill>
                  <a:srgbClr val="90B6E4"/>
                </a:solidFill>
                <a:cs typeface="DecoType Naskh Variants" pitchFamily="2" charset="-78"/>
              </a:rPr>
              <a:t>التحسين المستمر</a:t>
            </a:r>
          </a:p>
          <a:p>
            <a:endParaRPr lang="ar-SA" sz="4000" dirty="0" smtClean="0">
              <a:solidFill>
                <a:srgbClr val="17375E"/>
              </a:solidFill>
              <a:cs typeface="DecoType Naskh Variants" pitchFamily="2" charset="-78"/>
            </a:endParaRPr>
          </a:p>
          <a:p>
            <a:endParaRPr lang="ar-SA" sz="3600" dirty="0" smtClean="0">
              <a:solidFill>
                <a:srgbClr val="17375E"/>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8" name="مستطيل 7"/>
          <p:cNvSpPr/>
          <p:nvPr/>
        </p:nvSpPr>
        <p:spPr>
          <a:xfrm>
            <a:off x="304801" y="381000"/>
            <a:ext cx="8839200" cy="6124754"/>
          </a:xfrm>
          <a:prstGeom prst="rect">
            <a:avLst/>
          </a:prstGeom>
        </p:spPr>
        <p:txBody>
          <a:bodyPr wrap="square">
            <a:spAutoFit/>
          </a:bodyPr>
          <a:lstStyle/>
          <a:p>
            <a:pPr algn="ctr"/>
            <a:r>
              <a:rPr lang="ar-SA" sz="44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الأهداف الإستراتيجية لجامعة الملك سعود</a:t>
            </a:r>
            <a:endParaRPr lang="ar-SA" sz="3600" dirty="0" smtClean="0">
              <a:solidFill>
                <a:srgbClr val="17375E"/>
              </a:solidFill>
              <a:cs typeface="DecoType Naskh Variants" pitchFamily="2" charset="-78"/>
            </a:endParaRPr>
          </a:p>
          <a:p>
            <a:pPr algn="ctr"/>
            <a:endParaRPr lang="ar-SA" sz="2800" dirty="0" smtClean="0">
              <a:solidFill>
                <a:srgbClr val="C00000"/>
              </a:solidFill>
              <a:cs typeface="DecoType Naskh Variants" pitchFamily="2" charset="-78"/>
            </a:endParaRPr>
          </a:p>
          <a:p>
            <a:pPr marL="4763" indent="4763"/>
            <a:r>
              <a:rPr lang="ar-SA" sz="3200" dirty="0" smtClean="0">
                <a:solidFill>
                  <a:srgbClr val="17375E"/>
                </a:solidFill>
                <a:cs typeface="DecoType Naskh Variants" pitchFamily="2" charset="-78"/>
              </a:rPr>
              <a:t>الهدف الإستراتيجي الأول: الإجادة في جميع المجالات ، والتميز في مجالات محددة.</a:t>
            </a:r>
          </a:p>
          <a:p>
            <a:pPr marL="4763" indent="4763"/>
            <a:r>
              <a:rPr lang="ar-SA" sz="3200" dirty="0" smtClean="0">
                <a:solidFill>
                  <a:srgbClr val="17375E"/>
                </a:solidFill>
                <a:cs typeface="DecoType Naskh Variants" pitchFamily="2" charset="-78"/>
              </a:rPr>
              <a:t>الهدف الإستراتيجي الثاني:أعضاء هيئة تدريس متميزون.</a:t>
            </a:r>
          </a:p>
          <a:p>
            <a:pPr marL="4763" indent="4763"/>
            <a:r>
              <a:rPr lang="ar-SA" sz="3200" dirty="0" smtClean="0">
                <a:solidFill>
                  <a:srgbClr val="17375E"/>
                </a:solidFill>
                <a:cs typeface="DecoType Naskh Variants" pitchFamily="2" charset="-78"/>
              </a:rPr>
              <a:t>الهدف الإستراتيجي الثالث:الكيف وليس الكم</a:t>
            </a:r>
          </a:p>
          <a:p>
            <a:pPr marL="4763" indent="4763"/>
            <a:r>
              <a:rPr lang="ar-SA" sz="3200" dirty="0" smtClean="0">
                <a:solidFill>
                  <a:srgbClr val="17375E"/>
                </a:solidFill>
                <a:cs typeface="DecoType Naskh Variants" pitchFamily="2" charset="-78"/>
              </a:rPr>
              <a:t>الهدف الإستراتيجي الرابع:تعزيز قدرات الخرجين</a:t>
            </a:r>
          </a:p>
          <a:p>
            <a:pPr marL="4763" indent="4763"/>
            <a:r>
              <a:rPr lang="ar-SA" sz="3200" dirty="0" smtClean="0">
                <a:solidFill>
                  <a:srgbClr val="17375E"/>
                </a:solidFill>
                <a:cs typeface="DecoType Naskh Variants" pitchFamily="2" charset="-78"/>
              </a:rPr>
              <a:t>الهدف الإستراتيجي الخامس:بناء جسور التواصل</a:t>
            </a:r>
          </a:p>
          <a:p>
            <a:pPr marL="4763" indent="4763"/>
            <a:r>
              <a:rPr lang="ar-SA" sz="3200" dirty="0" smtClean="0">
                <a:solidFill>
                  <a:srgbClr val="17375E"/>
                </a:solidFill>
                <a:cs typeface="DecoType Naskh Variants" pitchFamily="2" charset="-78"/>
              </a:rPr>
              <a:t>الهدف الإستراتيجي السادس:بيئة تعليمية داعمة</a:t>
            </a:r>
          </a:p>
          <a:p>
            <a:pPr marL="4763" indent="4763"/>
            <a:r>
              <a:rPr lang="ar-SA" sz="3200" dirty="0" smtClean="0">
                <a:solidFill>
                  <a:srgbClr val="17375E"/>
                </a:solidFill>
                <a:cs typeface="DecoType Naskh Variants" pitchFamily="2" charset="-78"/>
              </a:rPr>
              <a:t>الهدف الإستراتيجي السابع:مستقبل مالي مستدام</a:t>
            </a:r>
          </a:p>
          <a:p>
            <a:pPr marL="4763" indent="4763"/>
            <a:r>
              <a:rPr lang="ar-SA" sz="3200" dirty="0" smtClean="0">
                <a:solidFill>
                  <a:srgbClr val="17375E"/>
                </a:solidFill>
                <a:cs typeface="DecoType Naskh Variants" pitchFamily="2" charset="-78"/>
              </a:rPr>
              <a:t>الهدف الإستراتيجي الثامن:المرونة والمسائلة</a:t>
            </a:r>
          </a:p>
          <a:p>
            <a:pPr marL="4763" indent="4763"/>
            <a:r>
              <a:rPr lang="ar-SA" sz="4800" dirty="0" smtClean="0">
                <a:solidFill>
                  <a:srgbClr val="990099"/>
                </a:solidFill>
                <a:cs typeface="DecoType Naskh Variants" pitchFamily="2" charset="-78"/>
              </a:rPr>
              <a:t>الهدف الإستراتيجي التاسع:</a:t>
            </a:r>
            <a:r>
              <a:rPr lang="ar-SA" sz="4800" dirty="0" smtClean="0">
                <a:solidFill>
                  <a:srgbClr val="C00000"/>
                </a:solidFill>
                <a:cs typeface="DecoType Naskh Variants" pitchFamily="2" charset="-78"/>
              </a:rPr>
              <a:t>بناء هيكل إداري داعم</a:t>
            </a:r>
          </a:p>
          <a:p>
            <a:pPr marL="4763" indent="4763"/>
            <a:endParaRPr lang="ar-SA" sz="1600" dirty="0" smtClean="0">
              <a:solidFill>
                <a:srgbClr val="990099"/>
              </a:solidFill>
              <a:cs typeface="DecoType Naskh Variants" pitchFamily="2" charset="-78"/>
            </a:endParaRPr>
          </a:p>
        </p:txBody>
      </p:sp>
      <p:pic>
        <p:nvPicPr>
          <p:cNvPr id="7170" name="Picture 2" descr="http://static-p3.fotolia.com/jpg/00/05/09/00/400_F_5090081_0PylQ2mQd4sOIj5NcwmJcp7hLearFMK6.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20526200" flipH="1">
            <a:off x="548614" y="2312179"/>
            <a:ext cx="2988169" cy="298816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762000"/>
            <a:ext cx="8839200" cy="5672699"/>
          </a:xfrm>
          <a:prstGeom prst="rect">
            <a:avLst/>
          </a:prstGeom>
          <a:noFill/>
          <a:ln w="9525">
            <a:noFill/>
            <a:miter lim="800000"/>
            <a:headEnd/>
            <a:tailEnd/>
          </a:ln>
          <a:effectLst/>
        </p:spPr>
      </p:pic>
      <p:sp>
        <p:nvSpPr>
          <p:cNvPr id="6" name="مستطيل 5"/>
          <p:cNvSpPr/>
          <p:nvPr/>
        </p:nvSpPr>
        <p:spPr>
          <a:xfrm>
            <a:off x="304800" y="0"/>
            <a:ext cx="8534399" cy="769441"/>
          </a:xfrm>
          <a:prstGeom prst="rect">
            <a:avLst/>
          </a:prstGeom>
        </p:spPr>
        <p:txBody>
          <a:bodyPr wrap="square">
            <a:spAutoFit/>
          </a:bodyPr>
          <a:lstStyle/>
          <a:p>
            <a:pPr algn="ctr"/>
            <a:r>
              <a:rPr lang="ar-SA" sz="44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الهيكل التنظيمي لجامعة الملك سعود</a:t>
            </a:r>
          </a:p>
        </p:txBody>
      </p:sp>
      <p:sp>
        <p:nvSpPr>
          <p:cNvPr id="7" name="شكل بيضاوي 6"/>
          <p:cNvSpPr/>
          <p:nvPr/>
        </p:nvSpPr>
        <p:spPr>
          <a:xfrm>
            <a:off x="3429000" y="1676400"/>
            <a:ext cx="15240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3962400" y="3810000"/>
            <a:ext cx="990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0"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8" name="مستطيل 7"/>
          <p:cNvSpPr/>
          <p:nvPr/>
        </p:nvSpPr>
        <p:spPr>
          <a:xfrm>
            <a:off x="0" y="228601"/>
            <a:ext cx="9144000" cy="6001643"/>
          </a:xfrm>
          <a:prstGeom prst="rect">
            <a:avLst/>
          </a:prstGeom>
        </p:spPr>
        <p:txBody>
          <a:bodyPr wrap="square">
            <a:spAutoFit/>
          </a:bodyPr>
          <a:lstStyle/>
          <a:p>
            <a:pPr algn="ctr"/>
            <a:r>
              <a:rPr lang="ar-SA" sz="44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الأهداف الإستراتيجية لعمادة الجودة</a:t>
            </a:r>
          </a:p>
          <a:p>
            <a:pPr algn="ctr"/>
            <a:endParaRPr lang="ar-SA" sz="2000" dirty="0" smtClean="0">
              <a:solidFill>
                <a:srgbClr val="C00000"/>
              </a:solidFill>
              <a:cs typeface="DecoType Naskh Variants" pitchFamily="2" charset="-78"/>
            </a:endParaRPr>
          </a:p>
          <a:p>
            <a:pPr marL="4763" indent="4763"/>
            <a:r>
              <a:rPr lang="ar-SA" sz="4800" dirty="0" smtClean="0">
                <a:solidFill>
                  <a:srgbClr val="990099"/>
                </a:solidFill>
                <a:cs typeface="DecoType Naskh Variants" pitchFamily="2" charset="-78"/>
              </a:rPr>
              <a:t>الهدف الأول:</a:t>
            </a:r>
            <a:r>
              <a:rPr lang="ar-SA" sz="4800" dirty="0" smtClean="0">
                <a:solidFill>
                  <a:srgbClr val="C00000"/>
                </a:solidFill>
                <a:cs typeface="DecoType Naskh Variants" pitchFamily="2" charset="-78"/>
              </a:rPr>
              <a:t> تطوير العمل الإداري لرفع كفاءة الأداء وزيادة الإنتاجية في الوحدات الإدارية المختلفة بالجامعة.</a:t>
            </a:r>
          </a:p>
          <a:p>
            <a:pPr marL="4763" lvl="0" indent="4763"/>
            <a:r>
              <a:rPr lang="ar-SA" sz="2800" dirty="0" smtClean="0">
                <a:solidFill>
                  <a:srgbClr val="17375E"/>
                </a:solidFill>
                <a:cs typeface="DecoType Naskh Variants" pitchFamily="2" charset="-78"/>
              </a:rPr>
              <a:t>الهدف الثاني: إيجاد نظام شامل وفاعل للتقويم الذاتي وضمان الجودة.</a:t>
            </a:r>
          </a:p>
          <a:p>
            <a:pPr marL="4763" lvl="0" indent="4763"/>
            <a:r>
              <a:rPr lang="ar-SA" sz="2800" dirty="0" smtClean="0">
                <a:solidFill>
                  <a:srgbClr val="17375E"/>
                </a:solidFill>
                <a:cs typeface="DecoType Naskh Variants" pitchFamily="2" charset="-78"/>
              </a:rPr>
              <a:t>الهدف الثالث: تحسين قدرات منسوبي الجامعة في مجال تطبيقات الجودة.</a:t>
            </a:r>
          </a:p>
          <a:p>
            <a:pPr marL="4763" lvl="0" indent="4763"/>
            <a:r>
              <a:rPr lang="ar-SA" sz="2800" dirty="0" smtClean="0">
                <a:solidFill>
                  <a:srgbClr val="17375E"/>
                </a:solidFill>
                <a:cs typeface="DecoType Naskh Variants" pitchFamily="2" charset="-78"/>
              </a:rPr>
              <a:t>الهدف الرابع: تطوير نظام لتبادل المعرفة والمعلومات مع الخبراء والمختصين في مجال الجودة، إضافة إلى التعاون والتنسيق مع وحدات ومراكز وهيئات ومنظمات الجودة محلياً، وإقليمياً، ودولياً.</a:t>
            </a:r>
          </a:p>
          <a:p>
            <a:pPr marL="4763" lvl="0" indent="4763"/>
            <a:r>
              <a:rPr lang="ar-SA" sz="2800" dirty="0" smtClean="0">
                <a:solidFill>
                  <a:srgbClr val="17375E"/>
                </a:solidFill>
                <a:cs typeface="DecoType Naskh Variants" pitchFamily="2" charset="-78"/>
              </a:rPr>
              <a:t>الهدف الخامس: تحقيق الاعتماد الأكاديمي ومستوى عال من التصنيف العالمي لكسب ثقة المجتمع.</a:t>
            </a:r>
          </a:p>
          <a:p>
            <a:pPr marL="4763" lvl="0" indent="4763"/>
            <a:r>
              <a:rPr lang="ar-SA" sz="2800" dirty="0" smtClean="0">
                <a:solidFill>
                  <a:srgbClr val="17375E"/>
                </a:solidFill>
                <a:cs typeface="DecoType Naskh Variants" pitchFamily="2" charset="-78"/>
              </a:rPr>
              <a:t>الهدف الإستراتيجي السادس: دعم وتشجيع الإبداع والتميز وتنمية روح المنافسة في الجامعة.</a:t>
            </a:r>
          </a:p>
          <a:p>
            <a:pPr marL="4763" lvl="0" indent="4763"/>
            <a:r>
              <a:rPr lang="ar-SA" sz="2800" dirty="0" smtClean="0">
                <a:solidFill>
                  <a:srgbClr val="17375E"/>
                </a:solidFill>
                <a:cs typeface="DecoType Naskh Variants" pitchFamily="2" charset="-78"/>
              </a:rPr>
              <a:t>الهدف الإستراتيجي السابع: التحسين المستمر لضمان التوافق مع معايير الجودة.</a:t>
            </a:r>
          </a:p>
          <a:p>
            <a:pPr marL="4763" indent="4763"/>
            <a:r>
              <a:rPr lang="ar-SA" sz="2800" dirty="0" smtClean="0">
                <a:solidFill>
                  <a:srgbClr val="17375E"/>
                </a:solidFill>
                <a:cs typeface="DecoType Naskh Variants" pitchFamily="2" charset="-78"/>
              </a:rPr>
              <a:t>الهدف الإستراتيجي الثامن: ضمان موائمة مخرجات الجامعة لاحتياجات سوق العمل.</a:t>
            </a:r>
          </a:p>
        </p:txBody>
      </p:sp>
      <p:pic>
        <p:nvPicPr>
          <p:cNvPr id="41986" name="Picture 2" descr="strategies works as guidelines for manager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200" y="0"/>
            <a:ext cx="1656543" cy="1222497"/>
          </a:xfrm>
          <a:prstGeom prst="rect">
            <a:avLst/>
          </a:prstGeom>
          <a:noFill/>
        </p:spPr>
      </p:pic>
      <p:pic>
        <p:nvPicPr>
          <p:cNvPr id="41987" name="Picture 3" descr="D:\العمادة\شعار العمادة مربع هشام 1.png"/>
          <p:cNvPicPr>
            <a:picLocks noChangeAspect="1" noChangeArrowheads="1"/>
          </p:cNvPicPr>
          <p:nvPr/>
        </p:nvPicPr>
        <p:blipFill>
          <a:blip r:embed="rId3">
            <a:clrChange>
              <a:clrFrom>
                <a:srgbClr val="F6F6F6"/>
              </a:clrFrom>
              <a:clrTo>
                <a:srgbClr val="F6F6F6">
                  <a:alpha val="0"/>
                </a:srgbClr>
              </a:clrTo>
            </a:clrChange>
          </a:blip>
          <a:srcRect/>
          <a:stretch>
            <a:fillRect/>
          </a:stretch>
        </p:blipFill>
        <p:spPr bwMode="auto">
          <a:xfrm>
            <a:off x="7934325" y="0"/>
            <a:ext cx="1209675" cy="123727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pic>
        <p:nvPicPr>
          <p:cNvPr id="409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4800" y="838200"/>
            <a:ext cx="8420582" cy="5272088"/>
          </a:xfrm>
          <a:prstGeom prst="rect">
            <a:avLst/>
          </a:prstGeom>
          <a:noFill/>
          <a:ln w="9525">
            <a:noFill/>
            <a:miter lim="800000"/>
            <a:headEnd/>
            <a:tailEnd/>
          </a:ln>
          <a:effectLst/>
        </p:spPr>
      </p:pic>
      <p:sp>
        <p:nvSpPr>
          <p:cNvPr id="5" name="شكل بيضاوي 4"/>
          <p:cNvSpPr/>
          <p:nvPr/>
        </p:nvSpPr>
        <p:spPr>
          <a:xfrm>
            <a:off x="3124200" y="3048000"/>
            <a:ext cx="15240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2743200" y="2362200"/>
            <a:ext cx="23622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381000" y="2286000"/>
          <a:ext cx="8305799" cy="2494280"/>
        </p:xfrm>
        <a:graphic>
          <a:graphicData uri="http://schemas.openxmlformats.org/drawingml/2006/table">
            <a:tbl>
              <a:tblPr rtl="1" firstRow="1" bandRow="1">
                <a:tableStyleId>{5C22544A-7EE6-4342-B048-85BDC9FD1C3A}</a:tableStyleId>
              </a:tblPr>
              <a:tblGrid>
                <a:gridCol w="628397"/>
                <a:gridCol w="1972182"/>
                <a:gridCol w="5705220"/>
              </a:tblGrid>
              <a:tr h="370840">
                <a:tc>
                  <a:txBody>
                    <a:bodyPr/>
                    <a:lstStyle/>
                    <a:p>
                      <a:pPr algn="ctr" rtl="1"/>
                      <a:r>
                        <a:rPr lang="ar-SA" dirty="0" smtClean="0"/>
                        <a:t>م</a:t>
                      </a:r>
                      <a:endParaRPr lang="ar-SA" dirty="0"/>
                    </a:p>
                  </a:txBody>
                  <a:tcPr/>
                </a:tc>
                <a:tc>
                  <a:txBody>
                    <a:bodyPr/>
                    <a:lstStyle/>
                    <a:p>
                      <a:pPr algn="ctr" rtl="1"/>
                      <a:r>
                        <a:rPr lang="ar-SA" dirty="0" smtClean="0"/>
                        <a:t>الهدف الإستراتيجي</a:t>
                      </a:r>
                      <a:endParaRPr lang="ar-SA" dirty="0"/>
                    </a:p>
                  </a:txBody>
                  <a:tcPr/>
                </a:tc>
                <a:tc>
                  <a:txBody>
                    <a:bodyPr/>
                    <a:lstStyle/>
                    <a:p>
                      <a:pPr rtl="1"/>
                      <a:r>
                        <a:rPr lang="ar-SA" dirty="0" smtClean="0"/>
                        <a:t>المبادرات</a:t>
                      </a:r>
                      <a:endParaRPr lang="ar-SA" dirty="0"/>
                    </a:p>
                  </a:txBody>
                  <a:tcPr/>
                </a:tc>
              </a:tr>
              <a:tr h="370840">
                <a:tc rowSpan="5">
                  <a:txBody>
                    <a:bodyPr/>
                    <a:lstStyle/>
                    <a:p>
                      <a:pPr algn="ctr" rtl="1"/>
                      <a:endParaRPr lang="ar-SA" dirty="0" smtClean="0"/>
                    </a:p>
                    <a:p>
                      <a:pPr algn="ctr" rtl="1"/>
                      <a:endParaRPr lang="ar-SA" dirty="0" smtClean="0"/>
                    </a:p>
                    <a:p>
                      <a:pPr algn="ctr" rtl="1"/>
                      <a:r>
                        <a:rPr lang="ar-SA" smtClean="0"/>
                        <a:t>9</a:t>
                      </a:r>
                      <a:endParaRPr lang="ar-SA" dirty="0" smtClean="0"/>
                    </a:p>
                    <a:p>
                      <a:pPr algn="ctr" rtl="1"/>
                      <a:endParaRPr lang="ar-SA" dirty="0" smtClean="0"/>
                    </a:p>
                    <a:p>
                      <a:pPr algn="ctr" rtl="1"/>
                      <a:endParaRPr lang="ar-SA" dirty="0" smtClean="0"/>
                    </a:p>
                    <a:p>
                      <a:pPr algn="ctr" rtl="1"/>
                      <a:endParaRPr lang="ar-SA" dirty="0" smtClean="0"/>
                    </a:p>
                    <a:p>
                      <a:pPr algn="ctr" rtl="1"/>
                      <a:endParaRPr lang="ar-SA" dirty="0"/>
                    </a:p>
                  </a:txBody>
                  <a:tcPr/>
                </a:tc>
                <a:tc rowSpan="5">
                  <a:txBody>
                    <a:bodyPr/>
                    <a:lstStyle/>
                    <a:p>
                      <a:pPr algn="ctr" rtl="1"/>
                      <a:endParaRPr lang="ar-SA" dirty="0" smtClean="0"/>
                    </a:p>
                    <a:p>
                      <a:pPr algn="ctr" rtl="1"/>
                      <a:endParaRPr lang="ar-SA" dirty="0" smtClean="0"/>
                    </a:p>
                    <a:p>
                      <a:pPr algn="ctr" rtl="1"/>
                      <a:r>
                        <a:rPr lang="ar-SA" dirty="0" smtClean="0"/>
                        <a:t>بناء تنظيم إداري داعم</a:t>
                      </a:r>
                      <a:endParaRPr lang="ar-SA" dirty="0"/>
                    </a:p>
                  </a:txBody>
                  <a:tcPr/>
                </a:tc>
                <a:tc>
                  <a:txBody>
                    <a:bodyPr/>
                    <a:lstStyle/>
                    <a:p>
                      <a:pPr algn="r" rtl="1"/>
                      <a:r>
                        <a:rPr lang="ar-SA" dirty="0" smtClean="0"/>
                        <a:t>9.1 تنظيم الكليات التكميلية لتصبح كليات مستقلة</a:t>
                      </a:r>
                      <a:endParaRPr lang="ar-SA" dirty="0"/>
                    </a:p>
                  </a:txBody>
                  <a:tcPr/>
                </a:tc>
              </a:tr>
              <a:tr h="370840">
                <a:tc vMerge="1">
                  <a:txBody>
                    <a:bodyPr/>
                    <a:lstStyle/>
                    <a:p>
                      <a:pPr rtl="1"/>
                      <a:endParaRPr lang="ar-SA" dirty="0"/>
                    </a:p>
                  </a:txBody>
                  <a:tcPr/>
                </a:tc>
                <a:tc vMerge="1">
                  <a:txBody>
                    <a:bodyPr/>
                    <a:lstStyle/>
                    <a:p>
                      <a:pPr rtl="1"/>
                      <a:endParaRPr lang="ar-SA" dirty="0"/>
                    </a:p>
                  </a:txBody>
                  <a:tcPr/>
                </a:tc>
                <a:tc>
                  <a:txBody>
                    <a:bodyPr/>
                    <a:lstStyle/>
                    <a:p>
                      <a:pPr rtl="1"/>
                      <a:r>
                        <a:rPr lang="ar-SA" dirty="0" smtClean="0"/>
                        <a:t>9.2</a:t>
                      </a:r>
                      <a:r>
                        <a:rPr lang="ar-SA" baseline="0" dirty="0" smtClean="0"/>
                        <a:t> </a:t>
                      </a:r>
                      <a:r>
                        <a:rPr lang="ar-SA" dirty="0" smtClean="0"/>
                        <a:t>تقليل عدد وكلاء معالي المدير والعمداء</a:t>
                      </a:r>
                      <a:endParaRPr lang="ar-SA" dirty="0"/>
                    </a:p>
                  </a:txBody>
                  <a:tcPr/>
                </a:tc>
              </a:tr>
              <a:tr h="370840">
                <a:tc vMerge="1">
                  <a:txBody>
                    <a:bodyPr/>
                    <a:lstStyle/>
                    <a:p>
                      <a:pPr rtl="1"/>
                      <a:endParaRPr lang="ar-SA" dirty="0"/>
                    </a:p>
                  </a:txBody>
                  <a:tcPr/>
                </a:tc>
                <a:tc vMerge="1">
                  <a:txBody>
                    <a:bodyPr/>
                    <a:lstStyle/>
                    <a:p>
                      <a:pPr rtl="1"/>
                      <a:endParaRPr lang="ar-SA" dirty="0"/>
                    </a:p>
                  </a:txBody>
                  <a:tcPr/>
                </a:tc>
                <a:tc>
                  <a:txBody>
                    <a:bodyPr/>
                    <a:lstStyle/>
                    <a:p>
                      <a:pPr rtl="1"/>
                      <a:r>
                        <a:rPr lang="ar-SA" dirty="0" smtClean="0"/>
                        <a:t>9.3</a:t>
                      </a:r>
                      <a:r>
                        <a:rPr lang="ar-SA" baseline="0" dirty="0" smtClean="0"/>
                        <a:t> </a:t>
                      </a:r>
                      <a:r>
                        <a:rPr lang="ar-SA" dirty="0" smtClean="0"/>
                        <a:t>تقديم نموذج جديد للإدارة للقضاء على أوجه القصور في الجوانب الإدارية بين فروع الذكور والإناث</a:t>
                      </a:r>
                      <a:endParaRPr lang="ar-SA" dirty="0"/>
                    </a:p>
                  </a:txBody>
                  <a:tcPr/>
                </a:tc>
              </a:tr>
              <a:tr h="370840">
                <a:tc vMerge="1">
                  <a:txBody>
                    <a:bodyPr/>
                    <a:lstStyle/>
                    <a:p>
                      <a:pPr rtl="1"/>
                      <a:endParaRPr lang="ar-SA" dirty="0"/>
                    </a:p>
                  </a:txBody>
                  <a:tcPr/>
                </a:tc>
                <a:tc vMerge="1">
                  <a:txBody>
                    <a:bodyPr/>
                    <a:lstStyle/>
                    <a:p>
                      <a:pPr rtl="1"/>
                      <a:endParaRPr lang="ar-SA" dirty="0"/>
                    </a:p>
                  </a:txBody>
                  <a:tcPr/>
                </a:tc>
                <a:tc>
                  <a:txBody>
                    <a:bodyPr/>
                    <a:lstStyle/>
                    <a:p>
                      <a:pPr rtl="1"/>
                      <a:r>
                        <a:rPr lang="ar-SA" dirty="0" smtClean="0"/>
                        <a:t>9.4</a:t>
                      </a:r>
                      <a:r>
                        <a:rPr lang="ar-SA" baseline="0" dirty="0" smtClean="0"/>
                        <a:t> </a:t>
                      </a:r>
                      <a:r>
                        <a:rPr lang="ar-SA" dirty="0" smtClean="0"/>
                        <a:t>تبسيط هيكل مجلس الجامعة وعضويته وسبل إدارته</a:t>
                      </a:r>
                      <a:endParaRPr lang="ar-SA" dirty="0"/>
                    </a:p>
                  </a:txBody>
                  <a:tcPr/>
                </a:tc>
              </a:tr>
              <a:tr h="370840">
                <a:tc vMerge="1">
                  <a:txBody>
                    <a:bodyPr/>
                    <a:lstStyle/>
                    <a:p>
                      <a:pPr rtl="1"/>
                      <a:endParaRPr lang="ar-SA" dirty="0"/>
                    </a:p>
                  </a:txBody>
                  <a:tcPr/>
                </a:tc>
                <a:tc vMerge="1">
                  <a:txBody>
                    <a:bodyPr/>
                    <a:lstStyle/>
                    <a:p>
                      <a:pPr rtl="1"/>
                      <a:endParaRPr lang="ar-SA" dirty="0"/>
                    </a:p>
                  </a:txBody>
                  <a:tcPr/>
                </a:tc>
                <a:tc>
                  <a:txBody>
                    <a:bodyPr/>
                    <a:lstStyle/>
                    <a:p>
                      <a:pPr rtl="1"/>
                      <a:r>
                        <a:rPr lang="ar-SA" b="1" dirty="0" smtClean="0">
                          <a:solidFill>
                            <a:srgbClr val="C00000"/>
                          </a:solidFill>
                        </a:rPr>
                        <a:t>9.5الارتقاء بمستوى الجودة في صفوف طاقم الدعم الإداري</a:t>
                      </a:r>
                      <a:endParaRPr lang="ar-SA" b="1" dirty="0">
                        <a:solidFill>
                          <a:srgbClr val="C00000"/>
                        </a:solidFill>
                      </a:endParaRPr>
                    </a:p>
                  </a:txBody>
                  <a:tcPr/>
                </a:tc>
              </a:tr>
            </a:tbl>
          </a:graphicData>
        </a:graphic>
      </p:graphicFrame>
      <p:sp>
        <p:nvSpPr>
          <p:cNvPr id="6" name="مستطيل 5"/>
          <p:cNvSpPr/>
          <p:nvPr/>
        </p:nvSpPr>
        <p:spPr>
          <a:xfrm>
            <a:off x="0" y="228601"/>
            <a:ext cx="9144000" cy="1815882"/>
          </a:xfrm>
          <a:prstGeom prst="rect">
            <a:avLst/>
          </a:prstGeom>
        </p:spPr>
        <p:txBody>
          <a:bodyPr wrap="square">
            <a:spAutoFit/>
          </a:bodyPr>
          <a:lstStyle/>
          <a:p>
            <a:pPr algn="ctr"/>
            <a:r>
              <a:rPr lang="ar-SA" sz="48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جدول المبادرات التي اتخذتها الجامعة حيال</a:t>
            </a:r>
          </a:p>
          <a:p>
            <a:pPr algn="ctr"/>
            <a:r>
              <a:rPr lang="ar-SA" sz="4400" dirty="0" smtClean="0">
                <a:solidFill>
                  <a:srgbClr val="17375E"/>
                </a:solidFill>
                <a:cs typeface="DecoType Naskh Variants" pitchFamily="2" charset="-78"/>
              </a:rPr>
              <a:t> الهدف الإستراتيجي التاسع</a:t>
            </a:r>
          </a:p>
          <a:p>
            <a:pPr algn="ctr"/>
            <a:endParaRPr lang="ar-SA" sz="2000" dirty="0" smtClean="0">
              <a:solidFill>
                <a:srgbClr val="C0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6" name="مستطيل 5"/>
          <p:cNvSpPr/>
          <p:nvPr/>
        </p:nvSpPr>
        <p:spPr>
          <a:xfrm>
            <a:off x="0" y="838200"/>
            <a:ext cx="9144000" cy="4524315"/>
          </a:xfrm>
          <a:prstGeom prst="rect">
            <a:avLst/>
          </a:prstGeom>
        </p:spPr>
        <p:txBody>
          <a:bodyPr wrap="square">
            <a:spAutoFit/>
          </a:bodyPr>
          <a:lstStyle/>
          <a:p>
            <a:pPr algn="ctr"/>
            <a:r>
              <a:rPr lang="ar-SA" sz="4800" dirty="0" smtClean="0">
                <a:solidFill>
                  <a:srgbClr val="C00000"/>
                </a:solidFill>
                <a:cs typeface="DecoType Naskh Variants" pitchFamily="2" charset="-78"/>
              </a:rPr>
              <a:t> </a:t>
            </a:r>
            <a:r>
              <a:rPr lang="ar-SA" sz="4400" dirty="0" smtClean="0">
                <a:solidFill>
                  <a:srgbClr val="17375E"/>
                </a:solidFill>
                <a:cs typeface="DecoType Naskh Variants" pitchFamily="2" charset="-78"/>
              </a:rPr>
              <a:t>تساهم وكالة الجامعة للتطوير والجودة </a:t>
            </a:r>
          </a:p>
          <a:p>
            <a:pPr algn="ctr"/>
            <a:r>
              <a:rPr lang="ar-SA" sz="4400" dirty="0" smtClean="0">
                <a:solidFill>
                  <a:srgbClr val="17375E"/>
                </a:solidFill>
                <a:cs typeface="DecoType Naskh Variants" pitchFamily="2" charset="-78"/>
              </a:rPr>
              <a:t>من خلال </a:t>
            </a:r>
          </a:p>
          <a:p>
            <a:pPr algn="ctr"/>
            <a:r>
              <a:rPr lang="ar-SA" sz="4400" dirty="0" smtClean="0">
                <a:solidFill>
                  <a:srgbClr val="17375E"/>
                </a:solidFill>
                <a:cs typeface="DecoType Naskh Variants" pitchFamily="2" charset="-78"/>
              </a:rPr>
              <a:t>عمادة الجودة  في تحقيق</a:t>
            </a:r>
          </a:p>
          <a:p>
            <a:pPr algn="ctr"/>
            <a:r>
              <a:rPr lang="ar-SA" sz="4400" dirty="0" smtClean="0">
                <a:solidFill>
                  <a:srgbClr val="17375E"/>
                </a:solidFill>
                <a:cs typeface="DecoType Naskh Variants" pitchFamily="2" charset="-78"/>
              </a:rPr>
              <a:t> الهدف الإستراتيجي  التاسع</a:t>
            </a:r>
          </a:p>
          <a:p>
            <a:pPr algn="ctr"/>
            <a:r>
              <a:rPr lang="ar-SA" sz="4400" dirty="0" smtClean="0">
                <a:solidFill>
                  <a:srgbClr val="17375E"/>
                </a:solidFill>
                <a:cs typeface="DecoType Naskh Variants" pitchFamily="2" charset="-78"/>
              </a:rPr>
              <a:t>وخططت لذلك </a:t>
            </a:r>
          </a:p>
          <a:p>
            <a:pPr algn="ctr"/>
            <a:r>
              <a:rPr lang="ar-SA" sz="4400" dirty="0" smtClean="0">
                <a:solidFill>
                  <a:srgbClr val="17375E"/>
                </a:solidFill>
                <a:cs typeface="DecoType Naskh Variants" pitchFamily="2" charset="-78"/>
              </a:rPr>
              <a:t>الهدف الإستراتيجي الأول</a:t>
            </a:r>
          </a:p>
          <a:p>
            <a:pPr algn="ctr"/>
            <a:endParaRPr lang="ar-SA" sz="2000" dirty="0" smtClean="0">
              <a:solidFill>
                <a:srgbClr val="C0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152400" y="1869440"/>
          <a:ext cx="8839198" cy="4150360"/>
        </p:xfrm>
        <a:graphic>
          <a:graphicData uri="http://schemas.openxmlformats.org/drawingml/2006/table">
            <a:tbl>
              <a:tblPr rtl="1" firstRow="1" bandRow="1">
                <a:tableStyleId>{5C22544A-7EE6-4342-B048-85BDC9FD1C3A}</a:tableStyleId>
              </a:tblPr>
              <a:tblGrid>
                <a:gridCol w="396441"/>
                <a:gridCol w="2823622"/>
                <a:gridCol w="2019856"/>
                <a:gridCol w="1190376"/>
                <a:gridCol w="2408903"/>
              </a:tblGrid>
              <a:tr h="370840">
                <a:tc>
                  <a:txBody>
                    <a:bodyPr/>
                    <a:lstStyle/>
                    <a:p>
                      <a:pPr algn="ctr" rtl="1"/>
                      <a:r>
                        <a:rPr lang="ar-SA" dirty="0" smtClean="0"/>
                        <a:t>م</a:t>
                      </a:r>
                      <a:endParaRPr lang="ar-SA" dirty="0"/>
                    </a:p>
                  </a:txBody>
                  <a:tcPr anchor="ctr"/>
                </a:tc>
                <a:tc>
                  <a:txBody>
                    <a:bodyPr/>
                    <a:lstStyle/>
                    <a:p>
                      <a:pPr algn="ctr" rtl="1"/>
                      <a:r>
                        <a:rPr lang="ar-SA" dirty="0" smtClean="0"/>
                        <a:t>الهدف الإستراتيجي</a:t>
                      </a:r>
                      <a:endParaRPr lang="ar-SA" dirty="0"/>
                    </a:p>
                  </a:txBody>
                  <a:tcPr anchor="ctr"/>
                </a:tc>
                <a:tc gridSpan="2">
                  <a:txBody>
                    <a:bodyPr/>
                    <a:lstStyle/>
                    <a:p>
                      <a:pPr algn="ctr" rtl="1"/>
                      <a:r>
                        <a:rPr lang="ar-SA" dirty="0" smtClean="0"/>
                        <a:t>المبادرات</a:t>
                      </a:r>
                      <a:endParaRPr lang="ar-SA" dirty="0"/>
                    </a:p>
                  </a:txBody>
                  <a:tcPr anchor="ctr"/>
                </a:tc>
                <a:tc hMerge="1">
                  <a:txBody>
                    <a:bodyPr/>
                    <a:lstStyle/>
                    <a:p>
                      <a:pPr algn="ctr" rtl="1"/>
                      <a:endParaRPr lang="ar-SA" dirty="0"/>
                    </a:p>
                  </a:txBody>
                  <a:tcPr anchor="ctr"/>
                </a:tc>
                <a:tc>
                  <a:txBody>
                    <a:bodyPr/>
                    <a:lstStyle/>
                    <a:p>
                      <a:pPr algn="ctr" rtl="1"/>
                      <a:r>
                        <a:rPr lang="ar-SA" dirty="0" smtClean="0"/>
                        <a:t>مؤشرات الأداء</a:t>
                      </a:r>
                      <a:endParaRPr lang="ar-SA" dirty="0"/>
                    </a:p>
                  </a:txBody>
                  <a:tcPr anchor="ctr"/>
                </a:tc>
              </a:tr>
              <a:tr h="370840">
                <a:tc rowSpan="3">
                  <a:txBody>
                    <a:bodyPr/>
                    <a:lstStyle/>
                    <a:p>
                      <a:pPr algn="ctr" rtl="1"/>
                      <a:endParaRPr lang="ar-SA" dirty="0" smtClean="0"/>
                    </a:p>
                    <a:p>
                      <a:pPr algn="ctr" rtl="1"/>
                      <a:endParaRPr lang="ar-SA" dirty="0" smtClean="0"/>
                    </a:p>
                    <a:p>
                      <a:pPr algn="ctr" rtl="1"/>
                      <a:r>
                        <a:rPr lang="ar-SA" dirty="0" smtClean="0"/>
                        <a:t>1</a:t>
                      </a:r>
                    </a:p>
                    <a:p>
                      <a:pPr algn="ctr" rtl="1"/>
                      <a:endParaRPr lang="ar-SA" dirty="0" smtClean="0"/>
                    </a:p>
                    <a:p>
                      <a:pPr algn="ctr" rtl="1"/>
                      <a:endParaRPr lang="ar-SA" dirty="0" smtClean="0"/>
                    </a:p>
                    <a:p>
                      <a:pPr algn="ctr" rtl="1"/>
                      <a:endParaRPr lang="ar-SA" dirty="0" smtClean="0"/>
                    </a:p>
                    <a:p>
                      <a:pPr algn="ctr" rtl="1"/>
                      <a:endParaRPr lang="ar-SA" dirty="0"/>
                    </a:p>
                  </a:txBody>
                  <a:tcPr/>
                </a:tc>
                <a:tc rowSpan="3">
                  <a:txBody>
                    <a:bodyPr/>
                    <a:lstStyle/>
                    <a:p>
                      <a:pPr algn="r" rtl="1"/>
                      <a:r>
                        <a:rPr lang="ar-SA" sz="1800" kern="1200" dirty="0" smtClean="0">
                          <a:solidFill>
                            <a:schemeClr val="dk1"/>
                          </a:solidFill>
                          <a:latin typeface="+mn-lt"/>
                          <a:ea typeface="+mn-ea"/>
                          <a:cs typeface="+mn-cs"/>
                        </a:rPr>
                        <a:t>تطوير العمل الإداري لرفع كفاءة الأداء وزيادة الإنتاجية في الوحدات الإدارية المختلفة بالجامعة</a:t>
                      </a:r>
                      <a:endParaRPr lang="ar-SA" dirty="0"/>
                    </a:p>
                  </a:txBody>
                  <a:tcPr/>
                </a:tc>
                <a:tc gridSpan="2">
                  <a:txBody>
                    <a:bodyPr/>
                    <a:lstStyle/>
                    <a:p>
                      <a:pPr rtl="1"/>
                      <a:r>
                        <a:rPr lang="ar-SA" dirty="0" smtClean="0"/>
                        <a:t>1.1</a:t>
                      </a:r>
                      <a:r>
                        <a:rPr lang="ar-SA" sz="1800" kern="1200" dirty="0" smtClean="0">
                          <a:solidFill>
                            <a:schemeClr val="dk1"/>
                          </a:solidFill>
                          <a:latin typeface="+mn-lt"/>
                          <a:ea typeface="+mn-ea"/>
                          <a:cs typeface="+mn-cs"/>
                        </a:rPr>
                        <a:t>    العمل على تطوير العملية الإدارية في مختلف وحدات   الجامعة بما يمكن أن يساعد في رفع كفاءة الأداء</a:t>
                      </a:r>
                      <a:r>
                        <a:rPr lang="ar-SA" sz="1800" kern="1200" baseline="0" dirty="0" smtClean="0">
                          <a:solidFill>
                            <a:schemeClr val="dk1"/>
                          </a:solidFill>
                          <a:latin typeface="+mn-lt"/>
                          <a:ea typeface="+mn-ea"/>
                          <a:cs typeface="+mn-cs"/>
                        </a:rPr>
                        <a:t> </a:t>
                      </a:r>
                      <a:r>
                        <a:rPr lang="ar-SA" sz="1800" kern="1200" dirty="0" smtClean="0">
                          <a:solidFill>
                            <a:schemeClr val="dk1"/>
                          </a:solidFill>
                          <a:latin typeface="+mn-lt"/>
                          <a:ea typeface="+mn-ea"/>
                          <a:cs typeface="+mn-cs"/>
                        </a:rPr>
                        <a:t>وزيادة  إنتاجية   الأقسام والإدارات في الجامعة</a:t>
                      </a:r>
                      <a:endParaRPr lang="ar-SA" dirty="0"/>
                    </a:p>
                  </a:txBody>
                  <a:tcPr/>
                </a:tc>
                <a:tc hMerge="1">
                  <a:txBody>
                    <a:bodyPr/>
                    <a:lstStyle/>
                    <a:p>
                      <a:pPr rtl="1"/>
                      <a:endParaRPr lang="ar-SA" dirty="0"/>
                    </a:p>
                  </a:txBody>
                  <a:tcPr/>
                </a:tc>
                <a:tc>
                  <a:txBody>
                    <a:bodyPr/>
                    <a:lstStyle/>
                    <a:p>
                      <a:pPr algn="ctr" rtl="1"/>
                      <a:r>
                        <a:rPr lang="ar-SA" sz="1800" kern="1200" dirty="0" smtClean="0">
                          <a:solidFill>
                            <a:schemeClr val="dk1"/>
                          </a:solidFill>
                          <a:latin typeface="+mn-lt"/>
                          <a:ea typeface="+mn-ea"/>
                          <a:cs typeface="+mn-cs"/>
                        </a:rPr>
                        <a:t>عدد الوحدات التي حصلت على شهادة الجودة</a:t>
                      </a:r>
                      <a:endParaRPr lang="en-US" sz="1800" kern="1200" dirty="0" smtClean="0">
                        <a:solidFill>
                          <a:schemeClr val="dk1"/>
                        </a:solidFill>
                        <a:latin typeface="+mn-lt"/>
                        <a:ea typeface="+mn-ea"/>
                        <a:cs typeface="+mn-cs"/>
                      </a:endParaRPr>
                    </a:p>
                    <a:p>
                      <a:pPr algn="ctr" rtl="1"/>
                      <a:r>
                        <a:rPr lang="en-US" sz="1800" kern="1200" dirty="0" smtClean="0">
                          <a:solidFill>
                            <a:schemeClr val="dk1"/>
                          </a:solidFill>
                          <a:latin typeface="+mn-lt"/>
                          <a:ea typeface="+mn-ea"/>
                          <a:cs typeface="+mn-cs"/>
                        </a:rPr>
                        <a:t>ISO 9001-2008</a:t>
                      </a:r>
                      <a:r>
                        <a:rPr lang="ar-SA" sz="1800" b="1" kern="1200" dirty="0" smtClean="0">
                          <a:solidFill>
                            <a:schemeClr val="dk1"/>
                          </a:solidFill>
                          <a:latin typeface="+mn-lt"/>
                          <a:ea typeface="+mn-ea"/>
                          <a:cs typeface="+mn-cs"/>
                        </a:rPr>
                        <a:t>.</a:t>
                      </a:r>
                      <a:endParaRPr lang="en-US" sz="1800" kern="1200" dirty="0" smtClean="0">
                        <a:solidFill>
                          <a:schemeClr val="dk1"/>
                        </a:solidFill>
                        <a:latin typeface="+mn-lt"/>
                        <a:ea typeface="+mn-ea"/>
                        <a:cs typeface="+mn-cs"/>
                      </a:endParaRPr>
                    </a:p>
                    <a:p>
                      <a:pPr rtl="1"/>
                      <a:endParaRPr lang="ar-SA" dirty="0"/>
                    </a:p>
                  </a:txBody>
                  <a:tcPr/>
                </a:tc>
              </a:tr>
              <a:tr h="1112520">
                <a:tc vMerge="1">
                  <a:txBody>
                    <a:bodyPr/>
                    <a:lstStyle/>
                    <a:p>
                      <a:pPr rtl="1"/>
                      <a:endParaRPr lang="ar-SA" dirty="0"/>
                    </a:p>
                  </a:txBody>
                  <a:tcPr/>
                </a:tc>
                <a:tc vMerge="1">
                  <a:txBody>
                    <a:bodyPr/>
                    <a:lstStyle/>
                    <a:p>
                      <a:pPr rtl="1"/>
                      <a:endParaRPr lang="ar-SA" dirty="0"/>
                    </a:p>
                  </a:txBody>
                  <a:tcPr/>
                </a:tc>
                <a:tc gridSpan="3">
                  <a:txBody>
                    <a:bodyPr/>
                    <a:lstStyle/>
                    <a:p>
                      <a:pPr algn="ctr" rtl="1"/>
                      <a:r>
                        <a:rPr lang="ar-SA" dirty="0" smtClean="0"/>
                        <a:t>--------</a:t>
                      </a:r>
                      <a:endParaRPr lang="ar-SA" dirty="0"/>
                    </a:p>
                  </a:txBody>
                  <a:tcPr vert="vert"/>
                </a:tc>
                <a:tc hMerge="1">
                  <a:txBody>
                    <a:bodyPr/>
                    <a:lstStyle/>
                    <a:p>
                      <a:pPr rtl="1"/>
                      <a:endParaRPr lang="ar-SA" dirty="0"/>
                    </a:p>
                  </a:txBody>
                  <a:tcPr/>
                </a:tc>
                <a:tc hMerge="1">
                  <a:txBody>
                    <a:bodyPr/>
                    <a:lstStyle/>
                    <a:p>
                      <a:pPr rtl="1"/>
                      <a:endParaRPr lang="ar-SA"/>
                    </a:p>
                  </a:txBody>
                  <a:tcPr/>
                </a:tc>
              </a:tr>
              <a:tr h="147320">
                <a:tc vMerge="1">
                  <a:txBody>
                    <a:bodyPr/>
                    <a:lstStyle/>
                    <a:p>
                      <a:pPr rtl="1"/>
                      <a:endParaRPr lang="ar-SA" dirty="0"/>
                    </a:p>
                  </a:txBody>
                  <a:tcPr/>
                </a:tc>
                <a:tc vMerge="1">
                  <a:txBody>
                    <a:bodyPr/>
                    <a:lstStyle/>
                    <a:p>
                      <a:pPr rtl="1"/>
                      <a:endParaRPr lang="ar-SA" dirty="0"/>
                    </a:p>
                  </a:txBody>
                  <a:tcPr/>
                </a:tc>
                <a:tc>
                  <a:txBody>
                    <a:bodyPr/>
                    <a:lstStyle/>
                    <a:p>
                      <a:pPr rtl="1"/>
                      <a:r>
                        <a:rPr lang="en-US" dirty="0" smtClean="0"/>
                        <a:t>X.1</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tr>
              <a:tr h="370840">
                <a:tc>
                  <a:txBody>
                    <a:bodyPr/>
                    <a:lstStyle/>
                    <a:p>
                      <a:pPr algn="ctr" rtl="1"/>
                      <a:r>
                        <a:rPr lang="ar-SA" dirty="0" smtClean="0"/>
                        <a:t>------</a:t>
                      </a:r>
                      <a:endParaRPr lang="ar-SA" dirty="0"/>
                    </a:p>
                  </a:txBody>
                  <a:tcPr vert="vert"/>
                </a:tc>
                <a:tc>
                  <a:txBody>
                    <a:bodyPr/>
                    <a:lstStyle/>
                    <a:p>
                      <a:pPr algn="ctr" rtl="1"/>
                      <a:r>
                        <a:rPr lang="ar-SA" dirty="0" smtClean="0"/>
                        <a:t>-------------</a:t>
                      </a:r>
                      <a:endParaRPr lang="ar-SA" dirty="0"/>
                    </a:p>
                  </a:txBody>
                  <a:tcPr/>
                </a:tc>
                <a:tc>
                  <a:txBody>
                    <a:bodyPr/>
                    <a:lstStyle/>
                    <a:p>
                      <a:pPr rtl="1"/>
                      <a:r>
                        <a:rPr lang="ar-SA" dirty="0" smtClean="0"/>
                        <a:t>---------------</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tr>
              <a:tr h="370840">
                <a:tc>
                  <a:txBody>
                    <a:bodyPr/>
                    <a:lstStyle/>
                    <a:p>
                      <a:pPr algn="ctr" rtl="1"/>
                      <a:r>
                        <a:rPr lang="ar-SA" dirty="0" smtClean="0"/>
                        <a:t>7</a:t>
                      </a:r>
                      <a:endParaRPr lang="ar-SA" dirty="0"/>
                    </a:p>
                  </a:txBody>
                  <a:tcPr/>
                </a:tc>
                <a:tc>
                  <a:txBody>
                    <a:bodyPr/>
                    <a:lstStyle/>
                    <a:p>
                      <a:pPr algn="ctr" rtl="1"/>
                      <a:r>
                        <a:rPr lang="ar-SA" dirty="0" smtClean="0"/>
                        <a:t>-------------</a:t>
                      </a:r>
                      <a:endParaRPr lang="ar-SA" dirty="0"/>
                    </a:p>
                  </a:txBody>
                  <a:tcPr/>
                </a:tc>
                <a:tc>
                  <a:txBody>
                    <a:bodyPr/>
                    <a:lstStyle/>
                    <a:p>
                      <a:pPr rtl="1"/>
                      <a:r>
                        <a:rPr lang="ar-SA" dirty="0" smtClean="0"/>
                        <a:t>---------------</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tr>
              <a:tr h="370840">
                <a:tc>
                  <a:txBody>
                    <a:bodyPr/>
                    <a:lstStyle/>
                    <a:p>
                      <a:pPr algn="ctr" rtl="1"/>
                      <a:r>
                        <a:rPr lang="ar-SA" dirty="0" smtClean="0"/>
                        <a:t>8</a:t>
                      </a:r>
                      <a:endParaRPr lang="ar-SA" dirty="0"/>
                    </a:p>
                  </a:txBody>
                  <a:tcPr/>
                </a:tc>
                <a:tc>
                  <a:txBody>
                    <a:bodyPr/>
                    <a:lstStyle/>
                    <a:p>
                      <a:pPr algn="ctr" rtl="1"/>
                      <a:r>
                        <a:rPr lang="ar-SA" dirty="0" smtClean="0"/>
                        <a:t>-------------</a:t>
                      </a:r>
                      <a:endParaRPr lang="ar-SA" dirty="0"/>
                    </a:p>
                  </a:txBody>
                  <a:tcPr/>
                </a:tc>
                <a:tc>
                  <a:txBody>
                    <a:bodyPr/>
                    <a:lstStyle/>
                    <a:p>
                      <a:pPr rtl="1"/>
                      <a:r>
                        <a:rPr lang="ar-SA" dirty="0" smtClean="0"/>
                        <a:t>----------------</a:t>
                      </a:r>
                      <a:endParaRPr lang="ar-SA" dirty="0"/>
                    </a:p>
                  </a:txBody>
                  <a:tcPr/>
                </a:tc>
                <a:tc gridSpan="2">
                  <a:txBody>
                    <a:bodyPr/>
                    <a:lstStyle/>
                    <a:p>
                      <a:pPr algn="ctr" rtl="1"/>
                      <a:r>
                        <a:rPr lang="ar-SA" dirty="0" smtClean="0"/>
                        <a:t>---------------</a:t>
                      </a:r>
                      <a:endParaRPr lang="ar-SA" dirty="0"/>
                    </a:p>
                  </a:txBody>
                  <a:tcPr/>
                </a:tc>
                <a:tc hMerge="1">
                  <a:txBody>
                    <a:bodyPr/>
                    <a:lstStyle/>
                    <a:p>
                      <a:pPr rtl="1"/>
                      <a:endParaRPr lang="ar-SA"/>
                    </a:p>
                  </a:txBody>
                  <a:tcPr/>
                </a:tc>
              </a:tr>
            </a:tbl>
          </a:graphicData>
        </a:graphic>
      </p:graphicFrame>
      <p:sp>
        <p:nvSpPr>
          <p:cNvPr id="6" name="مستطيل 5"/>
          <p:cNvSpPr/>
          <p:nvPr/>
        </p:nvSpPr>
        <p:spPr>
          <a:xfrm>
            <a:off x="0" y="152400"/>
            <a:ext cx="9144000" cy="1815882"/>
          </a:xfrm>
          <a:prstGeom prst="rect">
            <a:avLst/>
          </a:prstGeom>
        </p:spPr>
        <p:txBody>
          <a:bodyPr wrap="square">
            <a:spAutoFit/>
          </a:bodyPr>
          <a:lstStyle/>
          <a:p>
            <a:pPr algn="ctr"/>
            <a:r>
              <a:rPr lang="ar-SA" sz="40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جدول يبين المبادرات ومؤشرات الأداء </a:t>
            </a:r>
          </a:p>
          <a:p>
            <a:pPr algn="ctr"/>
            <a:r>
              <a:rPr lang="ar-SA" sz="3600" dirty="0" smtClean="0">
                <a:solidFill>
                  <a:srgbClr val="17375E"/>
                </a:solidFill>
                <a:cs typeface="DecoType Naskh Variants" pitchFamily="2" charset="-78"/>
              </a:rPr>
              <a:t>للهدف الإستراتيجي الأول</a:t>
            </a:r>
          </a:p>
          <a:p>
            <a:pPr algn="ctr"/>
            <a:r>
              <a:rPr lang="ar-SA" sz="3600" dirty="0" smtClean="0">
                <a:solidFill>
                  <a:srgbClr val="17375E"/>
                </a:solidFill>
                <a:cs typeface="DecoType Naskh Variants" pitchFamily="2" charset="-78"/>
              </a:rPr>
              <a:t> لعمادة الجودة في جامعة الملك سعود</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152403" y="533400"/>
          <a:ext cx="8839196" cy="5415280"/>
        </p:xfrm>
        <a:graphic>
          <a:graphicData uri="http://schemas.openxmlformats.org/drawingml/2006/table">
            <a:tbl>
              <a:tblPr rtl="1" firstRow="1" bandRow="1">
                <a:tableStyleId>{5C22544A-7EE6-4342-B048-85BDC9FD1C3A}</a:tableStyleId>
              </a:tblPr>
              <a:tblGrid>
                <a:gridCol w="1575325"/>
                <a:gridCol w="791954"/>
                <a:gridCol w="791954"/>
                <a:gridCol w="791954"/>
                <a:gridCol w="791954"/>
                <a:gridCol w="791954"/>
                <a:gridCol w="3304101"/>
              </a:tblGrid>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الهدف الإستراتيجي 1 :</a:t>
                      </a:r>
                      <a:r>
                        <a:rPr lang="ar-SA" sz="1600" dirty="0" smtClean="0"/>
                        <a:t>تطوير العمل الإداري لرفع كفاءة الأداء وزيادة الإنتاجية في الوحدات الإدارية المختلفة بالجامعة.</a:t>
                      </a:r>
                      <a:endParaRPr lang="en-US" sz="1100" dirty="0" smtClean="0">
                        <a:solidFill>
                          <a:srgbClr val="FFFF00"/>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tr>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1800" dirty="0" smtClean="0"/>
                        <a:t>المبادرة 1</a:t>
                      </a:r>
                      <a:r>
                        <a:rPr lang="ar-SA" sz="1800" dirty="0" smtClean="0"/>
                        <a:t>.</a:t>
                      </a:r>
                      <a:r>
                        <a:rPr lang="ar-JO" sz="1800" dirty="0" smtClean="0"/>
                        <a:t>1:</a:t>
                      </a:r>
                      <a:r>
                        <a:rPr lang="ar-SA" sz="1800" dirty="0" smtClean="0"/>
                        <a:t> العمل على تطوير العملية الإدارية في مختلف وحدات الجامعة بما يمكن أن يساعد في رفع كفاءة الأداء وزيادة إنتاجية الأقسام والإدارات في الجامعة </a:t>
                      </a:r>
                      <a:endParaRPr lang="en-US" sz="1100" b="1" dirty="0" smtClean="0">
                        <a:solidFill>
                          <a:schemeClr val="accent2">
                            <a:lumMod val="75000"/>
                          </a:schemeClr>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smtClean="0">
                          <a:latin typeface="Times New Roman"/>
                          <a:ea typeface="Times New Roman"/>
                          <a:cs typeface="+mn-cs"/>
                        </a:rPr>
                        <a:t>المشاريع  (</a:t>
                      </a:r>
                      <a:r>
                        <a:rPr lang="en-US" sz="1800" dirty="0" smtClean="0">
                          <a:latin typeface="Arial"/>
                          <a:ea typeface="Times New Roman"/>
                          <a:cs typeface="Arial"/>
                        </a:rPr>
                        <a:t>(Action plan</a:t>
                      </a:r>
                      <a:endParaRPr lang="en-US" sz="2000" dirty="0" smtClean="0">
                        <a:latin typeface="Times New Roman"/>
                        <a:ea typeface="Times New Roman"/>
                        <a:cs typeface="Arial"/>
                      </a:endParaRPr>
                    </a:p>
                  </a:txBody>
                  <a:tcPr anchor="ctr"/>
                </a:tc>
                <a:tc>
                  <a:txBody>
                    <a:bodyPr/>
                    <a:lstStyle/>
                    <a:p>
                      <a:pPr algn="ctr" rtl="1"/>
                      <a:r>
                        <a:rPr lang="ar-SA" dirty="0" smtClean="0"/>
                        <a:t>2009</a:t>
                      </a:r>
                      <a:endParaRPr lang="ar-SA" dirty="0"/>
                    </a:p>
                  </a:txBody>
                  <a:tcPr anchor="ctr"/>
                </a:tc>
                <a:tc>
                  <a:txBody>
                    <a:bodyPr/>
                    <a:lstStyle/>
                    <a:p>
                      <a:pPr algn="ctr" rtl="1"/>
                      <a:r>
                        <a:rPr lang="ar-SA" dirty="0" smtClean="0"/>
                        <a:t>2010</a:t>
                      </a:r>
                      <a:endParaRPr lang="ar-SA" dirty="0"/>
                    </a:p>
                  </a:txBody>
                  <a:tcPr anchor="ctr"/>
                </a:tc>
                <a:tc>
                  <a:txBody>
                    <a:bodyPr/>
                    <a:lstStyle/>
                    <a:p>
                      <a:pPr algn="ctr" rtl="1"/>
                      <a:r>
                        <a:rPr lang="ar-SA" dirty="0" smtClean="0"/>
                        <a:t>2011</a:t>
                      </a:r>
                      <a:endParaRPr lang="ar-SA" dirty="0"/>
                    </a:p>
                  </a:txBody>
                  <a:tcPr anchor="ctr"/>
                </a:tc>
                <a:tc>
                  <a:txBody>
                    <a:bodyPr/>
                    <a:lstStyle/>
                    <a:p>
                      <a:pPr algn="ctr" rtl="1"/>
                      <a:r>
                        <a:rPr lang="ar-SA" dirty="0" smtClean="0"/>
                        <a:t>2012</a:t>
                      </a:r>
                      <a:endParaRPr lang="ar-SA" dirty="0"/>
                    </a:p>
                  </a:txBody>
                  <a:tcPr anchor="ctr"/>
                </a:tc>
                <a:tc>
                  <a:txBody>
                    <a:bodyPr/>
                    <a:lstStyle/>
                    <a:p>
                      <a:pPr algn="ctr" rtl="1"/>
                      <a:r>
                        <a:rPr lang="ar-SA" dirty="0" smtClean="0"/>
                        <a:t>2013</a:t>
                      </a:r>
                      <a:endParaRPr lang="ar-SA"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1800" dirty="0" smtClean="0">
                          <a:latin typeface="Times New Roman"/>
                          <a:ea typeface="Times New Roman"/>
                          <a:cs typeface="+mn-cs"/>
                        </a:rPr>
                        <a:t>مؤشرات الأداء </a:t>
                      </a:r>
                      <a:r>
                        <a:rPr lang="en-US" sz="1800" dirty="0" smtClean="0">
                          <a:latin typeface="Arial"/>
                          <a:ea typeface="Times New Roman"/>
                          <a:cs typeface="Arial"/>
                        </a:rPr>
                        <a:t>KPI's</a:t>
                      </a:r>
                      <a:endParaRPr lang="en-US" sz="2000" dirty="0" smtClean="0">
                        <a:latin typeface="Times New Roman"/>
                        <a:ea typeface="Times New Roman"/>
                        <a:cs typeface="Arial"/>
                      </a:endParaRPr>
                    </a:p>
                  </a:txBody>
                  <a:tcPr anchor="ctr"/>
                </a:tc>
              </a:tr>
              <a:tr h="1691640">
                <a:tc rowSpan="2">
                  <a:txBody>
                    <a:bodyPr/>
                    <a:lstStyle/>
                    <a:p>
                      <a:pPr marL="0" marR="0" algn="ctr" rtl="1">
                        <a:spcBef>
                          <a:spcPts val="0"/>
                        </a:spcBef>
                        <a:spcAft>
                          <a:spcPts val="0"/>
                        </a:spcAft>
                      </a:pPr>
                      <a:r>
                        <a:rPr lang="ar-SA" sz="1800" dirty="0" smtClean="0">
                          <a:latin typeface="Times New Roman"/>
                          <a:ea typeface="Times New Roman"/>
                          <a:cs typeface="AL-Mohanad"/>
                        </a:rPr>
                        <a:t>1.1.1</a:t>
                      </a:r>
                      <a:r>
                        <a:rPr lang="ar-SA" sz="1600" dirty="0" smtClean="0">
                          <a:latin typeface="Times New Roman"/>
                          <a:ea typeface="Times New Roman"/>
                          <a:cs typeface="AL-Mohanad"/>
                        </a:rPr>
                        <a:t>:</a:t>
                      </a:r>
                      <a:r>
                        <a:rPr lang="ar-SA" sz="1400" dirty="0" smtClean="0">
                          <a:latin typeface="Times New Roman"/>
                          <a:ea typeface="Times New Roman"/>
                          <a:cs typeface="AL-Mohanad"/>
                        </a:rPr>
                        <a:t> مشروع تطبيق نظام الجودة </a:t>
                      </a:r>
                      <a:r>
                        <a:rPr lang="en-US" sz="1200" dirty="0" smtClean="0">
                          <a:latin typeface="Times New Roman"/>
                          <a:ea typeface="Times New Roman"/>
                          <a:cs typeface="AL-Mohanad"/>
                        </a:rPr>
                        <a:t>ISO (9001 : 2008)</a:t>
                      </a:r>
                      <a:endParaRPr lang="en-US" sz="1400" dirty="0" smtClean="0">
                        <a:latin typeface="Times New Roman"/>
                        <a:ea typeface="Times New Roman"/>
                        <a:cs typeface="Arial"/>
                      </a:endParaRPr>
                    </a:p>
                    <a:p>
                      <a:pPr marL="0" marR="0" algn="ctr" rtl="1">
                        <a:spcBef>
                          <a:spcPts val="0"/>
                        </a:spcBef>
                        <a:spcAft>
                          <a:spcPts val="0"/>
                        </a:spcAft>
                      </a:pPr>
                      <a:r>
                        <a:rPr lang="ar-SA" sz="1400" cap="all" dirty="0" smtClean="0">
                          <a:latin typeface="Arial"/>
                          <a:ea typeface="Times New Roman"/>
                          <a:cs typeface="AL-Mohanad"/>
                        </a:rPr>
                        <a:t>     يسعى مشروع تطبيق نظام الجودة (</a:t>
                      </a:r>
                      <a:r>
                        <a:rPr lang="en-US" sz="1400" dirty="0" smtClean="0">
                          <a:latin typeface="Times New Roman"/>
                          <a:ea typeface="Times New Roman"/>
                          <a:cs typeface="AL-Mohanad"/>
                        </a:rPr>
                        <a:t>ISO(9001:2008</a:t>
                      </a:r>
                      <a:r>
                        <a:rPr lang="ar-SA" sz="1400" cap="all" dirty="0" smtClean="0">
                          <a:latin typeface="Arial"/>
                          <a:ea typeface="Times New Roman"/>
                          <a:cs typeface="AL-Mohanad"/>
                        </a:rPr>
                        <a:t> إلى رفع مستوى الأداء الإداري في مختلف إدارات ووحدات الجامعة بما يضمن تحسن العملية الإدارية التي يمكن أن تنعكس إيجاباً على بقية عمليات الأداء في الجامعة</a:t>
                      </a:r>
                      <a:endParaRPr lang="en-US" sz="1400" dirty="0" smtClean="0">
                        <a:latin typeface="Times New Roman"/>
                        <a:ea typeface="Times New Roman"/>
                        <a:cs typeface="Arial"/>
                      </a:endParaRPr>
                    </a:p>
                    <a:p>
                      <a:pPr algn="ctr" rtl="1"/>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a:txBody>
                    <a:bodyPr/>
                    <a:lstStyle/>
                    <a:p>
                      <a:pPr algn="ctr" rtl="1"/>
                      <a:r>
                        <a:rPr lang="ar-SA" dirty="0" smtClean="0"/>
                        <a:t>10 وحدات</a:t>
                      </a:r>
                      <a:endParaRPr lang="ar-SA" dirty="0"/>
                    </a:p>
                  </a:txBody>
                  <a:tcPr/>
                </a:tc>
                <a:tc rowSpan="2">
                  <a:txBody>
                    <a:bodyPr/>
                    <a:lstStyle/>
                    <a:p>
                      <a:pPr algn="just" rtl="1"/>
                      <a:r>
                        <a:rPr lang="ar-SA" sz="1800" dirty="0" smtClean="0">
                          <a:latin typeface="+mn-lt"/>
                          <a:ea typeface="Times New Roman"/>
                          <a:cs typeface="AL-Mohanad"/>
                        </a:rPr>
                        <a:t>1-عدد الوحدات التي حصلت على شهادة الجودة في العام.</a:t>
                      </a:r>
                      <a:endParaRPr lang="en-US" sz="1800" dirty="0" smtClean="0">
                        <a:latin typeface="+mn-lt"/>
                        <a:ea typeface="Times New Roman"/>
                        <a:cs typeface="Arial"/>
                      </a:endParaRPr>
                    </a:p>
                    <a:p>
                      <a:pPr algn="just" rtl="1"/>
                      <a:r>
                        <a:rPr lang="ar-SA" sz="1800" b="1" dirty="0" smtClean="0">
                          <a:solidFill>
                            <a:srgbClr val="C00000"/>
                          </a:solidFill>
                          <a:latin typeface="+mn-lt"/>
                          <a:ea typeface="Times New Roman"/>
                          <a:cs typeface="AL-Mohanad"/>
                        </a:rPr>
                        <a:t>2-عدد الوحدات التي تعمل حالياً على  تطبيق </a:t>
                      </a:r>
                      <a:r>
                        <a:rPr lang="ar-SA" sz="1800" b="1" dirty="0" err="1" smtClean="0">
                          <a:solidFill>
                            <a:srgbClr val="C00000"/>
                          </a:solidFill>
                          <a:latin typeface="+mn-lt"/>
                          <a:ea typeface="Times New Roman"/>
                          <a:cs typeface="AL-Mohanad"/>
                        </a:rPr>
                        <a:t>الـ</a:t>
                      </a:r>
                      <a:r>
                        <a:rPr lang="ar-SA" sz="1800" b="1" dirty="0" smtClean="0">
                          <a:solidFill>
                            <a:srgbClr val="C00000"/>
                          </a:solidFill>
                          <a:latin typeface="+mn-lt"/>
                          <a:ea typeface="Times New Roman"/>
                          <a:cs typeface="AL-Mohanad"/>
                        </a:rPr>
                        <a:t> </a:t>
                      </a:r>
                      <a:r>
                        <a:rPr lang="en-US" sz="1800" b="1" dirty="0" smtClean="0">
                          <a:solidFill>
                            <a:srgbClr val="C00000"/>
                          </a:solidFill>
                          <a:latin typeface="+mn-lt"/>
                          <a:ea typeface="Times New Roman"/>
                          <a:cs typeface="AL-Mohanad"/>
                        </a:rPr>
                        <a:t>ISO 9001:2008 </a:t>
                      </a:r>
                      <a:r>
                        <a:rPr lang="ar-SA" sz="1800" b="1" dirty="0" smtClean="0">
                          <a:solidFill>
                            <a:srgbClr val="C00000"/>
                          </a:solidFill>
                          <a:latin typeface="+mn-lt"/>
                          <a:ea typeface="Times New Roman"/>
                          <a:cs typeface="AL-Mohanad"/>
                        </a:rPr>
                        <a:t>.</a:t>
                      </a:r>
                      <a:endParaRPr lang="en-US" sz="1800" b="1" dirty="0" smtClean="0">
                        <a:solidFill>
                          <a:srgbClr val="C00000"/>
                        </a:solidFill>
                        <a:latin typeface="+mn-lt"/>
                        <a:ea typeface="Times New Roman"/>
                        <a:cs typeface="Arial"/>
                      </a:endParaRPr>
                    </a:p>
                    <a:p>
                      <a:pPr algn="just" rtl="1"/>
                      <a:r>
                        <a:rPr lang="ar-SA" sz="1800" dirty="0" smtClean="0">
                          <a:latin typeface="+mn-lt"/>
                          <a:ea typeface="Times New Roman"/>
                          <a:cs typeface="AL-Mohanad"/>
                        </a:rPr>
                        <a:t>3-عدد زيارات الخبراء الداخليين إلى وحدات الجامعة.</a:t>
                      </a:r>
                      <a:endParaRPr lang="en-US" sz="1800" dirty="0" smtClean="0">
                        <a:latin typeface="+mn-lt"/>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4-عدد زيارات الخبراء الخارجيين إلى وحدات الجامعة.</a:t>
                      </a:r>
                      <a:endParaRPr lang="en-US" sz="2000" dirty="0" smtClean="0">
                        <a:latin typeface="Times New Roman"/>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5-العدد الفعلي للوحدات التي حصلت على شهادات </a:t>
                      </a:r>
                      <a:r>
                        <a:rPr lang="ar-SA" sz="1800" dirty="0" err="1" smtClean="0">
                          <a:latin typeface="Times New Roman"/>
                          <a:ea typeface="Times New Roman"/>
                          <a:cs typeface="AL-Mohanad"/>
                        </a:rPr>
                        <a:t>الـ</a:t>
                      </a:r>
                      <a:r>
                        <a:rPr lang="en-US" sz="1800" dirty="0" smtClean="0">
                          <a:latin typeface="+mn-lt"/>
                          <a:ea typeface="Times New Roman"/>
                          <a:cs typeface="AL-Mohanad"/>
                        </a:rPr>
                        <a:t>ISO 9001:2008  </a:t>
                      </a:r>
                      <a:r>
                        <a:rPr lang="ar-SA" sz="1800" dirty="0" smtClean="0">
                          <a:latin typeface="+mn-lt"/>
                          <a:ea typeface="Times New Roman"/>
                          <a:cs typeface="AL-Mohanad"/>
                        </a:rPr>
                        <a:t> </a:t>
                      </a:r>
                      <a:r>
                        <a:rPr lang="ar-SA" sz="1800" dirty="0" smtClean="0">
                          <a:latin typeface="Times New Roman"/>
                          <a:ea typeface="Times New Roman"/>
                          <a:cs typeface="AL-Mohanad"/>
                        </a:rPr>
                        <a:t>.</a:t>
                      </a:r>
                      <a:endParaRPr lang="en-US" sz="2000" dirty="0" smtClean="0">
                        <a:latin typeface="Times New Roman"/>
                        <a:ea typeface="Times New Roman"/>
                        <a:cs typeface="Arial"/>
                      </a:endParaRPr>
                    </a:p>
                    <a:p>
                      <a:pPr rtl="1"/>
                      <a:endParaRPr lang="ar-SA" dirty="0"/>
                    </a:p>
                  </a:txBody>
                  <a:tcPr/>
                </a:tc>
              </a:tr>
              <a:tr h="1691640">
                <a:tc vMerge="1">
                  <a:txBody>
                    <a:bodyPr/>
                    <a:lstStyle/>
                    <a:p>
                      <a:pPr rtl="1"/>
                      <a:endParaRPr lang="ar-SA"/>
                    </a:p>
                  </a:txBody>
                  <a:tcPr/>
                </a:tc>
                <a:tc>
                  <a:txBody>
                    <a:bodyPr/>
                    <a:lstStyle/>
                    <a:p>
                      <a:pPr algn="ctr" rtl="1"/>
                      <a:r>
                        <a:rPr lang="en-US" sz="1200" dirty="0" smtClean="0"/>
                        <a:t>300.000 SR</a:t>
                      </a:r>
                      <a:endParaRPr lang="ar-SA" dirty="0"/>
                    </a:p>
                  </a:txBody>
                  <a:tcPr/>
                </a:tc>
                <a:tc>
                  <a:txBody>
                    <a:bodyPr/>
                    <a:lstStyle/>
                    <a:p>
                      <a:pPr algn="ctr" rtl="1"/>
                      <a:r>
                        <a:rPr lang="en-US" sz="1200" smtClean="0"/>
                        <a:t>300.000 SR</a:t>
                      </a:r>
                      <a:endParaRPr lang="ar-SA" dirty="0"/>
                    </a:p>
                  </a:txBody>
                  <a:tcPr/>
                </a:tc>
                <a:tc>
                  <a:txBody>
                    <a:bodyPr/>
                    <a:lstStyle/>
                    <a:p>
                      <a:pPr algn="ctr" rtl="1"/>
                      <a:r>
                        <a:rPr lang="en-US" sz="1200" dirty="0" smtClean="0"/>
                        <a:t>300.000 SR</a:t>
                      </a:r>
                      <a:endParaRPr lang="ar-SA" dirty="0"/>
                    </a:p>
                  </a:txBody>
                  <a:tcPr/>
                </a:tc>
                <a:tc>
                  <a:txBody>
                    <a:bodyPr/>
                    <a:lstStyle/>
                    <a:p>
                      <a:pPr algn="ctr" rtl="1"/>
                      <a:r>
                        <a:rPr lang="en-US" sz="1200" smtClean="0"/>
                        <a:t>300.000 SR</a:t>
                      </a:r>
                      <a:endParaRPr lang="ar-SA" dirty="0"/>
                    </a:p>
                  </a:txBody>
                  <a:tcPr/>
                </a:tc>
                <a:tc>
                  <a:txBody>
                    <a:bodyPr/>
                    <a:lstStyle/>
                    <a:p>
                      <a:pPr algn="ctr" rtl="1"/>
                      <a:r>
                        <a:rPr lang="en-US" sz="1200" dirty="0" smtClean="0"/>
                        <a:t>300.000 SR</a:t>
                      </a:r>
                      <a:endParaRPr lang="ar-SA" dirty="0"/>
                    </a:p>
                  </a:txBody>
                  <a:tcPr/>
                </a:tc>
                <a:tc vMerge="1">
                  <a:txBody>
                    <a:bodyPr/>
                    <a:lstStyle/>
                    <a:p>
                      <a:pPr rtl="1"/>
                      <a:endParaRPr lang="ar-SA"/>
                    </a:p>
                  </a:txBody>
                  <a:tcPr/>
                </a:tc>
              </a:tr>
              <a:tr h="381000">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2133601" y="457214"/>
          <a:ext cx="5257799" cy="5715002"/>
        </p:xfrm>
        <a:graphic>
          <a:graphicData uri="http://schemas.openxmlformats.org/drawingml/2006/table">
            <a:tbl>
              <a:tblPr rtl="1"/>
              <a:tblGrid>
                <a:gridCol w="242276"/>
                <a:gridCol w="1601272"/>
                <a:gridCol w="1747684"/>
                <a:gridCol w="772926"/>
                <a:gridCol w="893641"/>
              </a:tblGrid>
              <a:tr h="185854">
                <a:tc>
                  <a:txBody>
                    <a:bodyPr/>
                    <a:lstStyle/>
                    <a:p>
                      <a:pPr marL="0" marR="0" algn="ctr" rtl="1">
                        <a:lnSpc>
                          <a:spcPct val="115000"/>
                        </a:lnSpc>
                        <a:spcBef>
                          <a:spcPts val="0"/>
                        </a:spcBef>
                        <a:spcAft>
                          <a:spcPts val="0"/>
                        </a:spcAft>
                      </a:pPr>
                      <a:r>
                        <a:rPr lang="ar-SA" sz="800" b="1" dirty="0">
                          <a:latin typeface="Calibri"/>
                          <a:ea typeface="Calibri"/>
                          <a:cs typeface="Traditional Arabic"/>
                        </a:rPr>
                        <a:t>م</a:t>
                      </a:r>
                      <a:r>
                        <a:rPr lang="en-US" sz="800" b="1" dirty="0">
                          <a:latin typeface="Traditional Arabic"/>
                          <a:ea typeface="Calibri"/>
                          <a:cs typeface="Arial"/>
                        </a:rPr>
                        <a:t>.</a:t>
                      </a:r>
                      <a:endParaRPr lang="en-US" sz="600" dirty="0">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latin typeface="Calibri"/>
                          <a:ea typeface="Calibri"/>
                          <a:cs typeface="Traditional Arabic"/>
                        </a:rPr>
                        <a:t>اسم الجهة</a:t>
                      </a:r>
                      <a:endParaRPr lang="en-US" sz="800" b="1">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800" b="1">
                          <a:latin typeface="Calibri"/>
                          <a:ea typeface="Calibri"/>
                          <a:cs typeface="Traditional Arabic"/>
                        </a:rPr>
                        <a:t>تاريخ الحصول على الشهادة أو التوصية بالحصول عليها</a:t>
                      </a:r>
                      <a:endParaRPr lang="en-US" sz="600">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dirty="0" smtClean="0">
                          <a:latin typeface="Calibri"/>
                          <a:ea typeface="Calibri"/>
                          <a:cs typeface="Arial"/>
                        </a:rPr>
                        <a:t>العام</a:t>
                      </a:r>
                      <a:endParaRPr lang="en-US" sz="1000" dirty="0">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kern="1200" dirty="0" smtClean="0">
                          <a:solidFill>
                            <a:schemeClr val="tx1"/>
                          </a:solidFill>
                          <a:latin typeface="Calibri"/>
                          <a:ea typeface="Calibri"/>
                          <a:cs typeface="Arial"/>
                        </a:rPr>
                        <a:t>عدد الجهات </a:t>
                      </a:r>
                      <a:endParaRPr lang="en-US" sz="1000" kern="1200" dirty="0">
                        <a:solidFill>
                          <a:schemeClr val="tx1"/>
                        </a:solidFill>
                        <a:latin typeface="Calibri"/>
                        <a:ea typeface="Calibri"/>
                        <a:cs typeface="Arial"/>
                      </a:endParaRPr>
                    </a:p>
                  </a:txBody>
                  <a:tcPr marL="37684" marR="37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01</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rgbClr val="C00000"/>
                          </a:solidFill>
                          <a:latin typeface="Calibri"/>
                          <a:ea typeface="Calibri"/>
                          <a:cs typeface="Traditional Arabic"/>
                        </a:rPr>
                        <a:t>وكالة الجامعة للتبادل المعرفي ونقل التقنية </a:t>
                      </a:r>
                      <a:endParaRPr lang="en-US" sz="800" b="1">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rgbClr val="C00000"/>
                          </a:solidFill>
                          <a:latin typeface="Calibri"/>
                          <a:ea typeface="Calibri"/>
                          <a:cs typeface="Traditional Arabic"/>
                        </a:rPr>
                        <a:t>30/01/2009</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1">
                        <a:lnSpc>
                          <a:spcPct val="115000"/>
                        </a:lnSpc>
                        <a:spcBef>
                          <a:spcPts val="0"/>
                        </a:spcBef>
                        <a:spcAft>
                          <a:spcPts val="0"/>
                        </a:spcAft>
                      </a:pPr>
                      <a:endParaRPr lang="ar-SA" sz="1200" b="1" dirty="0" smtClean="0">
                        <a:solidFill>
                          <a:srgbClr val="C00000"/>
                        </a:solidFill>
                        <a:latin typeface="Calibri"/>
                        <a:ea typeface="Calibri"/>
                        <a:cs typeface="Arial"/>
                      </a:endParaRPr>
                    </a:p>
                    <a:p>
                      <a:pPr marL="0" marR="0" algn="ctr" rtl="1">
                        <a:lnSpc>
                          <a:spcPct val="115000"/>
                        </a:lnSpc>
                        <a:spcBef>
                          <a:spcPts val="0"/>
                        </a:spcBef>
                        <a:spcAft>
                          <a:spcPts val="0"/>
                        </a:spcAft>
                      </a:pPr>
                      <a:endParaRPr lang="ar-SA" sz="700" b="1" dirty="0" smtClean="0">
                        <a:solidFill>
                          <a:srgbClr val="C00000"/>
                        </a:solidFill>
                        <a:latin typeface="Calibri"/>
                        <a:ea typeface="Calibri"/>
                        <a:cs typeface="Arial"/>
                      </a:endParaRPr>
                    </a:p>
                    <a:p>
                      <a:pPr marL="0" marR="0" algn="ctr" rtl="1">
                        <a:lnSpc>
                          <a:spcPct val="115000"/>
                        </a:lnSpc>
                        <a:spcBef>
                          <a:spcPts val="0"/>
                        </a:spcBef>
                        <a:spcAft>
                          <a:spcPts val="0"/>
                        </a:spcAft>
                      </a:pPr>
                      <a:r>
                        <a:rPr lang="ar-SA" sz="1200" b="1" dirty="0" smtClean="0">
                          <a:solidFill>
                            <a:srgbClr val="C00000"/>
                          </a:solidFill>
                          <a:latin typeface="Calibri"/>
                          <a:ea typeface="Calibri"/>
                          <a:cs typeface="Arial"/>
                        </a:rPr>
                        <a:t>2009</a:t>
                      </a:r>
                      <a:endParaRPr lang="en-US" sz="12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1">
                        <a:lnSpc>
                          <a:spcPct val="115000"/>
                        </a:lnSpc>
                        <a:spcBef>
                          <a:spcPts val="0"/>
                        </a:spcBef>
                        <a:spcAft>
                          <a:spcPts val="0"/>
                        </a:spcAft>
                      </a:pPr>
                      <a:endParaRPr lang="ar-SA" sz="1200" b="1" dirty="0" smtClean="0">
                        <a:solidFill>
                          <a:srgbClr val="C00000"/>
                        </a:solidFill>
                        <a:latin typeface="Calibri"/>
                        <a:ea typeface="Calibri"/>
                        <a:cs typeface="Arial"/>
                      </a:endParaRPr>
                    </a:p>
                    <a:p>
                      <a:pPr marL="0" marR="0" algn="ctr" rtl="1">
                        <a:lnSpc>
                          <a:spcPct val="115000"/>
                        </a:lnSpc>
                        <a:spcBef>
                          <a:spcPts val="0"/>
                        </a:spcBef>
                        <a:spcAft>
                          <a:spcPts val="0"/>
                        </a:spcAft>
                      </a:pPr>
                      <a:endParaRPr lang="ar-SA" sz="700" b="1" dirty="0" smtClean="0">
                        <a:solidFill>
                          <a:srgbClr val="C00000"/>
                        </a:solidFill>
                        <a:latin typeface="Calibri"/>
                        <a:ea typeface="Calibri"/>
                        <a:cs typeface="Arial"/>
                      </a:endParaRPr>
                    </a:p>
                    <a:p>
                      <a:pPr marL="0" marR="0" algn="ctr" rtl="1">
                        <a:lnSpc>
                          <a:spcPct val="115000"/>
                        </a:lnSpc>
                        <a:spcBef>
                          <a:spcPts val="0"/>
                        </a:spcBef>
                        <a:spcAft>
                          <a:spcPts val="0"/>
                        </a:spcAft>
                      </a:pPr>
                      <a:r>
                        <a:rPr lang="ar-SA" sz="1200" b="1" dirty="0" smtClean="0">
                          <a:solidFill>
                            <a:srgbClr val="C00000"/>
                          </a:solidFill>
                          <a:latin typeface="Calibri"/>
                          <a:ea typeface="Calibri"/>
                          <a:cs typeface="Arial"/>
                        </a:rPr>
                        <a:t>5</a:t>
                      </a:r>
                      <a:endParaRPr lang="en-US" sz="12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02</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rgbClr val="C00000"/>
                          </a:solidFill>
                          <a:latin typeface="Calibri"/>
                          <a:ea typeface="Calibri"/>
                          <a:cs typeface="Traditional Arabic"/>
                        </a:rPr>
                        <a:t>كلية الصيدلة </a:t>
                      </a:r>
                      <a:endParaRPr lang="en-US" sz="800" b="1">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smtClean="0">
                          <a:solidFill>
                            <a:srgbClr val="C00000"/>
                          </a:solidFill>
                          <a:latin typeface="Calibri"/>
                          <a:ea typeface="Calibri"/>
                          <a:cs typeface="Traditional Arabic"/>
                        </a:rPr>
                        <a:t>29/04/2009</a:t>
                      </a:r>
                      <a:endParaRPr lang="en-US" sz="900" b="1" kern="1200" dirty="0">
                        <a:solidFill>
                          <a:srgbClr val="C00000"/>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03</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rgbClr val="C00000"/>
                          </a:solidFill>
                          <a:latin typeface="Calibri"/>
                          <a:ea typeface="Calibri"/>
                          <a:cs typeface="Traditional Arabic"/>
                        </a:rPr>
                        <a:t>كلية الهندسة </a:t>
                      </a:r>
                      <a:endParaRPr lang="en-US" sz="800" b="1">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900" b="1" kern="1200" dirty="0">
                          <a:solidFill>
                            <a:srgbClr val="C00000"/>
                          </a:solidFill>
                          <a:latin typeface="Calibri"/>
                          <a:ea typeface="Calibri"/>
                          <a:cs typeface="Traditional Arabic"/>
                        </a:rPr>
                        <a:t>14/05/2009</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04</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C00000"/>
                          </a:solidFill>
                          <a:latin typeface="Calibri"/>
                          <a:ea typeface="Calibri"/>
                          <a:cs typeface="Traditional Arabic"/>
                        </a:rPr>
                        <a:t>عمادة أعضاء هيئة التدريس وشؤون الموظفين </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900" b="1" kern="1200" dirty="0">
                          <a:solidFill>
                            <a:srgbClr val="C00000"/>
                          </a:solidFill>
                          <a:latin typeface="Calibri"/>
                          <a:ea typeface="Calibri"/>
                          <a:cs typeface="Traditional Arabic"/>
                        </a:rPr>
                        <a:t>15/09/2009</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dirty="0">
                          <a:solidFill>
                            <a:srgbClr val="C00000"/>
                          </a:solidFill>
                          <a:latin typeface="Traditional Arabic"/>
                          <a:ea typeface="Calibri"/>
                          <a:cs typeface="Arial"/>
                        </a:rPr>
                        <a:t>05</a:t>
                      </a:r>
                      <a:endParaRPr lang="en-US" sz="6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C00000"/>
                          </a:solidFill>
                          <a:latin typeface="Calibri"/>
                          <a:ea typeface="Calibri"/>
                          <a:cs typeface="Traditional Arabic"/>
                        </a:rPr>
                        <a:t>كلية الآداب </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rgbClr val="C00000"/>
                          </a:solidFill>
                          <a:latin typeface="Calibri"/>
                          <a:ea typeface="Calibri"/>
                          <a:cs typeface="Traditional Arabic"/>
                        </a:rPr>
                        <a:t>16/10/2009</a:t>
                      </a: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solidFill>
                          <a:srgbClr val="C00000"/>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ar-SA" sz="900" b="1" dirty="0">
                        <a:solidFill>
                          <a:srgbClr val="4F6228"/>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solidFill>
                          <a:srgbClr val="4F6228"/>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solidFill>
                          <a:srgbClr val="4F6228"/>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dirty="0">
                          <a:solidFill>
                            <a:schemeClr val="accent3">
                              <a:lumMod val="50000"/>
                            </a:schemeClr>
                          </a:solidFill>
                          <a:latin typeface="Traditional Arabic"/>
                          <a:ea typeface="Calibri"/>
                          <a:cs typeface="Arial"/>
                        </a:rPr>
                        <a:t>01</a:t>
                      </a:r>
                      <a:endParaRPr lang="en-US" sz="6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مكتب المدير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04/06/2010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r>
                        <a:rPr lang="ar-SA" sz="1200" b="1" dirty="0" smtClean="0">
                          <a:latin typeface="Calibri"/>
                          <a:ea typeface="Calibri"/>
                          <a:cs typeface="Arial"/>
                        </a:rPr>
                        <a:t>2010</a:t>
                      </a:r>
                      <a:endParaRPr lang="ar-SA" sz="900" b="1" dirty="0" smtClean="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endParaRPr lang="ar-SA" sz="800" b="1" dirty="0" smtClean="0">
                        <a:latin typeface="Calibri"/>
                        <a:ea typeface="Calibri"/>
                        <a:cs typeface="Arial"/>
                      </a:endParaRPr>
                    </a:p>
                    <a:p>
                      <a:pPr marL="0" marR="0" algn="ctr" rtl="1">
                        <a:lnSpc>
                          <a:spcPct val="115000"/>
                        </a:lnSpc>
                        <a:spcBef>
                          <a:spcPts val="0"/>
                        </a:spcBef>
                        <a:spcAft>
                          <a:spcPts val="0"/>
                        </a:spcAft>
                      </a:pPr>
                      <a:r>
                        <a:rPr lang="ar-SA" sz="1200" b="1" dirty="0" smtClean="0">
                          <a:latin typeface="Calibri"/>
                          <a:ea typeface="Calibri"/>
                          <a:cs typeface="Arial"/>
                        </a:rPr>
                        <a:t>7</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02</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عمادة البحث العلمي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ar-SA" sz="900" b="1" kern="1200" dirty="0" smtClean="0">
                          <a:solidFill>
                            <a:schemeClr val="accent3">
                              <a:lumMod val="50000"/>
                            </a:schemeClr>
                          </a:solidFill>
                          <a:latin typeface="Calibri"/>
                          <a:ea typeface="Calibri"/>
                          <a:cs typeface="Traditional Arabic"/>
                        </a:rPr>
                        <a:t>07</a:t>
                      </a:r>
                      <a:r>
                        <a:rPr lang="en-US" sz="900" b="1" kern="1200" dirty="0" smtClean="0">
                          <a:solidFill>
                            <a:schemeClr val="accent3">
                              <a:lumMod val="50000"/>
                            </a:schemeClr>
                          </a:solidFill>
                          <a:latin typeface="Calibri"/>
                          <a:ea typeface="Calibri"/>
                          <a:cs typeface="Traditional Arabic"/>
                        </a:rPr>
                        <a:t>/02/2010</a:t>
                      </a:r>
                      <a:endParaRPr lang="en-US" sz="900" b="1" kern="1200" dirty="0">
                        <a:solidFill>
                          <a:schemeClr val="accent3">
                            <a:lumMod val="50000"/>
                          </a:schemeClr>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03</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كلية التربية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31/03/2010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04</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مركز الشباب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11/03/2010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05</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كلية الزراعة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09/06/2010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06</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كلية طب الأسنان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11/08/2010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chemeClr val="accent3">
                              <a:lumMod val="50000"/>
                            </a:schemeClr>
                          </a:solidFill>
                          <a:latin typeface="Traditional Arabic"/>
                          <a:ea typeface="Calibri"/>
                          <a:cs typeface="Arial"/>
                        </a:rPr>
                        <a:t>07</a:t>
                      </a:r>
                      <a:endParaRPr lang="en-US" sz="600" b="1">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3">
                              <a:lumMod val="50000"/>
                            </a:schemeClr>
                          </a:solidFill>
                          <a:latin typeface="Calibri"/>
                          <a:ea typeface="Calibri"/>
                          <a:cs typeface="Traditional Arabic"/>
                        </a:rPr>
                        <a:t>وكالة الجامعة للدراسات العليا والبحث العلمي </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3">
                              <a:lumMod val="50000"/>
                            </a:schemeClr>
                          </a:solidFill>
                          <a:latin typeface="Calibri"/>
                          <a:ea typeface="Calibri"/>
                          <a:cs typeface="Traditional Arabic"/>
                        </a:rPr>
                        <a:t>10/12/2010</a:t>
                      </a:r>
                      <a:endParaRPr lang="en-US" sz="800" b="1" dirty="0">
                        <a:solidFill>
                          <a:schemeClr val="accent3">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dirty="0">
                          <a:solidFill>
                            <a:schemeClr val="accent4">
                              <a:lumMod val="50000"/>
                            </a:schemeClr>
                          </a:solidFill>
                          <a:latin typeface="Traditional Arabic"/>
                          <a:ea typeface="Calibri"/>
                          <a:cs typeface="Arial"/>
                        </a:rPr>
                        <a:t>01</a:t>
                      </a:r>
                      <a:endParaRPr lang="en-US" sz="600"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chemeClr val="accent4">
                              <a:lumMod val="50000"/>
                            </a:schemeClr>
                          </a:solidFill>
                          <a:latin typeface="Calibri"/>
                          <a:ea typeface="Calibri"/>
                          <a:cs typeface="Traditional Arabic"/>
                        </a:rPr>
                        <a:t>عمادة تطوير المهارات </a:t>
                      </a:r>
                      <a:endParaRPr lang="en-US" sz="800" b="1">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4">
                              <a:lumMod val="50000"/>
                            </a:schemeClr>
                          </a:solidFill>
                          <a:latin typeface="Calibri"/>
                          <a:ea typeface="Calibri"/>
                          <a:cs typeface="Traditional Arabic"/>
                        </a:rPr>
                        <a:t>07/02/2011</a:t>
                      </a:r>
                      <a:endParaRPr lang="en-US" sz="800" b="1"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200" b="1" dirty="0" smtClean="0">
                          <a:latin typeface="Calibri"/>
                          <a:ea typeface="Calibri"/>
                          <a:cs typeface="Arial"/>
                        </a:rPr>
                        <a:t>2011</a:t>
                      </a:r>
                      <a:endParaRPr lang="en-US" sz="12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200" b="1" dirty="0" smtClean="0">
                          <a:latin typeface="Calibri"/>
                          <a:ea typeface="Calibri"/>
                          <a:cs typeface="Arial"/>
                        </a:rPr>
                        <a:t>2</a:t>
                      </a:r>
                      <a:endParaRPr lang="en-US" sz="12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dirty="0">
                          <a:solidFill>
                            <a:schemeClr val="accent4">
                              <a:lumMod val="50000"/>
                            </a:schemeClr>
                          </a:solidFill>
                          <a:latin typeface="Traditional Arabic"/>
                          <a:ea typeface="Calibri"/>
                          <a:cs typeface="Arial"/>
                        </a:rPr>
                        <a:t>02</a:t>
                      </a:r>
                      <a:endParaRPr lang="en-US" sz="600"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4">
                              <a:lumMod val="50000"/>
                            </a:schemeClr>
                          </a:solidFill>
                          <a:latin typeface="Calibri"/>
                          <a:ea typeface="Calibri"/>
                          <a:cs typeface="Traditional Arabic"/>
                        </a:rPr>
                        <a:t>عمادة الجودة </a:t>
                      </a:r>
                      <a:endParaRPr lang="en-US" sz="800" b="1"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smtClean="0">
                          <a:solidFill>
                            <a:schemeClr val="accent4">
                              <a:lumMod val="50000"/>
                            </a:schemeClr>
                          </a:solidFill>
                          <a:latin typeface="Calibri"/>
                          <a:ea typeface="Calibri"/>
                          <a:cs typeface="Traditional Arabic"/>
                        </a:rPr>
                        <a:t>29/01/2011</a:t>
                      </a:r>
                      <a:endParaRPr lang="en-US" sz="800" b="1" dirty="0">
                        <a:solidFill>
                          <a:schemeClr val="accent4">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01</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chemeClr val="accent6">
                              <a:lumMod val="50000"/>
                            </a:schemeClr>
                          </a:solidFill>
                          <a:latin typeface="Calibri"/>
                          <a:ea typeface="Calibri"/>
                          <a:cs typeface="Traditional Arabic"/>
                        </a:rPr>
                        <a:t>إدارة النشر العلمي و المطابع </a:t>
                      </a:r>
                      <a:endParaRPr lang="en-US" sz="800" b="1">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05/03/2012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0">
                        <a:lnSpc>
                          <a:spcPct val="115000"/>
                        </a:lnSpc>
                        <a:spcBef>
                          <a:spcPts val="0"/>
                        </a:spcBef>
                        <a:spcAft>
                          <a:spcPts val="0"/>
                        </a:spcAft>
                      </a:pPr>
                      <a:endParaRPr lang="en-US" sz="1200" b="1" dirty="0" smtClean="0">
                        <a:solidFill>
                          <a:schemeClr val="accent6">
                            <a:lumMod val="50000"/>
                          </a:schemeClr>
                        </a:solidFill>
                        <a:latin typeface="Calibri"/>
                        <a:ea typeface="Calibri"/>
                        <a:cs typeface="Arial"/>
                      </a:endParaRPr>
                    </a:p>
                    <a:p>
                      <a:pPr marL="0" marR="0" algn="ctr" rtl="0">
                        <a:lnSpc>
                          <a:spcPct val="115000"/>
                        </a:lnSpc>
                        <a:spcBef>
                          <a:spcPts val="0"/>
                        </a:spcBef>
                        <a:spcAft>
                          <a:spcPts val="0"/>
                        </a:spcAft>
                      </a:pPr>
                      <a:r>
                        <a:rPr lang="ar-SA" sz="1200" b="1" dirty="0" smtClean="0">
                          <a:solidFill>
                            <a:schemeClr val="accent6">
                              <a:lumMod val="50000"/>
                            </a:schemeClr>
                          </a:solidFill>
                          <a:latin typeface="Calibri"/>
                          <a:ea typeface="Calibri"/>
                          <a:cs typeface="Arial"/>
                        </a:rPr>
                        <a:t>2012</a:t>
                      </a:r>
                      <a:endParaRPr lang="en-US" sz="1200" b="1" dirty="0" smtClean="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0">
                        <a:lnSpc>
                          <a:spcPct val="115000"/>
                        </a:lnSpc>
                        <a:spcBef>
                          <a:spcPts val="0"/>
                        </a:spcBef>
                        <a:spcAft>
                          <a:spcPts val="0"/>
                        </a:spcAft>
                      </a:pPr>
                      <a:endParaRPr lang="en-US" sz="1200" b="1" dirty="0" smtClean="0">
                        <a:solidFill>
                          <a:schemeClr val="accent6">
                            <a:lumMod val="50000"/>
                          </a:schemeClr>
                        </a:solidFill>
                        <a:latin typeface="Calibri"/>
                        <a:ea typeface="Calibri"/>
                        <a:cs typeface="Arial"/>
                      </a:endParaRPr>
                    </a:p>
                    <a:p>
                      <a:pPr marL="0" marR="0" algn="ctr" rtl="0">
                        <a:lnSpc>
                          <a:spcPct val="115000"/>
                        </a:lnSpc>
                        <a:spcBef>
                          <a:spcPts val="0"/>
                        </a:spcBef>
                        <a:spcAft>
                          <a:spcPts val="0"/>
                        </a:spcAft>
                      </a:pPr>
                      <a:r>
                        <a:rPr lang="en-US" sz="1200" b="1" dirty="0" smtClean="0">
                          <a:solidFill>
                            <a:schemeClr val="accent6">
                              <a:lumMod val="50000"/>
                            </a:schemeClr>
                          </a:solidFill>
                          <a:latin typeface="Calibri"/>
                          <a:ea typeface="Calibri"/>
                          <a:cs typeface="Arial"/>
                        </a:rPr>
                        <a:t>5</a:t>
                      </a:r>
                      <a:endParaRPr lang="en-US" sz="12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02</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a:solidFill>
                            <a:schemeClr val="accent6">
                              <a:lumMod val="50000"/>
                            </a:schemeClr>
                          </a:solidFill>
                          <a:latin typeface="Calibri"/>
                          <a:ea typeface="Calibri"/>
                          <a:cs typeface="Traditional Arabic"/>
                        </a:rPr>
                        <a:t>كلية المجتمع </a:t>
                      </a:r>
                      <a:endParaRPr lang="en-US" sz="800" b="1">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07/03/2012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03</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6">
                              <a:lumMod val="50000"/>
                            </a:schemeClr>
                          </a:solidFill>
                          <a:latin typeface="Calibri"/>
                          <a:ea typeface="Calibri"/>
                          <a:cs typeface="Traditional Arabic"/>
                        </a:rPr>
                        <a:t>كلية العمارة والتخطيط </a:t>
                      </a: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13/03/2012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dirty="0">
                          <a:solidFill>
                            <a:schemeClr val="accent6">
                              <a:lumMod val="50000"/>
                            </a:schemeClr>
                          </a:solidFill>
                          <a:latin typeface="Traditional Arabic"/>
                          <a:ea typeface="Calibri"/>
                          <a:cs typeface="Arial"/>
                        </a:rPr>
                        <a:t>04</a:t>
                      </a:r>
                      <a:endParaRPr lang="en-US" sz="6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smtClean="0">
                          <a:solidFill>
                            <a:schemeClr val="accent6">
                              <a:lumMod val="50000"/>
                            </a:schemeClr>
                          </a:solidFill>
                          <a:latin typeface="Calibri"/>
                          <a:ea typeface="Calibri"/>
                          <a:cs typeface="Traditional Arabic"/>
                        </a:rPr>
                        <a:t>مركز </a:t>
                      </a:r>
                      <a:r>
                        <a:rPr lang="ar-SA" sz="900" b="1" dirty="0">
                          <a:solidFill>
                            <a:schemeClr val="accent6">
                              <a:lumMod val="50000"/>
                            </a:schemeClr>
                          </a:solidFill>
                          <a:latin typeface="Calibri"/>
                          <a:ea typeface="Calibri"/>
                          <a:cs typeface="Traditional Arabic"/>
                        </a:rPr>
                        <a:t>الدراسات الجامعية للبنات </a:t>
                      </a: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07/03/2012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chemeClr val="accent6">
                              <a:lumMod val="50000"/>
                            </a:schemeClr>
                          </a:solidFill>
                          <a:latin typeface="Traditional Arabic"/>
                          <a:ea typeface="Calibri"/>
                          <a:cs typeface="Arial"/>
                        </a:rPr>
                        <a:t>05</a:t>
                      </a:r>
                      <a:endParaRPr lang="en-US" sz="600" b="1">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chemeClr val="accent6">
                              <a:lumMod val="50000"/>
                            </a:schemeClr>
                          </a:solidFill>
                          <a:latin typeface="Calibri"/>
                          <a:ea typeface="Calibri"/>
                          <a:cs typeface="Traditional Arabic"/>
                        </a:rPr>
                        <a:t>أقسام العلوم والدراسات الطبية</a:t>
                      </a: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dirty="0">
                          <a:solidFill>
                            <a:schemeClr val="accent6">
                              <a:lumMod val="50000"/>
                            </a:schemeClr>
                          </a:solidFill>
                          <a:latin typeface="+mj-lt"/>
                          <a:ea typeface="Calibri"/>
                          <a:cs typeface="Arial"/>
                        </a:rPr>
                        <a:t>03/03/2012</a:t>
                      </a:r>
                      <a:endParaRPr lang="en-US" sz="800" b="1" dirty="0">
                        <a:solidFill>
                          <a:schemeClr val="accent6">
                            <a:lumMod val="50000"/>
                          </a:schemeClr>
                        </a:solidFill>
                        <a:latin typeface="+mj-lt"/>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solidFill>
                          <a:schemeClr val="accent6">
                            <a:lumMod val="50000"/>
                          </a:schemeClr>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dirty="0">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ar-SA" sz="700" b="1" dirty="0">
                          <a:solidFill>
                            <a:srgbClr val="0000FF"/>
                          </a:solidFill>
                          <a:latin typeface="Calibri"/>
                          <a:ea typeface="Calibri"/>
                          <a:cs typeface="Traditional Arabic"/>
                        </a:rPr>
                        <a:t>01</a:t>
                      </a:r>
                      <a:endParaRPr lang="en-US" sz="6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وحدة العلوم والتقنية والابتكار</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17/04/2013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r>
                        <a:rPr lang="en-US" sz="1200" b="1" kern="1200" dirty="0" smtClean="0">
                          <a:solidFill>
                            <a:srgbClr val="0000FF"/>
                          </a:solidFill>
                          <a:latin typeface="Calibri"/>
                          <a:ea typeface="Calibri"/>
                          <a:cs typeface="Traditional Arabic"/>
                        </a:rPr>
                        <a:t>2013</a:t>
                      </a:r>
                      <a:endParaRPr lang="en-US" sz="1200" b="1" kern="1200" dirty="0">
                        <a:solidFill>
                          <a:srgbClr val="0000FF"/>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endParaRPr lang="en-US" sz="1200" b="1" kern="1200" dirty="0" smtClean="0">
                        <a:solidFill>
                          <a:srgbClr val="0000FF"/>
                        </a:solidFill>
                        <a:latin typeface="Calibri"/>
                        <a:ea typeface="Calibri"/>
                        <a:cs typeface="Traditional Arabic"/>
                      </a:endParaRPr>
                    </a:p>
                    <a:p>
                      <a:pPr marL="0" marR="0" algn="ctr" rtl="0">
                        <a:lnSpc>
                          <a:spcPct val="115000"/>
                        </a:lnSpc>
                        <a:spcBef>
                          <a:spcPts val="0"/>
                        </a:spcBef>
                        <a:spcAft>
                          <a:spcPts val="0"/>
                        </a:spcAft>
                      </a:pPr>
                      <a:r>
                        <a:rPr lang="en-US" sz="1200" b="1" kern="1200" dirty="0" smtClean="0">
                          <a:solidFill>
                            <a:srgbClr val="0000FF"/>
                          </a:solidFill>
                          <a:latin typeface="Calibri"/>
                          <a:ea typeface="Calibri"/>
                          <a:cs typeface="Traditional Arabic"/>
                        </a:rPr>
                        <a:t>7</a:t>
                      </a:r>
                      <a:endParaRPr lang="en-US" sz="1200" b="1" kern="1200" dirty="0">
                        <a:solidFill>
                          <a:srgbClr val="0000FF"/>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ar-SA" sz="700" b="1">
                          <a:solidFill>
                            <a:srgbClr val="0000FF"/>
                          </a:solidFill>
                          <a:latin typeface="Calibri"/>
                          <a:ea typeface="Calibri"/>
                          <a:cs typeface="Traditional Arabic"/>
                        </a:rPr>
                        <a:t>02</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كرسي </a:t>
                      </a:r>
                      <a:r>
                        <a:rPr lang="ar-SA" sz="900" b="1" dirty="0" err="1">
                          <a:solidFill>
                            <a:srgbClr val="0000FF"/>
                          </a:solidFill>
                          <a:latin typeface="Calibri"/>
                          <a:ea typeface="Calibri"/>
                          <a:cs typeface="Traditional Arabic"/>
                        </a:rPr>
                        <a:t>بقشان</a:t>
                      </a:r>
                      <a:r>
                        <a:rPr lang="ar-SA" sz="900" b="1" dirty="0">
                          <a:solidFill>
                            <a:srgbClr val="0000FF"/>
                          </a:solidFill>
                          <a:latin typeface="Calibri"/>
                          <a:ea typeface="Calibri"/>
                          <a:cs typeface="Traditional Arabic"/>
                        </a:rPr>
                        <a:t> لأبحاث النحل</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smtClean="0">
                          <a:solidFill>
                            <a:srgbClr val="0000FF"/>
                          </a:solidFill>
                          <a:latin typeface="Calibri"/>
                          <a:ea typeface="Calibri"/>
                          <a:cs typeface="Traditional Arabic"/>
                        </a:rPr>
                        <a:t>30/03/2013</a:t>
                      </a:r>
                      <a:endParaRPr lang="en-US" sz="900" b="1" kern="1200" dirty="0">
                        <a:solidFill>
                          <a:srgbClr val="0000FF"/>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1">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03</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الإدارة العامة للسلامة والأمن الجامعي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27/11/2013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04</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وكالة الجامعة للتطوير والجودة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16</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12</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05</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وكالة الجامعة للشؤون التعليمية والأكاديمية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26</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12</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06</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عمادة التعليم الإلكتروني والتعلم عن بعد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a:solidFill>
                            <a:srgbClr val="0000FF"/>
                          </a:solidFill>
                          <a:latin typeface="Calibri"/>
                          <a:ea typeface="Calibri"/>
                          <a:cs typeface="Traditional Arabic"/>
                        </a:rPr>
                        <a:t>31</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12</a:t>
                      </a:r>
                      <a:r>
                        <a:rPr lang="ar-SA" sz="900" b="1" kern="1200" dirty="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b="1">
                          <a:solidFill>
                            <a:srgbClr val="0000FF"/>
                          </a:solidFill>
                          <a:latin typeface="Traditional Arabic"/>
                          <a:ea typeface="Calibri"/>
                          <a:cs typeface="Arial"/>
                        </a:rPr>
                        <a:t>07</a:t>
                      </a:r>
                      <a:endParaRPr lang="en-US" sz="600" b="1">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900" b="1" dirty="0">
                          <a:solidFill>
                            <a:srgbClr val="0000FF"/>
                          </a:solidFill>
                          <a:latin typeface="Calibri"/>
                          <a:ea typeface="Calibri"/>
                          <a:cs typeface="Traditional Arabic"/>
                        </a:rPr>
                        <a:t>عمادة الدراسات العليا </a:t>
                      </a:r>
                      <a:endParaRPr lang="en-US" sz="800" b="1" dirty="0">
                        <a:solidFill>
                          <a:srgbClr val="0000FF"/>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900" b="1" kern="1200" dirty="0" smtClean="0">
                          <a:solidFill>
                            <a:srgbClr val="0000FF"/>
                          </a:solidFill>
                          <a:latin typeface="Calibri"/>
                          <a:ea typeface="Calibri"/>
                          <a:cs typeface="Traditional Arabic"/>
                        </a:rPr>
                        <a:t>06</a:t>
                      </a:r>
                      <a:r>
                        <a:rPr lang="ar-SA" sz="900" b="1" kern="1200" dirty="0" smtClean="0">
                          <a:solidFill>
                            <a:srgbClr val="0000FF"/>
                          </a:solidFill>
                          <a:latin typeface="Calibri"/>
                          <a:ea typeface="Calibri"/>
                          <a:cs typeface="Traditional Arabic"/>
                        </a:rPr>
                        <a:t>/</a:t>
                      </a:r>
                      <a:r>
                        <a:rPr lang="en-US" sz="900" b="1" kern="1200" dirty="0" smtClean="0">
                          <a:solidFill>
                            <a:srgbClr val="0000FF"/>
                          </a:solidFill>
                          <a:latin typeface="Calibri"/>
                          <a:ea typeface="Calibri"/>
                          <a:cs typeface="Traditional Arabic"/>
                        </a:rPr>
                        <a:t>04</a:t>
                      </a:r>
                      <a:r>
                        <a:rPr lang="ar-SA" sz="900" b="1" kern="1200" dirty="0" smtClean="0">
                          <a:solidFill>
                            <a:srgbClr val="0000FF"/>
                          </a:solidFill>
                          <a:latin typeface="Calibri"/>
                          <a:ea typeface="Calibri"/>
                          <a:cs typeface="Traditional Arabic"/>
                        </a:rPr>
                        <a:t>/</a:t>
                      </a:r>
                      <a:r>
                        <a:rPr lang="en-US" sz="900" b="1" kern="1200" dirty="0">
                          <a:solidFill>
                            <a:srgbClr val="0000FF"/>
                          </a:solidFill>
                          <a:latin typeface="Calibri"/>
                          <a:ea typeface="Calibri"/>
                          <a:cs typeface="Traditional Arabic"/>
                        </a:rPr>
                        <a:t>2013</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0">
                        <a:lnSpc>
                          <a:spcPct val="115000"/>
                        </a:lnSpc>
                        <a:spcBef>
                          <a:spcPts val="0"/>
                        </a:spcBef>
                        <a:spcAft>
                          <a:spcPts val="0"/>
                        </a:spcAft>
                      </a:pPr>
                      <a:endParaRPr lang="en-US" sz="70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900" b="1">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kern="1200" dirty="0">
                        <a:solidFill>
                          <a:schemeClr val="tx1"/>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900" b="1" dirty="0">
                        <a:latin typeface="Traditional Arabic"/>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dirty="0">
                          <a:solidFill>
                            <a:srgbClr val="D60093"/>
                          </a:solidFill>
                          <a:latin typeface="Traditional Arabic"/>
                          <a:ea typeface="Calibri"/>
                          <a:cs typeface="Arial"/>
                        </a:rPr>
                        <a:t>01</a:t>
                      </a:r>
                      <a:endParaRPr lang="en-US" sz="600" dirty="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rtl="1">
                        <a:lnSpc>
                          <a:spcPct val="115000"/>
                        </a:lnSpc>
                        <a:spcBef>
                          <a:spcPts val="0"/>
                        </a:spcBef>
                        <a:spcAft>
                          <a:spcPts val="0"/>
                        </a:spcAft>
                      </a:pPr>
                      <a:r>
                        <a:rPr lang="ar-SA" sz="900" b="1" dirty="0">
                          <a:solidFill>
                            <a:srgbClr val="D60093"/>
                          </a:solidFill>
                          <a:latin typeface="Calibri"/>
                          <a:ea typeface="Calibri"/>
                          <a:cs typeface="Traditional Arabic"/>
                        </a:rPr>
                        <a:t>عمادة شؤون المكتبات </a:t>
                      </a:r>
                      <a:endParaRPr lang="en-US" sz="800" b="1" dirty="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900" b="1" kern="1200" dirty="0">
                          <a:solidFill>
                            <a:srgbClr val="D60093"/>
                          </a:solidFill>
                          <a:latin typeface="+mj-lt"/>
                          <a:ea typeface="Calibri"/>
                          <a:cs typeface="Traditional Arabic"/>
                        </a:rPr>
                        <a:t>02</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01</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2014</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marL="0" marR="0" algn="ctr" rtl="0">
                        <a:lnSpc>
                          <a:spcPct val="115000"/>
                        </a:lnSpc>
                        <a:spcBef>
                          <a:spcPts val="0"/>
                        </a:spcBef>
                        <a:spcAft>
                          <a:spcPts val="0"/>
                        </a:spcAft>
                      </a:pPr>
                      <a:r>
                        <a:rPr lang="en-US" sz="1200" b="1" kern="1200" dirty="0" smtClean="0">
                          <a:solidFill>
                            <a:srgbClr val="D60093"/>
                          </a:solidFill>
                          <a:latin typeface="Calibri"/>
                          <a:ea typeface="Calibri"/>
                          <a:cs typeface="Traditional Arabic"/>
                        </a:rPr>
                        <a:t>2014</a:t>
                      </a:r>
                      <a:endParaRPr lang="en-US" sz="1200" b="1" kern="1200" dirty="0">
                        <a:solidFill>
                          <a:srgbClr val="D60093"/>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marL="0" marR="0" algn="ctr" rtl="0">
                        <a:lnSpc>
                          <a:spcPct val="115000"/>
                        </a:lnSpc>
                        <a:spcBef>
                          <a:spcPts val="0"/>
                        </a:spcBef>
                        <a:spcAft>
                          <a:spcPts val="0"/>
                        </a:spcAft>
                      </a:pPr>
                      <a:r>
                        <a:rPr lang="en-US" sz="1200" b="1" kern="1200" dirty="0" smtClean="0">
                          <a:solidFill>
                            <a:srgbClr val="D60093"/>
                          </a:solidFill>
                          <a:latin typeface="Calibri"/>
                          <a:ea typeface="Calibri"/>
                          <a:cs typeface="Traditional Arabic"/>
                        </a:rPr>
                        <a:t>3</a:t>
                      </a:r>
                      <a:endParaRPr lang="en-US" sz="1200" b="1" kern="1200" dirty="0">
                        <a:solidFill>
                          <a:srgbClr val="D60093"/>
                        </a:solidFill>
                        <a:latin typeface="Calibri"/>
                        <a:ea typeface="Calibri"/>
                        <a:cs typeface="Traditional Arabic"/>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62622">
                <a:tc>
                  <a:txBody>
                    <a:bodyPr/>
                    <a:lstStyle/>
                    <a:p>
                      <a:pPr marL="0" marR="0" algn="ctr" rtl="1">
                        <a:lnSpc>
                          <a:spcPct val="115000"/>
                        </a:lnSpc>
                        <a:spcBef>
                          <a:spcPts val="0"/>
                        </a:spcBef>
                        <a:spcAft>
                          <a:spcPts val="0"/>
                        </a:spcAft>
                      </a:pPr>
                      <a:r>
                        <a:rPr lang="en-US" sz="700">
                          <a:solidFill>
                            <a:srgbClr val="D60093"/>
                          </a:solidFill>
                          <a:latin typeface="Traditional Arabic"/>
                          <a:ea typeface="Calibri"/>
                          <a:cs typeface="Arial"/>
                        </a:rPr>
                        <a:t>02</a:t>
                      </a:r>
                      <a:endParaRPr lang="en-US" sz="60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rtl="1">
                        <a:lnSpc>
                          <a:spcPct val="115000"/>
                        </a:lnSpc>
                        <a:spcBef>
                          <a:spcPts val="0"/>
                        </a:spcBef>
                        <a:spcAft>
                          <a:spcPts val="0"/>
                        </a:spcAft>
                      </a:pPr>
                      <a:r>
                        <a:rPr lang="ar-SA" sz="900" b="1">
                          <a:solidFill>
                            <a:srgbClr val="D60093"/>
                          </a:solidFill>
                          <a:latin typeface="Calibri"/>
                          <a:ea typeface="Calibri"/>
                          <a:cs typeface="Traditional Arabic"/>
                        </a:rPr>
                        <a:t>كلية التمريض</a:t>
                      </a:r>
                      <a:endParaRPr lang="en-US" sz="800" b="1">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900" b="1" kern="1200" dirty="0">
                          <a:solidFill>
                            <a:srgbClr val="D60093"/>
                          </a:solidFill>
                          <a:latin typeface="+mj-lt"/>
                          <a:ea typeface="Calibri"/>
                          <a:cs typeface="Traditional Arabic"/>
                        </a:rPr>
                        <a:t>06</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01</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2014</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622">
                <a:tc>
                  <a:txBody>
                    <a:bodyPr/>
                    <a:lstStyle/>
                    <a:p>
                      <a:pPr marL="0" marR="0" algn="ctr" rtl="1">
                        <a:lnSpc>
                          <a:spcPct val="115000"/>
                        </a:lnSpc>
                        <a:spcBef>
                          <a:spcPts val="0"/>
                        </a:spcBef>
                        <a:spcAft>
                          <a:spcPts val="0"/>
                        </a:spcAft>
                      </a:pPr>
                      <a:r>
                        <a:rPr lang="en-US" sz="700">
                          <a:solidFill>
                            <a:srgbClr val="D60093"/>
                          </a:solidFill>
                          <a:latin typeface="Traditional Arabic"/>
                          <a:ea typeface="Calibri"/>
                          <a:cs typeface="Arial"/>
                        </a:rPr>
                        <a:t>03</a:t>
                      </a:r>
                      <a:endParaRPr lang="en-US" sz="60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rtl="1">
                        <a:lnSpc>
                          <a:spcPct val="115000"/>
                        </a:lnSpc>
                        <a:spcBef>
                          <a:spcPts val="0"/>
                        </a:spcBef>
                        <a:spcAft>
                          <a:spcPts val="0"/>
                        </a:spcAft>
                      </a:pPr>
                      <a:r>
                        <a:rPr lang="ar-SA" sz="900" b="1" dirty="0">
                          <a:solidFill>
                            <a:srgbClr val="D60093"/>
                          </a:solidFill>
                          <a:latin typeface="Calibri"/>
                          <a:ea typeface="Calibri"/>
                          <a:cs typeface="Traditional Arabic"/>
                        </a:rPr>
                        <a:t>عمادة التطوير</a:t>
                      </a:r>
                      <a:endParaRPr lang="en-US" sz="800" b="1" dirty="0">
                        <a:solidFill>
                          <a:srgbClr val="D60093"/>
                        </a:solidFill>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900" b="1" kern="1200" dirty="0">
                          <a:solidFill>
                            <a:srgbClr val="D60093"/>
                          </a:solidFill>
                          <a:latin typeface="+mj-lt"/>
                          <a:ea typeface="Calibri"/>
                          <a:cs typeface="Traditional Arabic"/>
                        </a:rPr>
                        <a:t>07</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01</a:t>
                      </a:r>
                      <a:r>
                        <a:rPr lang="ar-SA" sz="900" b="1" kern="1200" dirty="0">
                          <a:solidFill>
                            <a:srgbClr val="D60093"/>
                          </a:solidFill>
                          <a:latin typeface="+mj-lt"/>
                          <a:ea typeface="Calibri"/>
                          <a:cs typeface="Traditional Arabic"/>
                        </a:rPr>
                        <a:t>/</a:t>
                      </a:r>
                      <a:r>
                        <a:rPr lang="en-US" sz="900" b="1" kern="1200" dirty="0">
                          <a:solidFill>
                            <a:srgbClr val="D60093"/>
                          </a:solidFill>
                          <a:latin typeface="+mj-lt"/>
                          <a:ea typeface="Calibri"/>
                          <a:cs typeface="Traditional Arabic"/>
                        </a:rPr>
                        <a:t>2014</a:t>
                      </a: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rtl="0">
                        <a:lnSpc>
                          <a:spcPct val="115000"/>
                        </a:lnSpc>
                        <a:spcBef>
                          <a:spcPts val="0"/>
                        </a:spcBef>
                        <a:spcAft>
                          <a:spcPts val="0"/>
                        </a:spcAft>
                      </a:pPr>
                      <a:endParaRPr lang="en-US" sz="800" b="1" dirty="0">
                        <a:latin typeface="Calibri"/>
                        <a:ea typeface="Calibri"/>
                        <a:cs typeface="Arial"/>
                      </a:endParaRPr>
                    </a:p>
                  </a:txBody>
                  <a:tcPr marL="37684" marR="37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graphicFrame>
        <p:nvGraphicFramePr>
          <p:cNvPr id="5" name="جدول 4"/>
          <p:cNvGraphicFramePr>
            <a:graphicFrameLocks noGrp="1"/>
          </p:cNvGraphicFramePr>
          <p:nvPr/>
        </p:nvGraphicFramePr>
        <p:xfrm>
          <a:off x="152403" y="533400"/>
          <a:ext cx="8839196" cy="5415280"/>
        </p:xfrm>
        <a:graphic>
          <a:graphicData uri="http://schemas.openxmlformats.org/drawingml/2006/table">
            <a:tbl>
              <a:tblPr rtl="1" firstRow="1" bandRow="1">
                <a:tableStyleId>{5C22544A-7EE6-4342-B048-85BDC9FD1C3A}</a:tableStyleId>
              </a:tblPr>
              <a:tblGrid>
                <a:gridCol w="1575325"/>
                <a:gridCol w="791954"/>
                <a:gridCol w="791954"/>
                <a:gridCol w="791954"/>
                <a:gridCol w="791954"/>
                <a:gridCol w="791954"/>
                <a:gridCol w="3304101"/>
              </a:tblGrid>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الهدف الإستراتيجي 1 :</a:t>
                      </a:r>
                      <a:r>
                        <a:rPr lang="ar-SA" sz="1600" dirty="0" smtClean="0"/>
                        <a:t>تطوير العمل الإداري لرفع كفاءة الأداء وزيادة الإنتاجية في الوحدات الإدارية المختلفة بالجامعة.</a:t>
                      </a:r>
                      <a:endParaRPr lang="en-US" sz="1100" dirty="0" smtClean="0">
                        <a:solidFill>
                          <a:srgbClr val="FFFF00"/>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tr>
              <a:tr h="37084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1800" dirty="0" smtClean="0"/>
                        <a:t>المبادرة 1</a:t>
                      </a:r>
                      <a:r>
                        <a:rPr lang="ar-SA" sz="1800" dirty="0" smtClean="0"/>
                        <a:t>.</a:t>
                      </a:r>
                      <a:r>
                        <a:rPr lang="ar-JO" sz="1800" dirty="0" smtClean="0"/>
                        <a:t>1:</a:t>
                      </a:r>
                      <a:r>
                        <a:rPr lang="ar-SA" sz="1800" dirty="0" smtClean="0"/>
                        <a:t> العمل على تطوير العملية الإدارية في مختلف وحدات الجامعة بما يمكن أن يساعد في رفع كفاءة الأداء وزيادة إنتاجية الأقسام والإدارات في الجامعة </a:t>
                      </a:r>
                      <a:endParaRPr lang="en-US" sz="1100" b="1" dirty="0" smtClean="0">
                        <a:solidFill>
                          <a:schemeClr val="accent2">
                            <a:lumMod val="75000"/>
                          </a:schemeClr>
                        </a:solidFill>
                        <a:latin typeface="Times New Roman"/>
                        <a:ea typeface="Times New Roman"/>
                        <a:cs typeface="Arial"/>
                      </a:endParaRPr>
                    </a:p>
                  </a:txBody>
                  <a:tcPr anchor="ctr"/>
                </a:tc>
                <a:tc hMerge="1">
                  <a:txBody>
                    <a:bodyPr/>
                    <a:lstStyle/>
                    <a:p>
                      <a:pPr algn="ctr" rtl="1"/>
                      <a:endParaRPr lang="ar-SA" dirty="0"/>
                    </a:p>
                  </a:txBody>
                  <a:tcPr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dirty="0"/>
                    </a:p>
                  </a:txBody>
                  <a:tcPr anchor="ct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smtClean="0">
                          <a:latin typeface="Times New Roman"/>
                          <a:ea typeface="Times New Roman"/>
                          <a:cs typeface="+mn-cs"/>
                        </a:rPr>
                        <a:t>المشاريع  (</a:t>
                      </a:r>
                      <a:r>
                        <a:rPr lang="en-US" sz="1800" dirty="0" smtClean="0">
                          <a:latin typeface="Arial"/>
                          <a:ea typeface="Times New Roman"/>
                          <a:cs typeface="Arial"/>
                        </a:rPr>
                        <a:t>(Action plan</a:t>
                      </a:r>
                      <a:endParaRPr lang="en-US" sz="2000" dirty="0" smtClean="0">
                        <a:latin typeface="Times New Roman"/>
                        <a:ea typeface="Times New Roman"/>
                        <a:cs typeface="Arial"/>
                      </a:endParaRPr>
                    </a:p>
                  </a:txBody>
                  <a:tcPr anchor="ctr"/>
                </a:tc>
                <a:tc>
                  <a:txBody>
                    <a:bodyPr/>
                    <a:lstStyle/>
                    <a:p>
                      <a:pPr algn="ctr" rtl="1"/>
                      <a:r>
                        <a:rPr lang="ar-SA" dirty="0" smtClean="0"/>
                        <a:t>2009</a:t>
                      </a:r>
                      <a:endParaRPr lang="ar-SA" dirty="0"/>
                    </a:p>
                  </a:txBody>
                  <a:tcPr anchor="ctr"/>
                </a:tc>
                <a:tc>
                  <a:txBody>
                    <a:bodyPr/>
                    <a:lstStyle/>
                    <a:p>
                      <a:pPr algn="ctr" rtl="1"/>
                      <a:r>
                        <a:rPr lang="ar-SA" dirty="0" smtClean="0"/>
                        <a:t>2010</a:t>
                      </a:r>
                      <a:endParaRPr lang="ar-SA" dirty="0"/>
                    </a:p>
                  </a:txBody>
                  <a:tcPr anchor="ctr"/>
                </a:tc>
                <a:tc>
                  <a:txBody>
                    <a:bodyPr/>
                    <a:lstStyle/>
                    <a:p>
                      <a:pPr algn="ctr" rtl="1"/>
                      <a:r>
                        <a:rPr lang="ar-SA" dirty="0" smtClean="0"/>
                        <a:t>2011</a:t>
                      </a:r>
                      <a:endParaRPr lang="ar-SA" dirty="0"/>
                    </a:p>
                  </a:txBody>
                  <a:tcPr anchor="ctr"/>
                </a:tc>
                <a:tc>
                  <a:txBody>
                    <a:bodyPr/>
                    <a:lstStyle/>
                    <a:p>
                      <a:pPr algn="ctr" rtl="1"/>
                      <a:r>
                        <a:rPr lang="ar-SA" dirty="0" smtClean="0"/>
                        <a:t>2012</a:t>
                      </a:r>
                      <a:endParaRPr lang="ar-SA" dirty="0"/>
                    </a:p>
                  </a:txBody>
                  <a:tcPr anchor="ctr"/>
                </a:tc>
                <a:tc>
                  <a:txBody>
                    <a:bodyPr/>
                    <a:lstStyle/>
                    <a:p>
                      <a:pPr algn="ctr" rtl="1"/>
                      <a:r>
                        <a:rPr lang="ar-SA" dirty="0" smtClean="0"/>
                        <a:t>2013</a:t>
                      </a:r>
                      <a:endParaRPr lang="ar-SA"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JO" sz="1800" dirty="0" smtClean="0">
                          <a:latin typeface="Times New Roman"/>
                          <a:ea typeface="Times New Roman"/>
                          <a:cs typeface="+mn-cs"/>
                        </a:rPr>
                        <a:t>مؤشرات الأداء </a:t>
                      </a:r>
                      <a:r>
                        <a:rPr lang="en-US" sz="1800" dirty="0" smtClean="0">
                          <a:latin typeface="Arial"/>
                          <a:ea typeface="Times New Roman"/>
                          <a:cs typeface="Arial"/>
                        </a:rPr>
                        <a:t>KPI's</a:t>
                      </a:r>
                      <a:endParaRPr lang="en-US" sz="2000" dirty="0" smtClean="0">
                        <a:latin typeface="Times New Roman"/>
                        <a:ea typeface="Times New Roman"/>
                        <a:cs typeface="Arial"/>
                      </a:endParaRPr>
                    </a:p>
                  </a:txBody>
                  <a:tcPr anchor="ctr"/>
                </a:tc>
              </a:tr>
              <a:tr h="1691640">
                <a:tc rowSpan="2">
                  <a:txBody>
                    <a:bodyPr/>
                    <a:lstStyle/>
                    <a:p>
                      <a:pPr marL="0" marR="0" algn="ctr" rtl="1">
                        <a:spcBef>
                          <a:spcPts val="0"/>
                        </a:spcBef>
                        <a:spcAft>
                          <a:spcPts val="0"/>
                        </a:spcAft>
                      </a:pPr>
                      <a:r>
                        <a:rPr lang="ar-SA" sz="1800" dirty="0" smtClean="0">
                          <a:latin typeface="Times New Roman"/>
                          <a:ea typeface="Times New Roman"/>
                          <a:cs typeface="AL-Mohanad"/>
                        </a:rPr>
                        <a:t>1.1.1</a:t>
                      </a:r>
                      <a:r>
                        <a:rPr lang="ar-SA" sz="1600" dirty="0" smtClean="0">
                          <a:latin typeface="Times New Roman"/>
                          <a:ea typeface="Times New Roman"/>
                          <a:cs typeface="AL-Mohanad"/>
                        </a:rPr>
                        <a:t>:</a:t>
                      </a:r>
                      <a:r>
                        <a:rPr lang="ar-SA" sz="1400" dirty="0" smtClean="0">
                          <a:latin typeface="Times New Roman"/>
                          <a:ea typeface="Times New Roman"/>
                          <a:cs typeface="AL-Mohanad"/>
                        </a:rPr>
                        <a:t> مشروع تطبيق نظام الجودة </a:t>
                      </a:r>
                      <a:r>
                        <a:rPr lang="en-US" sz="1200" dirty="0" smtClean="0">
                          <a:latin typeface="Times New Roman"/>
                          <a:ea typeface="Times New Roman"/>
                          <a:cs typeface="AL-Mohanad"/>
                        </a:rPr>
                        <a:t>ISO (9001 : 2008)</a:t>
                      </a:r>
                      <a:endParaRPr lang="en-US" sz="1400" dirty="0" smtClean="0">
                        <a:latin typeface="Times New Roman"/>
                        <a:ea typeface="Times New Roman"/>
                        <a:cs typeface="Arial"/>
                      </a:endParaRPr>
                    </a:p>
                    <a:p>
                      <a:pPr marL="0" marR="0" algn="ctr" rtl="1">
                        <a:spcBef>
                          <a:spcPts val="0"/>
                        </a:spcBef>
                        <a:spcAft>
                          <a:spcPts val="0"/>
                        </a:spcAft>
                      </a:pPr>
                      <a:r>
                        <a:rPr lang="ar-SA" sz="1400" cap="all" dirty="0" smtClean="0">
                          <a:latin typeface="Arial"/>
                          <a:ea typeface="Times New Roman"/>
                          <a:cs typeface="AL-Mohanad"/>
                        </a:rPr>
                        <a:t>     يسعى مشروع تطبيق نظام الجودة (</a:t>
                      </a:r>
                      <a:r>
                        <a:rPr lang="en-US" sz="1400" dirty="0" smtClean="0">
                          <a:latin typeface="Times New Roman"/>
                          <a:ea typeface="Times New Roman"/>
                          <a:cs typeface="AL-Mohanad"/>
                        </a:rPr>
                        <a:t>ISO(9001:2008</a:t>
                      </a:r>
                      <a:r>
                        <a:rPr lang="ar-SA" sz="1400" cap="all" dirty="0" smtClean="0">
                          <a:latin typeface="Arial"/>
                          <a:ea typeface="Times New Roman"/>
                          <a:cs typeface="AL-Mohanad"/>
                        </a:rPr>
                        <a:t> إلى رفع مستوى الأداء الإداري في مختلف إدارات ووحدات الجامعة بما يضمن تحسن العملية الإدارية التي يمكن أن تنعكس إيجاباً على بقية عمليات الأداء في الجامعة</a:t>
                      </a:r>
                      <a:endParaRPr lang="en-US" sz="1400" dirty="0" smtClean="0">
                        <a:latin typeface="Times New Roman"/>
                        <a:ea typeface="Times New Roman"/>
                        <a:cs typeface="Arial"/>
                      </a:endParaRPr>
                    </a:p>
                    <a:p>
                      <a:pPr algn="ctr" rtl="1"/>
                      <a:endParaRPr lang="ar-SA" dirty="0"/>
                    </a:p>
                  </a:txBody>
                  <a:tcPr/>
                </a:tc>
                <a:tc>
                  <a:txBody>
                    <a:bodyPr/>
                    <a:lstStyle/>
                    <a:p>
                      <a:pPr algn="ctr" rtl="1"/>
                      <a:r>
                        <a:rPr lang="en-US" dirty="0" smtClean="0"/>
                        <a:t>5</a:t>
                      </a:r>
                      <a:r>
                        <a:rPr lang="ar-SA" dirty="0" smtClean="0"/>
                        <a:t> وحدات</a:t>
                      </a:r>
                      <a:endParaRPr lang="ar-SA" dirty="0"/>
                    </a:p>
                  </a:txBody>
                  <a:tcPr/>
                </a:tc>
                <a:tc>
                  <a:txBody>
                    <a:bodyPr/>
                    <a:lstStyle/>
                    <a:p>
                      <a:pPr algn="ctr" rtl="1"/>
                      <a:r>
                        <a:rPr lang="ar-SA" dirty="0" smtClean="0"/>
                        <a:t>7 وحدات</a:t>
                      </a:r>
                      <a:endParaRPr lang="ar-SA" dirty="0"/>
                    </a:p>
                  </a:txBody>
                  <a:tcPr/>
                </a:tc>
                <a:tc>
                  <a:txBody>
                    <a:bodyPr/>
                    <a:lstStyle/>
                    <a:p>
                      <a:pPr algn="ctr" rtl="1"/>
                      <a:r>
                        <a:rPr lang="ar-SA" dirty="0" smtClean="0"/>
                        <a:t>2 وحدات</a:t>
                      </a:r>
                      <a:endParaRPr lang="ar-SA" dirty="0"/>
                    </a:p>
                  </a:txBody>
                  <a:tcPr/>
                </a:tc>
                <a:tc>
                  <a:txBody>
                    <a:bodyPr/>
                    <a:lstStyle/>
                    <a:p>
                      <a:pPr algn="ctr" rtl="1"/>
                      <a:r>
                        <a:rPr lang="ar-SA" dirty="0" smtClean="0"/>
                        <a:t>5 وحدات</a:t>
                      </a:r>
                      <a:endParaRPr lang="ar-SA" dirty="0"/>
                    </a:p>
                  </a:txBody>
                  <a:tcPr/>
                </a:tc>
                <a:tc>
                  <a:txBody>
                    <a:bodyPr/>
                    <a:lstStyle/>
                    <a:p>
                      <a:pPr algn="ctr" rtl="1"/>
                      <a:r>
                        <a:rPr lang="ar-SA" dirty="0" smtClean="0"/>
                        <a:t>7 وحدات</a:t>
                      </a:r>
                      <a:endParaRPr lang="ar-SA" dirty="0"/>
                    </a:p>
                  </a:txBody>
                  <a:tcPr/>
                </a:tc>
                <a:tc rowSpan="2">
                  <a:txBody>
                    <a:bodyPr/>
                    <a:lstStyle/>
                    <a:p>
                      <a:pPr algn="just" rtl="1"/>
                      <a:r>
                        <a:rPr lang="ar-SA" sz="1800" dirty="0" smtClean="0">
                          <a:latin typeface="+mn-lt"/>
                          <a:ea typeface="Times New Roman"/>
                          <a:cs typeface="AL-Mohanad"/>
                        </a:rPr>
                        <a:t>1-عدد الوحدات التي حصلت على شهادة الجودة في العام.</a:t>
                      </a:r>
                      <a:endParaRPr lang="en-US" sz="1800" dirty="0" smtClean="0">
                        <a:latin typeface="+mn-lt"/>
                        <a:ea typeface="Times New Roman"/>
                        <a:cs typeface="Arial"/>
                      </a:endParaRPr>
                    </a:p>
                    <a:p>
                      <a:pPr algn="just" rtl="1"/>
                      <a:r>
                        <a:rPr lang="ar-SA" sz="1800" b="1" dirty="0" smtClean="0">
                          <a:solidFill>
                            <a:srgbClr val="C00000"/>
                          </a:solidFill>
                          <a:latin typeface="+mn-lt"/>
                          <a:ea typeface="Times New Roman"/>
                          <a:cs typeface="AL-Mohanad"/>
                        </a:rPr>
                        <a:t>2-عدد الوحدات التي تعمل حالياً على  تطبيق </a:t>
                      </a:r>
                      <a:r>
                        <a:rPr lang="ar-SA" sz="1800" b="1" dirty="0" err="1" smtClean="0">
                          <a:solidFill>
                            <a:srgbClr val="C00000"/>
                          </a:solidFill>
                          <a:latin typeface="+mn-lt"/>
                          <a:ea typeface="Times New Roman"/>
                          <a:cs typeface="AL-Mohanad"/>
                        </a:rPr>
                        <a:t>الـ</a:t>
                      </a:r>
                      <a:r>
                        <a:rPr lang="ar-SA" sz="1800" b="1" dirty="0" smtClean="0">
                          <a:solidFill>
                            <a:srgbClr val="C00000"/>
                          </a:solidFill>
                          <a:latin typeface="+mn-lt"/>
                          <a:ea typeface="Times New Roman"/>
                          <a:cs typeface="AL-Mohanad"/>
                        </a:rPr>
                        <a:t> </a:t>
                      </a:r>
                      <a:r>
                        <a:rPr lang="en-US" sz="1800" b="1" dirty="0" smtClean="0">
                          <a:solidFill>
                            <a:srgbClr val="C00000"/>
                          </a:solidFill>
                          <a:latin typeface="+mn-lt"/>
                          <a:ea typeface="Times New Roman"/>
                          <a:cs typeface="AL-Mohanad"/>
                        </a:rPr>
                        <a:t>ISO 9001:2008 </a:t>
                      </a:r>
                      <a:r>
                        <a:rPr lang="ar-SA" sz="1800" b="1" dirty="0" smtClean="0">
                          <a:latin typeface="+mn-lt"/>
                          <a:ea typeface="Times New Roman"/>
                          <a:cs typeface="AL-Mohanad"/>
                        </a:rPr>
                        <a:t>.</a:t>
                      </a:r>
                      <a:endParaRPr lang="en-US" sz="1800" b="1" dirty="0" smtClean="0">
                        <a:latin typeface="+mn-lt"/>
                        <a:ea typeface="Times New Roman"/>
                        <a:cs typeface="Arial"/>
                      </a:endParaRPr>
                    </a:p>
                    <a:p>
                      <a:pPr algn="just" rtl="1"/>
                      <a:r>
                        <a:rPr lang="ar-SA" sz="1800" dirty="0" smtClean="0">
                          <a:latin typeface="+mn-lt"/>
                          <a:ea typeface="Times New Roman"/>
                          <a:cs typeface="AL-Mohanad"/>
                        </a:rPr>
                        <a:t>3-عدد زيارات الخبراء الداخليين إلى وحدات الجامعة.</a:t>
                      </a:r>
                      <a:endParaRPr lang="en-US" sz="1800" dirty="0" smtClean="0">
                        <a:latin typeface="+mn-lt"/>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4-عدد زيارات الخبراء الخارجيين إلى وحدات الجامعة.</a:t>
                      </a:r>
                      <a:endParaRPr lang="en-US" sz="2000" dirty="0" smtClean="0">
                        <a:latin typeface="Times New Roman"/>
                        <a:ea typeface="Times New Roman"/>
                        <a:cs typeface="Arial"/>
                      </a:endParaRPr>
                    </a:p>
                    <a:p>
                      <a:pPr marL="0" marR="0" algn="just" rtl="1">
                        <a:spcBef>
                          <a:spcPts val="0"/>
                        </a:spcBef>
                        <a:spcAft>
                          <a:spcPts val="0"/>
                        </a:spcAft>
                      </a:pPr>
                      <a:r>
                        <a:rPr lang="ar-SA" sz="1800" dirty="0" smtClean="0">
                          <a:latin typeface="Times New Roman"/>
                          <a:ea typeface="Times New Roman"/>
                          <a:cs typeface="AL-Mohanad"/>
                        </a:rPr>
                        <a:t>5-العدد الفعلي للوحدات التي حصلت على شهادات </a:t>
                      </a:r>
                      <a:r>
                        <a:rPr lang="ar-SA" sz="1800" dirty="0" err="1" smtClean="0">
                          <a:latin typeface="Times New Roman"/>
                          <a:ea typeface="Times New Roman"/>
                          <a:cs typeface="AL-Mohanad"/>
                        </a:rPr>
                        <a:t>الـ</a:t>
                      </a:r>
                      <a:r>
                        <a:rPr lang="en-US" sz="1800" dirty="0" smtClean="0">
                          <a:latin typeface="+mn-lt"/>
                          <a:ea typeface="Times New Roman"/>
                          <a:cs typeface="AL-Mohanad"/>
                        </a:rPr>
                        <a:t>ISO 9001:2008  </a:t>
                      </a:r>
                      <a:r>
                        <a:rPr lang="ar-SA" sz="1800" dirty="0" smtClean="0">
                          <a:latin typeface="+mn-lt"/>
                          <a:ea typeface="Times New Roman"/>
                          <a:cs typeface="AL-Mohanad"/>
                        </a:rPr>
                        <a:t> </a:t>
                      </a:r>
                      <a:r>
                        <a:rPr lang="ar-SA" sz="1800" dirty="0" smtClean="0">
                          <a:latin typeface="Times New Roman"/>
                          <a:ea typeface="Times New Roman"/>
                          <a:cs typeface="AL-Mohanad"/>
                        </a:rPr>
                        <a:t>.</a:t>
                      </a:r>
                      <a:endParaRPr lang="en-US" sz="2000" dirty="0" smtClean="0">
                        <a:latin typeface="Times New Roman"/>
                        <a:ea typeface="Times New Roman"/>
                        <a:cs typeface="Arial"/>
                      </a:endParaRPr>
                    </a:p>
                    <a:p>
                      <a:pPr rtl="1"/>
                      <a:endParaRPr lang="ar-SA" dirty="0"/>
                    </a:p>
                  </a:txBody>
                  <a:tcPr/>
                </a:tc>
              </a:tr>
              <a:tr h="1691640">
                <a:tc vMerge="1">
                  <a:txBody>
                    <a:bodyPr/>
                    <a:lstStyle/>
                    <a:p>
                      <a:pPr rtl="1"/>
                      <a:endParaRPr lang="ar-SA"/>
                    </a:p>
                  </a:txBody>
                  <a:tcPr/>
                </a:tc>
                <a:tc>
                  <a:txBody>
                    <a:bodyPr/>
                    <a:lstStyle/>
                    <a:p>
                      <a:pPr algn="ctr" rtl="1"/>
                      <a:r>
                        <a:rPr lang="en-US" sz="1200" dirty="0" smtClean="0"/>
                        <a:t>150.000 SR</a:t>
                      </a:r>
                      <a:endParaRPr lang="ar-SA" dirty="0"/>
                    </a:p>
                  </a:txBody>
                  <a:tcPr/>
                </a:tc>
                <a:tc>
                  <a:txBody>
                    <a:bodyPr/>
                    <a:lstStyle/>
                    <a:p>
                      <a:pPr algn="ctr" rtl="1"/>
                      <a:r>
                        <a:rPr lang="en-US" sz="1200" dirty="0" smtClean="0"/>
                        <a:t>200.000 SR</a:t>
                      </a:r>
                      <a:endParaRPr lang="ar-SA" dirty="0"/>
                    </a:p>
                  </a:txBody>
                  <a:tcPr/>
                </a:tc>
                <a:tc>
                  <a:txBody>
                    <a:bodyPr/>
                    <a:lstStyle/>
                    <a:p>
                      <a:pPr algn="ctr" rtl="1"/>
                      <a:r>
                        <a:rPr lang="en-US" sz="1200" dirty="0" smtClean="0"/>
                        <a:t>70.000</a:t>
                      </a:r>
                      <a:r>
                        <a:rPr lang="en-US" sz="1200" baseline="0" dirty="0" smtClean="0"/>
                        <a:t> </a:t>
                      </a:r>
                      <a:r>
                        <a:rPr lang="en-US" sz="1200" dirty="0" smtClean="0"/>
                        <a:t>SR</a:t>
                      </a:r>
                      <a:endParaRPr lang="ar-SA" dirty="0"/>
                    </a:p>
                  </a:txBody>
                  <a:tcPr/>
                </a:tc>
                <a:tc>
                  <a:txBody>
                    <a:bodyPr/>
                    <a:lstStyle/>
                    <a:p>
                      <a:pPr algn="ctr" rtl="1"/>
                      <a:r>
                        <a:rPr lang="en-US" sz="1200" dirty="0" smtClean="0"/>
                        <a:t>160.000 SR</a:t>
                      </a:r>
                      <a:endParaRPr lang="ar-SA" dirty="0"/>
                    </a:p>
                  </a:txBody>
                  <a:tcPr/>
                </a:tc>
                <a:tc>
                  <a:txBody>
                    <a:bodyPr/>
                    <a:lstStyle/>
                    <a:p>
                      <a:pPr algn="ctr" rtl="1"/>
                      <a:r>
                        <a:rPr lang="en-US" sz="1200" dirty="0" smtClean="0"/>
                        <a:t>225.000 SR</a:t>
                      </a:r>
                      <a:endParaRPr lang="ar-SA" dirty="0"/>
                    </a:p>
                  </a:txBody>
                  <a:tcPr/>
                </a:tc>
                <a:tc vMerge="1">
                  <a:txBody>
                    <a:bodyPr/>
                    <a:lstStyle/>
                    <a:p>
                      <a:pPr rtl="1"/>
                      <a:endParaRPr lang="ar-SA"/>
                    </a:p>
                  </a:txBody>
                  <a:tcPr/>
                </a:tc>
              </a:tr>
              <a:tr h="381000">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c>
                  <a:txBody>
                    <a:bodyPr/>
                    <a:lstStyle/>
                    <a:p>
                      <a:pPr algn="ctr" rtl="1"/>
                      <a:endParaRPr lang="ar-SA"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2362200" y="2590800"/>
            <a:ext cx="4581703" cy="1323439"/>
          </a:xfrm>
          <a:prstGeom prst="rect">
            <a:avLst/>
          </a:prstGeom>
          <a:noFill/>
        </p:spPr>
        <p:txBody>
          <a:bodyPr wrap="none" rtlCol="1">
            <a:spAutoFit/>
          </a:bodyPr>
          <a:lstStyle/>
          <a:p>
            <a:r>
              <a:rPr lang="ar-SA" sz="8000" dirty="0" smtClean="0">
                <a:solidFill>
                  <a:srgbClr val="17375E"/>
                </a:solidFill>
                <a:cs typeface="DecoType Naskh Variants" pitchFamily="2" charset="-78"/>
              </a:rPr>
              <a:t>مفاهيم أساسية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3359613" y="2362200"/>
            <a:ext cx="2611612" cy="1569660"/>
          </a:xfrm>
          <a:prstGeom prst="rect">
            <a:avLst/>
          </a:prstGeom>
          <a:noFill/>
        </p:spPr>
        <p:txBody>
          <a:bodyPr wrap="none" rtlCol="1">
            <a:spAutoFit/>
          </a:bodyPr>
          <a:lstStyle/>
          <a:p>
            <a:r>
              <a:rPr lang="ar-SA" sz="9600" dirty="0" smtClean="0">
                <a:solidFill>
                  <a:srgbClr val="17375E"/>
                </a:solidFill>
                <a:cs typeface="DecoType Naskh Variants" pitchFamily="2" charset="-78"/>
              </a:rPr>
              <a:t>تدريب</a:t>
            </a: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ستطيل 4"/>
          <p:cNvSpPr/>
          <p:nvPr/>
        </p:nvSpPr>
        <p:spPr>
          <a:xfrm>
            <a:off x="0" y="1492508"/>
            <a:ext cx="8382000" cy="4832092"/>
          </a:xfrm>
          <a:prstGeom prst="rect">
            <a:avLst/>
          </a:prstGeom>
        </p:spPr>
        <p:txBody>
          <a:bodyPr wrap="square">
            <a:spAutoFit/>
          </a:bodyPr>
          <a:lstStyle/>
          <a:p>
            <a:r>
              <a:rPr lang="ar-SA" sz="4400" dirty="0" smtClean="0">
                <a:solidFill>
                  <a:srgbClr val="17375E"/>
                </a:solidFill>
                <a:cs typeface="DecoType Naskh Variants" pitchFamily="2" charset="-78"/>
              </a:rPr>
              <a:t>من خلال واقع المؤسسة التي تعمل </a:t>
            </a:r>
            <a:r>
              <a:rPr lang="ar-SA" sz="4400" dirty="0" err="1" smtClean="0">
                <a:solidFill>
                  <a:srgbClr val="17375E"/>
                </a:solidFill>
                <a:cs typeface="DecoType Naskh Variants" pitchFamily="2" charset="-78"/>
              </a:rPr>
              <a:t>بها</a:t>
            </a:r>
            <a:endParaRPr lang="ar-SA" sz="4400" dirty="0" smtClean="0">
              <a:solidFill>
                <a:srgbClr val="17375E"/>
              </a:solidFill>
              <a:cs typeface="DecoType Naskh Variants" pitchFamily="2" charset="-78"/>
            </a:endParaRPr>
          </a:p>
          <a:p>
            <a:pPr>
              <a:buFont typeface="Wingdings" pitchFamily="2" charset="2"/>
              <a:buChar char="×"/>
            </a:pPr>
            <a:r>
              <a:rPr lang="ar-SA" sz="4400" dirty="0" smtClean="0">
                <a:solidFill>
                  <a:srgbClr val="17375E"/>
                </a:solidFill>
                <a:cs typeface="DecoType Naskh Variants" pitchFamily="2" charset="-78"/>
              </a:rPr>
              <a:t>ضع رؤية ورسالة واعدة؛</a:t>
            </a:r>
          </a:p>
          <a:p>
            <a:pPr>
              <a:buFont typeface="Wingdings" pitchFamily="2" charset="2"/>
              <a:buChar char="×"/>
            </a:pPr>
            <a:r>
              <a:rPr lang="ar-SA" sz="4400" dirty="0" smtClean="0">
                <a:solidFill>
                  <a:srgbClr val="17375E"/>
                </a:solidFill>
                <a:cs typeface="DecoType Naskh Variants" pitchFamily="2" charset="-78"/>
              </a:rPr>
              <a:t>حدد نقطتي قوة تتمتع </a:t>
            </a:r>
            <a:r>
              <a:rPr lang="ar-SA" sz="4400" dirty="0" err="1" smtClean="0">
                <a:solidFill>
                  <a:srgbClr val="17375E"/>
                </a:solidFill>
                <a:cs typeface="DecoType Naskh Variants" pitchFamily="2" charset="-78"/>
              </a:rPr>
              <a:t>بها</a:t>
            </a:r>
            <a:r>
              <a:rPr lang="ar-SA" sz="4400" dirty="0" smtClean="0">
                <a:solidFill>
                  <a:srgbClr val="17375E"/>
                </a:solidFill>
                <a:cs typeface="DecoType Naskh Variants" pitchFamily="2" charset="-78"/>
              </a:rPr>
              <a:t> مؤسستك؛</a:t>
            </a:r>
          </a:p>
          <a:p>
            <a:pPr>
              <a:buFont typeface="Wingdings" pitchFamily="2" charset="2"/>
              <a:buChar char="×"/>
            </a:pPr>
            <a:r>
              <a:rPr lang="ar-SA" sz="4400" dirty="0" smtClean="0">
                <a:solidFill>
                  <a:srgbClr val="17375E"/>
                </a:solidFill>
                <a:cs typeface="DecoType Naskh Variants" pitchFamily="2" charset="-78"/>
              </a:rPr>
              <a:t>حدد نقطتي ضعف ترى أن على مؤسستك تفاديها؛</a:t>
            </a:r>
          </a:p>
          <a:p>
            <a:pPr>
              <a:buFont typeface="Wingdings" pitchFamily="2" charset="2"/>
              <a:buChar char="×"/>
            </a:pPr>
            <a:r>
              <a:rPr lang="ar-SA" sz="4400" dirty="0" smtClean="0">
                <a:solidFill>
                  <a:srgbClr val="17375E"/>
                </a:solidFill>
                <a:cs typeface="DecoType Naskh Variants" pitchFamily="2" charset="-78"/>
              </a:rPr>
              <a:t>حدد فرصتان ترى  أن باستطاعة مؤسستك  استغلالهما؛ </a:t>
            </a:r>
          </a:p>
          <a:p>
            <a:pPr>
              <a:buFont typeface="Wingdings" pitchFamily="2" charset="2"/>
              <a:buChar char="×"/>
            </a:pPr>
            <a:r>
              <a:rPr lang="ar-SA" sz="4400" dirty="0" smtClean="0">
                <a:solidFill>
                  <a:srgbClr val="17375E"/>
                </a:solidFill>
                <a:cs typeface="DecoType Naskh Variants" pitchFamily="2" charset="-78"/>
              </a:rPr>
              <a:t>حدد خطرين ترى أنهما يهددان مؤسستك ؛</a:t>
            </a:r>
          </a:p>
        </p:txBody>
      </p:sp>
      <p:sp>
        <p:nvSpPr>
          <p:cNvPr id="6" name="مربع نص 5"/>
          <p:cNvSpPr txBox="1"/>
          <p:nvPr/>
        </p:nvSpPr>
        <p:spPr>
          <a:xfrm>
            <a:off x="5992175" y="0"/>
            <a:ext cx="3151825" cy="1569660"/>
          </a:xfrm>
          <a:prstGeom prst="rect">
            <a:avLst/>
          </a:prstGeom>
          <a:noFill/>
        </p:spPr>
        <p:txBody>
          <a:bodyPr wrap="none" rtlCol="1">
            <a:spAutoFit/>
          </a:bodyPr>
          <a:lstStyle/>
          <a:p>
            <a:r>
              <a:rPr lang="ar-SA" sz="9600" dirty="0" smtClean="0">
                <a:solidFill>
                  <a:srgbClr val="7BA8DF"/>
                </a:solidFill>
                <a:cs typeface="DecoType Naskh Variants" pitchFamily="2" charset="-78"/>
              </a:rPr>
              <a:t>تدريب 1</a:t>
            </a: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ستطيل 4"/>
          <p:cNvSpPr/>
          <p:nvPr/>
        </p:nvSpPr>
        <p:spPr>
          <a:xfrm>
            <a:off x="0" y="2133600"/>
            <a:ext cx="8382000" cy="1569660"/>
          </a:xfrm>
          <a:prstGeom prst="rect">
            <a:avLst/>
          </a:prstGeom>
        </p:spPr>
        <p:txBody>
          <a:bodyPr wrap="square">
            <a:spAutoFit/>
          </a:bodyPr>
          <a:lstStyle/>
          <a:p>
            <a:r>
              <a:rPr lang="ar-SA" sz="4800" dirty="0" smtClean="0">
                <a:solidFill>
                  <a:srgbClr val="17375E"/>
                </a:solidFill>
                <a:cs typeface="DecoType Naskh Variants" pitchFamily="2" charset="-78"/>
              </a:rPr>
              <a:t>بناءً على ما ورد في التدريب 1 قم بتحليل واقع مؤسستك  وحدّد هدفين استراتيجيين لمؤسستك ؛</a:t>
            </a:r>
          </a:p>
        </p:txBody>
      </p:sp>
      <p:sp>
        <p:nvSpPr>
          <p:cNvPr id="6" name="مربع نص 5"/>
          <p:cNvSpPr txBox="1"/>
          <p:nvPr/>
        </p:nvSpPr>
        <p:spPr>
          <a:xfrm>
            <a:off x="5900805" y="0"/>
            <a:ext cx="3243196" cy="1569660"/>
          </a:xfrm>
          <a:prstGeom prst="rect">
            <a:avLst/>
          </a:prstGeom>
          <a:noFill/>
        </p:spPr>
        <p:txBody>
          <a:bodyPr wrap="none" rtlCol="1">
            <a:spAutoFit/>
          </a:bodyPr>
          <a:lstStyle/>
          <a:p>
            <a:r>
              <a:rPr lang="ar-SA" sz="9600" dirty="0" smtClean="0">
                <a:solidFill>
                  <a:srgbClr val="7BA8DF"/>
                </a:solidFill>
                <a:cs typeface="DecoType Naskh Variants" pitchFamily="2" charset="-78"/>
              </a:rPr>
              <a:t>تدريب 2</a:t>
            </a: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7" name="مربع نص 6"/>
          <p:cNvSpPr txBox="1"/>
          <p:nvPr/>
        </p:nvSpPr>
        <p:spPr>
          <a:xfrm>
            <a:off x="3856547" y="2362200"/>
            <a:ext cx="2114681" cy="1569660"/>
          </a:xfrm>
          <a:prstGeom prst="rect">
            <a:avLst/>
          </a:prstGeom>
          <a:noFill/>
        </p:spPr>
        <p:txBody>
          <a:bodyPr wrap="none" rtlCol="1">
            <a:spAutoFit/>
          </a:bodyPr>
          <a:lstStyle/>
          <a:p>
            <a:r>
              <a:rPr lang="ar-SA" sz="9600" dirty="0" smtClean="0">
                <a:solidFill>
                  <a:srgbClr val="17375E"/>
                </a:solidFill>
                <a:cs typeface="DecoType Naskh Variants" pitchFamily="2" charset="-78"/>
              </a:rPr>
              <a:t>ملحق </a:t>
            </a: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72706" name="AutoShape 2" descr="https://entrprnrshp.com/wp-content/uploads/2014/10/SWOT-analysis.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4451" name="Picture 3"/>
          <p:cNvPicPr>
            <a:picLocks noChangeAspect="1" noChangeArrowheads="1"/>
          </p:cNvPicPr>
          <p:nvPr/>
        </p:nvPicPr>
        <p:blipFill>
          <a:blip r:embed="rId2"/>
          <a:srcRect/>
          <a:stretch>
            <a:fillRect/>
          </a:stretch>
        </p:blipFill>
        <p:spPr bwMode="auto">
          <a:xfrm>
            <a:off x="218528" y="1600200"/>
            <a:ext cx="8696871" cy="3910013"/>
          </a:xfrm>
          <a:prstGeom prst="rect">
            <a:avLst/>
          </a:prstGeom>
          <a:noFill/>
          <a:ln w="9525">
            <a:noFill/>
            <a:miter lim="800000"/>
            <a:headEnd/>
            <a:tailEnd/>
          </a:ln>
          <a:effectLst/>
        </p:spPr>
      </p:pic>
      <p:pic>
        <p:nvPicPr>
          <p:cNvPr id="6"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72706" name="AutoShape 2" descr="https://entrprnrshp.com/wp-content/uploads/2014/10/SWOT-analysis.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4450" name="Picture 2"/>
          <p:cNvPicPr>
            <a:picLocks noChangeAspect="1" noChangeArrowheads="1"/>
          </p:cNvPicPr>
          <p:nvPr/>
        </p:nvPicPr>
        <p:blipFill>
          <a:blip r:embed="rId2"/>
          <a:srcRect/>
          <a:stretch>
            <a:fillRect/>
          </a:stretch>
        </p:blipFill>
        <p:spPr bwMode="auto">
          <a:xfrm>
            <a:off x="44025" y="248325"/>
            <a:ext cx="9099975" cy="6457275"/>
          </a:xfrm>
          <a:prstGeom prst="rect">
            <a:avLst/>
          </a:prstGeom>
          <a:noFill/>
          <a:ln w="9525">
            <a:noFill/>
            <a:miter lim="800000"/>
            <a:headEnd/>
            <a:tailEnd/>
          </a:ln>
          <a:effectLst/>
        </p:spPr>
      </p:pic>
      <p:pic>
        <p:nvPicPr>
          <p:cNvPr id="6" name="Picture 8" descr="http://keytothecity.co.uk/images/back-button.png">
            <a:hlinkClick r:id="rId3" action="ppaction://hlinksldjump"/>
          </p:cNvPr>
          <p:cNvPicPr>
            <a:picLocks noChangeAspect="1" noChangeArrowheads="1"/>
          </p:cNvPicPr>
          <p:nvPr/>
        </p:nvPicPr>
        <p:blipFill>
          <a:blip r:embed="rId4"/>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6" name="مربع نص 5"/>
          <p:cNvSpPr txBox="1"/>
          <p:nvPr/>
        </p:nvSpPr>
        <p:spPr>
          <a:xfrm>
            <a:off x="0" y="1447800"/>
            <a:ext cx="9144000" cy="769441"/>
          </a:xfrm>
          <a:prstGeom prst="rect">
            <a:avLst/>
          </a:prstGeom>
          <a:noFill/>
        </p:spPr>
        <p:txBody>
          <a:bodyPr wrap="square" rtlCol="1">
            <a:spAutoFit/>
          </a:bodyPr>
          <a:lstStyle/>
          <a:p>
            <a:r>
              <a:rPr lang="ar-SA" sz="3200" dirty="0" smtClean="0">
                <a:solidFill>
                  <a:schemeClr val="tx2">
                    <a:lumMod val="75000"/>
                  </a:schemeClr>
                </a:solidFill>
                <a:cs typeface="DecoType Naskh Variants" pitchFamily="2" charset="-78"/>
              </a:rPr>
              <a:t>مؤشرات الأداء </a:t>
            </a:r>
            <a:r>
              <a:rPr lang="en-US" sz="4400" i="1" dirty="0" smtClean="0">
                <a:solidFill>
                  <a:schemeClr val="tx2">
                    <a:lumMod val="75000"/>
                  </a:schemeClr>
                </a:solidFill>
                <a:latin typeface="Gabriola" pitchFamily="82" charset="0"/>
              </a:rPr>
              <a:t>KPI’s</a:t>
            </a:r>
            <a:endParaRPr lang="ar-SA" sz="3200" dirty="0" smtClean="0">
              <a:solidFill>
                <a:schemeClr val="tx2">
                  <a:lumMod val="75000"/>
                </a:schemeClr>
              </a:solidFill>
              <a:cs typeface="DecoType Naskh Variants" pitchFamily="2" charset="-78"/>
            </a:endParaRPr>
          </a:p>
        </p:txBody>
      </p:sp>
      <p:sp>
        <p:nvSpPr>
          <p:cNvPr id="7" name="مربع نص 6"/>
          <p:cNvSpPr txBox="1"/>
          <p:nvPr/>
        </p:nvSpPr>
        <p:spPr>
          <a:xfrm>
            <a:off x="0" y="2819400"/>
            <a:ext cx="9144000" cy="2862322"/>
          </a:xfrm>
          <a:prstGeom prst="rect">
            <a:avLst/>
          </a:prstGeom>
          <a:noFill/>
        </p:spPr>
        <p:txBody>
          <a:bodyPr wrap="square" rtlCol="1">
            <a:spAutoFit/>
          </a:bodyPr>
          <a:lstStyle/>
          <a:p>
            <a:pPr algn="just"/>
            <a:r>
              <a:rPr lang="ar-SA" sz="2000" dirty="0" smtClean="0">
                <a:solidFill>
                  <a:srgbClr val="17375E"/>
                </a:solidFill>
                <a:cs typeface="DecoType Naskh Variants" pitchFamily="2" charset="-78"/>
              </a:rPr>
              <a:t>مفهوم وأهمية مؤشر الأداء يعتبر مؤشر قياس الأداء</a:t>
            </a:r>
            <a:r>
              <a:rPr lang="en-US" sz="2000" dirty="0" smtClean="0">
                <a:solidFill>
                  <a:srgbClr val="17375E"/>
                </a:solidFill>
                <a:cs typeface="DecoType Naskh Variants" pitchFamily="2" charset="-78"/>
              </a:rPr>
              <a:t>Key Performance Indicators</a:t>
            </a:r>
            <a:r>
              <a:rPr lang="ar-SA" sz="2000" dirty="0" smtClean="0">
                <a:solidFill>
                  <a:srgbClr val="17375E"/>
                </a:solidFill>
                <a:cs typeface="DecoType Naskh Variants" pitchFamily="2" charset="-78"/>
              </a:rPr>
              <a:t>أو </a:t>
            </a:r>
            <a:r>
              <a:rPr lang="en-US" sz="2000" dirty="0" smtClean="0">
                <a:solidFill>
                  <a:srgbClr val="17375E"/>
                </a:solidFill>
                <a:cs typeface="DecoType Naskh Variants" pitchFamily="2" charset="-78"/>
              </a:rPr>
              <a:t>KPI </a:t>
            </a:r>
            <a:r>
              <a:rPr lang="ar-SA" sz="2000" dirty="0" smtClean="0">
                <a:solidFill>
                  <a:srgbClr val="17375E"/>
                </a:solidFill>
                <a:cs typeface="DecoType Naskh Variants" pitchFamily="2" charset="-78"/>
              </a:rPr>
              <a:t>عاملا مساعدا في مقدار التقدم المتحقق نحو تحقيق أهداف المنشأة.وهي مقاييس مالية وغير مالية تستخدم للمساعدة في التأكد من أن المنشأة نجحت في تحقيق أهدافها وعمل التقدم اللازم مؤشرات الأداء مؤشرات لنجاح تحقيق الأهداف تعد مؤشرات الأداء إحدى تقنيات قياس نجاح أداء المنظمات المستخدمة مع برامج الجودة والتطوير التنظيمي للمنشآت الحديثة، ومن خلالها يتم التعرف على قدرة المنشأة على تحقيق أهدافها المحددة من خلال إستراتيجيتها، ويتم قياس وتحديد مؤشرات الأداء بناء على معايير تحددها طبيعة مهام ونشاطات المنشآت سواء كانت تعليمية أو صحية أو خدمية أو صحفية أو منتجات صناعية أو زراعية أو تقنية، كما أن قياس هذه المؤشرات تستخدم عدة طرق فنية وإدارية وتقنية لتحديد هذه المؤشرات في قياس الأداء وأعمال هذه الشركات أو المؤسسات .كما تعتبر مؤشرات الأداء الرئيسية في منشآت الأعمال اليوم مؤشرات قيمة لفرق العمل والمديرين والشركات لتقييم التقدم المتحقق بشكل سريع باتجاه أهداف يمكن قياسها. باستخدام مؤشرات الأداء الرئيسية في </a:t>
            </a:r>
            <a:r>
              <a:rPr lang="en-US" sz="2000" dirty="0" smtClean="0">
                <a:solidFill>
                  <a:srgbClr val="17375E"/>
                </a:solidFill>
                <a:cs typeface="DecoType Naskh Variants" pitchFamily="2" charset="-78"/>
              </a:rPr>
              <a:t>SharePoint، </a:t>
            </a:r>
            <a:r>
              <a:rPr lang="ar-SA" sz="2000" dirty="0" smtClean="0">
                <a:solidFill>
                  <a:srgbClr val="17375E"/>
                </a:solidFill>
                <a:cs typeface="DecoType Naskh Variants" pitchFamily="2" charset="-78"/>
              </a:rPr>
              <a:t>رابط المصدر:</a:t>
            </a:r>
            <a:r>
              <a:rPr lang="en-US" sz="2000" dirty="0" smtClean="0">
                <a:solidFill>
                  <a:srgbClr val="17375E"/>
                </a:solidFill>
                <a:cs typeface="DecoType Naskh Variants" pitchFamily="2" charset="-78"/>
              </a:rPr>
              <a:t>http://www.hrdiscussion.com/hr94417.html</a:t>
            </a:r>
            <a:r>
              <a:rPr lang="ar-SA" sz="2000" dirty="0" smtClean="0">
                <a:solidFill>
                  <a:srgbClr val="17375E"/>
                </a:solidFill>
                <a:cs typeface="DecoType Naskh Variants" pitchFamily="2" charset="-78"/>
              </a:rPr>
              <a:t>.</a:t>
            </a:r>
            <a:endParaRPr lang="ar-SA" sz="2000" dirty="0" smtClean="0">
              <a:solidFill>
                <a:srgbClr val="8E0000"/>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3" name="مستطيل 2"/>
          <p:cNvSpPr/>
          <p:nvPr/>
        </p:nvSpPr>
        <p:spPr>
          <a:xfrm>
            <a:off x="304800" y="457200"/>
            <a:ext cx="8686801" cy="2677656"/>
          </a:xfrm>
          <a:prstGeom prst="rect">
            <a:avLst/>
          </a:prstGeom>
        </p:spPr>
        <p:txBody>
          <a:bodyPr wrap="square">
            <a:spAutoFit/>
          </a:bodyPr>
          <a:lstStyle/>
          <a:p>
            <a:pPr algn="ctr"/>
            <a:r>
              <a:rPr lang="ar-SA" sz="7200" dirty="0" smtClean="0">
                <a:solidFill>
                  <a:srgbClr val="C00000"/>
                </a:solidFill>
                <a:cs typeface="DecoType Naskh Variants" pitchFamily="2" charset="-78"/>
              </a:rPr>
              <a:t> </a:t>
            </a:r>
            <a:r>
              <a:rPr lang="ar-SA" sz="9600" dirty="0" smtClean="0">
                <a:solidFill>
                  <a:srgbClr val="17375E"/>
                </a:solidFill>
                <a:cs typeface="DecoType Naskh Variants" pitchFamily="2" charset="-78"/>
              </a:rPr>
              <a:t>الرسالة والرؤية والقيم</a:t>
            </a:r>
          </a:p>
          <a:p>
            <a:pPr algn="ctr"/>
            <a:r>
              <a:rPr lang="ar-SA" sz="7200" i="1" dirty="0" smtClean="0">
                <a:solidFill>
                  <a:schemeClr val="tx2">
                    <a:lumMod val="75000"/>
                  </a:schemeClr>
                </a:solidFill>
                <a:latin typeface="Gabriola" pitchFamily="82" charset="0"/>
              </a:rPr>
              <a:t> </a:t>
            </a:r>
            <a:r>
              <a:rPr lang="en-US" sz="7200" i="1" dirty="0" smtClean="0">
                <a:solidFill>
                  <a:schemeClr val="tx2">
                    <a:lumMod val="75000"/>
                  </a:schemeClr>
                </a:solidFill>
                <a:latin typeface="Gabriola" pitchFamily="82" charset="0"/>
              </a:rPr>
              <a:t>Values</a:t>
            </a:r>
            <a:r>
              <a:rPr lang="en-US" sz="4800" dirty="0" smtClean="0">
                <a:solidFill>
                  <a:srgbClr val="17375E"/>
                </a:solidFill>
                <a:cs typeface="DecoType Naskh Variants" pitchFamily="2" charset="-78"/>
              </a:rPr>
              <a:t> </a:t>
            </a:r>
            <a:r>
              <a:rPr lang="en-US" sz="7200" i="1" dirty="0" smtClean="0">
                <a:solidFill>
                  <a:schemeClr val="tx2">
                    <a:lumMod val="75000"/>
                  </a:schemeClr>
                </a:solidFill>
                <a:latin typeface="Gabriola" pitchFamily="82" charset="0"/>
              </a:rPr>
              <a:t>, Vision</a:t>
            </a:r>
            <a:r>
              <a:rPr lang="en-US" sz="4800" b="1" dirty="0" smtClean="0"/>
              <a:t> </a:t>
            </a:r>
            <a:r>
              <a:rPr lang="en-US" sz="7200" i="1" dirty="0" smtClean="0">
                <a:solidFill>
                  <a:schemeClr val="tx2">
                    <a:lumMod val="75000"/>
                  </a:schemeClr>
                </a:solidFill>
                <a:latin typeface="Gabriola" pitchFamily="82" charset="0"/>
              </a:rPr>
              <a:t>and Mission</a:t>
            </a:r>
            <a:endParaRPr lang="ar-SA" sz="7200" dirty="0" smtClean="0">
              <a:solidFill>
                <a:srgbClr val="C00000"/>
              </a:solidFill>
              <a:cs typeface="DecoType Naskh Variants" pitchFamily="2" charset="-78"/>
            </a:endParaRPr>
          </a:p>
        </p:txBody>
      </p:sp>
      <p:pic>
        <p:nvPicPr>
          <p:cNvPr id="6" name="Picture 2" descr="al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57800" y="3429000"/>
            <a:ext cx="3465575" cy="2590800"/>
          </a:xfrm>
          <a:prstGeom prst="rect">
            <a:avLst/>
          </a:prstGeom>
          <a:noFill/>
        </p:spPr>
      </p:pic>
      <p:sp>
        <p:nvSpPr>
          <p:cNvPr id="7" name="مربع نص 6"/>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pic>
        <p:nvPicPr>
          <p:cNvPr id="9" name="Picture 2" descr="http://4.bp.blogspot.com/-XBvJq_VfTzU/TddSomLsnJI/AAAAAAAAAFs/6iHLqdPfFvs/s1600/3dimen_14%255B3%255D.jpg"/>
          <p:cNvPicPr>
            <a:picLocks noChangeAspect="1" noChangeArrowheads="1"/>
          </p:cNvPicPr>
          <p:nvPr/>
        </p:nvPicPr>
        <p:blipFill>
          <a:blip r:embed="rId3"/>
          <a:srcRect/>
          <a:stretch>
            <a:fillRect/>
          </a:stretch>
        </p:blipFill>
        <p:spPr bwMode="auto">
          <a:xfrm>
            <a:off x="1524000" y="3429000"/>
            <a:ext cx="3505200" cy="2571750"/>
          </a:xfrm>
          <a:prstGeom prst="rect">
            <a:avLst/>
          </a:prstGeom>
          <a:noFill/>
        </p:spPr>
      </p:pic>
      <p:pic>
        <p:nvPicPr>
          <p:cNvPr id="10"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5" name="مستطيل 4"/>
          <p:cNvSpPr/>
          <p:nvPr/>
        </p:nvSpPr>
        <p:spPr>
          <a:xfrm>
            <a:off x="228600" y="381000"/>
            <a:ext cx="8686801" cy="6401753"/>
          </a:xfrm>
          <a:prstGeom prst="rect">
            <a:avLst/>
          </a:prstGeom>
        </p:spPr>
        <p:txBody>
          <a:bodyPr wrap="square">
            <a:spAutoFit/>
          </a:bodyPr>
          <a:lstStyle/>
          <a:p>
            <a:pPr algn="ctr"/>
            <a:r>
              <a:rPr lang="ar-SA" sz="4400" dirty="0" smtClean="0">
                <a:solidFill>
                  <a:srgbClr val="17375E"/>
                </a:solidFill>
                <a:cs typeface="DecoType Naskh Variants" pitchFamily="2" charset="-78"/>
              </a:rPr>
              <a:t>الرسالة  </a:t>
            </a:r>
            <a:r>
              <a:rPr lang="en-US" sz="6600" i="1" dirty="0" smtClean="0">
                <a:solidFill>
                  <a:schemeClr val="tx2">
                    <a:lumMod val="75000"/>
                  </a:schemeClr>
                </a:solidFill>
                <a:latin typeface="Gabriola" pitchFamily="82" charset="0"/>
              </a:rPr>
              <a:t>Mission</a:t>
            </a:r>
            <a:endParaRPr lang="ar-SA" sz="6600" i="1" dirty="0" smtClean="0">
              <a:solidFill>
                <a:schemeClr val="tx2">
                  <a:lumMod val="75000"/>
                </a:schemeClr>
              </a:solidFill>
              <a:latin typeface="Gabriola" pitchFamily="82" charset="0"/>
            </a:endParaRPr>
          </a:p>
          <a:p>
            <a:pPr algn="ctr"/>
            <a:endParaRPr lang="ar-SA" sz="1600" dirty="0" smtClean="0">
              <a:solidFill>
                <a:srgbClr val="C00000"/>
              </a:solidFill>
              <a:cs typeface="DecoType Naskh Variants" pitchFamily="2" charset="-78"/>
            </a:endParaRPr>
          </a:p>
          <a:p>
            <a:pPr marL="4763" indent="4763" algn="just"/>
            <a:r>
              <a:rPr lang="ar-SA" sz="4000" dirty="0" smtClean="0">
                <a:solidFill>
                  <a:srgbClr val="17375E"/>
                </a:solidFill>
                <a:cs typeface="DecoType Naskh Variants" pitchFamily="2" charset="-78"/>
              </a:rPr>
              <a:t>تحدد الغرض الأساسي لمنظمة أو مشروع ما، أو بالأساس تصف لماذا هي موجودة وماذا تفعل لتحقق رؤيتها. وهناك رسائل مشتركه يمكن أن تبقى لعده سنوات، أو طوال حياة المنظمة.</a:t>
            </a:r>
          </a:p>
          <a:p>
            <a:pPr marL="4763" indent="4763"/>
            <a:endParaRPr lang="ar-SA" sz="3600" dirty="0" smtClean="0">
              <a:solidFill>
                <a:srgbClr val="C00000"/>
              </a:solidFill>
              <a:cs typeface="DecoType Naskh Variants" pitchFamily="2" charset="-78"/>
            </a:endParaRPr>
          </a:p>
          <a:p>
            <a:r>
              <a:rPr lang="ar-SA" sz="4000" dirty="0" smtClean="0">
                <a:solidFill>
                  <a:srgbClr val="17375E"/>
                </a:solidFill>
                <a:cs typeface="DecoType Naskh Variants" pitchFamily="2" charset="-78"/>
              </a:rPr>
              <a:t>الرسالة</a:t>
            </a:r>
            <a:r>
              <a:rPr lang="ar-SA" sz="3600" dirty="0" smtClean="0">
                <a:solidFill>
                  <a:srgbClr val="C00000"/>
                </a:solidFill>
                <a:cs typeface="DecoType Naskh Variants" pitchFamily="2" charset="-78"/>
              </a:rPr>
              <a:t>               </a:t>
            </a:r>
            <a:r>
              <a:rPr lang="ar-SA" sz="3600" dirty="0" smtClean="0">
                <a:solidFill>
                  <a:srgbClr val="17375E"/>
                </a:solidFill>
                <a:cs typeface="DecoType Naskh Variants" pitchFamily="2" charset="-78"/>
              </a:rPr>
              <a:t>ما تود أن تسير عليه في الحياة</a:t>
            </a:r>
          </a:p>
          <a:p>
            <a:pPr indent="1031875"/>
            <a:r>
              <a:rPr lang="ar-SA" sz="3600" dirty="0" smtClean="0">
                <a:solidFill>
                  <a:srgbClr val="17375E"/>
                </a:solidFill>
                <a:cs typeface="DecoType Naskh Variants" pitchFamily="2" charset="-78"/>
              </a:rPr>
              <a:t>            أهدافًا عامة يمكن تحقيقها في ظل الموارد الحالية.</a:t>
            </a:r>
          </a:p>
          <a:p>
            <a:pPr indent="1139825"/>
            <a:r>
              <a:rPr lang="ar-SA" sz="3600" dirty="0" smtClean="0">
                <a:solidFill>
                  <a:srgbClr val="17375E"/>
                </a:solidFill>
                <a:cs typeface="DecoType Naskh Variants" pitchFamily="2" charset="-78"/>
              </a:rPr>
              <a:t>          المهمة أو الدور العام والدائم، وتمثل الغاية</a:t>
            </a:r>
          </a:p>
          <a:p>
            <a:pPr indent="1139825"/>
            <a:r>
              <a:rPr lang="ar-SA" sz="3600" dirty="0" smtClean="0">
                <a:solidFill>
                  <a:srgbClr val="17375E"/>
                </a:solidFill>
                <a:cs typeface="DecoType Naskh Variants" pitchFamily="2" charset="-78"/>
              </a:rPr>
              <a:t>           هي الهدف العام للمؤسسة </a:t>
            </a:r>
          </a:p>
          <a:p>
            <a:r>
              <a:rPr lang="ar-SA" sz="2400" dirty="0" smtClean="0">
                <a:solidFill>
                  <a:schemeClr val="accent5">
                    <a:lumMod val="60000"/>
                    <a:lumOff val="40000"/>
                  </a:schemeClr>
                </a:solidFill>
                <a:cs typeface="DecoType Naskh Variants" pitchFamily="2" charset="-78"/>
              </a:rPr>
              <a:t>الرسالة = جملة تشرح سبب وجود المنظمة أو الجماعة أو الجهة وهي نتيجة للرؤية</a:t>
            </a:r>
          </a:p>
        </p:txBody>
      </p:sp>
      <p:sp>
        <p:nvSpPr>
          <p:cNvPr id="8" name="انفجار 1 7"/>
          <p:cNvSpPr/>
          <p:nvPr/>
        </p:nvSpPr>
        <p:spPr>
          <a:xfrm>
            <a:off x="7543800" y="38100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انفجار 1 9"/>
          <p:cNvSpPr/>
          <p:nvPr/>
        </p:nvSpPr>
        <p:spPr>
          <a:xfrm>
            <a:off x="7543800" y="42672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انفجار 1 10"/>
          <p:cNvSpPr/>
          <p:nvPr/>
        </p:nvSpPr>
        <p:spPr>
          <a:xfrm>
            <a:off x="7543800" y="48768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انفجار 1 11"/>
          <p:cNvSpPr/>
          <p:nvPr/>
        </p:nvSpPr>
        <p:spPr>
          <a:xfrm>
            <a:off x="7543800" y="5486400"/>
            <a:ext cx="304800" cy="304800"/>
          </a:xfrm>
          <a:prstGeom prst="irregularSeal1">
            <a:avLst/>
          </a:prstGeom>
          <a:solidFill>
            <a:schemeClr val="accent1">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 name="مجموعة 12"/>
          <p:cNvGrpSpPr/>
          <p:nvPr/>
        </p:nvGrpSpPr>
        <p:grpSpPr>
          <a:xfrm>
            <a:off x="228600" y="2743200"/>
            <a:ext cx="1865375" cy="2438400"/>
            <a:chOff x="4191000" y="2590800"/>
            <a:chExt cx="1865375" cy="2438400"/>
          </a:xfrm>
        </p:grpSpPr>
        <p:pic>
          <p:nvPicPr>
            <p:cNvPr id="14" name="Picture 2" descr="alt"/>
            <p:cNvPicPr>
              <a:picLocks noChangeAspect="1" noChangeArrowheads="1"/>
            </p:cNvPicPr>
            <p:nvPr/>
          </p:nvPicPr>
          <p:blipFill>
            <a:blip r:embed="rId2">
              <a:clrChange>
                <a:clrFrom>
                  <a:srgbClr val="FFFFFF"/>
                </a:clrFrom>
                <a:clrTo>
                  <a:srgbClr val="FFFFFF">
                    <a:alpha val="0"/>
                  </a:srgbClr>
                </a:clrTo>
              </a:clrChange>
            </a:blip>
            <a:srcRect l="46174" b="9938"/>
            <a:stretch>
              <a:fillRect/>
            </a:stretch>
          </p:blipFill>
          <p:spPr bwMode="auto">
            <a:xfrm>
              <a:off x="4191000" y="2590800"/>
              <a:ext cx="1865375" cy="2438400"/>
            </a:xfrm>
            <a:prstGeom prst="rect">
              <a:avLst/>
            </a:prstGeom>
            <a:noFill/>
          </p:spPr>
        </p:pic>
        <p:sp>
          <p:nvSpPr>
            <p:cNvPr id="15" name="مستطيل 14"/>
            <p:cNvSpPr/>
            <p:nvPr/>
          </p:nvSpPr>
          <p:spPr>
            <a:xfrm rot="1990448">
              <a:off x="4611244" y="3560681"/>
              <a:ext cx="760416" cy="381000"/>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الرسالة</a:t>
              </a:r>
              <a:endParaRPr lang="ar-SA" b="1" dirty="0"/>
            </a:p>
          </p:txBody>
        </p:sp>
      </p:grpSp>
      <p:pic>
        <p:nvPicPr>
          <p:cNvPr id="16"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3" name="مربع نص 2"/>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sp>
        <p:nvSpPr>
          <p:cNvPr id="8" name="مستطيل 7"/>
          <p:cNvSpPr/>
          <p:nvPr/>
        </p:nvSpPr>
        <p:spPr>
          <a:xfrm>
            <a:off x="304801" y="3657600"/>
            <a:ext cx="8610600" cy="2539157"/>
          </a:xfrm>
          <a:prstGeom prst="rect">
            <a:avLst/>
          </a:prstGeom>
        </p:spPr>
        <p:txBody>
          <a:bodyPr wrap="square">
            <a:spAutoFit/>
          </a:bodyPr>
          <a:lstStyle/>
          <a:p>
            <a:pPr algn="ctr"/>
            <a:r>
              <a:rPr lang="ar-SA" sz="4000" dirty="0" smtClean="0">
                <a:solidFill>
                  <a:srgbClr val="17375E"/>
                </a:solidFill>
                <a:cs typeface="DecoType Naskh Variants" pitchFamily="2" charset="-78"/>
              </a:rPr>
              <a:t>رسالة جامعة الملك سعود</a:t>
            </a:r>
          </a:p>
          <a:p>
            <a:pPr algn="ctr"/>
            <a:endParaRPr lang="ar-SA" sz="11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تقديم تعليم مميز، وإنتاج بحوث إبداعية تخدم المجتمع وتسهم في بناء اقتصاد المعرفة من خلال  إيجاد بيئة محفزة للتعليم والإبداع الفكري والتوظيف الأمثل للتقنية والشراكة المحلية والعالمية الفاعلة.</a:t>
            </a:r>
          </a:p>
        </p:txBody>
      </p:sp>
      <p:grpSp>
        <p:nvGrpSpPr>
          <p:cNvPr id="2" name="مجموعة 6"/>
          <p:cNvGrpSpPr/>
          <p:nvPr/>
        </p:nvGrpSpPr>
        <p:grpSpPr>
          <a:xfrm>
            <a:off x="115825" y="76200"/>
            <a:ext cx="1865375" cy="2438400"/>
            <a:chOff x="4191000" y="2590800"/>
            <a:chExt cx="1865375" cy="2438400"/>
          </a:xfrm>
        </p:grpSpPr>
        <p:pic>
          <p:nvPicPr>
            <p:cNvPr id="5" name="Picture 2" descr="alt"/>
            <p:cNvPicPr>
              <a:picLocks noChangeAspect="1" noChangeArrowheads="1"/>
            </p:cNvPicPr>
            <p:nvPr/>
          </p:nvPicPr>
          <p:blipFill>
            <a:blip r:embed="rId2">
              <a:clrChange>
                <a:clrFrom>
                  <a:srgbClr val="FFFFFF"/>
                </a:clrFrom>
                <a:clrTo>
                  <a:srgbClr val="FFFFFF">
                    <a:alpha val="0"/>
                  </a:srgbClr>
                </a:clrTo>
              </a:clrChange>
            </a:blip>
            <a:srcRect l="46174" b="9938"/>
            <a:stretch>
              <a:fillRect/>
            </a:stretch>
          </p:blipFill>
          <p:spPr bwMode="auto">
            <a:xfrm>
              <a:off x="4191000" y="2590800"/>
              <a:ext cx="1865375" cy="2438400"/>
            </a:xfrm>
            <a:prstGeom prst="rect">
              <a:avLst/>
            </a:prstGeom>
            <a:noFill/>
          </p:spPr>
        </p:pic>
        <p:sp>
          <p:nvSpPr>
            <p:cNvPr id="6" name="مستطيل 5"/>
            <p:cNvSpPr/>
            <p:nvPr/>
          </p:nvSpPr>
          <p:spPr>
            <a:xfrm rot="1990448">
              <a:off x="4611244" y="3560681"/>
              <a:ext cx="760416" cy="381000"/>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الرسالة</a:t>
              </a:r>
              <a:endParaRPr lang="ar-SA" b="1" dirty="0"/>
            </a:p>
          </p:txBody>
        </p:sp>
      </p:grpSp>
      <p:sp>
        <p:nvSpPr>
          <p:cNvPr id="9" name="Rectangle 8"/>
          <p:cNvSpPr>
            <a:spLocks noChangeArrowheads="1"/>
          </p:cNvSpPr>
          <p:nvPr/>
        </p:nvSpPr>
        <p:spPr bwMode="auto">
          <a:xfrm>
            <a:off x="1447800" y="1981200"/>
            <a:ext cx="7696200" cy="762000"/>
          </a:xfrm>
          <a:prstGeom prst="rect">
            <a:avLst/>
          </a:prstGeom>
          <a:noFill/>
          <a:ln w="9525">
            <a:noFill/>
            <a:miter lim="800000"/>
            <a:headEnd/>
            <a:tailEnd/>
          </a:ln>
        </p:spPr>
        <p:txBody>
          <a:bodyPr/>
          <a:lstStyle/>
          <a:p>
            <a:pPr algn="ctr" rtl="1" eaLnBrk="1" hangingPunct="1">
              <a:lnSpc>
                <a:spcPct val="110000"/>
              </a:lnSpc>
              <a:spcBef>
                <a:spcPct val="20000"/>
              </a:spcBef>
              <a:buClr>
                <a:schemeClr val="hlink"/>
              </a:buClr>
              <a:buSzPct val="80000"/>
            </a:pPr>
            <a:endParaRPr lang="en-US" sz="1600" b="1" dirty="0">
              <a:latin typeface="Verdana" pitchFamily="34" charset="0"/>
            </a:endParaRPr>
          </a:p>
        </p:txBody>
      </p:sp>
      <p:sp>
        <p:nvSpPr>
          <p:cNvPr id="10" name="TextBox 7"/>
          <p:cNvSpPr txBox="1">
            <a:spLocks noChangeArrowheads="1"/>
          </p:cNvSpPr>
          <p:nvPr/>
        </p:nvSpPr>
        <p:spPr bwMode="auto">
          <a:xfrm>
            <a:off x="304800" y="152400"/>
            <a:ext cx="8610600" cy="3285515"/>
          </a:xfrm>
          <a:prstGeom prst="rect">
            <a:avLst/>
          </a:prstGeom>
          <a:noFill/>
          <a:ln w="9525">
            <a:noFill/>
            <a:miter lim="800000"/>
            <a:headEnd/>
            <a:tailEnd/>
          </a:ln>
        </p:spPr>
        <p:txBody>
          <a:bodyPr wrap="square">
            <a:spAutoFit/>
          </a:bodyPr>
          <a:lstStyle/>
          <a:p>
            <a:pPr algn="ctr">
              <a:lnSpc>
                <a:spcPct val="125000"/>
              </a:lnSpc>
            </a:pPr>
            <a:r>
              <a:rPr lang="ar-SA" sz="4400" dirty="0" smtClean="0">
                <a:solidFill>
                  <a:srgbClr val="17375E"/>
                </a:solidFill>
                <a:cs typeface="DecoType Naskh Variants" pitchFamily="2" charset="-78"/>
              </a:rPr>
              <a:t>رسالة شركة ”مايكروسوفت“</a:t>
            </a:r>
          </a:p>
          <a:p>
            <a:pPr algn="ctr">
              <a:lnSpc>
                <a:spcPct val="125000"/>
              </a:lnSpc>
            </a:pPr>
            <a:endParaRPr lang="ar-SA" sz="1400" dirty="0" smtClean="0">
              <a:solidFill>
                <a:srgbClr val="C00000"/>
              </a:solidFill>
              <a:cs typeface="DecoType Naskh Variants" pitchFamily="2" charset="-78"/>
            </a:endParaRPr>
          </a:p>
          <a:p>
            <a:pPr rtl="1">
              <a:lnSpc>
                <a:spcPct val="125000"/>
              </a:lnSpc>
            </a:pPr>
            <a:r>
              <a:rPr lang="ar-SA" sz="3600" dirty="0" smtClean="0">
                <a:solidFill>
                  <a:srgbClr val="17375E"/>
                </a:solidFill>
                <a:cs typeface="DecoType Naskh Variants" pitchFamily="2" charset="-78"/>
              </a:rPr>
              <a:t>نحن في شركة مايكروسوفت، تتمحور رسالتنا</a:t>
            </a:r>
          </a:p>
          <a:p>
            <a:pPr rtl="1">
              <a:lnSpc>
                <a:spcPct val="125000"/>
              </a:lnSpc>
            </a:pPr>
            <a:r>
              <a:rPr lang="ar-SA" sz="3600" dirty="0" smtClean="0">
                <a:solidFill>
                  <a:srgbClr val="17375E"/>
                </a:solidFill>
                <a:cs typeface="DecoType Naskh Variants" pitchFamily="2" charset="-78"/>
              </a:rPr>
              <a:t> وقيمنا في مساعدة جميع الأفراد والمؤسسات حول العالم على</a:t>
            </a:r>
          </a:p>
          <a:p>
            <a:pPr rtl="1">
              <a:lnSpc>
                <a:spcPct val="125000"/>
              </a:lnSpc>
            </a:pPr>
            <a:r>
              <a:rPr lang="ar-SA" sz="3600" dirty="0" smtClean="0">
                <a:solidFill>
                  <a:srgbClr val="17375E"/>
                </a:solidFill>
                <a:cs typeface="DecoType Naskh Variants" pitchFamily="2" charset="-78"/>
              </a:rPr>
              <a:t> تحقيق أقصى طموحاتهم وتطلعاتهم.</a:t>
            </a:r>
            <a:endParaRPr lang="en-US" sz="3600" dirty="0" smtClean="0">
              <a:solidFill>
                <a:srgbClr val="17375E"/>
              </a:solidFill>
              <a:cs typeface="DecoType Naskh Variants" pitchFamily="2" charset="-78"/>
            </a:endParaRPr>
          </a:p>
        </p:txBody>
      </p:sp>
      <p:pic>
        <p:nvPicPr>
          <p:cNvPr id="11"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pic>
        <p:nvPicPr>
          <p:cNvPr id="3" name="Picture 2" descr="http://www.jazanu.edu.sa/Administrations/vpofgsar/PublishingImages/V.gif"/>
          <p:cNvPicPr>
            <a:picLocks noChangeAspect="1" noChangeArrowheads="1"/>
          </p:cNvPicPr>
          <p:nvPr/>
        </p:nvPicPr>
        <p:blipFill>
          <a:blip r:embed="rId2"/>
          <a:srcRect/>
          <a:stretch>
            <a:fillRect/>
          </a:stretch>
        </p:blipFill>
        <p:spPr bwMode="auto">
          <a:xfrm>
            <a:off x="0" y="0"/>
            <a:ext cx="1828800" cy="1924048"/>
          </a:xfrm>
          <a:prstGeom prst="rect">
            <a:avLst/>
          </a:prstGeom>
          <a:noFill/>
        </p:spPr>
      </p:pic>
      <p:sp>
        <p:nvSpPr>
          <p:cNvPr id="5" name="مستطيل 4"/>
          <p:cNvSpPr/>
          <p:nvPr/>
        </p:nvSpPr>
        <p:spPr>
          <a:xfrm>
            <a:off x="0" y="228600"/>
            <a:ext cx="8686801" cy="5816977"/>
          </a:xfrm>
          <a:prstGeom prst="rect">
            <a:avLst/>
          </a:prstGeom>
        </p:spPr>
        <p:txBody>
          <a:bodyPr wrap="square">
            <a:spAutoFit/>
          </a:bodyPr>
          <a:lstStyle/>
          <a:p>
            <a:pPr algn="ctr"/>
            <a:r>
              <a:rPr lang="ar-SA" sz="3600" dirty="0" smtClean="0">
                <a:solidFill>
                  <a:srgbClr val="17375E"/>
                </a:solidFill>
                <a:cs typeface="DecoType Naskh Variants" pitchFamily="2" charset="-78"/>
              </a:rPr>
              <a:t>الرؤية</a:t>
            </a:r>
            <a:r>
              <a:rPr lang="en-US" sz="3600" dirty="0" smtClean="0">
                <a:solidFill>
                  <a:srgbClr val="C00000"/>
                </a:solidFill>
                <a:cs typeface="DecoType Naskh Variants" pitchFamily="2" charset="-78"/>
              </a:rPr>
              <a:t> </a:t>
            </a:r>
            <a:r>
              <a:rPr lang="en-US" sz="5400" i="1" dirty="0" smtClean="0">
                <a:solidFill>
                  <a:schemeClr val="tx2">
                    <a:lumMod val="75000"/>
                  </a:schemeClr>
                </a:solidFill>
                <a:latin typeface="Gabriola" pitchFamily="82" charset="0"/>
              </a:rPr>
              <a:t>Vision</a:t>
            </a:r>
            <a:r>
              <a:rPr lang="en-US" sz="3600" b="1" dirty="0" smtClean="0"/>
              <a:t> </a:t>
            </a:r>
            <a:r>
              <a:rPr lang="ar-SA" sz="3600" dirty="0" smtClean="0"/>
              <a:t> </a:t>
            </a:r>
          </a:p>
          <a:p>
            <a:endParaRPr lang="ar-SA" sz="1400" dirty="0" smtClean="0">
              <a:solidFill>
                <a:srgbClr val="C00000"/>
              </a:solidFill>
              <a:cs typeface="DecoType Naskh Variants" pitchFamily="2" charset="-78"/>
            </a:endParaRPr>
          </a:p>
          <a:p>
            <a:pPr algn="ctr"/>
            <a:endParaRPr lang="ar-SA" sz="1200" dirty="0" smtClean="0">
              <a:solidFill>
                <a:srgbClr val="C00000"/>
              </a:solidFill>
              <a:cs typeface="DecoType Naskh Variants" pitchFamily="2" charset="-78"/>
            </a:endParaRPr>
          </a:p>
          <a:p>
            <a:pPr marL="4763" indent="4763"/>
            <a:r>
              <a:rPr lang="ar-SA" sz="3200" dirty="0" smtClean="0">
                <a:solidFill>
                  <a:srgbClr val="17375E"/>
                </a:solidFill>
                <a:cs typeface="DecoType Naskh Variants" pitchFamily="2" charset="-78"/>
              </a:rPr>
              <a:t>تحدد الرغبة أو حالة المستقبل المرجوة للمؤسسة بالنسبة إلى الاهداف الأساسية أو التوجه الاستراتيجى لها.</a:t>
            </a:r>
          </a:p>
          <a:p>
            <a:pPr marL="4763" indent="4763"/>
            <a:r>
              <a:rPr lang="ar-SA" sz="3200" dirty="0" smtClean="0">
                <a:solidFill>
                  <a:srgbClr val="17375E"/>
                </a:solidFill>
                <a:cs typeface="DecoType Naskh Variants" pitchFamily="2" charset="-78"/>
              </a:rPr>
              <a:t> و هي نظرة بعيدة المدى ،وأحيانا تصف رؤية المؤسسة لما تحب ان ترى عليه نفسها.</a:t>
            </a:r>
          </a:p>
          <a:p>
            <a:pPr marL="742950" indent="-742950" algn="just"/>
            <a:endParaRPr lang="ar-SA" sz="1200" dirty="0" smtClean="0">
              <a:solidFill>
                <a:srgbClr val="17375E"/>
              </a:solidFill>
              <a:cs typeface="DecoType Naskh Variants" pitchFamily="2" charset="-78"/>
            </a:endParaRPr>
          </a:p>
          <a:p>
            <a:pPr marL="742950" indent="-742950" algn="just"/>
            <a:r>
              <a:rPr lang="ar-SA" sz="3200" dirty="0" smtClean="0">
                <a:solidFill>
                  <a:srgbClr val="8E0000"/>
                </a:solidFill>
                <a:cs typeface="DecoType Naskh Variants" pitchFamily="2" charset="-78"/>
              </a:rPr>
              <a:t>بمعنى آخر</a:t>
            </a:r>
          </a:p>
          <a:p>
            <a:pPr marL="742950" indent="-742950" algn="just"/>
            <a:endParaRPr lang="ar-SA" sz="1200" dirty="0" smtClean="0">
              <a:solidFill>
                <a:srgbClr val="17375E"/>
              </a:solidFill>
              <a:cs typeface="DecoType Naskh Variants" pitchFamily="2" charset="-78"/>
            </a:endParaRPr>
          </a:p>
          <a:p>
            <a:pPr marL="742950" indent="-742950" algn="just"/>
            <a:r>
              <a:rPr lang="ar-SA" sz="3200" dirty="0" smtClean="0">
                <a:solidFill>
                  <a:srgbClr val="17375E"/>
                </a:solidFill>
                <a:cs typeface="DecoType Naskh Variants" pitchFamily="2" charset="-78"/>
              </a:rPr>
              <a:t>رؤية المؤسسة</a:t>
            </a:r>
          </a:p>
          <a:p>
            <a:pPr marL="742950" indent="-742950" algn="just"/>
            <a:endParaRPr lang="ar-SA" sz="1200" dirty="0" smtClean="0">
              <a:solidFill>
                <a:srgbClr val="17375E"/>
              </a:solidFill>
              <a:cs typeface="DecoType Naskh Variants" pitchFamily="2" charset="-78"/>
            </a:endParaRPr>
          </a:p>
          <a:p>
            <a:pPr algn="just"/>
            <a:r>
              <a:rPr lang="ar-SA" sz="3200" dirty="0" smtClean="0">
                <a:solidFill>
                  <a:srgbClr val="17375E"/>
                </a:solidFill>
                <a:cs typeface="DecoType Naskh Variants" pitchFamily="2" charset="-78"/>
              </a:rPr>
              <a:t>هي ما تتطلع إليه المؤسسة (مساهمين – شركاء – الإدارة العليا - العاملين) في أن تكون عليه في المستقبل في ضوء الالتزام برسالتها، وينبغي أن تكون الرؤية محفزة طموحة وذات تحدي ولكن في نفس الوقت واقعية يمكن الوصول اليها.</a:t>
            </a:r>
          </a:p>
        </p:txBody>
      </p:sp>
      <p:sp>
        <p:nvSpPr>
          <p:cNvPr id="6" name="مربع نص 5"/>
          <p:cNvSpPr txBox="1"/>
          <p:nvPr/>
        </p:nvSpPr>
        <p:spPr>
          <a:xfrm>
            <a:off x="5692414" y="6273225"/>
            <a:ext cx="3451586" cy="584775"/>
          </a:xfrm>
          <a:prstGeom prst="rect">
            <a:avLst/>
          </a:prstGeom>
          <a:noFill/>
        </p:spPr>
        <p:txBody>
          <a:bodyPr wrap="none" rtlCol="1">
            <a:spAutoFit/>
          </a:bodyPr>
          <a:lstStyle/>
          <a:p>
            <a:r>
              <a:rPr lang="ar-SA" sz="3200" b="1" dirty="0" smtClean="0">
                <a:solidFill>
                  <a:srgbClr val="7030A0"/>
                </a:solidFill>
                <a:cs typeface="DecoType Naskh Variants" pitchFamily="2" charset="-78"/>
              </a:rPr>
              <a:t>الدكتور هشام عادل </a:t>
            </a:r>
            <a:r>
              <a:rPr lang="ar-SA" sz="3200" b="1" dirty="0" err="1" smtClean="0">
                <a:solidFill>
                  <a:srgbClr val="7030A0"/>
                </a:solidFill>
                <a:cs typeface="DecoType Naskh Variants" pitchFamily="2" charset="-78"/>
              </a:rPr>
              <a:t>عبهري</a:t>
            </a:r>
            <a:endParaRPr lang="ar-SA" sz="3200" b="1" dirty="0" smtClean="0">
              <a:solidFill>
                <a:srgbClr val="7030A0"/>
              </a:solidFill>
              <a:cs typeface="DecoType Naskh Variants" pitchFamily="2" charset="-78"/>
            </a:endParaRPr>
          </a:p>
        </p:txBody>
      </p:sp>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5638800"/>
            <a:ext cx="1219200" cy="1219200"/>
          </a:xfrm>
          <a:prstGeom prst="rect">
            <a:avLst/>
          </a:prstGeom>
          <a:noFill/>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4A1E16FE0F34B9469BB8B6587DEB1F06" ma:contentTypeVersion="0" ma:contentTypeDescription="إنشاء مستند جديد." ma:contentTypeScope="" ma:versionID="06893999610fa6e80a4d296b24baee4d">
  <xsd:schema xmlns:xsd="http://www.w3.org/2001/XMLSchema" xmlns:xs="http://www.w3.org/2001/XMLSchema" xmlns:p="http://schemas.microsoft.com/office/2006/metadata/properties" targetNamespace="http://schemas.microsoft.com/office/2006/metadata/properties" ma:root="true" ma:fieldsID="408d163d59f9091e438e5ec8852a4fa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5DC828-44B1-4D9A-B9F0-4D619C2DD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8009709-7591-44DC-92AE-783F1920494D}">
  <ds:schemaRefs>
    <ds:schemaRef ds:uri="http://schemas.microsoft.com/sharepoint/v3/contenttype/forms"/>
  </ds:schemaRefs>
</ds:datastoreItem>
</file>

<file path=customXml/itemProps3.xml><?xml version="1.0" encoding="utf-8"?>
<ds:datastoreItem xmlns:ds="http://schemas.openxmlformats.org/officeDocument/2006/customXml" ds:itemID="{106EB187-B7C6-4F46-81FE-3F1304AB05C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11618</TotalTime>
  <Words>2624</Words>
  <Application>Microsoft Office PowerPoint</Application>
  <PresentationFormat>عرض على الشاشة (3:4)‏</PresentationFormat>
  <Paragraphs>530</Paragraphs>
  <Slides>56</Slides>
  <Notes>0</Notes>
  <HiddenSlides>0</HiddenSlides>
  <MMClips>0</MMClips>
  <ScaleCrop>false</ScaleCrop>
  <HeadingPairs>
    <vt:vector size="4" baseType="variant">
      <vt:variant>
        <vt:lpstr>سمة</vt:lpstr>
      </vt:variant>
      <vt:variant>
        <vt:i4>1</vt:i4>
      </vt:variant>
      <vt:variant>
        <vt:lpstr>عناوين الشرائح</vt:lpstr>
      </vt:variant>
      <vt:variant>
        <vt:i4>56</vt:i4>
      </vt:variant>
    </vt:vector>
  </HeadingPairs>
  <TitlesOfParts>
    <vt:vector size="57"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hisham</dc:creator>
  <cp:lastModifiedBy>user</cp:lastModifiedBy>
  <cp:revision>88</cp:revision>
  <dcterms:created xsi:type="dcterms:W3CDTF">2016-07-12T06:15:37Z</dcterms:created>
  <dcterms:modified xsi:type="dcterms:W3CDTF">2016-10-30T15:27:13Z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0x0101004A1E16FE0F34B9469BB8B6587DEB1F06</vt:lpwstr>
  </property>
</Properties>
</file>