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handoutMasterIdLst>
    <p:handoutMasterId r:id="rId34"/>
  </p:handoutMasterIdLst>
  <p:sldIdLst>
    <p:sldId id="257" r:id="rId5"/>
    <p:sldId id="337" r:id="rId6"/>
    <p:sldId id="333" r:id="rId7"/>
    <p:sldId id="334" r:id="rId8"/>
    <p:sldId id="267" r:id="rId9"/>
    <p:sldId id="309" r:id="rId10"/>
    <p:sldId id="311" r:id="rId11"/>
    <p:sldId id="310" r:id="rId12"/>
    <p:sldId id="312" r:id="rId13"/>
    <p:sldId id="313" r:id="rId14"/>
    <p:sldId id="315" r:id="rId15"/>
    <p:sldId id="316" r:id="rId16"/>
    <p:sldId id="317" r:id="rId17"/>
    <p:sldId id="318" r:id="rId18"/>
    <p:sldId id="329" r:id="rId19"/>
    <p:sldId id="330" r:id="rId20"/>
    <p:sldId id="331" r:id="rId21"/>
    <p:sldId id="319" r:id="rId22"/>
    <p:sldId id="332" r:id="rId23"/>
    <p:sldId id="269" r:id="rId24"/>
    <p:sldId id="325" r:id="rId25"/>
    <p:sldId id="326" r:id="rId26"/>
    <p:sldId id="270" r:id="rId27"/>
    <p:sldId id="342" r:id="rId28"/>
    <p:sldId id="343" r:id="rId29"/>
    <p:sldId id="271" r:id="rId30"/>
    <p:sldId id="341" r:id="rId31"/>
    <p:sldId id="340" r:id="rId32"/>
    <p:sldId id="272"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B6E4"/>
    <a:srgbClr val="8E0000"/>
    <a:srgbClr val="FF6D6D"/>
    <a:srgbClr val="3E4036"/>
    <a:srgbClr val="5690D6"/>
    <a:srgbClr val="17375E"/>
    <a:srgbClr val="7BA8DF"/>
    <a:srgbClr val="2A65AC"/>
    <a:srgbClr val="265C9E"/>
    <a:srgbClr val="3278CC"/>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50" d="100"/>
          <a:sy n="50" d="100"/>
        </p:scale>
        <p:origin x="-1650" y="-11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E3EC983-545D-410D-A77D-7E9C7F8494E5}" type="datetimeFigureOut">
              <a:rPr lang="ar-SA" smtClean="0"/>
              <a:pPr/>
              <a:t>18/03/1438</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4F950641-DC7A-4E0A-9B04-B25E3161E55E}"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AF0C3B-9058-4D48-A15B-AA167D8DC099}" type="datetimeFigureOut">
              <a:rPr lang="ar-SA" smtClean="0"/>
              <a:pPr/>
              <a:t>18/03/1438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2BAD287-A75B-4C86-8929-73505902AD8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3AF0C3B-9058-4D48-A15B-AA167D8DC099}" type="datetimeFigureOut">
              <a:rPr lang="ar-SA" smtClean="0"/>
              <a:pPr/>
              <a:t>18/03/1438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2BAD287-A75B-4C86-8929-73505902AD8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16.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pic>
        <p:nvPicPr>
          <p:cNvPr id="18434" name="Picture 2" descr="http://www.ar-des.com/sites/default/files/ksu_1.png?1391685715"/>
          <p:cNvPicPr>
            <a:picLocks noChangeAspect="1" noChangeArrowheads="1"/>
          </p:cNvPicPr>
          <p:nvPr/>
        </p:nvPicPr>
        <p:blipFill>
          <a:blip r:embed="rId2">
            <a:clrChange>
              <a:clrFrom>
                <a:srgbClr val="FFFFFF"/>
              </a:clrFrom>
              <a:clrTo>
                <a:srgbClr val="FFFFFF">
                  <a:alpha val="0"/>
                </a:srgbClr>
              </a:clrTo>
            </a:clrChange>
          </a:blip>
          <a:srcRect l="3766" t="23810" r="55187" b="34275"/>
          <a:stretch>
            <a:fillRect/>
          </a:stretch>
        </p:blipFill>
        <p:spPr bwMode="auto">
          <a:xfrm>
            <a:off x="7000924" y="121248"/>
            <a:ext cx="1928794" cy="735984"/>
          </a:xfrm>
          <a:prstGeom prst="rect">
            <a:avLst/>
          </a:prstGeom>
          <a:noFill/>
        </p:spPr>
      </p:pic>
      <p:sp>
        <p:nvSpPr>
          <p:cNvPr id="17" name="مربع نص 16"/>
          <p:cNvSpPr txBox="1"/>
          <p:nvPr/>
        </p:nvSpPr>
        <p:spPr>
          <a:xfrm>
            <a:off x="838200" y="1676400"/>
            <a:ext cx="7067962" cy="1323439"/>
          </a:xfrm>
          <a:prstGeom prst="rect">
            <a:avLst/>
          </a:prstGeom>
          <a:noFill/>
        </p:spPr>
        <p:txBody>
          <a:bodyPr wrap="none" rtlCol="1">
            <a:spAutoFit/>
          </a:bodyPr>
          <a:lstStyle/>
          <a:p>
            <a:r>
              <a:rPr lang="ar-SA" sz="8000" dirty="0" smtClean="0">
                <a:solidFill>
                  <a:schemeClr val="tx2">
                    <a:lumMod val="75000"/>
                  </a:schemeClr>
                </a:solidFill>
                <a:cs typeface="DecoType Naskh Variants" pitchFamily="2" charset="-78"/>
              </a:rPr>
              <a:t>بسم الله الرحمن الرحيم</a:t>
            </a: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19" name="مربع نص 18"/>
          <p:cNvSpPr txBox="1"/>
          <p:nvPr/>
        </p:nvSpPr>
        <p:spPr>
          <a:xfrm>
            <a:off x="4659029" y="3202857"/>
            <a:ext cx="3323346" cy="830997"/>
          </a:xfrm>
          <a:prstGeom prst="rect">
            <a:avLst/>
          </a:prstGeom>
          <a:noFill/>
        </p:spPr>
        <p:txBody>
          <a:bodyPr wrap="none" rtlCol="1">
            <a:spAutoFit/>
          </a:bodyPr>
          <a:lstStyle/>
          <a:p>
            <a:r>
              <a:rPr lang="ar-SA" sz="4800" dirty="0" smtClean="0">
                <a:solidFill>
                  <a:schemeClr val="tx2">
                    <a:lumMod val="75000"/>
                  </a:schemeClr>
                </a:solidFill>
                <a:cs typeface="DecoType Naskh Variants" pitchFamily="2" charset="-78"/>
              </a:rPr>
              <a:t>الحمد لله رب العالمين</a:t>
            </a:r>
          </a:p>
        </p:txBody>
      </p:sp>
      <p:sp>
        <p:nvSpPr>
          <p:cNvPr id="20" name="مربع نص 19"/>
          <p:cNvSpPr txBox="1"/>
          <p:nvPr/>
        </p:nvSpPr>
        <p:spPr>
          <a:xfrm>
            <a:off x="1905000" y="3964857"/>
            <a:ext cx="4421403" cy="830997"/>
          </a:xfrm>
          <a:prstGeom prst="rect">
            <a:avLst/>
          </a:prstGeom>
          <a:noFill/>
        </p:spPr>
        <p:txBody>
          <a:bodyPr wrap="none" rtlCol="1">
            <a:spAutoFit/>
          </a:bodyPr>
          <a:lstStyle/>
          <a:p>
            <a:r>
              <a:rPr lang="ar-SA" sz="4800" dirty="0" smtClean="0">
                <a:solidFill>
                  <a:schemeClr val="tx2">
                    <a:lumMod val="75000"/>
                  </a:schemeClr>
                </a:solidFill>
                <a:cs typeface="DecoType Naskh Variants" pitchFamily="2" charset="-78"/>
              </a:rPr>
              <a:t>وأفضل الصلاة وأتم التسليم</a:t>
            </a:r>
          </a:p>
        </p:txBody>
      </p:sp>
      <p:sp>
        <p:nvSpPr>
          <p:cNvPr id="21" name="مربع نص 20"/>
          <p:cNvSpPr txBox="1"/>
          <p:nvPr/>
        </p:nvSpPr>
        <p:spPr>
          <a:xfrm>
            <a:off x="1447800" y="4955457"/>
            <a:ext cx="6452408" cy="830997"/>
          </a:xfrm>
          <a:prstGeom prst="rect">
            <a:avLst/>
          </a:prstGeom>
          <a:noFill/>
        </p:spPr>
        <p:txBody>
          <a:bodyPr wrap="none" rtlCol="1">
            <a:spAutoFit/>
          </a:bodyPr>
          <a:lstStyle/>
          <a:p>
            <a:r>
              <a:rPr lang="ar-SA" sz="4800" dirty="0" smtClean="0">
                <a:solidFill>
                  <a:schemeClr val="tx2">
                    <a:lumMod val="75000"/>
                  </a:schemeClr>
                </a:solidFill>
                <a:cs typeface="DecoType Naskh Variants" pitchFamily="2" charset="-78"/>
              </a:rPr>
              <a:t>على سيدنا محمد وعلى آله وصحبه أجمعين</a:t>
            </a:r>
          </a:p>
        </p:txBody>
      </p:sp>
      <p:cxnSp>
        <p:nvCxnSpPr>
          <p:cNvPr id="24" name="رابط مستقيم 23"/>
          <p:cNvCxnSpPr/>
          <p:nvPr/>
        </p:nvCxnSpPr>
        <p:spPr bwMode="auto">
          <a:xfrm rot="10800000">
            <a:off x="-32"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25" name="رابط مستقيم 24"/>
          <p:cNvCxnSpPr/>
          <p:nvPr/>
        </p:nvCxnSpPr>
        <p:spPr bwMode="auto">
          <a:xfrm rot="10800000">
            <a:off x="-32"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23" name="مربع نص 22"/>
          <p:cNvSpPr txBox="1"/>
          <p:nvPr/>
        </p:nvSpPr>
        <p:spPr>
          <a:xfrm>
            <a:off x="6172200" y="914400"/>
            <a:ext cx="2836033" cy="369332"/>
          </a:xfrm>
          <a:prstGeom prst="rect">
            <a:avLst/>
          </a:prstGeom>
          <a:noFill/>
        </p:spPr>
        <p:txBody>
          <a:bodyPr wrap="none" rtlCol="1">
            <a:spAutoFit/>
          </a:bodyPr>
          <a:lstStyle/>
          <a:p>
            <a:r>
              <a:rPr lang="ar-SA" dirty="0" smtClean="0">
                <a:latin typeface="GE Dinar Two" pitchFamily="18" charset="-78"/>
                <a:ea typeface="GE Dinar Two" pitchFamily="18" charset="-78"/>
                <a:cs typeface="GE Dinar Two" pitchFamily="18" charset="-78"/>
              </a:rPr>
              <a:t>مركز التدريب وخدمة المجتمع</a:t>
            </a:r>
            <a:endParaRPr lang="ar-SA" dirty="0">
              <a:latin typeface="GE Dinar Two" pitchFamily="18" charset="-78"/>
              <a:ea typeface="GE Dinar Two" pitchFamily="18" charset="-78"/>
              <a:cs typeface="GE Dinar Two" pitchFamily="18" charset="-78"/>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مراحل تطور  إدارة الجودة الشاملة</a:t>
            </a:r>
          </a:p>
        </p:txBody>
      </p:sp>
      <p:sp>
        <p:nvSpPr>
          <p:cNvPr id="5" name="مربع نص 4"/>
          <p:cNvSpPr txBox="1"/>
          <p:nvPr/>
        </p:nvSpPr>
        <p:spPr>
          <a:xfrm>
            <a:off x="0" y="2209800"/>
            <a:ext cx="9144000" cy="2800767"/>
          </a:xfrm>
          <a:prstGeom prst="rect">
            <a:avLst/>
          </a:prstGeom>
          <a:noFill/>
        </p:spPr>
        <p:txBody>
          <a:bodyPr wrap="square" rtlCol="1">
            <a:spAutoFit/>
          </a:bodyPr>
          <a:lstStyle/>
          <a:p>
            <a:pPr algn="just"/>
            <a:r>
              <a:rPr lang="ar-SA" sz="4400" dirty="0" smtClean="0">
                <a:solidFill>
                  <a:srgbClr val="17375E"/>
                </a:solidFill>
                <a:cs typeface="DecoType Naskh Variants" pitchFamily="2" charset="-78"/>
              </a:rPr>
              <a:t>بدأت أولى تطبيقات الجودة في بداية القرن العرين في القطاع الصناعي حيث كانت الجودة تتمثل في </a:t>
            </a:r>
            <a:r>
              <a:rPr lang="ar-SA" sz="4400" dirty="0" smtClean="0">
                <a:solidFill>
                  <a:srgbClr val="8E0000"/>
                </a:solidFill>
                <a:cs typeface="DecoType Naskh Variants" pitchFamily="2" charset="-78"/>
              </a:rPr>
              <a:t>فحص المنتج النهائي </a:t>
            </a:r>
            <a:r>
              <a:rPr lang="ar-SA" sz="4400" dirty="0" smtClean="0">
                <a:solidFill>
                  <a:srgbClr val="17375E"/>
                </a:solidFill>
                <a:cs typeface="DecoType Naskh Variants" pitchFamily="2" charset="-78"/>
              </a:rPr>
              <a:t>قبل بيعه للزبائن للتأكد من عدم وجود عيوب تصنيعية، ثم إتلاف المنتجات المعيبة أو إعادة إصلاحها إن أمكن.</a:t>
            </a:r>
          </a:p>
        </p:txBody>
      </p:sp>
      <p:pic>
        <p:nvPicPr>
          <p:cNvPr id="6"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مراحل تطور  إدارة الجودة الشاملة</a:t>
            </a:r>
          </a:p>
        </p:txBody>
      </p:sp>
      <p:pic>
        <p:nvPicPr>
          <p:cNvPr id="57346" name="Picture 2" descr="http://www.managers-net.com/Biography/graphics/WalterShewhart.jpg"/>
          <p:cNvPicPr>
            <a:picLocks noChangeAspect="1" noChangeArrowheads="1"/>
          </p:cNvPicPr>
          <p:nvPr/>
        </p:nvPicPr>
        <p:blipFill>
          <a:blip r:embed="rId2" cstate="print"/>
          <a:srcRect/>
          <a:stretch>
            <a:fillRect/>
          </a:stretch>
        </p:blipFill>
        <p:spPr bwMode="auto">
          <a:xfrm>
            <a:off x="3352800" y="5605120"/>
            <a:ext cx="914400" cy="1252880"/>
          </a:xfrm>
          <a:prstGeom prst="rect">
            <a:avLst/>
          </a:prstGeom>
          <a:noFill/>
        </p:spPr>
      </p:pic>
      <p:sp>
        <p:nvSpPr>
          <p:cNvPr id="5" name="مربع نص 4"/>
          <p:cNvSpPr txBox="1"/>
          <p:nvPr/>
        </p:nvSpPr>
        <p:spPr>
          <a:xfrm>
            <a:off x="0" y="1143000"/>
            <a:ext cx="9144000" cy="4832092"/>
          </a:xfrm>
          <a:prstGeom prst="rect">
            <a:avLst/>
          </a:prstGeom>
          <a:noFill/>
        </p:spPr>
        <p:txBody>
          <a:bodyPr wrap="square" rtlCol="1">
            <a:spAutoFit/>
          </a:bodyPr>
          <a:lstStyle/>
          <a:p>
            <a:pPr algn="just"/>
            <a:r>
              <a:rPr lang="ar-SA" sz="4400" dirty="0" smtClean="0">
                <a:solidFill>
                  <a:srgbClr val="17375E"/>
                </a:solidFill>
                <a:cs typeface="DecoType Naskh Variants" pitchFamily="2" charset="-78"/>
              </a:rPr>
              <a:t>ظهرت أولى أدبيات الجودة في العشرينيات من القرن الماضي على يد العالم  </a:t>
            </a:r>
            <a:r>
              <a:rPr lang="ar-SA" sz="4400" dirty="0" err="1" smtClean="0">
                <a:solidFill>
                  <a:srgbClr val="17375E"/>
                </a:solidFill>
                <a:cs typeface="DecoType Naskh Variants" pitchFamily="2" charset="-78"/>
              </a:rPr>
              <a:t>والتر</a:t>
            </a:r>
            <a:r>
              <a:rPr lang="ar-SA" sz="4400" dirty="0" smtClean="0">
                <a:solidFill>
                  <a:srgbClr val="17375E"/>
                </a:solidFill>
                <a:cs typeface="DecoType Naskh Variants" pitchFamily="2" charset="-78"/>
              </a:rPr>
              <a:t> </a:t>
            </a:r>
            <a:r>
              <a:rPr lang="ar-SA" sz="4400" dirty="0" err="1" smtClean="0">
                <a:solidFill>
                  <a:srgbClr val="17375E"/>
                </a:solidFill>
                <a:cs typeface="DecoType Naskh Variants" pitchFamily="2" charset="-78"/>
              </a:rPr>
              <a:t>شويهارت</a:t>
            </a:r>
            <a:r>
              <a:rPr lang="ar-SA" sz="4400" dirty="0" smtClean="0">
                <a:solidFill>
                  <a:srgbClr val="17375E"/>
                </a:solidFill>
                <a:cs typeface="DecoType Naskh Variants" pitchFamily="2" charset="-78"/>
              </a:rPr>
              <a:t> (</a:t>
            </a:r>
            <a:r>
              <a:rPr lang="en-US" sz="4000" i="1" dirty="0" smtClean="0">
                <a:solidFill>
                  <a:srgbClr val="17375E"/>
                </a:solidFill>
                <a:latin typeface="Gabriola" pitchFamily="82" charset="0"/>
              </a:rPr>
              <a:t>Walter A.</a:t>
            </a:r>
            <a:r>
              <a:rPr lang="en-US" sz="4400" dirty="0" smtClean="0"/>
              <a:t> </a:t>
            </a:r>
            <a:r>
              <a:rPr lang="en-US" sz="4000" i="1" dirty="0" err="1" smtClean="0">
                <a:solidFill>
                  <a:srgbClr val="17375E"/>
                </a:solidFill>
                <a:latin typeface="Gabriola" pitchFamily="82" charset="0"/>
              </a:rPr>
              <a:t>Shewhart</a:t>
            </a:r>
            <a:r>
              <a:rPr lang="ar-SA" sz="4400" dirty="0" smtClean="0">
                <a:solidFill>
                  <a:srgbClr val="17375E"/>
                </a:solidFill>
                <a:cs typeface="DecoType Naskh Variants" pitchFamily="2" charset="-78"/>
              </a:rPr>
              <a:t>)بإصداره عددا من الكتب مثل“الضبط الاقتصادي لجودة المنتج الصناعي“ كما طور خرائط المراقبة (</a:t>
            </a:r>
            <a:r>
              <a:rPr lang="en-US" sz="4000" i="1" dirty="0" smtClean="0">
                <a:solidFill>
                  <a:srgbClr val="17375E"/>
                </a:solidFill>
                <a:latin typeface="Gabriola" pitchFamily="82" charset="0"/>
              </a:rPr>
              <a:t>Control Charts</a:t>
            </a:r>
            <a:r>
              <a:rPr lang="ar-SA" sz="4400" dirty="0" smtClean="0">
                <a:solidFill>
                  <a:srgbClr val="17375E"/>
                </a:solidFill>
                <a:cs typeface="DecoType Naskh Variants" pitchFamily="2" charset="-78"/>
              </a:rPr>
              <a:t>) والتي تستخدم أثناء عملية الإنتاج للتأكد من سلامة المنتجات والتنبؤ بمشاكل الإنتاج قبل استفحالها وخروجها كمنتجات معيبة وهو ما يسمى ”ضبط الجودة“. </a:t>
            </a:r>
          </a:p>
        </p:txBody>
      </p:sp>
      <p:pic>
        <p:nvPicPr>
          <p:cNvPr id="57348" name="Picture 4" descr="https://media.licdn.com/mpr/mpr/AAEAAQAAAAAAAAMVAAAAJDYzYmNjNjYyLTcyZDQtNGZjMC1iYWNiLWM1ZGEyOTMwYTRiZA.jpg"/>
          <p:cNvPicPr>
            <a:picLocks noChangeAspect="1" noChangeArrowheads="1"/>
          </p:cNvPicPr>
          <p:nvPr/>
        </p:nvPicPr>
        <p:blipFill>
          <a:blip r:embed="rId3" cstate="print"/>
          <a:srcRect/>
          <a:stretch>
            <a:fillRect/>
          </a:stretch>
        </p:blipFill>
        <p:spPr bwMode="auto">
          <a:xfrm>
            <a:off x="0" y="0"/>
            <a:ext cx="1726896" cy="990600"/>
          </a:xfrm>
          <a:prstGeom prst="rect">
            <a:avLst/>
          </a:prstGeom>
          <a:noFill/>
        </p:spPr>
      </p:pic>
      <p:pic>
        <p:nvPicPr>
          <p:cNvPr id="8" name="Picture 10" descr="http://japanologie.arts.kuleuven.be/lab/sites/japanologie.arts.kuleuven.be.ijcm13/files/uploads/inline_images/glossy_3d_blue_arrow_left.png">
            <a:hlinkClick r:id="rId4" action="ppaction://hlinksldjump"/>
          </p:cNvPr>
          <p:cNvPicPr>
            <a:picLocks noChangeAspect="1" noChangeArrowheads="1"/>
          </p:cNvPicPr>
          <p:nvPr/>
        </p:nvPicPr>
        <p:blipFill>
          <a:blip r:embed="rId5"/>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مراحل تطور  إدارة الجودة الشاملة</a:t>
            </a:r>
          </a:p>
        </p:txBody>
      </p:sp>
      <p:sp>
        <p:nvSpPr>
          <p:cNvPr id="5" name="مربع نص 4"/>
          <p:cNvSpPr txBox="1"/>
          <p:nvPr/>
        </p:nvSpPr>
        <p:spPr>
          <a:xfrm>
            <a:off x="0" y="2209800"/>
            <a:ext cx="9144000" cy="2800767"/>
          </a:xfrm>
          <a:prstGeom prst="rect">
            <a:avLst/>
          </a:prstGeom>
          <a:noFill/>
        </p:spPr>
        <p:txBody>
          <a:bodyPr wrap="square" rtlCol="1">
            <a:spAutoFit/>
          </a:bodyPr>
          <a:lstStyle/>
          <a:p>
            <a:pPr algn="just"/>
            <a:r>
              <a:rPr lang="ar-SA" sz="4400" dirty="0" smtClean="0">
                <a:solidFill>
                  <a:srgbClr val="17375E"/>
                </a:solidFill>
                <a:cs typeface="DecoType Naskh Variants" pitchFamily="2" charset="-78"/>
              </a:rPr>
              <a:t>وفي الخمسينيات من القرن الماضي نادى العالم الإحصائي ويليام </a:t>
            </a:r>
            <a:r>
              <a:rPr lang="ar-SA" sz="4400" dirty="0" err="1" smtClean="0">
                <a:solidFill>
                  <a:srgbClr val="17375E"/>
                </a:solidFill>
                <a:cs typeface="DecoType Naskh Variants" pitchFamily="2" charset="-78"/>
              </a:rPr>
              <a:t>ديمنغ</a:t>
            </a:r>
            <a:r>
              <a:rPr lang="ar-SA" sz="4400" dirty="0" smtClean="0">
                <a:solidFill>
                  <a:srgbClr val="17375E"/>
                </a:solidFill>
                <a:cs typeface="DecoType Naskh Variants" pitchFamily="2" charset="-78"/>
              </a:rPr>
              <a:t>  (</a:t>
            </a:r>
            <a:r>
              <a:rPr lang="en-US" sz="4000" i="1" dirty="0" smtClean="0">
                <a:solidFill>
                  <a:srgbClr val="17375E"/>
                </a:solidFill>
                <a:latin typeface="Gabriola" pitchFamily="82" charset="0"/>
              </a:rPr>
              <a:t>William Edwards Deming</a:t>
            </a:r>
            <a:r>
              <a:rPr lang="ar-SA" sz="4400" dirty="0" smtClean="0">
                <a:solidFill>
                  <a:srgbClr val="17375E"/>
                </a:solidFill>
                <a:cs typeface="DecoType Naskh Variants" pitchFamily="2" charset="-78"/>
              </a:rPr>
              <a:t>) باستخدام المراقبة الإحصائية للعمليات الإنتاجية للتحقق من جودة الإنتاج ، وعرض أفكاره ومقترحاته لتحسين وضمان الجودة.</a:t>
            </a:r>
          </a:p>
        </p:txBody>
      </p:sp>
      <p:pic>
        <p:nvPicPr>
          <p:cNvPr id="70658" name="Picture 2" descr="https://upload.wikimedia.org/wikipedia/commons/7/73/W._Edwards_Deming.jpg"/>
          <p:cNvPicPr>
            <a:picLocks noChangeAspect="1" noChangeArrowheads="1"/>
          </p:cNvPicPr>
          <p:nvPr/>
        </p:nvPicPr>
        <p:blipFill>
          <a:blip r:embed="rId2"/>
          <a:srcRect/>
          <a:stretch>
            <a:fillRect/>
          </a:stretch>
        </p:blipFill>
        <p:spPr bwMode="auto">
          <a:xfrm>
            <a:off x="1905000" y="5795465"/>
            <a:ext cx="1524000" cy="1062535"/>
          </a:xfrm>
          <a:prstGeom prst="rect">
            <a:avLst/>
          </a:prstGeom>
          <a:noFill/>
        </p:spPr>
      </p:pic>
      <p:pic>
        <p:nvPicPr>
          <p:cNvPr id="7" name="Picture 10" descr="http://japanologie.arts.kuleuven.be/lab/sites/japanologie.arts.kuleuven.be.ijcm13/files/uploads/inline_images/glossy_3d_blue_arrow_left.png">
            <a:hlinkClick r:id="rId3" action="ppaction://hlinksldjump"/>
          </p:cNvPr>
          <p:cNvPicPr>
            <a:picLocks noChangeAspect="1" noChangeArrowheads="1"/>
          </p:cNvPicPr>
          <p:nvPr/>
        </p:nvPicPr>
        <p:blipFill>
          <a:blip r:embed="rId4"/>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مراحل تطور  إدارة الجودة الشاملة</a:t>
            </a:r>
          </a:p>
        </p:txBody>
      </p:sp>
      <p:sp>
        <p:nvSpPr>
          <p:cNvPr id="5" name="مربع نص 4"/>
          <p:cNvSpPr txBox="1"/>
          <p:nvPr/>
        </p:nvSpPr>
        <p:spPr>
          <a:xfrm>
            <a:off x="0" y="990600"/>
            <a:ext cx="9144000" cy="5509200"/>
          </a:xfrm>
          <a:prstGeom prst="rect">
            <a:avLst/>
          </a:prstGeom>
          <a:noFill/>
        </p:spPr>
        <p:txBody>
          <a:bodyPr wrap="square" rtlCol="1">
            <a:spAutoFit/>
          </a:bodyPr>
          <a:lstStyle/>
          <a:p>
            <a:pPr algn="just"/>
            <a:r>
              <a:rPr lang="ar-SA" sz="4400" dirty="0" smtClean="0">
                <a:solidFill>
                  <a:srgbClr val="17375E"/>
                </a:solidFill>
                <a:cs typeface="DecoType Naskh Variants" pitchFamily="2" charset="-78"/>
              </a:rPr>
              <a:t>تبنت الشركات اليابانية نظريات </a:t>
            </a:r>
            <a:r>
              <a:rPr lang="ar-SA" sz="4400" dirty="0" err="1" smtClean="0">
                <a:solidFill>
                  <a:srgbClr val="17375E"/>
                </a:solidFill>
                <a:cs typeface="DecoType Naskh Variants" pitchFamily="2" charset="-78"/>
              </a:rPr>
              <a:t>ديمنغ</a:t>
            </a:r>
            <a:r>
              <a:rPr lang="ar-SA" sz="4400" dirty="0" smtClean="0">
                <a:solidFill>
                  <a:srgbClr val="17375E"/>
                </a:solidFill>
                <a:cs typeface="DecoType Naskh Variants" pitchFamily="2" charset="-78"/>
              </a:rPr>
              <a:t> (</a:t>
            </a:r>
            <a:r>
              <a:rPr lang="en-US" sz="4000" i="1" dirty="0" smtClean="0">
                <a:solidFill>
                  <a:srgbClr val="17375E"/>
                </a:solidFill>
                <a:latin typeface="Gabriola" pitchFamily="82" charset="0"/>
              </a:rPr>
              <a:t>Deming</a:t>
            </a:r>
            <a:r>
              <a:rPr lang="ar-SA" sz="4400" dirty="0" smtClean="0">
                <a:solidFill>
                  <a:srgbClr val="17375E"/>
                </a:solidFill>
                <a:cs typeface="DecoType Naskh Variants" pitchFamily="2" charset="-78"/>
              </a:rPr>
              <a:t> ) وتتلمذ على يديه بعض علماء الجودة اليابانيين، كما استقطبت اليابان علماء جودة أمريكيين آخرين مثل  الدكتور جوزيف موسى </a:t>
            </a:r>
            <a:r>
              <a:rPr lang="ar-SA" sz="4400" dirty="0" err="1" smtClean="0">
                <a:solidFill>
                  <a:srgbClr val="17375E"/>
                </a:solidFill>
                <a:cs typeface="DecoType Naskh Variants" pitchFamily="2" charset="-78"/>
              </a:rPr>
              <a:t>جوران</a:t>
            </a:r>
            <a:r>
              <a:rPr lang="ar-SA" sz="4400" dirty="0" smtClean="0">
                <a:solidFill>
                  <a:srgbClr val="17375E"/>
                </a:solidFill>
                <a:cs typeface="DecoType Naskh Variants" pitchFamily="2" charset="-78"/>
              </a:rPr>
              <a:t>  </a:t>
            </a:r>
            <a:r>
              <a:rPr lang="en-US" sz="4000" i="1" dirty="0" smtClean="0">
                <a:solidFill>
                  <a:srgbClr val="17375E"/>
                </a:solidFill>
                <a:latin typeface="Gabriola" pitchFamily="82" charset="0"/>
              </a:rPr>
              <a:t>Joseph Moses </a:t>
            </a:r>
            <a:r>
              <a:rPr lang="en-US" sz="4000" i="1" dirty="0" err="1" smtClean="0">
                <a:solidFill>
                  <a:srgbClr val="17375E"/>
                </a:solidFill>
                <a:latin typeface="Gabriola" pitchFamily="82" charset="0"/>
              </a:rPr>
              <a:t>Juran</a:t>
            </a:r>
            <a:r>
              <a:rPr lang="ar-SA" sz="4000" i="1" dirty="0" smtClean="0">
                <a:solidFill>
                  <a:srgbClr val="17375E"/>
                </a:solidFill>
                <a:latin typeface="Gabriola" pitchFamily="82" charset="0"/>
              </a:rPr>
              <a:t> </a:t>
            </a:r>
            <a:r>
              <a:rPr lang="en-US" sz="4000" i="1" dirty="0" smtClean="0">
                <a:solidFill>
                  <a:srgbClr val="17375E"/>
                </a:solidFill>
                <a:latin typeface="Gabriola" pitchFamily="82" charset="0"/>
              </a:rPr>
              <a:t> </a:t>
            </a:r>
            <a:r>
              <a:rPr lang="ar-SA" sz="4000" i="1" dirty="0" smtClean="0">
                <a:solidFill>
                  <a:srgbClr val="17375E"/>
                </a:solidFill>
                <a:latin typeface="Gabriola" pitchFamily="82" charset="0"/>
              </a:rPr>
              <a:t>و</a:t>
            </a:r>
            <a:r>
              <a:rPr lang="en-US" sz="4000" i="1" dirty="0" smtClean="0">
                <a:solidFill>
                  <a:srgbClr val="17375E"/>
                </a:solidFill>
                <a:latin typeface="Gabriola" pitchFamily="82" charset="0"/>
              </a:rPr>
              <a:t>Dr.</a:t>
            </a:r>
            <a:r>
              <a:rPr lang="ar-SA" sz="4000" i="1" dirty="0" smtClean="0">
                <a:solidFill>
                  <a:srgbClr val="17375E"/>
                </a:solidFill>
                <a:latin typeface="Gabriola" pitchFamily="82" charset="0"/>
              </a:rPr>
              <a:t> </a:t>
            </a:r>
            <a:r>
              <a:rPr lang="ar-SA" sz="4400" dirty="0" smtClean="0">
                <a:solidFill>
                  <a:srgbClr val="17375E"/>
                </a:solidFill>
                <a:cs typeface="DecoType Naskh Variants" pitchFamily="2" charset="-78"/>
              </a:rPr>
              <a:t>والدكتور </a:t>
            </a:r>
            <a:r>
              <a:rPr lang="ar-SA" sz="4400" dirty="0" err="1" smtClean="0">
                <a:solidFill>
                  <a:srgbClr val="17375E"/>
                </a:solidFill>
                <a:cs typeface="DecoType Naskh Variants" pitchFamily="2" charset="-78"/>
              </a:rPr>
              <a:t>ارماند</a:t>
            </a:r>
            <a:r>
              <a:rPr lang="ar-SA" sz="4400" dirty="0" smtClean="0">
                <a:solidFill>
                  <a:srgbClr val="17375E"/>
                </a:solidFill>
                <a:cs typeface="DecoType Naskh Variants" pitchFamily="2" charset="-78"/>
              </a:rPr>
              <a:t> </a:t>
            </a:r>
            <a:r>
              <a:rPr lang="ar-SA" sz="4400" dirty="0" err="1" smtClean="0">
                <a:solidFill>
                  <a:srgbClr val="17375E"/>
                </a:solidFill>
                <a:cs typeface="DecoType Naskh Variants" pitchFamily="2" charset="-78"/>
              </a:rPr>
              <a:t>فايكن</a:t>
            </a:r>
            <a:r>
              <a:rPr lang="ar-SA" sz="4400" dirty="0" smtClean="0">
                <a:solidFill>
                  <a:srgbClr val="17375E"/>
                </a:solidFill>
                <a:cs typeface="DecoType Naskh Variants" pitchFamily="2" charset="-78"/>
              </a:rPr>
              <a:t> </a:t>
            </a:r>
            <a:r>
              <a:rPr lang="ar-SA" sz="4400" dirty="0" err="1" smtClean="0">
                <a:solidFill>
                  <a:srgbClr val="17375E"/>
                </a:solidFill>
                <a:cs typeface="DecoType Naskh Variants" pitchFamily="2" charset="-78"/>
              </a:rPr>
              <a:t>باوم</a:t>
            </a:r>
            <a:r>
              <a:rPr lang="ar-SA" sz="4400" dirty="0" smtClean="0">
                <a:solidFill>
                  <a:srgbClr val="17375E"/>
                </a:solidFill>
                <a:cs typeface="DecoType Naskh Variants" pitchFamily="2" charset="-78"/>
              </a:rPr>
              <a:t> </a:t>
            </a:r>
            <a:r>
              <a:rPr lang="en-US" sz="4000" i="1" dirty="0" smtClean="0">
                <a:solidFill>
                  <a:srgbClr val="17375E"/>
                </a:solidFill>
                <a:latin typeface="Gabriola" pitchFamily="82" charset="0"/>
              </a:rPr>
              <a:t>Armand V. </a:t>
            </a:r>
            <a:r>
              <a:rPr lang="en-US" sz="4000" i="1" dirty="0" err="1" smtClean="0">
                <a:solidFill>
                  <a:srgbClr val="17375E"/>
                </a:solidFill>
                <a:latin typeface="Gabriola" pitchFamily="82" charset="0"/>
              </a:rPr>
              <a:t>Feigenbaum</a:t>
            </a:r>
            <a:r>
              <a:rPr lang="ar-SA" sz="4000" i="1" dirty="0" smtClean="0">
                <a:solidFill>
                  <a:srgbClr val="17375E"/>
                </a:solidFill>
                <a:latin typeface="Gabriola" pitchFamily="82" charset="0"/>
              </a:rPr>
              <a:t>، </a:t>
            </a:r>
            <a:r>
              <a:rPr lang="ar-SA" sz="4400" dirty="0" smtClean="0">
                <a:solidFill>
                  <a:srgbClr val="17375E"/>
                </a:solidFill>
                <a:cs typeface="DecoType Naskh Variants" pitchFamily="2" charset="-78"/>
              </a:rPr>
              <a:t>حيث نشأت بعض تطبيقات إدارة الجودة عبر التحسن المستمر للعمليات  وفرق العمل والتأكيد على أن رضاء المستفيد هو العامل الأهم في عمليات تحسين الجودة.</a:t>
            </a:r>
          </a:p>
        </p:txBody>
      </p:sp>
      <p:pic>
        <p:nvPicPr>
          <p:cNvPr id="6"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5791200"/>
            <a:ext cx="1066800" cy="1066800"/>
          </a:xfrm>
          <a:prstGeom prst="rect">
            <a:avLst/>
          </a:prstGeom>
          <a:noFill/>
        </p:spPr>
      </p:pic>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مراحل تطور  إدارة الجودة الشاملة</a:t>
            </a:r>
          </a:p>
        </p:txBody>
      </p:sp>
      <p:sp>
        <p:nvSpPr>
          <p:cNvPr id="5" name="مربع نص 4"/>
          <p:cNvSpPr txBox="1"/>
          <p:nvPr/>
        </p:nvSpPr>
        <p:spPr>
          <a:xfrm>
            <a:off x="0" y="1828800"/>
            <a:ext cx="9144000" cy="2800767"/>
          </a:xfrm>
          <a:prstGeom prst="rect">
            <a:avLst/>
          </a:prstGeom>
          <a:noFill/>
        </p:spPr>
        <p:txBody>
          <a:bodyPr wrap="square" rtlCol="1">
            <a:spAutoFit/>
          </a:bodyPr>
          <a:lstStyle/>
          <a:p>
            <a:pPr algn="just"/>
            <a:r>
              <a:rPr lang="ar-SA" sz="4400" dirty="0" smtClean="0">
                <a:solidFill>
                  <a:srgbClr val="17375E"/>
                </a:solidFill>
                <a:cs typeface="DecoType Naskh Variants" pitchFamily="2" charset="-78"/>
              </a:rPr>
              <a:t>وعبر هذا الحراك تبلورت نظرية  إدارة الجودة الشاملة  كفلسفة ومنهجية للتحسين المستمر  كبوصلة لتطوير أداء  المؤسسات والعمليات التي تجري فيها وتطوير أداء العاملين لتصبح ثقافة تصبغ </a:t>
            </a:r>
            <a:r>
              <a:rPr lang="ar-SA" sz="4400" dirty="0" err="1" smtClean="0">
                <a:solidFill>
                  <a:srgbClr val="17375E"/>
                </a:solidFill>
                <a:cs typeface="DecoType Naskh Variants" pitchFamily="2" charset="-78"/>
              </a:rPr>
              <a:t>بها</a:t>
            </a:r>
            <a:r>
              <a:rPr lang="ar-SA" sz="4400" dirty="0" smtClean="0">
                <a:solidFill>
                  <a:srgbClr val="17375E"/>
                </a:solidFill>
                <a:cs typeface="DecoType Naskh Variants" pitchFamily="2" charset="-78"/>
              </a:rPr>
              <a:t> المؤسسة وتنعكس على أنظمتها الداخلية.</a:t>
            </a:r>
          </a:p>
        </p:txBody>
      </p:sp>
      <p:pic>
        <p:nvPicPr>
          <p:cNvPr id="6"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مراحل تطور  إدارة الجودة الشاملة</a:t>
            </a:r>
          </a:p>
        </p:txBody>
      </p:sp>
      <p:sp>
        <p:nvSpPr>
          <p:cNvPr id="5" name="مربع نص 4"/>
          <p:cNvSpPr txBox="1"/>
          <p:nvPr/>
        </p:nvSpPr>
        <p:spPr>
          <a:xfrm>
            <a:off x="0" y="1828800"/>
            <a:ext cx="9144000" cy="1446550"/>
          </a:xfrm>
          <a:prstGeom prst="rect">
            <a:avLst/>
          </a:prstGeom>
          <a:noFill/>
        </p:spPr>
        <p:txBody>
          <a:bodyPr wrap="square" rtlCol="1">
            <a:spAutoFit/>
          </a:bodyPr>
          <a:lstStyle/>
          <a:p>
            <a:pPr algn="just"/>
            <a:r>
              <a:rPr lang="ar-SA" sz="4400" dirty="0" smtClean="0">
                <a:solidFill>
                  <a:srgbClr val="17375E"/>
                </a:solidFill>
                <a:cs typeface="DecoType Naskh Variants" pitchFamily="2" charset="-78"/>
              </a:rPr>
              <a:t>وعبر التطبيق الناجح لفلسفة إدارة الجودة الشاملة استطاعت المنتجات اليابانية التفوق .</a:t>
            </a:r>
          </a:p>
        </p:txBody>
      </p:sp>
      <p:pic>
        <p:nvPicPr>
          <p:cNvPr id="7" name="Picture 8" descr="http://keytothecity.co.uk/images/back-button.png">
            <a:hlinkClick r:id="rId2" action="ppaction://hlinksldjump"/>
          </p:cNvPr>
          <p:cNvPicPr>
            <a:picLocks noChangeAspect="1" noChangeArrowheads="1"/>
          </p:cNvPicPr>
          <p:nvPr/>
        </p:nvPicPr>
        <p:blipFill>
          <a:blip r:embed="rId3"/>
          <a:srcRect/>
          <a:stretch>
            <a:fillRect/>
          </a:stretch>
        </p:blipFill>
        <p:spPr bwMode="auto">
          <a:xfrm flipH="1">
            <a:off x="0" y="5410200"/>
            <a:ext cx="1447800" cy="1447800"/>
          </a:xfrm>
          <a:prstGeom prst="rect">
            <a:avLst/>
          </a:prstGeom>
          <a:noFill/>
        </p:spPr>
      </p:pic>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2057400"/>
            <a:ext cx="9144000" cy="1169551"/>
          </a:xfrm>
          <a:prstGeom prst="rect">
            <a:avLst/>
          </a:prstGeom>
          <a:noFill/>
        </p:spPr>
        <p:txBody>
          <a:bodyPr wrap="square" rtlCol="1">
            <a:spAutoFit/>
          </a:bodyPr>
          <a:lstStyle/>
          <a:p>
            <a:pPr algn="ctr"/>
            <a:r>
              <a:rPr lang="ar-SA" sz="7000" dirty="0" smtClean="0">
                <a:solidFill>
                  <a:srgbClr val="17375E"/>
                </a:solidFill>
                <a:cs typeface="DecoType Naskh Variants" pitchFamily="2" charset="-78"/>
              </a:rPr>
              <a:t>الإدارة التقليدية وإدارة والجودة الشاملة</a:t>
            </a:r>
          </a:p>
        </p:txBody>
      </p:sp>
      <p:sp>
        <p:nvSpPr>
          <p:cNvPr id="5" name="مربع نص 4"/>
          <p:cNvSpPr txBox="1"/>
          <p:nvPr/>
        </p:nvSpPr>
        <p:spPr>
          <a:xfrm>
            <a:off x="0" y="3761839"/>
            <a:ext cx="9144000" cy="1938992"/>
          </a:xfrm>
          <a:prstGeom prst="rect">
            <a:avLst/>
          </a:prstGeom>
          <a:noFill/>
        </p:spPr>
        <p:txBody>
          <a:bodyPr wrap="square" rtlCol="1">
            <a:spAutoFit/>
          </a:bodyPr>
          <a:lstStyle/>
          <a:p>
            <a:pPr algn="ctr" rtl="0"/>
            <a:r>
              <a:rPr lang="en-US" sz="6000" i="1" dirty="0" smtClean="0">
                <a:solidFill>
                  <a:srgbClr val="17375E"/>
                </a:solidFill>
                <a:latin typeface="Gabriola" pitchFamily="82" charset="0"/>
              </a:rPr>
              <a:t>Traditional management  and Total Quality Management</a:t>
            </a:r>
          </a:p>
        </p:txBody>
      </p:sp>
      <p:pic>
        <p:nvPicPr>
          <p:cNvPr id="6"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1828800"/>
            <a:ext cx="9144000" cy="2123658"/>
          </a:xfrm>
          <a:prstGeom prst="rect">
            <a:avLst/>
          </a:prstGeom>
          <a:noFill/>
        </p:spPr>
        <p:txBody>
          <a:bodyPr wrap="square" rtlCol="1">
            <a:spAutoFit/>
          </a:bodyPr>
          <a:lstStyle/>
          <a:p>
            <a:pPr algn="just"/>
            <a:r>
              <a:rPr lang="ar-SA" sz="4400" dirty="0" smtClean="0">
                <a:solidFill>
                  <a:srgbClr val="17375E"/>
                </a:solidFill>
                <a:cs typeface="DecoType Naskh Variants" pitchFamily="2" charset="-78"/>
              </a:rPr>
              <a:t>تتصف الإدارة التقليدية بالبيروقراطية والمركزية في اتخاذ القرارات بينما تركز إدارة الجودة الشاملة على العمليات والإجراءات </a:t>
            </a:r>
            <a:r>
              <a:rPr lang="ar-SA" sz="4400" smtClean="0">
                <a:solidFill>
                  <a:srgbClr val="17375E"/>
                </a:solidFill>
                <a:cs typeface="DecoType Naskh Variants" pitchFamily="2" charset="-78"/>
              </a:rPr>
              <a:t>بمسؤوليات وصلاحيات محددة </a:t>
            </a:r>
            <a:r>
              <a:rPr lang="ar-SA" sz="4400" dirty="0" smtClean="0">
                <a:solidFill>
                  <a:srgbClr val="17375E"/>
                </a:solidFill>
                <a:cs typeface="DecoType Naskh Variants" pitchFamily="2" charset="-78"/>
              </a:rPr>
              <a:t>وموثقة للعاملين   .</a:t>
            </a:r>
          </a:p>
        </p:txBody>
      </p:sp>
      <p:pic>
        <p:nvPicPr>
          <p:cNvPr id="5"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graphicFrame>
        <p:nvGraphicFramePr>
          <p:cNvPr id="4" name="جدول 3"/>
          <p:cNvGraphicFramePr>
            <a:graphicFrameLocks noGrp="1"/>
          </p:cNvGraphicFramePr>
          <p:nvPr/>
        </p:nvGraphicFramePr>
        <p:xfrm>
          <a:off x="609600" y="838200"/>
          <a:ext cx="7696200" cy="5157745"/>
        </p:xfrm>
        <a:graphic>
          <a:graphicData uri="http://schemas.openxmlformats.org/drawingml/2006/table">
            <a:tbl>
              <a:tblPr rtl="1" firstRow="1" bandRow="1">
                <a:tableStyleId>{5C22544A-7EE6-4342-B048-85BDC9FD1C3A}</a:tableStyleId>
              </a:tblPr>
              <a:tblGrid>
                <a:gridCol w="769620"/>
                <a:gridCol w="2811780"/>
                <a:gridCol w="4114800"/>
              </a:tblGrid>
              <a:tr h="431491">
                <a:tc>
                  <a:txBody>
                    <a:bodyPr/>
                    <a:lstStyle/>
                    <a:p>
                      <a:pPr rtl="1"/>
                      <a:endParaRPr lang="ar-SA" dirty="0"/>
                    </a:p>
                  </a:txBody>
                  <a:tcPr/>
                </a:tc>
                <a:tc>
                  <a:txBody>
                    <a:bodyPr/>
                    <a:lstStyle/>
                    <a:p>
                      <a:pPr algn="ctr" rtl="1"/>
                      <a:r>
                        <a:rPr lang="ar-SA" sz="3200" b="0" kern="1200" dirty="0" smtClean="0">
                          <a:solidFill>
                            <a:schemeClr val="bg1"/>
                          </a:solidFill>
                          <a:latin typeface="+mn-lt"/>
                          <a:ea typeface="+mn-ea"/>
                          <a:cs typeface="DecoType Naskh Variants" pitchFamily="2" charset="-78"/>
                        </a:rPr>
                        <a:t>الإدارة</a:t>
                      </a:r>
                      <a:r>
                        <a:rPr lang="ar-SA" sz="3200" kern="1200" dirty="0" smtClean="0">
                          <a:solidFill>
                            <a:schemeClr val="bg1"/>
                          </a:solidFill>
                          <a:latin typeface="+mn-lt"/>
                          <a:ea typeface="+mn-ea"/>
                          <a:cs typeface="DecoType Naskh Variants" pitchFamily="2" charset="-78"/>
                        </a:rPr>
                        <a:t> </a:t>
                      </a:r>
                      <a:r>
                        <a:rPr lang="ar-SA" sz="3200" b="0" kern="1200" dirty="0" smtClean="0">
                          <a:solidFill>
                            <a:schemeClr val="bg1"/>
                          </a:solidFill>
                          <a:latin typeface="+mn-lt"/>
                          <a:ea typeface="+mn-ea"/>
                          <a:cs typeface="DecoType Naskh Variants" pitchFamily="2" charset="-78"/>
                        </a:rPr>
                        <a:t>التقليدية</a:t>
                      </a:r>
                    </a:p>
                  </a:txBody>
                  <a:tcPr/>
                </a:tc>
                <a:tc>
                  <a:txBody>
                    <a:bodyPr/>
                    <a:lstStyle/>
                    <a:p>
                      <a:pPr algn="ctr" rtl="1"/>
                      <a:r>
                        <a:rPr lang="ar-SA" sz="3200" b="0" kern="1200" dirty="0" smtClean="0">
                          <a:solidFill>
                            <a:schemeClr val="bg1"/>
                          </a:solidFill>
                          <a:latin typeface="+mn-lt"/>
                          <a:ea typeface="+mn-ea"/>
                          <a:cs typeface="DecoType Naskh Variants" pitchFamily="2" charset="-78"/>
                        </a:rPr>
                        <a:t>إدارة</a:t>
                      </a:r>
                      <a:r>
                        <a:rPr lang="ar-SA" sz="3200" b="1" kern="1200" dirty="0" smtClean="0">
                          <a:solidFill>
                            <a:schemeClr val="bg1"/>
                          </a:solidFill>
                          <a:latin typeface="+mn-lt"/>
                          <a:ea typeface="+mn-ea"/>
                          <a:cs typeface="DecoType Naskh Variants" pitchFamily="2" charset="-78"/>
                        </a:rPr>
                        <a:t> </a:t>
                      </a:r>
                      <a:r>
                        <a:rPr lang="ar-SA" sz="3200" b="0" kern="1200" dirty="0" smtClean="0">
                          <a:solidFill>
                            <a:schemeClr val="bg1"/>
                          </a:solidFill>
                          <a:latin typeface="+mn-lt"/>
                          <a:ea typeface="+mn-ea"/>
                          <a:cs typeface="DecoType Naskh Variants" pitchFamily="2" charset="-78"/>
                        </a:rPr>
                        <a:t>الجودة الشاملة</a:t>
                      </a:r>
                    </a:p>
                  </a:txBody>
                  <a:tcPr/>
                </a:tc>
              </a:tr>
              <a:tr h="431491">
                <a:tc>
                  <a:txBody>
                    <a:bodyPr/>
                    <a:lstStyle/>
                    <a:p>
                      <a:pPr rtl="1"/>
                      <a:endParaRPr lang="ar-SA"/>
                    </a:p>
                  </a:txBody>
                  <a:tcPr/>
                </a:tc>
                <a:tc>
                  <a:txBody>
                    <a:bodyPr/>
                    <a:lstStyle/>
                    <a:p>
                      <a:pPr rtl="1"/>
                      <a:r>
                        <a:rPr lang="ar-SA" sz="2400" kern="1200" dirty="0" smtClean="0">
                          <a:solidFill>
                            <a:srgbClr val="17375E"/>
                          </a:solidFill>
                          <a:latin typeface="+mn-lt"/>
                          <a:ea typeface="+mn-ea"/>
                          <a:cs typeface="DecoType Naskh Variants" pitchFamily="2" charset="-78"/>
                        </a:rPr>
                        <a:t>المشكلة تكمن في العاملين</a:t>
                      </a:r>
                    </a:p>
                  </a:txBody>
                  <a:tcPr/>
                </a:tc>
                <a:tc>
                  <a:txBody>
                    <a:bodyPr/>
                    <a:lstStyle/>
                    <a:p>
                      <a:pPr rtl="1"/>
                      <a:r>
                        <a:rPr lang="ar-SA" sz="2400" kern="1200" dirty="0" smtClean="0">
                          <a:solidFill>
                            <a:srgbClr val="17375E"/>
                          </a:solidFill>
                          <a:latin typeface="+mn-lt"/>
                          <a:ea typeface="+mn-ea"/>
                          <a:cs typeface="DecoType Naskh Variants" pitchFamily="2" charset="-78"/>
                        </a:rPr>
                        <a:t>المشكلة تكمن في العمليات</a:t>
                      </a:r>
                    </a:p>
                  </a:txBody>
                  <a:tcPr/>
                </a:tc>
              </a:tr>
              <a:tr h="431491">
                <a:tc>
                  <a:txBody>
                    <a:bodyPr/>
                    <a:lstStyle/>
                    <a:p>
                      <a:pPr rtl="1"/>
                      <a:endParaRPr lang="ar-SA"/>
                    </a:p>
                  </a:txBody>
                  <a:tcPr/>
                </a:tc>
                <a:tc>
                  <a:txBody>
                    <a:bodyPr/>
                    <a:lstStyle/>
                    <a:p>
                      <a:pPr rtl="1"/>
                      <a:r>
                        <a:rPr lang="ar-SA" sz="2400" kern="1200" dirty="0" smtClean="0">
                          <a:solidFill>
                            <a:srgbClr val="17375E"/>
                          </a:solidFill>
                          <a:latin typeface="+mn-lt"/>
                          <a:ea typeface="+mn-ea"/>
                          <a:cs typeface="DecoType Naskh Variants" pitchFamily="2" charset="-78"/>
                        </a:rPr>
                        <a:t>أصلح الأخطاء</a:t>
                      </a:r>
                    </a:p>
                  </a:txBody>
                  <a:tcPr/>
                </a:tc>
                <a:tc>
                  <a:txBody>
                    <a:bodyPr/>
                    <a:lstStyle/>
                    <a:p>
                      <a:pPr rtl="1"/>
                      <a:r>
                        <a:rPr lang="ar-SA" sz="2400" kern="1200" dirty="0" smtClean="0">
                          <a:solidFill>
                            <a:srgbClr val="17375E"/>
                          </a:solidFill>
                          <a:latin typeface="+mn-lt"/>
                          <a:ea typeface="+mn-ea"/>
                          <a:cs typeface="DecoType Naskh Variants" pitchFamily="2" charset="-78"/>
                        </a:rPr>
                        <a:t>أتعرف على الأسباب التي أدت إلى الأخطاء</a:t>
                      </a:r>
                    </a:p>
                  </a:txBody>
                  <a:tcPr/>
                </a:tc>
              </a:tr>
              <a:tr h="431491">
                <a:tc>
                  <a:txBody>
                    <a:bodyPr/>
                    <a:lstStyle/>
                    <a:p>
                      <a:pPr rtl="1"/>
                      <a:endParaRPr lang="ar-SA" dirty="0"/>
                    </a:p>
                  </a:txBody>
                  <a:tcPr/>
                </a:tc>
                <a:tc>
                  <a:txBody>
                    <a:bodyPr/>
                    <a:lstStyle/>
                    <a:p>
                      <a:pPr rtl="1"/>
                      <a:r>
                        <a:rPr lang="ar-SA" sz="2400" kern="1200" dirty="0" smtClean="0">
                          <a:solidFill>
                            <a:srgbClr val="17375E"/>
                          </a:solidFill>
                          <a:latin typeface="+mn-lt"/>
                          <a:ea typeface="+mn-ea"/>
                          <a:cs typeface="DecoType Naskh Variants" pitchFamily="2" charset="-78"/>
                        </a:rPr>
                        <a:t>أركز على أداء عملي</a:t>
                      </a:r>
                    </a:p>
                  </a:txBody>
                  <a:tcPr/>
                </a:tc>
                <a:tc>
                  <a:txBody>
                    <a:bodyPr/>
                    <a:lstStyle/>
                    <a:p>
                      <a:pPr rtl="1"/>
                      <a:r>
                        <a:rPr lang="ar-SA" sz="2400" kern="1200" dirty="0" smtClean="0">
                          <a:solidFill>
                            <a:srgbClr val="17375E"/>
                          </a:solidFill>
                          <a:latin typeface="+mn-lt"/>
                          <a:ea typeface="+mn-ea"/>
                          <a:cs typeface="DecoType Naskh Variants" pitchFamily="2" charset="-78"/>
                        </a:rPr>
                        <a:t>أتعاون في إنهاء الأعمال مع كافة الإدارات المعنية</a:t>
                      </a:r>
                    </a:p>
                  </a:txBody>
                  <a:tcPr/>
                </a:tc>
              </a:tr>
              <a:tr h="431491">
                <a:tc>
                  <a:txBody>
                    <a:bodyPr/>
                    <a:lstStyle/>
                    <a:p>
                      <a:pPr rtl="1"/>
                      <a:endParaRPr lang="ar-SA"/>
                    </a:p>
                  </a:txBody>
                  <a:tcPr/>
                </a:tc>
                <a:tc>
                  <a:txBody>
                    <a:bodyPr/>
                    <a:lstStyle/>
                    <a:p>
                      <a:pPr rtl="1"/>
                      <a:r>
                        <a:rPr lang="ar-SA" sz="2400" kern="1200" dirty="0" smtClean="0">
                          <a:solidFill>
                            <a:srgbClr val="17375E"/>
                          </a:solidFill>
                          <a:latin typeface="+mn-lt"/>
                          <a:ea typeface="+mn-ea"/>
                          <a:cs typeface="DecoType Naskh Variants" pitchFamily="2" charset="-78"/>
                        </a:rPr>
                        <a:t>أتعرف على طبيعة عملي</a:t>
                      </a:r>
                    </a:p>
                  </a:txBody>
                  <a:tcPr/>
                </a:tc>
                <a:tc>
                  <a:txBody>
                    <a:bodyPr/>
                    <a:lstStyle/>
                    <a:p>
                      <a:pPr rtl="1"/>
                      <a:r>
                        <a:rPr lang="ar-SA" sz="2400" kern="1200" dirty="0" smtClean="0">
                          <a:solidFill>
                            <a:srgbClr val="17375E"/>
                          </a:solidFill>
                          <a:latin typeface="+mn-lt"/>
                          <a:ea typeface="+mn-ea"/>
                          <a:cs typeface="DecoType Naskh Variants" pitchFamily="2" charset="-78"/>
                        </a:rPr>
                        <a:t>أتعرف على أثر عملي على مجموع العمليات</a:t>
                      </a:r>
                    </a:p>
                  </a:txBody>
                  <a:tcPr/>
                </a:tc>
              </a:tr>
              <a:tr h="431491">
                <a:tc>
                  <a:txBody>
                    <a:bodyPr/>
                    <a:lstStyle/>
                    <a:p>
                      <a:pPr rtl="1"/>
                      <a:endParaRPr lang="ar-SA" dirty="0"/>
                    </a:p>
                  </a:txBody>
                  <a:tcPr/>
                </a:tc>
                <a:tc>
                  <a:txBody>
                    <a:bodyPr/>
                    <a:lstStyle/>
                    <a:p>
                      <a:pPr rtl="1"/>
                      <a:r>
                        <a:rPr lang="ar-SA" sz="2400" kern="1200" dirty="0" smtClean="0">
                          <a:solidFill>
                            <a:srgbClr val="17375E"/>
                          </a:solidFill>
                          <a:latin typeface="+mn-lt"/>
                          <a:ea typeface="+mn-ea"/>
                          <a:cs typeface="DecoType Naskh Variants" pitchFamily="2" charset="-78"/>
                        </a:rPr>
                        <a:t>أقيم العاملين</a:t>
                      </a:r>
                    </a:p>
                  </a:txBody>
                  <a:tcPr/>
                </a:tc>
                <a:tc>
                  <a:txBody>
                    <a:bodyPr/>
                    <a:lstStyle/>
                    <a:p>
                      <a:pPr rtl="1"/>
                      <a:r>
                        <a:rPr lang="ar-SA" sz="2400" kern="1200" dirty="0" smtClean="0">
                          <a:solidFill>
                            <a:srgbClr val="17375E"/>
                          </a:solidFill>
                          <a:latin typeface="+mn-lt"/>
                          <a:ea typeface="+mn-ea"/>
                          <a:cs typeface="DecoType Naskh Variants" pitchFamily="2" charset="-78"/>
                        </a:rPr>
                        <a:t>أقيم العمليات</a:t>
                      </a:r>
                    </a:p>
                  </a:txBody>
                  <a:tcPr/>
                </a:tc>
              </a:tr>
              <a:tr h="463825">
                <a:tc>
                  <a:txBody>
                    <a:bodyPr/>
                    <a:lstStyle/>
                    <a:p>
                      <a:pPr rtl="1"/>
                      <a:endParaRPr lang="ar-SA" dirty="0"/>
                    </a:p>
                  </a:txBody>
                  <a:tcPr/>
                </a:tc>
                <a:tc>
                  <a:txBody>
                    <a:bodyPr/>
                    <a:lstStyle/>
                    <a:p>
                      <a:pPr rtl="1"/>
                      <a:r>
                        <a:rPr lang="ar-SA" sz="2400" kern="1200" dirty="0" smtClean="0">
                          <a:solidFill>
                            <a:srgbClr val="17375E"/>
                          </a:solidFill>
                          <a:latin typeface="+mn-lt"/>
                          <a:ea typeface="+mn-ea"/>
                          <a:cs typeface="DecoType Naskh Variants" pitchFamily="2" charset="-78"/>
                        </a:rPr>
                        <a:t>أغير الأشخاص لتحسين العمل</a:t>
                      </a:r>
                    </a:p>
                  </a:txBody>
                  <a:tcPr/>
                </a:tc>
                <a:tc>
                  <a:txBody>
                    <a:bodyPr/>
                    <a:lstStyle/>
                    <a:p>
                      <a:pPr rtl="1"/>
                      <a:r>
                        <a:rPr lang="ar-SA" sz="2400" kern="1200" dirty="0" smtClean="0">
                          <a:solidFill>
                            <a:srgbClr val="17375E"/>
                          </a:solidFill>
                          <a:latin typeface="+mn-lt"/>
                          <a:ea typeface="+mn-ea"/>
                          <a:cs typeface="DecoType Naskh Variants" pitchFamily="2" charset="-78"/>
                        </a:rPr>
                        <a:t>أغير العمليات لتحسين العمل</a:t>
                      </a:r>
                    </a:p>
                  </a:txBody>
                  <a:tcPr/>
                </a:tc>
              </a:tr>
              <a:tr h="431491">
                <a:tc>
                  <a:txBody>
                    <a:bodyPr/>
                    <a:lstStyle/>
                    <a:p>
                      <a:pPr rtl="1"/>
                      <a:endParaRPr lang="ar-SA" dirty="0"/>
                    </a:p>
                  </a:txBody>
                  <a:tcPr/>
                </a:tc>
                <a:tc>
                  <a:txBody>
                    <a:bodyPr/>
                    <a:lstStyle/>
                    <a:p>
                      <a:pPr rtl="1"/>
                      <a:r>
                        <a:rPr lang="ar-SA" sz="2400" kern="1200" dirty="0" smtClean="0">
                          <a:solidFill>
                            <a:srgbClr val="17375E"/>
                          </a:solidFill>
                          <a:latin typeface="+mn-lt"/>
                          <a:ea typeface="+mn-ea"/>
                          <a:cs typeface="DecoType Naskh Variants" pitchFamily="2" charset="-78"/>
                        </a:rPr>
                        <a:t>أستطيع دوماً أن أجر موظفاً</a:t>
                      </a:r>
                    </a:p>
                  </a:txBody>
                  <a:tcPr/>
                </a:tc>
                <a:tc>
                  <a:txBody>
                    <a:bodyPr/>
                    <a:lstStyle/>
                    <a:p>
                      <a:pPr rtl="1"/>
                      <a:r>
                        <a:rPr lang="ar-SA" sz="2400" kern="1200" dirty="0" smtClean="0">
                          <a:solidFill>
                            <a:srgbClr val="17375E"/>
                          </a:solidFill>
                          <a:latin typeface="+mn-lt"/>
                          <a:ea typeface="+mn-ea"/>
                          <a:cs typeface="DecoType Naskh Variants" pitchFamily="2" charset="-78"/>
                        </a:rPr>
                        <a:t>أستطيع دوماً أن أحسن العملية</a:t>
                      </a:r>
                    </a:p>
                  </a:txBody>
                  <a:tcPr/>
                </a:tc>
              </a:tr>
              <a:tr h="431491">
                <a:tc>
                  <a:txBody>
                    <a:bodyPr/>
                    <a:lstStyle/>
                    <a:p>
                      <a:pPr rtl="1"/>
                      <a:endParaRPr lang="ar-SA" dirty="0"/>
                    </a:p>
                  </a:txBody>
                  <a:tcPr/>
                </a:tc>
                <a:tc>
                  <a:txBody>
                    <a:bodyPr/>
                    <a:lstStyle/>
                    <a:p>
                      <a:pPr rtl="1"/>
                      <a:r>
                        <a:rPr lang="ar-SA" sz="2400" kern="1200" dirty="0" smtClean="0">
                          <a:solidFill>
                            <a:srgbClr val="17375E"/>
                          </a:solidFill>
                          <a:latin typeface="+mn-lt"/>
                          <a:ea typeface="+mn-ea"/>
                          <a:cs typeface="DecoType Naskh Variants" pitchFamily="2" charset="-78"/>
                        </a:rPr>
                        <a:t>أحفز الموظفين لإنجاز العمل</a:t>
                      </a:r>
                    </a:p>
                  </a:txBody>
                  <a:tcPr/>
                </a:tc>
                <a:tc>
                  <a:txBody>
                    <a:bodyPr/>
                    <a:lstStyle/>
                    <a:p>
                      <a:pPr rtl="1"/>
                      <a:r>
                        <a:rPr lang="ar-SA" sz="2400" kern="1200" dirty="0" smtClean="0">
                          <a:solidFill>
                            <a:srgbClr val="17375E"/>
                          </a:solidFill>
                          <a:latin typeface="+mn-lt"/>
                          <a:ea typeface="+mn-ea"/>
                          <a:cs typeface="DecoType Naskh Variants" pitchFamily="2" charset="-78"/>
                        </a:rPr>
                        <a:t>أزيل العقبات والعراقيل /ن أمام الموظفين</a:t>
                      </a:r>
                    </a:p>
                  </a:txBody>
                  <a:tcPr/>
                </a:tc>
              </a:tr>
              <a:tr h="431491">
                <a:tc>
                  <a:txBody>
                    <a:bodyPr/>
                    <a:lstStyle/>
                    <a:p>
                      <a:pPr rtl="1"/>
                      <a:endParaRPr lang="ar-SA" dirty="0"/>
                    </a:p>
                  </a:txBody>
                  <a:tcPr/>
                </a:tc>
                <a:tc>
                  <a:txBody>
                    <a:bodyPr/>
                    <a:lstStyle/>
                    <a:p>
                      <a:pPr rtl="1"/>
                      <a:r>
                        <a:rPr lang="ar-SA" sz="2400" kern="1200" dirty="0" smtClean="0">
                          <a:solidFill>
                            <a:srgbClr val="17375E"/>
                          </a:solidFill>
                          <a:latin typeface="+mn-lt"/>
                          <a:ea typeface="+mn-ea"/>
                          <a:cs typeface="DecoType Naskh Variants" pitchFamily="2" charset="-78"/>
                        </a:rPr>
                        <a:t>أراقب وأضبط الموظفين</a:t>
                      </a:r>
                    </a:p>
                  </a:txBody>
                  <a:tcPr/>
                </a:tc>
                <a:tc>
                  <a:txBody>
                    <a:bodyPr/>
                    <a:lstStyle/>
                    <a:p>
                      <a:pPr rtl="1"/>
                      <a:r>
                        <a:rPr lang="ar-SA" sz="2400" kern="1200" dirty="0" smtClean="0">
                          <a:solidFill>
                            <a:srgbClr val="17375E"/>
                          </a:solidFill>
                          <a:latin typeface="+mn-lt"/>
                          <a:ea typeface="+mn-ea"/>
                          <a:cs typeface="DecoType Naskh Variants" pitchFamily="2" charset="-78"/>
                        </a:rPr>
                        <a:t>أطور وأمكن الموظفين</a:t>
                      </a:r>
                    </a:p>
                  </a:txBody>
                  <a:tcPr/>
                </a:tc>
              </a:tr>
              <a:tr h="431491">
                <a:tc>
                  <a:txBody>
                    <a:bodyPr/>
                    <a:lstStyle/>
                    <a:p>
                      <a:pPr rtl="1"/>
                      <a:endParaRPr lang="ar-SA" dirty="0"/>
                    </a:p>
                  </a:txBody>
                  <a:tcPr/>
                </a:tc>
                <a:tc>
                  <a:txBody>
                    <a:bodyPr/>
                    <a:lstStyle/>
                    <a:p>
                      <a:pPr rtl="1"/>
                      <a:r>
                        <a:rPr lang="ar-SA" sz="2400" kern="1200" dirty="0" smtClean="0">
                          <a:solidFill>
                            <a:srgbClr val="17375E"/>
                          </a:solidFill>
                          <a:latin typeface="+mn-lt"/>
                          <a:ea typeface="+mn-ea"/>
                          <a:cs typeface="DecoType Naskh Variants" pitchFamily="2" charset="-78"/>
                        </a:rPr>
                        <a:t>أركز على إنجاز الأعمال</a:t>
                      </a:r>
                    </a:p>
                  </a:txBody>
                  <a:tcPr/>
                </a:tc>
                <a:tc>
                  <a:txBody>
                    <a:bodyPr/>
                    <a:lstStyle/>
                    <a:p>
                      <a:pPr rtl="1"/>
                      <a:r>
                        <a:rPr lang="ar-SA" sz="2400" kern="1200" dirty="0" smtClean="0">
                          <a:solidFill>
                            <a:srgbClr val="17375E"/>
                          </a:solidFill>
                          <a:latin typeface="+mn-lt"/>
                          <a:ea typeface="+mn-ea"/>
                          <a:cs typeface="DecoType Naskh Variants" pitchFamily="2" charset="-78"/>
                        </a:rPr>
                        <a:t>أركز على إرضاء العملاء</a:t>
                      </a:r>
                    </a:p>
                  </a:txBody>
                  <a:tcPr/>
                </a:tc>
              </a:tr>
            </a:tbl>
          </a:graphicData>
        </a:graphic>
      </p:graphicFrame>
      <p:pic>
        <p:nvPicPr>
          <p:cNvPr id="6" name="Picture 8" descr="http://keytothecity.co.uk/images/back-button.png">
            <a:hlinkClick r:id="rId2" action="ppaction://hlinksldjump"/>
          </p:cNvPr>
          <p:cNvPicPr>
            <a:picLocks noChangeAspect="1" noChangeArrowheads="1"/>
          </p:cNvPicPr>
          <p:nvPr/>
        </p:nvPicPr>
        <p:blipFill>
          <a:blip r:embed="rId3"/>
          <a:srcRect/>
          <a:stretch>
            <a:fillRect/>
          </a:stretch>
        </p:blipFill>
        <p:spPr bwMode="auto">
          <a:xfrm flipH="1">
            <a:off x="0" y="5410200"/>
            <a:ext cx="1447800" cy="1447800"/>
          </a:xfrm>
          <a:prstGeom prst="rect">
            <a:avLst/>
          </a:prstGeom>
          <a:noFill/>
        </p:spPr>
      </p:pic>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2057400"/>
            <a:ext cx="9144000" cy="1169551"/>
          </a:xfrm>
          <a:prstGeom prst="rect">
            <a:avLst/>
          </a:prstGeom>
          <a:noFill/>
        </p:spPr>
        <p:txBody>
          <a:bodyPr wrap="square" rtlCol="1">
            <a:spAutoFit/>
          </a:bodyPr>
          <a:lstStyle/>
          <a:p>
            <a:pPr algn="ctr"/>
            <a:r>
              <a:rPr lang="ar-SA" sz="7000" dirty="0" smtClean="0">
                <a:solidFill>
                  <a:srgbClr val="17375E"/>
                </a:solidFill>
                <a:cs typeface="DecoType Naskh Variants" pitchFamily="2" charset="-78"/>
              </a:rPr>
              <a:t>مراحل تطبيق إدارة الجودة الشاملة</a:t>
            </a:r>
          </a:p>
        </p:txBody>
      </p:sp>
      <p:sp>
        <p:nvSpPr>
          <p:cNvPr id="5" name="مربع نص 4"/>
          <p:cNvSpPr txBox="1"/>
          <p:nvPr/>
        </p:nvSpPr>
        <p:spPr>
          <a:xfrm>
            <a:off x="0" y="3761839"/>
            <a:ext cx="9144000" cy="1938992"/>
          </a:xfrm>
          <a:prstGeom prst="rect">
            <a:avLst/>
          </a:prstGeom>
          <a:noFill/>
        </p:spPr>
        <p:txBody>
          <a:bodyPr wrap="square" rtlCol="1">
            <a:spAutoFit/>
          </a:bodyPr>
          <a:lstStyle/>
          <a:p>
            <a:pPr algn="ctr" rtl="0"/>
            <a:r>
              <a:rPr lang="en-US" sz="6000" i="1" dirty="0" smtClean="0">
                <a:solidFill>
                  <a:srgbClr val="17375E"/>
                </a:solidFill>
                <a:latin typeface="Gabriola" pitchFamily="82" charset="0"/>
              </a:rPr>
              <a:t>Stages Implementation of Total Quality Management</a:t>
            </a:r>
          </a:p>
        </p:txBody>
      </p:sp>
      <p:pic>
        <p:nvPicPr>
          <p:cNvPr id="6"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endParaRPr lang="en-US" b="1" dirty="0" smtClean="0"/>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1" y="908209"/>
            <a:ext cx="9143999" cy="2215991"/>
          </a:xfrm>
          <a:prstGeom prst="rect">
            <a:avLst/>
          </a:prstGeom>
          <a:noFill/>
        </p:spPr>
        <p:txBody>
          <a:bodyPr wrap="square" rtlCol="1">
            <a:spAutoFit/>
          </a:bodyPr>
          <a:lstStyle/>
          <a:p>
            <a:pPr algn="ctr"/>
            <a:r>
              <a:rPr lang="ar-SA" sz="13800" dirty="0" smtClean="0">
                <a:solidFill>
                  <a:srgbClr val="17375E"/>
                </a:solidFill>
                <a:cs typeface="DecoType Naskh Variants" pitchFamily="2" charset="-78"/>
              </a:rPr>
              <a:t>إدارة الجودة الشاملة</a:t>
            </a:r>
          </a:p>
        </p:txBody>
      </p:sp>
      <p:pic>
        <p:nvPicPr>
          <p:cNvPr id="5" name="Picture 2" descr="http://previews.123rf.com/images/nasirkhan/nasirkhan1405/nasirkhan140500136/28020050-3d-rendering-of-business-person-standing-with-tqm-total-quality-management-3d-white-people-man-chara-Stock-Photo.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355" y="1741140"/>
            <a:ext cx="5632445" cy="5116859"/>
          </a:xfrm>
          <a:prstGeom prst="rect">
            <a:avLst/>
          </a:prstGeom>
          <a:noFill/>
        </p:spPr>
      </p:pic>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762000"/>
            <a:ext cx="9144000" cy="5632311"/>
          </a:xfrm>
          <a:prstGeom prst="rect">
            <a:avLst/>
          </a:prstGeom>
          <a:noFill/>
        </p:spPr>
        <p:txBody>
          <a:bodyPr wrap="square" rtlCol="1">
            <a:spAutoFit/>
          </a:bodyPr>
          <a:lstStyle/>
          <a:p>
            <a:pPr marL="742950" indent="-742950" algn="just">
              <a:buFont typeface="+mj-lt"/>
              <a:buAutoNum type="arabicParenR"/>
              <a:tabLst>
                <a:tab pos="1828800" algn="l"/>
              </a:tabLst>
            </a:pPr>
            <a:r>
              <a:rPr lang="ar-SA" sz="3600" dirty="0" smtClean="0">
                <a:solidFill>
                  <a:srgbClr val="17375E"/>
                </a:solidFill>
                <a:cs typeface="DecoType Naskh Variants" pitchFamily="2" charset="-78"/>
              </a:rPr>
              <a:t>التزام الإدارة العليا للمؤسسة بتطبيق إدارة الجودة الشاملة ودعمها        	ومشاركتها الكاملة</a:t>
            </a:r>
          </a:p>
          <a:p>
            <a:pPr marL="742950" indent="-742950" algn="just">
              <a:buFont typeface="+mj-lt"/>
              <a:buAutoNum type="arabicParenR"/>
            </a:pPr>
            <a:r>
              <a:rPr lang="ar-SA" sz="3600" dirty="0" smtClean="0">
                <a:solidFill>
                  <a:srgbClr val="17375E"/>
                </a:solidFill>
                <a:cs typeface="DecoType Naskh Variants" pitchFamily="2" charset="-78"/>
              </a:rPr>
              <a:t>إنشاء مجلس أعلى للجودة بالمؤسسة ليشرف على التخطيط لمشروع تطبيق إدارة الجودة الشاملة ومتابعة التنفيذ وتسهيل أعمال فرق التحسين وتذليل العقبات</a:t>
            </a:r>
          </a:p>
          <a:p>
            <a:pPr marL="742950" indent="-742950" algn="just">
              <a:buFont typeface="+mj-lt"/>
              <a:buAutoNum type="arabicParenR"/>
            </a:pPr>
            <a:r>
              <a:rPr lang="ar-SA" sz="3600" dirty="0" smtClean="0">
                <a:solidFill>
                  <a:srgbClr val="17375E"/>
                </a:solidFill>
                <a:cs typeface="DecoType Naskh Variants" pitchFamily="2" charset="-78"/>
              </a:rPr>
              <a:t>تعيين مدير الجودة المسئول عن إدارة المشروع</a:t>
            </a:r>
          </a:p>
          <a:p>
            <a:pPr marL="742950" indent="-742950" algn="just">
              <a:buFont typeface="+mj-lt"/>
              <a:buAutoNum type="arabicParenR"/>
            </a:pPr>
            <a:r>
              <a:rPr lang="ar-SA" sz="3600" dirty="0" smtClean="0">
                <a:solidFill>
                  <a:srgbClr val="17375E"/>
                </a:solidFill>
                <a:cs typeface="DecoType Naskh Variants" pitchFamily="2" charset="-78"/>
              </a:rPr>
              <a:t>نشر ثقافة الجودة والتوعية بمنهجيات ومبادئ الجودة الشاملة</a:t>
            </a:r>
          </a:p>
          <a:p>
            <a:pPr marL="742950" indent="-742950" algn="just">
              <a:buFont typeface="+mj-lt"/>
              <a:buAutoNum type="arabicParenR"/>
            </a:pPr>
            <a:r>
              <a:rPr lang="ar-SA" sz="3600" dirty="0" smtClean="0">
                <a:solidFill>
                  <a:srgbClr val="17375E"/>
                </a:solidFill>
                <a:cs typeface="DecoType Naskh Variants" pitchFamily="2" charset="-78"/>
              </a:rPr>
              <a:t>دراسة المنشأة وتحليل الفجوة والقصور في أنظمتها</a:t>
            </a:r>
          </a:p>
          <a:p>
            <a:pPr marL="742950" indent="-742950" algn="just">
              <a:buFont typeface="+mj-lt"/>
              <a:buAutoNum type="arabicParenR"/>
            </a:pPr>
            <a:r>
              <a:rPr lang="ar-SA" sz="3600" dirty="0" smtClean="0">
                <a:solidFill>
                  <a:srgbClr val="17375E"/>
                </a:solidFill>
                <a:cs typeface="DecoType Naskh Variants" pitchFamily="2" charset="-78"/>
              </a:rPr>
              <a:t>اختيار فرق التحسين وتدريبها على أدوات الجودة</a:t>
            </a:r>
          </a:p>
          <a:p>
            <a:pPr marL="742950" indent="-742950" algn="just">
              <a:buFont typeface="+mj-lt"/>
              <a:buAutoNum type="arabicParenR"/>
            </a:pPr>
            <a:r>
              <a:rPr lang="ar-SA" sz="3600" dirty="0" smtClean="0">
                <a:solidFill>
                  <a:srgbClr val="17375E"/>
                </a:solidFill>
                <a:cs typeface="DecoType Naskh Variants" pitchFamily="2" charset="-78"/>
              </a:rPr>
              <a:t>البدء في تطبيق نظام التحسين المستمر للعمليات</a:t>
            </a:r>
          </a:p>
        </p:txBody>
      </p:sp>
      <p:sp>
        <p:nvSpPr>
          <p:cNvPr id="5" name="مربع نص 4"/>
          <p:cNvSpPr txBox="1"/>
          <p:nvPr/>
        </p:nvSpPr>
        <p:spPr>
          <a:xfrm>
            <a:off x="0" y="0"/>
            <a:ext cx="9144000" cy="830997"/>
          </a:xfrm>
          <a:prstGeom prst="rect">
            <a:avLst/>
          </a:prstGeom>
          <a:noFill/>
        </p:spPr>
        <p:txBody>
          <a:bodyPr wrap="square" rtlCol="1">
            <a:spAutoFit/>
          </a:bodyPr>
          <a:lstStyle/>
          <a:p>
            <a:r>
              <a:rPr lang="ar-SA" sz="4800" dirty="0" smtClean="0">
                <a:solidFill>
                  <a:srgbClr val="90B6E4"/>
                </a:solidFill>
                <a:cs typeface="DecoType Naskh Variants" pitchFamily="2" charset="-78"/>
              </a:rPr>
              <a:t>مراحل تطبيق إدارة الجودة الشاملة</a:t>
            </a:r>
          </a:p>
        </p:txBody>
      </p:sp>
      <p:pic>
        <p:nvPicPr>
          <p:cNvPr id="6" name="Picture 8" descr="http://keytothecity.co.uk/images/back-button.png">
            <a:hlinkClick r:id="rId2" action="ppaction://hlinksldjump"/>
          </p:cNvPr>
          <p:cNvPicPr>
            <a:picLocks noChangeAspect="1" noChangeArrowheads="1"/>
          </p:cNvPicPr>
          <p:nvPr/>
        </p:nvPicPr>
        <p:blipFill>
          <a:blip r:embed="rId3"/>
          <a:srcRect/>
          <a:stretch>
            <a:fillRect/>
          </a:stretch>
        </p:blipFill>
        <p:spPr bwMode="auto">
          <a:xfrm flipH="1">
            <a:off x="0" y="5410200"/>
            <a:ext cx="1447800" cy="1447800"/>
          </a:xfrm>
          <a:prstGeom prst="rect">
            <a:avLst/>
          </a:prstGeom>
          <a:noFill/>
        </p:spPr>
      </p:pic>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5" name="مربع نص 4"/>
          <p:cNvSpPr txBox="1"/>
          <p:nvPr/>
        </p:nvSpPr>
        <p:spPr>
          <a:xfrm>
            <a:off x="3359614" y="2362200"/>
            <a:ext cx="2611612" cy="1569660"/>
          </a:xfrm>
          <a:prstGeom prst="rect">
            <a:avLst/>
          </a:prstGeom>
          <a:noFill/>
        </p:spPr>
        <p:txBody>
          <a:bodyPr wrap="none" rtlCol="1">
            <a:spAutoFit/>
          </a:bodyPr>
          <a:lstStyle/>
          <a:p>
            <a:r>
              <a:rPr lang="ar-SA" sz="9600" dirty="0" smtClean="0">
                <a:solidFill>
                  <a:srgbClr val="17375E"/>
                </a:solidFill>
                <a:cs typeface="DecoType Naskh Variants" pitchFamily="2" charset="-78"/>
              </a:rPr>
              <a:t>تدريب</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5900805" y="0"/>
            <a:ext cx="3243196" cy="1569660"/>
          </a:xfrm>
          <a:prstGeom prst="rect">
            <a:avLst/>
          </a:prstGeom>
          <a:noFill/>
        </p:spPr>
        <p:txBody>
          <a:bodyPr wrap="none" rtlCol="1">
            <a:spAutoFit/>
          </a:bodyPr>
          <a:lstStyle/>
          <a:p>
            <a:r>
              <a:rPr lang="ar-SA" sz="9600" dirty="0" smtClean="0">
                <a:solidFill>
                  <a:srgbClr val="7BA8DF"/>
                </a:solidFill>
                <a:cs typeface="DecoType Naskh Variants" pitchFamily="2" charset="-78"/>
              </a:rPr>
              <a:t>تدريب 1</a:t>
            </a:r>
          </a:p>
        </p:txBody>
      </p:sp>
      <p:sp>
        <p:nvSpPr>
          <p:cNvPr id="5" name="مربع نص 4"/>
          <p:cNvSpPr txBox="1"/>
          <p:nvPr/>
        </p:nvSpPr>
        <p:spPr>
          <a:xfrm>
            <a:off x="0" y="1600200"/>
            <a:ext cx="8600809" cy="3139321"/>
          </a:xfrm>
          <a:prstGeom prst="rect">
            <a:avLst/>
          </a:prstGeom>
          <a:noFill/>
        </p:spPr>
        <p:txBody>
          <a:bodyPr wrap="square" rtlCol="1">
            <a:spAutoFit/>
          </a:bodyPr>
          <a:lstStyle/>
          <a:p>
            <a:pPr algn="just"/>
            <a:r>
              <a:rPr lang="ar-SA" sz="6600" dirty="0" smtClean="0">
                <a:solidFill>
                  <a:srgbClr val="17375E"/>
                </a:solidFill>
                <a:cs typeface="DecoType Naskh Variants" pitchFamily="2" charset="-78"/>
              </a:rPr>
              <a:t>ناقش مع مجموعتك التحديات التي تواجه مؤسستك في تطبيق إدارة الجودة الشاملة.</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5900805" y="0"/>
            <a:ext cx="3243196" cy="1569660"/>
          </a:xfrm>
          <a:prstGeom prst="rect">
            <a:avLst/>
          </a:prstGeom>
          <a:noFill/>
        </p:spPr>
        <p:txBody>
          <a:bodyPr wrap="none" rtlCol="1">
            <a:spAutoFit/>
          </a:bodyPr>
          <a:lstStyle/>
          <a:p>
            <a:r>
              <a:rPr lang="ar-SA" sz="9600" dirty="0" smtClean="0">
                <a:solidFill>
                  <a:srgbClr val="7BA8DF"/>
                </a:solidFill>
                <a:cs typeface="DecoType Naskh Variants" pitchFamily="2" charset="-78"/>
              </a:rPr>
              <a:t>تدريب 2</a:t>
            </a:r>
          </a:p>
        </p:txBody>
      </p:sp>
      <p:sp>
        <p:nvSpPr>
          <p:cNvPr id="6" name="مربع نص 5"/>
          <p:cNvSpPr txBox="1"/>
          <p:nvPr/>
        </p:nvSpPr>
        <p:spPr>
          <a:xfrm>
            <a:off x="0" y="1600200"/>
            <a:ext cx="8600809" cy="3139321"/>
          </a:xfrm>
          <a:prstGeom prst="rect">
            <a:avLst/>
          </a:prstGeom>
          <a:noFill/>
        </p:spPr>
        <p:txBody>
          <a:bodyPr wrap="square" rtlCol="1">
            <a:spAutoFit/>
          </a:bodyPr>
          <a:lstStyle/>
          <a:p>
            <a:pPr algn="just"/>
            <a:r>
              <a:rPr lang="ar-SA" sz="6600" dirty="0" smtClean="0">
                <a:solidFill>
                  <a:srgbClr val="17375E"/>
                </a:solidFill>
                <a:cs typeface="DecoType Naskh Variants" pitchFamily="2" charset="-78"/>
              </a:rPr>
              <a:t>في ضوء التعريفات السابقة لمفهوم الجودة اكتب بالتعاون مع مجموعتك مفهوماً عاماً لها.</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5900805" y="0"/>
            <a:ext cx="3243196" cy="1569660"/>
          </a:xfrm>
          <a:prstGeom prst="rect">
            <a:avLst/>
          </a:prstGeom>
          <a:noFill/>
        </p:spPr>
        <p:txBody>
          <a:bodyPr wrap="none" rtlCol="1">
            <a:spAutoFit/>
          </a:bodyPr>
          <a:lstStyle/>
          <a:p>
            <a:r>
              <a:rPr lang="ar-SA" sz="9600" dirty="0" smtClean="0">
                <a:solidFill>
                  <a:srgbClr val="7BA8DF"/>
                </a:solidFill>
                <a:cs typeface="DecoType Naskh Variants" pitchFamily="2" charset="-78"/>
              </a:rPr>
              <a:t>تدريب 3</a:t>
            </a:r>
          </a:p>
        </p:txBody>
      </p:sp>
      <p:sp>
        <p:nvSpPr>
          <p:cNvPr id="6" name="مربع نص 5"/>
          <p:cNvSpPr txBox="1"/>
          <p:nvPr/>
        </p:nvSpPr>
        <p:spPr>
          <a:xfrm>
            <a:off x="0" y="1600200"/>
            <a:ext cx="8600809" cy="2123658"/>
          </a:xfrm>
          <a:prstGeom prst="rect">
            <a:avLst/>
          </a:prstGeom>
          <a:noFill/>
        </p:spPr>
        <p:txBody>
          <a:bodyPr wrap="square" rtlCol="1">
            <a:spAutoFit/>
          </a:bodyPr>
          <a:lstStyle/>
          <a:p>
            <a:pPr algn="just"/>
            <a:r>
              <a:rPr lang="ar-SA" sz="6600" dirty="0" smtClean="0">
                <a:solidFill>
                  <a:srgbClr val="17375E"/>
                </a:solidFill>
                <a:cs typeface="DecoType Naskh Variants" pitchFamily="2" charset="-78"/>
              </a:rPr>
              <a:t>ناقش مع مجموعتك الصفات التي يجب توافرها في القائد الناجح.</a:t>
            </a: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5900805" y="0"/>
            <a:ext cx="3243196" cy="1569660"/>
          </a:xfrm>
          <a:prstGeom prst="rect">
            <a:avLst/>
          </a:prstGeom>
          <a:noFill/>
        </p:spPr>
        <p:txBody>
          <a:bodyPr wrap="none" rtlCol="1">
            <a:spAutoFit/>
          </a:bodyPr>
          <a:lstStyle/>
          <a:p>
            <a:r>
              <a:rPr lang="ar-SA" sz="9600" dirty="0" smtClean="0">
                <a:solidFill>
                  <a:srgbClr val="7BA8DF"/>
                </a:solidFill>
                <a:cs typeface="DecoType Naskh Variants" pitchFamily="2" charset="-78"/>
              </a:rPr>
              <a:t>تدريب 4</a:t>
            </a:r>
          </a:p>
        </p:txBody>
      </p:sp>
      <p:sp>
        <p:nvSpPr>
          <p:cNvPr id="6" name="مربع نص 5"/>
          <p:cNvSpPr txBox="1"/>
          <p:nvPr/>
        </p:nvSpPr>
        <p:spPr>
          <a:xfrm>
            <a:off x="0" y="1600200"/>
            <a:ext cx="8600809" cy="2123658"/>
          </a:xfrm>
          <a:prstGeom prst="rect">
            <a:avLst/>
          </a:prstGeom>
          <a:noFill/>
        </p:spPr>
        <p:txBody>
          <a:bodyPr wrap="square" rtlCol="1">
            <a:spAutoFit/>
          </a:bodyPr>
          <a:lstStyle/>
          <a:p>
            <a:pPr algn="just"/>
            <a:r>
              <a:rPr lang="ar-SA" sz="6600" dirty="0" smtClean="0">
                <a:solidFill>
                  <a:srgbClr val="17375E"/>
                </a:solidFill>
                <a:cs typeface="DecoType Naskh Variants" pitchFamily="2" charset="-78"/>
              </a:rPr>
              <a:t>ناقش مع مجموعتك الفرق بين القيادة والإدارة.</a:t>
            </a: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مراحل تطور  إدارة الجودة الشاملة</a:t>
            </a:r>
          </a:p>
        </p:txBody>
      </p:sp>
      <p:sp>
        <p:nvSpPr>
          <p:cNvPr id="5" name="مستطيل 4"/>
          <p:cNvSpPr/>
          <p:nvPr/>
        </p:nvSpPr>
        <p:spPr>
          <a:xfrm>
            <a:off x="0" y="1219200"/>
            <a:ext cx="9144000" cy="4801314"/>
          </a:xfrm>
          <a:prstGeom prst="rect">
            <a:avLst/>
          </a:prstGeom>
        </p:spPr>
        <p:txBody>
          <a:bodyPr wrap="square">
            <a:spAutoFit/>
          </a:bodyPr>
          <a:lstStyle/>
          <a:p>
            <a:r>
              <a:rPr lang="ar-SA" b="1" dirty="0" smtClean="0"/>
              <a:t>المراحل التاريخية لتطور الجودة:</a:t>
            </a:r>
          </a:p>
          <a:p>
            <a:r>
              <a:rPr lang="ar-SA" dirty="0" smtClean="0"/>
              <a:t>لقد خضع تطور الجودة وما زال لسلسلة من التطوير المستمر. وهناك 4 مراحل تاريخية لتطور الجودة في منظمات الأعمال، وهي:</a:t>
            </a:r>
          </a:p>
          <a:p>
            <a:r>
              <a:rPr lang="ar-SA" dirty="0" smtClean="0"/>
              <a:t>1. المرحلة الأولى: امتدت هذه المرحلة من القرن التاسع عشر وحتى أوائل القرن العشرين. وكان التركيز الرئيسي فيها على التفتيش </a:t>
            </a:r>
            <a:r>
              <a:rPr lang="en-US" dirty="0" smtClean="0"/>
              <a:t>Inspection، </a:t>
            </a:r>
            <a:r>
              <a:rPr lang="ar-SA" dirty="0" smtClean="0"/>
              <a:t>وكانت أدوات القياس فيها هي وسائل المفتشين للتمييز بين المنتجات الجيدة والرديئة.</a:t>
            </a:r>
          </a:p>
          <a:p>
            <a:r>
              <a:rPr lang="ar-SA" dirty="0" smtClean="0"/>
              <a:t>2. المرحلة الثانية: وهي مرحلة مراقبة الجودة </a:t>
            </a:r>
            <a:r>
              <a:rPr lang="en-US" dirty="0" smtClean="0"/>
              <a:t>Quality Control، </a:t>
            </a:r>
            <a:r>
              <a:rPr lang="ar-SA" dirty="0" smtClean="0"/>
              <a:t>وامتدت من سنوات العشرينيات من القرن الماضي حتى أوائل الخمسينيات منه. وفي هذه المرحلة نظرت المنظمات للجودة كمشكلة، مثلما كان الحال في المرحلة الأولى، إلا انه بدلا من التفتيش على المنتجات، استخدم المنهج الإحصائي لاختبار عينات من المنتج بهدف ضبط الجودة، بدلا من فحص كل ما تنتجه المنظمة.</a:t>
            </a:r>
          </a:p>
          <a:p>
            <a:r>
              <a:rPr lang="ar-SA" dirty="0" smtClean="0"/>
              <a:t>3. المرحلة الثالثة: وهي مرحلة التأكيد على الجودة </a:t>
            </a:r>
            <a:r>
              <a:rPr lang="en-US" dirty="0" smtClean="0"/>
              <a:t>Quality Assurance، </a:t>
            </a:r>
            <a:r>
              <a:rPr lang="ar-SA" dirty="0" smtClean="0"/>
              <a:t>وامتدت من الخمسينات إلى الستينات من القرن الماضي. أصبحت مسؤولية الجودة في هذه المرحلة لا تقتصر على إدارة واحدة تتحكم بالجودة، بل أصبحت مسؤولية المنظمة بأسرها. وأصبحت الجودة جزءا لا يتجزأ من خطط المنظمة، وأصبح التنسيق بين الإدارة العليا ومختلف الأقسام ومجموعات العمل من جهة، وفيما بين هذه الأقسام والمجموعات على راس الأولويات لتحقيق الجودة في المنتجات.</a:t>
            </a:r>
          </a:p>
          <a:p>
            <a:r>
              <a:rPr lang="ar-SA" dirty="0" smtClean="0"/>
              <a:t>4. المرحلة الرابعة: وتسمى </a:t>
            </a:r>
            <a:r>
              <a:rPr lang="ar-SA" dirty="0" err="1" smtClean="0"/>
              <a:t>بـ</a:t>
            </a:r>
            <a:r>
              <a:rPr lang="ar-SA" dirty="0" smtClean="0"/>
              <a:t> ” الإدارة الإستراتيجية للجودة، وتمتد من الستينات حتى الوقت الحالي. التحول الذي حدث في هذه المرحلة هو النظر للجودة ليس فقط من وجهة نظر المنظمة، لكن من منظور العميل أيضا. وأصبح ربط الجودة بالتكلفة احد أقوى أسلحة الإستراتيجية التنافسية للمنظمة، والذي يتطلب التزام جميع العاملين بالمنظمة من أعلى المستويات الإدارية في الهيكل التنظيمي إلى أدناها..</a:t>
            </a:r>
            <a:endParaRPr lang="ar-SA" b="0" i="0" dirty="0"/>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endParaRPr lang="en-US" b="1" dirty="0" smtClean="0"/>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pic>
        <p:nvPicPr>
          <p:cNvPr id="2" name="Picture 2" descr="http://1.bp.blogspot.com/-qPNXdh74mgw/VLHh5aeDhYI/AAAAAAAABlY/hhWucOETUZg/s1600/tqmumbrella%2B-%2BCopy.gif"/>
          <p:cNvPicPr>
            <a:picLocks noChangeAspect="1" noChangeArrowheads="1"/>
          </p:cNvPicPr>
          <p:nvPr/>
        </p:nvPicPr>
        <p:blipFill>
          <a:blip r:embed="rId2"/>
          <a:srcRect/>
          <a:stretch>
            <a:fillRect/>
          </a:stretch>
        </p:blipFill>
        <p:spPr bwMode="auto">
          <a:xfrm>
            <a:off x="0" y="373222"/>
            <a:ext cx="9144000" cy="5971594"/>
          </a:xfrm>
          <a:prstGeom prst="rect">
            <a:avLst/>
          </a:prstGeom>
          <a:noFill/>
        </p:spPr>
      </p:pic>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endParaRPr lang="en-US" b="1" dirty="0" smtClean="0"/>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762000"/>
            <a:ext cx="9143999" cy="4339650"/>
          </a:xfrm>
          <a:prstGeom prst="rect">
            <a:avLst/>
          </a:prstGeom>
          <a:noFill/>
        </p:spPr>
        <p:txBody>
          <a:bodyPr wrap="square" rtlCol="1">
            <a:spAutoFit/>
          </a:bodyPr>
          <a:lstStyle/>
          <a:p>
            <a:pPr algn="ctr"/>
            <a:r>
              <a:rPr lang="ar-SA" sz="13800" dirty="0" smtClean="0">
                <a:solidFill>
                  <a:srgbClr val="17375E"/>
                </a:solidFill>
                <a:cs typeface="DecoType Naskh Variants" pitchFamily="2" charset="-78"/>
              </a:rPr>
              <a:t>الوحدة التدريبية الثانية</a:t>
            </a:r>
            <a:endParaRPr lang="en-US" sz="13800" b="1" dirty="0" smtClean="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endParaRPr lang="en-US" b="1" dirty="0" smtClean="0"/>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1295400"/>
            <a:ext cx="8458199" cy="4339650"/>
          </a:xfrm>
          <a:prstGeom prst="rect">
            <a:avLst/>
          </a:prstGeom>
          <a:noFill/>
        </p:spPr>
        <p:txBody>
          <a:bodyPr wrap="square" rtlCol="1">
            <a:spAutoFit/>
          </a:bodyPr>
          <a:lstStyle/>
          <a:p>
            <a:pPr algn="ctr"/>
            <a:r>
              <a:rPr lang="ar-SA" sz="6000" dirty="0" smtClean="0">
                <a:solidFill>
                  <a:srgbClr val="17375E"/>
                </a:solidFill>
                <a:cs typeface="DecoType Naskh Variants" pitchFamily="2" charset="-78"/>
              </a:rPr>
              <a:t>المحتوى</a:t>
            </a:r>
          </a:p>
          <a:p>
            <a:r>
              <a:rPr lang="ar-SA" sz="3600" dirty="0" smtClean="0">
                <a:solidFill>
                  <a:srgbClr val="17375E"/>
                </a:solidFill>
                <a:cs typeface="DecoType Naskh Variants" pitchFamily="2" charset="-78"/>
              </a:rPr>
              <a:t>	</a:t>
            </a:r>
          </a:p>
          <a:p>
            <a:r>
              <a:rPr lang="ar-SA" sz="3600" dirty="0" smtClean="0">
                <a:solidFill>
                  <a:srgbClr val="17375E"/>
                </a:solidFill>
                <a:cs typeface="DecoType Naskh Variants" pitchFamily="2" charset="-78"/>
              </a:rPr>
              <a:t>	</a:t>
            </a:r>
            <a:r>
              <a:rPr lang="ar-SA" sz="3600" dirty="0" smtClean="0">
                <a:solidFill>
                  <a:srgbClr val="17375E"/>
                </a:solidFill>
                <a:cs typeface="DecoType Naskh Variants" pitchFamily="2" charset="-78"/>
                <a:hlinkClick r:id="rId2" action="ppaction://hlinksldjump"/>
              </a:rPr>
              <a:t>المبادئ الأساسية لإدارة الجودة الشاملة</a:t>
            </a:r>
            <a:endParaRPr lang="ar-SA" sz="3600" dirty="0" smtClean="0">
              <a:solidFill>
                <a:srgbClr val="17375E"/>
              </a:solidFill>
              <a:cs typeface="DecoType Naskh Variants" pitchFamily="2" charset="-78"/>
            </a:endParaRPr>
          </a:p>
          <a:p>
            <a:r>
              <a:rPr lang="ar-SA" sz="3600" dirty="0" smtClean="0">
                <a:solidFill>
                  <a:srgbClr val="17375E"/>
                </a:solidFill>
                <a:cs typeface="DecoType Naskh Variants" pitchFamily="2" charset="-78"/>
              </a:rPr>
              <a:t>	</a:t>
            </a:r>
            <a:r>
              <a:rPr lang="ar-SA" sz="3600" dirty="0" smtClean="0">
                <a:solidFill>
                  <a:srgbClr val="17375E"/>
                </a:solidFill>
                <a:cs typeface="DecoType Naskh Variants" pitchFamily="2" charset="-78"/>
                <a:hlinkClick r:id="rId3" action="ppaction://hlinksldjump"/>
              </a:rPr>
              <a:t>فوائد إدارة الجودة الشاملة</a:t>
            </a:r>
            <a:endParaRPr lang="ar-SA" sz="3600" dirty="0" smtClean="0">
              <a:solidFill>
                <a:srgbClr val="17375E"/>
              </a:solidFill>
              <a:cs typeface="DecoType Naskh Variants" pitchFamily="2" charset="-78"/>
            </a:endParaRPr>
          </a:p>
          <a:p>
            <a:r>
              <a:rPr lang="ar-SA" sz="3600" dirty="0" smtClean="0">
                <a:solidFill>
                  <a:srgbClr val="17375E"/>
                </a:solidFill>
                <a:cs typeface="DecoType Naskh Variants" pitchFamily="2" charset="-78"/>
              </a:rPr>
              <a:t>	</a:t>
            </a:r>
            <a:r>
              <a:rPr lang="ar-SA" sz="3600" dirty="0" smtClean="0">
                <a:solidFill>
                  <a:srgbClr val="17375E"/>
                </a:solidFill>
                <a:cs typeface="DecoType Naskh Variants" pitchFamily="2" charset="-78"/>
                <a:hlinkClick r:id="rId4" action="ppaction://hlinksldjump"/>
              </a:rPr>
              <a:t>مراحل تطور  إدارة الجودة الشاملة</a:t>
            </a:r>
            <a:endParaRPr lang="ar-SA" sz="3600" dirty="0" smtClean="0">
              <a:solidFill>
                <a:srgbClr val="17375E"/>
              </a:solidFill>
              <a:cs typeface="DecoType Naskh Variants" pitchFamily="2" charset="-78"/>
            </a:endParaRPr>
          </a:p>
          <a:p>
            <a:r>
              <a:rPr lang="ar-SA" sz="3600" dirty="0" smtClean="0">
                <a:solidFill>
                  <a:srgbClr val="17375E"/>
                </a:solidFill>
                <a:cs typeface="DecoType Naskh Variants" pitchFamily="2" charset="-78"/>
              </a:rPr>
              <a:t>	</a:t>
            </a:r>
            <a:r>
              <a:rPr lang="ar-SA" sz="3600" dirty="0" smtClean="0">
                <a:solidFill>
                  <a:srgbClr val="17375E"/>
                </a:solidFill>
                <a:cs typeface="DecoType Naskh Variants" pitchFamily="2" charset="-78"/>
                <a:hlinkClick r:id="rId5" action="ppaction://hlinksldjump"/>
              </a:rPr>
              <a:t>الإدارة التقليدية وإدارة والجودة الشاملة</a:t>
            </a:r>
            <a:endParaRPr lang="ar-SA" sz="3600" dirty="0" smtClean="0">
              <a:solidFill>
                <a:srgbClr val="17375E"/>
              </a:solidFill>
              <a:cs typeface="DecoType Naskh Variants" pitchFamily="2" charset="-78"/>
            </a:endParaRPr>
          </a:p>
          <a:p>
            <a:r>
              <a:rPr lang="ar-SA" sz="3600" dirty="0" smtClean="0">
                <a:solidFill>
                  <a:srgbClr val="17375E"/>
                </a:solidFill>
                <a:cs typeface="DecoType Naskh Variants" pitchFamily="2" charset="-78"/>
              </a:rPr>
              <a:t>	</a:t>
            </a:r>
            <a:r>
              <a:rPr lang="ar-SA" sz="3600" dirty="0" smtClean="0">
                <a:solidFill>
                  <a:srgbClr val="17375E"/>
                </a:solidFill>
                <a:cs typeface="DecoType Naskh Variants" pitchFamily="2" charset="-78"/>
                <a:hlinkClick r:id="rId6" action="ppaction://hlinksldjump"/>
              </a:rPr>
              <a:t>مراحل تطبيق إدارة الجودة الشاملة</a:t>
            </a:r>
            <a:endParaRPr lang="ar-SA" sz="3600" dirty="0" smtClean="0">
              <a:solidFill>
                <a:srgbClr val="17375E"/>
              </a:solidFill>
              <a:cs typeface="DecoType Naskh Variants" pitchFamily="2" charset="-78"/>
            </a:endParaRP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2895600"/>
            <a:ext cx="9144000" cy="1200329"/>
          </a:xfrm>
          <a:prstGeom prst="rect">
            <a:avLst/>
          </a:prstGeom>
          <a:noFill/>
        </p:spPr>
        <p:txBody>
          <a:bodyPr wrap="square" rtlCol="1">
            <a:spAutoFit/>
          </a:bodyPr>
          <a:lstStyle/>
          <a:p>
            <a:r>
              <a:rPr lang="ar-SA" sz="7200" dirty="0" smtClean="0">
                <a:solidFill>
                  <a:srgbClr val="17375E"/>
                </a:solidFill>
                <a:cs typeface="DecoType Naskh Variants" pitchFamily="2" charset="-78"/>
              </a:rPr>
              <a:t>المبادئ الأساسية لإدارة الجودة الشاملة</a:t>
            </a:r>
          </a:p>
        </p:txBody>
      </p:sp>
      <p:pic>
        <p:nvPicPr>
          <p:cNvPr id="5"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المبادئ الأساسية لإدارة الجودة الشاملة</a:t>
            </a:r>
          </a:p>
        </p:txBody>
      </p:sp>
      <p:sp>
        <p:nvSpPr>
          <p:cNvPr id="5" name="مربع نص 4"/>
          <p:cNvSpPr txBox="1"/>
          <p:nvPr/>
        </p:nvSpPr>
        <p:spPr>
          <a:xfrm>
            <a:off x="1981200" y="1295400"/>
            <a:ext cx="6781800" cy="4524315"/>
          </a:xfrm>
          <a:prstGeom prst="rect">
            <a:avLst/>
          </a:prstGeom>
          <a:noFill/>
        </p:spPr>
        <p:txBody>
          <a:bodyPr wrap="square" rtlCol="1">
            <a:spAutoFit/>
          </a:bodyPr>
          <a:lstStyle/>
          <a:p>
            <a:pPr>
              <a:buFont typeface="Wingdings" pitchFamily="2" charset="2"/>
              <a:buChar char=""/>
            </a:pPr>
            <a:r>
              <a:rPr lang="ar-SA" sz="4800" dirty="0" smtClean="0">
                <a:solidFill>
                  <a:srgbClr val="17375E"/>
                </a:solidFill>
                <a:cs typeface="DecoType Naskh Variants" pitchFamily="2" charset="-78"/>
              </a:rPr>
              <a:t>القيادة</a:t>
            </a:r>
          </a:p>
          <a:p>
            <a:pPr>
              <a:buFont typeface="Wingdings" pitchFamily="2" charset="2"/>
              <a:buChar char=""/>
            </a:pPr>
            <a:r>
              <a:rPr lang="ar-SA" sz="4800" dirty="0" smtClean="0">
                <a:solidFill>
                  <a:srgbClr val="17375E"/>
                </a:solidFill>
                <a:cs typeface="DecoType Naskh Variants" pitchFamily="2" charset="-78"/>
              </a:rPr>
              <a:t>التخطيط الإستراتيجي</a:t>
            </a:r>
          </a:p>
          <a:p>
            <a:pPr>
              <a:buFont typeface="Wingdings" pitchFamily="2" charset="2"/>
              <a:buChar char=""/>
            </a:pPr>
            <a:r>
              <a:rPr lang="ar-SA" sz="4800" dirty="0" smtClean="0">
                <a:solidFill>
                  <a:srgbClr val="17375E"/>
                </a:solidFill>
                <a:cs typeface="DecoType Naskh Variants" pitchFamily="2" charset="-78"/>
              </a:rPr>
              <a:t>التركيز على المستفيدين</a:t>
            </a:r>
          </a:p>
          <a:p>
            <a:pPr>
              <a:buFont typeface="Wingdings" pitchFamily="2" charset="2"/>
              <a:buChar char=""/>
            </a:pPr>
            <a:r>
              <a:rPr lang="ar-SA" sz="4800" dirty="0" smtClean="0">
                <a:solidFill>
                  <a:srgbClr val="17375E"/>
                </a:solidFill>
                <a:cs typeface="DecoType Naskh Variants" pitchFamily="2" charset="-78"/>
              </a:rPr>
              <a:t>التركيز على الموارد البشرية</a:t>
            </a:r>
          </a:p>
          <a:p>
            <a:pPr>
              <a:buFont typeface="Wingdings" pitchFamily="2" charset="2"/>
              <a:buChar char=""/>
            </a:pPr>
            <a:r>
              <a:rPr lang="ar-SA" sz="4800" dirty="0" smtClean="0">
                <a:solidFill>
                  <a:srgbClr val="17375E"/>
                </a:solidFill>
                <a:cs typeface="DecoType Naskh Variants" pitchFamily="2" charset="-78"/>
              </a:rPr>
              <a:t>التركيز على </a:t>
            </a:r>
            <a:r>
              <a:rPr lang="ar-SA" sz="4800" dirty="0" smtClean="0">
                <a:solidFill>
                  <a:srgbClr val="17375E"/>
                </a:solidFill>
                <a:cs typeface="DecoType Naskh Variants" pitchFamily="2" charset="-78"/>
              </a:rPr>
              <a:t>العلاقة </a:t>
            </a:r>
            <a:r>
              <a:rPr lang="ar-SA" sz="4800" dirty="0" smtClean="0">
                <a:solidFill>
                  <a:srgbClr val="17375E"/>
                </a:solidFill>
                <a:cs typeface="DecoType Naskh Variants" pitchFamily="2" charset="-78"/>
              </a:rPr>
              <a:t>مع الشركاء</a:t>
            </a:r>
          </a:p>
          <a:p>
            <a:pPr>
              <a:buFont typeface="Wingdings" pitchFamily="2" charset="2"/>
              <a:buChar char=""/>
            </a:pPr>
            <a:r>
              <a:rPr lang="ar-SA" sz="4800" dirty="0" smtClean="0">
                <a:solidFill>
                  <a:srgbClr val="17375E"/>
                </a:solidFill>
                <a:cs typeface="DecoType Naskh Variants" pitchFamily="2" charset="-78"/>
              </a:rPr>
              <a:t>التحسين المستمر</a:t>
            </a:r>
          </a:p>
        </p:txBody>
      </p:sp>
      <p:pic>
        <p:nvPicPr>
          <p:cNvPr id="7" name="Picture 8" descr="http://keytothecity.co.uk/images/back-button.png">
            <a:hlinkClick r:id="rId2" action="ppaction://hlinksldjump"/>
          </p:cNvPr>
          <p:cNvPicPr>
            <a:picLocks noChangeAspect="1" noChangeArrowheads="1"/>
          </p:cNvPicPr>
          <p:nvPr/>
        </p:nvPicPr>
        <p:blipFill>
          <a:blip r:embed="rId3"/>
          <a:srcRect/>
          <a:stretch>
            <a:fillRect/>
          </a:stretch>
        </p:blipFill>
        <p:spPr bwMode="auto">
          <a:xfrm flipH="1">
            <a:off x="0" y="5410200"/>
            <a:ext cx="1447800" cy="1447800"/>
          </a:xfrm>
          <a:prstGeom prst="rect">
            <a:avLst/>
          </a:prstGeom>
          <a:noFill/>
        </p:spPr>
      </p:pic>
      <p:sp>
        <p:nvSpPr>
          <p:cNvPr id="8" name="مربع نص 7"/>
          <p:cNvSpPr txBox="1"/>
          <p:nvPr/>
        </p:nvSpPr>
        <p:spPr>
          <a:xfrm>
            <a:off x="0" y="1676400"/>
            <a:ext cx="1937355" cy="1015663"/>
          </a:xfrm>
          <a:prstGeom prst="rect">
            <a:avLst/>
          </a:prstGeom>
          <a:noFill/>
        </p:spPr>
        <p:txBody>
          <a:bodyPr wrap="square" rtlCol="1">
            <a:spAutoFit/>
          </a:bodyPr>
          <a:lstStyle/>
          <a:p>
            <a:r>
              <a:rPr lang="ar-SA" sz="2000" dirty="0" smtClean="0">
                <a:solidFill>
                  <a:srgbClr val="17375E"/>
                </a:solidFill>
                <a:cs typeface="DecoType Naskh Variants" pitchFamily="2" charset="-78"/>
              </a:rPr>
              <a:t>سوف يتم استعراضها بشكل مفصل في الوحدة التدريبية الثالثة</a:t>
            </a: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2895600"/>
            <a:ext cx="9144000" cy="1200329"/>
          </a:xfrm>
          <a:prstGeom prst="rect">
            <a:avLst/>
          </a:prstGeom>
          <a:noFill/>
        </p:spPr>
        <p:txBody>
          <a:bodyPr wrap="square" rtlCol="1">
            <a:spAutoFit/>
          </a:bodyPr>
          <a:lstStyle/>
          <a:p>
            <a:pPr algn="ctr"/>
            <a:r>
              <a:rPr lang="ar-SA" sz="7200" dirty="0" smtClean="0">
                <a:solidFill>
                  <a:srgbClr val="17375E"/>
                </a:solidFill>
                <a:cs typeface="DecoType Naskh Variants" pitchFamily="2" charset="-78"/>
              </a:rPr>
              <a:t>فوائد إدارة الجودة الشاملة</a:t>
            </a:r>
          </a:p>
        </p:txBody>
      </p:sp>
      <p:pic>
        <p:nvPicPr>
          <p:cNvPr id="5"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6" name="مربع نص 5"/>
          <p:cNvSpPr txBox="1"/>
          <p:nvPr/>
        </p:nvSpPr>
        <p:spPr>
          <a:xfrm>
            <a:off x="0" y="0"/>
            <a:ext cx="9144000" cy="1107996"/>
          </a:xfrm>
          <a:prstGeom prst="rect">
            <a:avLst/>
          </a:prstGeom>
          <a:noFill/>
        </p:spPr>
        <p:txBody>
          <a:bodyPr wrap="square" rtlCol="1">
            <a:spAutoFit/>
          </a:bodyPr>
          <a:lstStyle/>
          <a:p>
            <a:r>
              <a:rPr lang="ar-SA" sz="6600" dirty="0" smtClean="0">
                <a:solidFill>
                  <a:srgbClr val="90B6E4"/>
                </a:solidFill>
                <a:cs typeface="DecoType Naskh Variants" pitchFamily="2" charset="-78"/>
              </a:rPr>
              <a:t>فوائد إدارة الجودة الشاملة</a:t>
            </a:r>
          </a:p>
        </p:txBody>
      </p:sp>
      <p:sp>
        <p:nvSpPr>
          <p:cNvPr id="7" name="مربع نص 6"/>
          <p:cNvSpPr txBox="1"/>
          <p:nvPr/>
        </p:nvSpPr>
        <p:spPr>
          <a:xfrm>
            <a:off x="0" y="1676400"/>
            <a:ext cx="9144000" cy="4154984"/>
          </a:xfrm>
          <a:prstGeom prst="rect">
            <a:avLst/>
          </a:prstGeom>
          <a:noFill/>
        </p:spPr>
        <p:txBody>
          <a:bodyPr wrap="square" rtlCol="1">
            <a:spAutoFit/>
          </a:bodyPr>
          <a:lstStyle/>
          <a:p>
            <a:pPr>
              <a:buFont typeface="Wingdings" pitchFamily="2" charset="2"/>
              <a:buChar char=""/>
            </a:pPr>
            <a:r>
              <a:rPr lang="ar-SA" sz="4400" dirty="0" smtClean="0">
                <a:solidFill>
                  <a:srgbClr val="17375E"/>
                </a:solidFill>
                <a:cs typeface="DecoType Naskh Variants" pitchFamily="2" charset="-78"/>
              </a:rPr>
              <a:t>كسب رضاء المستفيدين وولائهم لمنتجات أو (و) خدمات المؤسسة؛</a:t>
            </a:r>
          </a:p>
          <a:p>
            <a:pPr>
              <a:buFont typeface="Wingdings" pitchFamily="2" charset="2"/>
              <a:buChar char=""/>
            </a:pPr>
            <a:r>
              <a:rPr lang="ar-SA" sz="4400" dirty="0" smtClean="0">
                <a:solidFill>
                  <a:srgbClr val="17375E"/>
                </a:solidFill>
                <a:cs typeface="DecoType Naskh Variants" pitchFamily="2" charset="-78"/>
              </a:rPr>
              <a:t>تحسين سمعة المؤسسة وصورتها في الداخل والخارج؛</a:t>
            </a:r>
          </a:p>
          <a:p>
            <a:pPr>
              <a:buFont typeface="Wingdings" pitchFamily="2" charset="2"/>
              <a:buChar char=""/>
            </a:pPr>
            <a:r>
              <a:rPr lang="ar-SA" sz="4400" dirty="0" smtClean="0">
                <a:solidFill>
                  <a:srgbClr val="17375E"/>
                </a:solidFill>
                <a:cs typeface="DecoType Naskh Variants" pitchFamily="2" charset="-78"/>
              </a:rPr>
              <a:t>زيادة الأرباح ورضا الشركاء؛</a:t>
            </a:r>
          </a:p>
          <a:p>
            <a:pPr>
              <a:buFont typeface="Wingdings" pitchFamily="2" charset="2"/>
              <a:buChar char=""/>
            </a:pPr>
            <a:r>
              <a:rPr lang="ar-SA" sz="4400" dirty="0" smtClean="0">
                <a:solidFill>
                  <a:srgbClr val="17375E"/>
                </a:solidFill>
                <a:cs typeface="DecoType Naskh Variants" pitchFamily="2" charset="-78"/>
              </a:rPr>
              <a:t>تقوية انتماء و ولاء العاملين؛</a:t>
            </a:r>
          </a:p>
          <a:p>
            <a:pPr>
              <a:buFont typeface="Wingdings" pitchFamily="2" charset="2"/>
              <a:buChar char=""/>
            </a:pPr>
            <a:r>
              <a:rPr lang="ar-SA" sz="4400" dirty="0" smtClean="0">
                <a:solidFill>
                  <a:srgbClr val="17375E"/>
                </a:solidFill>
                <a:cs typeface="DecoType Naskh Variants" pitchFamily="2" charset="-78"/>
              </a:rPr>
              <a:t>تحسين كفاءة وفعالية الأداء للعاملين.</a:t>
            </a:r>
          </a:p>
        </p:txBody>
      </p:sp>
      <p:pic>
        <p:nvPicPr>
          <p:cNvPr id="9" name="Picture 8" descr="http://keytothecity.co.uk/images/back-button.png">
            <a:hlinkClick r:id="rId2" action="ppaction://hlinksldjump"/>
          </p:cNvPr>
          <p:cNvPicPr>
            <a:picLocks noChangeAspect="1" noChangeArrowheads="1"/>
          </p:cNvPicPr>
          <p:nvPr/>
        </p:nvPicPr>
        <p:blipFill>
          <a:blip r:embed="rId3"/>
          <a:srcRect/>
          <a:stretch>
            <a:fillRect/>
          </a:stretch>
        </p:blipFill>
        <p:spPr bwMode="auto">
          <a:xfrm flipH="1">
            <a:off x="0" y="5410200"/>
            <a:ext cx="1447800" cy="1447800"/>
          </a:xfrm>
          <a:prstGeom prst="rect">
            <a:avLst/>
          </a:prstGeom>
          <a:noFill/>
        </p:spPr>
      </p:pic>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bwMode="auto">
          <a:xfrm>
            <a:off x="0" y="0"/>
            <a:ext cx="9144000" cy="6858000"/>
          </a:xfrm>
          <a:prstGeom prst="rect">
            <a:avLst/>
          </a:prstGeom>
          <a:solidFill>
            <a:schemeClr val="accent1">
              <a:lumMod val="40000"/>
              <a:lumOff val="60000"/>
              <a:alpha val="63000"/>
            </a:schemeClr>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2">
                  <a:lumMod val="75000"/>
                </a:schemeClr>
              </a:solidFill>
              <a:effectLst/>
              <a:latin typeface="Arial" charset="0"/>
              <a:cs typeface="Arial" charset="0"/>
            </a:endParaRPr>
          </a:p>
        </p:txBody>
      </p:sp>
      <p:sp>
        <p:nvSpPr>
          <p:cNvPr id="18" name="مربع نص 17"/>
          <p:cNvSpPr txBox="1"/>
          <p:nvPr/>
        </p:nvSpPr>
        <p:spPr>
          <a:xfrm>
            <a:off x="5692414" y="6273249"/>
            <a:ext cx="3451586" cy="584775"/>
          </a:xfrm>
          <a:prstGeom prst="rect">
            <a:avLst/>
          </a:prstGeom>
          <a:noFill/>
        </p:spPr>
        <p:txBody>
          <a:bodyPr wrap="none" rtlCol="1">
            <a:spAutoFit/>
          </a:bodyPr>
          <a:lstStyle/>
          <a:p>
            <a:r>
              <a:rPr lang="ar-SA" sz="3200" dirty="0" smtClean="0">
                <a:solidFill>
                  <a:srgbClr val="2A65AC"/>
                </a:solidFill>
                <a:cs typeface="DecoType Naskh Variants" pitchFamily="2" charset="-78"/>
              </a:rPr>
              <a:t>الدكتور هشام عادل </a:t>
            </a:r>
            <a:r>
              <a:rPr lang="ar-SA" sz="3200" dirty="0" err="1" smtClean="0">
                <a:solidFill>
                  <a:srgbClr val="2A65AC"/>
                </a:solidFill>
                <a:cs typeface="DecoType Naskh Variants" pitchFamily="2" charset="-78"/>
              </a:rPr>
              <a:t>عبهري</a:t>
            </a:r>
            <a:endParaRPr lang="ar-SA" sz="3200" dirty="0" smtClean="0">
              <a:solidFill>
                <a:srgbClr val="2A65AC"/>
              </a:solidFill>
              <a:cs typeface="DecoType Naskh Variants" pitchFamily="2" charset="-78"/>
            </a:endParaRPr>
          </a:p>
        </p:txBody>
      </p:sp>
      <p:sp>
        <p:nvSpPr>
          <p:cNvPr id="4" name="مربع نص 3"/>
          <p:cNvSpPr txBox="1"/>
          <p:nvPr/>
        </p:nvSpPr>
        <p:spPr>
          <a:xfrm>
            <a:off x="0" y="2895600"/>
            <a:ext cx="9144000" cy="1200329"/>
          </a:xfrm>
          <a:prstGeom prst="rect">
            <a:avLst/>
          </a:prstGeom>
          <a:noFill/>
        </p:spPr>
        <p:txBody>
          <a:bodyPr wrap="square" rtlCol="1">
            <a:spAutoFit/>
          </a:bodyPr>
          <a:lstStyle/>
          <a:p>
            <a:pPr algn="ctr"/>
            <a:r>
              <a:rPr lang="ar-SA" sz="7200" dirty="0" smtClean="0">
                <a:solidFill>
                  <a:srgbClr val="17375E"/>
                </a:solidFill>
                <a:cs typeface="DecoType Naskh Variants" pitchFamily="2" charset="-78"/>
              </a:rPr>
              <a:t>مراحل تطور  إدارة الجودة الشاملة</a:t>
            </a:r>
          </a:p>
        </p:txBody>
      </p:sp>
      <p:pic>
        <p:nvPicPr>
          <p:cNvPr id="5" name="Picture 10" descr="http://japanologie.arts.kuleuven.be/lab/sites/japanologie.arts.kuleuven.be.ijcm13/files/uploads/inline_images/glossy_3d_blue_arrow_left.png">
            <a:hlinkClick r:id="rId2" action="ppaction://hlinksldjump"/>
          </p:cNvPr>
          <p:cNvPicPr>
            <a:picLocks noChangeAspect="1" noChangeArrowheads="1"/>
          </p:cNvPicPr>
          <p:nvPr/>
        </p:nvPicPr>
        <p:blipFill>
          <a:blip r:embed="rId3"/>
          <a:srcRect/>
          <a:stretch>
            <a:fillRect/>
          </a:stretch>
        </p:blipFill>
        <p:spPr bwMode="auto">
          <a:xfrm>
            <a:off x="0" y="4953000"/>
            <a:ext cx="1905000" cy="1905000"/>
          </a:xfrm>
          <a:prstGeom prst="rect">
            <a:avLst/>
          </a:prstGeom>
          <a:noFill/>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مستند" ma:contentTypeID="0x0101004A1E16FE0F34B9469BB8B6587DEB1F06" ma:contentTypeVersion="0" ma:contentTypeDescription="إنشاء مستند جديد." ma:contentTypeScope="" ma:versionID="06893999610fa6e80a4d296b24baee4d">
  <xsd:schema xmlns:xsd="http://www.w3.org/2001/XMLSchema" xmlns:xs="http://www.w3.org/2001/XMLSchema" xmlns:p="http://schemas.microsoft.com/office/2006/metadata/properties" targetNamespace="http://schemas.microsoft.com/office/2006/metadata/properties" ma:root="true" ma:fieldsID="408d163d59f9091e438e5ec8852a4fa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C2C4B6-19F8-4176-AA94-D08F99AD1F2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A049247-5D00-436A-BC06-CBACC176E0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A12C7FD-B146-4EA5-AB02-368FDFD1F2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6351</TotalTime>
  <Words>768</Words>
  <Application>Microsoft Office PowerPoint</Application>
  <PresentationFormat>عرض على الشاشة (3:4)‏</PresentationFormat>
  <Paragraphs>123</Paragraphs>
  <Slides>29</Slides>
  <Notes>0</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hisham</dc:creator>
  <cp:lastModifiedBy>hisham</cp:lastModifiedBy>
  <cp:revision>45</cp:revision>
  <dcterms:created xsi:type="dcterms:W3CDTF">2016-07-12T06:15:37Z</dcterms:created>
  <dcterms:modified xsi:type="dcterms:W3CDTF">2016-12-17T00:23:36Z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0x0101004A1E16FE0F34B9469BB8B6587DEB1F06</vt:lpwstr>
  </property>
</Properties>
</file>