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308" r:id="rId4"/>
    <p:sldId id="258" r:id="rId5"/>
    <p:sldId id="309" r:id="rId6"/>
    <p:sldId id="259" r:id="rId7"/>
    <p:sldId id="260" r:id="rId8"/>
    <p:sldId id="310" r:id="rId9"/>
    <p:sldId id="278" r:id="rId10"/>
    <p:sldId id="262" r:id="rId11"/>
    <p:sldId id="263" r:id="rId12"/>
    <p:sldId id="279" r:id="rId13"/>
    <p:sldId id="280" r:id="rId14"/>
    <p:sldId id="311" r:id="rId15"/>
    <p:sldId id="313" r:id="rId16"/>
    <p:sldId id="264" r:id="rId17"/>
    <p:sldId id="314" r:id="rId18"/>
    <p:sldId id="315" r:id="rId19"/>
    <p:sldId id="316" r:id="rId20"/>
    <p:sldId id="281" r:id="rId21"/>
    <p:sldId id="282" r:id="rId22"/>
    <p:sldId id="317" r:id="rId23"/>
    <p:sldId id="318" r:id="rId24"/>
    <p:sldId id="319" r:id="rId25"/>
    <p:sldId id="320" r:id="rId26"/>
    <p:sldId id="321" r:id="rId27"/>
    <p:sldId id="322" r:id="rId28"/>
    <p:sldId id="323" r:id="rId29"/>
    <p:sldId id="284" r:id="rId30"/>
    <p:sldId id="324" r:id="rId31"/>
    <p:sldId id="285" r:id="rId32"/>
    <p:sldId id="325" r:id="rId33"/>
    <p:sldId id="286" r:id="rId34"/>
    <p:sldId id="287"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39" r:id="rId49"/>
    <p:sldId id="340" r:id="rId50"/>
    <p:sldId id="341" r:id="rId51"/>
    <p:sldId id="293" r:id="rId52"/>
    <p:sldId id="294" r:id="rId53"/>
    <p:sldId id="296" r:id="rId54"/>
    <p:sldId id="297" r:id="rId55"/>
    <p:sldId id="298" r:id="rId5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21"/>
    <a:srgbClr val="CE2844"/>
    <a:srgbClr val="F276BD"/>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90" d="100"/>
          <a:sy n="90" d="100"/>
        </p:scale>
        <p:origin x="-5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pPr/>
              <a:t>29/01/1435</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29/01/1435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pPr/>
              <a:t>29/01/1435</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29/01/1435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pPr/>
              <a:t>29/01/1435</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29/01/1435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29/01/1435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29/01/1435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pPr/>
              <a:t>29/01/1435</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29/01/1435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29/01/1435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pPr/>
              <a:t>29/01/1435</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مستطيل مستدير الزوايا 3"/>
          <p:cNvSpPr/>
          <p:nvPr/>
        </p:nvSpPr>
        <p:spPr>
          <a:xfrm>
            <a:off x="214282" y="785794"/>
            <a:ext cx="8786874" cy="4286280"/>
          </a:xfrm>
          <a:prstGeom prst="round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7200" dirty="0" smtClean="0">
                <a:solidFill>
                  <a:srgbClr val="FFFF00"/>
                </a:solidFill>
                <a:cs typeface="PT Bold Heading" pitchFamily="2" charset="-78"/>
              </a:rPr>
              <a:t>طهارة المريض.. وصلاته</a:t>
            </a:r>
            <a:endParaRPr lang="ar-SA" sz="7200" dirty="0">
              <a:solidFill>
                <a:srgbClr val="FFFF00"/>
              </a:solidFill>
              <a:cs typeface="PT Bold Heading" pitchFamily="2" charset="-78"/>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خطط انسيابي: تخزين داخلي 5"/>
          <p:cNvSpPr/>
          <p:nvPr/>
        </p:nvSpPr>
        <p:spPr>
          <a:xfrm>
            <a:off x="0" y="1214422"/>
            <a:ext cx="8143932" cy="2857520"/>
          </a:xfrm>
          <a:prstGeom prst="flowChartInternalStorage">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rgbClr val="FFFF00"/>
                </a:solidFill>
                <a:latin typeface="Monotype Koufi" pitchFamily="2" charset="-78"/>
                <a:ea typeface="Monotype Koufi" pitchFamily="2" charset="-78"/>
                <a:cs typeface="Monotype Koufi" pitchFamily="2" charset="-78"/>
              </a:rPr>
              <a:t>لم يستطع المريض إحضار التراب، فماذا يصنع ؟!!</a:t>
            </a:r>
            <a:endParaRPr lang="ar-SA" sz="3200" dirty="0">
              <a:solidFill>
                <a:srgbClr val="FFFF00"/>
              </a:solidFill>
              <a:latin typeface="Monotype Koufi" pitchFamily="2" charset="-78"/>
              <a:ea typeface="Monotype Koufi" pitchFamily="2" charset="-78"/>
              <a:cs typeface="Monotype Koufi" pitchFamily="2" charset="-78"/>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357298"/>
            <a:ext cx="8143900" cy="3059812"/>
          </a:xfrm>
        </p:spPr>
        <p:style>
          <a:lnRef idx="0">
            <a:schemeClr val="accent3"/>
          </a:lnRef>
          <a:fillRef idx="3">
            <a:schemeClr val="accent3"/>
          </a:fillRef>
          <a:effectRef idx="3">
            <a:schemeClr val="accent3"/>
          </a:effectRef>
          <a:fontRef idx="minor">
            <a:schemeClr val="lt1"/>
          </a:fontRef>
        </p:style>
        <p:txBody>
          <a:bodyPr>
            <a:normAutofit/>
          </a:bodyPr>
          <a:lstStyle/>
          <a:p>
            <a:pPr algn="justLow"/>
            <a:r>
              <a:rPr lang="ar-SA" sz="4400" dirty="0" smtClean="0">
                <a:solidFill>
                  <a:srgbClr val="FFFF00"/>
                </a:solidFill>
                <a:cs typeface="Al-Mothnna" pitchFamily="2" charset="-78"/>
              </a:rPr>
              <a:t>رجلٌ عدم الماء والتراب ووصل إلى حال يستطيع معها لمس البشرة بماء ولا تراب، فما العمل ؟!</a:t>
            </a:r>
            <a:r>
              <a:rPr lang="ar-SA" sz="3600" dirty="0" smtClean="0">
                <a:solidFill>
                  <a:srgbClr val="FFFF00"/>
                </a:solidFill>
              </a:rPr>
              <a:t/>
            </a:r>
            <a:br>
              <a:rPr lang="ar-SA" sz="3600" dirty="0" smtClean="0">
                <a:solidFill>
                  <a:srgbClr val="FFFF00"/>
                </a:solidFill>
              </a:rPr>
            </a:br>
            <a:endParaRPr lang="ar-SA" sz="3300" dirty="0">
              <a:solidFill>
                <a:schemeClr val="bg1">
                  <a:lumMod val="95000"/>
                  <a:lumOff val="5000"/>
                </a:schemeClr>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تقاطع 4"/>
          <p:cNvSpPr/>
          <p:nvPr/>
        </p:nvSpPr>
        <p:spPr>
          <a:xfrm>
            <a:off x="0" y="1714488"/>
            <a:ext cx="8286776" cy="2714644"/>
          </a:xfrm>
          <a:prstGeom prst="plus">
            <a:avLst>
              <a:gd name="adj" fmla="val 1147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rgbClr val="FFFF00"/>
                </a:solidFill>
                <a:cs typeface="AL-Mateen" pitchFamily="2" charset="-78"/>
              </a:rPr>
              <a:t>ثانياً: طهارة العاجز عن استخدام الماء في أحد أعضاء الطهارة</a:t>
            </a:r>
            <a:endParaRPr lang="ar-SA" sz="4400" dirty="0">
              <a:solidFill>
                <a:srgbClr val="FFFF00"/>
              </a:solidFill>
              <a:cs typeface="AL-Mateen" pitchFamily="2" charset="-78"/>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214282" y="571480"/>
            <a:ext cx="7772400" cy="914400"/>
          </a:xfrm>
        </p:spPr>
        <p:style>
          <a:lnRef idx="1">
            <a:schemeClr val="accent3"/>
          </a:lnRef>
          <a:fillRef idx="3">
            <a:schemeClr val="accent3"/>
          </a:fillRef>
          <a:effectRef idx="2">
            <a:schemeClr val="accent3"/>
          </a:effectRef>
          <a:fontRef idx="minor">
            <a:schemeClr val="lt1"/>
          </a:fontRef>
        </p:style>
        <p:txBody>
          <a:bodyPr/>
          <a:lstStyle/>
          <a:p>
            <a:pPr algn="ctr"/>
            <a:r>
              <a:rPr lang="ar-SA" sz="4400" dirty="0" smtClean="0">
                <a:solidFill>
                  <a:srgbClr val="002060"/>
                </a:solidFill>
                <a:cs typeface="Simplified Arabic" pitchFamily="2" charset="-78"/>
              </a:rPr>
              <a:t>1-</a:t>
            </a:r>
            <a:r>
              <a:rPr lang="ar-SA" sz="4400" dirty="0" smtClean="0">
                <a:solidFill>
                  <a:srgbClr val="002060"/>
                </a:solidFill>
                <a:cs typeface="AL-Mateen" pitchFamily="1" charset="-78"/>
              </a:rPr>
              <a:t> طهارة صاحب الجروح</a:t>
            </a:r>
            <a:endParaRPr lang="ar-SA" sz="4400" dirty="0">
              <a:solidFill>
                <a:srgbClr val="002060"/>
              </a:solidFill>
              <a:cs typeface="AL-Mateen" pitchFamily="1" charset="-78"/>
            </a:endParaRPr>
          </a:p>
        </p:txBody>
      </p:sp>
      <p:grpSp>
        <p:nvGrpSpPr>
          <p:cNvPr id="20" name="مجموعة 19"/>
          <p:cNvGrpSpPr/>
          <p:nvPr/>
        </p:nvGrpSpPr>
        <p:grpSpPr>
          <a:xfrm>
            <a:off x="1785918" y="1643050"/>
            <a:ext cx="5930942" cy="714380"/>
            <a:chOff x="1785918" y="2214554"/>
            <a:chExt cx="5930942" cy="714380"/>
          </a:xfrm>
        </p:grpSpPr>
        <p:cxnSp>
          <p:nvCxnSpPr>
            <p:cNvPr id="6" name="رابط مستقيم 5"/>
            <p:cNvCxnSpPr/>
            <p:nvPr/>
          </p:nvCxnSpPr>
          <p:spPr>
            <a:xfrm rot="10800000">
              <a:off x="1785918" y="2571744"/>
              <a:ext cx="5929354"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5400000" flipH="1" flipV="1">
              <a:off x="4322761" y="2749545"/>
              <a:ext cx="35719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رابط مستقيم 4"/>
            <p:cNvCxnSpPr/>
            <p:nvPr/>
          </p:nvCxnSpPr>
          <p:spPr>
            <a:xfrm rot="5400000" flipH="1" flipV="1">
              <a:off x="1608117" y="2749545"/>
              <a:ext cx="35719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5400000" flipH="1" flipV="1">
              <a:off x="4322761" y="2392355"/>
              <a:ext cx="35719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5400000" flipH="1" flipV="1">
              <a:off x="7537471" y="2749545"/>
              <a:ext cx="35719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 name="مستطيل ذو زاويتين مستديرتين في نفس الجانب 13"/>
          <p:cNvSpPr/>
          <p:nvPr/>
        </p:nvSpPr>
        <p:spPr>
          <a:xfrm>
            <a:off x="5715008" y="1857364"/>
            <a:ext cx="2071702" cy="1428760"/>
          </a:xfrm>
          <a:prstGeom prst="round2Same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cs typeface="Simplified Arabic" pitchFamily="2" charset="-78"/>
              </a:rPr>
              <a:t>أن يكون مكشوفاً ولا يضره غسله (يجب غسله)</a:t>
            </a:r>
            <a:endParaRPr lang="ar-SA" sz="2400" b="1" dirty="0">
              <a:solidFill>
                <a:srgbClr val="FFFF00"/>
              </a:solidFill>
              <a:cs typeface="Simplified Arabic" pitchFamily="2" charset="-78"/>
            </a:endParaRPr>
          </a:p>
        </p:txBody>
      </p:sp>
      <p:sp>
        <p:nvSpPr>
          <p:cNvPr id="17" name="مستطيل ذو زاويتين مستديرتين في نفس الجانب 16"/>
          <p:cNvSpPr/>
          <p:nvPr/>
        </p:nvSpPr>
        <p:spPr>
          <a:xfrm>
            <a:off x="5643570" y="3857628"/>
            <a:ext cx="2143140" cy="1643074"/>
          </a:xfrm>
          <a:prstGeom prst="round2Same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FFFF00"/>
                </a:solidFill>
                <a:cs typeface="Simplified Arabic" pitchFamily="2" charset="-78"/>
              </a:rPr>
              <a:t>أن يكون مكشوفاً ويضره الغسل دون المسح (يجب عليه المسح)</a:t>
            </a:r>
            <a:endParaRPr lang="ar-SA" sz="2000" b="1" dirty="0">
              <a:solidFill>
                <a:srgbClr val="FFFF00"/>
              </a:solidFill>
              <a:cs typeface="Simplified Arabic" pitchFamily="2" charset="-78"/>
            </a:endParaRPr>
          </a:p>
        </p:txBody>
      </p:sp>
      <p:sp>
        <p:nvSpPr>
          <p:cNvPr id="21" name="مستطيل ذو زاويتين مستديرتين في نفس الجانب 20"/>
          <p:cNvSpPr/>
          <p:nvPr/>
        </p:nvSpPr>
        <p:spPr>
          <a:xfrm>
            <a:off x="2928926" y="1857364"/>
            <a:ext cx="2071702" cy="1928826"/>
          </a:xfrm>
          <a:prstGeom prst="round2Same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cs typeface="Simplified Arabic" pitchFamily="2" charset="-78"/>
              </a:rPr>
              <a:t>أن يكون مكشوفاً ويضره الغسل والمسح (يتيم عنه)</a:t>
            </a:r>
            <a:endParaRPr lang="ar-SA" sz="2400" b="1" dirty="0">
              <a:solidFill>
                <a:srgbClr val="FFFF00"/>
              </a:solidFill>
              <a:cs typeface="Simplified Arabic" pitchFamily="2" charset="-78"/>
            </a:endParaRPr>
          </a:p>
        </p:txBody>
      </p:sp>
      <p:cxnSp>
        <p:nvCxnSpPr>
          <p:cNvPr id="23" name="رابط مستقيم 22"/>
          <p:cNvCxnSpPr/>
          <p:nvPr/>
        </p:nvCxnSpPr>
        <p:spPr>
          <a:xfrm rot="16200000" flipH="1">
            <a:off x="928662" y="3643314"/>
            <a:ext cx="3214710" cy="7143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4" name="مستطيل ذو زاويتين مستديرتين في نفس الجانب 23"/>
          <p:cNvSpPr/>
          <p:nvPr/>
        </p:nvSpPr>
        <p:spPr>
          <a:xfrm>
            <a:off x="285720" y="2071678"/>
            <a:ext cx="2071702" cy="1928826"/>
          </a:xfrm>
          <a:prstGeom prst="round2Same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FF00"/>
                </a:solidFill>
                <a:cs typeface="Simplified Arabic" pitchFamily="2" charset="-78"/>
              </a:rPr>
              <a:t>أن يكون مستوراً </a:t>
            </a:r>
            <a:r>
              <a:rPr lang="ar-SA" sz="2400" b="1" dirty="0" err="1" smtClean="0">
                <a:solidFill>
                  <a:srgbClr val="FFFF00"/>
                </a:solidFill>
                <a:cs typeface="Simplified Arabic" pitchFamily="2" charset="-78"/>
              </a:rPr>
              <a:t>بلزقة</a:t>
            </a:r>
            <a:r>
              <a:rPr lang="ar-SA" sz="2400" b="1" dirty="0" smtClean="0">
                <a:solidFill>
                  <a:srgbClr val="FFFF00"/>
                </a:solidFill>
                <a:cs typeface="Simplified Arabic" pitchFamily="2" charset="-78"/>
              </a:rPr>
              <a:t> أو نحوها فإنه يمسح على الساتر ولا يغسله</a:t>
            </a:r>
            <a:endParaRPr lang="ar-SA" sz="2400" b="1" dirty="0">
              <a:solidFill>
                <a:srgbClr val="FFFF00"/>
              </a:solidFill>
              <a:cs typeface="Simplified Arabic"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2000"/>
                                        <p:tgtEl>
                                          <p:spTgt spid="20"/>
                                        </p:tgtEl>
                                      </p:cBhvr>
                                    </p:animEffect>
                                    <p:anim calcmode="lin" valueType="num">
                                      <p:cBhvr>
                                        <p:cTn id="17" dur="2000" fill="hold"/>
                                        <p:tgtEl>
                                          <p:spTgt spid="20"/>
                                        </p:tgtEl>
                                        <p:attrNameLst>
                                          <p:attrName>style.rotation</p:attrName>
                                        </p:attrNameLst>
                                      </p:cBhvr>
                                      <p:tavLst>
                                        <p:tav tm="0">
                                          <p:val>
                                            <p:fltVal val="720"/>
                                          </p:val>
                                        </p:tav>
                                        <p:tav tm="100000">
                                          <p:val>
                                            <p:fltVal val="0"/>
                                          </p:val>
                                        </p:tav>
                                      </p:tavLst>
                                    </p:anim>
                                    <p:anim calcmode="lin" valueType="num">
                                      <p:cBhvr>
                                        <p:cTn id="18" dur="2000" fill="hold"/>
                                        <p:tgtEl>
                                          <p:spTgt spid="20"/>
                                        </p:tgtEl>
                                        <p:attrNameLst>
                                          <p:attrName>ppt_h</p:attrName>
                                        </p:attrNameLst>
                                      </p:cBhvr>
                                      <p:tavLst>
                                        <p:tav tm="0">
                                          <p:val>
                                            <p:fltVal val="0"/>
                                          </p:val>
                                        </p:tav>
                                        <p:tav tm="100000">
                                          <p:val>
                                            <p:strVal val="#ppt_h"/>
                                          </p:val>
                                        </p:tav>
                                      </p:tavLst>
                                    </p:anim>
                                    <p:anim calcmode="lin" valueType="num">
                                      <p:cBhvr>
                                        <p:cTn id="19" dur="2000" fill="hold"/>
                                        <p:tgtEl>
                                          <p:spTgt spid="20"/>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strVal val="#ppt_w*0.05"/>
                                          </p:val>
                                        </p:tav>
                                        <p:tav tm="100000">
                                          <p:val>
                                            <p:strVal val="#ppt_w"/>
                                          </p:val>
                                        </p:tav>
                                      </p:tavLst>
                                    </p:anim>
                                    <p:anim calcmode="lin" valueType="num">
                                      <p:cBhvr>
                                        <p:cTn id="25" dur="500" fill="hold"/>
                                        <p:tgtEl>
                                          <p:spTgt spid="14"/>
                                        </p:tgtEl>
                                        <p:attrNameLst>
                                          <p:attrName>ppt_h</p:attrName>
                                        </p:attrNameLst>
                                      </p:cBhvr>
                                      <p:tavLst>
                                        <p:tav tm="0">
                                          <p:val>
                                            <p:strVal val="#ppt_h"/>
                                          </p:val>
                                        </p:tav>
                                        <p:tav tm="100000">
                                          <p:val>
                                            <p:strVal val="#ppt_h"/>
                                          </p:val>
                                        </p:tav>
                                      </p:tavLst>
                                    </p:anim>
                                    <p:anim calcmode="lin" valueType="num">
                                      <p:cBhvr>
                                        <p:cTn id="26" dur="500" fill="hold"/>
                                        <p:tgtEl>
                                          <p:spTgt spid="14"/>
                                        </p:tgtEl>
                                        <p:attrNameLst>
                                          <p:attrName>ppt_x</p:attrName>
                                        </p:attrNameLst>
                                      </p:cBhvr>
                                      <p:tavLst>
                                        <p:tav tm="0">
                                          <p:val>
                                            <p:strVal val="#ppt_x-.2"/>
                                          </p:val>
                                        </p:tav>
                                        <p:tav tm="100000">
                                          <p:val>
                                            <p:strVal val="#ppt_x"/>
                                          </p:val>
                                        </p:tav>
                                      </p:tavLst>
                                    </p:anim>
                                    <p:anim calcmode="lin" valueType="num">
                                      <p:cBhvr>
                                        <p:cTn id="27" dur="500" fill="hold"/>
                                        <p:tgtEl>
                                          <p:spTgt spid="14"/>
                                        </p:tgtEl>
                                        <p:attrNameLst>
                                          <p:attrName>ppt_y</p:attrName>
                                        </p:attrNameLst>
                                      </p:cBhvr>
                                      <p:tavLst>
                                        <p:tav tm="0">
                                          <p:val>
                                            <p:strVal val="#ppt_y"/>
                                          </p:val>
                                        </p:tav>
                                        <p:tav tm="100000">
                                          <p:val>
                                            <p:strVal val="#ppt_y"/>
                                          </p:val>
                                        </p:tav>
                                      </p:tavLst>
                                    </p:anim>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1000" fill="hold"/>
                                        <p:tgtEl>
                                          <p:spTgt spid="21"/>
                                        </p:tgtEl>
                                        <p:attrNameLst>
                                          <p:attrName>ppt_w</p:attrName>
                                        </p:attrNameLst>
                                      </p:cBhvr>
                                      <p:tavLst>
                                        <p:tav tm="0">
                                          <p:val>
                                            <p:fltVal val="0"/>
                                          </p:val>
                                        </p:tav>
                                        <p:tav tm="100000">
                                          <p:val>
                                            <p:strVal val="#ppt_w"/>
                                          </p:val>
                                        </p:tav>
                                      </p:tavLst>
                                    </p:anim>
                                    <p:anim calcmode="lin" valueType="num">
                                      <p:cBhvr>
                                        <p:cTn id="34" dur="1000" fill="hold"/>
                                        <p:tgtEl>
                                          <p:spTgt spid="21"/>
                                        </p:tgtEl>
                                        <p:attrNameLst>
                                          <p:attrName>ppt_h</p:attrName>
                                        </p:attrNameLst>
                                      </p:cBhvr>
                                      <p:tavLst>
                                        <p:tav tm="0">
                                          <p:val>
                                            <p:fltVal val="0"/>
                                          </p:val>
                                        </p:tav>
                                        <p:tav tm="100000">
                                          <p:val>
                                            <p:strVal val="#ppt_h"/>
                                          </p:val>
                                        </p:tav>
                                      </p:tavLst>
                                    </p:anim>
                                    <p:anim calcmode="lin" valueType="num">
                                      <p:cBhvr>
                                        <p:cTn id="35"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58" presetClass="entr" presetSubtype="0" accel="10000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strVal val="#ppt_w*2.5"/>
                                          </p:val>
                                        </p:tav>
                                        <p:tav tm="100000">
                                          <p:val>
                                            <p:strVal val="#ppt_w"/>
                                          </p:val>
                                        </p:tav>
                                      </p:tavLst>
                                    </p:anim>
                                    <p:anim calcmode="lin" valueType="num">
                                      <p:cBhvr>
                                        <p:cTn id="42" dur="500" fill="hold"/>
                                        <p:tgtEl>
                                          <p:spTgt spid="17"/>
                                        </p:tgtEl>
                                        <p:attrNameLst>
                                          <p:attrName>ppt_h</p:attrName>
                                        </p:attrNameLst>
                                      </p:cBhvr>
                                      <p:tavLst>
                                        <p:tav tm="0">
                                          <p:val>
                                            <p:strVal val="#ppt_h*0.01"/>
                                          </p:val>
                                        </p:tav>
                                        <p:tav tm="100000">
                                          <p:val>
                                            <p:strVal val="#ppt_h"/>
                                          </p:val>
                                        </p:tav>
                                      </p:tavLst>
                                    </p:anim>
                                    <p:anim calcmode="lin" valueType="num">
                                      <p:cBhvr>
                                        <p:cTn id="43" dur="500" fill="hold"/>
                                        <p:tgtEl>
                                          <p:spTgt spid="17"/>
                                        </p:tgtEl>
                                        <p:attrNameLst>
                                          <p:attrName>ppt_x</p:attrName>
                                        </p:attrNameLst>
                                      </p:cBhvr>
                                      <p:tavLst>
                                        <p:tav tm="0">
                                          <p:val>
                                            <p:strVal val="#ppt_x"/>
                                          </p:val>
                                        </p:tav>
                                        <p:tav tm="100000">
                                          <p:val>
                                            <p:strVal val="#ppt_x"/>
                                          </p:val>
                                        </p:tav>
                                      </p:tavLst>
                                    </p:anim>
                                    <p:anim calcmode="lin" valueType="num">
                                      <p:cBhvr>
                                        <p:cTn id="44" dur="500" fill="hold"/>
                                        <p:tgtEl>
                                          <p:spTgt spid="17"/>
                                        </p:tgtEl>
                                        <p:attrNameLst>
                                          <p:attrName>ppt_y</p:attrName>
                                        </p:attrNameLst>
                                      </p:cBhvr>
                                      <p:tavLst>
                                        <p:tav tm="0">
                                          <p:val>
                                            <p:strVal val="#ppt_h+1"/>
                                          </p:val>
                                        </p:tav>
                                        <p:tav tm="100000">
                                          <p:val>
                                            <p:strVal val="#ppt_y"/>
                                          </p:val>
                                        </p:tav>
                                      </p:tavLst>
                                    </p:anim>
                                    <p:animEffect transition="in" filter="fade">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58" presetClass="entr" presetSubtype="0" accel="100000" fill="hold" nodeType="click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p:cTn id="50" dur="500" fill="hold"/>
                                        <p:tgtEl>
                                          <p:spTgt spid="23"/>
                                        </p:tgtEl>
                                        <p:attrNameLst>
                                          <p:attrName>ppt_w</p:attrName>
                                        </p:attrNameLst>
                                      </p:cBhvr>
                                      <p:tavLst>
                                        <p:tav tm="0">
                                          <p:val>
                                            <p:strVal val="#ppt_w*2.5"/>
                                          </p:val>
                                        </p:tav>
                                        <p:tav tm="100000">
                                          <p:val>
                                            <p:strVal val="#ppt_w"/>
                                          </p:val>
                                        </p:tav>
                                      </p:tavLst>
                                    </p:anim>
                                    <p:anim calcmode="lin" valueType="num">
                                      <p:cBhvr>
                                        <p:cTn id="51" dur="500" fill="hold"/>
                                        <p:tgtEl>
                                          <p:spTgt spid="23"/>
                                        </p:tgtEl>
                                        <p:attrNameLst>
                                          <p:attrName>ppt_h</p:attrName>
                                        </p:attrNameLst>
                                      </p:cBhvr>
                                      <p:tavLst>
                                        <p:tav tm="0">
                                          <p:val>
                                            <p:strVal val="#ppt_h*0.01"/>
                                          </p:val>
                                        </p:tav>
                                        <p:tav tm="100000">
                                          <p:val>
                                            <p:strVal val="#ppt_h"/>
                                          </p:val>
                                        </p:tav>
                                      </p:tavLst>
                                    </p:anim>
                                    <p:anim calcmode="lin" valueType="num">
                                      <p:cBhvr>
                                        <p:cTn id="52" dur="500" fill="hold"/>
                                        <p:tgtEl>
                                          <p:spTgt spid="23"/>
                                        </p:tgtEl>
                                        <p:attrNameLst>
                                          <p:attrName>ppt_x</p:attrName>
                                        </p:attrNameLst>
                                      </p:cBhvr>
                                      <p:tavLst>
                                        <p:tav tm="0">
                                          <p:val>
                                            <p:strVal val="#ppt_x"/>
                                          </p:val>
                                        </p:tav>
                                        <p:tav tm="100000">
                                          <p:val>
                                            <p:strVal val="#ppt_x"/>
                                          </p:val>
                                        </p:tav>
                                      </p:tavLst>
                                    </p:anim>
                                    <p:anim calcmode="lin" valueType="num">
                                      <p:cBhvr>
                                        <p:cTn id="53" dur="500" fill="hold"/>
                                        <p:tgtEl>
                                          <p:spTgt spid="23"/>
                                        </p:tgtEl>
                                        <p:attrNameLst>
                                          <p:attrName>ppt_y</p:attrName>
                                        </p:attrNameLst>
                                      </p:cBhvr>
                                      <p:tavLst>
                                        <p:tav tm="0">
                                          <p:val>
                                            <p:strVal val="#ppt_h+1"/>
                                          </p:val>
                                        </p:tav>
                                        <p:tav tm="100000">
                                          <p:val>
                                            <p:strVal val="#ppt_y"/>
                                          </p:val>
                                        </p:tav>
                                      </p:tavLst>
                                    </p:anim>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1000"/>
                                        <p:tgtEl>
                                          <p:spTgt spid="24"/>
                                        </p:tgtEl>
                                      </p:cBhvr>
                                    </p:animEffect>
                                    <p:anim calcmode="lin" valueType="num">
                                      <p:cBhvr>
                                        <p:cTn id="60" dur="1000" fill="hold"/>
                                        <p:tgtEl>
                                          <p:spTgt spid="24"/>
                                        </p:tgtEl>
                                        <p:attrNameLst>
                                          <p:attrName>ppt_x</p:attrName>
                                        </p:attrNameLst>
                                      </p:cBhvr>
                                      <p:tavLst>
                                        <p:tav tm="0">
                                          <p:val>
                                            <p:strVal val="#ppt_x"/>
                                          </p:val>
                                        </p:tav>
                                        <p:tav tm="100000">
                                          <p:val>
                                            <p:strVal val="#ppt_x"/>
                                          </p:val>
                                        </p:tav>
                                      </p:tavLst>
                                    </p:anim>
                                    <p:anim calcmode="lin" valueType="num">
                                      <p:cBhvr>
                                        <p:cTn id="6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7" grpId="0" animBg="1"/>
      <p:bldP spid="21"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0" y="571480"/>
            <a:ext cx="8143900" cy="914400"/>
          </a:xfrm>
        </p:spPr>
        <p:style>
          <a:lnRef idx="1">
            <a:schemeClr val="accent3"/>
          </a:lnRef>
          <a:fillRef idx="3">
            <a:schemeClr val="accent3"/>
          </a:fillRef>
          <a:effectRef idx="2">
            <a:schemeClr val="accent3"/>
          </a:effectRef>
          <a:fontRef idx="minor">
            <a:schemeClr val="lt1"/>
          </a:fontRef>
        </p:style>
        <p:txBody>
          <a:bodyPr/>
          <a:lstStyle/>
          <a:p>
            <a:pPr algn="ctr"/>
            <a:r>
              <a:rPr lang="ar-SA" sz="4400" dirty="0" smtClean="0">
                <a:solidFill>
                  <a:srgbClr val="002060"/>
                </a:solidFill>
                <a:cs typeface="Simplified Arabic" pitchFamily="2" charset="-78"/>
              </a:rPr>
              <a:t>2-</a:t>
            </a:r>
            <a:r>
              <a:rPr lang="ar-SA" sz="4400" dirty="0" smtClean="0">
                <a:solidFill>
                  <a:srgbClr val="002060"/>
                </a:solidFill>
                <a:cs typeface="AL-Mateen" pitchFamily="1" charset="-78"/>
              </a:rPr>
              <a:t> طهارة صاحب الجبيرة:</a:t>
            </a:r>
            <a:endParaRPr lang="ar-SA" sz="4400" dirty="0">
              <a:solidFill>
                <a:srgbClr val="002060"/>
              </a:solidFill>
              <a:cs typeface="AL-Mateen" pitchFamily="1" charset="-78"/>
            </a:endParaRPr>
          </a:p>
        </p:txBody>
      </p:sp>
      <p:sp>
        <p:nvSpPr>
          <p:cNvPr id="5" name="عنوان 1"/>
          <p:cNvSpPr txBox="1">
            <a:spLocks/>
          </p:cNvSpPr>
          <p:nvPr/>
        </p:nvSpPr>
        <p:spPr>
          <a:xfrm>
            <a:off x="0" y="2428868"/>
            <a:ext cx="8215338" cy="2714644"/>
          </a:xfrm>
          <a:prstGeom prst="rect">
            <a:avLst/>
          </a:prstGeom>
        </p:spPr>
        <p:style>
          <a:lnRef idx="1">
            <a:schemeClr val="accent3"/>
          </a:lnRef>
          <a:fillRef idx="3">
            <a:schemeClr val="accent3"/>
          </a:fillRef>
          <a:effectRef idx="2">
            <a:schemeClr val="accent3"/>
          </a:effectRef>
          <a:fontRef idx="minor">
            <a:schemeClr val="lt1"/>
          </a:fontRef>
        </p:style>
        <p:txBody>
          <a:bodyPr vert="horz" lIns="45720" tIns="0" rIns="45720" bIns="0"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400" b="1" cap="all" dirty="0" smtClean="0">
                <a:ln w="500">
                  <a:solidFill>
                    <a:schemeClr val="tx2">
                      <a:shade val="20000"/>
                      <a:satMod val="120000"/>
                    </a:schemeClr>
                  </a:solidFill>
                </a:ln>
                <a:solidFill>
                  <a:srgbClr val="002060"/>
                </a:solidFill>
                <a:cs typeface="Simplified Arabic" pitchFamily="2" charset="-78"/>
              </a:rPr>
              <a:t>(ما يوضع على موضع الطهارة لحاجة كالجبس أو </a:t>
            </a:r>
            <a:r>
              <a:rPr lang="ar-SA" sz="2400" b="1" cap="all" dirty="0" err="1" smtClean="0">
                <a:ln w="500">
                  <a:solidFill>
                    <a:schemeClr val="tx2">
                      <a:shade val="20000"/>
                      <a:satMod val="120000"/>
                    </a:schemeClr>
                  </a:solidFill>
                </a:ln>
                <a:solidFill>
                  <a:srgbClr val="002060"/>
                </a:solidFill>
                <a:cs typeface="Simplified Arabic" pitchFamily="2" charset="-78"/>
              </a:rPr>
              <a:t>اللزقة</a:t>
            </a:r>
            <a:r>
              <a:rPr lang="ar-SA" sz="2400" b="1" cap="all" dirty="0" smtClean="0">
                <a:ln w="500">
                  <a:solidFill>
                    <a:schemeClr val="tx2">
                      <a:shade val="20000"/>
                      <a:satMod val="120000"/>
                    </a:schemeClr>
                  </a:solidFill>
                </a:ln>
                <a:solidFill>
                  <a:srgbClr val="002060"/>
                </a:solidFill>
                <a:cs typeface="Simplified Arabic" pitchFamily="2" charset="-78"/>
              </a:rPr>
              <a:t> على جرح أو ألم)</a:t>
            </a:r>
          </a:p>
          <a:p>
            <a:pPr marL="361950" marR="0" lvl="0" indent="-180975" algn="just" defTabSz="914400" rtl="1" eaLnBrk="1" fontAlgn="auto" latinLnBrk="0" hangingPunct="1">
              <a:lnSpc>
                <a:spcPct val="100000"/>
              </a:lnSpc>
              <a:spcBef>
                <a:spcPct val="0"/>
              </a:spcBef>
              <a:spcAft>
                <a:spcPts val="0"/>
              </a:spcAft>
              <a:buClrTx/>
              <a:buSzTx/>
              <a:buFontTx/>
              <a:buChar char="-"/>
              <a:tabLst/>
              <a:defRPr/>
            </a:pPr>
            <a:r>
              <a:rPr lang="ar-SA" sz="2400" b="1" cap="all" dirty="0" smtClean="0">
                <a:ln w="500">
                  <a:solidFill>
                    <a:schemeClr val="tx2">
                      <a:shade val="20000"/>
                      <a:satMod val="120000"/>
                    </a:schemeClr>
                  </a:solidFill>
                </a:ln>
                <a:solidFill>
                  <a:srgbClr val="002060"/>
                </a:solidFill>
                <a:cs typeface="Simplified Arabic" pitchFamily="2" charset="-78"/>
              </a:rPr>
              <a:t>يجزئ عن الغسل في الحدثين الأكبر والأصغر.</a:t>
            </a:r>
          </a:p>
          <a:p>
            <a:pPr marL="361950" marR="0" lvl="0" indent="-180975" algn="just" defTabSz="914400" rtl="1" eaLnBrk="1" fontAlgn="auto" latinLnBrk="0" hangingPunct="1">
              <a:lnSpc>
                <a:spcPct val="100000"/>
              </a:lnSpc>
              <a:spcBef>
                <a:spcPct val="0"/>
              </a:spcBef>
              <a:spcAft>
                <a:spcPts val="0"/>
              </a:spcAft>
              <a:buClrTx/>
              <a:buSzTx/>
              <a:buFontTx/>
              <a:buChar char="-"/>
              <a:tabLst/>
              <a:defRPr/>
            </a:pPr>
            <a:r>
              <a:rPr kumimoji="0" lang="ar-SA" sz="2400" b="1" i="0" u="none" strike="noStrike" kern="1200" cap="all" spc="0" normalizeH="0" baseline="0" noProof="0" dirty="0" smtClean="0">
                <a:ln w="500">
                  <a:solidFill>
                    <a:schemeClr val="tx2">
                      <a:shade val="20000"/>
                      <a:satMod val="120000"/>
                    </a:schemeClr>
                  </a:solidFill>
                </a:ln>
                <a:solidFill>
                  <a:srgbClr val="002060"/>
                </a:solidFill>
                <a:effectLst/>
                <a:uLnTx/>
                <a:uFillTx/>
                <a:cs typeface="Simplified Arabic" pitchFamily="2" charset="-78"/>
              </a:rPr>
              <a:t>يمسح عليها بدلاً من الغسل.</a:t>
            </a:r>
          </a:p>
          <a:p>
            <a:pPr marL="361950" marR="0" lvl="0" indent="-180975" algn="just" defTabSz="914400" rtl="1" eaLnBrk="1" fontAlgn="auto" latinLnBrk="0" hangingPunct="1">
              <a:lnSpc>
                <a:spcPct val="100000"/>
              </a:lnSpc>
              <a:spcBef>
                <a:spcPct val="0"/>
              </a:spcBef>
              <a:spcAft>
                <a:spcPts val="0"/>
              </a:spcAft>
              <a:buClrTx/>
              <a:buSzTx/>
              <a:buFontTx/>
              <a:buChar char="-"/>
              <a:tabLst/>
              <a:defRPr/>
            </a:pPr>
            <a:r>
              <a:rPr lang="ar-SA" sz="2400" b="1" cap="all" dirty="0" smtClean="0">
                <a:ln w="500">
                  <a:solidFill>
                    <a:schemeClr val="tx2">
                      <a:shade val="20000"/>
                      <a:satMod val="120000"/>
                    </a:schemeClr>
                  </a:solidFill>
                </a:ln>
                <a:solidFill>
                  <a:srgbClr val="002060"/>
                </a:solidFill>
                <a:cs typeface="Simplified Arabic" pitchFamily="2" charset="-78"/>
              </a:rPr>
              <a:t>لا يتجاوز </a:t>
            </a:r>
            <a:r>
              <a:rPr lang="ar-SA" sz="2400" b="1" cap="all" dirty="0" err="1" smtClean="0">
                <a:ln w="500">
                  <a:solidFill>
                    <a:schemeClr val="tx2">
                      <a:shade val="20000"/>
                      <a:satMod val="120000"/>
                    </a:schemeClr>
                  </a:solidFill>
                </a:ln>
                <a:solidFill>
                  <a:srgbClr val="002060"/>
                </a:solidFill>
                <a:cs typeface="Simplified Arabic" pitchFamily="2" charset="-78"/>
              </a:rPr>
              <a:t>بها</a:t>
            </a:r>
            <a:r>
              <a:rPr lang="ar-SA" sz="2400" b="1" cap="all" dirty="0" smtClean="0">
                <a:ln w="500">
                  <a:solidFill>
                    <a:schemeClr val="tx2">
                      <a:shade val="20000"/>
                      <a:satMod val="120000"/>
                    </a:schemeClr>
                  </a:solidFill>
                </a:ln>
                <a:solidFill>
                  <a:srgbClr val="002060"/>
                </a:solidFill>
                <a:cs typeface="Simplified Arabic" pitchFamily="2" charset="-78"/>
              </a:rPr>
              <a:t> قدر الحاجة (الكسر وكل ما قرب منه ما يحتاج إليه في شدها).</a:t>
            </a:r>
            <a:endParaRPr kumimoji="0" lang="ar-SA" sz="2400" b="1" i="0" u="none" strike="noStrike" kern="1200" cap="all" spc="0" normalizeH="0" baseline="0" noProof="0" dirty="0" smtClean="0">
              <a:ln w="500">
                <a:solidFill>
                  <a:schemeClr val="tx2">
                    <a:shade val="20000"/>
                    <a:satMod val="120000"/>
                  </a:schemeClr>
                </a:solidFill>
              </a:ln>
              <a:solidFill>
                <a:srgbClr val="002060"/>
              </a:solidFill>
              <a:effectLst/>
              <a:uLnTx/>
              <a:uFillTx/>
              <a:cs typeface="Simplified Arabic"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endParaRPr lang="ar-SA" sz="2400" b="1" cap="all" dirty="0" smtClean="0">
              <a:ln w="500">
                <a:solidFill>
                  <a:schemeClr val="tx2">
                    <a:shade val="20000"/>
                    <a:satMod val="120000"/>
                  </a:schemeClr>
                </a:solidFill>
              </a:ln>
              <a:solidFill>
                <a:srgbClr val="002060"/>
              </a:solidFill>
              <a:cs typeface="Simplified Arabic"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ar-SA" sz="2400" b="1" i="0" u="none" strike="noStrike" kern="1200" cap="all" spc="0" normalizeH="0" baseline="0" noProof="0" dirty="0">
              <a:ln w="500">
                <a:solidFill>
                  <a:schemeClr val="tx2">
                    <a:shade val="20000"/>
                    <a:satMod val="120000"/>
                  </a:schemeClr>
                </a:solidFill>
              </a:ln>
              <a:solidFill>
                <a:srgbClr val="002060"/>
              </a:solidFill>
              <a:effectLst/>
              <a:uLnTx/>
              <a:uFillTx/>
              <a:cs typeface="Simplified Arabic" pitchFamily="2" charset="-78"/>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 calcmode="lin" valueType="num">
                                      <p:cBhvr>
                                        <p:cTn id="1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هم للأسفل 3"/>
          <p:cNvSpPr/>
          <p:nvPr/>
        </p:nvSpPr>
        <p:spPr>
          <a:xfrm>
            <a:off x="428596" y="1214422"/>
            <a:ext cx="7429552" cy="3929090"/>
          </a:xfrm>
          <a:prstGeom prst="downArrow">
            <a:avLst>
              <a:gd name="adj1" fmla="val 83488"/>
              <a:gd name="adj2" fmla="val 5000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600" dirty="0" smtClean="0">
                <a:solidFill>
                  <a:srgbClr val="002060"/>
                </a:solidFill>
                <a:cs typeface="AL-Mateen" pitchFamily="2" charset="-78"/>
              </a:rPr>
              <a:t>تطـبـيــق</a:t>
            </a:r>
            <a:endParaRPr lang="ar-SA" sz="16600" dirty="0">
              <a:solidFill>
                <a:srgbClr val="002060"/>
              </a:solidFill>
              <a:cs typeface="AL-Mateen"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500174"/>
            <a:ext cx="8143900" cy="2071702"/>
          </a:xfrm>
          <a:solidFill>
            <a:srgbClr val="002060"/>
          </a:solidFill>
        </p:spPr>
        <p:txBody>
          <a:bodyPr>
            <a:noAutofit/>
          </a:bodyPr>
          <a:lstStyle/>
          <a:p>
            <a:pPr>
              <a:buNone/>
            </a:pPr>
            <a:endParaRPr lang="ar-SA" sz="1800" b="1" dirty="0" smtClean="0">
              <a:solidFill>
                <a:srgbClr val="FFFF00"/>
              </a:solidFill>
              <a:cs typeface="Simplified Arabic" pitchFamily="2" charset="-78"/>
            </a:endParaRPr>
          </a:p>
          <a:p>
            <a:pPr>
              <a:buNone/>
            </a:pPr>
            <a:r>
              <a:rPr lang="ar-SA" sz="3600" b="1" dirty="0" smtClean="0">
                <a:solidFill>
                  <a:srgbClr val="FFFF00"/>
                </a:solidFill>
                <a:cs typeface="Simplified Arabic" pitchFamily="2" charset="-78"/>
              </a:rPr>
              <a:t>لو أن رجلاً مسح على جبيرة أو </a:t>
            </a:r>
            <a:r>
              <a:rPr lang="ar-SA" sz="3600" b="1" dirty="0" err="1" smtClean="0">
                <a:solidFill>
                  <a:srgbClr val="FFFF00"/>
                </a:solidFill>
                <a:cs typeface="Simplified Arabic" pitchFamily="2" charset="-78"/>
              </a:rPr>
              <a:t>لزقة</a:t>
            </a:r>
            <a:r>
              <a:rPr lang="ar-SA" sz="3600" b="1" dirty="0" smtClean="0">
                <a:solidFill>
                  <a:srgbClr val="FFFF00"/>
                </a:solidFill>
                <a:cs typeface="Simplified Arabic" pitchFamily="2" charset="-78"/>
              </a:rPr>
              <a:t> ثم بعد ذلك نزعها، هل تكون طهارته باقية أم تنتقض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by="(-#ppt_w*2)" calcmode="lin" valueType="num">
                                      <p:cBhvr rctx="PPT">
                                        <p:cTn id="7" dur="500" autoRev="1" fill="hold">
                                          <p:stCondLst>
                                            <p:cond delay="0"/>
                                          </p:stCondLst>
                                        </p:cTn>
                                        <p:tgtEl>
                                          <p:spTgt spid="3">
                                            <p:bg/>
                                          </p:spTgt>
                                        </p:tgtEl>
                                        <p:attrNameLst>
                                          <p:attrName>ppt_w</p:attrName>
                                        </p:attrNameLst>
                                      </p:cBhvr>
                                    </p:anim>
                                    <p:anim by="(#ppt_w*0.50)" calcmode="lin" valueType="num">
                                      <p:cBhvr>
                                        <p:cTn id="8" dur="500" decel="50000" autoRev="1" fill="hold">
                                          <p:stCondLst>
                                            <p:cond delay="0"/>
                                          </p:stCondLst>
                                        </p:cTn>
                                        <p:tgtEl>
                                          <p:spTgt spid="3">
                                            <p:bg/>
                                          </p:spTgt>
                                        </p:tgtEl>
                                        <p:attrNameLst>
                                          <p:attrName>ppt_x</p:attrName>
                                        </p:attrNameLst>
                                      </p:cBhvr>
                                    </p:anim>
                                    <p:anim from="(-#ppt_h/2)" to="(#ppt_y)" calcmode="lin" valueType="num">
                                      <p:cBhvr>
                                        <p:cTn id="9" dur="1000" fill="hold">
                                          <p:stCondLst>
                                            <p:cond delay="0"/>
                                          </p:stCondLst>
                                        </p:cTn>
                                        <p:tgtEl>
                                          <p:spTgt spid="3">
                                            <p:bg/>
                                          </p:spTgt>
                                        </p:tgtEl>
                                        <p:attrNameLst>
                                          <p:attrName>ppt_y</p:attrName>
                                        </p:attrNameLst>
                                      </p:cBhvr>
                                    </p:anim>
                                    <p:animRot by="21600000">
                                      <p:cBhvr>
                                        <p:cTn id="10" dur="1000" fill="hold">
                                          <p:stCondLst>
                                            <p:cond delay="0"/>
                                          </p:stCondLst>
                                        </p:cTn>
                                        <p:tgtEl>
                                          <p:spTgt spid="3">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0" y="1571612"/>
            <a:ext cx="8143900" cy="335758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spcBef>
                <a:spcPts val="1200"/>
              </a:spcBef>
              <a:spcAft>
                <a:spcPts val="1200"/>
              </a:spcAft>
              <a:buFontTx/>
              <a:buChar char="-"/>
            </a:pPr>
            <a:r>
              <a:rPr lang="ar-SA" sz="3600" b="1" dirty="0" smtClean="0">
                <a:solidFill>
                  <a:srgbClr val="FFFF00"/>
                </a:solidFill>
                <a:cs typeface="Simplified Arabic" pitchFamily="2" charset="-78"/>
              </a:rPr>
              <a:t>لو أن على يد (...) طلاء دوائي يمنع من وصول الماء إلى الجسد، فما الحكم ؟!</a:t>
            </a:r>
            <a:endParaRPr lang="ar-SA" sz="3600" b="1" dirty="0">
              <a:solidFill>
                <a:srgbClr val="FFFF00"/>
              </a:solidFill>
              <a:cs typeface="Simplified Arabic" pitchFamily="2" charset="-78"/>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0" y="714356"/>
            <a:ext cx="8143900" cy="1500198"/>
          </a:xfrm>
        </p:spPr>
        <p:style>
          <a:lnRef idx="1">
            <a:schemeClr val="accent3"/>
          </a:lnRef>
          <a:fillRef idx="3">
            <a:schemeClr val="accent3"/>
          </a:fillRef>
          <a:effectRef idx="2">
            <a:schemeClr val="accent3"/>
          </a:effectRef>
          <a:fontRef idx="minor">
            <a:schemeClr val="lt1"/>
          </a:fontRef>
        </p:style>
        <p:txBody>
          <a:bodyPr>
            <a:normAutofit/>
          </a:bodyPr>
          <a:lstStyle/>
          <a:p>
            <a:pPr algn="ctr"/>
            <a:r>
              <a:rPr lang="ar-SA" sz="4400" dirty="0" smtClean="0">
                <a:solidFill>
                  <a:srgbClr val="002060"/>
                </a:solidFill>
                <a:cs typeface="Simplified Arabic" pitchFamily="2" charset="-78"/>
              </a:rPr>
              <a:t>3-</a:t>
            </a:r>
            <a:r>
              <a:rPr lang="ar-SA" sz="4400" dirty="0" smtClean="0">
                <a:solidFill>
                  <a:srgbClr val="002060"/>
                </a:solidFill>
                <a:cs typeface="AL-Mateen" pitchFamily="1" charset="-78"/>
              </a:rPr>
              <a:t> طهارة من زرع له عضو تكميلي</a:t>
            </a:r>
            <a:br>
              <a:rPr lang="ar-SA" sz="4400" dirty="0" smtClean="0">
                <a:solidFill>
                  <a:srgbClr val="002060"/>
                </a:solidFill>
                <a:cs typeface="AL-Mateen" pitchFamily="1" charset="-78"/>
              </a:rPr>
            </a:br>
            <a:r>
              <a:rPr lang="ar-SA" sz="4400" dirty="0" smtClean="0">
                <a:solidFill>
                  <a:srgbClr val="002060"/>
                </a:solidFill>
                <a:cs typeface="AL-Mateen" pitchFamily="1" charset="-78"/>
              </a:rPr>
              <a:t>(كالأسنان المركبة):</a:t>
            </a:r>
            <a:endParaRPr lang="ar-SA" sz="4400" dirty="0">
              <a:solidFill>
                <a:srgbClr val="002060"/>
              </a:solidFill>
              <a:cs typeface="AL-Mateen" pitchFamily="1" charset="-78"/>
            </a:endParaRPr>
          </a:p>
        </p:txBody>
      </p:sp>
      <p:sp>
        <p:nvSpPr>
          <p:cNvPr id="5" name="عنوان 1"/>
          <p:cNvSpPr txBox="1">
            <a:spLocks/>
          </p:cNvSpPr>
          <p:nvPr/>
        </p:nvSpPr>
        <p:spPr>
          <a:xfrm>
            <a:off x="0" y="2786058"/>
            <a:ext cx="8143900" cy="1500198"/>
          </a:xfrm>
          <a:prstGeom prst="rect">
            <a:avLst/>
          </a:prstGeom>
        </p:spPr>
        <p:style>
          <a:lnRef idx="1">
            <a:schemeClr val="accent3"/>
          </a:lnRef>
          <a:fillRef idx="3">
            <a:schemeClr val="accent3"/>
          </a:fillRef>
          <a:effectRef idx="2">
            <a:schemeClr val="accent3"/>
          </a:effectRef>
          <a:fontRef idx="minor">
            <a:schemeClr val="lt1"/>
          </a:fontRef>
        </p:style>
        <p:txBody>
          <a:bodyPr vert="horz" lIns="45720" tIns="0" rIns="45720" bIns="0"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Char char="-"/>
              <a:tabLst/>
              <a:defRPr/>
            </a:pPr>
            <a:r>
              <a:rPr kumimoji="0" lang="ar-SA" sz="3600" b="1" i="0" u="none" strike="noStrike" kern="1200" cap="all" spc="0" normalizeH="0" baseline="0" noProof="0" dirty="0" smtClean="0">
                <a:ln w="500">
                  <a:solidFill>
                    <a:schemeClr val="tx2">
                      <a:shade val="20000"/>
                      <a:satMod val="120000"/>
                    </a:schemeClr>
                  </a:solidFill>
                </a:ln>
                <a:solidFill>
                  <a:srgbClr val="002060"/>
                </a:solidFill>
                <a:effectLst/>
                <a:uLnTx/>
                <a:uFillTx/>
                <a:latin typeface="+mn-lt"/>
                <a:ea typeface="+mn-ea"/>
                <a:cs typeface="Simplified Arabic" pitchFamily="2" charset="-78"/>
              </a:rPr>
              <a:t>لا يجب عليه أن يزيلها كالخاتم.</a:t>
            </a:r>
          </a:p>
          <a:p>
            <a:pPr marL="0" marR="0" lvl="0" indent="0" algn="ctr" defTabSz="914400" rtl="1" eaLnBrk="1" fontAlgn="auto" latinLnBrk="0" hangingPunct="1">
              <a:lnSpc>
                <a:spcPct val="100000"/>
              </a:lnSpc>
              <a:spcBef>
                <a:spcPct val="0"/>
              </a:spcBef>
              <a:spcAft>
                <a:spcPts val="0"/>
              </a:spcAft>
              <a:buClrTx/>
              <a:buSzTx/>
              <a:tabLst/>
              <a:defRPr/>
            </a:pPr>
            <a:endParaRPr kumimoji="0" lang="ar-SA" sz="3600" b="1" i="0" u="none" strike="noStrike" kern="1200" cap="all" spc="0" normalizeH="0" baseline="0" noProof="0" dirty="0">
              <a:ln w="500">
                <a:solidFill>
                  <a:schemeClr val="tx2">
                    <a:shade val="20000"/>
                    <a:satMod val="120000"/>
                  </a:schemeClr>
                </a:solidFill>
              </a:ln>
              <a:solidFill>
                <a:srgbClr val="002060"/>
              </a:solidFill>
              <a:effectLst/>
              <a:uLnTx/>
              <a:uFillTx/>
              <a:latin typeface="+mn-lt"/>
              <a:ea typeface="+mn-ea"/>
              <a:cs typeface="AL-Mateen" pitchFamily="1"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 calcmode="lin" valueType="num">
                                      <p:cBhvr>
                                        <p:cTn id="1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ذو زوايا قطرية مستديرة 5"/>
          <p:cNvSpPr/>
          <p:nvPr/>
        </p:nvSpPr>
        <p:spPr>
          <a:xfrm>
            <a:off x="0" y="1428736"/>
            <a:ext cx="8215338" cy="2928958"/>
          </a:xfrm>
          <a:prstGeom prst="round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400" dirty="0" smtClean="0">
                <a:solidFill>
                  <a:srgbClr val="FFFF00"/>
                </a:solidFill>
                <a:latin typeface="Monotype Koufi" pitchFamily="2" charset="-78"/>
                <a:ea typeface="Monotype Koufi" pitchFamily="2" charset="-78"/>
                <a:cs typeface="Monotype Koufi" pitchFamily="2" charset="-78"/>
              </a:rPr>
              <a:t>مسائل تتعلق بطهارة المريض</a:t>
            </a:r>
            <a:endParaRPr lang="ar-SA" sz="5400" dirty="0">
              <a:solidFill>
                <a:srgbClr val="FFFF00"/>
              </a:solidFill>
              <a:latin typeface="Monotype Koufi" pitchFamily="2" charset="-78"/>
              <a:ea typeface="Monotype Koufi" pitchFamily="2" charset="-78"/>
              <a:cs typeface="Monotype Koufi"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429388" y="1000108"/>
            <a:ext cx="1500198" cy="857256"/>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latin typeface="Monotype Koufi" pitchFamily="2" charset="-78"/>
                <a:ea typeface="Monotype Koufi" pitchFamily="2" charset="-78"/>
                <a:cs typeface="Monotype Koufi" pitchFamily="2" charset="-78"/>
              </a:rPr>
              <a:t>المرض</a:t>
            </a:r>
            <a:endParaRPr lang="ar-SA" sz="3200" dirty="0">
              <a:latin typeface="Monotype Koufi" pitchFamily="2" charset="-78"/>
              <a:ea typeface="Monotype Koufi" pitchFamily="2" charset="-78"/>
              <a:cs typeface="Monotype Koufi" pitchFamily="2" charset="-78"/>
            </a:endParaRPr>
          </a:p>
        </p:txBody>
      </p:sp>
      <p:sp>
        <p:nvSpPr>
          <p:cNvPr id="7" name="شكل بيضاوي 6"/>
          <p:cNvSpPr/>
          <p:nvPr/>
        </p:nvSpPr>
        <p:spPr>
          <a:xfrm>
            <a:off x="4143372" y="1571612"/>
            <a:ext cx="1643074" cy="1071570"/>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cs typeface="Simplified Arabic" pitchFamily="2" charset="-78"/>
              </a:rPr>
              <a:t>لغة:</a:t>
            </a:r>
          </a:p>
        </p:txBody>
      </p:sp>
      <p:sp>
        <p:nvSpPr>
          <p:cNvPr id="9" name="شكل بيضاوي 8"/>
          <p:cNvSpPr/>
          <p:nvPr/>
        </p:nvSpPr>
        <p:spPr>
          <a:xfrm>
            <a:off x="4071934" y="3643314"/>
            <a:ext cx="2071702" cy="1071570"/>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cs typeface="Simplified Arabic" pitchFamily="2" charset="-78"/>
              </a:rPr>
              <a:t>اصطلاحاً:</a:t>
            </a:r>
          </a:p>
        </p:txBody>
      </p:sp>
      <p:sp>
        <p:nvSpPr>
          <p:cNvPr id="10" name="مستطيل مستدير الزوايا 9"/>
          <p:cNvSpPr/>
          <p:nvPr/>
        </p:nvSpPr>
        <p:spPr>
          <a:xfrm>
            <a:off x="285720" y="1643050"/>
            <a:ext cx="3714776" cy="92869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FFFF00"/>
                </a:solidFill>
                <a:cs typeface="Simplified Arabic" pitchFamily="2" charset="-78"/>
              </a:rPr>
              <a:t>كل ما خرج </a:t>
            </a:r>
            <a:r>
              <a:rPr lang="ar-SA" dirty="0" err="1" smtClean="0">
                <a:solidFill>
                  <a:srgbClr val="FFFF00"/>
                </a:solidFill>
                <a:cs typeface="Simplified Arabic" pitchFamily="2" charset="-78"/>
              </a:rPr>
              <a:t>به</a:t>
            </a:r>
            <a:r>
              <a:rPr lang="ar-SA" dirty="0" smtClean="0">
                <a:solidFill>
                  <a:srgbClr val="FFFF00"/>
                </a:solidFill>
                <a:cs typeface="Simplified Arabic" pitchFamily="2" charset="-78"/>
              </a:rPr>
              <a:t> الإنسان عن حد الصحة من علة أو نفاق أو تقصير في أمر</a:t>
            </a:r>
            <a:endParaRPr lang="ar-SA" dirty="0">
              <a:solidFill>
                <a:srgbClr val="FFFF00"/>
              </a:solidFill>
              <a:cs typeface="Simplified Arabic" pitchFamily="2" charset="-78"/>
            </a:endParaRPr>
          </a:p>
        </p:txBody>
      </p:sp>
      <p:sp>
        <p:nvSpPr>
          <p:cNvPr id="11" name="مستطيل مستدير الزوايا 10"/>
          <p:cNvSpPr/>
          <p:nvPr/>
        </p:nvSpPr>
        <p:spPr>
          <a:xfrm>
            <a:off x="285720" y="3714752"/>
            <a:ext cx="3714776" cy="92869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FFFF00"/>
                </a:solidFill>
                <a:cs typeface="Simplified Arabic" pitchFamily="2" charset="-78"/>
              </a:rPr>
              <a:t>ما يعرض للبدن فيخرجه عن الاعتدال الخاص.</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35"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anim calcmode="lin" valueType="num">
                                      <p:cBhvr>
                                        <p:cTn id="11" dur="2000" fill="hold"/>
                                        <p:tgtEl>
                                          <p:spTgt spid="7"/>
                                        </p:tgtEl>
                                        <p:attrNameLst>
                                          <p:attrName>style.rotation</p:attrName>
                                        </p:attrNameLst>
                                      </p:cBhvr>
                                      <p:tavLst>
                                        <p:tav tm="0">
                                          <p:val>
                                            <p:fltVal val="720"/>
                                          </p:val>
                                        </p:tav>
                                        <p:tav tm="100000">
                                          <p:val>
                                            <p:fltVal val="0"/>
                                          </p:val>
                                        </p:tav>
                                      </p:tavLst>
                                    </p:anim>
                                    <p:anim calcmode="lin" valueType="num">
                                      <p:cBhvr>
                                        <p:cTn id="12" dur="2000" fill="hold"/>
                                        <p:tgtEl>
                                          <p:spTgt spid="7"/>
                                        </p:tgtEl>
                                        <p:attrNameLst>
                                          <p:attrName>ppt_h</p:attrName>
                                        </p:attrNameLst>
                                      </p:cBhvr>
                                      <p:tavLst>
                                        <p:tav tm="0">
                                          <p:val>
                                            <p:fltVal val="0"/>
                                          </p:val>
                                        </p:tav>
                                        <p:tav tm="100000">
                                          <p:val>
                                            <p:strVal val="#ppt_h"/>
                                          </p:val>
                                        </p:tav>
                                      </p:tavLst>
                                    </p:anim>
                                    <p:anim calcmode="lin" valueType="num">
                                      <p:cBhvr>
                                        <p:cTn id="13" dur="2000" fill="hold"/>
                                        <p:tgtEl>
                                          <p:spTgt spid="7"/>
                                        </p:tgtEl>
                                        <p:attrNameLst>
                                          <p:attrName>ppt_w</p:attrName>
                                        </p:attrNameLst>
                                      </p:cBhvr>
                                      <p:tavLst>
                                        <p:tav tm="0">
                                          <p:val>
                                            <p:fltVal val="0"/>
                                          </p:val>
                                        </p:tav>
                                        <p:tav tm="100000">
                                          <p:val>
                                            <p:strVal val="#ppt_w"/>
                                          </p:val>
                                        </p:tav>
                                      </p:tavLst>
                                    </p:anim>
                                  </p:childTnLst>
                                </p:cTn>
                              </p:par>
                              <p:par>
                                <p:cTn id="14" presetID="35"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2000"/>
                                        <p:tgtEl>
                                          <p:spTgt spid="9"/>
                                        </p:tgtEl>
                                      </p:cBhvr>
                                    </p:animEffect>
                                    <p:anim calcmode="lin" valueType="num">
                                      <p:cBhvr>
                                        <p:cTn id="17" dur="2000" fill="hold"/>
                                        <p:tgtEl>
                                          <p:spTgt spid="9"/>
                                        </p:tgtEl>
                                        <p:attrNameLst>
                                          <p:attrName>style.rotation</p:attrName>
                                        </p:attrNameLst>
                                      </p:cBhvr>
                                      <p:tavLst>
                                        <p:tav tm="0">
                                          <p:val>
                                            <p:fltVal val="720"/>
                                          </p:val>
                                        </p:tav>
                                        <p:tav tm="100000">
                                          <p:val>
                                            <p:fltVal val="0"/>
                                          </p:val>
                                        </p:tav>
                                      </p:tavLst>
                                    </p:anim>
                                    <p:anim calcmode="lin" valueType="num">
                                      <p:cBhvr>
                                        <p:cTn id="18" dur="2000" fill="hold"/>
                                        <p:tgtEl>
                                          <p:spTgt spid="9"/>
                                        </p:tgtEl>
                                        <p:attrNameLst>
                                          <p:attrName>ppt_h</p:attrName>
                                        </p:attrNameLst>
                                      </p:cBhvr>
                                      <p:tavLst>
                                        <p:tav tm="0">
                                          <p:val>
                                            <p:fltVal val="0"/>
                                          </p:val>
                                        </p:tav>
                                        <p:tav tm="100000">
                                          <p:val>
                                            <p:strVal val="#ppt_h"/>
                                          </p:val>
                                        </p:tav>
                                      </p:tavLst>
                                    </p:anim>
                                    <p:anim calcmode="lin" valueType="num">
                                      <p:cBhvr>
                                        <p:cTn id="19" dur="2000" fill="hold"/>
                                        <p:tgtEl>
                                          <p:spTgt spid="9"/>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 calcmode="lin" valueType="num">
                                      <p:cBhvr>
                                        <p:cTn id="26" dur="500" fill="hold"/>
                                        <p:tgtEl>
                                          <p:spTgt spid="10"/>
                                        </p:tgtEl>
                                        <p:attrNameLst>
                                          <p:attrName>style.rotation</p:attrName>
                                        </p:attrNameLst>
                                      </p:cBhvr>
                                      <p:tavLst>
                                        <p:tav tm="0">
                                          <p:val>
                                            <p:fltVal val="360"/>
                                          </p:val>
                                        </p:tav>
                                        <p:tav tm="100000">
                                          <p:val>
                                            <p:fltVal val="0"/>
                                          </p:val>
                                        </p:tav>
                                      </p:tavLst>
                                    </p:anim>
                                    <p:animEffect transition="in" filter="fade">
                                      <p:cBhvr>
                                        <p:cTn id="27" dur="500"/>
                                        <p:tgtEl>
                                          <p:spTgt spid="10"/>
                                        </p:tgtEl>
                                      </p:cBhvr>
                                    </p:animEffect>
                                  </p:childTnLst>
                                </p:cTn>
                              </p:par>
                              <p:par>
                                <p:cTn id="28" presetID="49" presetClass="entr" presetSubtype="0" decel="10000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 calcmode="lin" valueType="num">
                                      <p:cBhvr>
                                        <p:cTn id="32" dur="500" fill="hold"/>
                                        <p:tgtEl>
                                          <p:spTgt spid="11"/>
                                        </p:tgtEl>
                                        <p:attrNameLst>
                                          <p:attrName>style.rotation</p:attrName>
                                        </p:attrNameLst>
                                      </p:cBhvr>
                                      <p:tavLst>
                                        <p:tav tm="0">
                                          <p:val>
                                            <p:fltVal val="360"/>
                                          </p:val>
                                        </p:tav>
                                        <p:tav tm="100000">
                                          <p:val>
                                            <p:fltVal val="0"/>
                                          </p:val>
                                        </p:tav>
                                      </p:tavLst>
                                    </p:anim>
                                    <p:animEffect transition="in" filter="fade">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00042"/>
            <a:ext cx="8143900" cy="1000132"/>
          </a:xfrm>
          <a:solidFill>
            <a:srgbClr val="002060"/>
          </a:solidFill>
        </p:spPr>
        <p:txBody>
          <a:bodyPr>
            <a:noAutofit/>
          </a:bodyPr>
          <a:lstStyle/>
          <a:p>
            <a:pPr algn="ctr">
              <a:buNone/>
            </a:pPr>
            <a:r>
              <a:rPr lang="ar-SA" sz="5400" b="1" dirty="0" smtClean="0">
                <a:solidFill>
                  <a:srgbClr val="FFFF00"/>
                </a:solidFill>
                <a:cs typeface="AL-Mateen" pitchFamily="2" charset="-78"/>
              </a:rPr>
              <a:t>1- طهارة المعذور (كمن </a:t>
            </a:r>
            <a:r>
              <a:rPr lang="ar-SA" sz="5400" b="1" dirty="0" err="1" smtClean="0">
                <a:solidFill>
                  <a:srgbClr val="FFFF00"/>
                </a:solidFill>
                <a:cs typeface="AL-Mateen" pitchFamily="2" charset="-78"/>
              </a:rPr>
              <a:t>به</a:t>
            </a:r>
            <a:r>
              <a:rPr lang="ar-SA" sz="5400" b="1" dirty="0" smtClean="0">
                <a:solidFill>
                  <a:srgbClr val="FFFF00"/>
                </a:solidFill>
                <a:cs typeface="AL-Mateen" pitchFamily="2" charset="-78"/>
              </a:rPr>
              <a:t> سلس بول)</a:t>
            </a:r>
          </a:p>
        </p:txBody>
      </p:sp>
      <p:sp>
        <p:nvSpPr>
          <p:cNvPr id="5" name="مستطيل مستدير الزوايا 4"/>
          <p:cNvSpPr/>
          <p:nvPr/>
        </p:nvSpPr>
        <p:spPr>
          <a:xfrm>
            <a:off x="0" y="2000240"/>
            <a:ext cx="8215338" cy="3357586"/>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spcBef>
                <a:spcPts val="1200"/>
              </a:spcBef>
              <a:spcAft>
                <a:spcPts val="1200"/>
              </a:spcAft>
            </a:pPr>
            <a:r>
              <a:rPr lang="ar-SA" sz="2800" b="1" dirty="0" smtClean="0">
                <a:cs typeface="Simplified Arabic" pitchFamily="2" charset="-78"/>
              </a:rPr>
              <a:t>- يتوضأ لوقت كل صلاة بعد دخول الوقت، بعد غسل ما يصيب بدنه، ويجعل للصلاة ثوباً طاهراً إن لم يشق عليه ذلك، وإلا عفي عنه</a:t>
            </a:r>
            <a:endParaRPr lang="ar-SA" sz="2800" b="1" dirty="0">
              <a:cs typeface="Simplified Arabic" pitchFamily="2" charset="-78"/>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iterate type="wd">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0"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 calcmode="lin" valueType="num">
                                      <p:cBhvr>
                                        <p:cTn id="21" dur="500" fill="hold"/>
                                        <p:tgtEl>
                                          <p:spTgt spid="5"/>
                                        </p:tgtEl>
                                        <p:attrNameLst>
                                          <p:attrName>style.rotation</p:attrName>
                                        </p:attrNameLst>
                                      </p:cBhvr>
                                      <p:tavLst>
                                        <p:tav tm="0">
                                          <p:val>
                                            <p:fltVal val="360"/>
                                          </p:val>
                                        </p:tav>
                                        <p:tav tm="100000">
                                          <p:val>
                                            <p:fltVal val="0"/>
                                          </p:val>
                                        </p:tav>
                                      </p:tavLst>
                                    </p:anim>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ذو زاوية واحدة مستديرة 4"/>
          <p:cNvSpPr/>
          <p:nvPr/>
        </p:nvSpPr>
        <p:spPr>
          <a:xfrm>
            <a:off x="0" y="0"/>
            <a:ext cx="8215338" cy="6858000"/>
          </a:xfrm>
          <a:prstGeom prst="round1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SA" sz="6600" b="1" dirty="0" smtClean="0">
                <a:solidFill>
                  <a:srgbClr val="FFFF00"/>
                </a:solidFill>
                <a:cs typeface="AL-Mateen" pitchFamily="2" charset="-78"/>
              </a:rPr>
              <a:t>حكم </a:t>
            </a:r>
            <a:r>
              <a:rPr lang="ar-SA" sz="6600" b="1" smtClean="0">
                <a:solidFill>
                  <a:srgbClr val="FFFF00"/>
                </a:solidFill>
                <a:cs typeface="AL-Mateen" pitchFamily="2" charset="-78"/>
              </a:rPr>
              <a:t>صاحب </a:t>
            </a:r>
            <a:r>
              <a:rPr lang="ar-SA" sz="6600" b="1" smtClean="0">
                <a:solidFill>
                  <a:srgbClr val="FFFF00"/>
                </a:solidFill>
                <a:cs typeface="AL-Mateen" pitchFamily="2" charset="-78"/>
              </a:rPr>
              <a:t>الشرج </a:t>
            </a:r>
            <a:r>
              <a:rPr lang="ar-SA" sz="6600" b="1" dirty="0" smtClean="0">
                <a:solidFill>
                  <a:srgbClr val="FFFF00"/>
                </a:solidFill>
                <a:cs typeface="AL-Mateen" pitchFamily="2" charset="-78"/>
              </a:rPr>
              <a:t>الصناعي:</a:t>
            </a:r>
          </a:p>
          <a:p>
            <a:pPr algn="just"/>
            <a:endParaRPr lang="en-US" sz="4400" b="1" dirty="0" smtClean="0">
              <a:solidFill>
                <a:srgbClr val="FFFF00"/>
              </a:solidFill>
              <a:cs typeface="Simplified Arabic" pitchFamily="2" charset="-78"/>
            </a:endParaRPr>
          </a:p>
          <a:p>
            <a:pPr algn="just"/>
            <a:r>
              <a:rPr lang="ar-SA" sz="4400" b="1" dirty="0" smtClean="0">
                <a:solidFill>
                  <a:srgbClr val="FF0000"/>
                </a:solidFill>
                <a:cs typeface="Simplified Arabic" pitchFamily="2" charset="-78"/>
              </a:rPr>
              <a:t>مثل ما سبق، لكن لا يلزمه تغيير الكيس في كل وقت، بل يصلي على حاله</a:t>
            </a:r>
            <a:endParaRPr lang="ar-SA" sz="4400" b="1" dirty="0">
              <a:solidFill>
                <a:srgbClr val="FF0000"/>
              </a:solidFill>
              <a:cs typeface="Simplified Arabic" pitchFamily="2" charset="-78"/>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سهم للأسفل 4"/>
          <p:cNvSpPr/>
          <p:nvPr/>
        </p:nvSpPr>
        <p:spPr>
          <a:xfrm>
            <a:off x="428596" y="1214422"/>
            <a:ext cx="7429552" cy="3929090"/>
          </a:xfrm>
          <a:prstGeom prst="downArrow">
            <a:avLst>
              <a:gd name="adj1" fmla="val 83488"/>
              <a:gd name="adj2" fmla="val 5000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600" dirty="0" smtClean="0">
                <a:solidFill>
                  <a:srgbClr val="FF0000"/>
                </a:solidFill>
                <a:cs typeface="AL-Mateen" pitchFamily="2" charset="-78"/>
              </a:rPr>
              <a:t>تطـبـيــق</a:t>
            </a:r>
            <a:endParaRPr lang="ar-SA" sz="16600" dirty="0">
              <a:solidFill>
                <a:srgbClr val="FF0000"/>
              </a:solidFill>
              <a:cs typeface="AL-Mateen" pitchFamily="2" charset="-78"/>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عرّفة مسبقاً 3"/>
          <p:cNvSpPr/>
          <p:nvPr/>
        </p:nvSpPr>
        <p:spPr>
          <a:xfrm>
            <a:off x="0" y="0"/>
            <a:ext cx="8286776" cy="6858000"/>
          </a:xfrm>
          <a:prstGeom prst="flowChartPredefined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rgbClr val="FFFF00"/>
                </a:solidFill>
                <a:cs typeface="Simplified Arabic" pitchFamily="2" charset="-78"/>
              </a:rPr>
              <a:t>أحد المبتلين بسلس البول بعد أن دخل الوقت وتحفظ، وتوضأ للصلاة وتهيأ لها، وفجأة خرجت منه ريح، ما الحكم ؟!</a:t>
            </a:r>
            <a:endParaRPr lang="ar-SA" sz="3600" b="1" dirty="0">
              <a:solidFill>
                <a:srgbClr val="FFFF00"/>
              </a:solidFill>
              <a:cs typeface="Simplified Arabic" pitchFamily="2" charset="-78"/>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عرّفة مسبقاً 3"/>
          <p:cNvSpPr/>
          <p:nvPr/>
        </p:nvSpPr>
        <p:spPr>
          <a:xfrm>
            <a:off x="0" y="0"/>
            <a:ext cx="8286776" cy="6858000"/>
          </a:xfrm>
          <a:prstGeom prst="flowChartPredefinedProces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3600" b="1" dirty="0" smtClean="0">
                <a:solidFill>
                  <a:srgbClr val="FFFF00"/>
                </a:solidFill>
                <a:cs typeface="Simplified Arabic" pitchFamily="2" charset="-78"/>
              </a:rPr>
              <a:t>2- الإفرازات الخارجة من غير السبيلين </a:t>
            </a:r>
            <a:r>
              <a:rPr lang="ar-SA" sz="3600" dirty="0" smtClean="0">
                <a:solidFill>
                  <a:srgbClr val="FFFF00"/>
                </a:solidFill>
                <a:cs typeface="Simplified Arabic" pitchFamily="2" charset="-78"/>
              </a:rPr>
              <a:t>– لا ينقض الوضوء وإن كثر، سواء كان قيئاً أو لعاباً أو ماء جروح أو أي شيء آخر.</a:t>
            </a:r>
          </a:p>
          <a:p>
            <a:pPr algn="justLow">
              <a:buFontTx/>
              <a:buChar char="-"/>
            </a:pPr>
            <a:r>
              <a:rPr lang="ar-SA" sz="3600" dirty="0" smtClean="0">
                <a:solidFill>
                  <a:srgbClr val="FFFF00"/>
                </a:solidFill>
                <a:cs typeface="Simplified Arabic" pitchFamily="2" charset="-78"/>
              </a:rPr>
              <a:t>لا ينقض الدم اليسير الخارج من غير السبيلين الوضوء، ويغسل ثوبه وبدنه منه، لأنه نجس.</a:t>
            </a:r>
          </a:p>
          <a:p>
            <a:pPr algn="just">
              <a:buFontTx/>
              <a:buChar char="-"/>
            </a:pPr>
            <a:r>
              <a:rPr lang="ar-SA" sz="3600" dirty="0" smtClean="0">
                <a:solidFill>
                  <a:srgbClr val="FFFF00"/>
                </a:solidFill>
                <a:cs typeface="Simplified Arabic" pitchFamily="2" charset="-78"/>
              </a:rPr>
              <a:t>فإن كان كثيراً فإنه ينقض الوضوء.</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هم للأسفل 3"/>
          <p:cNvSpPr/>
          <p:nvPr/>
        </p:nvSpPr>
        <p:spPr>
          <a:xfrm>
            <a:off x="428596" y="1214422"/>
            <a:ext cx="7429552" cy="3929090"/>
          </a:xfrm>
          <a:prstGeom prst="downArrow">
            <a:avLst>
              <a:gd name="adj1" fmla="val 83488"/>
              <a:gd name="adj2" fmla="val 5000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600" dirty="0" smtClean="0">
                <a:solidFill>
                  <a:srgbClr val="FF0000"/>
                </a:solidFill>
                <a:cs typeface="AL-Mateen" pitchFamily="2" charset="-78"/>
              </a:rPr>
              <a:t>تطـبـيــق</a:t>
            </a:r>
            <a:endParaRPr lang="ar-SA" sz="16600" dirty="0">
              <a:solidFill>
                <a:srgbClr val="FF0000"/>
              </a:solidFill>
              <a:cs typeface="AL-Mateen" pitchFamily="2" charset="-78"/>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متعاقبة 2"/>
          <p:cNvSpPr/>
          <p:nvPr/>
        </p:nvSpPr>
        <p:spPr>
          <a:xfrm>
            <a:off x="0" y="1214422"/>
            <a:ext cx="8143900" cy="264318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solidFill>
                  <a:schemeClr val="tx1">
                    <a:lumMod val="85000"/>
                    <a:lumOff val="15000"/>
                  </a:schemeClr>
                </a:solidFill>
                <a:cs typeface="Simplified Arabic" pitchFamily="2" charset="-78"/>
              </a:rPr>
              <a:t>مريض يغسل كلاه، ومعلوم أنه يخرج منه دمٌ كثير، ما حكمه ؟!</a:t>
            </a:r>
            <a:endParaRPr lang="ar-SA" sz="4000" b="1" dirty="0">
              <a:solidFill>
                <a:schemeClr val="tx1">
                  <a:lumMod val="85000"/>
                  <a:lumOff val="15000"/>
                </a:schemeClr>
              </a:solidFill>
              <a:cs typeface="Simplified Arabic"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عرّفة مسبقاً 3"/>
          <p:cNvSpPr/>
          <p:nvPr/>
        </p:nvSpPr>
        <p:spPr>
          <a:xfrm>
            <a:off x="0" y="0"/>
            <a:ext cx="8286776" cy="6858000"/>
          </a:xfrm>
          <a:prstGeom prst="flowChartPredefinedProces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3600" b="1" dirty="0" smtClean="0">
                <a:solidFill>
                  <a:srgbClr val="FFFF00"/>
                </a:solidFill>
                <a:cs typeface="Simplified Arabic" pitchFamily="2" charset="-78"/>
              </a:rPr>
              <a:t>3- الدواء الخارج من أحد السبيلين، كالمناظير أو </a:t>
            </a:r>
            <a:r>
              <a:rPr lang="ar-SA" sz="3600" b="1" dirty="0" err="1" smtClean="0">
                <a:solidFill>
                  <a:srgbClr val="FFFF00"/>
                </a:solidFill>
                <a:cs typeface="Simplified Arabic" pitchFamily="2" charset="-78"/>
              </a:rPr>
              <a:t>التحاميل</a:t>
            </a:r>
            <a:r>
              <a:rPr lang="ar-SA" sz="3600" b="1" dirty="0" smtClean="0">
                <a:solidFill>
                  <a:srgbClr val="FFFF00"/>
                </a:solidFill>
                <a:cs typeface="Simplified Arabic" pitchFamily="2" charset="-78"/>
              </a:rPr>
              <a:t> أو الخيوط ونحو ذلك:</a:t>
            </a:r>
            <a:endParaRPr lang="ar-SA" sz="3600" dirty="0" smtClean="0">
              <a:solidFill>
                <a:srgbClr val="FFFF00"/>
              </a:solidFill>
              <a:cs typeface="Simplified Arabic" pitchFamily="2" charset="-78"/>
            </a:endParaRPr>
          </a:p>
          <a:p>
            <a:pPr algn="justLow">
              <a:buFontTx/>
              <a:buChar char="-"/>
            </a:pPr>
            <a:r>
              <a:rPr lang="ar-SA" sz="3600" dirty="0" smtClean="0">
                <a:solidFill>
                  <a:srgbClr val="FFFF00"/>
                </a:solidFill>
                <a:cs typeface="Simplified Arabic" pitchFamily="2" charset="-78"/>
              </a:rPr>
              <a:t>لا ينقض الوضوء إن لم يخرج معه شيء من </a:t>
            </a:r>
            <a:r>
              <a:rPr lang="ar-SA" sz="3600" dirty="0" err="1" smtClean="0">
                <a:solidFill>
                  <a:srgbClr val="FFFF00"/>
                </a:solidFill>
                <a:cs typeface="Simplified Arabic" pitchFamily="2" charset="-78"/>
              </a:rPr>
              <a:t>النواقض</a:t>
            </a:r>
            <a:r>
              <a:rPr lang="ar-SA" sz="3600" dirty="0" smtClean="0">
                <a:solidFill>
                  <a:srgbClr val="FFFF00"/>
                </a:solidFill>
                <a:cs typeface="Simplified Arabic" pitchFamily="2" charset="-78"/>
              </a:rPr>
              <a:t>.</a:t>
            </a:r>
          </a:p>
          <a:p>
            <a:pPr algn="justLow">
              <a:buFontTx/>
              <a:buChar char="-"/>
            </a:pPr>
            <a:r>
              <a:rPr lang="ar-SA" sz="3600" dirty="0" smtClean="0">
                <a:solidFill>
                  <a:srgbClr val="FFFF00"/>
                </a:solidFill>
                <a:cs typeface="Simplified Arabic" pitchFamily="2" charset="-78"/>
              </a:rPr>
              <a:t>فإن خرج معه شيء مما ينقض الوضوء، فيتوضأ.</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عرّفة مسبقاً 3"/>
          <p:cNvSpPr/>
          <p:nvPr/>
        </p:nvSpPr>
        <p:spPr>
          <a:xfrm>
            <a:off x="0" y="0"/>
            <a:ext cx="8286776" cy="6858000"/>
          </a:xfrm>
          <a:prstGeom prst="flowChartPredefinedProcess">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3600" b="1" dirty="0" smtClean="0">
                <a:solidFill>
                  <a:srgbClr val="FFFF00"/>
                </a:solidFill>
                <a:cs typeface="Simplified Arabic" pitchFamily="2" charset="-78"/>
              </a:rPr>
              <a:t>4- اضطراب الدورة الشهرية:</a:t>
            </a:r>
            <a:endParaRPr lang="ar-SA" sz="3600" dirty="0" smtClean="0">
              <a:solidFill>
                <a:srgbClr val="FFFF00"/>
              </a:solidFill>
              <a:cs typeface="Simplified Arabic" pitchFamily="2" charset="-78"/>
            </a:endParaRPr>
          </a:p>
          <a:p>
            <a:pPr algn="justLow">
              <a:buFontTx/>
              <a:buChar char="-"/>
            </a:pPr>
            <a:r>
              <a:rPr lang="ar-SA" sz="3600" dirty="0" smtClean="0">
                <a:solidFill>
                  <a:srgbClr val="FFFF00"/>
                </a:solidFill>
                <a:cs typeface="Simplified Arabic" pitchFamily="2" charset="-78"/>
              </a:rPr>
              <a:t>لكلما جاءها الحيض فإنها تجلس لا تصلي وهكذا.</a:t>
            </a:r>
          </a:p>
          <a:p>
            <a:pPr algn="justLow">
              <a:buFontTx/>
              <a:buChar char="-"/>
            </a:pPr>
            <a:r>
              <a:rPr lang="ar-SA" sz="3600" dirty="0" smtClean="0">
                <a:solidFill>
                  <a:srgbClr val="FFFF00"/>
                </a:solidFill>
                <a:cs typeface="Simplified Arabic" pitchFamily="2" charset="-78"/>
              </a:rPr>
              <a:t>أما إذا استمر الدم معها دائماً أو كان لا ينقطع إلا يسيراً فإنها تكون </a:t>
            </a:r>
            <a:r>
              <a:rPr lang="ar-SA" sz="3600" dirty="0" err="1" smtClean="0">
                <a:solidFill>
                  <a:srgbClr val="FFFF00"/>
                </a:solidFill>
                <a:cs typeface="Simplified Arabic" pitchFamily="2" charset="-78"/>
              </a:rPr>
              <a:t>مستحاضة</a:t>
            </a:r>
            <a:r>
              <a:rPr lang="ar-SA" sz="3600" dirty="0" smtClean="0">
                <a:solidFill>
                  <a:srgbClr val="FFFF00"/>
                </a:solidFill>
                <a:cs typeface="Simplified Arabic" pitchFamily="2" charset="-78"/>
              </a:rPr>
              <a:t>، وحينئذ لا تجلس إلا مدة عادتها فقط.</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300062" y="571480"/>
            <a:ext cx="7772400" cy="914400"/>
          </a:xfrm>
          <a:solidFill>
            <a:srgbClr val="7030A0"/>
          </a:solidFill>
        </p:spPr>
        <p:txBody>
          <a:bodyPr/>
          <a:lstStyle/>
          <a:p>
            <a:pPr algn="ctr"/>
            <a:r>
              <a:rPr lang="ar-SA" sz="4400" dirty="0" smtClean="0">
                <a:solidFill>
                  <a:srgbClr val="FFFF00"/>
                </a:solidFill>
                <a:cs typeface="Simplified Arabic" pitchFamily="2" charset="-78"/>
              </a:rPr>
              <a:t>4- </a:t>
            </a:r>
            <a:r>
              <a:rPr lang="ar-SA" sz="4400" dirty="0" smtClean="0">
                <a:solidFill>
                  <a:srgbClr val="FFFF00"/>
                </a:solidFill>
                <a:cs typeface="AL-Mateen" pitchFamily="1" charset="-78"/>
              </a:rPr>
              <a:t>الإغماء (الغيبوبة)</a:t>
            </a:r>
            <a:endParaRPr lang="ar-SA" sz="4400" dirty="0">
              <a:solidFill>
                <a:srgbClr val="FFFF00"/>
              </a:solidFill>
              <a:cs typeface="AL-Mateen" pitchFamily="1" charset="-78"/>
            </a:endParaRPr>
          </a:p>
        </p:txBody>
      </p:sp>
      <p:sp>
        <p:nvSpPr>
          <p:cNvPr id="5" name="شكل بيضاوي 4"/>
          <p:cNvSpPr/>
          <p:nvPr/>
        </p:nvSpPr>
        <p:spPr>
          <a:xfrm>
            <a:off x="4214810" y="2285992"/>
            <a:ext cx="3857652" cy="285752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cs typeface="Simplified Arabic" pitchFamily="2" charset="-78"/>
              </a:rPr>
              <a:t>إذا كان يسيراً لا يزيل الوعي ولا يمنع الإحساس فإنه لا يضره حتى يعلم أنه خرج منه شيء</a:t>
            </a:r>
            <a:endParaRPr lang="ar-SA" sz="2800" dirty="0">
              <a:cs typeface="Simplified Arabic" pitchFamily="2" charset="-78"/>
            </a:endParaRPr>
          </a:p>
        </p:txBody>
      </p:sp>
      <p:sp>
        <p:nvSpPr>
          <p:cNvPr id="6" name="شكل بيضاوي 5"/>
          <p:cNvSpPr/>
          <p:nvPr/>
        </p:nvSpPr>
        <p:spPr>
          <a:xfrm>
            <a:off x="142844" y="2285992"/>
            <a:ext cx="3857652" cy="2786082"/>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cs typeface="Simplified Arabic" pitchFamily="2" charset="-78"/>
              </a:rPr>
              <a:t>أما إن كان يمنع الإحساس كالسكران مثلاً فهذا ينقض الإغماء وضوءه</a:t>
            </a:r>
            <a:endParaRPr lang="ar-SA" sz="3200" dirty="0">
              <a:cs typeface="Simplified Arabic" pitchFamily="2" charset="-7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2.5"/>
                                          </p:val>
                                        </p:tav>
                                        <p:tav tm="100000">
                                          <p:val>
                                            <p:strVal val="#ppt_w"/>
                                          </p:val>
                                        </p:tav>
                                      </p:tavLst>
                                    </p:anim>
                                    <p:anim calcmode="lin" valueType="num">
                                      <p:cBhvr>
                                        <p:cTn id="8" dur="500" fill="hold"/>
                                        <p:tgtEl>
                                          <p:spTgt spid="4"/>
                                        </p:tgtEl>
                                        <p:attrNameLst>
                                          <p:attrName>ppt_h</p:attrName>
                                        </p:attrNameLst>
                                      </p:cBhvr>
                                      <p:tavLst>
                                        <p:tav tm="0">
                                          <p:val>
                                            <p:strVal val="#ppt_h*0.01"/>
                                          </p:val>
                                        </p:tav>
                                        <p:tav tm="100000">
                                          <p:val>
                                            <p:strVal val="#ppt_h"/>
                                          </p:val>
                                        </p:tav>
                                      </p:tavLst>
                                    </p:anim>
                                    <p:anim calcmode="lin" valueType="num">
                                      <p:cBhvr>
                                        <p:cTn id="9" dur="500" fill="hold"/>
                                        <p:tgtEl>
                                          <p:spTgt spid="4"/>
                                        </p:tgtEl>
                                        <p:attrNameLst>
                                          <p:attrName>ppt_x</p:attrName>
                                        </p:attrNameLst>
                                      </p:cBhvr>
                                      <p:tavLst>
                                        <p:tav tm="0">
                                          <p:val>
                                            <p:strVal val="#ppt_x"/>
                                          </p:val>
                                        </p:tav>
                                        <p:tav tm="100000">
                                          <p:val>
                                            <p:strVal val="#ppt_x"/>
                                          </p:val>
                                        </p:tav>
                                      </p:tavLst>
                                    </p:anim>
                                    <p:anim calcmode="lin" valueType="num">
                                      <p:cBhvr>
                                        <p:cTn id="10" dur="500" fill="hold"/>
                                        <p:tgtEl>
                                          <p:spTgt spid="4"/>
                                        </p:tgtEl>
                                        <p:attrNameLst>
                                          <p:attrName>ppt_y</p:attrName>
                                        </p:attrNameLst>
                                      </p:cBhvr>
                                      <p:tavLst>
                                        <p:tav tm="0">
                                          <p:val>
                                            <p:strVal val="#ppt_h+1"/>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iterate type="lt">
                                    <p:tmPct val="5000"/>
                                  </p:iterate>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 calcmode="lin" valueType="num">
                                      <p:cBhvr>
                                        <p:cTn id="18" dur="1000" fill="hold"/>
                                        <p:tgtEl>
                                          <p:spTgt spid="5"/>
                                        </p:tgtEl>
                                        <p:attrNameLst>
                                          <p:attrName>style.rotation</p:attrName>
                                        </p:attrNameLst>
                                      </p:cBhvr>
                                      <p:tavLst>
                                        <p:tav tm="0">
                                          <p:val>
                                            <p:fltVal val="90"/>
                                          </p:val>
                                        </p:tav>
                                        <p:tav tm="100000">
                                          <p:val>
                                            <p:fltVal val="0"/>
                                          </p:val>
                                        </p:tav>
                                      </p:tavLst>
                                    </p:anim>
                                    <p:animEffect transition="in" filter="fade">
                                      <p:cBhvr>
                                        <p:cTn id="19" dur="1000"/>
                                        <p:tgtEl>
                                          <p:spTgt spid="5"/>
                                        </p:tgtEl>
                                      </p:cBhvr>
                                    </p:animEffect>
                                  </p:childTnLst>
                                </p:cTn>
                              </p:par>
                              <p:par>
                                <p:cTn id="20" presetID="31" presetClass="entr" presetSubtype="0" fill="hold" grpId="0" nodeType="withEffect">
                                  <p:stCondLst>
                                    <p:cond delay="0"/>
                                  </p:stCondLst>
                                  <p:iterate type="lt">
                                    <p:tmPct val="5000"/>
                                  </p:iterate>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fltVal val="0"/>
                                          </p:val>
                                        </p:tav>
                                        <p:tav tm="100000">
                                          <p:val>
                                            <p:strVal val="#ppt_w"/>
                                          </p:val>
                                        </p:tav>
                                      </p:tavLst>
                                    </p:anim>
                                    <p:anim calcmode="lin" valueType="num">
                                      <p:cBhvr>
                                        <p:cTn id="23" dur="1000" fill="hold"/>
                                        <p:tgtEl>
                                          <p:spTgt spid="6"/>
                                        </p:tgtEl>
                                        <p:attrNameLst>
                                          <p:attrName>ppt_h</p:attrName>
                                        </p:attrNameLst>
                                      </p:cBhvr>
                                      <p:tavLst>
                                        <p:tav tm="0">
                                          <p:val>
                                            <p:fltVal val="0"/>
                                          </p:val>
                                        </p:tav>
                                        <p:tav tm="100000">
                                          <p:val>
                                            <p:strVal val="#ppt_h"/>
                                          </p:val>
                                        </p:tav>
                                      </p:tavLst>
                                    </p:anim>
                                    <p:anim calcmode="lin" valueType="num">
                                      <p:cBhvr>
                                        <p:cTn id="24" dur="1000" fill="hold"/>
                                        <p:tgtEl>
                                          <p:spTgt spid="6"/>
                                        </p:tgtEl>
                                        <p:attrNameLst>
                                          <p:attrName>style.rotation</p:attrName>
                                        </p:attrNameLst>
                                      </p:cBhvr>
                                      <p:tavLst>
                                        <p:tav tm="0">
                                          <p:val>
                                            <p:fltVal val="90"/>
                                          </p:val>
                                        </p:tav>
                                        <p:tav tm="100000">
                                          <p:val>
                                            <p:fltVal val="0"/>
                                          </p:val>
                                        </p:tav>
                                      </p:tavLst>
                                    </p:anim>
                                    <p:animEffect transition="in" filter="fade">
                                      <p:cBhvr>
                                        <p:cTn id="2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3214678" y="571480"/>
            <a:ext cx="1643074" cy="78581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cs typeface="AL-Mateen" pitchFamily="2" charset="-78"/>
              </a:rPr>
              <a:t>المــــرض</a:t>
            </a:r>
            <a:endParaRPr lang="ar-SA" sz="2400" b="1" dirty="0">
              <a:cs typeface="AL-Mateen" pitchFamily="2" charset="-78"/>
            </a:endParaRPr>
          </a:p>
        </p:txBody>
      </p:sp>
      <p:grpSp>
        <p:nvGrpSpPr>
          <p:cNvPr id="15" name="مجموعة 14"/>
          <p:cNvGrpSpPr/>
          <p:nvPr/>
        </p:nvGrpSpPr>
        <p:grpSpPr>
          <a:xfrm>
            <a:off x="1643042" y="1357298"/>
            <a:ext cx="4929225" cy="1143009"/>
            <a:chOff x="1643042" y="1357298"/>
            <a:chExt cx="4929225" cy="1143009"/>
          </a:xfrm>
        </p:grpSpPr>
        <p:cxnSp>
          <p:nvCxnSpPr>
            <p:cNvPr id="6" name="رابط مستقيم 5"/>
            <p:cNvCxnSpPr>
              <a:stCxn id="4" idx="2"/>
            </p:cNvCxnSpPr>
            <p:nvPr/>
          </p:nvCxnSpPr>
          <p:spPr>
            <a:xfrm rot="16200000" flipH="1">
              <a:off x="3717480" y="1676032"/>
              <a:ext cx="641626" cy="4157"/>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a:off x="1643042" y="2000241"/>
              <a:ext cx="4929222"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6200000" flipH="1">
              <a:off x="6322232" y="2250273"/>
              <a:ext cx="500067" cy="2"/>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6200000" flipH="1">
              <a:off x="1393009" y="2250272"/>
              <a:ext cx="500067" cy="2"/>
            </a:xfrm>
            <a:prstGeom prst="line">
              <a:avLst/>
            </a:prstGeom>
            <a:ln w="25400" cmpd="sng"/>
          </p:spPr>
          <p:style>
            <a:lnRef idx="1">
              <a:schemeClr val="accent1"/>
            </a:lnRef>
            <a:fillRef idx="0">
              <a:schemeClr val="accent1"/>
            </a:fillRef>
            <a:effectRef idx="0">
              <a:schemeClr val="accent1"/>
            </a:effectRef>
            <a:fontRef idx="minor">
              <a:schemeClr val="tx1"/>
            </a:fontRef>
          </p:style>
        </p:cxnSp>
      </p:grpSp>
      <p:sp>
        <p:nvSpPr>
          <p:cNvPr id="16" name="مستطيل ذو زوايا قطرية مستديرة 15"/>
          <p:cNvSpPr/>
          <p:nvPr/>
        </p:nvSpPr>
        <p:spPr>
          <a:xfrm>
            <a:off x="5572132" y="2428868"/>
            <a:ext cx="2000264" cy="2857520"/>
          </a:xfrm>
          <a:prstGeom prst="round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cs typeface="Simplified Arabic" pitchFamily="2" charset="-78"/>
              </a:rPr>
              <a:t>مرض مخوف (شديد) يخشى معه إذا استعمل الماء من الموت أو تلف عضو أو فوات منفعة أو حدوث علة أو زيادتها أو بط بري</a:t>
            </a:r>
            <a:endParaRPr lang="ar-SA" sz="2000" dirty="0">
              <a:cs typeface="Simplified Arabic" pitchFamily="2" charset="-78"/>
            </a:endParaRPr>
          </a:p>
        </p:txBody>
      </p:sp>
      <p:sp>
        <p:nvSpPr>
          <p:cNvPr id="18" name="مستطيل ذو زوايا قطرية مستديرة 17"/>
          <p:cNvSpPr/>
          <p:nvPr/>
        </p:nvSpPr>
        <p:spPr>
          <a:xfrm>
            <a:off x="642910" y="2500306"/>
            <a:ext cx="2000264" cy="2500330"/>
          </a:xfrm>
          <a:prstGeom prst="round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cs typeface="Simplified Arabic" pitchFamily="2" charset="-78"/>
              </a:rPr>
              <a:t>مرض غير مخوف (خفيف) لا يخشى معه من شيء</a:t>
            </a:r>
            <a:endParaRPr lang="ar-SA" sz="2000" dirty="0">
              <a:cs typeface="Simplified Arabic" pitchFamily="2" charset="-78"/>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6"/>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1000" fill="hold"/>
                                        <p:tgtEl>
                                          <p:spTgt spid="18"/>
                                        </p:tgtEl>
                                        <p:attrNameLst>
                                          <p:attrName>ppt_w</p:attrName>
                                        </p:attrNameLst>
                                      </p:cBhvr>
                                      <p:tavLst>
                                        <p:tav tm="0">
                                          <p:val>
                                            <p:fltVal val="0"/>
                                          </p:val>
                                        </p:tav>
                                        <p:tav tm="100000">
                                          <p:val>
                                            <p:strVal val="#ppt_w"/>
                                          </p:val>
                                        </p:tav>
                                      </p:tavLst>
                                    </p:anim>
                                    <p:anim calcmode="lin" valueType="num">
                                      <p:cBhvr>
                                        <p:cTn id="30" dur="1000" fill="hold"/>
                                        <p:tgtEl>
                                          <p:spTgt spid="18"/>
                                        </p:tgtEl>
                                        <p:attrNameLst>
                                          <p:attrName>ppt_h</p:attrName>
                                        </p:attrNameLst>
                                      </p:cBhvr>
                                      <p:tavLst>
                                        <p:tav tm="0">
                                          <p:val>
                                            <p:fltVal val="0"/>
                                          </p:val>
                                        </p:tav>
                                        <p:tav tm="100000">
                                          <p:val>
                                            <p:strVal val="#ppt_h"/>
                                          </p:val>
                                        </p:tav>
                                      </p:tavLst>
                                    </p:anim>
                                    <p:anim calcmode="lin" valueType="num">
                                      <p:cBhvr>
                                        <p:cTn id="31"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هم للأسفل 3"/>
          <p:cNvSpPr/>
          <p:nvPr/>
        </p:nvSpPr>
        <p:spPr>
          <a:xfrm>
            <a:off x="428596" y="1214422"/>
            <a:ext cx="7429552" cy="3929090"/>
          </a:xfrm>
          <a:prstGeom prst="downArrow">
            <a:avLst>
              <a:gd name="adj1" fmla="val 83488"/>
              <a:gd name="adj2" fmla="val 50000"/>
            </a:avLst>
          </a:prstGeom>
        </p:spPr>
        <p:style>
          <a:lnRef idx="3">
            <a:schemeClr val="lt1"/>
          </a:lnRef>
          <a:fillRef idx="1">
            <a:schemeClr val="dk1"/>
          </a:fillRef>
          <a:effectRef idx="1">
            <a:schemeClr val="dk1"/>
          </a:effectRef>
          <a:fontRef idx="minor">
            <a:schemeClr val="lt1"/>
          </a:fontRef>
        </p:style>
        <p:txBody>
          <a:bodyPr rtlCol="1" anchor="ctr"/>
          <a:lstStyle/>
          <a:p>
            <a:pPr algn="ctr"/>
            <a:r>
              <a:rPr lang="ar-SA" sz="16600" dirty="0" smtClean="0">
                <a:solidFill>
                  <a:srgbClr val="EBEB21"/>
                </a:solidFill>
                <a:cs typeface="AL-Mateen" pitchFamily="2" charset="-78"/>
              </a:rPr>
              <a:t>تطـبـيــق</a:t>
            </a:r>
            <a:endParaRPr lang="ar-SA" sz="16600" dirty="0">
              <a:solidFill>
                <a:srgbClr val="EBEB21"/>
              </a:solidFill>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تمرير عمودي 4"/>
          <p:cNvSpPr/>
          <p:nvPr/>
        </p:nvSpPr>
        <p:spPr>
          <a:xfrm>
            <a:off x="285720" y="1071546"/>
            <a:ext cx="7786742" cy="3786214"/>
          </a:xfrm>
          <a:prstGeom prst="verticalScroll">
            <a:avLst/>
          </a:prstGeom>
        </p:spPr>
        <p:style>
          <a:lnRef idx="1">
            <a:schemeClr val="accent3"/>
          </a:lnRef>
          <a:fillRef idx="3">
            <a:schemeClr val="accent3"/>
          </a:fillRef>
          <a:effectRef idx="2">
            <a:schemeClr val="accent3"/>
          </a:effectRef>
          <a:fontRef idx="minor">
            <a:schemeClr val="lt1"/>
          </a:fontRef>
        </p:style>
        <p:txBody>
          <a:bodyPr rtlCol="1" anchor="ctr"/>
          <a:lstStyle/>
          <a:p>
            <a:pPr algn="ctr">
              <a:spcBef>
                <a:spcPts val="1800"/>
              </a:spcBef>
              <a:spcAft>
                <a:spcPts val="1800"/>
              </a:spcAft>
            </a:pPr>
            <a:r>
              <a:rPr lang="ar-SA" sz="7200" dirty="0" smtClean="0">
                <a:solidFill>
                  <a:schemeClr val="tx1">
                    <a:lumMod val="95000"/>
                    <a:lumOff val="5000"/>
                  </a:schemeClr>
                </a:solidFill>
                <a:cs typeface="AL-Mateen" pitchFamily="2" charset="-78"/>
              </a:rPr>
              <a:t>ما حكم من أصيب بصرع ؟!</a:t>
            </a:r>
            <a:endParaRPr lang="ar-SA" sz="7200" dirty="0">
              <a:solidFill>
                <a:schemeClr val="tx1">
                  <a:lumMod val="95000"/>
                  <a:lumOff val="5000"/>
                </a:schemeClr>
              </a:solidFill>
              <a:cs typeface="AL-Mateen" pitchFamily="2" charset="-78"/>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تين مستديرتين في نفس الجانب 3"/>
          <p:cNvSpPr/>
          <p:nvPr/>
        </p:nvSpPr>
        <p:spPr>
          <a:xfrm>
            <a:off x="857224" y="642918"/>
            <a:ext cx="6357982" cy="135732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lumMod val="85000"/>
                    <a:lumOff val="15000"/>
                  </a:schemeClr>
                </a:solidFill>
                <a:cs typeface="AL-Mateen" pitchFamily="2" charset="-78"/>
              </a:rPr>
              <a:t>4- طهارة ثوب المريض وبدنه من النجاسات العالقة:</a:t>
            </a:r>
            <a:endParaRPr lang="ar-SA" sz="3200" b="1" dirty="0">
              <a:solidFill>
                <a:schemeClr val="tx1">
                  <a:lumMod val="85000"/>
                  <a:lumOff val="15000"/>
                </a:schemeClr>
              </a:solidFill>
              <a:cs typeface="AL-Mateen" pitchFamily="2" charset="-78"/>
            </a:endParaRPr>
          </a:p>
        </p:txBody>
      </p:sp>
      <p:sp>
        <p:nvSpPr>
          <p:cNvPr id="5" name="مستطيل ذو زاوية واحدة مستديرة 4"/>
          <p:cNvSpPr/>
          <p:nvPr/>
        </p:nvSpPr>
        <p:spPr>
          <a:xfrm>
            <a:off x="928662" y="2500306"/>
            <a:ext cx="6357982" cy="2143140"/>
          </a:xfrm>
          <a:prstGeom prst="round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buFontTx/>
              <a:buChar char="-"/>
            </a:pPr>
            <a:r>
              <a:rPr lang="ar-SA" sz="2400" b="1" dirty="0" smtClean="0">
                <a:cs typeface="Simplified Arabic" pitchFamily="2" charset="-78"/>
              </a:rPr>
              <a:t>إذا كان بإمكانه أن يغسلها فعليه أن يفعل.</a:t>
            </a:r>
          </a:p>
          <a:p>
            <a:pPr algn="just">
              <a:lnSpc>
                <a:spcPct val="150000"/>
              </a:lnSpc>
              <a:buFontTx/>
              <a:buChar char="-"/>
            </a:pPr>
            <a:r>
              <a:rPr lang="ar-SA" sz="2400" b="1" dirty="0" smtClean="0">
                <a:cs typeface="Simplified Arabic" pitchFamily="2" charset="-78"/>
              </a:rPr>
              <a:t>فإن شق ذلك عليه صلى على حاله ولا يجب عليه إزالتها.</a:t>
            </a:r>
            <a:endParaRPr lang="ar-SA" sz="2400" b="1" dirty="0">
              <a:cs typeface="Simplified Arabic"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iterate type="wd">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5"/>
                                        </p:tgtEl>
                                        <p:attrNameLst>
                                          <p:attrName>ppt_y</p:attrName>
                                        </p:attrNameLst>
                                      </p:cBhvr>
                                      <p:tavLst>
                                        <p:tav tm="0">
                                          <p:val>
                                            <p:strVal val="#ppt_y"/>
                                          </p:val>
                                        </p:tav>
                                        <p:tav tm="100000">
                                          <p:val>
                                            <p:strVal val="#ppt_y"/>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تمرير عمودي 4"/>
          <p:cNvSpPr/>
          <p:nvPr/>
        </p:nvSpPr>
        <p:spPr>
          <a:xfrm>
            <a:off x="1071538" y="1071546"/>
            <a:ext cx="6715172" cy="3786214"/>
          </a:xfrm>
          <a:prstGeom prst="verticalScrol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spcBef>
                <a:spcPts val="1800"/>
              </a:spcBef>
              <a:spcAft>
                <a:spcPts val="1800"/>
              </a:spcAft>
            </a:pPr>
            <a:r>
              <a:rPr lang="ar-SA" sz="8800" dirty="0" smtClean="0">
                <a:solidFill>
                  <a:srgbClr val="00B0F0"/>
                </a:solidFill>
                <a:cs typeface="Al-Mothnna" pitchFamily="2" charset="-78"/>
              </a:rPr>
              <a:t>صلاة المريض</a:t>
            </a:r>
            <a:endParaRPr lang="ar-SA" sz="8800" dirty="0">
              <a:solidFill>
                <a:srgbClr val="00B0F0"/>
              </a:solidFill>
              <a:cs typeface="Al-Mothnna" pitchFamily="2" charset="-78"/>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تخزين داخلي 3"/>
          <p:cNvSpPr/>
          <p:nvPr/>
        </p:nvSpPr>
        <p:spPr>
          <a:xfrm>
            <a:off x="0" y="0"/>
            <a:ext cx="8143900" cy="6858000"/>
          </a:xfrm>
          <a:prstGeom prst="flowChartInternalStorag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buFontTx/>
              <a:buChar char="-"/>
            </a:pPr>
            <a:r>
              <a:rPr lang="ar-SA" sz="3600" dirty="0" smtClean="0">
                <a:solidFill>
                  <a:srgbClr val="FFFF00"/>
                </a:solidFill>
                <a:cs typeface="Simplified Arabic" pitchFamily="2" charset="-78"/>
              </a:rPr>
              <a:t>لا يجوز ترك الصلاة بحال من الأحوال.</a:t>
            </a:r>
          </a:p>
          <a:p>
            <a:pPr algn="justLow">
              <a:buFontTx/>
              <a:buChar char="-"/>
            </a:pPr>
            <a:r>
              <a:rPr lang="ar-SA" sz="3600" dirty="0" smtClean="0">
                <a:solidFill>
                  <a:srgbClr val="FFFF00"/>
                </a:solidFill>
                <a:cs typeface="Simplified Arabic" pitchFamily="2" charset="-78"/>
              </a:rPr>
              <a:t>يجب على المكلف أن يحرص على الصلاة في جميع أحواله، وفي صحته ومرضه.</a:t>
            </a:r>
          </a:p>
          <a:p>
            <a:pPr algn="justLow">
              <a:buFontTx/>
              <a:buChar char="-"/>
            </a:pPr>
            <a:r>
              <a:rPr lang="ar-SA" sz="3600" dirty="0" smtClean="0">
                <a:solidFill>
                  <a:srgbClr val="FFFF00"/>
                </a:solidFill>
                <a:cs typeface="Simplified Arabic" pitchFamily="2" charset="-78"/>
              </a:rPr>
              <a:t>لا يجوز لمسلم ترك الصلاة المفروضة حتى يفوت وقتها، ولو كان مريضاً ما دام عقله ثابتاً، بل عليه أن يؤديها في وقتها حسب استطاعته.</a:t>
            </a:r>
          </a:p>
          <a:p>
            <a:pPr algn="justLow"/>
            <a:endParaRPr lang="ar-SA" sz="3600" dirty="0" smtClean="0">
              <a:solidFill>
                <a:srgbClr val="FFFF00"/>
              </a:solidFill>
              <a:cs typeface="Simplified Arabic" pitchFamily="2" charset="-78"/>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تخزين داخلي 3"/>
          <p:cNvSpPr/>
          <p:nvPr/>
        </p:nvSpPr>
        <p:spPr>
          <a:xfrm>
            <a:off x="0" y="0"/>
            <a:ext cx="8143900" cy="6858000"/>
          </a:xfrm>
          <a:prstGeom prst="flowChartInternalStorag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buFontTx/>
              <a:buChar char="-"/>
            </a:pPr>
            <a:r>
              <a:rPr lang="ar-SA" sz="3600" dirty="0" smtClean="0">
                <a:solidFill>
                  <a:srgbClr val="FFFF00"/>
                </a:solidFill>
                <a:cs typeface="Simplified Arabic" pitchFamily="2" charset="-78"/>
              </a:rPr>
              <a:t>أما ما يفعله المرض من تأخير الصلاة حتى يشفى من مرضه فهو أو لا يجوز.</a:t>
            </a:r>
          </a:p>
          <a:p>
            <a:pPr algn="justLow">
              <a:buFontTx/>
              <a:buChar char="-"/>
            </a:pPr>
            <a:r>
              <a:rPr lang="ar-SA" sz="3600" dirty="0" smtClean="0">
                <a:solidFill>
                  <a:srgbClr val="FFFF00"/>
                </a:solidFill>
                <a:cs typeface="Simplified Arabic" pitchFamily="2" charset="-78"/>
              </a:rPr>
              <a:t>إن شق على المريض فعل كل صلاة في وقتها فله الجمع بين الظهر والعصر وبين المغرب والعشاء جمع تقديم أو جمع تأخير.</a:t>
            </a:r>
          </a:p>
          <a:p>
            <a:pPr algn="justLow"/>
            <a:endParaRPr lang="ar-SA" sz="3600" dirty="0" smtClean="0">
              <a:solidFill>
                <a:srgbClr val="FFFF00"/>
              </a:solidFill>
              <a:cs typeface="Simplified Arabic"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ستديرة 3"/>
          <p:cNvSpPr/>
          <p:nvPr/>
        </p:nvSpPr>
        <p:spPr>
          <a:xfrm>
            <a:off x="0" y="1357298"/>
            <a:ext cx="8215338" cy="3143272"/>
          </a:xfrm>
          <a:prstGeom prst="round2Diag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8000" dirty="0" smtClean="0">
                <a:solidFill>
                  <a:srgbClr val="FFFF00"/>
                </a:solidFill>
                <a:cs typeface="Al-Mothnna" pitchFamily="2" charset="-78"/>
              </a:rPr>
              <a:t>كيفية صلاة المريض</a:t>
            </a:r>
            <a:endParaRPr lang="ar-SA" sz="8000" dirty="0">
              <a:solidFill>
                <a:srgbClr val="FFFF00"/>
              </a:solidFill>
              <a:cs typeface="Al-Mothnn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143900" cy="68580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justLow">
              <a:lnSpc>
                <a:spcPct val="150000"/>
              </a:lnSpc>
            </a:pPr>
            <a:r>
              <a:rPr lang="ar-SA" sz="4000" b="1" dirty="0" smtClean="0">
                <a:solidFill>
                  <a:srgbClr val="FFFF00"/>
                </a:solidFill>
                <a:latin typeface="+mj-lt"/>
                <a:cs typeface="Traditional Arabic" pitchFamily="2" charset="-78"/>
              </a:rPr>
              <a:t>قال - صلى الله عليه وسلم – لعمران بن حصين:</a:t>
            </a:r>
          </a:p>
          <a:p>
            <a:pPr algn="justLow">
              <a:lnSpc>
                <a:spcPct val="150000"/>
              </a:lnSpc>
            </a:pPr>
            <a:r>
              <a:rPr lang="ar-SA" sz="4000" b="1" dirty="0" smtClean="0">
                <a:solidFill>
                  <a:srgbClr val="FFFF00"/>
                </a:solidFill>
                <a:latin typeface="+mj-lt"/>
                <a:cs typeface="Traditional Arabic" pitchFamily="2" charset="-78"/>
              </a:rPr>
              <a:t>(صل قائماً فإن لم تستطع فقاعداً فإن لم تستطيع فعلى جنب)</a:t>
            </a:r>
            <a:endParaRPr lang="ar-SA" sz="4000" b="1" dirty="0">
              <a:solidFill>
                <a:srgbClr val="FFFF00"/>
              </a:solidFill>
              <a:latin typeface="+mj-lt"/>
              <a:cs typeface="Traditional Arabic" pitchFamily="2" charset="-7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143900" cy="6858000"/>
          </a:xfrm>
          <a:prstGeom prst="rect">
            <a:avLst/>
          </a:prstGeom>
        </p:spPr>
        <p:style>
          <a:lnRef idx="1">
            <a:schemeClr val="accent1"/>
          </a:lnRef>
          <a:fillRef idx="3">
            <a:schemeClr val="accent1"/>
          </a:fillRef>
          <a:effectRef idx="2">
            <a:schemeClr val="accent1"/>
          </a:effectRef>
          <a:fontRef idx="minor">
            <a:schemeClr val="lt1"/>
          </a:fontRef>
        </p:style>
        <p:txBody>
          <a:bodyPr rtlCol="1" anchor="ctr"/>
          <a:lstStyle/>
          <a:p>
            <a:pPr algn="justLow">
              <a:lnSpc>
                <a:spcPct val="150000"/>
              </a:lnSpc>
              <a:buFontTx/>
              <a:buChar char="-"/>
            </a:pPr>
            <a:r>
              <a:rPr lang="ar-SA" sz="2800" b="1" dirty="0" smtClean="0">
                <a:solidFill>
                  <a:schemeClr val="bg1"/>
                </a:solidFill>
                <a:latin typeface="+mj-lt"/>
                <a:cs typeface="Simplified Arabic" pitchFamily="2" charset="-78"/>
              </a:rPr>
              <a:t>إذا لم يستطع الصلاة قائماً صلى جالساً (متربعاً).</a:t>
            </a:r>
          </a:p>
          <a:p>
            <a:pPr algn="justLow">
              <a:lnSpc>
                <a:spcPct val="150000"/>
              </a:lnSpc>
              <a:buFontTx/>
              <a:buChar char="-"/>
            </a:pPr>
            <a:r>
              <a:rPr lang="ar-SA" sz="2800" b="1" dirty="0" smtClean="0">
                <a:solidFill>
                  <a:schemeClr val="bg1"/>
                </a:solidFill>
                <a:latin typeface="+mj-lt"/>
                <a:cs typeface="Simplified Arabic" pitchFamily="2" charset="-78"/>
              </a:rPr>
              <a:t>إن عجز عن الصلاة جالساً صلى على جنبه (الأيمن) مستقبلاً القبلة بوجهه.</a:t>
            </a:r>
          </a:p>
          <a:p>
            <a:pPr algn="justLow">
              <a:lnSpc>
                <a:spcPct val="150000"/>
              </a:lnSpc>
              <a:buFontTx/>
              <a:buChar char="-"/>
            </a:pPr>
            <a:r>
              <a:rPr lang="ar-SA" sz="2800" b="1" dirty="0" smtClean="0">
                <a:solidFill>
                  <a:schemeClr val="bg1"/>
                </a:solidFill>
                <a:latin typeface="+mj-lt"/>
                <a:cs typeface="Simplified Arabic" pitchFamily="2" charset="-78"/>
              </a:rPr>
              <a:t>إن عجز عن الصلاة على جنبه صلى مستلقياً.</a:t>
            </a:r>
          </a:p>
          <a:p>
            <a:pPr algn="justLow">
              <a:lnSpc>
                <a:spcPct val="150000"/>
              </a:lnSpc>
              <a:buFontTx/>
              <a:buChar char="-"/>
            </a:pPr>
            <a:r>
              <a:rPr lang="ar-SA" sz="2800" b="1" dirty="0" smtClean="0">
                <a:solidFill>
                  <a:schemeClr val="bg1"/>
                </a:solidFill>
                <a:latin typeface="+mj-lt"/>
                <a:cs typeface="Simplified Arabic" pitchFamily="2" charset="-78"/>
              </a:rPr>
              <a:t>ومن قدر على القيام وعجز عن الركوع والسجود لم </a:t>
            </a:r>
            <a:r>
              <a:rPr lang="ar-SA" sz="2800" b="1" dirty="0" err="1" smtClean="0">
                <a:solidFill>
                  <a:schemeClr val="bg1"/>
                </a:solidFill>
                <a:latin typeface="+mj-lt"/>
                <a:cs typeface="Simplified Arabic" pitchFamily="2" charset="-78"/>
              </a:rPr>
              <a:t>يسقطع</a:t>
            </a:r>
            <a:r>
              <a:rPr lang="ar-SA" sz="2800" b="1" dirty="0" smtClean="0">
                <a:solidFill>
                  <a:schemeClr val="bg1"/>
                </a:solidFill>
                <a:latin typeface="+mj-lt"/>
                <a:cs typeface="Simplified Arabic" pitchFamily="2" charset="-78"/>
              </a:rPr>
              <a:t> عنه القيام، بل يصلي قائماً ثم يجلس ويومئ بالركوع ثم يجلس ويومئ بالسجود.</a:t>
            </a:r>
            <a:endParaRPr lang="ar-SA" sz="2800" b="1" dirty="0">
              <a:solidFill>
                <a:schemeClr val="bg1"/>
              </a:solidFill>
              <a:latin typeface="+mj-lt"/>
              <a:cs typeface="Simplified Arabic" pitchFamily="2" charset="-7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143900" cy="6858000"/>
          </a:xfrm>
          <a:prstGeom prst="rect">
            <a:avLst/>
          </a:prstGeom>
          <a:solidFill>
            <a:schemeClr val="bg2">
              <a:lumMod val="10000"/>
            </a:schemeClr>
          </a:solidFill>
        </p:spPr>
        <p:style>
          <a:lnRef idx="1">
            <a:schemeClr val="accent1"/>
          </a:lnRef>
          <a:fillRef idx="3">
            <a:schemeClr val="accent1"/>
          </a:fillRef>
          <a:effectRef idx="2">
            <a:schemeClr val="accent1"/>
          </a:effectRef>
          <a:fontRef idx="minor">
            <a:schemeClr val="lt1"/>
          </a:fontRef>
        </p:style>
        <p:txBody>
          <a:bodyPr rtlCol="1" anchor="ctr"/>
          <a:lstStyle/>
          <a:p>
            <a:pPr algn="justLow">
              <a:lnSpc>
                <a:spcPct val="150000"/>
              </a:lnSpc>
              <a:buFontTx/>
              <a:buChar char="-"/>
            </a:pPr>
            <a:r>
              <a:rPr lang="ar-SA" sz="2800" b="1" dirty="0" smtClean="0">
                <a:solidFill>
                  <a:schemeClr val="bg1"/>
                </a:solidFill>
                <a:latin typeface="+mj-lt"/>
                <a:cs typeface="Simplified Arabic" pitchFamily="2" charset="-78"/>
              </a:rPr>
              <a:t>ومن عجز عن الركوع والسجود أومأ </a:t>
            </a:r>
            <a:r>
              <a:rPr lang="ar-SA" sz="2800" b="1" dirty="0" err="1" smtClean="0">
                <a:solidFill>
                  <a:schemeClr val="bg1"/>
                </a:solidFill>
                <a:latin typeface="+mj-lt"/>
                <a:cs typeface="Simplified Arabic" pitchFamily="2" charset="-78"/>
              </a:rPr>
              <a:t>بهما</a:t>
            </a:r>
            <a:r>
              <a:rPr lang="ar-SA" sz="2800" b="1" dirty="0" smtClean="0">
                <a:solidFill>
                  <a:schemeClr val="bg1"/>
                </a:solidFill>
                <a:latin typeface="+mj-lt"/>
                <a:cs typeface="Simplified Arabic" pitchFamily="2" charset="-78"/>
              </a:rPr>
              <a:t>، ويجعل السجود أخفض من الركوع.</a:t>
            </a:r>
          </a:p>
          <a:p>
            <a:pPr algn="justLow">
              <a:lnSpc>
                <a:spcPct val="150000"/>
              </a:lnSpc>
              <a:buFontTx/>
              <a:buChar char="-"/>
            </a:pPr>
            <a:r>
              <a:rPr lang="ar-SA" sz="2800" b="1" dirty="0" smtClean="0">
                <a:solidFill>
                  <a:schemeClr val="bg1"/>
                </a:solidFill>
                <a:latin typeface="+mj-lt"/>
                <a:cs typeface="Simplified Arabic" pitchFamily="2" charset="-78"/>
              </a:rPr>
              <a:t>ومن عجز عن السجود وحده ركع وأومأ بالسجود.</a:t>
            </a:r>
          </a:p>
          <a:p>
            <a:pPr algn="justLow">
              <a:lnSpc>
                <a:spcPct val="150000"/>
              </a:lnSpc>
              <a:buFontTx/>
              <a:buChar char="-"/>
            </a:pPr>
            <a:r>
              <a:rPr lang="ar-SA" sz="2800" b="1" dirty="0" smtClean="0">
                <a:solidFill>
                  <a:schemeClr val="bg1"/>
                </a:solidFill>
                <a:latin typeface="+mj-lt"/>
                <a:cs typeface="Simplified Arabic" pitchFamily="2" charset="-78"/>
              </a:rPr>
              <a:t>ومن لم يمكنه أن يحني ظهره حتى رقبته.</a:t>
            </a:r>
          </a:p>
          <a:p>
            <a:pPr algn="justLow">
              <a:lnSpc>
                <a:spcPct val="150000"/>
              </a:lnSpc>
              <a:buFontTx/>
              <a:buChar char="-"/>
            </a:pPr>
            <a:r>
              <a:rPr lang="ar-SA" sz="2800" b="1" dirty="0" smtClean="0">
                <a:solidFill>
                  <a:schemeClr val="bg1"/>
                </a:solidFill>
                <a:latin typeface="+mj-lt"/>
                <a:cs typeface="Simplified Arabic" pitchFamily="2" charset="-78"/>
              </a:rPr>
              <a:t>وإن كان ظهره متقوساً فصار كأنه راكع فمتى أراد الركوع زاد في انحنائه قليلاً.</a:t>
            </a:r>
            <a:endParaRPr lang="ar-SA" sz="2800" b="1" dirty="0">
              <a:solidFill>
                <a:schemeClr val="bg1"/>
              </a:solidFill>
              <a:latin typeface="+mj-lt"/>
              <a:cs typeface="Simplified Arabic" pitchFamily="2" charset="-78"/>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500"/>
                                  </p:iterate>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تمرير أفقي 3"/>
          <p:cNvSpPr/>
          <p:nvPr/>
        </p:nvSpPr>
        <p:spPr>
          <a:xfrm>
            <a:off x="857224" y="1071546"/>
            <a:ext cx="6786610" cy="3857652"/>
          </a:xfrm>
          <a:prstGeom prst="horizontalScroll">
            <a:avLst/>
          </a:prstGeom>
          <a:blipFill>
            <a:blip r:embed="rId2"/>
            <a:tile tx="0" ty="0" sx="100000" sy="100000" flip="none" algn="tl"/>
          </a:blip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SA" sz="7200" dirty="0" smtClean="0">
                <a:solidFill>
                  <a:schemeClr val="tx1"/>
                </a:solidFill>
                <a:cs typeface="AL-Mateen" pitchFamily="2" charset="-78"/>
              </a:rPr>
              <a:t>طهــــــــارة المــــريـــض</a:t>
            </a:r>
            <a:endParaRPr lang="ar-SA" sz="7200" dirty="0">
              <a:solidFill>
                <a:schemeClr val="tx1"/>
              </a:solidFill>
              <a:cs typeface="AL-Mateen"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4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143900" cy="6858000"/>
          </a:xfrm>
          <a:prstGeom prst="rect">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1" anchor="ctr"/>
          <a:lstStyle/>
          <a:p>
            <a:pPr algn="justLow">
              <a:lnSpc>
                <a:spcPct val="150000"/>
              </a:lnSpc>
              <a:buFontTx/>
              <a:buChar char="-"/>
            </a:pPr>
            <a:r>
              <a:rPr lang="ar-SA" sz="2800" b="1" dirty="0" smtClean="0">
                <a:solidFill>
                  <a:schemeClr val="bg1"/>
                </a:solidFill>
                <a:latin typeface="+mj-lt"/>
                <a:cs typeface="Simplified Arabic" pitchFamily="2" charset="-78"/>
              </a:rPr>
              <a:t>في السجود يقرب وجهه إلى الأرض أكثر ما أمكنه.</a:t>
            </a:r>
          </a:p>
          <a:p>
            <a:pPr algn="justLow">
              <a:lnSpc>
                <a:spcPct val="150000"/>
              </a:lnSpc>
              <a:buFontTx/>
              <a:buChar char="-"/>
            </a:pPr>
            <a:r>
              <a:rPr lang="ar-SA" sz="2800" b="1" dirty="0" smtClean="0">
                <a:solidFill>
                  <a:schemeClr val="bg1"/>
                </a:solidFill>
                <a:latin typeface="+mj-lt"/>
                <a:cs typeface="Simplified Arabic" pitchFamily="2" charset="-78"/>
              </a:rPr>
              <a:t>إن كان لا يستطيع الإيماء برأسه فيكبر ويقرأ وينوي بقلبه القيام والركوع والرفع منه والسجود والرفع منه </a:t>
            </a:r>
            <a:r>
              <a:rPr lang="ar-SA" sz="2800" b="1" dirty="0" err="1" smtClean="0">
                <a:solidFill>
                  <a:schemeClr val="bg1"/>
                </a:solidFill>
                <a:latin typeface="+mj-lt"/>
                <a:cs typeface="Simplified Arabic" pitchFamily="2" charset="-78"/>
              </a:rPr>
              <a:t>والجلسه</a:t>
            </a:r>
            <a:r>
              <a:rPr lang="ar-SA" sz="2800" b="1" dirty="0" smtClean="0">
                <a:solidFill>
                  <a:schemeClr val="bg1"/>
                </a:solidFill>
                <a:latin typeface="+mj-lt"/>
                <a:cs typeface="Simplified Arabic" pitchFamily="2" charset="-78"/>
              </a:rPr>
              <a:t> بين السجدتين والجلوس للتشهد، ويأتي بالأذكار الواردة.</a:t>
            </a:r>
          </a:p>
          <a:p>
            <a:pPr algn="justLow">
              <a:lnSpc>
                <a:spcPct val="150000"/>
              </a:lnSpc>
              <a:buFontTx/>
              <a:buChar char="-"/>
            </a:pPr>
            <a:r>
              <a:rPr lang="ar-SA" sz="2800" b="1" dirty="0" smtClean="0">
                <a:solidFill>
                  <a:schemeClr val="bg1"/>
                </a:solidFill>
                <a:latin typeface="+mj-lt"/>
                <a:cs typeface="Simplified Arabic" pitchFamily="2" charset="-78"/>
              </a:rPr>
              <a:t>لا أصل للإشارة بالأصبع.</a:t>
            </a:r>
            <a:endParaRPr lang="ar-SA" sz="2800" b="1" dirty="0">
              <a:solidFill>
                <a:schemeClr val="bg1"/>
              </a:solidFill>
              <a:latin typeface="+mj-lt"/>
              <a:cs typeface="Simplified Arabic"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143900" cy="6858000"/>
          </a:xfrm>
          <a:prstGeom prst="rect">
            <a:avLst/>
          </a:prstGeom>
          <a:solidFill>
            <a:schemeClr val="tx1">
              <a:lumMod val="85000"/>
              <a:lumOff val="15000"/>
            </a:schemeClr>
          </a:solidFill>
        </p:spPr>
        <p:style>
          <a:lnRef idx="1">
            <a:schemeClr val="accent1"/>
          </a:lnRef>
          <a:fillRef idx="3">
            <a:schemeClr val="accent1"/>
          </a:fillRef>
          <a:effectRef idx="2">
            <a:schemeClr val="accent1"/>
          </a:effectRef>
          <a:fontRef idx="minor">
            <a:schemeClr val="lt1"/>
          </a:fontRef>
        </p:style>
        <p:txBody>
          <a:bodyPr rtlCol="1" anchor="ctr"/>
          <a:lstStyle/>
          <a:p>
            <a:pPr algn="justLow">
              <a:lnSpc>
                <a:spcPct val="150000"/>
              </a:lnSpc>
              <a:buFontTx/>
              <a:buChar char="-"/>
            </a:pPr>
            <a:r>
              <a:rPr lang="ar-SA" sz="2800" b="1" dirty="0" smtClean="0">
                <a:solidFill>
                  <a:schemeClr val="bg1"/>
                </a:solidFill>
                <a:latin typeface="+mj-lt"/>
                <a:cs typeface="Simplified Arabic" pitchFamily="2" charset="-78"/>
              </a:rPr>
              <a:t>متى قدر المريض في أثناء صلاته على ما كان عاجزاً عنه من قيام أو قعود أو قعود أو ركوع أو سجود أو إيماء انتقل إليه </a:t>
            </a:r>
            <a:r>
              <a:rPr lang="ar-SA" sz="2800" b="1" dirty="0" err="1" smtClean="0">
                <a:solidFill>
                  <a:schemeClr val="bg1"/>
                </a:solidFill>
                <a:latin typeface="+mj-lt"/>
                <a:cs typeface="Simplified Arabic" pitchFamily="2" charset="-78"/>
              </a:rPr>
              <a:t>وبنى</a:t>
            </a:r>
            <a:r>
              <a:rPr lang="ar-SA" sz="2800" b="1" dirty="0" smtClean="0">
                <a:solidFill>
                  <a:schemeClr val="bg1"/>
                </a:solidFill>
                <a:latin typeface="+mj-lt"/>
                <a:cs typeface="Simplified Arabic" pitchFamily="2" charset="-78"/>
              </a:rPr>
              <a:t> عليه ما مضى من صلاته.</a:t>
            </a:r>
          </a:p>
          <a:p>
            <a:pPr algn="justLow">
              <a:lnSpc>
                <a:spcPct val="150000"/>
              </a:lnSpc>
              <a:buFontTx/>
              <a:buChar char="-"/>
            </a:pPr>
            <a:r>
              <a:rPr lang="ar-SA" sz="2800" b="1" dirty="0" smtClean="0">
                <a:solidFill>
                  <a:schemeClr val="bg1"/>
                </a:solidFill>
                <a:latin typeface="+mj-lt"/>
                <a:cs typeface="Simplified Arabic" pitchFamily="2" charset="-78"/>
              </a:rPr>
              <a:t>إذا نام المريض أو غيره عن صلاة أو نسيها وجب عليه أن يصليها حال استيقاظه من النوم أو حال ذكره لها.</a:t>
            </a:r>
            <a:endParaRPr lang="ar-SA" sz="2800" b="1" dirty="0">
              <a:solidFill>
                <a:schemeClr val="bg1"/>
              </a:solidFill>
              <a:latin typeface="+mj-lt"/>
              <a:cs typeface="Simplified Arabic" pitchFamily="2" charset="-78"/>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143900" cy="68580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justLow">
              <a:lnSpc>
                <a:spcPct val="150000"/>
              </a:lnSpc>
              <a:buFontTx/>
              <a:buChar char="-"/>
            </a:pPr>
            <a:r>
              <a:rPr lang="ar-SA" sz="2800" b="1" dirty="0" smtClean="0">
                <a:solidFill>
                  <a:schemeClr val="bg1"/>
                </a:solidFill>
                <a:latin typeface="+mj-lt"/>
                <a:cs typeface="Simplified Arabic" pitchFamily="2" charset="-78"/>
              </a:rPr>
              <a:t>قضاء المريض المغمى عليه للصلاة الفائتة:</a:t>
            </a:r>
          </a:p>
          <a:p>
            <a:pPr algn="justLow">
              <a:lnSpc>
                <a:spcPct val="150000"/>
              </a:lnSpc>
            </a:pPr>
            <a:r>
              <a:rPr lang="ar-SA" sz="2800" b="1" dirty="0" smtClean="0">
                <a:solidFill>
                  <a:schemeClr val="bg1"/>
                </a:solidFill>
                <a:latin typeface="+mj-lt"/>
                <a:cs typeface="Simplified Arabic" pitchFamily="2" charset="-78"/>
              </a:rPr>
              <a:t>يجب عليه أن يقضيها متى ما أفاق، ولو بعد يوم أو يومين، ويلزمه أن يصلي الأوقات التي فاتته على الترتيب.</a:t>
            </a:r>
            <a:endParaRPr lang="ar-SA" sz="2800" b="1" dirty="0">
              <a:solidFill>
                <a:schemeClr val="bg1"/>
              </a:solidFill>
              <a:latin typeface="+mj-lt"/>
              <a:cs typeface="Simplified Arabic" pitchFamily="2" charset="-7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هم للأسفل 3"/>
          <p:cNvSpPr/>
          <p:nvPr/>
        </p:nvSpPr>
        <p:spPr>
          <a:xfrm>
            <a:off x="428596" y="1214422"/>
            <a:ext cx="7429552" cy="3929090"/>
          </a:xfrm>
          <a:prstGeom prst="downArrow">
            <a:avLst>
              <a:gd name="adj1" fmla="val 83488"/>
              <a:gd name="adj2" fmla="val 50000"/>
            </a:avLst>
          </a:prstGeom>
        </p:spPr>
        <p:style>
          <a:lnRef idx="0">
            <a:schemeClr val="dk1"/>
          </a:lnRef>
          <a:fillRef idx="3">
            <a:schemeClr val="dk1"/>
          </a:fillRef>
          <a:effectRef idx="3">
            <a:schemeClr val="dk1"/>
          </a:effectRef>
          <a:fontRef idx="minor">
            <a:schemeClr val="lt1"/>
          </a:fontRef>
        </p:style>
        <p:txBody>
          <a:bodyPr rtlCol="1" anchor="ctr"/>
          <a:lstStyle/>
          <a:p>
            <a:pPr algn="ctr"/>
            <a:r>
              <a:rPr lang="ar-SA" sz="16600" dirty="0" smtClean="0">
                <a:solidFill>
                  <a:srgbClr val="EBEB21"/>
                </a:solidFill>
                <a:cs typeface="AL-Mateen" pitchFamily="2" charset="-78"/>
              </a:rPr>
              <a:t>تطـبـيــق</a:t>
            </a:r>
            <a:endParaRPr lang="ar-SA" sz="16600" dirty="0">
              <a:solidFill>
                <a:srgbClr val="EBEB21"/>
              </a:solidFill>
              <a:cs typeface="AL-Matee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143900" cy="6858000"/>
          </a:xfrm>
          <a:prstGeom prst="rect">
            <a:avLst/>
          </a:prstGeom>
          <a:blipFill>
            <a:blip r:embed="rId2"/>
            <a:tile tx="0" ty="0" sx="100000" sy="100000" flip="none" algn="tl"/>
          </a:blipFill>
        </p:spPr>
        <p:style>
          <a:lnRef idx="0">
            <a:schemeClr val="accent1"/>
          </a:lnRef>
          <a:fillRef idx="3">
            <a:schemeClr val="accent1"/>
          </a:fillRef>
          <a:effectRef idx="3">
            <a:schemeClr val="accent1"/>
          </a:effectRef>
          <a:fontRef idx="minor">
            <a:schemeClr val="lt1"/>
          </a:fontRef>
        </p:style>
        <p:txBody>
          <a:bodyPr rtlCol="1" anchor="ctr"/>
          <a:lstStyle/>
          <a:p>
            <a:pPr algn="justLow">
              <a:lnSpc>
                <a:spcPct val="150000"/>
              </a:lnSpc>
            </a:pPr>
            <a:r>
              <a:rPr lang="ar-SA" sz="3600" b="1" dirty="0" smtClean="0">
                <a:solidFill>
                  <a:schemeClr val="bg1"/>
                </a:solidFill>
                <a:latin typeface="+mj-lt"/>
                <a:cs typeface="Simplified Arabic" pitchFamily="2" charset="-78"/>
              </a:rPr>
              <a:t>اضطر (....) الإجراء عملية جراحية سريعة، تطلبت أخذ بنج كامل، ففاتته صلاتي الظهر والعصر، ولم يفق إلا بعد صلاة المغرب، فما العمل ؟!!</a:t>
            </a:r>
            <a:endParaRPr lang="ar-SA" sz="3600" b="1" dirty="0">
              <a:solidFill>
                <a:schemeClr val="bg1"/>
              </a:solidFill>
              <a:latin typeface="+mj-lt"/>
              <a:cs typeface="Simplified Arabic"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143900" cy="6858000"/>
          </a:xfrm>
          <a:prstGeom prst="rect">
            <a:avLst/>
          </a:prstGeom>
          <a:blipFill>
            <a:blip r:embed="rId2"/>
            <a:tile tx="0" ty="0" sx="100000" sy="100000" flip="none" algn="tl"/>
          </a:blipFill>
        </p:spPr>
        <p:style>
          <a:lnRef idx="0">
            <a:schemeClr val="accent1"/>
          </a:lnRef>
          <a:fillRef idx="3">
            <a:schemeClr val="accent1"/>
          </a:fillRef>
          <a:effectRef idx="3">
            <a:schemeClr val="accent1"/>
          </a:effectRef>
          <a:fontRef idx="minor">
            <a:schemeClr val="lt1"/>
          </a:fontRef>
        </p:style>
        <p:txBody>
          <a:bodyPr rtlCol="1" anchor="ctr"/>
          <a:lstStyle/>
          <a:p>
            <a:pPr algn="justLow">
              <a:lnSpc>
                <a:spcPct val="150000"/>
              </a:lnSpc>
            </a:pPr>
            <a:r>
              <a:rPr lang="ar-SA" sz="4400" b="1" dirty="0" smtClean="0">
                <a:solidFill>
                  <a:srgbClr val="FFFF00"/>
                </a:solidFill>
                <a:latin typeface="+mj-lt"/>
                <a:cs typeface="Simplified Arabic" pitchFamily="2" charset="-78"/>
              </a:rPr>
              <a:t>تعرّض (....) لحالة إغماء مدة يوم كامل، ثم أفاق في اليوم التالي، فما العمل ؟!</a:t>
            </a:r>
          </a:p>
          <a:p>
            <a:pPr algn="justLow">
              <a:lnSpc>
                <a:spcPct val="150000"/>
              </a:lnSpc>
            </a:pPr>
            <a:endParaRPr lang="ar-SA" sz="4400" b="1" dirty="0">
              <a:solidFill>
                <a:srgbClr val="FFFF00"/>
              </a:solidFill>
              <a:latin typeface="+mj-lt"/>
              <a:cs typeface="Simplified Arabic" pitchFamily="2" charset="-78"/>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143900" cy="6858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0">
            <a:schemeClr val="accent1"/>
          </a:lnRef>
          <a:fillRef idx="3">
            <a:schemeClr val="accent1"/>
          </a:fillRef>
          <a:effectRef idx="3">
            <a:schemeClr val="accent1"/>
          </a:effectRef>
          <a:fontRef idx="minor">
            <a:schemeClr val="lt1"/>
          </a:fontRef>
        </p:style>
        <p:txBody>
          <a:bodyPr rtlCol="1" anchor="ctr"/>
          <a:lstStyle/>
          <a:p>
            <a:pPr algn="justLow">
              <a:lnSpc>
                <a:spcPct val="150000"/>
              </a:lnSpc>
            </a:pPr>
            <a:r>
              <a:rPr lang="ar-SA" sz="4400" b="1" dirty="0" smtClean="0">
                <a:solidFill>
                  <a:srgbClr val="FFFF00"/>
                </a:solidFill>
                <a:latin typeface="+mj-lt"/>
                <a:cs typeface="Simplified Arabic" pitchFamily="2" charset="-78"/>
              </a:rPr>
              <a:t>دخل (.....) في حالة غيبوبة دامت نصف شهر ثم أفاق منها بعد ذلك، فما العمل ؟!!</a:t>
            </a:r>
            <a:endParaRPr lang="ar-SA" sz="4400" b="1" dirty="0">
              <a:solidFill>
                <a:srgbClr val="FFFF00"/>
              </a:solidFill>
              <a:latin typeface="+mj-lt"/>
              <a:cs typeface="Simplified Arabic"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اويتين مستديرتين في نفس الجانب 2"/>
          <p:cNvSpPr/>
          <p:nvPr/>
        </p:nvSpPr>
        <p:spPr>
          <a:xfrm>
            <a:off x="0" y="1000108"/>
            <a:ext cx="8143900" cy="4714908"/>
          </a:xfrm>
          <a:prstGeom prst="round2Same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7200" dirty="0" smtClean="0">
                <a:solidFill>
                  <a:srgbClr val="FFFF00"/>
                </a:solidFill>
                <a:cs typeface="AL-Mateen" pitchFamily="2" charset="-78"/>
              </a:rPr>
              <a:t>أحكام طهارة الطبيب وصلاته</a:t>
            </a:r>
            <a:endParaRPr lang="ar-SA" sz="7200" dirty="0">
              <a:solidFill>
                <a:srgbClr val="FFFF00"/>
              </a:solidFill>
              <a:cs typeface="AL-Matee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0" y="0"/>
            <a:ext cx="8143900" cy="6858000"/>
          </a:xfrm>
          <a:prstGeom prst="round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cs typeface="Simplified Arabic" pitchFamily="2" charset="-78"/>
              </a:rPr>
              <a:t>إذا أصابه شيءٌ من النجاسات أثناء الكشف على مرضاه أو حال إجراء العمليات الجراحية سواء على ثيابه أو بدنه وأراد الصلاة، فإن عليه أن يزيل النجاسة من ثوبه وبدنه، ولا يجوز له أن يصلي في هذه الثياب ولا على تلك الحال.</a:t>
            </a:r>
          </a:p>
          <a:p>
            <a:pPr algn="ctr"/>
            <a:endParaRPr lang="ar-SA" sz="3600" dirty="0">
              <a:cs typeface="Simplified Arabic" pitchFamily="2" charset="-78"/>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0" y="0"/>
            <a:ext cx="8143900" cy="6858000"/>
          </a:xfrm>
          <a:prstGeom prst="round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buFontTx/>
              <a:buChar char="-"/>
            </a:pPr>
            <a:r>
              <a:rPr lang="ar-SA" sz="3600" dirty="0" smtClean="0">
                <a:solidFill>
                  <a:srgbClr val="FFFF00"/>
                </a:solidFill>
                <a:cs typeface="Simplified Arabic" pitchFamily="2" charset="-78"/>
              </a:rPr>
              <a:t>يجب على الطبيب أداء الصلاة في وقتها في المسجد، وليس لهم تأخيرها عن وقتها متى لم يترتب على ذلك مفسدة غير محتملة.</a:t>
            </a:r>
          </a:p>
          <a:p>
            <a:pPr algn="just">
              <a:buFontTx/>
              <a:buChar char="-"/>
            </a:pPr>
            <a:r>
              <a:rPr lang="ar-SA" sz="3600" dirty="0" smtClean="0">
                <a:solidFill>
                  <a:srgbClr val="FFFF00"/>
                </a:solidFill>
                <a:cs typeface="Simplified Arabic" pitchFamily="2" charset="-78"/>
              </a:rPr>
              <a:t>لا حرج على الطبيب في ترك الجمعة إذا كان مناوباً، وعليه حينئذ أن يصليها ظهراً.</a:t>
            </a:r>
            <a:endParaRPr lang="ar-SA" sz="3600" dirty="0">
              <a:solidFill>
                <a:srgbClr val="FFFF00"/>
              </a:solidFill>
              <a:cs typeface="Simplified Arabic"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3214678" y="571480"/>
            <a:ext cx="1643074" cy="78581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cs typeface="AL-Mateen" pitchFamily="2" charset="-78"/>
              </a:rPr>
              <a:t>المــــريض</a:t>
            </a:r>
            <a:endParaRPr lang="ar-SA" sz="2400" b="1" dirty="0">
              <a:cs typeface="AL-Mateen" pitchFamily="2" charset="-78"/>
            </a:endParaRPr>
          </a:p>
        </p:txBody>
      </p:sp>
      <p:grpSp>
        <p:nvGrpSpPr>
          <p:cNvPr id="5" name="مجموعة 4"/>
          <p:cNvGrpSpPr/>
          <p:nvPr/>
        </p:nvGrpSpPr>
        <p:grpSpPr>
          <a:xfrm>
            <a:off x="1643042" y="1357298"/>
            <a:ext cx="4929225" cy="1143009"/>
            <a:chOff x="1643042" y="1357298"/>
            <a:chExt cx="4929225" cy="1143009"/>
          </a:xfrm>
        </p:grpSpPr>
        <p:cxnSp>
          <p:nvCxnSpPr>
            <p:cNvPr id="6" name="رابط مستقيم 5"/>
            <p:cNvCxnSpPr>
              <a:stCxn id="4" idx="2"/>
            </p:cNvCxnSpPr>
            <p:nvPr/>
          </p:nvCxnSpPr>
          <p:spPr>
            <a:xfrm rot="16200000" flipH="1">
              <a:off x="3717480" y="1676032"/>
              <a:ext cx="641626" cy="4157"/>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a:off x="1643042" y="2000241"/>
              <a:ext cx="4929222"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6200000" flipH="1">
              <a:off x="6322232" y="2250273"/>
              <a:ext cx="500067" cy="2"/>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6200000" flipH="1">
              <a:off x="1393009" y="2250272"/>
              <a:ext cx="500067" cy="2"/>
            </a:xfrm>
            <a:prstGeom prst="line">
              <a:avLst/>
            </a:prstGeom>
            <a:ln w="25400" cmpd="sng"/>
          </p:spPr>
          <p:style>
            <a:lnRef idx="1">
              <a:schemeClr val="accent1"/>
            </a:lnRef>
            <a:fillRef idx="0">
              <a:schemeClr val="accent1"/>
            </a:fillRef>
            <a:effectRef idx="0">
              <a:schemeClr val="accent1"/>
            </a:effectRef>
            <a:fontRef idx="minor">
              <a:schemeClr val="tx1"/>
            </a:fontRef>
          </p:style>
        </p:cxnSp>
      </p:grpSp>
      <p:sp>
        <p:nvSpPr>
          <p:cNvPr id="10" name="مستطيل ذو زوايا قطرية مستديرة 9"/>
          <p:cNvSpPr/>
          <p:nvPr/>
        </p:nvSpPr>
        <p:spPr>
          <a:xfrm>
            <a:off x="5429256" y="2428868"/>
            <a:ext cx="2214578" cy="1000132"/>
          </a:xfrm>
          <a:prstGeom prst="round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cs typeface="Simplified Arabic" pitchFamily="2" charset="-78"/>
              </a:rPr>
              <a:t>إن كان مرضه غير مخوف: فإنه يتطهر كطهارة الصحيح</a:t>
            </a:r>
            <a:endParaRPr lang="ar-SA" sz="2000" dirty="0">
              <a:cs typeface="Simplified Arabic" pitchFamily="2" charset="-78"/>
            </a:endParaRPr>
          </a:p>
        </p:txBody>
      </p:sp>
      <p:sp>
        <p:nvSpPr>
          <p:cNvPr id="11" name="مستطيل ذو زوايا قطرية مستديرة 10"/>
          <p:cNvSpPr/>
          <p:nvPr/>
        </p:nvSpPr>
        <p:spPr>
          <a:xfrm>
            <a:off x="642910" y="2500306"/>
            <a:ext cx="2000264" cy="857256"/>
          </a:xfrm>
          <a:prstGeom prst="round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cs typeface="Simplified Arabic" pitchFamily="2" charset="-78"/>
              </a:rPr>
              <a:t>إن كان مرضه مخوفاً</a:t>
            </a:r>
            <a:endParaRPr lang="ar-SA" sz="2000" dirty="0">
              <a:cs typeface="Simplified Arabic" pitchFamily="2" charset="-78"/>
            </a:endParaRPr>
          </a:p>
        </p:txBody>
      </p:sp>
      <p:grpSp>
        <p:nvGrpSpPr>
          <p:cNvPr id="23" name="مجموعة 22"/>
          <p:cNvGrpSpPr/>
          <p:nvPr/>
        </p:nvGrpSpPr>
        <p:grpSpPr>
          <a:xfrm>
            <a:off x="1071534" y="3357562"/>
            <a:ext cx="3571904" cy="1143008"/>
            <a:chOff x="1071534" y="3429000"/>
            <a:chExt cx="3571904" cy="1143008"/>
          </a:xfrm>
        </p:grpSpPr>
        <p:cxnSp>
          <p:nvCxnSpPr>
            <p:cNvPr id="13" name="رابط مستقيم 12"/>
            <p:cNvCxnSpPr/>
            <p:nvPr/>
          </p:nvCxnSpPr>
          <p:spPr>
            <a:xfrm rot="16200000" flipH="1">
              <a:off x="1963093" y="3747735"/>
              <a:ext cx="641626" cy="4156"/>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a:off x="1071538" y="4071942"/>
              <a:ext cx="3571900" cy="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6200000" flipH="1">
              <a:off x="4393404" y="4321974"/>
              <a:ext cx="500066" cy="2"/>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6200000" flipH="1">
              <a:off x="821503" y="4321973"/>
              <a:ext cx="500066" cy="3"/>
            </a:xfrm>
            <a:prstGeom prst="line">
              <a:avLst/>
            </a:prstGeom>
            <a:ln w="25400" cmpd="sng"/>
          </p:spPr>
          <p:style>
            <a:lnRef idx="1">
              <a:schemeClr val="accent1"/>
            </a:lnRef>
            <a:fillRef idx="0">
              <a:schemeClr val="accent1"/>
            </a:fillRef>
            <a:effectRef idx="0">
              <a:schemeClr val="accent1"/>
            </a:effectRef>
            <a:fontRef idx="minor">
              <a:schemeClr val="tx1"/>
            </a:fontRef>
          </p:style>
        </p:cxnSp>
      </p:grpSp>
      <p:sp>
        <p:nvSpPr>
          <p:cNvPr id="24" name="مستطيل ذو زوايا قطرية مستديرة 23"/>
          <p:cNvSpPr/>
          <p:nvPr/>
        </p:nvSpPr>
        <p:spPr>
          <a:xfrm>
            <a:off x="3571868" y="4500570"/>
            <a:ext cx="2214578" cy="1000132"/>
          </a:xfrm>
          <a:prstGeom prst="round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cs typeface="Simplified Arabic" pitchFamily="2" charset="-78"/>
              </a:rPr>
              <a:t>إما أن يمنعه عن استخدام الماء بالكلية</a:t>
            </a:r>
            <a:endParaRPr lang="ar-SA" sz="2000" dirty="0">
              <a:cs typeface="Simplified Arabic" pitchFamily="2" charset="-78"/>
            </a:endParaRPr>
          </a:p>
        </p:txBody>
      </p:sp>
      <p:sp>
        <p:nvSpPr>
          <p:cNvPr id="25" name="مستطيل ذو زوايا قطرية مستديرة 24"/>
          <p:cNvSpPr/>
          <p:nvPr/>
        </p:nvSpPr>
        <p:spPr>
          <a:xfrm>
            <a:off x="214282" y="4500570"/>
            <a:ext cx="2214578" cy="1000132"/>
          </a:xfrm>
          <a:prstGeom prst="round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cs typeface="Simplified Arabic" pitchFamily="2" charset="-78"/>
              </a:rPr>
              <a:t>أو أن يمنعه من استخدامه في بعض أجزائه</a:t>
            </a:r>
            <a:endParaRPr lang="ar-SA" dirty="0">
              <a:cs typeface="Simplified Arabic" pitchFamily="2"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style.rotation</p:attrName>
                                        </p:attrNameLst>
                                      </p:cBhvr>
                                      <p:tavLst>
                                        <p:tav tm="0">
                                          <p:val>
                                            <p:fltVal val="360"/>
                                          </p:val>
                                        </p:tav>
                                        <p:tav tm="100000">
                                          <p:val>
                                            <p:fltVal val="0"/>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10"/>
                                        </p:tgtEl>
                                        <p:attrNameLst>
                                          <p:attrName>style.visibility</p:attrName>
                                        </p:attrNameLst>
                                      </p:cBhvr>
                                      <p:to>
                                        <p:strVal val="visible"/>
                                      </p:to>
                                    </p:set>
                                    <p:anim by="(-#ppt_w*2)" calcmode="lin" valueType="num">
                                      <p:cBhvr rctx="PPT">
                                        <p:cTn id="21" dur="500" autoRev="1" fill="hold">
                                          <p:stCondLst>
                                            <p:cond delay="0"/>
                                          </p:stCondLst>
                                        </p:cTn>
                                        <p:tgtEl>
                                          <p:spTgt spid="10"/>
                                        </p:tgtEl>
                                        <p:attrNameLst>
                                          <p:attrName>ppt_w</p:attrName>
                                        </p:attrNameLst>
                                      </p:cBhvr>
                                    </p:anim>
                                    <p:anim by="(#ppt_w*0.50)" calcmode="lin" valueType="num">
                                      <p:cBhvr>
                                        <p:cTn id="22" dur="500" decel="50000" autoRev="1" fill="hold">
                                          <p:stCondLst>
                                            <p:cond delay="0"/>
                                          </p:stCondLst>
                                        </p:cTn>
                                        <p:tgtEl>
                                          <p:spTgt spid="10"/>
                                        </p:tgtEl>
                                        <p:attrNameLst>
                                          <p:attrName>ppt_x</p:attrName>
                                        </p:attrNameLst>
                                      </p:cBhvr>
                                    </p:anim>
                                    <p:anim from="(-#ppt_h/2)" to="(#ppt_y)" calcmode="lin" valueType="num">
                                      <p:cBhvr>
                                        <p:cTn id="23" dur="1000" fill="hold">
                                          <p:stCondLst>
                                            <p:cond delay="0"/>
                                          </p:stCondLst>
                                        </p:cTn>
                                        <p:tgtEl>
                                          <p:spTgt spid="10"/>
                                        </p:tgtEl>
                                        <p:attrNameLst>
                                          <p:attrName>ppt_y</p:attrName>
                                        </p:attrNameLst>
                                      </p:cBhvr>
                                    </p:anim>
                                    <p:animRot by="21600000">
                                      <p:cBhvr>
                                        <p:cTn id="24" dur="1000" fill="hold">
                                          <p:stCondLst>
                                            <p:cond delay="0"/>
                                          </p:stCondLst>
                                        </p:cTn>
                                        <p:tgtEl>
                                          <p:spTgt spid="10"/>
                                        </p:tgtEl>
                                        <p:attrNameLst>
                                          <p:attrName>r</p:attrName>
                                        </p:attrNameLst>
                                      </p:cBhvr>
                                    </p:animRot>
                                  </p:childTnLst>
                                </p:cTn>
                              </p:par>
                              <p:par>
                                <p:cTn id="25" presetID="56" presetClass="entr" presetSubtype="0" fill="hold" grpId="0" nodeType="withEffect">
                                  <p:stCondLst>
                                    <p:cond delay="0"/>
                                  </p:stCondLst>
                                  <p:iterate type="lt">
                                    <p:tmPct val="10000"/>
                                  </p:iterate>
                                  <p:childTnLst>
                                    <p:set>
                                      <p:cBhvr>
                                        <p:cTn id="26" dur="1" fill="hold">
                                          <p:stCondLst>
                                            <p:cond delay="0"/>
                                          </p:stCondLst>
                                        </p:cTn>
                                        <p:tgtEl>
                                          <p:spTgt spid="11"/>
                                        </p:tgtEl>
                                        <p:attrNameLst>
                                          <p:attrName>style.visibility</p:attrName>
                                        </p:attrNameLst>
                                      </p:cBhvr>
                                      <p:to>
                                        <p:strVal val="visible"/>
                                      </p:to>
                                    </p:set>
                                    <p:anim by="(-#ppt_w*2)" calcmode="lin" valueType="num">
                                      <p:cBhvr rctx="PPT">
                                        <p:cTn id="27" dur="500" autoRev="1" fill="hold">
                                          <p:stCondLst>
                                            <p:cond delay="0"/>
                                          </p:stCondLst>
                                        </p:cTn>
                                        <p:tgtEl>
                                          <p:spTgt spid="11"/>
                                        </p:tgtEl>
                                        <p:attrNameLst>
                                          <p:attrName>ppt_w</p:attrName>
                                        </p:attrNameLst>
                                      </p:cBhvr>
                                    </p:anim>
                                    <p:anim by="(#ppt_w*0.50)" calcmode="lin" valueType="num">
                                      <p:cBhvr>
                                        <p:cTn id="28" dur="500" decel="50000" autoRev="1" fill="hold">
                                          <p:stCondLst>
                                            <p:cond delay="0"/>
                                          </p:stCondLst>
                                        </p:cTn>
                                        <p:tgtEl>
                                          <p:spTgt spid="11"/>
                                        </p:tgtEl>
                                        <p:attrNameLst>
                                          <p:attrName>ppt_x</p:attrName>
                                        </p:attrNameLst>
                                      </p:cBhvr>
                                    </p:anim>
                                    <p:anim from="(-#ppt_h/2)" to="(#ppt_y)" calcmode="lin" valueType="num">
                                      <p:cBhvr>
                                        <p:cTn id="29" dur="1000" fill="hold">
                                          <p:stCondLst>
                                            <p:cond delay="0"/>
                                          </p:stCondLst>
                                        </p:cTn>
                                        <p:tgtEl>
                                          <p:spTgt spid="11"/>
                                        </p:tgtEl>
                                        <p:attrNameLst>
                                          <p:attrName>ppt_y</p:attrName>
                                        </p:attrNameLst>
                                      </p:cBhvr>
                                    </p:anim>
                                    <p:animRot by="21600000">
                                      <p:cBhvr>
                                        <p:cTn id="30" dur="1000" fill="hold">
                                          <p:stCondLst>
                                            <p:cond delay="0"/>
                                          </p:stCondLst>
                                        </p:cTn>
                                        <p:tgtEl>
                                          <p:spTgt spid="11"/>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43"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100"/>
                                        <p:tgtEl>
                                          <p:spTgt spid="23"/>
                                        </p:tgtEl>
                                      </p:cBhvr>
                                    </p:animEffect>
                                    <p:anim calcmode="lin" valueType="num">
                                      <p:cBhvr>
                                        <p:cTn id="36" dur="400" fill="hold"/>
                                        <p:tgtEl>
                                          <p:spTgt spid="23"/>
                                        </p:tgtEl>
                                        <p:attrNameLst>
                                          <p:attrName>ppt_x</p:attrName>
                                        </p:attrNameLst>
                                      </p:cBhvr>
                                      <p:tavLst>
                                        <p:tav tm="0">
                                          <p:val>
                                            <p:strVal val="#ppt_x"/>
                                          </p:val>
                                        </p:tav>
                                        <p:tav tm="100000">
                                          <p:val>
                                            <p:strVal val="#ppt_x"/>
                                          </p:val>
                                        </p:tav>
                                      </p:tavLst>
                                    </p:anim>
                                    <p:anim calcmode="lin" valueType="num">
                                      <p:cBhvr>
                                        <p:cTn id="37" dur="400" fill="hold"/>
                                        <p:tgtEl>
                                          <p:spTgt spid="23"/>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2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2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0" presetID="43"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
                                        <p:tgtEl>
                                          <p:spTgt spid="24"/>
                                        </p:tgtEl>
                                      </p:cBhvr>
                                    </p:animEffect>
                                    <p:anim calcmode="lin" valueType="num">
                                      <p:cBhvr>
                                        <p:cTn id="43" dur="400" fill="hold"/>
                                        <p:tgtEl>
                                          <p:spTgt spid="24"/>
                                        </p:tgtEl>
                                        <p:attrNameLst>
                                          <p:attrName>ppt_x</p:attrName>
                                        </p:attrNameLst>
                                      </p:cBhvr>
                                      <p:tavLst>
                                        <p:tav tm="0">
                                          <p:val>
                                            <p:strVal val="#ppt_x"/>
                                          </p:val>
                                        </p:tav>
                                        <p:tav tm="100000">
                                          <p:val>
                                            <p:strVal val="#ppt_x"/>
                                          </p:val>
                                        </p:tav>
                                      </p:tavLst>
                                    </p:anim>
                                    <p:anim calcmode="lin" valueType="num">
                                      <p:cBhvr>
                                        <p:cTn id="44" dur="400" fill="hold"/>
                                        <p:tgtEl>
                                          <p:spTgt spid="24"/>
                                        </p:tgtEl>
                                        <p:attrNameLst>
                                          <p:attrName>ppt_y</p:attrName>
                                        </p:attrNameLst>
                                      </p:cBhvr>
                                      <p:tavLst>
                                        <p:tav tm="0">
                                          <p:val>
                                            <p:strVal val="#ppt_y+0.31"/>
                                          </p:val>
                                        </p:tav>
                                        <p:tav tm="100000">
                                          <p:val>
                                            <p:strVal val="#ppt_y+0.31"/>
                                          </p:val>
                                        </p:tav>
                                      </p:tavLst>
                                    </p:anim>
                                    <p:anim calcmode="lin" valueType="num">
                                      <p:cBhvr>
                                        <p:cTn id="45" dur="600" decel="50000" fill="hold">
                                          <p:stCondLst>
                                            <p:cond delay="400"/>
                                          </p:stCondLst>
                                        </p:cTn>
                                        <p:tgtEl>
                                          <p:spTgt spid="2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6" dur="600" decel="50000" fill="hold">
                                          <p:stCondLst>
                                            <p:cond delay="400"/>
                                          </p:stCondLst>
                                        </p:cTn>
                                        <p:tgtEl>
                                          <p:spTgt spid="2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7" presetID="43"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
                                        <p:tgtEl>
                                          <p:spTgt spid="25"/>
                                        </p:tgtEl>
                                      </p:cBhvr>
                                    </p:animEffect>
                                    <p:anim calcmode="lin" valueType="num">
                                      <p:cBhvr>
                                        <p:cTn id="50" dur="400" fill="hold"/>
                                        <p:tgtEl>
                                          <p:spTgt spid="25"/>
                                        </p:tgtEl>
                                        <p:attrNameLst>
                                          <p:attrName>ppt_x</p:attrName>
                                        </p:attrNameLst>
                                      </p:cBhvr>
                                      <p:tavLst>
                                        <p:tav tm="0">
                                          <p:val>
                                            <p:strVal val="#ppt_x"/>
                                          </p:val>
                                        </p:tav>
                                        <p:tav tm="100000">
                                          <p:val>
                                            <p:strVal val="#ppt_x"/>
                                          </p:val>
                                        </p:tav>
                                      </p:tavLst>
                                    </p:anim>
                                    <p:anim calcmode="lin" valueType="num">
                                      <p:cBhvr>
                                        <p:cTn id="51" dur="400" fill="hold"/>
                                        <p:tgtEl>
                                          <p:spTgt spid="25"/>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2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2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24" grpId="0" animBg="1"/>
      <p:bldP spid="2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0" y="0"/>
            <a:ext cx="8143900" cy="6858000"/>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buFontTx/>
              <a:buChar char="-"/>
            </a:pPr>
            <a:r>
              <a:rPr lang="ar-SA" sz="3600" dirty="0" smtClean="0">
                <a:solidFill>
                  <a:srgbClr val="FFFF00"/>
                </a:solidFill>
                <a:cs typeface="Simplified Arabic" pitchFamily="2" charset="-78"/>
              </a:rPr>
              <a:t>متى أمكنه أداء الصلاة جماعة وجب عليه ذلك.</a:t>
            </a:r>
          </a:p>
          <a:p>
            <a:pPr algn="just">
              <a:buFontTx/>
              <a:buChar char="-"/>
            </a:pPr>
            <a:r>
              <a:rPr lang="ar-SA" sz="3600" dirty="0" smtClean="0">
                <a:solidFill>
                  <a:srgbClr val="FFFF00"/>
                </a:solidFill>
                <a:cs typeface="Simplified Arabic" pitchFamily="2" charset="-78"/>
              </a:rPr>
              <a:t>فإذا كان من الموظفين من يتناوب معه وجب عليهم أن يصلوا الظهر جماعة.</a:t>
            </a:r>
            <a:endParaRPr lang="ar-SA" sz="3600" dirty="0">
              <a:solidFill>
                <a:srgbClr val="FFFF00"/>
              </a:solidFill>
              <a:cs typeface="Simplified Arabic"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للأسفل 2"/>
          <p:cNvSpPr/>
          <p:nvPr/>
        </p:nvSpPr>
        <p:spPr>
          <a:xfrm>
            <a:off x="428596" y="1214422"/>
            <a:ext cx="7429552" cy="3929090"/>
          </a:xfrm>
          <a:prstGeom prst="downArrow">
            <a:avLst>
              <a:gd name="adj1" fmla="val 83488"/>
              <a:gd name="adj2" fmla="val 50000"/>
            </a:avLst>
          </a:prstGeom>
          <a:blipFill>
            <a:blip r:embed="rId2"/>
            <a:tile tx="0" ty="0" sx="100000" sy="100000" flip="none" algn="tl"/>
          </a:blipFill>
        </p:spPr>
        <p:style>
          <a:lnRef idx="0">
            <a:schemeClr val="dk1"/>
          </a:lnRef>
          <a:fillRef idx="3">
            <a:schemeClr val="dk1"/>
          </a:fillRef>
          <a:effectRef idx="3">
            <a:schemeClr val="dk1"/>
          </a:effectRef>
          <a:fontRef idx="minor">
            <a:schemeClr val="lt1"/>
          </a:fontRef>
        </p:style>
        <p:txBody>
          <a:bodyPr rtlCol="1" anchor="ctr"/>
          <a:lstStyle/>
          <a:p>
            <a:pPr algn="ctr"/>
            <a:r>
              <a:rPr lang="ar-SA" sz="16600" dirty="0" smtClean="0">
                <a:solidFill>
                  <a:srgbClr val="FFFF00"/>
                </a:solidFill>
                <a:cs typeface="AL-Mateen" pitchFamily="2" charset="-78"/>
              </a:rPr>
              <a:t>تطـبـيــق</a:t>
            </a:r>
            <a:endParaRPr lang="ar-SA" sz="16600" dirty="0">
              <a:solidFill>
                <a:srgbClr val="FFFF00"/>
              </a:solidFill>
              <a:cs typeface="AL-Mateen" pitchFamily="2" charset="-78"/>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خدوش من كلا الطرفين 3"/>
          <p:cNvSpPr/>
          <p:nvPr/>
        </p:nvSpPr>
        <p:spPr>
          <a:xfrm>
            <a:off x="0" y="1571612"/>
            <a:ext cx="8215338" cy="3000396"/>
          </a:xfrm>
          <a:prstGeom prst="snip2SameRect">
            <a:avLst/>
          </a:prstGeom>
        </p:spPr>
        <p:style>
          <a:lnRef idx="3">
            <a:schemeClr val="lt1"/>
          </a:lnRef>
          <a:fillRef idx="1">
            <a:schemeClr val="dk1"/>
          </a:fillRef>
          <a:effectRef idx="1">
            <a:schemeClr val="dk1"/>
          </a:effectRef>
          <a:fontRef idx="minor">
            <a:schemeClr val="lt1"/>
          </a:fontRef>
        </p:style>
        <p:txBody>
          <a:bodyPr rtlCol="1" anchor="ctr"/>
          <a:lstStyle/>
          <a:p>
            <a:pPr algn="ctr"/>
            <a:r>
              <a:rPr lang="ar-SA" sz="3200" b="1" dirty="0" smtClean="0">
                <a:cs typeface="Simplified Arabic" pitchFamily="2" charset="-78"/>
              </a:rPr>
              <a:t>طبيب أو طبية أجرى الكشف على مريض وعلقت بيده نجاسة، فما الحكم ؟!</a:t>
            </a:r>
            <a:endParaRPr lang="ar-SA" sz="3200" b="1" dirty="0">
              <a:cs typeface="Simplified Arabic"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ريط إلى الأسفل 3"/>
          <p:cNvSpPr/>
          <p:nvPr/>
        </p:nvSpPr>
        <p:spPr>
          <a:xfrm>
            <a:off x="142844" y="0"/>
            <a:ext cx="8072494" cy="6858000"/>
          </a:xfrm>
          <a:prstGeom prst="ribbon">
            <a:avLst>
              <a:gd name="adj1" fmla="val 3179"/>
              <a:gd name="adj2" fmla="val 75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cs typeface="Simplified Arabic" pitchFamily="2" charset="-78"/>
              </a:rPr>
              <a:t>قام الطبيب (....) بتشريح جثة ميت لشبهة جنائية، وكان الجثة ملطخة بنجاسات علقت في يده وملابسه بعض منها ؟! هل ينتقض </a:t>
            </a:r>
            <a:br>
              <a:rPr lang="ar-SA" sz="4000" b="1" dirty="0" smtClean="0">
                <a:cs typeface="Simplified Arabic" pitchFamily="2" charset="-78"/>
              </a:rPr>
            </a:br>
            <a:r>
              <a:rPr lang="ar-SA" sz="4000" b="1" dirty="0" smtClean="0">
                <a:cs typeface="Simplified Arabic" pitchFamily="2" charset="-78"/>
              </a:rPr>
              <a:t>وضوءه ؟!!</a:t>
            </a:r>
            <a:endParaRPr lang="ar-SA" sz="4000" b="1" dirty="0">
              <a:cs typeface="Simplified Arabic" pitchFamily="2" charset="-78"/>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شريط مثقب 3"/>
          <p:cNvSpPr/>
          <p:nvPr/>
        </p:nvSpPr>
        <p:spPr>
          <a:xfrm>
            <a:off x="0" y="571480"/>
            <a:ext cx="8143900" cy="5214974"/>
          </a:xfrm>
          <a:prstGeom prst="flowChartPunchedTap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b="1" dirty="0" smtClean="0">
                <a:cs typeface="Simplified Arabic" pitchFamily="2" charset="-78"/>
              </a:rPr>
              <a:t>اضطر الطبيب (.....) للكشف على أعضاء (....) التناسلية، وتطلب الأمر فحص الفرجين، فمسهما بيده، فما الحكم، هل ينتقض وضوءه ؟!! </a:t>
            </a:r>
            <a:endParaRPr lang="ar-SA" sz="3600" b="1" dirty="0">
              <a:cs typeface="Simplified Arabic" pitchFamily="2" charset="-78"/>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ة واحدة مستديرة 3"/>
          <p:cNvSpPr/>
          <p:nvPr/>
        </p:nvSpPr>
        <p:spPr>
          <a:xfrm>
            <a:off x="0" y="1357298"/>
            <a:ext cx="8143900" cy="4286280"/>
          </a:xfrm>
          <a:prstGeom prst="round1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4000" b="1" dirty="0" smtClean="0">
                <a:solidFill>
                  <a:srgbClr val="FFFF00"/>
                </a:solidFill>
                <a:cs typeface="Simplified Arabic" pitchFamily="2" charset="-78"/>
              </a:rPr>
              <a:t>أجرى الطبيب (....) عمليّة جراحيّة دامت أكثر من عشرين ساعة ابتدأت من الساعة السابعة صباحاً وحتى الثانية صباحاً من اليوم التالي فكيف يصلي ؟!!</a:t>
            </a:r>
            <a:endParaRPr lang="ar-SA" sz="3600" b="1" dirty="0">
              <a:solidFill>
                <a:srgbClr val="FFFF00"/>
              </a:solidFill>
              <a:cs typeface="Simplified Arabic"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تخزين داخلي 3"/>
          <p:cNvSpPr/>
          <p:nvPr/>
        </p:nvSpPr>
        <p:spPr>
          <a:xfrm>
            <a:off x="642910" y="500042"/>
            <a:ext cx="6858048" cy="1357322"/>
          </a:xfrm>
          <a:prstGeom prst="flowChartInternalStorag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cs typeface="AL-Mateen" pitchFamily="2" charset="-78"/>
              </a:rPr>
              <a:t>أولاً: طهارة المريض العاجز عن استخدام الماء عجزاً كليّاً</a:t>
            </a:r>
            <a:endParaRPr lang="ar-SA" sz="2800" dirty="0">
              <a:cs typeface="AL-Mateen" pitchFamily="2" charset="-78"/>
            </a:endParaRPr>
          </a:p>
        </p:txBody>
      </p:sp>
      <p:grpSp>
        <p:nvGrpSpPr>
          <p:cNvPr id="5" name="مجموعة 4"/>
          <p:cNvGrpSpPr/>
          <p:nvPr/>
        </p:nvGrpSpPr>
        <p:grpSpPr>
          <a:xfrm>
            <a:off x="1643039" y="1857364"/>
            <a:ext cx="4929225" cy="1143009"/>
            <a:chOff x="1643042" y="1357298"/>
            <a:chExt cx="4929225" cy="1143009"/>
          </a:xfrm>
        </p:grpSpPr>
        <p:cxnSp>
          <p:nvCxnSpPr>
            <p:cNvPr id="6" name="رابط مستقيم 5"/>
            <p:cNvCxnSpPr/>
            <p:nvPr/>
          </p:nvCxnSpPr>
          <p:spPr>
            <a:xfrm rot="16200000" flipH="1">
              <a:off x="3717480" y="1676032"/>
              <a:ext cx="641626" cy="4157"/>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a:off x="1643042" y="2000241"/>
              <a:ext cx="4929222"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6200000" flipH="1">
              <a:off x="6322232" y="2250273"/>
              <a:ext cx="500067" cy="2"/>
            </a:xfrm>
            <a:prstGeom prst="line">
              <a:avLst/>
            </a:prstGeom>
            <a:ln w="25400" cmpd="sng"/>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6200000" flipH="1">
              <a:off x="1393009" y="2250272"/>
              <a:ext cx="500067" cy="2"/>
            </a:xfrm>
            <a:prstGeom prst="line">
              <a:avLst/>
            </a:prstGeom>
            <a:ln w="25400" cmpd="sng"/>
          </p:spPr>
          <p:style>
            <a:lnRef idx="1">
              <a:schemeClr val="accent1"/>
            </a:lnRef>
            <a:fillRef idx="0">
              <a:schemeClr val="accent1"/>
            </a:fillRef>
            <a:effectRef idx="0">
              <a:schemeClr val="accent1"/>
            </a:effectRef>
            <a:fontRef idx="minor">
              <a:schemeClr val="tx1"/>
            </a:fontRef>
          </p:style>
        </p:cxnSp>
      </p:grpSp>
      <p:sp>
        <p:nvSpPr>
          <p:cNvPr id="10" name="مستطيل ذو زوايا قطرية مخدوشة 9"/>
          <p:cNvSpPr/>
          <p:nvPr/>
        </p:nvSpPr>
        <p:spPr>
          <a:xfrm>
            <a:off x="5786446" y="2857496"/>
            <a:ext cx="1643074" cy="3071834"/>
          </a:xfrm>
          <a:prstGeom prst="snip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err="1" smtClean="0">
                <a:solidFill>
                  <a:schemeClr val="tx1">
                    <a:lumMod val="95000"/>
                    <a:lumOff val="5000"/>
                  </a:schemeClr>
                </a:solidFill>
                <a:cs typeface="Simplified Arabic" pitchFamily="2" charset="-78"/>
              </a:rPr>
              <a:t>لزمه</a:t>
            </a:r>
            <a:r>
              <a:rPr lang="ar-SA" sz="2000" dirty="0" smtClean="0">
                <a:solidFill>
                  <a:schemeClr val="tx1">
                    <a:lumMod val="95000"/>
                    <a:lumOff val="5000"/>
                  </a:schemeClr>
                </a:solidFill>
                <a:cs typeface="Simplified Arabic" pitchFamily="2" charset="-78"/>
              </a:rPr>
              <a:t> أن يتيمم سواء كانت الطهارة من الحدث الأصغر أم الأكبر ولا يجوز له تأخير الصلاة عن وقتها</a:t>
            </a:r>
            <a:endParaRPr lang="ar-SA" sz="2000" dirty="0">
              <a:solidFill>
                <a:schemeClr val="tx1">
                  <a:lumMod val="95000"/>
                  <a:lumOff val="5000"/>
                </a:schemeClr>
              </a:solidFill>
              <a:cs typeface="Simplified Arabic" pitchFamily="2" charset="-78"/>
            </a:endParaRPr>
          </a:p>
        </p:txBody>
      </p:sp>
      <p:sp>
        <p:nvSpPr>
          <p:cNvPr id="11" name="مستطيل ذو زوايا قطرية مخدوشة 10"/>
          <p:cNvSpPr/>
          <p:nvPr/>
        </p:nvSpPr>
        <p:spPr>
          <a:xfrm>
            <a:off x="928662" y="3000372"/>
            <a:ext cx="1643074" cy="3071834"/>
          </a:xfrm>
          <a:prstGeom prst="snip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solidFill>
                  <a:schemeClr val="tx1">
                    <a:lumMod val="95000"/>
                    <a:lumOff val="5000"/>
                  </a:schemeClr>
                </a:solidFill>
                <a:cs typeface="Simplified Arabic" pitchFamily="2" charset="-78"/>
              </a:rPr>
              <a:t>يجوز أن يتيمم بما على وجه الأرض من تراب وسبخه ورمل وغيره</a:t>
            </a:r>
            <a:endParaRPr lang="ar-SA" sz="2000" dirty="0">
              <a:solidFill>
                <a:schemeClr val="tx1">
                  <a:lumMod val="95000"/>
                  <a:lumOff val="5000"/>
                </a:schemeClr>
              </a:solidFill>
              <a:cs typeface="Simplified Arabic" pitchFamily="2" charset="-78"/>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2.5"/>
                                          </p:val>
                                        </p:tav>
                                        <p:tav tm="100000">
                                          <p:val>
                                            <p:strVal val="#ppt_w"/>
                                          </p:val>
                                        </p:tav>
                                      </p:tavLst>
                                    </p:anim>
                                    <p:anim calcmode="lin" valueType="num">
                                      <p:cBhvr>
                                        <p:cTn id="8" dur="500" fill="hold"/>
                                        <p:tgtEl>
                                          <p:spTgt spid="4"/>
                                        </p:tgtEl>
                                        <p:attrNameLst>
                                          <p:attrName>ppt_h</p:attrName>
                                        </p:attrNameLst>
                                      </p:cBhvr>
                                      <p:tavLst>
                                        <p:tav tm="0">
                                          <p:val>
                                            <p:strVal val="#ppt_h*0.01"/>
                                          </p:val>
                                        </p:tav>
                                        <p:tav tm="100000">
                                          <p:val>
                                            <p:strVal val="#ppt_h"/>
                                          </p:val>
                                        </p:tav>
                                      </p:tavLst>
                                    </p:anim>
                                    <p:anim calcmode="lin" valueType="num">
                                      <p:cBhvr>
                                        <p:cTn id="9" dur="500" fill="hold"/>
                                        <p:tgtEl>
                                          <p:spTgt spid="4"/>
                                        </p:tgtEl>
                                        <p:attrNameLst>
                                          <p:attrName>ppt_x</p:attrName>
                                        </p:attrNameLst>
                                      </p:cBhvr>
                                      <p:tavLst>
                                        <p:tav tm="0">
                                          <p:val>
                                            <p:strVal val="#ppt_x"/>
                                          </p:val>
                                        </p:tav>
                                        <p:tav tm="100000">
                                          <p:val>
                                            <p:strVal val="#ppt_x"/>
                                          </p:val>
                                        </p:tav>
                                      </p:tavLst>
                                    </p:anim>
                                    <p:anim calcmode="lin" valueType="num">
                                      <p:cBhvr>
                                        <p:cTn id="10" dur="500" fill="hold"/>
                                        <p:tgtEl>
                                          <p:spTgt spid="4"/>
                                        </p:tgtEl>
                                        <p:attrNameLst>
                                          <p:attrName>ppt_y</p:attrName>
                                        </p:attrNameLst>
                                      </p:cBhvr>
                                      <p:tavLst>
                                        <p:tav tm="0">
                                          <p:val>
                                            <p:strVal val="#ppt_h+1"/>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Scale>
                                      <p:cBhvr>
                                        <p:cTn id="16"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5"/>
                                        </p:tgtEl>
                                        <p:attrNameLst>
                                          <p:attrName>ppt_x</p:attrName>
                                          <p:attrName>ppt_y</p:attrName>
                                        </p:attrNameLst>
                                      </p:cBhvr>
                                    </p:animMotion>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0"/>
                                        </p:tgtEl>
                                        <p:attrNameLst>
                                          <p:attrName>ppt_y</p:attrName>
                                        </p:attrNameLst>
                                      </p:cBhvr>
                                      <p:tavLst>
                                        <p:tav tm="0">
                                          <p:val>
                                            <p:strVal val="#ppt_y"/>
                                          </p:val>
                                        </p:tav>
                                        <p:tav tm="100000">
                                          <p:val>
                                            <p:strVal val="#ppt_y"/>
                                          </p:val>
                                        </p:tav>
                                      </p:tavLst>
                                    </p:anim>
                                    <p:anim calcmode="lin" valueType="num">
                                      <p:cBhvr>
                                        <p:cTn id="2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0"/>
                                        </p:tgtEl>
                                      </p:cBhvr>
                                    </p:animEffect>
                                  </p:childTnLst>
                                </p:cTn>
                              </p:par>
                              <p:par>
                                <p:cTn id="28" presetID="41" presetClass="entr" presetSubtype="0" fill="hold" grpId="0" nodeType="withEffect">
                                  <p:stCondLst>
                                    <p:cond delay="0"/>
                                  </p:stCondLst>
                                  <p:iterate type="lt">
                                    <p:tmPct val="10000"/>
                                  </p:iterate>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1"/>
                                        </p:tgtEl>
                                        <p:attrNameLst>
                                          <p:attrName>ppt_y</p:attrName>
                                        </p:attrNameLst>
                                      </p:cBhvr>
                                      <p:tavLst>
                                        <p:tav tm="0">
                                          <p:val>
                                            <p:strVal val="#ppt_y"/>
                                          </p:val>
                                        </p:tav>
                                        <p:tav tm="100000">
                                          <p:val>
                                            <p:strVal val="#ppt_y"/>
                                          </p:val>
                                        </p:tav>
                                      </p:tavLst>
                                    </p:anim>
                                    <p:anim calcmode="lin" valueType="num">
                                      <p:cBhvr>
                                        <p:cTn id="32"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رابط كسهم مستقيم 7"/>
          <p:cNvCxnSpPr/>
          <p:nvPr/>
        </p:nvCxnSpPr>
        <p:spPr>
          <a:xfrm rot="10800000">
            <a:off x="4143372" y="3357562"/>
            <a:ext cx="1428760" cy="158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 name="وسيلة شرح مع سهم إلى اليسار واليمين 8"/>
          <p:cNvSpPr/>
          <p:nvPr/>
        </p:nvSpPr>
        <p:spPr>
          <a:xfrm>
            <a:off x="2714612" y="714356"/>
            <a:ext cx="2857520" cy="785818"/>
          </a:xfrm>
          <a:prstGeom prst="leftRightArrowCallout">
            <a:avLst>
              <a:gd name="adj1" fmla="val 25000"/>
              <a:gd name="adj2" fmla="val 25000"/>
              <a:gd name="adj3" fmla="val 25000"/>
              <a:gd name="adj4" fmla="val 8577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rgbClr val="FFFF00"/>
                </a:solidFill>
                <a:cs typeface="AL-Battar" pitchFamily="2" charset="-78"/>
              </a:rPr>
              <a:t>صفة التيمم</a:t>
            </a:r>
            <a:endParaRPr lang="ar-SA" sz="3600" b="1" dirty="0">
              <a:solidFill>
                <a:srgbClr val="FFFF00"/>
              </a:solidFill>
              <a:cs typeface="AL-Battar" pitchFamily="2" charset="-78"/>
            </a:endParaRPr>
          </a:p>
        </p:txBody>
      </p:sp>
      <p:grpSp>
        <p:nvGrpSpPr>
          <p:cNvPr id="10" name="مجموعة 9"/>
          <p:cNvGrpSpPr/>
          <p:nvPr/>
        </p:nvGrpSpPr>
        <p:grpSpPr>
          <a:xfrm>
            <a:off x="1857356" y="1500968"/>
            <a:ext cx="5073686" cy="1070776"/>
            <a:chOff x="1857356" y="1500968"/>
            <a:chExt cx="5073686" cy="1070776"/>
          </a:xfrm>
        </p:grpSpPr>
        <p:cxnSp>
          <p:nvCxnSpPr>
            <p:cNvPr id="11" name="رابط مستقيم 10"/>
            <p:cNvCxnSpPr/>
            <p:nvPr/>
          </p:nvCxnSpPr>
          <p:spPr>
            <a:xfrm rot="5400000">
              <a:off x="3891751" y="1750207"/>
              <a:ext cx="500066" cy="1588"/>
            </a:xfrm>
            <a:prstGeom prst="line">
              <a:avLst/>
            </a:prstGeom>
            <a:ln w="222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V="1">
              <a:off x="1857356" y="2000238"/>
              <a:ext cx="5072098" cy="1"/>
            </a:xfrm>
            <a:prstGeom prst="line">
              <a:avLst/>
            </a:prstGeom>
            <a:ln w="222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5400000">
              <a:off x="1572398" y="2285198"/>
              <a:ext cx="571504" cy="1588"/>
            </a:xfrm>
            <a:prstGeom prst="line">
              <a:avLst/>
            </a:prstGeom>
            <a:ln w="222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5400000">
              <a:off x="6644496" y="2285198"/>
              <a:ext cx="571504" cy="1588"/>
            </a:xfrm>
            <a:prstGeom prst="line">
              <a:avLst/>
            </a:prstGeom>
            <a:ln w="222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sp>
        <p:nvSpPr>
          <p:cNvPr id="26" name="تمرير عمودي 25"/>
          <p:cNvSpPr/>
          <p:nvPr/>
        </p:nvSpPr>
        <p:spPr>
          <a:xfrm>
            <a:off x="5929322" y="2571744"/>
            <a:ext cx="2000264" cy="2428892"/>
          </a:xfrm>
          <a:prstGeom prst="verticalScrol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latin typeface="+mj-lt"/>
              </a:rPr>
              <a:t>أن يضرب التراب بيديه مفرجتي الأصابع، ثم يمسح وجهه بباطن أصابعه ويمسح كفيه براحتيه، ويعمم الوجه والكفين</a:t>
            </a:r>
            <a:endParaRPr lang="ar-SA" sz="1600" dirty="0">
              <a:latin typeface="+mj-lt"/>
            </a:endParaRPr>
          </a:p>
        </p:txBody>
      </p:sp>
      <p:sp>
        <p:nvSpPr>
          <p:cNvPr id="29" name="تمرير عمودي 28"/>
          <p:cNvSpPr/>
          <p:nvPr/>
        </p:nvSpPr>
        <p:spPr>
          <a:xfrm>
            <a:off x="857224" y="2571744"/>
            <a:ext cx="2000264" cy="2428892"/>
          </a:xfrm>
          <a:prstGeom prst="verticalScrol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latin typeface="+mj-lt"/>
                <a:cs typeface="Simplified Arabic" pitchFamily="2" charset="-78"/>
              </a:rPr>
              <a:t>إن مسح بضربتين إحداهما يمسح </a:t>
            </a:r>
            <a:r>
              <a:rPr lang="ar-SA" dirty="0" err="1" smtClean="0">
                <a:latin typeface="+mj-lt"/>
                <a:cs typeface="Simplified Arabic" pitchFamily="2" charset="-78"/>
              </a:rPr>
              <a:t>بها</a:t>
            </a:r>
            <a:r>
              <a:rPr lang="ar-SA" dirty="0" smtClean="0">
                <a:latin typeface="+mj-lt"/>
                <a:cs typeface="Simplified Arabic" pitchFamily="2" charset="-78"/>
              </a:rPr>
              <a:t> وجهه والثانية يمسح </a:t>
            </a:r>
            <a:r>
              <a:rPr lang="ar-SA" dirty="0" err="1" smtClean="0">
                <a:latin typeface="+mj-lt"/>
                <a:cs typeface="Simplified Arabic" pitchFamily="2" charset="-78"/>
              </a:rPr>
              <a:t>بها</a:t>
            </a:r>
            <a:r>
              <a:rPr lang="ar-SA" dirty="0" smtClean="0">
                <a:latin typeface="+mj-lt"/>
                <a:cs typeface="Simplified Arabic" pitchFamily="2" charset="-78"/>
              </a:rPr>
              <a:t> بدنه</a:t>
            </a:r>
            <a:endParaRPr lang="ar-SA" dirty="0">
              <a:latin typeface="+mj-lt"/>
              <a:cs typeface="Simplified Arabic"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2000"/>
                                        <p:tgtEl>
                                          <p:spTgt spid="26"/>
                                        </p:tgtEl>
                                      </p:cBhvr>
                                    </p:animEffect>
                                    <p:anim calcmode="lin" valueType="num">
                                      <p:cBhvr>
                                        <p:cTn id="22" dur="2000" fill="hold"/>
                                        <p:tgtEl>
                                          <p:spTgt spid="26"/>
                                        </p:tgtEl>
                                        <p:attrNameLst>
                                          <p:attrName>style.rotation</p:attrName>
                                        </p:attrNameLst>
                                      </p:cBhvr>
                                      <p:tavLst>
                                        <p:tav tm="0">
                                          <p:val>
                                            <p:fltVal val="720"/>
                                          </p:val>
                                        </p:tav>
                                        <p:tav tm="100000">
                                          <p:val>
                                            <p:fltVal val="0"/>
                                          </p:val>
                                        </p:tav>
                                      </p:tavLst>
                                    </p:anim>
                                    <p:anim calcmode="lin" valueType="num">
                                      <p:cBhvr>
                                        <p:cTn id="23" dur="2000" fill="hold"/>
                                        <p:tgtEl>
                                          <p:spTgt spid="26"/>
                                        </p:tgtEl>
                                        <p:attrNameLst>
                                          <p:attrName>ppt_h</p:attrName>
                                        </p:attrNameLst>
                                      </p:cBhvr>
                                      <p:tavLst>
                                        <p:tav tm="0">
                                          <p:val>
                                            <p:fltVal val="0"/>
                                          </p:val>
                                        </p:tav>
                                        <p:tav tm="100000">
                                          <p:val>
                                            <p:strVal val="#ppt_h"/>
                                          </p:val>
                                        </p:tav>
                                      </p:tavLst>
                                    </p:anim>
                                    <p:anim calcmode="lin" valueType="num">
                                      <p:cBhvr>
                                        <p:cTn id="24" dur="2000" fill="hold"/>
                                        <p:tgtEl>
                                          <p:spTgt spid="26"/>
                                        </p:tgtEl>
                                        <p:attrNameLst>
                                          <p:attrName>ppt_w</p:attrName>
                                        </p:attrNameLst>
                                      </p:cBhvr>
                                      <p:tavLst>
                                        <p:tav tm="0">
                                          <p:val>
                                            <p:fltVal val="0"/>
                                          </p:val>
                                        </p:tav>
                                        <p:tav tm="100000">
                                          <p:val>
                                            <p:strVal val="#ppt_w"/>
                                          </p:val>
                                        </p:tav>
                                      </p:tavLst>
                                    </p:anim>
                                  </p:childTnLst>
                                </p:cTn>
                              </p:par>
                              <p:par>
                                <p:cTn id="25" presetID="35"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2000"/>
                                        <p:tgtEl>
                                          <p:spTgt spid="29"/>
                                        </p:tgtEl>
                                      </p:cBhvr>
                                    </p:animEffect>
                                    <p:anim calcmode="lin" valueType="num">
                                      <p:cBhvr>
                                        <p:cTn id="28" dur="2000" fill="hold"/>
                                        <p:tgtEl>
                                          <p:spTgt spid="29"/>
                                        </p:tgtEl>
                                        <p:attrNameLst>
                                          <p:attrName>style.rotation</p:attrName>
                                        </p:attrNameLst>
                                      </p:cBhvr>
                                      <p:tavLst>
                                        <p:tav tm="0">
                                          <p:val>
                                            <p:fltVal val="720"/>
                                          </p:val>
                                        </p:tav>
                                        <p:tav tm="100000">
                                          <p:val>
                                            <p:fltVal val="0"/>
                                          </p:val>
                                        </p:tav>
                                      </p:tavLst>
                                    </p:anim>
                                    <p:anim calcmode="lin" valueType="num">
                                      <p:cBhvr>
                                        <p:cTn id="29" dur="2000" fill="hold"/>
                                        <p:tgtEl>
                                          <p:spTgt spid="29"/>
                                        </p:tgtEl>
                                        <p:attrNameLst>
                                          <p:attrName>ppt_h</p:attrName>
                                        </p:attrNameLst>
                                      </p:cBhvr>
                                      <p:tavLst>
                                        <p:tav tm="0">
                                          <p:val>
                                            <p:fltVal val="0"/>
                                          </p:val>
                                        </p:tav>
                                        <p:tav tm="100000">
                                          <p:val>
                                            <p:strVal val="#ppt_h"/>
                                          </p:val>
                                        </p:tav>
                                      </p:tavLst>
                                    </p:anim>
                                    <p:anim calcmode="lin" valueType="num">
                                      <p:cBhvr>
                                        <p:cTn id="30" dur="2000" fill="hold"/>
                                        <p:tgtEl>
                                          <p:spTgt spid="2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6"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تين مستديرتين في نفس الجانب 3"/>
          <p:cNvSpPr/>
          <p:nvPr/>
        </p:nvSpPr>
        <p:spPr>
          <a:xfrm>
            <a:off x="0" y="1357298"/>
            <a:ext cx="8143900" cy="3071834"/>
          </a:xfrm>
          <a:prstGeom prst="round2SameRect">
            <a:avLst/>
          </a:prstGeom>
          <a:solidFill>
            <a:schemeClr val="tx2">
              <a:lumMod val="50000"/>
            </a:schemeClr>
          </a:solidFill>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1500" dirty="0" smtClean="0">
                <a:cs typeface="Al-Mothnna" pitchFamily="2" charset="-78"/>
              </a:rPr>
              <a:t>تطبيقـــــــات</a:t>
            </a:r>
            <a:endParaRPr lang="ar-SA" sz="11500" dirty="0">
              <a:cs typeface="Al-Mothnna" pitchFamily="2" charset="-78"/>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71438" y="1428736"/>
            <a:ext cx="8286776" cy="3357586"/>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cs typeface="Simplified Arabic" pitchFamily="2" charset="-78"/>
              </a:rPr>
              <a:t>فتح (....) الصنبور، فوجد الماء بارداً، وكان الجو برداً </a:t>
            </a:r>
            <a:r>
              <a:rPr lang="ar-SA" sz="3600" b="1" dirty="0" err="1" smtClean="0">
                <a:cs typeface="Simplified Arabic" pitchFamily="2" charset="-78"/>
              </a:rPr>
              <a:t>قارساً</a:t>
            </a:r>
            <a:r>
              <a:rPr lang="ar-SA" sz="3600" b="1" dirty="0" smtClean="0">
                <a:cs typeface="Simplified Arabic" pitchFamily="2" charset="-78"/>
              </a:rPr>
              <a:t>، ولم يجد ما يسخن </a:t>
            </a:r>
            <a:r>
              <a:rPr lang="ar-SA" sz="3600" b="1" dirty="0" err="1" smtClean="0">
                <a:cs typeface="Simplified Arabic" pitchFamily="2" charset="-78"/>
              </a:rPr>
              <a:t>به</a:t>
            </a:r>
            <a:r>
              <a:rPr lang="ar-SA" sz="3600" b="1" dirty="0" smtClean="0">
                <a:cs typeface="Simplified Arabic" pitchFamily="2" charset="-78"/>
              </a:rPr>
              <a:t> الماء، فخاف </a:t>
            </a:r>
            <a:r>
              <a:rPr lang="ar-SA" sz="3600" b="1" smtClean="0">
                <a:cs typeface="Simplified Arabic" pitchFamily="2" charset="-78"/>
              </a:rPr>
              <a:t>على </a:t>
            </a:r>
          </a:p>
          <a:p>
            <a:pPr algn="ctr"/>
            <a:r>
              <a:rPr lang="ar-SA" sz="3600" b="1" smtClean="0">
                <a:cs typeface="Simplified Arabic" pitchFamily="2" charset="-78"/>
              </a:rPr>
              <a:t>نفسه </a:t>
            </a:r>
            <a:r>
              <a:rPr lang="ar-SA" sz="3600" b="1" dirty="0" smtClean="0">
                <a:cs typeface="Simplified Arabic" pitchFamily="2" charset="-78"/>
              </a:rPr>
              <a:t>؟!!</a:t>
            </a:r>
            <a:endParaRPr lang="ar-SA" sz="3600" b="1" dirty="0">
              <a:cs typeface="Simplified Arabic" pitchFamily="2" charset="-78"/>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307</TotalTime>
  <Words>1296</Words>
  <PresentationFormat>عرض على الشاشة (3:4)‏</PresentationFormat>
  <Paragraphs>109</Paragraphs>
  <Slides>55</Slides>
  <Notes>0</Notes>
  <HiddenSlides>0</HiddenSlides>
  <MMClips>0</MMClips>
  <ScaleCrop>false</ScaleCrop>
  <HeadingPairs>
    <vt:vector size="4" baseType="variant">
      <vt:variant>
        <vt:lpstr>سمة</vt:lpstr>
      </vt:variant>
      <vt:variant>
        <vt:i4>1</vt:i4>
      </vt:variant>
      <vt:variant>
        <vt:lpstr>عناوين الشرائح</vt:lpstr>
      </vt:variant>
      <vt:variant>
        <vt:i4>55</vt:i4>
      </vt:variant>
    </vt:vector>
  </HeadingPairs>
  <TitlesOfParts>
    <vt:vector size="56" baseType="lpstr">
      <vt:lpstr>وافر</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رجلٌ عدم الماء والتراب ووصل إلى حال يستطيع معها لمس البشرة بماء ولا تراب، فما العمل ؟! </vt:lpstr>
      <vt:lpstr>الشريحة 12</vt:lpstr>
      <vt:lpstr>1- طهارة صاحب الجروح</vt:lpstr>
      <vt:lpstr>2- طهارة صاحب الجبيرة:</vt:lpstr>
      <vt:lpstr>الشريحة 15</vt:lpstr>
      <vt:lpstr>الشريحة 16</vt:lpstr>
      <vt:lpstr>الشريحة 17</vt:lpstr>
      <vt:lpstr>3- طهارة من زرع له عضو تكميلي (كالأسنان المركبة):</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4- الإغماء (الغيبوبة)</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الأنظمة الاقتصادية الوضعيَّة</dc:title>
  <cp:lastModifiedBy>xp</cp:lastModifiedBy>
  <cp:revision>261</cp:revision>
  <dcterms:modified xsi:type="dcterms:W3CDTF">2013-12-02T09:25:16Z</dcterms:modified>
</cp:coreProperties>
</file>