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2"/>
  </p:notesMasterIdLst>
  <p:sldIdLst>
    <p:sldId id="256" r:id="rId2"/>
    <p:sldId id="262" r:id="rId3"/>
    <p:sldId id="257" r:id="rId4"/>
    <p:sldId id="259" r:id="rId5"/>
    <p:sldId id="260" r:id="rId6"/>
    <p:sldId id="263" r:id="rId7"/>
    <p:sldId id="261" r:id="rId8"/>
    <p:sldId id="264" r:id="rId9"/>
    <p:sldId id="266" r:id="rId10"/>
    <p:sldId id="267" r:id="rId11"/>
    <p:sldId id="268" r:id="rId12"/>
    <p:sldId id="269" r:id="rId13"/>
    <p:sldId id="276" r:id="rId14"/>
    <p:sldId id="270" r:id="rId15"/>
    <p:sldId id="271" r:id="rId16"/>
    <p:sldId id="272" r:id="rId17"/>
    <p:sldId id="265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7" d="100"/>
          <a:sy n="77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BBAFF8-4812-4FA5-95A5-37A32A4B5151}" type="datetimeFigureOut">
              <a:rPr lang="ar-SA" smtClean="0"/>
              <a:pPr/>
              <a:t>13/01/1435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BADB404-9ED7-4C75-9395-DCD162A622D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DB404-9ED7-4C75-9395-DCD162A622D0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EE403623-BE78-421D-95C9-A8A0F50A843A}" type="datetimeFigureOut">
              <a:rPr lang="ar-SA" smtClean="0"/>
              <a:pPr/>
              <a:t>13/01/1435</a:t>
            </a:fld>
            <a:endParaRPr lang="ar-SA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88AB828-89C5-41E6-B62C-E83B6B5D5D9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623-BE78-421D-95C9-A8A0F50A843A}" type="datetimeFigureOut">
              <a:rPr lang="ar-SA" smtClean="0"/>
              <a:pPr/>
              <a:t>13/01/1435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828-89C5-41E6-B62C-E83B6B5D5D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623-BE78-421D-95C9-A8A0F50A843A}" type="datetimeFigureOut">
              <a:rPr lang="ar-SA" smtClean="0"/>
              <a:pPr/>
              <a:t>13/01/1435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828-89C5-41E6-B62C-E83B6B5D5D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623-BE78-421D-95C9-A8A0F50A843A}" type="datetimeFigureOut">
              <a:rPr lang="ar-SA" smtClean="0"/>
              <a:pPr/>
              <a:t>13/01/1435</a:t>
            </a:fld>
            <a:endParaRPr lang="ar-SA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828-89C5-41E6-B62C-E83B6B5D5D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EE403623-BE78-421D-95C9-A8A0F50A843A}" type="datetimeFigureOut">
              <a:rPr lang="ar-SA" smtClean="0"/>
              <a:pPr/>
              <a:t>13/01/1435</a:t>
            </a:fld>
            <a:endParaRPr lang="ar-SA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888AB828-89C5-41E6-B62C-E83B6B5D5D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623-BE78-421D-95C9-A8A0F50A843A}" type="datetimeFigureOut">
              <a:rPr lang="ar-SA" smtClean="0"/>
              <a:pPr/>
              <a:t>13/01/1435</a:t>
            </a:fld>
            <a:endParaRPr lang="ar-SA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828-89C5-41E6-B62C-E83B6B5D5D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623-BE78-421D-95C9-A8A0F50A843A}" type="datetimeFigureOut">
              <a:rPr lang="ar-SA" smtClean="0"/>
              <a:pPr/>
              <a:t>13/01/1435</a:t>
            </a:fld>
            <a:endParaRPr lang="ar-SA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888AB828-89C5-41E6-B62C-E83B6B5D5D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623-BE78-421D-95C9-A8A0F50A843A}" type="datetimeFigureOut">
              <a:rPr lang="ar-SA" smtClean="0"/>
              <a:pPr/>
              <a:t>13/01/1435</a:t>
            </a:fld>
            <a:endParaRPr lang="ar-SA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828-89C5-41E6-B62C-E83B6B5D5D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623-BE78-421D-95C9-A8A0F50A843A}" type="datetimeFigureOut">
              <a:rPr lang="ar-SA" smtClean="0"/>
              <a:pPr/>
              <a:t>13/01/1435</a:t>
            </a:fld>
            <a:endParaRPr lang="ar-SA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828-89C5-41E6-B62C-E83B6B5D5D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623-BE78-421D-95C9-A8A0F50A843A}" type="datetimeFigureOut">
              <a:rPr lang="ar-SA" smtClean="0"/>
              <a:pPr/>
              <a:t>13/01/1435</a:t>
            </a:fld>
            <a:endParaRPr lang="ar-SA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888AB828-89C5-41E6-B62C-E83B6B5D5D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ar-SA" sz="2000" smtClean="0"/>
              <a:t>انقر فوق الرمز لإضافة صورة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3623-BE78-421D-95C9-A8A0F50A843A}" type="datetimeFigureOut">
              <a:rPr lang="ar-SA" smtClean="0"/>
              <a:pPr/>
              <a:t>13/01/1435</a:t>
            </a:fld>
            <a:endParaRPr lang="ar-SA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B828-89C5-41E6-B62C-E83B6B5D5D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EE403623-BE78-421D-95C9-A8A0F50A843A}" type="datetimeFigureOut">
              <a:rPr lang="ar-SA" smtClean="0"/>
              <a:pPr/>
              <a:t>13/01/1435</a:t>
            </a:fld>
            <a:endParaRPr lang="ar-SA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ar-SA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888AB828-89C5-41E6-B62C-E83B6B5D5D9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1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r" rtl="1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r" rtl="1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r" rtl="1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r" rtl="1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r" rtl="1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r" rtl="1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r" rtl="1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r" rtl="1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r" rtl="1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algn="r" rtl="1" eaLnBrk="1" hangingPunct="1"/>
      <a:lvl2pPr marL="457200" algn="r" rtl="1" eaLnBrk="1" hangingPunct="1"/>
      <a:lvl3pPr marL="914400" algn="r" rtl="1" eaLnBrk="1" hangingPunct="1"/>
      <a:lvl4pPr marL="1371600" algn="r" rtl="1" eaLnBrk="1" hangingPunct="1"/>
      <a:lvl5pPr marL="1828800" algn="r" rtl="1" eaLnBrk="1" hangingPunct="1"/>
      <a:lvl6pPr marL="2286000" algn="r" rtl="1" eaLnBrk="1" hangingPunct="1"/>
      <a:lvl7pPr marL="2743200" algn="r" rtl="1" eaLnBrk="1" hangingPunct="1"/>
      <a:lvl8pPr marL="3200400" algn="r" rtl="1" eaLnBrk="1" hangingPunct="1"/>
      <a:lvl9pPr marL="3657600" algn="r" rtl="1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2.jpeg"/><Relationship Id="rId5" Type="http://schemas.openxmlformats.org/officeDocument/2006/relationships/hyperlink" Target="http://arabic.alibaba.com/product-free-img/dried-brown-sargassum-seaweed-118117104.html" TargetMode="Externa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3.jpeg"/><Relationship Id="rId5" Type="http://schemas.openxmlformats.org/officeDocument/2006/relationships/hyperlink" Target="//upload.wikimedia.org/wikipedia/commons/9/92/Sargassum_natans_Meyer.jpg" TargetMode="Externa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www.google.com/imgres?imgurl=http://www.dr-ralf-wagner.de/Bilder/Batrachospermum_turfosum.jpg&amp;imgrefurl=http://www.photomacrography.net/forum/viewtopic.php?t=2463&amp;sid=4ea1137d6daf65b44fc1667635bffec9&amp;usg=___ILQqCzUS-HIFGcbCcdcFtGo1Rw=&amp;h=600&amp;w=800&amp;sz=114&amp;hl=ar&amp;start=3&amp;itbs=1&amp;tbnid=glV7X767SFYO5M:&amp;tbnh=107&amp;tbnw=143&amp;prev=/images?q=Batrachospermum&amp;hl=ar&amp;safe=active&amp;gbv=2&amp;tbs=isch: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www.algaebase.org/_mediafiles/algaebase/5F9471CB0301822605XLP1D0DCA2/yDnDBGc9i4S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aquazoo2.com/vb/showthread.php?t=94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31089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ar-SA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280 حدق</a:t>
            </a:r>
            <a:br>
              <a:rPr lang="ar-SA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SA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ar-SA" sz="6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أحيائية</a:t>
            </a:r>
            <a:r>
              <a:rPr lang="ar-SA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الطحالب الدقيقة</a:t>
            </a:r>
            <a:r>
              <a:rPr lang="ar-SA" sz="60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ar-SA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SA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SA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SA" sz="6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SA" sz="6000" u="sng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المعمل الثامن </a:t>
            </a:r>
            <a:endParaRPr lang="ar-SA" sz="600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عنوان 1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566952"/>
          </a:xfrm>
        </p:spPr>
        <p:txBody>
          <a:bodyPr>
            <a:noAutofit/>
          </a:bodyPr>
          <a:lstStyle/>
          <a:p>
            <a:pPr eaLnBrk="1" hangingPunct="1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بسم الله الرحمن الرحيم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>
            <a:duotone>
              <a:schemeClr val="bg2">
                <a:tint val="95000"/>
                <a:satMod val="190000"/>
              </a:schemeClr>
              <a:schemeClr val="bg2">
                <a:shade val="78000"/>
                <a:satMod val="180000"/>
              </a:schemeClr>
            </a:duotone>
            <a:lum bright="-48000" contrast="1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التكاثر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اللاجنسي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Asexual reproduction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2400" b="1" dirty="0" err="1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ar-SA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1- حوافظ جرثومية مركبة متعددة الغرف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Plurilocular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sporangia </a:t>
            </a:r>
          </a:p>
          <a:p>
            <a:pPr>
              <a:buNone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2- حوافظ جرثومية بسيطة وحيدة الغرف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</a:rPr>
              <a:t>Unilocular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sporangium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457200" y="26064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 anchorCtr="0">
            <a:sp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lt"/>
                <a:cs typeface="+mj-lt"/>
              </a:rPr>
              <a:t>Ectocarpus</a:t>
            </a:r>
            <a:endParaRPr kumimoji="0" lang="en-US" sz="4400" b="1" i="1" u="sng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lt"/>
              <a:cs typeface="+mj-lt"/>
            </a:endParaRPr>
          </a:p>
        </p:txBody>
      </p:sp>
      <p:pic>
        <p:nvPicPr>
          <p:cNvPr id="44034" name="Picture 2" descr="http://www.asturnatura.com/Imagenes/especie/ectocarpus-siliculosus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12976"/>
            <a:ext cx="2857500" cy="2800351"/>
          </a:xfrm>
          <a:prstGeom prst="rect">
            <a:avLst/>
          </a:prstGeom>
          <a:noFill/>
        </p:spPr>
      </p:pic>
      <p:pic>
        <p:nvPicPr>
          <p:cNvPr id="44036" name="Picture 4" descr="http://starcentral.mbl.edu/msr/rawdata/viewable/ectocarpus_conifervoides_1271319570_g_543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21297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>
            <a:duotone>
              <a:schemeClr val="bg2">
                <a:tint val="95000"/>
                <a:satMod val="190000"/>
              </a:schemeClr>
              <a:schemeClr val="bg2">
                <a:shade val="78000"/>
                <a:satMod val="180000"/>
              </a:schemeClr>
            </a:duotone>
            <a:lum bright="-48000" contrast="1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algn="l">
              <a:buNone/>
              <a:defRPr/>
            </a:pPr>
            <a:r>
              <a:rPr lang="en-US" dirty="0" smtClean="0"/>
              <a:t>D/ </a:t>
            </a:r>
            <a:r>
              <a:rPr lang="en-US" dirty="0" err="1" smtClean="0"/>
              <a:t>Phaeophyta</a:t>
            </a:r>
            <a:r>
              <a:rPr lang="en-US" dirty="0" smtClean="0"/>
              <a:t>      </a:t>
            </a:r>
            <a:br>
              <a:rPr lang="en-US" dirty="0" smtClean="0"/>
            </a:br>
            <a:r>
              <a:rPr lang="en-US" dirty="0" err="1" smtClean="0"/>
              <a:t>Cl</a:t>
            </a:r>
            <a:r>
              <a:rPr lang="en-US" dirty="0" smtClean="0"/>
              <a:t>/ </a:t>
            </a:r>
            <a:r>
              <a:rPr lang="en-US" dirty="0" err="1" smtClean="0"/>
              <a:t>Phaeophyceae</a:t>
            </a:r>
            <a:endParaRPr lang="en-US" b="1" dirty="0" smtClean="0"/>
          </a:p>
          <a:p>
            <a:pPr algn="l">
              <a:buNone/>
              <a:defRPr/>
            </a:pPr>
            <a:r>
              <a:rPr lang="en-US" b="1" dirty="0" smtClean="0"/>
              <a:t>Or/ </a:t>
            </a:r>
            <a:r>
              <a:rPr lang="en-US" b="1" dirty="0" err="1" smtClean="0"/>
              <a:t>Fucales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F/ </a:t>
            </a:r>
            <a:r>
              <a:rPr lang="en-US" dirty="0" err="1" smtClean="0"/>
              <a:t>Fucaceae</a:t>
            </a:r>
            <a:endParaRPr lang="ar-SA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23728" y="476672"/>
            <a:ext cx="2090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i="1" u="sng" dirty="0" err="1">
                <a:solidFill>
                  <a:schemeClr val="bg2">
                    <a:lumMod val="50000"/>
                  </a:schemeClr>
                </a:solidFill>
              </a:rPr>
              <a:t>Fucus</a:t>
            </a:r>
            <a:endParaRPr lang="en-US" sz="5400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صورة 6" descr="الفيوكس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44207" y="3188841"/>
            <a:ext cx="2779713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AutoShape 2" descr="http://johnslfi.files.wordpress.com/2009/11/fucus_vesiculosus_wales.jpg"/>
          <p:cNvSpPr>
            <a:spLocks noChangeAspect="1" noChangeArrowheads="1"/>
          </p:cNvSpPr>
          <p:nvPr/>
        </p:nvSpPr>
        <p:spPr bwMode="auto">
          <a:xfrm>
            <a:off x="-61913" y="-136525"/>
            <a:ext cx="6619876" cy="4200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1988" name="Picture 4" descr="https://encrypted-tbn0.gstatic.com/images?q=tbn:ANd9GcSNXo_7UAOP_-xUTWeqvRuGcl3w8L88CtFNweVbbiE-8DfwKSEYBQ"/>
          <p:cNvPicPr>
            <a:picLocks noChangeAspect="1" noChangeArrowheads="1"/>
          </p:cNvPicPr>
          <p:nvPr/>
        </p:nvPicPr>
        <p:blipFill>
          <a:blip r:embed="rId6" cstate="print"/>
          <a:srcRect t="8331" b="4189"/>
          <a:stretch>
            <a:fillRect/>
          </a:stretch>
        </p:blipFill>
        <p:spPr bwMode="auto">
          <a:xfrm>
            <a:off x="5220072" y="476672"/>
            <a:ext cx="2971458" cy="3024336"/>
          </a:xfrm>
          <a:prstGeom prst="rect">
            <a:avLst/>
          </a:prstGeom>
          <a:noFill/>
        </p:spPr>
      </p:pic>
      <p:pic>
        <p:nvPicPr>
          <p:cNvPr id="41990" name="Picture 6" descr="https://encrypted-tbn1.gstatic.com/images?q=tbn:ANd9GcR4v_pC_7xVpCvMjmIjS_ygvHYV4rzl_lDu_UP29LhnSFOzie7ZM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068" y="3573016"/>
            <a:ext cx="4083940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>
            <a:duotone>
              <a:schemeClr val="bg2">
                <a:tint val="95000"/>
                <a:satMod val="190000"/>
              </a:schemeClr>
              <a:schemeClr val="bg2">
                <a:shade val="78000"/>
                <a:satMod val="180000"/>
              </a:schemeClr>
            </a:duotone>
            <a:lum bright="-48000" contrast="1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2"/>
          <p:cNvSpPr txBox="1">
            <a:spLocks/>
          </p:cNvSpPr>
          <p:nvPr/>
        </p:nvSpPr>
        <p:spPr bwMode="auto">
          <a:xfrm>
            <a:off x="4499992" y="1883618"/>
            <a:ext cx="42576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ar-SA" sz="2800" b="1" dirty="0" smtClean="0"/>
              <a:t>يوجد </a:t>
            </a:r>
            <a:r>
              <a:rPr lang="ar-SA" sz="2800" b="1" dirty="0"/>
              <a:t>على السواحل الصخرية للبحر خاصة المناطق </a:t>
            </a:r>
            <a:r>
              <a:rPr lang="ar-SA" sz="2800" b="1" dirty="0" err="1" smtClean="0"/>
              <a:t>الباردة.</a:t>
            </a:r>
            <a:r>
              <a:rPr lang="ar-SA" sz="2800" b="1" dirty="0" smtClean="0"/>
              <a:t> </a:t>
            </a:r>
            <a:endParaRPr lang="ar-SA" sz="2800" b="1" dirty="0"/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 smtClean="0">
                <a:solidFill>
                  <a:schemeClr val="accent4">
                    <a:lumMod val="50000"/>
                  </a:schemeClr>
                </a:solidFill>
              </a:rPr>
              <a:t>يعرف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</a:rPr>
              <a:t>باسم عشب </a:t>
            </a:r>
            <a:r>
              <a:rPr lang="ar-SA" sz="2800" b="1" dirty="0" err="1">
                <a:solidFill>
                  <a:schemeClr val="accent4">
                    <a:lumMod val="50000"/>
                  </a:schemeClr>
                </a:solidFill>
              </a:rPr>
              <a:t>البحر </a:t>
            </a:r>
            <a:r>
              <a:rPr lang="ar-SA" sz="2800" b="1" dirty="0" err="1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ar-SA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ar-SA" sz="2800" b="1" dirty="0" smtClean="0"/>
              <a:t>طحلب </a:t>
            </a:r>
            <a:r>
              <a:rPr lang="ar-SA" sz="2800" b="1" dirty="0" err="1"/>
              <a:t>الفيوكس</a:t>
            </a:r>
            <a:r>
              <a:rPr lang="ar-SA" sz="2800" b="1" dirty="0"/>
              <a:t> منبسط ذو لون بني داكن ويتفرع تفرعاً ثنائي الشعب ويوجد على </a:t>
            </a:r>
            <a:r>
              <a:rPr lang="ar-SA" sz="2800" b="1" dirty="0" err="1" smtClean="0"/>
              <a:t>الثالوس</a:t>
            </a:r>
            <a:r>
              <a:rPr lang="ar-SA" sz="2800" b="1" dirty="0" smtClean="0"/>
              <a:t> </a:t>
            </a:r>
            <a:r>
              <a:rPr lang="ar-SA" sz="2800" b="1" dirty="0" err="1" smtClean="0"/>
              <a:t>مثانات</a:t>
            </a:r>
            <a:r>
              <a:rPr lang="ar-SA" sz="2800" b="1" dirty="0" smtClean="0"/>
              <a:t> </a:t>
            </a:r>
            <a:r>
              <a:rPr lang="ar-SA" sz="2800" b="1" dirty="0"/>
              <a:t>هوائية على طول العرق الوسطي تمكنه من الطفو على </a:t>
            </a:r>
            <a:r>
              <a:rPr lang="ar-SA" sz="2800" b="1" dirty="0" err="1"/>
              <a:t>الماء .</a:t>
            </a:r>
            <a:endParaRPr lang="en-US" sz="2800" b="1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635896" y="476672"/>
            <a:ext cx="2090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i="1" u="sng" dirty="0" err="1">
                <a:solidFill>
                  <a:schemeClr val="bg2">
                    <a:lumMod val="50000"/>
                  </a:schemeClr>
                </a:solidFill>
              </a:rPr>
              <a:t>Fucus</a:t>
            </a:r>
            <a:endParaRPr lang="en-US" sz="5400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4274" name="Picture 2" descr="http://www.hierbas.cl/wp-content/uploads/import/77-200706161345032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204864"/>
            <a:ext cx="36957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017093" y="1196752"/>
            <a:ext cx="42657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i="1" u="sng" dirty="0" err="1" smtClean="0">
                <a:solidFill>
                  <a:srgbClr val="C00000"/>
                </a:solidFill>
              </a:rPr>
              <a:t>Fucus</a:t>
            </a:r>
            <a:r>
              <a:rPr lang="en-US" sz="4000" i="1" u="sng" dirty="0" smtClean="0">
                <a:solidFill>
                  <a:srgbClr val="C00000"/>
                </a:solidFill>
              </a:rPr>
              <a:t>-</a:t>
            </a:r>
            <a:r>
              <a:rPr lang="en-US" sz="4000" u="sng" dirty="0" smtClean="0">
                <a:solidFill>
                  <a:srgbClr val="C00000"/>
                </a:solidFill>
              </a:rPr>
              <a:t>conceptacle</a:t>
            </a:r>
            <a:endParaRPr lang="en-US" sz="4000" u="sng" dirty="0">
              <a:solidFill>
                <a:srgbClr val="C00000"/>
              </a:solidFill>
            </a:endParaRPr>
          </a:p>
        </p:txBody>
      </p:sp>
      <p:pic>
        <p:nvPicPr>
          <p:cNvPr id="54274" name="Picture 2" descr="http://www.hierbas.cl/wp-content/uploads/import/77-20070616134503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2736304" cy="2397793"/>
          </a:xfrm>
          <a:prstGeom prst="rect">
            <a:avLst/>
          </a:prstGeom>
          <a:noFill/>
        </p:spPr>
      </p:pic>
      <p:pic>
        <p:nvPicPr>
          <p:cNvPr id="2050" name="Picture 2" descr="http://www.skidmore.edu/academics/biology/plant_bio/Lab%208/Phaeophyta-Fucus%20Male%20co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12976"/>
            <a:ext cx="3432015" cy="2325242"/>
          </a:xfrm>
          <a:prstGeom prst="rect">
            <a:avLst/>
          </a:prstGeom>
          <a:noFill/>
        </p:spPr>
      </p:pic>
      <p:pic>
        <p:nvPicPr>
          <p:cNvPr id="2052" name="Picture 4" descr="http://userwww.sfsu.edu/biol240/labs/lab_09algae/media/fucus.concep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034630"/>
            <a:ext cx="4114800" cy="2914650"/>
          </a:xfrm>
          <a:prstGeom prst="rect">
            <a:avLst/>
          </a:prstGeom>
          <a:noFill/>
        </p:spPr>
      </p:pic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5796136" y="5517232"/>
            <a:ext cx="2342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 anchorCtr="0">
            <a:sp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lt"/>
                <a:cs typeface="+mj-lt"/>
              </a:rPr>
              <a:t>Male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lt"/>
                <a:cs typeface="+mj-lt"/>
              </a:rPr>
              <a:t>conceptacle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lt"/>
              <a:cs typeface="+mj-lt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1403648" y="5949280"/>
            <a:ext cx="23928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 anchorCtr="0">
            <a:sp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lt"/>
                <a:cs typeface="+mj-lt"/>
              </a:rPr>
              <a:t>Feale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lt"/>
                <a:cs typeface="+mj-lt"/>
              </a:rPr>
              <a:t>conceptacle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>
            <a:duotone>
              <a:schemeClr val="bg2">
                <a:tint val="95000"/>
                <a:satMod val="190000"/>
              </a:schemeClr>
              <a:schemeClr val="bg2">
                <a:shade val="78000"/>
                <a:satMod val="180000"/>
              </a:schemeClr>
            </a:duotone>
            <a:lum bright="-48000" contrast="1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 smtClean="0"/>
              <a:t>D/ </a:t>
            </a:r>
            <a:r>
              <a:rPr lang="en-US" dirty="0" err="1" smtClean="0"/>
              <a:t>Phaeophyta</a:t>
            </a:r>
            <a:r>
              <a:rPr lang="en-US" dirty="0" smtClean="0"/>
              <a:t>      </a:t>
            </a:r>
            <a:br>
              <a:rPr lang="en-US" dirty="0" smtClean="0"/>
            </a:br>
            <a:r>
              <a:rPr lang="en-US" dirty="0" err="1" smtClean="0"/>
              <a:t>Cl</a:t>
            </a:r>
            <a:r>
              <a:rPr lang="en-US" dirty="0" smtClean="0"/>
              <a:t>/ </a:t>
            </a:r>
            <a:r>
              <a:rPr lang="en-US" dirty="0" err="1" smtClean="0"/>
              <a:t>Phaeophyceae</a:t>
            </a:r>
            <a:endParaRPr lang="en-US" b="1" dirty="0" smtClean="0"/>
          </a:p>
          <a:p>
            <a:pPr algn="l">
              <a:buNone/>
              <a:defRPr/>
            </a:pPr>
            <a:r>
              <a:rPr lang="en-US" b="1" dirty="0" smtClean="0"/>
              <a:t>Or/ </a:t>
            </a:r>
            <a:r>
              <a:rPr lang="en-US" b="1" dirty="0" err="1" smtClean="0"/>
              <a:t>Fucales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F/  </a:t>
            </a:r>
            <a:r>
              <a:rPr lang="en-US" dirty="0" err="1" smtClean="0"/>
              <a:t>Sargassaceae</a:t>
            </a:r>
            <a:r>
              <a:rPr lang="en-US" dirty="0" smtClean="0"/>
              <a:t> </a:t>
            </a:r>
          </a:p>
          <a:p>
            <a:pPr algn="l">
              <a:buNone/>
              <a:defRPr/>
            </a:pPr>
            <a:endParaRPr lang="en-US" b="1" dirty="0" smtClean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619672" y="548680"/>
            <a:ext cx="38695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5400" b="1" i="1" u="sng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Sargassum</a:t>
            </a:r>
            <a:endParaRPr lang="en-US" sz="5400" b="1" i="1" u="sng" dirty="0">
              <a:solidFill>
                <a:schemeClr val="bg2">
                  <a:lumMod val="50000"/>
                </a:schemeClr>
              </a:solidFill>
              <a:latin typeface="+mj-lt"/>
              <a:ea typeface="+mj-lt"/>
              <a:cs typeface="+mj-lt"/>
            </a:endParaRPr>
          </a:p>
        </p:txBody>
      </p:sp>
      <p:pic>
        <p:nvPicPr>
          <p:cNvPr id="52226" name="Picture 2" descr="http://www.baertierchen.de/sargas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4664"/>
            <a:ext cx="2733675" cy="3371851"/>
          </a:xfrm>
          <a:prstGeom prst="rect">
            <a:avLst/>
          </a:prstGeom>
          <a:noFill/>
        </p:spPr>
      </p:pic>
      <p:pic>
        <p:nvPicPr>
          <p:cNvPr id="52228" name="Picture 4" descr="http://1.bp.blogspot.com/_c_a8Mekl9hE/TSrT2zLuVoI/AAAAAAAABOA/hy9dWV_xKCI/s1600/Sargassum-seaweed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717032"/>
            <a:ext cx="2550790" cy="2839140"/>
          </a:xfrm>
          <a:prstGeom prst="rect">
            <a:avLst/>
          </a:prstGeom>
          <a:noFill/>
        </p:spPr>
      </p:pic>
      <p:pic>
        <p:nvPicPr>
          <p:cNvPr id="52230" name="Picture 6" descr="http://manuel.gonzales.free.fr/pages/sargassum_vulga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3669332"/>
            <a:ext cx="3906230" cy="29280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>
            <a:duotone>
              <a:schemeClr val="bg2">
                <a:tint val="95000"/>
                <a:satMod val="190000"/>
              </a:schemeClr>
              <a:schemeClr val="bg2">
                <a:shade val="78000"/>
                <a:satMod val="180000"/>
              </a:schemeClr>
            </a:duotone>
            <a:lum bright="-48000" contrast="1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75856" y="1196752"/>
            <a:ext cx="5338936" cy="4525963"/>
          </a:xfrm>
        </p:spPr>
        <p:txBody>
          <a:bodyPr/>
          <a:lstStyle/>
          <a:p>
            <a:pPr>
              <a:defRPr/>
            </a:pPr>
            <a:r>
              <a:rPr lang="ar-SA" b="1" dirty="0" smtClean="0"/>
              <a:t>يسمى" </a:t>
            </a:r>
            <a:r>
              <a:rPr lang="ar-SA" b="1" dirty="0" err="1" smtClean="0"/>
              <a:t>سارجاسم</a:t>
            </a:r>
            <a:r>
              <a:rPr lang="ar-SA" b="1" dirty="0" smtClean="0"/>
              <a:t> " </a:t>
            </a:r>
            <a:r>
              <a:rPr lang="ar-SA" b="1" dirty="0" err="1" smtClean="0"/>
              <a:t>حامول</a:t>
            </a:r>
            <a:r>
              <a:rPr lang="ar-SA" b="1" dirty="0" smtClean="0"/>
              <a:t> البحر.</a:t>
            </a:r>
          </a:p>
          <a:p>
            <a:pPr>
              <a:defRPr/>
            </a:pPr>
            <a:r>
              <a:rPr lang="ar-SA" b="1" dirty="0" smtClean="0"/>
              <a:t>تطفو بعض أصنافه بواسطة حبيبات مملوءة بالهواء .</a:t>
            </a:r>
          </a:p>
          <a:p>
            <a:pPr>
              <a:defRPr/>
            </a:pPr>
            <a:r>
              <a:rPr lang="ar-SA" b="1" dirty="0" smtClean="0"/>
              <a:t>حيث يطفو بكميات كبيرة على المياه على هيئة كتل كبيرة تعوق حركة القوارب والسفن.</a:t>
            </a:r>
          </a:p>
          <a:p>
            <a:pPr>
              <a:defRPr/>
            </a:pPr>
            <a:endParaRPr lang="ar-SA" b="1" dirty="0" smtClean="0"/>
          </a:p>
          <a:p>
            <a:pPr algn="l">
              <a:buNone/>
              <a:defRPr/>
            </a:pPr>
            <a:endParaRPr lang="ar-SA" b="1" dirty="0" smtClean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39552" y="404664"/>
            <a:ext cx="38695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5400" b="1" i="1" u="sng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Sargassum</a:t>
            </a:r>
            <a:endParaRPr lang="en-US" sz="5400" b="1" i="1" u="sng" dirty="0">
              <a:solidFill>
                <a:schemeClr val="bg2">
                  <a:lumMod val="50000"/>
                </a:schemeClr>
              </a:solidFill>
              <a:latin typeface="+mj-lt"/>
              <a:ea typeface="+mj-lt"/>
              <a:cs typeface="+mj-lt"/>
            </a:endParaRPr>
          </a:p>
        </p:txBody>
      </p:sp>
      <p:pic>
        <p:nvPicPr>
          <p:cNvPr id="50178" name="Picture 2" descr="جفت الطحلب البني sargassu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4628" y="3429000"/>
            <a:ext cx="4123476" cy="3122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>
            <a:duotone>
              <a:schemeClr val="bg2">
                <a:tint val="95000"/>
                <a:satMod val="190000"/>
              </a:schemeClr>
              <a:schemeClr val="bg2">
                <a:shade val="78000"/>
                <a:satMod val="180000"/>
              </a:schemeClr>
            </a:duotone>
            <a:lum bright="-48000" contrast="1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ar-SA" b="1" dirty="0" err="1" smtClean="0"/>
              <a:t>المحورعادة</a:t>
            </a:r>
            <a:r>
              <a:rPr lang="ar-SA" b="1" dirty="0" smtClean="0"/>
              <a:t> قصير.</a:t>
            </a:r>
          </a:p>
          <a:p>
            <a:pPr>
              <a:lnSpc>
                <a:spcPct val="150000"/>
              </a:lnSpc>
              <a:defRPr/>
            </a:pPr>
            <a:r>
              <a:rPr lang="ar-SA" b="1" dirty="0" smtClean="0"/>
              <a:t>الفروع الأولية </a:t>
            </a:r>
            <a:r>
              <a:rPr lang="ar-SA" b="1" dirty="0" err="1" smtClean="0"/>
              <a:t>مسطحة </a:t>
            </a:r>
            <a:r>
              <a:rPr lang="ar-SA" b="1" dirty="0" smtClean="0"/>
              <a:t>، </a:t>
            </a:r>
            <a:r>
              <a:rPr lang="ar-SA" b="1" dirty="0" err="1" smtClean="0"/>
              <a:t>مسننة </a:t>
            </a:r>
            <a:r>
              <a:rPr lang="ar-SA" b="1" dirty="0" smtClean="0"/>
              <a:t>، ترتيبها </a:t>
            </a:r>
            <a:r>
              <a:rPr lang="ar-SA" b="1" dirty="0" err="1" smtClean="0"/>
              <a:t>شعاعي .</a:t>
            </a:r>
            <a:endParaRPr lang="ar-SA" b="1" dirty="0" smtClean="0"/>
          </a:p>
          <a:p>
            <a:pPr>
              <a:lnSpc>
                <a:spcPct val="150000"/>
              </a:lnSpc>
              <a:defRPr/>
            </a:pPr>
            <a:r>
              <a:rPr lang="ar-SA" b="1" dirty="0" smtClean="0"/>
              <a:t> فروعها تكون خصبة وتأخذ شكل الأصابع.</a:t>
            </a:r>
          </a:p>
          <a:p>
            <a:pPr algn="l">
              <a:buNone/>
              <a:defRPr/>
            </a:pPr>
            <a:endParaRPr lang="ar-SA" dirty="0" smtClean="0"/>
          </a:p>
          <a:p>
            <a:pPr algn="l">
              <a:buNone/>
              <a:defRPr/>
            </a:pPr>
            <a:endParaRPr lang="ar-SA" dirty="0" smtClean="0"/>
          </a:p>
          <a:p>
            <a:pPr algn="l">
              <a:buNone/>
              <a:defRPr/>
            </a:pPr>
            <a:endParaRPr lang="ar-SA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790647" y="332656"/>
            <a:ext cx="38695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5400" b="1" i="1" u="sng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Sargassum</a:t>
            </a:r>
            <a:endParaRPr lang="en-US" sz="5400" b="1" i="1" u="sng" dirty="0">
              <a:solidFill>
                <a:schemeClr val="bg2">
                  <a:lumMod val="50000"/>
                </a:schemeClr>
              </a:solidFill>
              <a:latin typeface="+mj-lt"/>
              <a:ea typeface="+mj-lt"/>
              <a:cs typeface="+mj-lt"/>
            </a:endParaRPr>
          </a:p>
        </p:txBody>
      </p:sp>
      <p:pic>
        <p:nvPicPr>
          <p:cNvPr id="48130" name="Picture 2" descr="File:Sargassum natans Mey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340768"/>
            <a:ext cx="3423270" cy="494008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Rhodophyta</a:t>
            </a:r>
            <a:endParaRPr lang="ar-SA" sz="4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200000"/>
              </a:lnSpc>
              <a:buNone/>
            </a:pPr>
            <a:r>
              <a:rPr lang="ar-SA" sz="4000" b="1" dirty="0" smtClean="0">
                <a:solidFill>
                  <a:srgbClr val="FF0000"/>
                </a:solidFill>
              </a:rPr>
              <a:t>الطحالب الحمراء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 smtClean="0"/>
              <a:t>D/ </a:t>
            </a:r>
            <a:r>
              <a:rPr lang="en-US" dirty="0" err="1" smtClean="0"/>
              <a:t>Rhodophyta</a:t>
            </a:r>
            <a:r>
              <a:rPr lang="en-US" dirty="0" smtClean="0"/>
              <a:t>      </a:t>
            </a:r>
            <a:br>
              <a:rPr lang="en-US" dirty="0" smtClean="0"/>
            </a:br>
            <a:r>
              <a:rPr lang="en-US" dirty="0" err="1" smtClean="0"/>
              <a:t>Cl</a:t>
            </a:r>
            <a:r>
              <a:rPr lang="en-US" dirty="0" smtClean="0"/>
              <a:t>/ </a:t>
            </a:r>
            <a:r>
              <a:rPr lang="en-US" dirty="0" err="1" smtClean="0"/>
              <a:t>Rhodophyceae</a:t>
            </a:r>
            <a:endParaRPr lang="en-US" dirty="0" smtClean="0"/>
          </a:p>
          <a:p>
            <a:pPr algn="l">
              <a:buNone/>
              <a:defRPr/>
            </a:pPr>
            <a:r>
              <a:rPr lang="en-US" dirty="0" smtClean="0"/>
              <a:t>Or/ </a:t>
            </a:r>
            <a:r>
              <a:rPr lang="en-US" dirty="0" err="1" smtClean="0"/>
              <a:t>Lemaneales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F/ </a:t>
            </a:r>
            <a:r>
              <a:rPr lang="en-US" dirty="0" err="1" smtClean="0"/>
              <a:t>Batrachospermaceae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097405" y="332656"/>
            <a:ext cx="60051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u="sng" dirty="0" err="1">
                <a:solidFill>
                  <a:srgbClr val="CC0000"/>
                </a:solidFill>
              </a:rPr>
              <a:t>Batrachospermum</a:t>
            </a:r>
            <a:endParaRPr lang="en-US" sz="4400" b="1" i="1" u="sng" dirty="0">
              <a:solidFill>
                <a:srgbClr val="CC0000"/>
              </a:solidFill>
            </a:endParaRPr>
          </a:p>
        </p:txBody>
      </p:sp>
      <p:pic>
        <p:nvPicPr>
          <p:cNvPr id="5" name="Picture 3" descr="Batrachospermum_turfosu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471253"/>
            <a:ext cx="2449066" cy="295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sp_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1196975"/>
            <a:ext cx="36703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https://encrypted-tbn3.gstatic.com/images?q=tbn:ANd9GcQS5elwPVTKgeha_e796whRZCS37DDaewSKf24ap27eqAP1kWl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4822" y="3933056"/>
            <a:ext cx="3332185" cy="249592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556792"/>
            <a:ext cx="4834880" cy="4669979"/>
          </a:xfrm>
        </p:spPr>
        <p:txBody>
          <a:bodyPr/>
          <a:lstStyle/>
          <a:p>
            <a:pPr>
              <a:buClr>
                <a:srgbClr val="008000"/>
              </a:buClr>
            </a:pPr>
            <a:r>
              <a:rPr lang="ar-IQ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طحلب لونه اما ازرق مخضر او بنفسجي وله ملمس ناعم </a:t>
            </a:r>
            <a:r>
              <a:rPr lang="ar-IQ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وجيلاتيني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rgbClr val="008000"/>
              </a:buClr>
            </a:pPr>
            <a:r>
              <a:rPr lang="ar-IQ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ويكون المحور مؤلف من الخلايا الاسطوانية.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rgbClr val="008000"/>
              </a:buClr>
            </a:pP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rgbClr val="008000"/>
              </a:buClr>
            </a:pP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Clr>
                <a:srgbClr val="008000"/>
              </a:buClr>
            </a:pPr>
            <a:r>
              <a:rPr lang="ar-IQ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تحتوي هذه الطحالب على </a:t>
            </a:r>
            <a:r>
              <a:rPr lang="ar-IQ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صبغات</a:t>
            </a:r>
            <a:r>
              <a:rPr lang="ar-IQ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IQ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الفايكوبيلين</a:t>
            </a:r>
            <a:r>
              <a:rPr lang="ar-IQ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، </a:t>
            </a:r>
            <a:r>
              <a:rPr lang="ar-IQ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والفايكوارثرين</a:t>
            </a:r>
            <a:r>
              <a:rPr lang="ar-IQ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IQ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والفايكوسيانين</a:t>
            </a:r>
            <a:r>
              <a:rPr lang="ar-IQ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IQ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بالاضافة</a:t>
            </a:r>
            <a:r>
              <a:rPr lang="ar-IQ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الى </a:t>
            </a:r>
            <a:r>
              <a:rPr lang="ar-IQ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صبغات</a:t>
            </a:r>
            <a:r>
              <a:rPr lang="ar-IQ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IQ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الكلوروفيل (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A, B, C</a:t>
            </a:r>
            <a:r>
              <a:rPr lang="ar-IQ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ar-SA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097405" y="548680"/>
            <a:ext cx="60051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u="sng" dirty="0" err="1">
                <a:solidFill>
                  <a:srgbClr val="CC0000"/>
                </a:solidFill>
              </a:rPr>
              <a:t>Batrachospermum</a:t>
            </a:r>
            <a:endParaRPr lang="en-US" sz="4400" b="1" i="1" u="sng" dirty="0">
              <a:solidFill>
                <a:srgbClr val="CC0000"/>
              </a:solidFill>
            </a:endParaRPr>
          </a:p>
        </p:txBody>
      </p:sp>
      <p:pic>
        <p:nvPicPr>
          <p:cNvPr id="56322" name="Picture 2" descr="http://www.algaebase.org/_mediafiles/algaebase/5F9471CB0301822605XLP1D0DCA2/dwrckAnLE5P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8126"/>
          <a:stretch>
            <a:fillRect/>
          </a:stretch>
        </p:blipFill>
        <p:spPr bwMode="auto">
          <a:xfrm>
            <a:off x="4818373" y="1340768"/>
            <a:ext cx="3930092" cy="2880320"/>
          </a:xfrm>
          <a:prstGeom prst="rect">
            <a:avLst/>
          </a:prstGeom>
          <a:noFill/>
        </p:spPr>
      </p:pic>
      <p:pic>
        <p:nvPicPr>
          <p:cNvPr id="56324" name="Picture 4" descr="Photomicrography: brightfield of Batrachospermum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293096"/>
            <a:ext cx="3456384" cy="226825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Diatoms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D:</a:t>
            </a:r>
            <a:r>
              <a:rPr lang="en-US" b="1" dirty="0" smtClean="0"/>
              <a:t>Bacillariophyta</a:t>
            </a:r>
            <a:endParaRPr lang="en-US" dirty="0" smtClean="0"/>
          </a:p>
          <a:p>
            <a:pPr algn="ctr" rtl="0">
              <a:lnSpc>
                <a:spcPct val="150000"/>
              </a:lnSpc>
              <a:buNone/>
            </a:pPr>
            <a:r>
              <a:rPr lang="en-US" dirty="0" err="1" smtClean="0"/>
              <a:t>Cl:</a:t>
            </a:r>
            <a:r>
              <a:rPr lang="en-US" b="1" dirty="0" err="1" smtClean="0"/>
              <a:t>Bacillariophyceae</a:t>
            </a:r>
            <a:endParaRPr lang="en-US" b="1" dirty="0" smtClean="0"/>
          </a:p>
        </p:txBody>
      </p:sp>
      <p:pic>
        <p:nvPicPr>
          <p:cNvPr id="27650" name="Picture 2" descr="https://encrypted-tbn0.gstatic.com/images?q=tbn:ANd9GcS7fvJGiTs92YgS3HxlGw0DrmCmkPBXYp5xkLWke3GhS8yqkHSd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924944"/>
            <a:ext cx="3583285" cy="3567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Good luck…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ar-SA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أ.شروق </a:t>
            </a:r>
            <a:r>
              <a:rPr lang="ar-SA" dirty="0" err="1" smtClean="0">
                <a:solidFill>
                  <a:schemeClr val="accent1">
                    <a:lumMod val="75000"/>
                  </a:schemeClr>
                </a:solidFill>
              </a:rPr>
              <a:t>الشهراني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ar-SA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قسم الطحالب الصفراء أو الذهبية</a:t>
            </a:r>
            <a:br>
              <a:rPr lang="ar-SA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rPr>
              <a:t>Diatoms (Golden Algae)</a:t>
            </a:r>
            <a:endParaRPr lang="ar-SA" sz="3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r>
              <a:rPr lang="ar-SA" sz="2400" b="1" dirty="0" smtClean="0"/>
              <a:t>يعيش معظمها في المياه العذبة وبعضها في المياه المالحة </a:t>
            </a:r>
          </a:p>
          <a:p>
            <a:r>
              <a:rPr lang="ar-SA" sz="2400" b="1" dirty="0" smtClean="0"/>
              <a:t>وتسمى أيضا بالطحالب </a:t>
            </a:r>
            <a:r>
              <a:rPr lang="ar-SA" sz="2400" b="1" dirty="0" err="1" smtClean="0"/>
              <a:t>العصوية .</a:t>
            </a:r>
            <a:endParaRPr lang="ar-SA" sz="2400" b="1" dirty="0" smtClean="0"/>
          </a:p>
          <a:p>
            <a:r>
              <a:rPr lang="ar-SA" sz="2400" b="1" dirty="0" smtClean="0"/>
              <a:t>تحتوي صبغة الكلوروفيل </a:t>
            </a:r>
            <a:r>
              <a:rPr lang="en-US" sz="2400" b="1" dirty="0" smtClean="0"/>
              <a:t>a </a:t>
            </a:r>
            <a:r>
              <a:rPr lang="ar-SA" sz="2400" b="1" dirty="0" smtClean="0"/>
              <a:t>و</a:t>
            </a:r>
            <a:r>
              <a:rPr lang="en-US" sz="2400" b="1" dirty="0" smtClean="0"/>
              <a:t>c </a:t>
            </a:r>
            <a:r>
              <a:rPr lang="ar-SA" sz="2400" b="1" dirty="0" smtClean="0"/>
              <a:t>البنية وصبغتي </a:t>
            </a:r>
            <a:r>
              <a:rPr lang="ar-SA" sz="2400" b="1" dirty="0" err="1" smtClean="0"/>
              <a:t>كاروتين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وفيوكوزانثين</a:t>
            </a:r>
            <a:r>
              <a:rPr lang="ar-SA" sz="2400" b="1" dirty="0" smtClean="0"/>
              <a:t> وتسود على الصبغة الخضراء فيظهر اللون البني </a:t>
            </a:r>
            <a:r>
              <a:rPr lang="ar-SA" sz="2400" b="1" dirty="0" err="1" smtClean="0"/>
              <a:t>المذهب .</a:t>
            </a:r>
            <a:endParaRPr lang="ar-SA" sz="2400" b="1" dirty="0" smtClean="0"/>
          </a:p>
          <a:p>
            <a:r>
              <a:rPr lang="ar-SA" sz="2400" b="1" dirty="0" smtClean="0"/>
              <a:t>تحاط بجدار خلوي من </a:t>
            </a:r>
            <a:r>
              <a:rPr lang="ar-SA" sz="2400" b="1" dirty="0" err="1" smtClean="0"/>
              <a:t>السليولوز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والسيليكا</a:t>
            </a:r>
            <a:r>
              <a:rPr lang="ar-SA" sz="2400" b="1" dirty="0" smtClean="0"/>
              <a:t> وكربونات الكالسيوم.</a:t>
            </a:r>
          </a:p>
          <a:p>
            <a:r>
              <a:rPr lang="ar-SA" sz="2400" b="1" dirty="0" smtClean="0"/>
              <a:t>معظم افرادها وحيد الخلية وبعضها على شكل </a:t>
            </a:r>
            <a:r>
              <a:rPr lang="ar-SA" sz="2400" b="1" dirty="0" err="1" smtClean="0"/>
              <a:t>مستعمرات .</a:t>
            </a:r>
            <a:endParaRPr lang="ar-SA" sz="2400" b="1" dirty="0" smtClean="0"/>
          </a:p>
          <a:p>
            <a:r>
              <a:rPr lang="ar-SA" sz="2400" b="1" dirty="0" smtClean="0">
                <a:cs typeface="+mn-cs"/>
              </a:rPr>
              <a:t>تقسم حسب تناظرها إلى نوعين، الأول هو </a:t>
            </a:r>
            <a:r>
              <a:rPr lang="ar-SA" sz="2400" b="1" dirty="0" err="1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الدياتومات</a:t>
            </a:r>
            <a:r>
              <a:rPr lang="ar-SA" sz="2400" b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 </a:t>
            </a:r>
            <a:r>
              <a:rPr lang="ar-SA" sz="2400" b="1" dirty="0" err="1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الريشية</a:t>
            </a:r>
            <a:r>
              <a:rPr lang="ar-SA" sz="2400" b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 </a:t>
            </a:r>
            <a:r>
              <a:rPr lang="ar-SA" sz="2400" b="1" dirty="0" smtClean="0">
                <a:cs typeface="+mn-cs"/>
              </a:rPr>
              <a:t>وتتميز بالتناظر الجانبى المنتظم </a:t>
            </a:r>
            <a:r>
              <a:rPr lang="en-US" sz="2400" b="1" dirty="0" smtClean="0">
                <a:cs typeface="+mn-cs"/>
              </a:rPr>
              <a:t>Bilateral Symmetry </a:t>
            </a:r>
            <a:endParaRPr lang="ar-SA" sz="2400" b="1" dirty="0" smtClean="0">
              <a:cs typeface="+mn-cs"/>
            </a:endParaRPr>
          </a:p>
          <a:p>
            <a:pPr>
              <a:buNone/>
            </a:pPr>
            <a:r>
              <a:rPr lang="ar-SA" sz="2400" b="1" dirty="0" smtClean="0">
                <a:cs typeface="+mn-cs"/>
              </a:rPr>
              <a:t>   والثانى هو</a:t>
            </a:r>
            <a:r>
              <a:rPr lang="ar-SA" sz="2400" b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 </a:t>
            </a:r>
            <a:r>
              <a:rPr lang="ar-SA" sz="2400" b="1" dirty="0" err="1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الدياتومات</a:t>
            </a:r>
            <a:r>
              <a:rPr lang="ar-SA" sz="2400" b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 المركزية </a:t>
            </a:r>
            <a:r>
              <a:rPr lang="ar-SA" sz="2400" b="1" dirty="0" smtClean="0">
                <a:cs typeface="+mn-cs"/>
              </a:rPr>
              <a:t>وتتميز بتناظرها الشعاعى </a:t>
            </a:r>
            <a:r>
              <a:rPr lang="en-US" sz="2400" b="1" dirty="0" smtClean="0">
                <a:cs typeface="+mn-cs"/>
              </a:rPr>
              <a:t>Radial symmetry </a:t>
            </a:r>
            <a:r>
              <a:rPr lang="ar-SA" sz="2400" b="1" dirty="0" err="1" smtClean="0">
                <a:cs typeface="+mn-cs"/>
              </a:rPr>
              <a:t>.</a:t>
            </a:r>
            <a:endParaRPr lang="ar-SA" sz="2400" b="1" dirty="0" smtClean="0">
              <a:cs typeface="+mn-cs"/>
            </a:endParaRPr>
          </a:p>
          <a:p>
            <a:endParaRPr lang="ar-SA" sz="2400" dirty="0" smtClean="0">
              <a:cs typeface="+mn-cs"/>
            </a:endParaRPr>
          </a:p>
          <a:p>
            <a:endParaRPr lang="ar-SA" sz="2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48816"/>
            <a:ext cx="8229600" cy="603920"/>
          </a:xfrm>
        </p:spPr>
        <p:txBody>
          <a:bodyPr>
            <a:normAutofit fontScale="90000"/>
          </a:bodyPr>
          <a:lstStyle/>
          <a:p>
            <a:r>
              <a:rPr lang="ar-SA" dirty="0" err="1"/>
              <a:t>الدياتومات</a:t>
            </a:r>
            <a:r>
              <a:rPr lang="ar-SA" dirty="0"/>
              <a:t> </a:t>
            </a:r>
            <a:r>
              <a:rPr lang="en-US" dirty="0"/>
              <a:t>Diatoms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1080120"/>
          </a:xfrm>
        </p:spPr>
        <p:txBody>
          <a:bodyPr>
            <a:normAutofit/>
          </a:bodyPr>
          <a:lstStyle/>
          <a:p>
            <a:r>
              <a:rPr lang="ar-SA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ذات صدفة تتكون من مصراعين متداخلين كالعلبة والغطاء، الأكبر يعرف بالغمد المتراكب فوقياً </a:t>
            </a:r>
            <a:r>
              <a:rPr lang="en-US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Epitheca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والأصغر يعرف بالغمد المتراكب تحتياً </a:t>
            </a:r>
            <a:r>
              <a:rPr lang="en-US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Hypotheca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وجوانب المصراعين يلتصقان </a:t>
            </a:r>
            <a:r>
              <a:rPr lang="ar-SA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ببعضهما</a:t>
            </a:r>
            <a:r>
              <a:rPr lang="ar-SA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ويكونا ما يعرف بالحزام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Girdle</a:t>
            </a:r>
          </a:p>
          <a:p>
            <a:endParaRPr lang="ar-SA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ar-SA" dirty="0"/>
          </a:p>
        </p:txBody>
      </p:sp>
      <p:pic>
        <p:nvPicPr>
          <p:cNvPr id="18434" name="Picture 2" descr="http://elearn.shams.edu.eg/edu/elec-c/biodiversity/ch2-9.gif"/>
          <p:cNvPicPr>
            <a:picLocks noChangeAspect="1" noChangeArrowheads="1"/>
          </p:cNvPicPr>
          <p:nvPr/>
        </p:nvPicPr>
        <p:blipFill>
          <a:blip r:embed="rId3" cstate="print"/>
          <a:srcRect b="42104"/>
          <a:stretch>
            <a:fillRect/>
          </a:stretch>
        </p:blipFill>
        <p:spPr bwMode="auto">
          <a:xfrm>
            <a:off x="179512" y="2060848"/>
            <a:ext cx="5976664" cy="4648618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6084168" y="2348880"/>
            <a:ext cx="26277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يوجد فى وسطه بروز طولى يعرف </a:t>
            </a: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ب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Raphe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يسهم </a:t>
            </a: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في الحركة الانسيابية </a:t>
            </a:r>
            <a:r>
              <a:rPr lang="ar-SA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للسيتوبلازم،</a:t>
            </a:r>
            <a:endParaRPr lang="ar-SA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كما توجد عقدتان قطبيتان </a:t>
            </a:r>
          </a:p>
          <a:p>
            <a:pPr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Two Polar nodules </a:t>
            </a:r>
            <a:endParaRPr lang="ar-SA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وعقدة مركزية</a:t>
            </a:r>
          </a:p>
          <a:p>
            <a:pPr>
              <a:buNone/>
            </a:pPr>
            <a:r>
              <a:rPr lang="ar-SA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Central nodule</a:t>
            </a:r>
            <a:endParaRPr lang="ar-SA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1475656" y="3140968"/>
            <a:ext cx="86409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1331640" y="2636912"/>
            <a:ext cx="86409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3275856" y="3933056"/>
            <a:ext cx="100811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187624" y="6093296"/>
            <a:ext cx="1224136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475656" y="4149080"/>
            <a:ext cx="792088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6386" name="Picture 2" descr="http://www.2zoo.org/uploads/13506887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48680"/>
            <a:ext cx="2249191" cy="3456384"/>
          </a:xfrm>
          <a:prstGeom prst="rect">
            <a:avLst/>
          </a:prstGeom>
          <a:noFill/>
        </p:spPr>
      </p:pic>
      <p:pic>
        <p:nvPicPr>
          <p:cNvPr id="16388" name="Picture 4" descr="تقسيم الطحالب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124744"/>
            <a:ext cx="3495675" cy="3381375"/>
          </a:xfrm>
          <a:prstGeom prst="rect">
            <a:avLst/>
          </a:prstGeom>
          <a:noFill/>
        </p:spPr>
      </p:pic>
      <p:pic>
        <p:nvPicPr>
          <p:cNvPr id="16390" name="Picture 6" descr="https://encrypted-tbn2.gstatic.com/images?q=tbn:ANd9GcQxnLuLpG7QHValj9hVohLn2tiSMXtWpiUffl2NDkMzneYApe93n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005064"/>
            <a:ext cx="2828156" cy="2399296"/>
          </a:xfrm>
          <a:prstGeom prst="rect">
            <a:avLst/>
          </a:prstGeom>
          <a:noFill/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457200" y="448816"/>
            <a:ext cx="8229600" cy="603920"/>
          </a:xfrm>
          <a:prstGeom prst="rect">
            <a:avLst/>
          </a:prstGeom>
        </p:spPr>
        <p:txBody>
          <a:bodyPr anchor="b" anchorCtr="0">
            <a:normAutofit fontScale="75000" lnSpcReduction="20000"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lt"/>
                <a:cs typeface="+mj-lt"/>
              </a:rPr>
              <a:t>الدياتومات</a:t>
            </a:r>
            <a:r>
              <a:rPr kumimoji="0" lang="ar-SA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lt"/>
                <a:cs typeface="+mj-lt"/>
              </a:rPr>
              <a:t> </a:t>
            </a:r>
            <a:r>
              <a:rPr kumimoji="0" lang="en-US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85000"/>
                    <a:satMod val="150000"/>
                  </a:schemeClr>
                </a:solidFill>
                <a:effectLst/>
                <a:uLnTx/>
                <a:uFillTx/>
                <a:latin typeface="+mj-lt"/>
                <a:ea typeface="+mj-lt"/>
                <a:cs typeface="+mj-lt"/>
              </a:rPr>
              <a:t>Diatoms</a:t>
            </a:r>
            <a:endParaRPr kumimoji="0" lang="ar-SA" sz="5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85000"/>
                  <a:satMod val="150000"/>
                </a:schemeClr>
              </a:solidFill>
              <a:effectLst/>
              <a:uLnTx/>
              <a:uFillTx/>
              <a:latin typeface="+mj-lt"/>
              <a:ea typeface="+mj-lt"/>
              <a:cs typeface="+mj-lt"/>
            </a:endParaRPr>
          </a:p>
        </p:txBody>
      </p:sp>
      <p:pic>
        <p:nvPicPr>
          <p:cNvPr id="16392" name="Picture 8" descr="http://assets.inhabitat.com/wp-content/blogs.dir/1/files/2012/09/diatoms-biofuel-production-2-537x4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077072"/>
            <a:ext cx="3024336" cy="23428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>
            <a:duotone>
              <a:schemeClr val="bg2">
                <a:tint val="95000"/>
                <a:satMod val="190000"/>
              </a:schemeClr>
              <a:schemeClr val="bg2">
                <a:shade val="78000"/>
                <a:satMod val="180000"/>
              </a:schemeClr>
            </a:duotone>
            <a:lum bright="-48000" contrast="1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</a:rPr>
              <a:t>Phaeophyta</a:t>
            </a:r>
            <a:endParaRPr lang="ar-SA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endParaRPr lang="ar-SA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ar-SA" sz="4000" b="1" dirty="0" smtClean="0">
                <a:solidFill>
                  <a:schemeClr val="bg2">
                    <a:lumMod val="50000"/>
                  </a:schemeClr>
                </a:solidFill>
              </a:rPr>
              <a:t>الطحالب البنية </a:t>
            </a:r>
            <a:endParaRPr lang="ar-SA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>
            <a:duotone>
              <a:schemeClr val="bg2">
                <a:tint val="95000"/>
                <a:satMod val="190000"/>
              </a:schemeClr>
              <a:schemeClr val="bg2">
                <a:shade val="78000"/>
                <a:satMod val="180000"/>
              </a:schemeClr>
            </a:duotone>
            <a:lum bright="-48000" contrast="1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D/ </a:t>
            </a:r>
            <a:r>
              <a:rPr lang="en-US" dirty="0" err="1" smtClean="0"/>
              <a:t>Phaeophyta</a:t>
            </a:r>
            <a:r>
              <a:rPr lang="en-US" dirty="0" smtClean="0"/>
              <a:t>      </a:t>
            </a:r>
            <a:br>
              <a:rPr lang="en-US" dirty="0" smtClean="0"/>
            </a:br>
            <a:r>
              <a:rPr lang="en-US" dirty="0" err="1" smtClean="0"/>
              <a:t>Cl</a:t>
            </a:r>
            <a:r>
              <a:rPr lang="en-US" dirty="0" smtClean="0"/>
              <a:t>/ </a:t>
            </a:r>
            <a:r>
              <a:rPr lang="en-US" dirty="0" err="1" smtClean="0"/>
              <a:t>Phaeophyceae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Or/ </a:t>
            </a:r>
            <a:r>
              <a:rPr lang="en-US" b="1" dirty="0" err="1" smtClean="0"/>
              <a:t>Ectocarpales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F/  </a:t>
            </a:r>
            <a:r>
              <a:rPr lang="en-US" dirty="0" err="1" smtClean="0"/>
              <a:t>Ectocarpaceae</a:t>
            </a:r>
            <a:endParaRPr lang="ar-SA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27584" y="476672"/>
            <a:ext cx="38023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i="1" u="sng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Ectocarpus</a:t>
            </a:r>
          </a:p>
        </p:txBody>
      </p:sp>
      <p:pic>
        <p:nvPicPr>
          <p:cNvPr id="14338" name="Picture 2" descr="http://botany.natur.cuni.cz/algo/praktika/05/Ectocarpus.jpg"/>
          <p:cNvPicPr>
            <a:picLocks noChangeAspect="1" noChangeArrowheads="1"/>
          </p:cNvPicPr>
          <p:nvPr/>
        </p:nvPicPr>
        <p:blipFill>
          <a:blip r:embed="rId5" cstate="print"/>
          <a:srcRect t="4525"/>
          <a:stretch>
            <a:fillRect/>
          </a:stretch>
        </p:blipFill>
        <p:spPr bwMode="auto">
          <a:xfrm>
            <a:off x="1187624" y="3501008"/>
            <a:ext cx="4116573" cy="2952328"/>
          </a:xfrm>
          <a:prstGeom prst="rect">
            <a:avLst/>
          </a:prstGeom>
          <a:noFill/>
        </p:spPr>
      </p:pic>
      <p:pic>
        <p:nvPicPr>
          <p:cNvPr id="6" name="Picture 11" descr="d93cawEPFDR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501008"/>
            <a:ext cx="3030457" cy="28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www.asturnatura.com/Imagenes/especie/ectocarpus-siliculosus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548680"/>
            <a:ext cx="2857500" cy="280035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>
            <a:duotone>
              <a:schemeClr val="bg2">
                <a:tint val="95000"/>
                <a:satMod val="190000"/>
              </a:schemeClr>
              <a:schemeClr val="bg2">
                <a:shade val="78000"/>
                <a:satMod val="180000"/>
              </a:schemeClr>
            </a:duotone>
            <a:lum bright="-48000" contrast="1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5400" i="1" u="sng" dirty="0" err="1">
                <a:solidFill>
                  <a:schemeClr val="bg2">
                    <a:lumMod val="50000"/>
                  </a:schemeClr>
                </a:solidFill>
              </a:rPr>
              <a:t>Ectocarpus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pPr algn="just"/>
            <a:r>
              <a:rPr lang="ar-SA" dirty="0" smtClean="0"/>
              <a:t>تعيش انواع هذا الطحلب في المياه </a:t>
            </a:r>
            <a:r>
              <a:rPr lang="ar-SA" dirty="0" err="1" smtClean="0"/>
              <a:t>الباردة .</a:t>
            </a:r>
            <a:endParaRPr lang="ar-SA" dirty="0" smtClean="0"/>
          </a:p>
          <a:p>
            <a:pPr algn="just"/>
            <a:r>
              <a:rPr lang="ar-SA" dirty="0" smtClean="0"/>
              <a:t> ويتركب الطحلب من خيوط رفيعة كثيرة </a:t>
            </a:r>
            <a:r>
              <a:rPr lang="ar-SA" dirty="0" err="1" smtClean="0"/>
              <a:t>التفرع </a:t>
            </a:r>
            <a:r>
              <a:rPr lang="ar-SA" dirty="0" smtClean="0"/>
              <a:t>، لونها بني مصفر</a:t>
            </a:r>
          </a:p>
          <a:p>
            <a:pPr algn="just"/>
            <a:r>
              <a:rPr lang="ar-SA" dirty="0" smtClean="0"/>
              <a:t>خيطية الشكل, متفرعة, ذات نمو </a:t>
            </a:r>
            <a:r>
              <a:rPr lang="ar-SA" dirty="0" err="1" smtClean="0"/>
              <a:t>قمي</a:t>
            </a:r>
            <a:r>
              <a:rPr lang="ar-SA" dirty="0" smtClean="0"/>
              <a:t> وبين خلوي.</a:t>
            </a:r>
          </a:p>
          <a:p>
            <a:pPr algn="just"/>
            <a:endParaRPr lang="ar-SA" dirty="0" smtClean="0">
              <a:solidFill>
                <a:srgbClr val="FF0000"/>
              </a:solidFill>
            </a:endParaRPr>
          </a:p>
          <a:p>
            <a:pPr algn="just"/>
            <a:r>
              <a:rPr lang="ar-SA" b="1" dirty="0" smtClean="0">
                <a:solidFill>
                  <a:schemeClr val="bg2">
                    <a:lumMod val="50000"/>
                  </a:schemeClr>
                </a:solidFill>
              </a:rPr>
              <a:t>تتكون من </a:t>
            </a:r>
            <a:r>
              <a:rPr lang="ar-SA" b="1" dirty="0" err="1" smtClean="0">
                <a:solidFill>
                  <a:schemeClr val="bg2">
                    <a:lumMod val="50000"/>
                  </a:schemeClr>
                </a:solidFill>
              </a:rPr>
              <a:t>جزئين</a:t>
            </a:r>
            <a:r>
              <a:rPr lang="ar-SA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ar-SA" b="1" dirty="0" err="1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ar-SA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ar-SA" dirty="0" smtClean="0"/>
              <a:t> </a:t>
            </a:r>
            <a:r>
              <a:rPr lang="ar-SA" b="1" u="sng" dirty="0" smtClean="0"/>
              <a:t>جزء منبسط </a:t>
            </a:r>
            <a:r>
              <a:rPr lang="ar-SA" dirty="0" smtClean="0"/>
              <a:t>وهي تفرعات شبه جذرية</a:t>
            </a:r>
          </a:p>
          <a:p>
            <a:pPr algn="just">
              <a:buNone/>
            </a:pPr>
            <a:r>
              <a:rPr lang="ar-SA" dirty="0" smtClean="0"/>
              <a:t>     تساعد على تثبيت الطحلب.</a:t>
            </a:r>
          </a:p>
          <a:p>
            <a:pPr algn="just">
              <a:buFontTx/>
              <a:buChar char="-"/>
            </a:pPr>
            <a:r>
              <a:rPr lang="ar-SA" dirty="0" smtClean="0"/>
              <a:t> </a:t>
            </a:r>
            <a:r>
              <a:rPr lang="ar-SA" b="1" u="sng" dirty="0" smtClean="0"/>
              <a:t>جزء قائم </a:t>
            </a:r>
            <a:r>
              <a:rPr lang="ar-SA" dirty="0" smtClean="0"/>
              <a:t>ويتكون من عدد من الخيوط</a:t>
            </a:r>
          </a:p>
          <a:p>
            <a:pPr algn="just">
              <a:buNone/>
            </a:pPr>
            <a:r>
              <a:rPr lang="ar-SA" dirty="0" smtClean="0"/>
              <a:t> الطحلبية متفرعة.</a:t>
            </a:r>
          </a:p>
          <a:p>
            <a:endParaRPr lang="ar-SA" dirty="0"/>
          </a:p>
        </p:txBody>
      </p:sp>
      <p:pic>
        <p:nvPicPr>
          <p:cNvPr id="4" name="Picture 11" descr="d93cawEPFDR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068960"/>
            <a:ext cx="323083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>
            <a:duotone>
              <a:schemeClr val="bg2">
                <a:tint val="95000"/>
                <a:satMod val="190000"/>
              </a:schemeClr>
              <a:schemeClr val="bg2">
                <a:shade val="78000"/>
                <a:satMod val="180000"/>
              </a:schemeClr>
            </a:duotone>
            <a:lum bright="-48000" contrast="1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29608" y="1196752"/>
            <a:ext cx="4834880" cy="5400600"/>
          </a:xfrm>
        </p:spPr>
        <p:txBody>
          <a:bodyPr>
            <a:normAutofit/>
          </a:bodyPr>
          <a:lstStyle/>
          <a:p>
            <a:pPr algn="just"/>
            <a:r>
              <a:rPr lang="ar-SA" b="1" dirty="0" smtClean="0">
                <a:latin typeface="Arabic Typesetting" pitchFamily="66" charset="-78"/>
                <a:cs typeface="Arabic Typesetting" pitchFamily="66" charset="-78"/>
              </a:rPr>
              <a:t>الخلية صغيرة الحجم دائرية او أسطوانية تحاط من الخارج بجدار </a:t>
            </a:r>
            <a:r>
              <a:rPr lang="ar-SA" b="1" dirty="0" err="1" smtClean="0">
                <a:latin typeface="Arabic Typesetting" pitchFamily="66" charset="-78"/>
                <a:cs typeface="Arabic Typesetting" pitchFamily="66" charset="-78"/>
              </a:rPr>
              <a:t>سميك .</a:t>
            </a:r>
            <a:endParaRPr lang="ar-SA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r>
              <a:rPr lang="ar-SA" b="1" dirty="0" smtClean="0">
                <a:latin typeface="Arabic Typesetting" pitchFamily="66" charset="-78"/>
                <a:cs typeface="Arabic Typesetting" pitchFamily="66" charset="-78"/>
              </a:rPr>
              <a:t>تحتوي </a:t>
            </a:r>
            <a:r>
              <a:rPr lang="ar-SA" b="1" dirty="0" smtClean="0">
                <a:latin typeface="Arabic Typesetting" pitchFamily="66" charset="-78"/>
                <a:cs typeface="Arabic Typesetting" pitchFamily="66" charset="-78"/>
              </a:rPr>
              <a:t>على </a:t>
            </a:r>
            <a:r>
              <a:rPr lang="ar-SA" b="1" dirty="0" err="1" smtClean="0">
                <a:latin typeface="Arabic Typesetting" pitchFamily="66" charset="-78"/>
                <a:cs typeface="Arabic Typesetting" pitchFamily="66" charset="-78"/>
              </a:rPr>
              <a:t>بلاستيدات</a:t>
            </a:r>
            <a:r>
              <a:rPr lang="ar-SA" b="1" dirty="0" smtClean="0">
                <a:latin typeface="Arabic Typesetting" pitchFamily="66" charset="-78"/>
                <a:cs typeface="Arabic Typesetting" pitchFamily="66" charset="-78"/>
              </a:rPr>
              <a:t> تكون اما قرصية او شريطية غير منتظمة الشكل.</a:t>
            </a:r>
          </a:p>
          <a:p>
            <a:pPr algn="just"/>
            <a:endParaRPr lang="ar-SA" dirty="0" smtClean="0">
              <a:cs typeface="Simplified Arabic" pitchFamily="2" charset="-78"/>
            </a:endParaRPr>
          </a:p>
          <a:p>
            <a:pPr algn="just"/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cs typeface="Simplified Arabic" pitchFamily="2" charset="-78"/>
              </a:rPr>
              <a:t> تحتوي على </a:t>
            </a:r>
            <a:r>
              <a:rPr lang="ar-SA" sz="3000" b="1" dirty="0" err="1" smtClean="0">
                <a:solidFill>
                  <a:schemeClr val="accent1">
                    <a:lumMod val="50000"/>
                  </a:schemeClr>
                </a:solidFill>
                <a:cs typeface="Simplified Arabic" pitchFamily="2" charset="-78"/>
              </a:rPr>
              <a:t>أصباغ :</a:t>
            </a:r>
            <a:endParaRPr lang="ar-SA" sz="3000" b="1" dirty="0" smtClean="0">
              <a:solidFill>
                <a:schemeClr val="accent1">
                  <a:lumMod val="50000"/>
                </a:schemeClr>
              </a:solidFill>
              <a:cs typeface="Simplified Arabic" pitchFamily="2" charset="-78"/>
            </a:endParaRPr>
          </a:p>
          <a:p>
            <a:pPr algn="just">
              <a:buFontTx/>
              <a:buChar char="-"/>
            </a:pP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Simplified Arabic" pitchFamily="2" charset="-78"/>
              </a:rPr>
              <a:t> الصبغ البني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cs typeface="Simplified Arabic" pitchFamily="2" charset="-78"/>
              </a:rPr>
              <a:t>Fucoxanthin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Simplified Arabic" pitchFamily="2" charset="-78"/>
              </a:rPr>
              <a:t> </a:t>
            </a:r>
          </a:p>
          <a:p>
            <a:pPr algn="just">
              <a:buFontTx/>
              <a:buChar char="-"/>
            </a:pP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Simplified Arabic" pitchFamily="2" charset="-78"/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Simplified Arabic" pitchFamily="2" charset="-78"/>
              </a:rPr>
              <a:t>Chlorophyll a &amp; b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Simplified Arabic" pitchFamily="2" charset="-78"/>
              </a:rPr>
              <a:t> </a:t>
            </a:r>
          </a:p>
          <a:p>
            <a:pPr algn="just">
              <a:buFontTx/>
              <a:buChar char="-"/>
            </a:pP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Simplified Arabic" pitchFamily="2" charset="-78"/>
              </a:rPr>
              <a:t> </a:t>
            </a:r>
            <a:r>
              <a:rPr lang="ar-SA" b="1" dirty="0" err="1" smtClean="0">
                <a:solidFill>
                  <a:schemeClr val="accent2">
                    <a:lumMod val="50000"/>
                  </a:schemeClr>
                </a:solidFill>
                <a:cs typeface="Simplified Arabic" pitchFamily="2" charset="-78"/>
              </a:rPr>
              <a:t>الكاروتين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Simplified Arabic" pitchFamily="2" charset="-78"/>
              </a:rPr>
              <a:t>Carotene 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Simplified Arabic" pitchFamily="2" charset="-78"/>
              </a:rPr>
              <a:t> </a:t>
            </a:r>
          </a:p>
          <a:p>
            <a:pPr algn="just">
              <a:buFontTx/>
              <a:buChar char="-"/>
            </a:pP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Simplified Arabic" pitchFamily="2" charset="-78"/>
              </a:rPr>
              <a:t> </a:t>
            </a:r>
            <a:r>
              <a:rPr lang="ar-SA" b="1" dirty="0" err="1" smtClean="0">
                <a:solidFill>
                  <a:schemeClr val="accent2">
                    <a:lumMod val="50000"/>
                  </a:schemeClr>
                </a:solidFill>
                <a:cs typeface="Simplified Arabic" pitchFamily="2" charset="-78"/>
              </a:rPr>
              <a:t>الزانثوفيل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Simplified Arabic" pitchFamily="2" charset="-78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cs typeface="Simplified Arabic" pitchFamily="2" charset="-78"/>
              </a:rPr>
              <a:t>Xanthophyll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Simplified Arabic" pitchFamily="2" charset="-78"/>
              </a:rPr>
              <a:t> </a:t>
            </a:r>
          </a:p>
          <a:p>
            <a:pPr algn="just">
              <a:buFontTx/>
              <a:buChar char="-"/>
            </a:pPr>
            <a:endParaRPr lang="ar-SA" dirty="0" smtClean="0">
              <a:solidFill>
                <a:srgbClr val="0000CC"/>
              </a:solidFill>
              <a:cs typeface="Simplified Arabic" pitchFamily="2" charset="-78"/>
            </a:endParaRPr>
          </a:p>
          <a:p>
            <a:endParaRPr lang="ar-SA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64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i="1" u="sng" dirty="0" err="1">
                <a:solidFill>
                  <a:schemeClr val="bg2">
                    <a:lumMod val="50000"/>
                  </a:schemeClr>
                </a:solidFill>
              </a:rPr>
              <a:t>Ectocarpus</a:t>
            </a:r>
            <a:endParaRPr lang="en-US" sz="4400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صورة 4" descr="اكتوكاربس تركيب  الخلية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824" y="1484784"/>
            <a:ext cx="374811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أصل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0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1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2.xml><?xml version="1.0" encoding="utf-8"?>
<a:themeOverride xmlns:a="http://schemas.openxmlformats.org/drawingml/2006/main">
  <a:clrScheme name="مخصص 6">
    <a:dk1>
      <a:sysClr val="windowText" lastClr="000000"/>
    </a:dk1>
    <a:lt1>
      <a:sysClr val="window" lastClr="FFFFFF"/>
    </a:lt1>
    <a:dk2>
      <a:srgbClr val="323232"/>
    </a:dk2>
    <a:lt2>
      <a:srgbClr val="9F2936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مخصص 6">
    <a:dk1>
      <a:sysClr val="windowText" lastClr="000000"/>
    </a:dk1>
    <a:lt1>
      <a:sysClr val="window" lastClr="FFFFFF"/>
    </a:lt1>
    <a:dk2>
      <a:srgbClr val="323232"/>
    </a:dk2>
    <a:lt2>
      <a:srgbClr val="9F2936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مخصص 6">
    <a:dk1>
      <a:sysClr val="windowText" lastClr="000000"/>
    </a:dk1>
    <a:lt1>
      <a:sysClr val="window" lastClr="FFFFFF"/>
    </a:lt1>
    <a:dk2>
      <a:srgbClr val="323232"/>
    </a:dk2>
    <a:lt2>
      <a:srgbClr val="9F2936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5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5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ألوان متوسطة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512</TotalTime>
  <Words>469</Words>
  <Application>Microsoft Office PowerPoint</Application>
  <PresentationFormat>عرض على الشاشة (3:4)‏</PresentationFormat>
  <Paragraphs>103</Paragraphs>
  <Slides>20</Slides>
  <Notes>20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Carnival</vt:lpstr>
      <vt:lpstr>280 حدق  (أحيائية الطحالب الدقيقة)  المعمل الثامن </vt:lpstr>
      <vt:lpstr>Diatoms</vt:lpstr>
      <vt:lpstr>قسم الطحالب الصفراء أو الذهبية Diatoms (Golden Algae)</vt:lpstr>
      <vt:lpstr>الدياتومات Diatoms</vt:lpstr>
      <vt:lpstr>الشريحة 5</vt:lpstr>
      <vt:lpstr>الشريحة 6</vt:lpstr>
      <vt:lpstr>الشريحة 7</vt:lpstr>
      <vt:lpstr>Ectocarpus</vt:lpstr>
      <vt:lpstr>Ectocarpus</vt:lpstr>
      <vt:lpstr>الشريحة 10</vt:lpstr>
      <vt:lpstr>Fucus</vt:lpstr>
      <vt:lpstr>Fucus</vt:lpstr>
      <vt:lpstr>Fucus-conceptacle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Good luck…   أ.شروق الشهراني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44</cp:revision>
  <dcterms:created xsi:type="dcterms:W3CDTF">2012-11-16T12:41:45Z</dcterms:created>
  <dcterms:modified xsi:type="dcterms:W3CDTF">2013-11-16T18:27:04Z</dcterms:modified>
</cp:coreProperties>
</file>