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25" autoAdjust="0"/>
    <p:restoredTop sz="94660"/>
  </p:normalViewPr>
  <p:slideViewPr>
    <p:cSldViewPr>
      <p:cViewPr varScale="1">
        <p:scale>
          <a:sx n="65" d="100"/>
          <a:sy n="65" d="100"/>
        </p:scale>
        <p:origin x="-9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7998F07-C4D8-4368-BC71-3CDB1C1E8AD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57C37E-7497-4857-B808-19667083EE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98F07-C4D8-4368-BC71-3CDB1C1E8AD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C37E-7497-4857-B808-19667083E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98F07-C4D8-4368-BC71-3CDB1C1E8AD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C37E-7497-4857-B808-19667083E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998F07-C4D8-4368-BC71-3CDB1C1E8AD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57C37E-7497-4857-B808-19667083EE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7998F07-C4D8-4368-BC71-3CDB1C1E8AD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57C37E-7497-4857-B808-19667083EE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98F07-C4D8-4368-BC71-3CDB1C1E8AD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C37E-7497-4857-B808-19667083EE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98F07-C4D8-4368-BC71-3CDB1C1E8AD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C37E-7497-4857-B808-19667083EE3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998F07-C4D8-4368-BC71-3CDB1C1E8AD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57C37E-7497-4857-B808-19667083EE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98F07-C4D8-4368-BC71-3CDB1C1E8AD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C37E-7497-4857-B808-19667083EE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7998F07-C4D8-4368-BC71-3CDB1C1E8AD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57C37E-7497-4857-B808-19667083EE3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998F07-C4D8-4368-BC71-3CDB1C1E8AD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57C37E-7497-4857-B808-19667083EE3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7998F07-C4D8-4368-BC71-3CDB1C1E8AD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57C37E-7497-4857-B808-19667083EE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PASSIVE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7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077200" cy="6092952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Past-passive form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: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Arial"/>
              </a:rPr>
              <a:t>		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modal</a:t>
            </a:r>
            <a:r>
              <a:rPr lang="en-US" b="1" dirty="0">
                <a:latin typeface="Calibri"/>
                <a:ea typeface="Calibri"/>
                <a:cs typeface="Arial"/>
              </a:rPr>
              <a:t> +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	</a:t>
            </a:r>
            <a:r>
              <a:rPr lang="en-US" b="1" i="1" dirty="0" smtClean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have </a:t>
            </a:r>
            <a:r>
              <a:rPr lang="en-US" b="1" i="1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been 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	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+ </a:t>
            </a:r>
            <a:r>
              <a:rPr lang="en-US" b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pp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Arial"/>
              </a:rPr>
              <a:t>(</a:t>
            </a:r>
            <a:r>
              <a:rPr lang="en-US" b="1" dirty="0" err="1">
                <a:latin typeface="Calibri"/>
                <a:ea typeface="Calibri"/>
                <a:cs typeface="Arial"/>
              </a:rPr>
              <a:t>i</a:t>
            </a:r>
            <a:r>
              <a:rPr lang="en-US" b="1" dirty="0">
                <a:latin typeface="Calibri"/>
                <a:ea typeface="Calibri"/>
                <a:cs typeface="Arial"/>
              </a:rPr>
              <a:t>) The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letter	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should</a:t>
            </a:r>
            <a:r>
              <a:rPr lang="en-US" b="1" i="1" dirty="0">
                <a:latin typeface="Calibri"/>
                <a:ea typeface="Calibri"/>
                <a:cs typeface="Arial"/>
              </a:rPr>
              <a:t> 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	</a:t>
            </a:r>
            <a:r>
              <a:rPr lang="en-US" b="1" i="1" dirty="0" smtClean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have been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	</a:t>
            </a:r>
            <a:r>
              <a:rPr lang="en-US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sent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last week.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latin typeface="Calibri"/>
                <a:ea typeface="Calibri"/>
                <a:cs typeface="Arial"/>
              </a:rPr>
              <a:t>(j) This house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	</a:t>
            </a:r>
            <a:r>
              <a:rPr lang="en-US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must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		</a:t>
            </a:r>
            <a:r>
              <a:rPr lang="en-US" b="1" i="1" dirty="0" smtClean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have </a:t>
            </a:r>
            <a:r>
              <a:rPr lang="en-US" b="1" i="1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been 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	</a:t>
            </a:r>
            <a:r>
              <a:rPr lang="en-US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built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over 200 years ago.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latin typeface="Calibri"/>
                <a:ea typeface="Calibri"/>
                <a:cs typeface="Arial"/>
              </a:rPr>
              <a:t>(k) Eric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	</a:t>
            </a:r>
            <a:r>
              <a:rPr lang="en-US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couldn’t 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	</a:t>
            </a:r>
            <a:r>
              <a:rPr lang="en-US" b="1" i="1" dirty="0" smtClean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have </a:t>
            </a:r>
            <a:r>
              <a:rPr lang="en-US" b="1" i="1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been 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	</a:t>
            </a:r>
            <a:r>
              <a:rPr lang="en-US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offered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the job.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Arial"/>
              </a:rPr>
              <a:t>(l) </a:t>
            </a:r>
            <a:r>
              <a:rPr lang="en-US" b="1" dirty="0">
                <a:latin typeface="Calibri"/>
                <a:ea typeface="Calibri"/>
                <a:cs typeface="Arial"/>
              </a:rPr>
              <a:t>Jill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		</a:t>
            </a:r>
            <a:r>
              <a:rPr lang="en-US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ought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to 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	</a:t>
            </a:r>
            <a:r>
              <a:rPr lang="en-US" b="1" i="1" dirty="0" smtClean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have </a:t>
            </a:r>
            <a:r>
              <a:rPr lang="en-US" b="1" i="1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been 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	</a:t>
            </a:r>
            <a:r>
              <a:rPr lang="en-US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invited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to the party.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23077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en-US" dirty="0"/>
              <a:t>Non-Progressive Passive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924800" cy="5181600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 ( </a:t>
            </a:r>
            <a:r>
              <a:rPr lang="en-US" b="1" i="1" dirty="0">
                <a:latin typeface="Calibri"/>
                <a:ea typeface="Calibri"/>
                <a:cs typeface="Arial"/>
              </a:rPr>
              <a:t>a ) </a:t>
            </a:r>
            <a:r>
              <a:rPr lang="en-US" b="1" dirty="0">
                <a:latin typeface="Calibri"/>
                <a:ea typeface="Calibri"/>
                <a:cs typeface="Arial"/>
              </a:rPr>
              <a:t>The door is </a:t>
            </a:r>
            <a:r>
              <a:rPr lang="en-US" b="1" i="1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old</a:t>
            </a:r>
            <a:r>
              <a:rPr lang="en-US" b="1" i="1" dirty="0">
                <a:latin typeface="Calibri"/>
                <a:ea typeface="Calibri"/>
                <a:cs typeface="Arial"/>
              </a:rPr>
              <a:t>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 b ) The door is </a:t>
            </a:r>
            <a:r>
              <a:rPr lang="en-US" b="1" i="1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green</a:t>
            </a:r>
            <a:r>
              <a:rPr lang="en-US" b="1" i="1" dirty="0">
                <a:latin typeface="Calibri"/>
                <a:ea typeface="Calibri"/>
                <a:cs typeface="Arial"/>
              </a:rPr>
              <a:t>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 c ) The door is </a:t>
            </a:r>
            <a:r>
              <a:rPr lang="en-US" b="1" i="1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locked</a:t>
            </a:r>
            <a:r>
              <a:rPr lang="en-US" b="1" i="1" dirty="0">
                <a:latin typeface="Calibri"/>
                <a:ea typeface="Calibri"/>
                <a:cs typeface="Arial"/>
              </a:rPr>
              <a:t>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In (a) and (b): </a:t>
            </a:r>
            <a:r>
              <a:rPr lang="en-US" b="1" i="1" dirty="0">
                <a:latin typeface="Calibri"/>
                <a:ea typeface="Calibri"/>
                <a:cs typeface="Arial"/>
              </a:rPr>
              <a:t>old </a:t>
            </a:r>
            <a:r>
              <a:rPr lang="en-US" b="1" dirty="0">
                <a:latin typeface="Calibri"/>
                <a:ea typeface="Calibri"/>
                <a:cs typeface="Arial"/>
              </a:rPr>
              <a:t>and </a:t>
            </a:r>
            <a:r>
              <a:rPr lang="en-US" b="1" i="1" dirty="0">
                <a:latin typeface="Calibri"/>
                <a:ea typeface="Calibri"/>
                <a:cs typeface="Arial"/>
              </a:rPr>
              <a:t>green </a:t>
            </a:r>
            <a:r>
              <a:rPr lang="en-US" b="1" dirty="0">
                <a:latin typeface="Calibri"/>
                <a:ea typeface="Calibri"/>
                <a:cs typeface="Arial"/>
              </a:rPr>
              <a:t>are </a:t>
            </a:r>
            <a:r>
              <a:rPr lang="en-US" b="1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adjectives</a:t>
            </a:r>
            <a:r>
              <a:rPr lang="en-US" b="1" dirty="0">
                <a:latin typeface="Calibri"/>
                <a:ea typeface="Calibri"/>
                <a:cs typeface="Arial"/>
              </a:rPr>
              <a:t>. They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describe</a:t>
            </a:r>
            <a:r>
              <a:rPr lang="en-US" b="1" dirty="0">
                <a:latin typeface="Calibri"/>
                <a:ea typeface="Calibri"/>
                <a:cs typeface="Arial"/>
              </a:rPr>
              <a:t> the door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In (c):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locked</a:t>
            </a:r>
            <a:r>
              <a:rPr lang="en-US" b="1" i="1" dirty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is a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past participle</a:t>
            </a:r>
            <a:r>
              <a:rPr lang="en-US" b="1" dirty="0">
                <a:latin typeface="Calibri"/>
                <a:ea typeface="Calibri"/>
                <a:cs typeface="Arial"/>
              </a:rPr>
              <a:t>. It is </a:t>
            </a:r>
            <a:r>
              <a:rPr lang="en-US" b="1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used</a:t>
            </a:r>
            <a:r>
              <a:rPr lang="en-US" b="1" dirty="0">
                <a:latin typeface="Calibri"/>
                <a:ea typeface="Calibri"/>
                <a:cs typeface="Arial"/>
              </a:rPr>
              <a:t> as an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adjective</a:t>
            </a:r>
            <a:r>
              <a:rPr lang="en-US" b="1" dirty="0">
                <a:latin typeface="Calibri"/>
                <a:ea typeface="Calibri"/>
                <a:cs typeface="Arial"/>
              </a:rPr>
              <a:t>. It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describes</a:t>
            </a:r>
            <a:r>
              <a:rPr lang="en-US" b="1" dirty="0">
                <a:latin typeface="Calibri"/>
                <a:ea typeface="Calibri"/>
                <a:cs typeface="Arial"/>
              </a:rPr>
              <a:t> the door.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201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>
            <a:normAutofit fontScale="92500" lnSpcReduction="1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 (d ) I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locked</a:t>
            </a:r>
            <a:r>
              <a:rPr lang="en-US" b="1" dirty="0">
                <a:latin typeface="Calibri"/>
                <a:ea typeface="Calibri"/>
                <a:cs typeface="Arial"/>
              </a:rPr>
              <a:t> the door five minutes ago.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 e ) The door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was locked </a:t>
            </a:r>
            <a:r>
              <a:rPr lang="en-US" b="1" dirty="0">
                <a:latin typeface="Calibri"/>
                <a:ea typeface="Calibri"/>
                <a:cs typeface="Arial"/>
              </a:rPr>
              <a:t>by me five minutes ago.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 f ) Now the door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is locked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 g ) Ann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broke</a:t>
            </a:r>
            <a:r>
              <a:rPr lang="en-US" b="1" dirty="0">
                <a:latin typeface="Calibri"/>
                <a:ea typeface="Calibri"/>
                <a:cs typeface="Arial"/>
              </a:rPr>
              <a:t> the window yesterday.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(h ) The window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was broken </a:t>
            </a:r>
            <a:r>
              <a:rPr lang="en-US" b="1" dirty="0">
                <a:latin typeface="Calibri"/>
                <a:ea typeface="Calibri"/>
                <a:cs typeface="Arial"/>
              </a:rPr>
              <a:t>by Ann.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 </a:t>
            </a:r>
            <a:r>
              <a:rPr lang="en-US" b="1" dirty="0" err="1">
                <a:latin typeface="Calibri"/>
                <a:ea typeface="Calibri"/>
                <a:cs typeface="Arial"/>
              </a:rPr>
              <a:t>i</a:t>
            </a:r>
            <a:r>
              <a:rPr lang="en-US" b="1" dirty="0">
                <a:latin typeface="Calibri"/>
                <a:ea typeface="Calibri"/>
                <a:cs typeface="Arial"/>
              </a:rPr>
              <a:t> ) Now the window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is broken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When the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passive</a:t>
            </a:r>
            <a:r>
              <a:rPr lang="en-US" b="1" dirty="0">
                <a:latin typeface="Calibri"/>
                <a:ea typeface="Calibri"/>
                <a:cs typeface="Arial"/>
              </a:rPr>
              <a:t> form is used to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describe an existing situation or state</a:t>
            </a:r>
            <a:r>
              <a:rPr lang="en-US" b="1" dirty="0">
                <a:latin typeface="Calibri"/>
                <a:ea typeface="Calibri"/>
                <a:cs typeface="Arial"/>
              </a:rPr>
              <a:t>, as in (c), (f), and (</a:t>
            </a:r>
            <a:r>
              <a:rPr lang="en-US" b="1" dirty="0" err="1">
                <a:latin typeface="Calibri"/>
                <a:ea typeface="Calibri"/>
                <a:cs typeface="Arial"/>
              </a:rPr>
              <a:t>i</a:t>
            </a:r>
            <a:r>
              <a:rPr lang="en-US" b="1" dirty="0">
                <a:latin typeface="Calibri"/>
                <a:ea typeface="Calibri"/>
                <a:cs typeface="Arial"/>
              </a:rPr>
              <a:t>), it is called the “</a:t>
            </a:r>
            <a:r>
              <a:rPr lang="en-US" b="1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non-progressive passive</a:t>
            </a:r>
            <a:r>
              <a:rPr lang="en-US" b="1" dirty="0">
                <a:latin typeface="Calibri"/>
                <a:ea typeface="Calibri"/>
                <a:cs typeface="Arial"/>
              </a:rPr>
              <a:t>.” In the non-progressive: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•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no action </a:t>
            </a:r>
            <a:r>
              <a:rPr lang="en-US" b="1" dirty="0">
                <a:latin typeface="Calibri"/>
                <a:ea typeface="Calibri"/>
                <a:cs typeface="Arial"/>
              </a:rPr>
              <a:t>is taking place; the action happened earlier.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• there is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no by-phrase</a:t>
            </a:r>
            <a:r>
              <a:rPr lang="en-US" b="1" dirty="0">
                <a:latin typeface="Calibri"/>
                <a:ea typeface="Calibri"/>
                <a:cs typeface="Arial"/>
              </a:rPr>
              <a:t>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• the past participle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functions as an adjective</a:t>
            </a:r>
            <a:r>
              <a:rPr lang="en-US" b="1" dirty="0">
                <a:latin typeface="Calibri"/>
                <a:ea typeface="Calibri"/>
                <a:cs typeface="Arial"/>
              </a:rPr>
              <a:t>.</a:t>
            </a:r>
            <a:endParaRPr lang="en-US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78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6245352"/>
          </a:xfrm>
        </p:spPr>
        <p:txBody>
          <a:bodyPr>
            <a:normAutofit lnSpcReduction="1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latin typeface="Calibri"/>
                <a:ea typeface="Calibri"/>
                <a:cs typeface="Arial"/>
              </a:rPr>
              <a:t>( </a:t>
            </a:r>
            <a:r>
              <a:rPr lang="en-US" b="1" dirty="0">
                <a:latin typeface="Calibri"/>
                <a:ea typeface="Calibri"/>
                <a:cs typeface="Arial"/>
              </a:rPr>
              <a:t>j ) I </a:t>
            </a:r>
            <a:r>
              <a:rPr lang="en-US" b="1" i="1" dirty="0">
                <a:latin typeface="Calibri"/>
                <a:ea typeface="Calibri"/>
                <a:cs typeface="Arial"/>
              </a:rPr>
              <a:t>am interested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in</a:t>
            </a:r>
            <a:r>
              <a:rPr lang="en-US" b="1" i="1" dirty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Chinese art.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 k ) He </a:t>
            </a:r>
            <a:r>
              <a:rPr lang="en-US" b="1" i="1" dirty="0">
                <a:latin typeface="Calibri"/>
                <a:ea typeface="Calibri"/>
                <a:cs typeface="Arial"/>
              </a:rPr>
              <a:t>is satisfied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with</a:t>
            </a:r>
            <a:r>
              <a:rPr lang="en-US" b="1" i="1" dirty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his job.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(I ) Ann </a:t>
            </a:r>
            <a:r>
              <a:rPr lang="en-US" b="1" i="1" dirty="0">
                <a:latin typeface="Calibri"/>
                <a:ea typeface="Calibri"/>
                <a:cs typeface="Arial"/>
              </a:rPr>
              <a:t>is married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to</a:t>
            </a:r>
            <a:r>
              <a:rPr lang="en-US" b="1" i="1" dirty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Alex.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Prepositions</a:t>
            </a:r>
            <a:r>
              <a:rPr lang="en-US" b="1" dirty="0">
                <a:latin typeface="Calibri"/>
                <a:ea typeface="Calibri"/>
                <a:cs typeface="Arial"/>
              </a:rPr>
              <a:t> other than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</a:t>
            </a:r>
            <a:r>
              <a:rPr lang="en-US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y</a:t>
            </a:r>
            <a:r>
              <a:rPr lang="en-US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can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follow</a:t>
            </a:r>
            <a:r>
              <a:rPr lang="en-US" b="1" dirty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non-progressive passive verbs</a:t>
            </a:r>
            <a:r>
              <a:rPr lang="en-US" b="1" dirty="0">
                <a:latin typeface="Calibri"/>
                <a:ea typeface="Calibri"/>
                <a:cs typeface="Arial"/>
              </a:rPr>
              <a:t>. (See Chart 11 -6.)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(m) I don’t know where I am. I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am lost</a:t>
            </a:r>
            <a:r>
              <a:rPr lang="en-US" b="1" i="1" dirty="0">
                <a:latin typeface="Calibri"/>
                <a:ea typeface="Calibri"/>
                <a:cs typeface="Arial"/>
              </a:rPr>
              <a:t>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(n ) I can’t find my purse. It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is gone</a:t>
            </a:r>
            <a:r>
              <a:rPr lang="en-US" b="1" i="1" dirty="0">
                <a:latin typeface="Calibri"/>
                <a:ea typeface="Calibri"/>
                <a:cs typeface="Arial"/>
              </a:rPr>
              <a:t>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(o ) I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am finished </a:t>
            </a:r>
            <a:r>
              <a:rPr lang="en-US" b="1" i="1" dirty="0">
                <a:latin typeface="Calibri"/>
                <a:ea typeface="Calibri"/>
                <a:cs typeface="Arial"/>
              </a:rPr>
              <a:t>with </a:t>
            </a:r>
            <a:r>
              <a:rPr lang="en-US" b="1" dirty="0">
                <a:latin typeface="Calibri"/>
                <a:ea typeface="Calibri"/>
                <a:cs typeface="Arial"/>
              </a:rPr>
              <a:t>my work.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 p ) I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am done </a:t>
            </a:r>
            <a:r>
              <a:rPr lang="en-US" b="1" i="1" dirty="0">
                <a:latin typeface="Calibri"/>
                <a:ea typeface="Calibri"/>
                <a:cs typeface="Arial"/>
              </a:rPr>
              <a:t>with </a:t>
            </a:r>
            <a:r>
              <a:rPr lang="en-US" b="1" dirty="0">
                <a:latin typeface="Calibri"/>
                <a:ea typeface="Calibri"/>
                <a:cs typeface="Arial"/>
              </a:rPr>
              <a:t>my work.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Sentences (m) through (p) are examples of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idiomatic usage of the passive </a:t>
            </a:r>
            <a:r>
              <a:rPr lang="en-US" b="1" dirty="0">
                <a:latin typeface="Calibri"/>
                <a:ea typeface="Calibri"/>
                <a:cs typeface="Arial"/>
              </a:rPr>
              <a:t>form in common, everyday English. These sentences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have no equivalent active sentence</a:t>
            </a:r>
            <a:endParaRPr lang="en-US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933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/>
              <a:t> The Passive with 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153400" cy="5715000"/>
          </a:xfrm>
        </p:spPr>
        <p:txBody>
          <a:bodyPr>
            <a:norm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Get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+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Adjective</a:t>
            </a:r>
            <a:endParaRPr lang="en-US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(a) </a:t>
            </a:r>
            <a:r>
              <a:rPr lang="en-US" b="1" i="1" dirty="0">
                <a:latin typeface="Calibri"/>
                <a:ea typeface="Calibri"/>
                <a:cs typeface="Arial"/>
              </a:rPr>
              <a:t>I’m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getting hungry</a:t>
            </a:r>
            <a:r>
              <a:rPr lang="en-US" b="1" i="1" dirty="0">
                <a:latin typeface="Calibri"/>
                <a:ea typeface="Calibri"/>
                <a:cs typeface="Arial"/>
              </a:rPr>
              <a:t>. </a:t>
            </a:r>
            <a:r>
              <a:rPr lang="en-US" b="1" dirty="0">
                <a:latin typeface="Calibri"/>
                <a:ea typeface="Calibri"/>
                <a:cs typeface="Arial"/>
              </a:rPr>
              <a:t>Let’s eat soon.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(b) I stopped working because I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got sleepy</a:t>
            </a:r>
            <a:r>
              <a:rPr lang="en-US" b="1" i="1" dirty="0">
                <a:latin typeface="Calibri"/>
                <a:ea typeface="Calibri"/>
                <a:cs typeface="Arial"/>
              </a:rPr>
              <a:t>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Get</a:t>
            </a:r>
            <a:r>
              <a:rPr lang="en-US" b="1" i="1" dirty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may be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followed</a:t>
            </a:r>
            <a:r>
              <a:rPr lang="en-US" b="1" dirty="0">
                <a:latin typeface="Calibri"/>
                <a:ea typeface="Calibri"/>
                <a:cs typeface="Arial"/>
              </a:rPr>
              <a:t> by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certain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adjectives</a:t>
            </a:r>
            <a:r>
              <a:rPr lang="en-US" b="1" dirty="0">
                <a:latin typeface="Calibri"/>
                <a:ea typeface="Calibri"/>
                <a:cs typeface="Arial"/>
              </a:rPr>
              <a:t>. </a:t>
            </a:r>
            <a:r>
              <a:rPr lang="en-US" b="1" i="1" dirty="0">
                <a:latin typeface="Calibri"/>
                <a:ea typeface="Calibri"/>
                <a:cs typeface="Arial"/>
              </a:rPr>
              <a:t>Get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gives the idea of change </a:t>
            </a:r>
            <a:r>
              <a:rPr lang="en-US" b="1" dirty="0">
                <a:latin typeface="Calibri"/>
                <a:ea typeface="Calibri"/>
                <a:cs typeface="Arial"/>
              </a:rPr>
              <a:t>— the idea of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becoming</a:t>
            </a:r>
            <a:r>
              <a:rPr lang="en-US" b="1" dirty="0">
                <a:latin typeface="Calibri"/>
                <a:ea typeface="Calibri"/>
                <a:cs typeface="Arial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beginning</a:t>
            </a:r>
            <a:r>
              <a:rPr lang="en-US" b="1" dirty="0">
                <a:latin typeface="Calibri"/>
                <a:ea typeface="Calibri"/>
                <a:cs typeface="Arial"/>
              </a:rPr>
              <a:t> to be,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growing</a:t>
            </a:r>
            <a:r>
              <a:rPr lang="en-US" b="1" dirty="0">
                <a:latin typeface="Calibri"/>
                <a:ea typeface="Calibri"/>
                <a:cs typeface="Arial"/>
              </a:rPr>
              <a:t> to be.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In (a): </a:t>
            </a:r>
            <a:r>
              <a:rPr lang="en-US" b="1" i="1" dirty="0">
                <a:latin typeface="Calibri"/>
                <a:ea typeface="Calibri"/>
                <a:cs typeface="Arial"/>
              </a:rPr>
              <a:t>I ’m getting hungry </a:t>
            </a:r>
            <a:r>
              <a:rPr lang="en-US" b="1" dirty="0">
                <a:latin typeface="Calibri"/>
                <a:ea typeface="Calibri"/>
                <a:cs typeface="Arial"/>
              </a:rPr>
              <a:t>= I wasn’t hungry before, but now I’m beginning to be hungry.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Common adjectives that follow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get:</a:t>
            </a:r>
            <a:endParaRPr lang="en-US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i="1" dirty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angry 	cold 	fat 	hungry	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	quiet </a:t>
            </a:r>
            <a:r>
              <a:rPr lang="en-US" b="1" dirty="0">
                <a:latin typeface="Calibri"/>
                <a:ea typeface="Calibri"/>
                <a:cs typeface="Arial"/>
              </a:rPr>
              <a:t>	tall</a:t>
            </a:r>
            <a:r>
              <a:rPr lang="en-US" b="1" i="1" dirty="0">
                <a:latin typeface="Calibri"/>
                <a:ea typeface="Calibri"/>
                <a:cs typeface="Arial"/>
              </a:rPr>
              <a:t> 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anxious 	comfortable</a:t>
            </a:r>
            <a:r>
              <a:rPr lang="en-US" b="1" dirty="0">
                <a:latin typeface="Calibri"/>
                <a:ea typeface="Calibri"/>
                <a:cs typeface="Arial"/>
              </a:rPr>
              <a:t>	 full 	late 	ready 	thirsty… etc.</a:t>
            </a:r>
            <a:endParaRPr lang="en-US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4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7467600" cy="579120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1600" b="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Get + Past Participle</a:t>
            </a:r>
            <a:endParaRPr lang="en-US" sz="1600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(c) I stopped working because I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got tired</a:t>
            </a:r>
            <a:r>
              <a:rPr lang="en-US" b="1" i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.</a:t>
            </a:r>
            <a:endParaRPr lang="en-US" sz="16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(d) They </a:t>
            </a:r>
            <a:r>
              <a:rPr lang="en-US" b="1" i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are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getting married</a:t>
            </a:r>
            <a:r>
              <a:rPr lang="en-US" b="1" i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next month</a:t>
            </a:r>
            <a:r>
              <a:rPr lang="en-US" b="1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.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US" sz="16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b="1" i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Get 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may also be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followed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by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 past participle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. The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past participle functions as an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adjective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; it describes the subject</a:t>
            </a:r>
            <a:r>
              <a:rPr lang="en-US" b="1" dirty="0" smtClean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.</a:t>
            </a: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tabLst>
                <a:tab pos="457200" algn="l"/>
              </a:tabLst>
            </a:pPr>
            <a:endParaRPr lang="en-US" sz="1600" dirty="0">
              <a:latin typeface="Times New Roman"/>
              <a:ea typeface="Times New Roman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The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passive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 with </a:t>
            </a:r>
            <a:r>
              <a:rPr lang="en-US" b="1" i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get 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is common in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spoken English</a:t>
            </a:r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, but not in formal writing.</a:t>
            </a:r>
            <a:endParaRPr lang="en-US" sz="16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268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r>
              <a:rPr lang="en-US" dirty="0"/>
              <a:t>Participial Adjectives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001000" cy="5486400"/>
          </a:xfrm>
        </p:spPr>
        <p:txBody>
          <a:bodyPr>
            <a:normAutofit fontScale="92500" lnSpcReduction="1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The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problem confuses the students.</a:t>
            </a:r>
            <a:endParaRPr lang="en-US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latin typeface="Calibri"/>
                <a:ea typeface="Calibri"/>
                <a:cs typeface="Arial"/>
              </a:rPr>
              <a:t>(a) It is a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confusing</a:t>
            </a:r>
            <a:r>
              <a:rPr lang="en-US" b="1" i="1" dirty="0">
                <a:latin typeface="Calibri"/>
                <a:ea typeface="Calibri"/>
                <a:cs typeface="Arial"/>
              </a:rPr>
              <a:t> problem.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The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students are confused by the problem.</a:t>
            </a:r>
            <a:endParaRPr lang="en-US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>
                <a:latin typeface="Calibri"/>
                <a:ea typeface="Calibri"/>
                <a:cs typeface="Arial"/>
              </a:rPr>
              <a:t>(b) They are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confused</a:t>
            </a:r>
            <a:r>
              <a:rPr lang="en-US" b="1" i="1" dirty="0">
                <a:latin typeface="Calibri"/>
                <a:ea typeface="Calibri"/>
                <a:cs typeface="Arial"/>
              </a:rPr>
              <a:t> students.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The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present participle </a:t>
            </a:r>
            <a:r>
              <a:rPr lang="en-US" b="1" dirty="0">
                <a:latin typeface="Calibri"/>
                <a:ea typeface="Calibri"/>
                <a:cs typeface="Arial"/>
              </a:rPr>
              <a:t>serves as an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adjective</a:t>
            </a:r>
            <a:r>
              <a:rPr lang="en-US" b="1" dirty="0">
                <a:latin typeface="Calibri"/>
                <a:ea typeface="Calibri"/>
                <a:cs typeface="Arial"/>
              </a:rPr>
              <a:t> with an </a:t>
            </a:r>
            <a:r>
              <a:rPr lang="en-US" b="1" u="sng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active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meaning</a:t>
            </a:r>
            <a:r>
              <a:rPr lang="en-US" b="1" dirty="0">
                <a:latin typeface="Calibri"/>
                <a:ea typeface="Calibri"/>
                <a:cs typeface="Arial"/>
              </a:rPr>
              <a:t>. The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noun</a:t>
            </a:r>
            <a:r>
              <a:rPr lang="en-US" b="1" dirty="0">
                <a:latin typeface="Calibri"/>
                <a:ea typeface="Calibri"/>
                <a:cs typeface="Arial"/>
              </a:rPr>
              <a:t> it modifies </a:t>
            </a:r>
            <a:r>
              <a:rPr lang="en-US" b="1" u="sng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performs an action</a:t>
            </a:r>
            <a:r>
              <a:rPr lang="en-US" b="1" dirty="0">
                <a:latin typeface="Calibri"/>
                <a:ea typeface="Calibri"/>
                <a:cs typeface="Arial"/>
              </a:rPr>
              <a:t>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In (a): The noun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problem</a:t>
            </a:r>
            <a:r>
              <a:rPr lang="en-US" b="1" i="1" dirty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does</a:t>
            </a:r>
            <a:r>
              <a:rPr lang="en-US" b="1" dirty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something</a:t>
            </a:r>
            <a:r>
              <a:rPr lang="en-US" b="1" dirty="0">
                <a:latin typeface="Calibri"/>
                <a:ea typeface="Calibri"/>
                <a:cs typeface="Arial"/>
              </a:rPr>
              <a:t>; it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confuses.</a:t>
            </a:r>
            <a:endParaRPr lang="en-US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Thus, it is described as a “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confusing problem</a:t>
            </a:r>
            <a:r>
              <a:rPr lang="en-US" b="1" dirty="0">
                <a:latin typeface="Calibri"/>
                <a:ea typeface="Calibri"/>
                <a:cs typeface="Arial"/>
              </a:rPr>
              <a:t>.”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The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past participle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serves </a:t>
            </a:r>
            <a:r>
              <a:rPr lang="en-US" b="1" dirty="0">
                <a:latin typeface="Calibri"/>
                <a:ea typeface="Calibri"/>
                <a:cs typeface="Arial"/>
              </a:rPr>
              <a:t>as an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adjective</a:t>
            </a:r>
            <a:r>
              <a:rPr lang="en-US" b="1" dirty="0">
                <a:latin typeface="Calibri"/>
                <a:ea typeface="Calibri"/>
                <a:cs typeface="Arial"/>
              </a:rPr>
              <a:t> with a </a:t>
            </a:r>
            <a:r>
              <a:rPr lang="en-US" b="1" u="sng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passive meaning.</a:t>
            </a:r>
            <a:endParaRPr lang="en-US" u="sng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In (b): The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students</a:t>
            </a:r>
            <a:r>
              <a:rPr lang="en-US" b="1" dirty="0">
                <a:latin typeface="Calibri"/>
                <a:ea typeface="Calibri"/>
                <a:cs typeface="Arial"/>
              </a:rPr>
              <a:t> are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confused </a:t>
            </a:r>
            <a:r>
              <a:rPr lang="en-US" b="1" dirty="0">
                <a:latin typeface="Calibri"/>
                <a:ea typeface="Calibri"/>
                <a:cs typeface="Arial"/>
              </a:rPr>
              <a:t>by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something</a:t>
            </a:r>
            <a:r>
              <a:rPr lang="en-US" b="1" dirty="0">
                <a:latin typeface="Calibri"/>
                <a:ea typeface="Calibri"/>
                <a:cs typeface="Arial"/>
              </a:rPr>
              <a:t>. Thus, they are described as “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confused students</a:t>
            </a:r>
            <a:r>
              <a:rPr lang="en-US" b="1" dirty="0">
                <a:latin typeface="Calibri"/>
                <a:ea typeface="Calibri"/>
                <a:cs typeface="Arial"/>
              </a:rPr>
              <a:t>.”</a:t>
            </a:r>
            <a:endParaRPr lang="en-US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570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— The story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amuses </a:t>
            </a:r>
            <a:r>
              <a:rPr lang="en-US" b="1" dirty="0">
                <a:latin typeface="Calibri"/>
                <a:ea typeface="Calibri"/>
                <a:cs typeface="Arial"/>
              </a:rPr>
              <a:t>the children.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(c) It is an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amusing</a:t>
            </a:r>
            <a:r>
              <a:rPr lang="en-US" b="1" i="1" dirty="0">
                <a:latin typeface="Calibri"/>
                <a:ea typeface="Calibri"/>
                <a:cs typeface="Arial"/>
              </a:rPr>
              <a:t> story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— The children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are amused </a:t>
            </a:r>
            <a:r>
              <a:rPr lang="en-US" b="1" dirty="0">
                <a:latin typeface="Calibri"/>
                <a:ea typeface="Calibri"/>
                <a:cs typeface="Arial"/>
              </a:rPr>
              <a:t>by the story.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(d) They are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amused</a:t>
            </a:r>
            <a:r>
              <a:rPr lang="en-US" b="1" i="1" dirty="0">
                <a:latin typeface="Calibri"/>
                <a:ea typeface="Calibri"/>
                <a:cs typeface="Arial"/>
              </a:rPr>
              <a:t> children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In (c): The noun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story</a:t>
            </a:r>
            <a:r>
              <a:rPr lang="en-US" b="1" i="1" dirty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performs the action</a:t>
            </a:r>
            <a:r>
              <a:rPr lang="en-US" b="1" dirty="0">
                <a:latin typeface="Calibri"/>
                <a:ea typeface="Calibri"/>
                <a:cs typeface="Arial"/>
              </a:rPr>
              <a:t>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In (d): The noun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children</a:t>
            </a:r>
            <a:r>
              <a:rPr lang="en-US" b="1" i="1" dirty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receive the action</a:t>
            </a:r>
            <a:r>
              <a:rPr lang="en-US" b="1" dirty="0">
                <a:latin typeface="Calibri"/>
                <a:ea typeface="Calibri"/>
                <a:cs typeface="Arial"/>
              </a:rPr>
              <a:t>.</a:t>
            </a:r>
            <a:endParaRPr lang="en-US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530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/>
              <a:t>Active vs. Passive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371600"/>
            <a:ext cx="73914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alibri"/>
                <a:ea typeface="Calibri"/>
                <a:cs typeface="Arial"/>
              </a:rPr>
              <a:t>	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         </a:t>
            </a:r>
            <a:r>
              <a:rPr lang="en-US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subject	verb	object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Active: (a) </a:t>
            </a:r>
            <a:r>
              <a:rPr lang="en-US" b="1" dirty="0" smtClean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Mary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     </a:t>
            </a:r>
            <a:r>
              <a:rPr lang="en-US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helped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    </a:t>
            </a:r>
            <a:r>
              <a:rPr lang="en-US" b="1" dirty="0" smtClean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the boy.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solidFill>
                  <a:prstClr val="black"/>
                </a:solidFill>
                <a:latin typeface="Calibri"/>
                <a:ea typeface="Calibri"/>
                <a:cs typeface="Arial"/>
              </a:rPr>
              <a:t>		</a:t>
            </a:r>
            <a:r>
              <a:rPr lang="en-US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subject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		</a:t>
            </a:r>
            <a:r>
              <a:rPr lang="en-US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verb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Passive: (b) </a:t>
            </a:r>
            <a:r>
              <a:rPr lang="en-US" b="1" dirty="0" smtClean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The boy 	    </a:t>
            </a:r>
            <a:r>
              <a:rPr lang="en-US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was </a:t>
            </a:r>
            <a:r>
              <a:rPr lang="en-US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helped   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 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by </a:t>
            </a:r>
            <a:r>
              <a:rPr lang="en-US" b="1" dirty="0">
                <a:latin typeface="Calibri"/>
                <a:ea typeface="Calibri"/>
                <a:cs typeface="Arial"/>
              </a:rPr>
              <a:t>Mary.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In the passive,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the object </a:t>
            </a:r>
            <a:r>
              <a:rPr lang="en-US" b="1" dirty="0">
                <a:latin typeface="Calibri"/>
                <a:ea typeface="Calibri"/>
                <a:cs typeface="Arial"/>
              </a:rPr>
              <a:t>of an </a:t>
            </a:r>
            <a:r>
              <a:rPr lang="en-US" b="1" u="sng" dirty="0">
                <a:latin typeface="Calibri"/>
                <a:ea typeface="Calibri"/>
                <a:cs typeface="Arial"/>
              </a:rPr>
              <a:t>active</a:t>
            </a:r>
            <a:r>
              <a:rPr lang="en-US" b="1" dirty="0">
                <a:latin typeface="Calibri"/>
                <a:ea typeface="Calibri"/>
                <a:cs typeface="Arial"/>
              </a:rPr>
              <a:t> verb becomes </a:t>
            </a:r>
            <a:r>
              <a:rPr lang="en-US" b="1" i="1" dirty="0">
                <a:latin typeface="Calibri"/>
                <a:ea typeface="Calibri"/>
                <a:cs typeface="Arial"/>
              </a:rPr>
              <a:t>the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subject</a:t>
            </a:r>
            <a:r>
              <a:rPr lang="en-US" b="1" i="1" dirty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of the </a:t>
            </a:r>
            <a:r>
              <a:rPr lang="en-US" b="1" u="sng" dirty="0">
                <a:latin typeface="Calibri"/>
                <a:ea typeface="Calibri"/>
                <a:cs typeface="Arial"/>
              </a:rPr>
              <a:t>passive</a:t>
            </a:r>
            <a:r>
              <a:rPr lang="en-US" b="1" dirty="0">
                <a:latin typeface="Calibri"/>
                <a:ea typeface="Calibri"/>
                <a:cs typeface="Arial"/>
              </a:rPr>
              <a:t> verb: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the boy </a:t>
            </a:r>
            <a:r>
              <a:rPr lang="en-US" b="1" dirty="0">
                <a:latin typeface="Calibri"/>
                <a:ea typeface="Calibri"/>
                <a:cs typeface="Arial"/>
              </a:rPr>
              <a:t>in (a) becomes the </a:t>
            </a:r>
            <a:r>
              <a:rPr lang="en-US" b="1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subject</a:t>
            </a:r>
            <a:r>
              <a:rPr lang="en-US" b="1" dirty="0">
                <a:latin typeface="Calibri"/>
                <a:ea typeface="Calibri"/>
                <a:cs typeface="Arial"/>
              </a:rPr>
              <a:t> of the passive verb in (b).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Notice that the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subject</a:t>
            </a:r>
            <a:r>
              <a:rPr lang="en-US" b="1" dirty="0">
                <a:latin typeface="Calibri"/>
                <a:ea typeface="Calibri"/>
                <a:cs typeface="Arial"/>
              </a:rPr>
              <a:t> of an </a:t>
            </a:r>
            <a:r>
              <a:rPr lang="en-US" b="1" u="sng" dirty="0">
                <a:latin typeface="Calibri"/>
                <a:ea typeface="Calibri"/>
                <a:cs typeface="Arial"/>
              </a:rPr>
              <a:t>active</a:t>
            </a:r>
            <a:r>
              <a:rPr lang="en-US" b="1" dirty="0">
                <a:latin typeface="Calibri"/>
                <a:ea typeface="Calibri"/>
                <a:cs typeface="Arial"/>
              </a:rPr>
              <a:t> verb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follows</a:t>
            </a:r>
            <a:r>
              <a:rPr lang="en-US" b="1" dirty="0">
                <a:latin typeface="Calibri"/>
                <a:ea typeface="Calibri"/>
                <a:cs typeface="Arial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by</a:t>
            </a:r>
            <a:r>
              <a:rPr lang="en-US" b="1" i="1" dirty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in a passive sentence. The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noun</a:t>
            </a:r>
            <a:r>
              <a:rPr lang="en-US" b="1" dirty="0">
                <a:latin typeface="Calibri"/>
                <a:ea typeface="Calibri"/>
                <a:cs typeface="Arial"/>
              </a:rPr>
              <a:t> that follows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by</a:t>
            </a:r>
            <a:r>
              <a:rPr lang="en-US" b="1" i="1" dirty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is called the “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agent</a:t>
            </a:r>
            <a:r>
              <a:rPr lang="en-US" b="1" dirty="0">
                <a:latin typeface="Calibri"/>
                <a:ea typeface="Calibri"/>
                <a:cs typeface="Arial"/>
              </a:rPr>
              <a:t>." In (b): </a:t>
            </a:r>
            <a:r>
              <a:rPr lang="en-US" b="1" i="1" dirty="0">
                <a:latin typeface="Calibri"/>
                <a:ea typeface="Calibri"/>
                <a:cs typeface="Arial"/>
              </a:rPr>
              <a:t>Mary </a:t>
            </a:r>
            <a:r>
              <a:rPr lang="en-US" b="1" dirty="0">
                <a:latin typeface="Calibri"/>
                <a:ea typeface="Calibri"/>
                <a:cs typeface="Arial"/>
              </a:rPr>
              <a:t>is the agent.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Sentences (a) and (b) have the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same</a:t>
            </a:r>
            <a:r>
              <a:rPr lang="en-US" b="1" dirty="0">
                <a:latin typeface="Calibri"/>
                <a:ea typeface="Calibri"/>
                <a:cs typeface="Arial"/>
              </a:rPr>
              <a:t> meaning.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b="1" dirty="0">
              <a:latin typeface="Calibri"/>
              <a:ea typeface="Calibri"/>
              <a:cs typeface="Arial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3610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>
            <a:normAutofit lnSpcReduction="1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Passive: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     </a:t>
            </a:r>
            <a:r>
              <a:rPr lang="en-US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be </a:t>
            </a:r>
            <a:r>
              <a:rPr lang="en-US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+ 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past participle</a:t>
            </a:r>
            <a:endParaRPr lang="en-US" b="1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Arial"/>
              </a:rPr>
              <a:t>	(</a:t>
            </a:r>
            <a:r>
              <a:rPr lang="en-US" b="1" dirty="0">
                <a:latin typeface="Calibri"/>
                <a:ea typeface="Calibri"/>
                <a:cs typeface="Arial"/>
              </a:rPr>
              <a:t>c) He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is</a:t>
            </a:r>
            <a:r>
              <a:rPr lang="en-US" b="1" i="1" dirty="0">
                <a:latin typeface="Calibri"/>
                <a:ea typeface="Calibri"/>
                <a:cs typeface="Arial"/>
              </a:rPr>
              <a:t> 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    </a:t>
            </a:r>
            <a:r>
              <a:rPr lang="en-US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helped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by her.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Arial"/>
              </a:rPr>
              <a:t>	He </a:t>
            </a:r>
            <a:r>
              <a:rPr lang="en-US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was      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helped</a:t>
            </a:r>
            <a:r>
              <a:rPr lang="en-US" b="1" i="1" dirty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by her.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latin typeface="Calibri"/>
                <a:ea typeface="Calibri"/>
                <a:cs typeface="Arial"/>
              </a:rPr>
              <a:t>	He </a:t>
            </a:r>
            <a:r>
              <a:rPr lang="en-US" b="1" i="1" dirty="0">
                <a:latin typeface="Calibri"/>
                <a:ea typeface="Calibri"/>
                <a:cs typeface="Arial"/>
              </a:rPr>
              <a:t>will </a:t>
            </a:r>
            <a:r>
              <a:rPr lang="en-US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be 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helped</a:t>
            </a:r>
            <a:r>
              <a:rPr lang="en-US" b="1" i="1" dirty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by her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.</a:t>
            </a:r>
            <a:endParaRPr lang="en-US" b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Form of the passive: 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be + past </a:t>
            </a:r>
            <a:r>
              <a:rPr lang="en-US" b="1" i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participle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b="1" dirty="0">
              <a:solidFill>
                <a:srgbClr val="FF000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Active</a:t>
            </a:r>
            <a:r>
              <a:rPr lang="en-US" b="1" dirty="0">
                <a:latin typeface="Calibri"/>
                <a:ea typeface="Calibri"/>
                <a:cs typeface="Arial"/>
              </a:rPr>
              <a:t>: (d) An accident </a:t>
            </a:r>
            <a:r>
              <a:rPr lang="en-US" i="1" dirty="0">
                <a:latin typeface="Calibri"/>
                <a:ea typeface="Calibri"/>
                <a:cs typeface="Arial"/>
              </a:rPr>
              <a:t>happened.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dirty="0" smtClean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   Passive</a:t>
            </a:r>
            <a:r>
              <a:rPr lang="en-US" b="1" dirty="0">
                <a:latin typeface="Calibri"/>
                <a:ea typeface="Calibri"/>
                <a:cs typeface="Arial"/>
              </a:rPr>
              <a:t>: (e) (none)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Only </a:t>
            </a:r>
            <a:r>
              <a:rPr lang="en-US" b="1" u="sng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transitive</a:t>
            </a:r>
            <a:r>
              <a:rPr lang="en-US" b="1" dirty="0">
                <a:latin typeface="Calibri"/>
                <a:ea typeface="Calibri"/>
                <a:cs typeface="Arial"/>
              </a:rPr>
              <a:t> verbs (verbs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that can be followed by an object</a:t>
            </a:r>
            <a:r>
              <a:rPr lang="en-US" b="1" dirty="0">
                <a:latin typeface="Calibri"/>
                <a:ea typeface="Calibri"/>
                <a:cs typeface="Arial"/>
              </a:rPr>
              <a:t>) are used in the passive. It is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not possible </a:t>
            </a:r>
            <a:r>
              <a:rPr lang="en-US" b="1" dirty="0">
                <a:latin typeface="Calibri"/>
                <a:ea typeface="Calibri"/>
                <a:cs typeface="Arial"/>
              </a:rPr>
              <a:t>to use </a:t>
            </a:r>
            <a:r>
              <a:rPr lang="en-US" b="1" u="sng" dirty="0">
                <a:latin typeface="Calibri"/>
                <a:ea typeface="Calibri"/>
                <a:cs typeface="Arial"/>
              </a:rPr>
              <a:t>intransitive verbs </a:t>
            </a:r>
            <a:r>
              <a:rPr lang="en-US" b="1" dirty="0">
                <a:latin typeface="Calibri"/>
                <a:ea typeface="Calibri"/>
                <a:cs typeface="Arial"/>
              </a:rPr>
              <a:t>(such as </a:t>
            </a:r>
            <a:r>
              <a:rPr lang="en-US" b="1" i="1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happen, sleep, come, seem, die</a:t>
            </a:r>
            <a:r>
              <a:rPr lang="en-US" i="1" dirty="0">
                <a:latin typeface="Calibri"/>
                <a:ea typeface="Calibri"/>
                <a:cs typeface="Arial"/>
              </a:rPr>
              <a:t>)</a:t>
            </a:r>
            <a:r>
              <a:rPr lang="en-US" b="1" dirty="0">
                <a:latin typeface="Calibri"/>
                <a:ea typeface="Calibri"/>
                <a:cs typeface="Arial"/>
              </a:rPr>
              <a:t> in the passive. </a:t>
            </a:r>
            <a:r>
              <a:rPr lang="en-US" sz="1800" dirty="0">
                <a:latin typeface="Calibri"/>
                <a:ea typeface="Calibri"/>
                <a:cs typeface="Arial"/>
              </a:rPr>
              <a:t>(See Appendix Chart A-1.)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961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Garamond"/>
              </a:rPr>
              <a:t>Tense Forms of the Passive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34825885"/>
              </p:ext>
            </p:extLst>
          </p:nvPr>
        </p:nvGraphicFramePr>
        <p:xfrm>
          <a:off x="381000" y="914398"/>
          <a:ext cx="8305800" cy="5778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743200"/>
                <a:gridCol w="3581400"/>
              </a:tblGrid>
              <a:tr h="3048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Calibri"/>
                          <a:ea typeface="Calibri"/>
                          <a:cs typeface="Arial"/>
                        </a:rPr>
                        <a:t>Active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Passive</a:t>
                      </a:r>
                    </a:p>
                  </a:txBody>
                  <a:tcPr marL="68580" marR="68580" marT="0" marB="0"/>
                </a:tc>
              </a:tr>
              <a:tr h="568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(a) simple present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Mary </a:t>
                      </a:r>
                      <a:r>
                        <a:rPr lang="en-US" sz="1800" b="1" i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helps</a:t>
                      </a:r>
                      <a:r>
                        <a:rPr lang="en-US" sz="1800" b="1" i="1" dirty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the boy.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The </a:t>
                      </a:r>
                      <a:r>
                        <a:rPr lang="en-US" sz="1800" b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boy </a:t>
                      </a:r>
                      <a:r>
                        <a:rPr lang="en-US" sz="1800" b="1" i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is helped 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by Mary.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954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(b) present progressive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Mary </a:t>
                      </a:r>
                      <a:r>
                        <a:rPr lang="en-US" sz="1800" b="1" i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is helping 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the boy.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The boy </a:t>
                      </a:r>
                      <a:r>
                        <a:rPr lang="en-US" sz="1800" b="1" i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is being helped 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by Mary.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8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(c) present perfect*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Mary </a:t>
                      </a:r>
                      <a:r>
                        <a:rPr lang="en-US" sz="1800" b="1" i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has helped 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the boy.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The boy </a:t>
                      </a:r>
                      <a:r>
                        <a:rPr lang="en-US" sz="1800" b="1" i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has been helped 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by Mary.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233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(d) simple past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Mary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helped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 the boy. 	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The boy </a:t>
                      </a:r>
                      <a:r>
                        <a:rPr lang="en-US" sz="1800" b="1" i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was helped 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by Mary.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8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(e) past progressive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 Mary </a:t>
                      </a:r>
                      <a:r>
                        <a:rPr lang="en-US" sz="1800" b="1" i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was helping 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the boy.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 The boy </a:t>
                      </a:r>
                      <a:r>
                        <a:rPr lang="en-US" sz="1800" b="1" i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was being helped 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by Mary.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8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(f) past perfect*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Mary </a:t>
                      </a:r>
                      <a:r>
                        <a:rPr lang="en-US" sz="1800" b="1" i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had helped 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the boy.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The boy </a:t>
                      </a:r>
                      <a:r>
                        <a:rPr lang="en-US" sz="1800" b="1" i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had been helped 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by Mary.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8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(9) simple future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Mary </a:t>
                      </a:r>
                      <a:r>
                        <a:rPr lang="en-US" sz="1800" b="1" i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will help</a:t>
                      </a:r>
                      <a:r>
                        <a:rPr lang="en-US" sz="1800" b="1" i="1" dirty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the boy.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 The boy </a:t>
                      </a:r>
                      <a:r>
                        <a:rPr lang="en-US" sz="1800" b="1" i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will be helped 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by Mary.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8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(h) </a:t>
                      </a:r>
                      <a:r>
                        <a:rPr lang="en-US" sz="1800" b="1" i="1" dirty="0">
                          <a:effectLst/>
                          <a:latin typeface="Calibri"/>
                          <a:ea typeface="Calibri"/>
                          <a:cs typeface="Arial"/>
                        </a:rPr>
                        <a:t>be going to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Mary </a:t>
                      </a:r>
                      <a:r>
                        <a:rPr lang="en-US" sz="1800" b="1" i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is going to </a:t>
                      </a:r>
                      <a:r>
                        <a:rPr lang="en-US" sz="1800" b="1" i="1" dirty="0">
                          <a:effectLst/>
                          <a:latin typeface="Calibri"/>
                          <a:ea typeface="Calibri"/>
                          <a:cs typeface="Arial"/>
                        </a:rPr>
                        <a:t>help 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the boy.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The boy </a:t>
                      </a:r>
                      <a:r>
                        <a:rPr lang="en-US" sz="1800" b="1" i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is going to be helped 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by Mary.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685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(</a:t>
                      </a:r>
                      <a:r>
                        <a:rPr lang="en-US" sz="1800" b="1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i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) future perfect*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Mary </a:t>
                      </a:r>
                      <a:r>
                        <a:rPr lang="en-US" sz="1800" b="1" i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will have helped 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the boy.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 The boy </a:t>
                      </a:r>
                      <a:r>
                        <a:rPr lang="en-US" sz="1800" b="1" i="1" dirty="0">
                          <a:solidFill>
                            <a:srgbClr val="0070C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will have been helped </a:t>
                      </a: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by Mary.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68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/>
              <a:t> </a:t>
            </a:r>
            <a:r>
              <a:rPr lang="en-US" b="1" dirty="0">
                <a:latin typeface="Calibri"/>
                <a:ea typeface="Calibri"/>
                <a:cs typeface="Arial"/>
              </a:rPr>
              <a:t>*The progressive forms of the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present perfect, past perfect,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and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future perfect </a:t>
            </a:r>
            <a:r>
              <a:rPr lang="en-US" b="1" dirty="0">
                <a:latin typeface="Calibri"/>
                <a:ea typeface="Calibri"/>
                <a:cs typeface="Arial"/>
              </a:rPr>
              <a:t>are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rarely</a:t>
            </a:r>
            <a:r>
              <a:rPr lang="en-US" b="1" dirty="0">
                <a:latin typeface="Calibri"/>
                <a:ea typeface="Calibri"/>
                <a:cs typeface="Arial"/>
              </a:rPr>
              <a:t> used in the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passive</a:t>
            </a:r>
            <a:r>
              <a:rPr lang="en-US" b="1" dirty="0">
                <a:latin typeface="Calibri"/>
                <a:ea typeface="Calibri"/>
                <a:cs typeface="Arial"/>
              </a:rPr>
              <a:t>.</a:t>
            </a:r>
          </a:p>
          <a:p>
            <a:pPr marL="0" indent="0" fontAlgn="t">
              <a:buNone/>
            </a:pPr>
            <a:endParaRPr lang="en-US" dirty="0"/>
          </a:p>
          <a:p>
            <a:pPr fontAlgn="t"/>
            <a:r>
              <a:rPr lang="en-US" b="1" dirty="0"/>
              <a:t>( j) </a:t>
            </a:r>
            <a:r>
              <a:rPr lang="en-US" b="1" i="1" dirty="0">
                <a:solidFill>
                  <a:srgbClr val="0070C0"/>
                </a:solidFill>
              </a:rPr>
              <a:t>Was</a:t>
            </a:r>
            <a:r>
              <a:rPr lang="en-US" b="1" i="1" dirty="0"/>
              <a:t> </a:t>
            </a:r>
            <a:r>
              <a:rPr lang="en-US" b="1" dirty="0"/>
              <a:t>the boy </a:t>
            </a:r>
            <a:r>
              <a:rPr lang="en-US" b="1" i="1" dirty="0"/>
              <a:t>helped </a:t>
            </a:r>
            <a:r>
              <a:rPr lang="en-US" b="1" dirty="0"/>
              <a:t>by Mary? </a:t>
            </a:r>
            <a:endParaRPr lang="en-US" dirty="0"/>
          </a:p>
          <a:p>
            <a:pPr fontAlgn="t"/>
            <a:r>
              <a:rPr lang="en-US" b="1" dirty="0"/>
              <a:t>(k) </a:t>
            </a:r>
            <a:r>
              <a:rPr lang="en-US" b="1" i="1" dirty="0">
                <a:solidFill>
                  <a:srgbClr val="0070C0"/>
                </a:solidFill>
              </a:rPr>
              <a:t>Has</a:t>
            </a:r>
            <a:r>
              <a:rPr lang="en-US" b="1" i="1" dirty="0"/>
              <a:t> </a:t>
            </a:r>
            <a:r>
              <a:rPr lang="en-US" b="1" dirty="0"/>
              <a:t>the boy </a:t>
            </a:r>
            <a:r>
              <a:rPr lang="en-US" b="1" i="1" dirty="0">
                <a:solidFill>
                  <a:srgbClr val="0070C0"/>
                </a:solidFill>
              </a:rPr>
              <a:t>been helped </a:t>
            </a:r>
            <a:r>
              <a:rPr lang="en-US" b="1" dirty="0"/>
              <a:t>by Mary? </a:t>
            </a:r>
            <a:endParaRPr lang="en-US" dirty="0"/>
          </a:p>
          <a:p>
            <a:pPr marL="0" indent="0" fontAlgn="t">
              <a:buNone/>
            </a:pPr>
            <a:endParaRPr lang="en-US" dirty="0"/>
          </a:p>
          <a:p>
            <a:pPr fontAlgn="t"/>
            <a:r>
              <a:rPr lang="en-US" b="1" dirty="0"/>
              <a:t>In the </a:t>
            </a:r>
            <a:r>
              <a:rPr lang="en-US" b="1" dirty="0">
                <a:solidFill>
                  <a:srgbClr val="FF0000"/>
                </a:solidFill>
              </a:rPr>
              <a:t>question</a:t>
            </a:r>
            <a:r>
              <a:rPr lang="en-US" b="1" dirty="0"/>
              <a:t> form of passive verbs, an </a:t>
            </a:r>
            <a:r>
              <a:rPr lang="en-US" b="1" dirty="0">
                <a:solidFill>
                  <a:srgbClr val="FF0000"/>
                </a:solidFill>
              </a:rPr>
              <a:t>auxiliary</a:t>
            </a:r>
            <a:r>
              <a:rPr lang="en-US" b="1" dirty="0"/>
              <a:t> verb </a:t>
            </a:r>
            <a:r>
              <a:rPr lang="en-US" b="1" dirty="0">
                <a:solidFill>
                  <a:srgbClr val="FF0000"/>
                </a:solidFill>
              </a:rPr>
              <a:t>precedes</a:t>
            </a:r>
            <a:r>
              <a:rPr lang="en-US" b="1" dirty="0"/>
              <a:t> the subject.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914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7467600" cy="6169152"/>
          </a:xfrm>
        </p:spPr>
        <p:txBody>
          <a:bodyPr>
            <a:normAutofit fontScale="62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Exercise 4, p. 213.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Arial"/>
              </a:rPr>
              <a:t>2. Customers are served by waitresses and waiters.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Arial"/>
              </a:rPr>
              <a:t>3. The lesson is going to be explained by the teacher.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Arial"/>
              </a:rPr>
              <a:t>4. The farmer’s wagon was being pulled by two horses.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Arial"/>
              </a:rPr>
              <a:t>5. Yoko will be invited to the party </a:t>
            </a:r>
            <a:r>
              <a:rPr lang="en-US" dirty="0" err="1">
                <a:latin typeface="Calibri"/>
                <a:ea typeface="Calibri"/>
                <a:cs typeface="Arial"/>
              </a:rPr>
              <a:t>byToshi</a:t>
            </a:r>
            <a:r>
              <a:rPr lang="en-US" dirty="0"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Arial"/>
              </a:rPr>
              <a:t>6. That report is being prepared by Alex.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Arial"/>
              </a:rPr>
              <a:t>7. The book had been returned to the library by Kathy.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Arial"/>
              </a:rPr>
              <a:t>8. Several public buildings have been designed by Miriam.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Arial"/>
              </a:rPr>
              <a:t>9. I won’t be fooled by his tricks.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Arial"/>
              </a:rPr>
              <a:t>10. That note wasn’t written by me. Was it written by Jim?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Arial"/>
              </a:rPr>
              <a:t>11. Is that course taught by Prof. Shapiro? No, it isn’t taught by him.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Arial"/>
              </a:rPr>
              <a:t>12. Those papers haven’t been signed by Mrs. Andrews yet. Have they been signed by Mr. Andrews yet?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Arial"/>
              </a:rPr>
              <a:t>13. Anwar gave the speech.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Arial"/>
              </a:rPr>
              <a:t>14. The teaching assistant is going to correct our assignments.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Arial"/>
              </a:rPr>
              <a:t>15. Did Thomas Edison invent the electric light bulb?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Arial"/>
              </a:rPr>
              <a:t>16. Most drivers don’t obey the speed limit on Highway 5.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Arial"/>
              </a:rPr>
              <a:t>17. Has the building manager informed you of the rent increase?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76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/>
              <a:t>Using the Passive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(a) Rice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is grown </a:t>
            </a:r>
            <a:r>
              <a:rPr lang="en-US" b="1" dirty="0">
                <a:latin typeface="Calibri"/>
                <a:ea typeface="Calibri"/>
                <a:cs typeface="Arial"/>
              </a:rPr>
              <a:t>in India.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(b) Our house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was built </a:t>
            </a:r>
            <a:r>
              <a:rPr lang="en-US" b="1" dirty="0">
                <a:latin typeface="Calibri"/>
                <a:ea typeface="Calibri"/>
                <a:cs typeface="Arial"/>
              </a:rPr>
              <a:t>in 1980.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(c) This olive oil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was imported </a:t>
            </a:r>
            <a:r>
              <a:rPr lang="en-US" b="1" dirty="0">
                <a:latin typeface="Calibri"/>
                <a:ea typeface="Calibri"/>
                <a:cs typeface="Arial"/>
              </a:rPr>
              <a:t>from Crete.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Usually the passive is used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without</a:t>
            </a:r>
            <a:r>
              <a:rPr lang="en-US" b="1" dirty="0">
                <a:latin typeface="Calibri"/>
                <a:ea typeface="Calibri"/>
                <a:cs typeface="Arial"/>
              </a:rPr>
              <a:t> a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by-phrase</a:t>
            </a:r>
            <a:r>
              <a:rPr lang="en-US" b="1" dirty="0">
                <a:latin typeface="Calibri"/>
                <a:ea typeface="Calibri"/>
                <a:cs typeface="Arial"/>
              </a:rPr>
              <a:t>. The passive is most frequently used when it is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not known </a:t>
            </a:r>
            <a:r>
              <a:rPr lang="en-US" b="1" dirty="0">
                <a:latin typeface="Calibri"/>
                <a:ea typeface="Calibri"/>
                <a:cs typeface="Arial"/>
              </a:rPr>
              <a:t>or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not important </a:t>
            </a:r>
            <a:r>
              <a:rPr lang="en-US" b="1" dirty="0">
                <a:latin typeface="Calibri"/>
                <a:ea typeface="Calibri"/>
                <a:cs typeface="Arial"/>
              </a:rPr>
              <a:t>to know exactly who performs an action.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In (a): Rice is grown in India by </a:t>
            </a:r>
            <a:r>
              <a:rPr lang="en-US" b="1" i="1" dirty="0">
                <a:latin typeface="Calibri"/>
                <a:ea typeface="Calibri"/>
                <a:cs typeface="Arial"/>
              </a:rPr>
              <a:t>people, by farmers, by someone.</a:t>
            </a:r>
            <a:endParaRPr lang="en-US" i="1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It is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not known or important </a:t>
            </a:r>
            <a:r>
              <a:rPr lang="en-US" b="1" dirty="0">
                <a:latin typeface="Calibri"/>
                <a:ea typeface="Calibri"/>
                <a:cs typeface="Arial"/>
              </a:rPr>
              <a:t>to know exactly who grows rice in India.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Examples (a), (b), and (c) illustrate the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most common use </a:t>
            </a:r>
            <a:r>
              <a:rPr lang="en-US" b="1" dirty="0">
                <a:latin typeface="Calibri"/>
                <a:ea typeface="Calibri"/>
                <a:cs typeface="Arial"/>
              </a:rPr>
              <a:t>of the passive, i.e.,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without the by-phrase</a:t>
            </a:r>
            <a:r>
              <a:rPr lang="en-US" b="1" dirty="0">
                <a:latin typeface="Calibri"/>
                <a:ea typeface="Calibri"/>
                <a:cs typeface="Arial"/>
              </a:rPr>
              <a:t>.</a:t>
            </a:r>
            <a:endParaRPr lang="en-US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1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>
            <a:normAutofit fontScale="92500" lnSpcReduction="1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 (d) My aunt made this rug. (</a:t>
            </a:r>
            <a:r>
              <a:rPr lang="en-US" b="1" i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active</a:t>
            </a:r>
            <a:r>
              <a:rPr lang="en-US" dirty="0">
                <a:latin typeface="Calibri"/>
                <a:ea typeface="Calibri"/>
                <a:cs typeface="Arial"/>
              </a:rPr>
              <a:t>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If the speaker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knows</a:t>
            </a:r>
            <a:r>
              <a:rPr lang="en-US" b="1" dirty="0">
                <a:latin typeface="Calibri"/>
                <a:ea typeface="Calibri"/>
                <a:cs typeface="Arial"/>
              </a:rPr>
              <a:t> who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performs</a:t>
            </a:r>
            <a:r>
              <a:rPr lang="en-US" b="1" dirty="0">
                <a:latin typeface="Calibri"/>
                <a:ea typeface="Calibri"/>
                <a:cs typeface="Arial"/>
              </a:rPr>
              <a:t> an action, usually the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active</a:t>
            </a:r>
            <a:r>
              <a:rPr lang="en-US" b="1" dirty="0">
                <a:latin typeface="Calibri"/>
                <a:ea typeface="Calibri"/>
                <a:cs typeface="Arial"/>
              </a:rPr>
              <a:t> is used, as in (d).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(e) This rug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was made </a:t>
            </a:r>
            <a:r>
              <a:rPr lang="en-US" b="1" dirty="0">
                <a:latin typeface="Calibri"/>
                <a:ea typeface="Calibri"/>
                <a:cs typeface="Arial"/>
              </a:rPr>
              <a:t>by my aunt.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That rug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was made </a:t>
            </a:r>
            <a:r>
              <a:rPr lang="en-US" b="1" dirty="0">
                <a:latin typeface="Calibri"/>
                <a:ea typeface="Calibri"/>
                <a:cs typeface="Arial"/>
              </a:rPr>
              <a:t>by my mother.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(f) </a:t>
            </a:r>
            <a:r>
              <a:rPr lang="en-US" b="1" i="1" dirty="0">
                <a:latin typeface="Calibri"/>
                <a:ea typeface="Calibri"/>
                <a:cs typeface="Arial"/>
              </a:rPr>
              <a:t>Life on the Mississippi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was written </a:t>
            </a:r>
            <a:r>
              <a:rPr lang="en-US" b="1" dirty="0">
                <a:latin typeface="Calibri"/>
                <a:ea typeface="Calibri"/>
                <a:cs typeface="Arial"/>
              </a:rPr>
              <a:t>by Mark Twain.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Sometimes</a:t>
            </a:r>
            <a:r>
              <a:rPr lang="en-US" b="1" dirty="0">
                <a:latin typeface="Calibri"/>
                <a:ea typeface="Calibri"/>
                <a:cs typeface="Arial"/>
              </a:rPr>
              <a:t>, even when the speaker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knows</a:t>
            </a:r>
            <a:r>
              <a:rPr lang="en-US" b="1" dirty="0">
                <a:latin typeface="Calibri"/>
                <a:ea typeface="Calibri"/>
                <a:cs typeface="Arial"/>
              </a:rPr>
              <a:t> who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performs</a:t>
            </a:r>
            <a:r>
              <a:rPr lang="en-US" b="1" dirty="0">
                <a:latin typeface="Calibri"/>
                <a:ea typeface="Calibri"/>
                <a:cs typeface="Arial"/>
              </a:rPr>
              <a:t> an action, he/she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chooses to use the passive </a:t>
            </a:r>
            <a:r>
              <a:rPr lang="en-US" b="1" dirty="0">
                <a:latin typeface="Calibri"/>
                <a:ea typeface="Calibri"/>
                <a:cs typeface="Arial"/>
              </a:rPr>
              <a:t>with the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by-phrase</a:t>
            </a:r>
            <a:r>
              <a:rPr lang="en-US" b="1" dirty="0">
                <a:latin typeface="Calibri"/>
                <a:ea typeface="Calibri"/>
                <a:cs typeface="Arial"/>
              </a:rPr>
              <a:t> in order to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focus</a:t>
            </a:r>
            <a:r>
              <a:rPr lang="en-US" b="1" dirty="0">
                <a:latin typeface="Calibri"/>
                <a:ea typeface="Calibri"/>
                <a:cs typeface="Arial"/>
              </a:rPr>
              <a:t> attention on the </a:t>
            </a:r>
            <a:r>
              <a:rPr lang="en-US" b="1" u="sng" dirty="0">
                <a:latin typeface="Calibri"/>
                <a:ea typeface="Calibri"/>
                <a:cs typeface="Arial"/>
              </a:rPr>
              <a:t>subject</a:t>
            </a:r>
            <a:r>
              <a:rPr lang="en-US" b="1" dirty="0">
                <a:latin typeface="Calibri"/>
                <a:ea typeface="Calibri"/>
                <a:cs typeface="Arial"/>
              </a:rPr>
              <a:t> of a sentence.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In (e): The focus of attention is on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two rugs</a:t>
            </a:r>
            <a:r>
              <a:rPr lang="en-US" b="1" dirty="0">
                <a:latin typeface="Calibri"/>
                <a:ea typeface="Calibri"/>
                <a:cs typeface="Arial"/>
              </a:rPr>
              <a:t>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In (f): The focus is on the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book</a:t>
            </a:r>
            <a:r>
              <a:rPr lang="en-US" b="1" dirty="0">
                <a:latin typeface="Calibri"/>
                <a:ea typeface="Calibri"/>
                <a:cs typeface="Arial"/>
              </a:rPr>
              <a:t>, but the by-phrase is included because it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Arial"/>
              </a:rPr>
              <a:t>contains important information</a:t>
            </a:r>
            <a:r>
              <a:rPr lang="en-US" b="1" dirty="0">
                <a:latin typeface="Calibri"/>
                <a:ea typeface="Calibri"/>
                <a:cs typeface="Arial"/>
              </a:rPr>
              <a:t>.</a:t>
            </a:r>
            <a:endParaRPr lang="en-US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767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Passive Form of Modals and Phrasal Modals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54752"/>
          </a:xfrm>
        </p:spPr>
        <p:txBody>
          <a:bodyPr>
            <a:normAutofit fontScale="85000" lnSpcReduction="1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Passive form: 	</a:t>
            </a:r>
            <a:r>
              <a:rPr lang="en-US" b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	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modal* </a:t>
            </a:r>
            <a:r>
              <a:rPr lang="en-US" b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+	 </a:t>
            </a:r>
            <a:r>
              <a:rPr lang="en-US" b="1" i="1" dirty="0">
                <a:latin typeface="Calibri"/>
                <a:ea typeface="Calibri"/>
                <a:cs typeface="Arial"/>
              </a:rPr>
              <a:t>be</a:t>
            </a:r>
            <a:r>
              <a:rPr lang="en-US" i="1" dirty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+ 	</a:t>
            </a:r>
            <a:r>
              <a:rPr lang="en-US" b="1" dirty="0" smtClean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past </a:t>
            </a:r>
            <a:r>
              <a:rPr lang="en-US" b="1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participle</a:t>
            </a:r>
            <a:endParaRPr lang="en-US" dirty="0">
              <a:solidFill>
                <a:srgbClr val="00B05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(a) Tom 	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	</a:t>
            </a:r>
            <a:r>
              <a:rPr lang="en-US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will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b="1" i="1" dirty="0">
                <a:latin typeface="Calibri"/>
                <a:ea typeface="Calibri"/>
                <a:cs typeface="Arial"/>
              </a:rPr>
              <a:t>		be 	</a:t>
            </a:r>
            <a:r>
              <a:rPr lang="en-US" b="1" i="1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invited</a:t>
            </a:r>
            <a:r>
              <a:rPr lang="en-US" b="1" i="1" dirty="0">
                <a:latin typeface="Calibri"/>
                <a:ea typeface="Calibri"/>
                <a:cs typeface="Arial"/>
              </a:rPr>
              <a:t> 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  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to </a:t>
            </a:r>
            <a:r>
              <a:rPr lang="en-US" b="1" dirty="0">
                <a:latin typeface="Calibri"/>
                <a:ea typeface="Calibri"/>
                <a:cs typeface="Arial"/>
              </a:rPr>
              <a:t>the picnic.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(b) The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window	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can’t</a:t>
            </a:r>
            <a:r>
              <a:rPr lang="en-US" b="1" i="1" dirty="0">
                <a:latin typeface="Calibri"/>
                <a:ea typeface="Calibri"/>
                <a:cs typeface="Arial"/>
              </a:rPr>
              <a:t> 		be 	</a:t>
            </a:r>
            <a:r>
              <a:rPr lang="en-US" b="1" i="1" dirty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opened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(c) Children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		</a:t>
            </a:r>
            <a:r>
              <a:rPr lang="en-US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should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		be 	</a:t>
            </a:r>
            <a:r>
              <a:rPr lang="en-US" b="1" i="1" dirty="0" smtClean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taught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to respect their elders.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(d)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			</a:t>
            </a:r>
            <a:r>
              <a:rPr lang="en-US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May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b="1" i="1" dirty="0">
                <a:latin typeface="Calibri"/>
                <a:ea typeface="Calibri"/>
                <a:cs typeface="Arial"/>
              </a:rPr>
              <a:t>I 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		be 	</a:t>
            </a:r>
            <a:r>
              <a:rPr lang="en-US" b="1" i="1" dirty="0" smtClean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excused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from class?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(e) This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book		</a:t>
            </a:r>
            <a:r>
              <a:rPr lang="en-US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had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better 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	be 	</a:t>
            </a:r>
            <a:r>
              <a:rPr lang="en-US" b="1" i="1" dirty="0" smtClean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returned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to the library before Friday.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(f) This letter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		</a:t>
            </a:r>
            <a:r>
              <a:rPr lang="en-US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ought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to </a:t>
            </a:r>
            <a:r>
              <a:rPr lang="en-US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	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be</a:t>
            </a:r>
            <a:r>
              <a:rPr lang="en-US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 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	</a:t>
            </a:r>
            <a:r>
              <a:rPr lang="en-US" b="1" i="1" dirty="0" smtClean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sent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before June 1st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latin typeface="Calibri"/>
                <a:ea typeface="Calibri"/>
                <a:cs typeface="Arial"/>
              </a:rPr>
              <a:t>(</a:t>
            </a:r>
            <a:r>
              <a:rPr lang="en-US" b="1" dirty="0">
                <a:latin typeface="Calibri"/>
                <a:ea typeface="Calibri"/>
                <a:cs typeface="Arial"/>
              </a:rPr>
              <a:t>g) Mary </a:t>
            </a:r>
            <a:r>
              <a:rPr lang="en-US" b="1" dirty="0" smtClean="0">
                <a:latin typeface="Calibri"/>
                <a:ea typeface="Calibri"/>
                <a:cs typeface="Arial"/>
              </a:rPr>
              <a:t>		</a:t>
            </a:r>
            <a:r>
              <a:rPr lang="en-US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has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to 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		be 	</a:t>
            </a:r>
            <a:r>
              <a:rPr lang="en-US" b="1" i="1" dirty="0" smtClean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told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about our change in plans.</a:t>
            </a:r>
            <a:endParaRPr lang="en-US" dirty="0">
              <a:solidFill>
                <a:srgbClr val="0070C0"/>
              </a:solidFill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latin typeface="Calibri"/>
                <a:ea typeface="Calibri"/>
                <a:cs typeface="Arial"/>
              </a:rPr>
              <a:t>(h) Fred </a:t>
            </a:r>
            <a:r>
              <a:rPr lang="en-US" b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		</a:t>
            </a:r>
            <a:r>
              <a:rPr lang="en-US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is </a:t>
            </a:r>
            <a:r>
              <a:rPr lang="en-US" b="1" i="1" dirty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supposed </a:t>
            </a:r>
            <a:r>
              <a:rPr lang="en-US" b="1" i="1" dirty="0" smtClean="0">
                <a:solidFill>
                  <a:srgbClr val="0070C0"/>
                </a:solidFill>
                <a:latin typeface="Calibri"/>
                <a:ea typeface="Calibri"/>
                <a:cs typeface="Arial"/>
              </a:rPr>
              <a:t>to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	 </a:t>
            </a:r>
            <a:r>
              <a:rPr lang="en-US" b="1" i="1" dirty="0">
                <a:latin typeface="Calibri"/>
                <a:ea typeface="Calibri"/>
                <a:cs typeface="Arial"/>
              </a:rPr>
              <a:t>be 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	</a:t>
            </a:r>
            <a:r>
              <a:rPr lang="en-US" b="1" i="1" dirty="0" smtClean="0">
                <a:solidFill>
                  <a:srgbClr val="00B050"/>
                </a:solidFill>
                <a:latin typeface="Calibri"/>
                <a:ea typeface="Calibri"/>
                <a:cs typeface="Arial"/>
              </a:rPr>
              <a:t>told</a:t>
            </a:r>
            <a:r>
              <a:rPr lang="en-US" b="1" i="1" dirty="0" smtClean="0">
                <a:latin typeface="Calibri"/>
                <a:ea typeface="Calibri"/>
                <a:cs typeface="Arial"/>
              </a:rPr>
              <a:t> </a:t>
            </a:r>
            <a:r>
              <a:rPr lang="en-US" b="1" dirty="0">
                <a:latin typeface="Calibri"/>
                <a:ea typeface="Calibri"/>
                <a:cs typeface="Arial"/>
              </a:rPr>
              <a:t>about the meeting.</a:t>
            </a:r>
            <a:endParaRPr lang="en-US" dirty="0">
              <a:latin typeface="Calibri"/>
              <a:ea typeface="Calibri"/>
              <a:cs typeface="Arial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09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108</TotalTime>
  <Words>1317</Words>
  <Application>Microsoft Office PowerPoint</Application>
  <PresentationFormat>On-screen Show (4:3)</PresentationFormat>
  <Paragraphs>165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THE PASSIVE</vt:lpstr>
      <vt:lpstr>Active vs. Passive</vt:lpstr>
      <vt:lpstr>PowerPoint Presentation</vt:lpstr>
      <vt:lpstr>Tense Forms of the Passive</vt:lpstr>
      <vt:lpstr>PowerPoint Presentation</vt:lpstr>
      <vt:lpstr>PowerPoint Presentation</vt:lpstr>
      <vt:lpstr>Using the Passive</vt:lpstr>
      <vt:lpstr>PowerPoint Presentation</vt:lpstr>
      <vt:lpstr>The Passive Form of Modals and Phrasal Modals</vt:lpstr>
      <vt:lpstr>PowerPoint Presentation</vt:lpstr>
      <vt:lpstr>Non-Progressive Passive</vt:lpstr>
      <vt:lpstr>PowerPoint Presentation</vt:lpstr>
      <vt:lpstr>PowerPoint Presentation</vt:lpstr>
      <vt:lpstr> The Passive with Get</vt:lpstr>
      <vt:lpstr>PowerPoint Presentation</vt:lpstr>
      <vt:lpstr>Participial Adjectives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PASSIVE</dc:title>
  <dc:creator>Sarah A Aldawood</dc:creator>
  <cp:lastModifiedBy>Sarah A Aldawood</cp:lastModifiedBy>
  <cp:revision>19</cp:revision>
  <dcterms:created xsi:type="dcterms:W3CDTF">2019-01-07T08:39:08Z</dcterms:created>
  <dcterms:modified xsi:type="dcterms:W3CDTF">2019-01-07T10:27:52Z</dcterms:modified>
</cp:coreProperties>
</file>