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67" r:id="rId7"/>
    <p:sldId id="257" r:id="rId8"/>
    <p:sldId id="265" r:id="rId9"/>
    <p:sldId id="258" r:id="rId10"/>
    <p:sldId id="259" r:id="rId11"/>
    <p:sldId id="260" r:id="rId12"/>
    <p:sldId id="261" r:id="rId13"/>
    <p:sldId id="262" r:id="rId14"/>
    <p:sldId id="272" r:id="rId15"/>
    <p:sldId id="273" r:id="rId16"/>
    <p:sldId id="274" r:id="rId17"/>
    <p:sldId id="275" r:id="rId18"/>
    <p:sldId id="263" r:id="rId19"/>
    <p:sldId id="264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478F"/>
    <a:srgbClr val="EECAE1"/>
    <a:srgbClr val="CC0066"/>
    <a:srgbClr val="E2C6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2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C22658-7A27-4D43-BFEB-A2DE00727587}" type="datetimeFigureOut">
              <a:rPr lang="en-US" smtClean="0"/>
              <a:pPr/>
              <a:t>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9E3117-7A6F-449A-A704-F117DD8796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عنوان 3"/>
          <p:cNvSpPr txBox="1">
            <a:spLocks/>
          </p:cNvSpPr>
          <p:nvPr/>
        </p:nvSpPr>
        <p:spPr>
          <a:xfrm>
            <a:off x="395536" y="735546"/>
            <a:ext cx="8532440" cy="1566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Kinetics analysis of </a:t>
            </a:r>
            <a:b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β-</a:t>
            </a:r>
            <a:r>
              <a:rPr kumimoji="0" lang="en-US" sz="4400" b="1" i="0" u="none" strike="noStrike" kern="1200" cap="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fructofuranosidase</a:t>
            </a:r>
            <a:r>
              <a:rPr kumimoji="0" lang="en-US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enzyme </a:t>
            </a:r>
            <a:endParaRPr kumimoji="0" lang="ar-SA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عنوان فرعي 4"/>
          <p:cNvSpPr txBox="1">
            <a:spLocks/>
          </p:cNvSpPr>
          <p:nvPr/>
        </p:nvSpPr>
        <p:spPr>
          <a:xfrm>
            <a:off x="0" y="2571750"/>
            <a:ext cx="8604448" cy="12418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effects of temperature on the rate of an enzyme catalyzed reaction. </a:t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7534"/>
          </a:xfrm>
        </p:spPr>
        <p:txBody>
          <a:bodyPr>
            <a:normAutofit fontScale="90000"/>
          </a:bodyPr>
          <a:lstStyle/>
          <a:p>
            <a:r>
              <a:rPr lang="en-US" i="1" dirty="0">
                <a:latin typeface="Aparajita" pitchFamily="34" charset="0"/>
                <a:cs typeface="Aparajita" pitchFamily="34" charset="0"/>
              </a:rPr>
              <a:t/>
            </a:r>
            <a:br>
              <a:rPr lang="en-US" i="1" dirty="0">
                <a:latin typeface="Aparajita" pitchFamily="34" charset="0"/>
                <a:cs typeface="Aparajita" pitchFamily="34" charset="0"/>
              </a:rPr>
            </a:br>
            <a:r>
              <a:rPr lang="en-US" b="1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Materials:</a:t>
            </a:r>
            <a:r>
              <a:rPr lang="en-US" b="1" i="1" dirty="0">
                <a:latin typeface="Aparajita" pitchFamily="34" charset="0"/>
                <a:cs typeface="Aparajita" pitchFamily="34" charset="0"/>
              </a:rPr>
              <a:t> </a:t>
            </a:r>
            <a:br>
              <a:rPr lang="en-US" b="1" i="1" dirty="0">
                <a:latin typeface="Aparajita" pitchFamily="34" charset="0"/>
                <a:cs typeface="Aparajita" pitchFamily="34" charset="0"/>
              </a:rPr>
            </a:br>
            <a:endParaRPr lang="en-US" i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59582"/>
            <a:ext cx="8964488" cy="408391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Solutions    :</a:t>
            </a:r>
          </a:p>
          <a:p>
            <a:pPr algn="l" rtl="0"/>
            <a:r>
              <a:rPr lang="en-US" dirty="0" smtClean="0"/>
              <a:t> 0.05M Sodium  Acetate buffer  , pH 4.7 . </a:t>
            </a:r>
          </a:p>
          <a:p>
            <a:pPr algn="l" rtl="0"/>
            <a:r>
              <a:rPr lang="en-US" dirty="0" smtClean="0"/>
              <a:t>0.18 M Sucrose</a:t>
            </a:r>
          </a:p>
          <a:p>
            <a:pPr algn="l" rtl="0"/>
            <a:r>
              <a:rPr lang="en-US" dirty="0" smtClean="0"/>
              <a:t>Reducing sugar (0.005M glucose + 0.005M fructose)</a:t>
            </a:r>
          </a:p>
          <a:p>
            <a:pPr algn="l" rtl="0"/>
            <a:r>
              <a:rPr lang="en-US" dirty="0" smtClean="0"/>
              <a:t> ß- </a:t>
            </a:r>
            <a:r>
              <a:rPr lang="en-US" dirty="0" err="1" smtClean="0"/>
              <a:t>Fructofuranosidase</a:t>
            </a:r>
            <a:r>
              <a:rPr lang="en-US" dirty="0" smtClean="0"/>
              <a:t> enzyme extract from yeast.</a:t>
            </a:r>
          </a:p>
          <a:p>
            <a:pPr algn="l" rtl="0"/>
            <a:r>
              <a:rPr lang="en-US" dirty="0" smtClean="0"/>
              <a:t>DNS (</a:t>
            </a:r>
            <a:r>
              <a:rPr lang="en-US" dirty="0" err="1" smtClean="0"/>
              <a:t>dinitrosalicylicacid</a:t>
            </a:r>
            <a:r>
              <a:rPr lang="en-US" dirty="0" smtClean="0"/>
              <a:t> )Reagent .</a:t>
            </a:r>
          </a:p>
          <a:p>
            <a:pPr algn="l" rtl="0"/>
            <a:r>
              <a:rPr lang="en-US" dirty="0" smtClean="0"/>
              <a:t>Sodium Bicarbonate .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n-US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b="1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Method</a:t>
            </a:r>
            <a:r>
              <a:rPr lang="en-US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: </a:t>
            </a:r>
            <a:br>
              <a:rPr lang="en-US" i="1" dirty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</a:br>
            <a:endParaRPr lang="en-US" i="1" dirty="0">
              <a:solidFill>
                <a:srgbClr val="C5478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63638"/>
            <a:ext cx="6660232" cy="35798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1-  Prepare  14 tubes in the following manner, table ( 1 ) 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9672" y="2571750"/>
          <a:ext cx="4870450" cy="2377440"/>
        </p:xfrm>
        <a:graphic>
          <a:graphicData uri="http://schemas.openxmlformats.org/drawingml/2006/table">
            <a:tbl>
              <a:tblPr/>
              <a:tblGrid>
                <a:gridCol w="1449070"/>
                <a:gridCol w="1710690"/>
                <a:gridCol w="1710690"/>
              </a:tblGrid>
              <a:tr h="388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Acetate buffer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0.3M Sucrose (ml)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Blank 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 Blank B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Blank C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Blank 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Blank 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Blank F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1.0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2.0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13588"/>
            <a:ext cx="9144000" cy="196221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2-   Mix  ,then  place each tube and its corresponding blank in the corresponding water bath and leave for 5 min to reach the required temperature .</a:t>
            </a:r>
          </a:p>
          <a:p>
            <a:pPr algn="l" rtl="0">
              <a:buNone/>
            </a:pPr>
            <a:r>
              <a:rPr lang="en-US" dirty="0" smtClean="0"/>
              <a:t>Table  (3).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95486"/>
            <a:ext cx="4572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n-US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4400" b="1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Method</a:t>
            </a:r>
            <a:r>
              <a:rPr lang="en-US" sz="4400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: </a:t>
            </a:r>
            <a:br>
              <a:rPr lang="en-US" sz="4400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</a:br>
            <a:endParaRPr lang="ar-SA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95736" y="2931790"/>
          <a:ext cx="3631297" cy="1872206"/>
        </p:xfrm>
        <a:graphic>
          <a:graphicData uri="http://schemas.openxmlformats.org/drawingml/2006/table">
            <a:tbl>
              <a:tblPr/>
              <a:tblGrid>
                <a:gridCol w="1216586"/>
                <a:gridCol w="2414711"/>
              </a:tblGrid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Temperature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 4˚C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Room temperature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 40˚C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50˚C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 60˚C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mbria"/>
                          <a:ea typeface="Cambria"/>
                          <a:cs typeface="Arial"/>
                        </a:rPr>
                        <a:t>100˚C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75606"/>
            <a:ext cx="9144000" cy="3867894"/>
          </a:xfrm>
        </p:spPr>
        <p:txBody>
          <a:bodyPr/>
          <a:lstStyle/>
          <a:p>
            <a:pPr algn="l" rtl="0">
              <a:buNone/>
            </a:pPr>
            <a:endParaRPr lang="en-US" sz="2800" dirty="0" smtClean="0"/>
          </a:p>
          <a:p>
            <a:pPr algn="l" rtl="0"/>
            <a:r>
              <a:rPr lang="en-US" sz="2800" dirty="0" smtClean="0"/>
              <a:t>3-  Then add 0.05ml  of  distilled water to  the Blank  tubes and 0.05ml of the enzyme to the test tubes   according to the following time table (3) ,  mix and incubate all tubes for 10 minutes  . Stop the reaction by adding 2ml of DNS to all tubes   according to the timing in  table  (3) .</a:t>
            </a:r>
          </a:p>
          <a:p>
            <a:pPr algn="l" rtl="0"/>
            <a:r>
              <a:rPr lang="en-US" sz="2800" dirty="0" smtClean="0">
                <a:solidFill>
                  <a:srgbClr val="C5478F"/>
                </a:solidFill>
              </a:rPr>
              <a:t>Note : Mix each tube frequently during the incubation time </a:t>
            </a:r>
            <a:endParaRPr lang="en-US" sz="2800" dirty="0">
              <a:solidFill>
                <a:srgbClr val="C547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8766048" cy="65152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Table (3).</a:t>
            </a:r>
          </a:p>
          <a:p>
            <a:pPr algn="l" rtl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1383030"/>
          <a:ext cx="4897145" cy="3523572"/>
        </p:xfrm>
        <a:graphic>
          <a:graphicData uri="http://schemas.openxmlformats.org/drawingml/2006/table">
            <a:tbl>
              <a:tblPr/>
              <a:tblGrid>
                <a:gridCol w="1630893"/>
                <a:gridCol w="1633126"/>
                <a:gridCol w="1633126"/>
              </a:tblGrid>
              <a:tr h="3246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r>
                        <a:rPr lang="ar-SA" sz="1200" baseline="0" dirty="0" smtClean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latin typeface="Cambria"/>
                          <a:ea typeface="Cambria"/>
                          <a:cs typeface="Arial"/>
                        </a:rPr>
                        <a:t>  </a:t>
                      </a: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Start by add E on test  &amp; H2O on blanks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Stop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ea typeface="Cambria"/>
                          <a:cs typeface="Arial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5 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1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6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2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7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3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8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4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9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Blank 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mbria"/>
                          <a:ea typeface="Cambria"/>
                          <a:cs typeface="Arial"/>
                        </a:rPr>
                        <a:t> 5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Cambria"/>
                          <a:ea typeface="Cambria"/>
                          <a:cs typeface="Arial"/>
                        </a:rPr>
                        <a:t> 10</a:t>
                      </a: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00150"/>
            <a:ext cx="8586536" cy="374786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4- Mix properly  ,  remove from water bath , cover each tube by </a:t>
            </a:r>
            <a:r>
              <a:rPr lang="en-US" dirty="0" err="1" smtClean="0"/>
              <a:t>aluminium</a:t>
            </a:r>
            <a:r>
              <a:rPr lang="en-US" dirty="0" smtClean="0"/>
              <a:t> foil and place in a boiling water bath for 5min to allow the </a:t>
            </a:r>
            <a:r>
              <a:rPr lang="en-US" dirty="0" err="1" smtClean="0"/>
              <a:t>colour</a:t>
            </a:r>
            <a:r>
              <a:rPr lang="en-US" dirty="0" smtClean="0"/>
              <a:t> to develop .</a:t>
            </a:r>
          </a:p>
          <a:p>
            <a:pPr algn="l" rtl="0"/>
            <a:r>
              <a:rPr lang="en-US" dirty="0" smtClean="0"/>
              <a:t>5- Then remove from boiling  water bath, cool under tap water , add 20ml of distilled water to each tube , mix properly then measure the absorbance at 540nm  against corresponding blank..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00150"/>
            <a:ext cx="9036496" cy="381987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6- Record the absorbance of each test tube in the following table ( 4), </a:t>
            </a:r>
          </a:p>
          <a:p>
            <a:pPr algn="l" rtl="0"/>
            <a:r>
              <a:rPr lang="en-US" dirty="0" smtClean="0"/>
              <a:t>7- Convert the Absorbance reading obtained to micromoles of sucrose hydrolyzed making use of the  standard reducing sugars calibration curve , then divide by 10 to obtain the number of micromoles of sucrose hydrolyzed /min    (v</a:t>
            </a:r>
            <a:r>
              <a:rPr lang="en-US" baseline="-25000" dirty="0" smtClean="0"/>
              <a:t>i 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8 – Draw a graph between  the  (v</a:t>
            </a:r>
            <a:r>
              <a:rPr lang="en-US" baseline="-25000" dirty="0" smtClean="0"/>
              <a:t>i  </a:t>
            </a:r>
            <a:r>
              <a:rPr lang="en-US" dirty="0" smtClean="0"/>
              <a:t>) the micromoles of sucrose  hydrolyzed  /min    and   Temperature   . </a:t>
            </a:r>
          </a:p>
          <a:p>
            <a:pPr algn="l" rtl="0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Result</a:t>
            </a:r>
            <a:endParaRPr lang="en-US" b="1" i="1" dirty="0">
              <a:solidFill>
                <a:srgbClr val="C5478F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5255496" cy="795536"/>
          </a:xfrm>
        </p:spPr>
        <p:txBody>
          <a:bodyPr/>
          <a:lstStyle/>
          <a:p>
            <a:pPr algn="l"/>
            <a:r>
              <a:rPr lang="en-US" dirty="0" smtClean="0"/>
              <a:t>Table (4)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211710"/>
          <a:ext cx="5407660" cy="1828800"/>
        </p:xfrm>
        <a:graphic>
          <a:graphicData uri="http://schemas.openxmlformats.org/drawingml/2006/table">
            <a:tbl>
              <a:tblPr/>
              <a:tblGrid>
                <a:gridCol w="1351915"/>
                <a:gridCol w="1351915"/>
                <a:gridCol w="1351915"/>
                <a:gridCol w="135191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Tube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Absorbance 540nm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µmoles of sucrose hydrolyzed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µmoles /min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( v</a:t>
                      </a:r>
                      <a:r>
                        <a:rPr lang="en-US" sz="1200" baseline="-25000">
                          <a:latin typeface="Cambria"/>
                          <a:ea typeface="Cambria"/>
                          <a:cs typeface="Arial"/>
                        </a:rPr>
                        <a:t>i  </a:t>
                      </a: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ea typeface="Cambria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Result</a:t>
            </a:r>
            <a:endParaRPr lang="en-US" b="1" i="1" dirty="0">
              <a:solidFill>
                <a:srgbClr val="C5478F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154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Discussion </a:t>
            </a:r>
            <a:endParaRPr lang="en-US" b="1" i="1" dirty="0">
              <a:solidFill>
                <a:srgbClr val="C5478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00150"/>
            <a:ext cx="8658544" cy="3819872"/>
          </a:xfrm>
        </p:spPr>
        <p:txBody>
          <a:bodyPr/>
          <a:lstStyle/>
          <a:p>
            <a:pPr algn="l" rtl="0"/>
            <a:r>
              <a:rPr lang="en-US" dirty="0" smtClean="0"/>
              <a:t>Comment on the curve shape and conclude the relationship between Temperature and the rate of an enzyme catalyzed reaction.</a:t>
            </a:r>
          </a:p>
          <a:p>
            <a:pPr algn="l" rtl="0"/>
            <a:r>
              <a:rPr lang="en-US" dirty="0" smtClean="0"/>
              <a:t>Determine the optimum temperature for </a:t>
            </a:r>
          </a:p>
          <a:p>
            <a:pPr algn="l">
              <a:buNone/>
            </a:pPr>
            <a:r>
              <a:rPr lang="en-US" dirty="0" smtClean="0"/>
              <a:t> ß-</a:t>
            </a:r>
            <a:r>
              <a:rPr lang="en-US" dirty="0" err="1" smtClean="0"/>
              <a:t>Fructofuranosidase</a:t>
            </a:r>
            <a:r>
              <a:rPr lang="en-US" dirty="0" smtClean="0"/>
              <a:t> enzyme 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3000" dirty="0" smtClean="0">
                <a:solidFill>
                  <a:srgbClr val="C5478F"/>
                </a:solidFill>
                <a:latin typeface="Tw Cen MT" pitchFamily="34" charset="0"/>
              </a:rPr>
              <a:t>Thank You </a:t>
            </a:r>
            <a:endParaRPr lang="en-US" sz="13000" dirty="0">
              <a:solidFill>
                <a:srgbClr val="C5478F"/>
              </a:solidFill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The Effect Of Temperature On Enzyme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00150"/>
            <a:ext cx="8586536" cy="3943350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 smtClean="0"/>
              <a:t>The rate of an enzyme catalyzed reaction is affected by changes in temperature. </a:t>
            </a:r>
          </a:p>
          <a:p>
            <a:pPr algn="l" rtl="0">
              <a:buNone/>
            </a:pPr>
            <a:r>
              <a:rPr lang="en-US" dirty="0" smtClean="0"/>
              <a:t>Increases in the temperature of a system results from increases in the kinetic energy of the system. This has several effects on the rates of reactions.</a:t>
            </a:r>
          </a:p>
          <a:p>
            <a:pPr algn="l" rtl="0"/>
            <a:r>
              <a:rPr lang="en-US" b="1" dirty="0" smtClean="0"/>
              <a:t>1)More energetic collisions</a:t>
            </a:r>
          </a:p>
          <a:p>
            <a:pPr algn="l" rtl="0"/>
            <a:r>
              <a:rPr lang="en-US" b="1" dirty="0" smtClean="0"/>
              <a:t>2)The number of collisions per unit time will increase.</a:t>
            </a:r>
          </a:p>
          <a:p>
            <a:pPr algn="l" rtl="0"/>
            <a:r>
              <a:rPr lang="en-US" b="1" dirty="0" smtClean="0"/>
              <a:t>3)The heat of the molecules in the system will increase.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1)More energetic collisions: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00150"/>
            <a:ext cx="5544616" cy="394335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When molecules collide, the kinetic energy of the molecules can be converted into chemical potential energy of the molecules.</a:t>
            </a:r>
            <a:endParaRPr lang="en-US" sz="2400" b="1" dirty="0" smtClean="0"/>
          </a:p>
          <a:p>
            <a:pPr algn="l" rtl="0"/>
            <a:r>
              <a:rPr lang="en-US" sz="2400" dirty="0" smtClean="0"/>
              <a:t>As the temperature of a system is increased it is possible that more molecules per unit time will reach the activation energy. Thus the rate of the reaction may increase. </a:t>
            </a:r>
          </a:p>
        </p:txBody>
      </p:sp>
      <p:pic>
        <p:nvPicPr>
          <p:cNvPr id="1026" name="Picture 2" descr="http://chemwiki.ucdavis.edu/@api/deki/files/6984/orientation.jpg?size=bestfit&amp;width=310&amp;height=294&amp;revision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7654"/>
            <a:ext cx="3044662" cy="2900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50"/>
            <a:ext cx="9144000" cy="74295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2) The number of collisions per unit time will increase: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00150"/>
            <a:ext cx="8640960" cy="1875656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In order to convert substrate into product, </a:t>
            </a:r>
            <a:r>
              <a:rPr lang="en-US" b="1" dirty="0" smtClean="0"/>
              <a:t>enzymes must collide with and bind to the substrate at the active site.</a:t>
            </a:r>
          </a:p>
          <a:p>
            <a:pPr algn="l" rtl="0"/>
            <a:r>
              <a:rPr lang="en-US" dirty="0" smtClean="0"/>
              <a:t>Increasing the temperature of a system will increase the number of collisions of enzyme and substrate per unit time.</a:t>
            </a:r>
          </a:p>
          <a:p>
            <a:pPr algn="l" rtl="0"/>
            <a:r>
              <a:rPr lang="en-US" dirty="0" smtClean="0"/>
              <a:t>Thus ,within limits ,the rate of the reaction will increase</a:t>
            </a:r>
          </a:p>
          <a:p>
            <a:endParaRPr lang="en-US" dirty="0"/>
          </a:p>
        </p:txBody>
      </p:sp>
      <p:pic>
        <p:nvPicPr>
          <p:cNvPr id="5" name="Picture 4" descr="jjjjjj.png"/>
          <p:cNvPicPr>
            <a:picLocks noChangeAspect="1"/>
          </p:cNvPicPr>
          <p:nvPr/>
        </p:nvPicPr>
        <p:blipFill>
          <a:blip r:embed="rId2" cstate="print"/>
          <a:srcRect r="35125" b="68200"/>
          <a:stretch>
            <a:fillRect/>
          </a:stretch>
        </p:blipFill>
        <p:spPr>
          <a:xfrm>
            <a:off x="1619672" y="3003798"/>
            <a:ext cx="5338936" cy="1635646"/>
          </a:xfrm>
          <a:prstGeom prst="rect">
            <a:avLst/>
          </a:prstGeom>
        </p:spPr>
      </p:pic>
      <p:pic>
        <p:nvPicPr>
          <p:cNvPr id="6" name="Picture 5" descr="jjjjjj.png"/>
          <p:cNvPicPr>
            <a:picLocks noChangeAspect="1"/>
          </p:cNvPicPr>
          <p:nvPr/>
        </p:nvPicPr>
        <p:blipFill>
          <a:blip r:embed="rId2" cstate="print"/>
          <a:srcRect l="18501" t="31800" r="31625" b="62600"/>
          <a:stretch>
            <a:fillRect/>
          </a:stretch>
        </p:blipFill>
        <p:spPr>
          <a:xfrm>
            <a:off x="2339752" y="4659982"/>
            <a:ext cx="4104456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3) The heat of the molecules in the system will increase.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200150"/>
            <a:ext cx="8856984" cy="2307704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As the temperature of the system is increased ,the internal energy of the molecules in the system will </a:t>
            </a:r>
          </a:p>
          <a:p>
            <a:pPr algn="l">
              <a:buNone/>
            </a:pPr>
            <a:r>
              <a:rPr lang="en-US" sz="2000" dirty="0" smtClean="0"/>
              <a:t>increase.</a:t>
            </a:r>
          </a:p>
          <a:p>
            <a:pPr algn="l" rtl="0"/>
            <a:r>
              <a:rPr lang="en-US" sz="2000" dirty="0" smtClean="0"/>
              <a:t>Some of this heat may be converted into chemical potential energy.</a:t>
            </a:r>
          </a:p>
          <a:p>
            <a:pPr algn="l" rtl="0"/>
            <a:r>
              <a:rPr lang="en-US" sz="2000" dirty="0" smtClean="0"/>
              <a:t>If this chemical potential energy increase is great enough some of the </a:t>
            </a:r>
            <a:r>
              <a:rPr lang="en-US" sz="2000" b="1" dirty="0" smtClean="0"/>
              <a:t>weak bonds that determine the three dimensional shape of the active proteins may be broken.</a:t>
            </a:r>
          </a:p>
          <a:p>
            <a:pPr algn="l" rtl="0"/>
            <a:r>
              <a:rPr lang="en-US" sz="2000" dirty="0" smtClean="0"/>
              <a:t>This could lead to a </a:t>
            </a:r>
            <a:r>
              <a:rPr lang="en-US" sz="2000" b="1" dirty="0" smtClean="0"/>
              <a:t>thermal </a:t>
            </a:r>
            <a:r>
              <a:rPr lang="en-US" sz="2000" b="1" dirty="0" err="1" smtClean="0"/>
              <a:t>denaturation</a:t>
            </a:r>
            <a:r>
              <a:rPr lang="en-US" sz="2000" b="1" dirty="0" smtClean="0"/>
              <a:t> </a:t>
            </a:r>
          </a:p>
          <a:p>
            <a:pPr algn="l" rtl="0">
              <a:buNone/>
            </a:pPr>
            <a:r>
              <a:rPr lang="en-US" sz="2000" b="1" dirty="0" smtClean="0"/>
              <a:t>of the protein and thus</a:t>
            </a:r>
          </a:p>
          <a:p>
            <a:pPr algn="l" rtl="0">
              <a:buNone/>
            </a:pPr>
            <a:r>
              <a:rPr lang="en-US" sz="2000" b="1" dirty="0" smtClean="0"/>
              <a:t> inactivate the protein.</a:t>
            </a:r>
            <a:endParaRPr lang="en-US" sz="2000" dirty="0" smtClean="0"/>
          </a:p>
          <a:p>
            <a:pPr algn="l">
              <a:buNone/>
            </a:pPr>
            <a:endParaRPr lang="en-US" sz="2000" dirty="0"/>
          </a:p>
        </p:txBody>
      </p:sp>
      <p:pic>
        <p:nvPicPr>
          <p:cNvPr id="28674" name="Picture 2" descr="C:\Users\alaamal\Desktop\05-06_Denaturation_1.jpg"/>
          <p:cNvPicPr>
            <a:picLocks noChangeAspect="1" noChangeArrowheads="1"/>
          </p:cNvPicPr>
          <p:nvPr/>
        </p:nvPicPr>
        <p:blipFill>
          <a:blip r:embed="rId2" cstate="print"/>
          <a:srcRect b="6074"/>
          <a:stretch>
            <a:fillRect/>
          </a:stretch>
        </p:blipFill>
        <p:spPr bwMode="auto">
          <a:xfrm>
            <a:off x="4973960" y="3542528"/>
            <a:ext cx="4170040" cy="160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9144000" cy="3801870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1-To establish the relationship between temperature and the </a:t>
            </a:r>
          </a:p>
          <a:p>
            <a:pPr algn="l">
              <a:buNone/>
            </a:pPr>
            <a:r>
              <a:rPr lang="en-US" dirty="0" smtClean="0"/>
              <a:t>rate of an enzyme catalyzed reaction.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2-To determine the optimum temperature for </a:t>
            </a:r>
          </a:p>
          <a:p>
            <a:pPr algn="l">
              <a:buNone/>
            </a:pPr>
            <a:r>
              <a:rPr lang="en-US" dirty="0" smtClean="0"/>
              <a:t> ß-</a:t>
            </a:r>
            <a:r>
              <a:rPr lang="en-US" dirty="0" err="1" smtClean="0"/>
              <a:t>Fructofuranosidase</a:t>
            </a:r>
            <a:r>
              <a:rPr lang="en-US" dirty="0" smtClean="0"/>
              <a:t> enzyme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</p:spPr>
        <p:txBody>
          <a:bodyPr/>
          <a:lstStyle/>
          <a:p>
            <a:r>
              <a:rPr lang="en-US" i="1" dirty="0" smtClean="0">
                <a:solidFill>
                  <a:srgbClr val="C5478F"/>
                </a:solidFill>
                <a:latin typeface="Aparajita" pitchFamily="34" charset="0"/>
                <a:cs typeface="Aparajita" pitchFamily="34" charset="0"/>
              </a:rPr>
              <a:t>Principle</a:t>
            </a:r>
            <a:endParaRPr lang="en-US" i="1" dirty="0">
              <a:solidFill>
                <a:srgbClr val="C5478F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13588"/>
            <a:ext cx="9144000" cy="388843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At </a:t>
            </a:r>
            <a:r>
              <a:rPr lang="en-US" dirty="0"/>
              <a:t>low temperature (</a:t>
            </a:r>
            <a:r>
              <a:rPr lang="en-US" dirty="0" smtClean="0"/>
              <a:t>0˚C), </a:t>
            </a:r>
            <a:r>
              <a:rPr lang="en-US" dirty="0"/>
              <a:t>the rate of reaction is low. As the temperature is increased, the rate of reaction increase </a:t>
            </a:r>
            <a:r>
              <a:rPr lang="en-US" b="1" dirty="0"/>
              <a:t>until an optimum temperature is reached</a:t>
            </a:r>
            <a:r>
              <a:rPr lang="en-US" dirty="0"/>
              <a:t>. Within this temperature range, the rate of reaction is approximately doubled for every 10 </a:t>
            </a:r>
            <a:r>
              <a:rPr lang="en-US" dirty="0" smtClean="0"/>
              <a:t>˚C </a:t>
            </a:r>
            <a:r>
              <a:rPr lang="en-US" dirty="0"/>
              <a:t>rise in temperature. 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With </a:t>
            </a:r>
            <a:r>
              <a:rPr lang="en-US" b="1" dirty="0"/>
              <a:t>further rise in temperature, </a:t>
            </a:r>
            <a:r>
              <a:rPr lang="en-US" b="1" dirty="0">
                <a:solidFill>
                  <a:srgbClr val="C5478F"/>
                </a:solidFill>
              </a:rPr>
              <a:t>above the optimum temperature, </a:t>
            </a:r>
            <a:r>
              <a:rPr lang="en-US" b="1" i="1" dirty="0">
                <a:solidFill>
                  <a:srgbClr val="C5478F"/>
                </a:solidFill>
              </a:rPr>
              <a:t>the rate of reaction decreases due to denaturation of the enzyme protein and hence loss of activity</a:t>
            </a:r>
            <a:r>
              <a:rPr lang="en-US" b="1" i="1" dirty="0"/>
              <a:t>.</a:t>
            </a:r>
            <a:r>
              <a:rPr lang="en-US" b="1" dirty="0"/>
              <a:t> 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67594"/>
            <a:ext cx="9144000" cy="3975906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 optimum temperature is the result of the balance between the rate of an increase in the enzyme activity on the one hand and the rate of decrease due to </a:t>
            </a:r>
            <a:r>
              <a:rPr lang="en-US" dirty="0" err="1" smtClean="0"/>
              <a:t>denaturation</a:t>
            </a:r>
            <a:r>
              <a:rPr lang="en-US" dirty="0" smtClean="0"/>
              <a:t> on the other.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C5478F"/>
                </a:solidFill>
              </a:rPr>
              <a:t>Most enzymes are inactivated at temperatures above 60 ˚C . For most enzymes, the optimum temperature is at or above the temperature of the cells in which the enzyme is found in vivo.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86868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relationship between the rate of the enzymatic reaction and the temperature is shown in the figure below</a:t>
            </a:r>
          </a:p>
        </p:txBody>
      </p:sp>
      <p:pic>
        <p:nvPicPr>
          <p:cNvPr id="7170" name="Picture 2" descr="http://wizznotes.com/wp-content/uploads/2010/12/image0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35646"/>
            <a:ext cx="4128976" cy="2916324"/>
          </a:xfrm>
          <a:prstGeom prst="rect">
            <a:avLst/>
          </a:prstGeom>
          <a:noFill/>
        </p:spPr>
      </p:pic>
      <p:pic>
        <p:nvPicPr>
          <p:cNvPr id="4" name="Content Placeholder 3" descr="enztemprate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r="10751" b="4417"/>
          <a:stretch>
            <a:fillRect/>
          </a:stretch>
        </p:blipFill>
        <p:spPr>
          <a:xfrm>
            <a:off x="0" y="1707654"/>
            <a:ext cx="4777013" cy="2877784"/>
          </a:xfrm>
        </p:spPr>
      </p:pic>
      <p:sp>
        <p:nvSpPr>
          <p:cNvPr id="5" name="Oval 4"/>
          <p:cNvSpPr/>
          <p:nvPr/>
        </p:nvSpPr>
        <p:spPr>
          <a:xfrm>
            <a:off x="899592" y="3291830"/>
            <a:ext cx="1080120" cy="414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Oval 5"/>
          <p:cNvSpPr/>
          <p:nvPr/>
        </p:nvSpPr>
        <p:spPr>
          <a:xfrm>
            <a:off x="3275856" y="3651870"/>
            <a:ext cx="1080120" cy="4140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400</TotalTime>
  <Words>992</Words>
  <Application>Microsoft Office PowerPoint</Application>
  <PresentationFormat>On-screen Show (16:9)</PresentationFormat>
  <Paragraphs>169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Slide 1</vt:lpstr>
      <vt:lpstr>What Is The Effect Of Temperature On Enzyme Activity?</vt:lpstr>
      <vt:lpstr>1)More energetic collisions:  </vt:lpstr>
      <vt:lpstr>2) The number of collisions per unit time will increase: </vt:lpstr>
      <vt:lpstr>3) The heat of the molecules in the system will increase.</vt:lpstr>
      <vt:lpstr>Objectives: </vt:lpstr>
      <vt:lpstr>Principle</vt:lpstr>
      <vt:lpstr>Slide 8</vt:lpstr>
      <vt:lpstr>The relationship between the rate of the enzymatic reaction and the temperature is shown in the figure below</vt:lpstr>
      <vt:lpstr> Materials:  </vt:lpstr>
      <vt:lpstr> Method:  </vt:lpstr>
      <vt:lpstr>Slide 12</vt:lpstr>
      <vt:lpstr>Slide 13</vt:lpstr>
      <vt:lpstr>Slide 14</vt:lpstr>
      <vt:lpstr>Slide 15</vt:lpstr>
      <vt:lpstr>Result</vt:lpstr>
      <vt:lpstr>Result</vt:lpstr>
      <vt:lpstr>Discussion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temperature on the rate of an enzyme catalyzed reaction</dc:title>
  <dc:creator>alaamal</dc:creator>
  <cp:lastModifiedBy>emalshehri</cp:lastModifiedBy>
  <cp:revision>42</cp:revision>
  <dcterms:created xsi:type="dcterms:W3CDTF">2012-11-11T10:25:09Z</dcterms:created>
  <dcterms:modified xsi:type="dcterms:W3CDTF">2017-03-19T08:56:56Z</dcterms:modified>
</cp:coreProperties>
</file>