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3" r:id="rId4"/>
    <p:sldId id="258" r:id="rId5"/>
    <p:sldId id="261" r:id="rId6"/>
    <p:sldId id="262" r:id="rId7"/>
    <p:sldId id="284" r:id="rId8"/>
    <p:sldId id="264" r:id="rId9"/>
    <p:sldId id="278" r:id="rId10"/>
    <p:sldId id="267" r:id="rId11"/>
    <p:sldId id="285" r:id="rId12"/>
    <p:sldId id="268" r:id="rId13"/>
    <p:sldId id="281" r:id="rId14"/>
    <p:sldId id="280" r:id="rId15"/>
    <p:sldId id="276" r:id="rId16"/>
    <p:sldId id="286" r:id="rId17"/>
    <p:sldId id="27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4C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1381E-665E-48A6-84F7-C2B6F761732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A4A457C3-1B54-4EC5-BB96-8873652379A5}">
      <dgm:prSet phldrT="[Text]"/>
      <dgm:spPr/>
      <dgm:t>
        <a:bodyPr/>
        <a:lstStyle/>
        <a:p>
          <a:r>
            <a:rPr lang="en-US" dirty="0"/>
            <a:t>Enzyme kinetics</a:t>
          </a:r>
        </a:p>
      </dgm:t>
    </dgm:pt>
    <dgm:pt modelId="{029A6D31-D524-4C72-B414-CE1983EAE170}" type="parTrans" cxnId="{DCAB7E93-7A6D-48CE-A141-9ED5BC8DE79B}">
      <dgm:prSet/>
      <dgm:spPr/>
      <dgm:t>
        <a:bodyPr/>
        <a:lstStyle/>
        <a:p>
          <a:endParaRPr lang="en-US"/>
        </a:p>
      </dgm:t>
    </dgm:pt>
    <dgm:pt modelId="{F560812B-ED97-4F17-917F-EDDF16884973}" type="sibTrans" cxnId="{DCAB7E93-7A6D-48CE-A141-9ED5BC8DE79B}">
      <dgm:prSet/>
      <dgm:spPr/>
      <dgm:t>
        <a:bodyPr/>
        <a:lstStyle/>
        <a:p>
          <a:endParaRPr lang="en-US"/>
        </a:p>
      </dgm:t>
    </dgm:pt>
    <dgm:pt modelId="{6E1BC4E8-1E6C-4869-A4D8-ECB48E189586}">
      <dgm:prSet phldrT="[Text]"/>
      <dgm:spPr/>
      <dgm:t>
        <a:bodyPr/>
        <a:lstStyle/>
        <a:p>
          <a:r>
            <a:rPr lang="en-US" dirty="0"/>
            <a:t>Measuring the rate of the reaction</a:t>
          </a:r>
        </a:p>
      </dgm:t>
    </dgm:pt>
    <dgm:pt modelId="{E4DEEA74-A300-4D8E-B8A1-3A4AC2150BD4}" type="parTrans" cxnId="{8874E657-613C-4FEB-8084-B5EEB88F2CD1}">
      <dgm:prSet/>
      <dgm:spPr/>
      <dgm:t>
        <a:bodyPr/>
        <a:lstStyle/>
        <a:p>
          <a:endParaRPr lang="en-US"/>
        </a:p>
      </dgm:t>
    </dgm:pt>
    <dgm:pt modelId="{D7450C3F-A7A0-44DF-A8CF-4CDF721A52CA}" type="sibTrans" cxnId="{8874E657-613C-4FEB-8084-B5EEB88F2CD1}">
      <dgm:prSet/>
      <dgm:spPr/>
      <dgm:t>
        <a:bodyPr/>
        <a:lstStyle/>
        <a:p>
          <a:endParaRPr lang="en-US"/>
        </a:p>
      </dgm:t>
    </dgm:pt>
    <dgm:pt modelId="{556C636C-6C97-403B-ABF1-76C2F9950074}">
      <dgm:prSet phldrT="[Text]"/>
      <dgm:spPr/>
      <dgm:t>
        <a:bodyPr/>
        <a:lstStyle/>
        <a:p>
          <a:r>
            <a:rPr lang="en-US" dirty="0"/>
            <a:t>Initial velocity</a:t>
          </a:r>
        </a:p>
      </dgm:t>
    </dgm:pt>
    <dgm:pt modelId="{1F060575-72E2-4747-9DD5-C3D25D388255}" type="parTrans" cxnId="{4E7FE3F1-BE82-4B62-B803-0DCDD6168FD1}">
      <dgm:prSet/>
      <dgm:spPr/>
      <dgm:t>
        <a:bodyPr/>
        <a:lstStyle/>
        <a:p>
          <a:endParaRPr lang="en-US"/>
        </a:p>
      </dgm:t>
    </dgm:pt>
    <dgm:pt modelId="{B934487A-3749-436D-A2A9-BCE7B94BFC38}" type="sibTrans" cxnId="{4E7FE3F1-BE82-4B62-B803-0DCDD6168FD1}">
      <dgm:prSet/>
      <dgm:spPr/>
      <dgm:t>
        <a:bodyPr/>
        <a:lstStyle/>
        <a:p>
          <a:endParaRPr lang="en-US"/>
        </a:p>
      </dgm:t>
    </dgm:pt>
    <dgm:pt modelId="{E3CC5AA7-4909-4F27-8DC3-8A5624B37668}" type="pres">
      <dgm:prSet presAssocID="{B341381E-665E-48A6-84F7-C2B6F7617321}" presName="Name0" presStyleCnt="0">
        <dgm:presLayoutVars>
          <dgm:dir/>
          <dgm:resizeHandles val="exact"/>
        </dgm:presLayoutVars>
      </dgm:prSet>
      <dgm:spPr/>
    </dgm:pt>
    <dgm:pt modelId="{D4DACABD-9C6B-4789-B58A-C39C3D51CBAD}" type="pres">
      <dgm:prSet presAssocID="{A4A457C3-1B54-4EC5-BB96-8873652379A5}" presName="Name5" presStyleLbl="vennNode1" presStyleIdx="0" presStyleCnt="3">
        <dgm:presLayoutVars>
          <dgm:bulletEnabled val="1"/>
        </dgm:presLayoutVars>
      </dgm:prSet>
      <dgm:spPr/>
    </dgm:pt>
    <dgm:pt modelId="{B49C83E7-ED49-4B02-B7D9-DD9C5050D3E5}" type="pres">
      <dgm:prSet presAssocID="{F560812B-ED97-4F17-917F-EDDF16884973}" presName="space" presStyleCnt="0"/>
      <dgm:spPr/>
    </dgm:pt>
    <dgm:pt modelId="{A9608026-2A57-4EB3-A0F2-78B4588F5C4E}" type="pres">
      <dgm:prSet presAssocID="{6E1BC4E8-1E6C-4869-A4D8-ECB48E189586}" presName="Name5" presStyleLbl="vennNode1" presStyleIdx="1" presStyleCnt="3">
        <dgm:presLayoutVars>
          <dgm:bulletEnabled val="1"/>
        </dgm:presLayoutVars>
      </dgm:prSet>
      <dgm:spPr/>
    </dgm:pt>
    <dgm:pt modelId="{5EA0E64B-DF07-41B6-B9EC-9223A165A94E}" type="pres">
      <dgm:prSet presAssocID="{D7450C3F-A7A0-44DF-A8CF-4CDF721A52CA}" presName="space" presStyleCnt="0"/>
      <dgm:spPr/>
    </dgm:pt>
    <dgm:pt modelId="{2C5E2953-F99C-4BFD-9815-D31F8819D55C}" type="pres">
      <dgm:prSet presAssocID="{556C636C-6C97-403B-ABF1-76C2F9950074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874E657-613C-4FEB-8084-B5EEB88F2CD1}" srcId="{B341381E-665E-48A6-84F7-C2B6F7617321}" destId="{6E1BC4E8-1E6C-4869-A4D8-ECB48E189586}" srcOrd="1" destOrd="0" parTransId="{E4DEEA74-A300-4D8E-B8A1-3A4AC2150BD4}" sibTransId="{D7450C3F-A7A0-44DF-A8CF-4CDF721A52CA}"/>
    <dgm:cxn modelId="{6609127E-518E-42A1-B258-AF8EA556AF74}" type="presOf" srcId="{6E1BC4E8-1E6C-4869-A4D8-ECB48E189586}" destId="{A9608026-2A57-4EB3-A0F2-78B4588F5C4E}" srcOrd="0" destOrd="0" presId="urn:microsoft.com/office/officeart/2005/8/layout/venn3"/>
    <dgm:cxn modelId="{EC36FC66-090C-42F9-8A64-FC9944649C37}" type="presOf" srcId="{A4A457C3-1B54-4EC5-BB96-8873652379A5}" destId="{D4DACABD-9C6B-4789-B58A-C39C3D51CBAD}" srcOrd="0" destOrd="0" presId="urn:microsoft.com/office/officeart/2005/8/layout/venn3"/>
    <dgm:cxn modelId="{4E7FE3F1-BE82-4B62-B803-0DCDD6168FD1}" srcId="{B341381E-665E-48A6-84F7-C2B6F7617321}" destId="{556C636C-6C97-403B-ABF1-76C2F9950074}" srcOrd="2" destOrd="0" parTransId="{1F060575-72E2-4747-9DD5-C3D25D388255}" sibTransId="{B934487A-3749-436D-A2A9-BCE7B94BFC38}"/>
    <dgm:cxn modelId="{DCAB7E93-7A6D-48CE-A141-9ED5BC8DE79B}" srcId="{B341381E-665E-48A6-84F7-C2B6F7617321}" destId="{A4A457C3-1B54-4EC5-BB96-8873652379A5}" srcOrd="0" destOrd="0" parTransId="{029A6D31-D524-4C72-B414-CE1983EAE170}" sibTransId="{F560812B-ED97-4F17-917F-EDDF16884973}"/>
    <dgm:cxn modelId="{2B08FAD4-6C2C-4823-8694-D1E60BEEA364}" type="presOf" srcId="{B341381E-665E-48A6-84F7-C2B6F7617321}" destId="{E3CC5AA7-4909-4F27-8DC3-8A5624B37668}" srcOrd="0" destOrd="0" presId="urn:microsoft.com/office/officeart/2005/8/layout/venn3"/>
    <dgm:cxn modelId="{DF3AD985-A64E-449B-8620-7107F55256EC}" type="presOf" srcId="{556C636C-6C97-403B-ABF1-76C2F9950074}" destId="{2C5E2953-F99C-4BFD-9815-D31F8819D55C}" srcOrd="0" destOrd="0" presId="urn:microsoft.com/office/officeart/2005/8/layout/venn3"/>
    <dgm:cxn modelId="{595ED2B7-1193-4C20-8F41-00CB84828E16}" type="presParOf" srcId="{E3CC5AA7-4909-4F27-8DC3-8A5624B37668}" destId="{D4DACABD-9C6B-4789-B58A-C39C3D51CBAD}" srcOrd="0" destOrd="0" presId="urn:microsoft.com/office/officeart/2005/8/layout/venn3"/>
    <dgm:cxn modelId="{B8C44496-77FE-4F08-869D-241A7C137C66}" type="presParOf" srcId="{E3CC5AA7-4909-4F27-8DC3-8A5624B37668}" destId="{B49C83E7-ED49-4B02-B7D9-DD9C5050D3E5}" srcOrd="1" destOrd="0" presId="urn:microsoft.com/office/officeart/2005/8/layout/venn3"/>
    <dgm:cxn modelId="{C2ADF082-FC8E-49B4-80E1-E2AD589DFFF4}" type="presParOf" srcId="{E3CC5AA7-4909-4F27-8DC3-8A5624B37668}" destId="{A9608026-2A57-4EB3-A0F2-78B4588F5C4E}" srcOrd="2" destOrd="0" presId="urn:microsoft.com/office/officeart/2005/8/layout/venn3"/>
    <dgm:cxn modelId="{CE433047-CE3C-4BD7-A36F-D98935F36DF8}" type="presParOf" srcId="{E3CC5AA7-4909-4F27-8DC3-8A5624B37668}" destId="{5EA0E64B-DF07-41B6-B9EC-9223A165A94E}" srcOrd="3" destOrd="0" presId="urn:microsoft.com/office/officeart/2005/8/layout/venn3"/>
    <dgm:cxn modelId="{967DC833-12E4-4931-92EC-BD36BDA35A75}" type="presParOf" srcId="{E3CC5AA7-4909-4F27-8DC3-8A5624B37668}" destId="{2C5E2953-F99C-4BFD-9815-D31F8819D55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4D42C-FBC3-4AFF-B4E5-BE9F4C2A250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351BC-3809-46D3-AA3E-72235C160260}">
      <dgm:prSet phldrT="[Text]"/>
      <dgm:spPr/>
      <dgm:t>
        <a:bodyPr/>
        <a:lstStyle/>
        <a:p>
          <a:r>
            <a:rPr lang="en-US" dirty="0"/>
            <a:t>Acid phosphatase</a:t>
          </a:r>
        </a:p>
      </dgm:t>
    </dgm:pt>
    <dgm:pt modelId="{EF04F7DF-0FA9-429D-8005-D97EA06FC4FE}" type="parTrans" cxnId="{76080168-A205-43A9-A190-227AE34E12BA}">
      <dgm:prSet/>
      <dgm:spPr/>
      <dgm:t>
        <a:bodyPr/>
        <a:lstStyle/>
        <a:p>
          <a:endParaRPr lang="en-US"/>
        </a:p>
      </dgm:t>
    </dgm:pt>
    <dgm:pt modelId="{04D8A4AB-0AA3-4F81-A910-D5573E2E7FD0}" type="sibTrans" cxnId="{76080168-A205-43A9-A190-227AE34E12BA}">
      <dgm:prSet/>
      <dgm:spPr/>
      <dgm:t>
        <a:bodyPr/>
        <a:lstStyle/>
        <a:p>
          <a:endParaRPr lang="en-US"/>
        </a:p>
      </dgm:t>
    </dgm:pt>
    <dgm:pt modelId="{6B6E2A5C-3CFB-479E-8904-32F7984564C5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85AC8BE9-D99A-4CAE-BA0E-6AFA322DD56C}" type="parTrans" cxnId="{E2AA16B0-425F-4DC3-BF2A-6FF88974EA80}">
      <dgm:prSet/>
      <dgm:spPr/>
      <dgm:t>
        <a:bodyPr/>
        <a:lstStyle/>
        <a:p>
          <a:endParaRPr lang="en-US"/>
        </a:p>
      </dgm:t>
    </dgm:pt>
    <dgm:pt modelId="{CB047D46-D82D-49E5-B924-45EFEEF867C9}" type="sibTrans" cxnId="{E2AA16B0-425F-4DC3-BF2A-6FF88974EA80}">
      <dgm:prSet/>
      <dgm:spPr/>
      <dgm:t>
        <a:bodyPr/>
        <a:lstStyle/>
        <a:p>
          <a:endParaRPr lang="en-US"/>
        </a:p>
      </dgm:t>
    </dgm:pt>
    <dgm:pt modelId="{128C19B0-1593-4E42-91D6-ED0F5936BEFC}">
      <dgm:prSet phldrT="[Text]"/>
      <dgm:spPr/>
      <dgm:t>
        <a:bodyPr/>
        <a:lstStyle/>
        <a:p>
          <a:r>
            <a:rPr lang="en-US" dirty="0"/>
            <a:t>Enzyme </a:t>
          </a:r>
          <a:r>
            <a:rPr lang="en-US" dirty="0" err="1"/>
            <a:t>Conc</a:t>
          </a:r>
          <a:endParaRPr lang="en-US" dirty="0"/>
        </a:p>
      </dgm:t>
    </dgm:pt>
    <dgm:pt modelId="{F519BD97-4143-4660-B133-F79B38A8EC10}" type="parTrans" cxnId="{95408693-935A-43DF-84BD-8557E78059D5}">
      <dgm:prSet/>
      <dgm:spPr/>
      <dgm:t>
        <a:bodyPr/>
        <a:lstStyle/>
        <a:p>
          <a:endParaRPr lang="en-US"/>
        </a:p>
      </dgm:t>
    </dgm:pt>
    <dgm:pt modelId="{FAF5AA76-7F77-44E4-BF76-26208A26C1C2}" type="sibTrans" cxnId="{95408693-935A-43DF-84BD-8557E78059D5}">
      <dgm:prSet/>
      <dgm:spPr/>
      <dgm:t>
        <a:bodyPr/>
        <a:lstStyle/>
        <a:p>
          <a:endParaRPr lang="en-US"/>
        </a:p>
      </dgm:t>
    </dgm:pt>
    <dgm:pt modelId="{9EFEE29F-9A2A-4117-9753-A83BACEF0F3F}">
      <dgm:prSet/>
      <dgm:spPr/>
      <dgm:t>
        <a:bodyPr/>
        <a:lstStyle/>
        <a:p>
          <a:r>
            <a:rPr lang="en-US" dirty="0"/>
            <a:t>pH</a:t>
          </a:r>
        </a:p>
      </dgm:t>
    </dgm:pt>
    <dgm:pt modelId="{9A6729A4-B69B-41DF-B2E0-61ABB74B7BBE}" type="parTrans" cxnId="{C7ACF6F2-E78B-446C-A94A-2F1F7FFACD16}">
      <dgm:prSet/>
      <dgm:spPr/>
      <dgm:t>
        <a:bodyPr/>
        <a:lstStyle/>
        <a:p>
          <a:endParaRPr lang="en-US"/>
        </a:p>
      </dgm:t>
    </dgm:pt>
    <dgm:pt modelId="{84D1D0A0-194E-4DB5-9BE9-A5B62C5E1C5F}" type="sibTrans" cxnId="{C7ACF6F2-E78B-446C-A94A-2F1F7FFACD16}">
      <dgm:prSet/>
      <dgm:spPr/>
      <dgm:t>
        <a:bodyPr/>
        <a:lstStyle/>
        <a:p>
          <a:endParaRPr lang="en-US"/>
        </a:p>
      </dgm:t>
    </dgm:pt>
    <dgm:pt modelId="{FA3C4321-D1DA-4574-AAAD-697EB8859B3E}">
      <dgm:prSet/>
      <dgm:spPr/>
      <dgm:t>
        <a:bodyPr/>
        <a:lstStyle/>
        <a:p>
          <a:r>
            <a:rPr lang="en-US" dirty="0"/>
            <a:t>Temp</a:t>
          </a:r>
        </a:p>
      </dgm:t>
    </dgm:pt>
    <dgm:pt modelId="{FA498D59-E886-4214-86C0-993A9366EA1B}" type="parTrans" cxnId="{00871890-D2E6-4D14-B4D0-1DAAEE1EFA28}">
      <dgm:prSet/>
      <dgm:spPr/>
      <dgm:t>
        <a:bodyPr/>
        <a:lstStyle/>
        <a:p>
          <a:endParaRPr lang="en-US"/>
        </a:p>
      </dgm:t>
    </dgm:pt>
    <dgm:pt modelId="{CBD516CF-38F8-4270-8747-A74FDE2FFEBC}" type="sibTrans" cxnId="{00871890-D2E6-4D14-B4D0-1DAAEE1EFA28}">
      <dgm:prSet/>
      <dgm:spPr/>
      <dgm:t>
        <a:bodyPr/>
        <a:lstStyle/>
        <a:p>
          <a:endParaRPr lang="en-US"/>
        </a:p>
      </dgm:t>
    </dgm:pt>
    <dgm:pt modelId="{7C5587E6-016C-4022-9A14-7872D521400B}">
      <dgm:prSet/>
      <dgm:spPr/>
      <dgm:t>
        <a:bodyPr/>
        <a:lstStyle/>
        <a:p>
          <a:r>
            <a:rPr lang="en-US" dirty="0"/>
            <a:t>Substrate </a:t>
          </a:r>
          <a:r>
            <a:rPr lang="en-US" dirty="0" err="1"/>
            <a:t>conc</a:t>
          </a:r>
          <a:endParaRPr lang="en-US" dirty="0"/>
        </a:p>
      </dgm:t>
    </dgm:pt>
    <dgm:pt modelId="{39041C3F-2FC0-429C-A839-AC2FB5CF4636}" type="parTrans" cxnId="{A7020647-3D88-435A-B683-BB6D5B7292A2}">
      <dgm:prSet/>
      <dgm:spPr/>
      <dgm:t>
        <a:bodyPr/>
        <a:lstStyle/>
        <a:p>
          <a:endParaRPr lang="en-US"/>
        </a:p>
      </dgm:t>
    </dgm:pt>
    <dgm:pt modelId="{74BDBD4C-413B-4EF2-AC54-21B4FB6439DF}" type="sibTrans" cxnId="{A7020647-3D88-435A-B683-BB6D5B7292A2}">
      <dgm:prSet/>
      <dgm:spPr/>
      <dgm:t>
        <a:bodyPr/>
        <a:lstStyle/>
        <a:p>
          <a:endParaRPr lang="en-US"/>
        </a:p>
      </dgm:t>
    </dgm:pt>
    <dgm:pt modelId="{0FC26B31-6328-4063-814F-693F74F0BAE0}">
      <dgm:prSet/>
      <dgm:spPr/>
      <dgm:t>
        <a:bodyPr/>
        <a:lstStyle/>
        <a:p>
          <a:r>
            <a:rPr lang="en-US" dirty="0"/>
            <a:t>Inhibitor</a:t>
          </a:r>
        </a:p>
      </dgm:t>
    </dgm:pt>
    <dgm:pt modelId="{40CB73AA-BBCD-42C8-A74D-51D80F61E2AC}" type="parTrans" cxnId="{372829DF-7198-4599-902B-A6D0529A51B0}">
      <dgm:prSet/>
      <dgm:spPr/>
      <dgm:t>
        <a:bodyPr/>
        <a:lstStyle/>
        <a:p>
          <a:endParaRPr lang="en-US"/>
        </a:p>
      </dgm:t>
    </dgm:pt>
    <dgm:pt modelId="{384B2070-347F-4D38-8D08-089B578ED986}" type="sibTrans" cxnId="{372829DF-7198-4599-902B-A6D0529A51B0}">
      <dgm:prSet/>
      <dgm:spPr/>
      <dgm:t>
        <a:bodyPr/>
        <a:lstStyle/>
        <a:p>
          <a:endParaRPr lang="en-US"/>
        </a:p>
      </dgm:t>
    </dgm:pt>
    <dgm:pt modelId="{68876593-D1F4-408D-B1E4-9C90AB6FCB85}" type="pres">
      <dgm:prSet presAssocID="{F5C4D42C-FBC3-4AFF-B4E5-BE9F4C2A25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94235A-7A78-45F1-9960-D66747D0B18D}" type="pres">
      <dgm:prSet presAssocID="{CF8351BC-3809-46D3-AA3E-72235C160260}" presName="centerShape" presStyleLbl="node0" presStyleIdx="0" presStyleCnt="1"/>
      <dgm:spPr/>
    </dgm:pt>
    <dgm:pt modelId="{53D23208-9AEB-46A5-9AAC-0C9FDF8D7B0B}" type="pres">
      <dgm:prSet presAssocID="{85AC8BE9-D99A-4CAE-BA0E-6AFA322DD56C}" presName="Name9" presStyleLbl="parChTrans1D2" presStyleIdx="0" presStyleCnt="6"/>
      <dgm:spPr/>
    </dgm:pt>
    <dgm:pt modelId="{F46A141E-910D-4563-8B23-79ADCE8881F3}" type="pres">
      <dgm:prSet presAssocID="{85AC8BE9-D99A-4CAE-BA0E-6AFA322DD56C}" presName="connTx" presStyleLbl="parChTrans1D2" presStyleIdx="0" presStyleCnt="6"/>
      <dgm:spPr/>
    </dgm:pt>
    <dgm:pt modelId="{B271AD9B-895E-4112-AF0F-8EF7DFBBC4D3}" type="pres">
      <dgm:prSet presAssocID="{6B6E2A5C-3CFB-479E-8904-32F7984564C5}" presName="node" presStyleLbl="node1" presStyleIdx="0" presStyleCnt="6">
        <dgm:presLayoutVars>
          <dgm:bulletEnabled val="1"/>
        </dgm:presLayoutVars>
      </dgm:prSet>
      <dgm:spPr/>
    </dgm:pt>
    <dgm:pt modelId="{B136B100-0F90-46F2-ACD3-649EA7B89366}" type="pres">
      <dgm:prSet presAssocID="{F519BD97-4143-4660-B133-F79B38A8EC10}" presName="Name9" presStyleLbl="parChTrans1D2" presStyleIdx="1" presStyleCnt="6"/>
      <dgm:spPr/>
    </dgm:pt>
    <dgm:pt modelId="{45149713-989B-4CC2-816A-934037C69CD4}" type="pres">
      <dgm:prSet presAssocID="{F519BD97-4143-4660-B133-F79B38A8EC10}" presName="connTx" presStyleLbl="parChTrans1D2" presStyleIdx="1" presStyleCnt="6"/>
      <dgm:spPr/>
    </dgm:pt>
    <dgm:pt modelId="{AD90B9DD-5C9D-4D1F-B2FF-DB95BAE8041B}" type="pres">
      <dgm:prSet presAssocID="{128C19B0-1593-4E42-91D6-ED0F5936BEFC}" presName="node" presStyleLbl="node1" presStyleIdx="1" presStyleCnt="6" custRadScaleRad="190041" custRadScaleInc="13117">
        <dgm:presLayoutVars>
          <dgm:bulletEnabled val="1"/>
        </dgm:presLayoutVars>
      </dgm:prSet>
      <dgm:spPr/>
    </dgm:pt>
    <dgm:pt modelId="{368217CE-FB8B-459A-B3F5-8D28245FD75B}" type="pres">
      <dgm:prSet presAssocID="{9A6729A4-B69B-41DF-B2E0-61ABB74B7BBE}" presName="Name9" presStyleLbl="parChTrans1D2" presStyleIdx="2" presStyleCnt="6"/>
      <dgm:spPr/>
    </dgm:pt>
    <dgm:pt modelId="{F9C32990-72A9-40F8-89F0-B996B7E48B94}" type="pres">
      <dgm:prSet presAssocID="{9A6729A4-B69B-41DF-B2E0-61ABB74B7BBE}" presName="connTx" presStyleLbl="parChTrans1D2" presStyleIdx="2" presStyleCnt="6"/>
      <dgm:spPr/>
    </dgm:pt>
    <dgm:pt modelId="{F840F4FD-6B1B-4BD9-8FB2-F52440B6386E}" type="pres">
      <dgm:prSet presAssocID="{9EFEE29F-9A2A-4117-9753-A83BACEF0F3F}" presName="node" presStyleLbl="node1" presStyleIdx="2" presStyleCnt="6" custRadScaleRad="184330" custRadScaleInc="-15151">
        <dgm:presLayoutVars>
          <dgm:bulletEnabled val="1"/>
        </dgm:presLayoutVars>
      </dgm:prSet>
      <dgm:spPr/>
    </dgm:pt>
    <dgm:pt modelId="{C1EC1E73-A057-4FCC-9187-7B2DE01A8B69}" type="pres">
      <dgm:prSet presAssocID="{FA498D59-E886-4214-86C0-993A9366EA1B}" presName="Name9" presStyleLbl="parChTrans1D2" presStyleIdx="3" presStyleCnt="6"/>
      <dgm:spPr/>
    </dgm:pt>
    <dgm:pt modelId="{73ED19E6-B73C-4202-A0BE-C07808C59042}" type="pres">
      <dgm:prSet presAssocID="{FA498D59-E886-4214-86C0-993A9366EA1B}" presName="connTx" presStyleLbl="parChTrans1D2" presStyleIdx="3" presStyleCnt="6"/>
      <dgm:spPr/>
    </dgm:pt>
    <dgm:pt modelId="{B372E32C-5AB3-4D89-A310-00F828814AF6}" type="pres">
      <dgm:prSet presAssocID="{FA3C4321-D1DA-4574-AAAD-697EB8859B3E}" presName="node" presStyleLbl="node1" presStyleIdx="3" presStyleCnt="6">
        <dgm:presLayoutVars>
          <dgm:bulletEnabled val="1"/>
        </dgm:presLayoutVars>
      </dgm:prSet>
      <dgm:spPr/>
    </dgm:pt>
    <dgm:pt modelId="{B5EE773E-051A-45DC-B7C6-78FE5D2553DC}" type="pres">
      <dgm:prSet presAssocID="{39041C3F-2FC0-429C-A839-AC2FB5CF4636}" presName="Name9" presStyleLbl="parChTrans1D2" presStyleIdx="4" presStyleCnt="6"/>
      <dgm:spPr/>
    </dgm:pt>
    <dgm:pt modelId="{3A6ECA1F-83CA-4BB0-A0E0-5F15AED844DA}" type="pres">
      <dgm:prSet presAssocID="{39041C3F-2FC0-429C-A839-AC2FB5CF4636}" presName="connTx" presStyleLbl="parChTrans1D2" presStyleIdx="4" presStyleCnt="6"/>
      <dgm:spPr/>
    </dgm:pt>
    <dgm:pt modelId="{EECBB432-951B-40BB-917E-7D8F6B60BB54}" type="pres">
      <dgm:prSet presAssocID="{7C5587E6-016C-4022-9A14-7872D521400B}" presName="node" presStyleLbl="node1" presStyleIdx="4" presStyleCnt="6" custRadScaleRad="197322" custRadScaleInc="9761">
        <dgm:presLayoutVars>
          <dgm:bulletEnabled val="1"/>
        </dgm:presLayoutVars>
      </dgm:prSet>
      <dgm:spPr/>
    </dgm:pt>
    <dgm:pt modelId="{33DABCE3-A6EA-44FA-8E74-D5BCA95EE281}" type="pres">
      <dgm:prSet presAssocID="{40CB73AA-BBCD-42C8-A74D-51D80F61E2AC}" presName="Name9" presStyleLbl="parChTrans1D2" presStyleIdx="5" presStyleCnt="6"/>
      <dgm:spPr/>
    </dgm:pt>
    <dgm:pt modelId="{B1A61C48-B24B-409C-81CA-49442D203605}" type="pres">
      <dgm:prSet presAssocID="{40CB73AA-BBCD-42C8-A74D-51D80F61E2AC}" presName="connTx" presStyleLbl="parChTrans1D2" presStyleIdx="5" presStyleCnt="6"/>
      <dgm:spPr/>
    </dgm:pt>
    <dgm:pt modelId="{345494C9-E621-4D5A-8101-6EBCDFA72F17}" type="pres">
      <dgm:prSet presAssocID="{0FC26B31-6328-4063-814F-693F74F0BAE0}" presName="node" presStyleLbl="node1" presStyleIdx="5" presStyleCnt="6" custRadScaleRad="208176" custRadScaleInc="-13534">
        <dgm:presLayoutVars>
          <dgm:bulletEnabled val="1"/>
        </dgm:presLayoutVars>
      </dgm:prSet>
      <dgm:spPr/>
    </dgm:pt>
  </dgm:ptLst>
  <dgm:cxnLst>
    <dgm:cxn modelId="{C53664F5-40EF-4639-9B7A-543BBDB60DAD}" type="presOf" srcId="{6B6E2A5C-3CFB-479E-8904-32F7984564C5}" destId="{B271AD9B-895E-4112-AF0F-8EF7DFBBC4D3}" srcOrd="0" destOrd="0" presId="urn:microsoft.com/office/officeart/2005/8/layout/radial1"/>
    <dgm:cxn modelId="{4277DC03-7946-4CE2-9081-6E63FD9F4CA5}" type="presOf" srcId="{0FC26B31-6328-4063-814F-693F74F0BAE0}" destId="{345494C9-E621-4D5A-8101-6EBCDFA72F17}" srcOrd="0" destOrd="0" presId="urn:microsoft.com/office/officeart/2005/8/layout/radial1"/>
    <dgm:cxn modelId="{27CD9922-E031-41B3-AB29-3FAAF8AB444D}" type="presOf" srcId="{128C19B0-1593-4E42-91D6-ED0F5936BEFC}" destId="{AD90B9DD-5C9D-4D1F-B2FF-DB95BAE8041B}" srcOrd="0" destOrd="0" presId="urn:microsoft.com/office/officeart/2005/8/layout/radial1"/>
    <dgm:cxn modelId="{29F4A538-9461-42EC-A84B-6255206330E1}" type="presOf" srcId="{FA3C4321-D1DA-4574-AAAD-697EB8859B3E}" destId="{B372E32C-5AB3-4D89-A310-00F828814AF6}" srcOrd="0" destOrd="0" presId="urn:microsoft.com/office/officeart/2005/8/layout/radial1"/>
    <dgm:cxn modelId="{95408693-935A-43DF-84BD-8557E78059D5}" srcId="{CF8351BC-3809-46D3-AA3E-72235C160260}" destId="{128C19B0-1593-4E42-91D6-ED0F5936BEFC}" srcOrd="1" destOrd="0" parTransId="{F519BD97-4143-4660-B133-F79B38A8EC10}" sibTransId="{FAF5AA76-7F77-44E4-BF76-26208A26C1C2}"/>
    <dgm:cxn modelId="{76080168-A205-43A9-A190-227AE34E12BA}" srcId="{F5C4D42C-FBC3-4AFF-B4E5-BE9F4C2A2507}" destId="{CF8351BC-3809-46D3-AA3E-72235C160260}" srcOrd="0" destOrd="0" parTransId="{EF04F7DF-0FA9-429D-8005-D97EA06FC4FE}" sibTransId="{04D8A4AB-0AA3-4F81-A910-D5573E2E7FD0}"/>
    <dgm:cxn modelId="{7B643BE4-D7D9-4A87-97EA-6F30842A86A0}" type="presOf" srcId="{FA498D59-E886-4214-86C0-993A9366EA1B}" destId="{73ED19E6-B73C-4202-A0BE-C07808C59042}" srcOrd="1" destOrd="0" presId="urn:microsoft.com/office/officeart/2005/8/layout/radial1"/>
    <dgm:cxn modelId="{6B32980F-DB3C-4073-B6D4-A6170D0AB9B3}" type="presOf" srcId="{39041C3F-2FC0-429C-A839-AC2FB5CF4636}" destId="{B5EE773E-051A-45DC-B7C6-78FE5D2553DC}" srcOrd="0" destOrd="0" presId="urn:microsoft.com/office/officeart/2005/8/layout/radial1"/>
    <dgm:cxn modelId="{E2AA16B0-425F-4DC3-BF2A-6FF88974EA80}" srcId="{CF8351BC-3809-46D3-AA3E-72235C160260}" destId="{6B6E2A5C-3CFB-479E-8904-32F7984564C5}" srcOrd="0" destOrd="0" parTransId="{85AC8BE9-D99A-4CAE-BA0E-6AFA322DD56C}" sibTransId="{CB047D46-D82D-49E5-B924-45EFEEF867C9}"/>
    <dgm:cxn modelId="{78F2D578-7231-4C2F-B6CD-1B8CD9260428}" type="presOf" srcId="{F5C4D42C-FBC3-4AFF-B4E5-BE9F4C2A2507}" destId="{68876593-D1F4-408D-B1E4-9C90AB6FCB85}" srcOrd="0" destOrd="0" presId="urn:microsoft.com/office/officeart/2005/8/layout/radial1"/>
    <dgm:cxn modelId="{5A539470-46C6-4F89-9CE0-036430539DDB}" type="presOf" srcId="{9A6729A4-B69B-41DF-B2E0-61ABB74B7BBE}" destId="{368217CE-FB8B-459A-B3F5-8D28245FD75B}" srcOrd="0" destOrd="0" presId="urn:microsoft.com/office/officeart/2005/8/layout/radial1"/>
    <dgm:cxn modelId="{975957C9-9480-4BAB-A4CD-58FD4CEE7A4B}" type="presOf" srcId="{F519BD97-4143-4660-B133-F79B38A8EC10}" destId="{45149713-989B-4CC2-816A-934037C69CD4}" srcOrd="1" destOrd="0" presId="urn:microsoft.com/office/officeart/2005/8/layout/radial1"/>
    <dgm:cxn modelId="{00871890-D2E6-4D14-B4D0-1DAAEE1EFA28}" srcId="{CF8351BC-3809-46D3-AA3E-72235C160260}" destId="{FA3C4321-D1DA-4574-AAAD-697EB8859B3E}" srcOrd="3" destOrd="0" parTransId="{FA498D59-E886-4214-86C0-993A9366EA1B}" sibTransId="{CBD516CF-38F8-4270-8747-A74FDE2FFEBC}"/>
    <dgm:cxn modelId="{1129A615-A317-4D04-8A85-E283AE760637}" type="presOf" srcId="{CF8351BC-3809-46D3-AA3E-72235C160260}" destId="{8194235A-7A78-45F1-9960-D66747D0B18D}" srcOrd="0" destOrd="0" presId="urn:microsoft.com/office/officeart/2005/8/layout/radial1"/>
    <dgm:cxn modelId="{54F6715A-896C-4140-8AF8-047AFAEAF659}" type="presOf" srcId="{40CB73AA-BBCD-42C8-A74D-51D80F61E2AC}" destId="{B1A61C48-B24B-409C-81CA-49442D203605}" srcOrd="1" destOrd="0" presId="urn:microsoft.com/office/officeart/2005/8/layout/radial1"/>
    <dgm:cxn modelId="{E779FBB1-4EA4-48D7-85DA-9260C15F0C0F}" type="presOf" srcId="{F519BD97-4143-4660-B133-F79B38A8EC10}" destId="{B136B100-0F90-46F2-ACD3-649EA7B89366}" srcOrd="0" destOrd="0" presId="urn:microsoft.com/office/officeart/2005/8/layout/radial1"/>
    <dgm:cxn modelId="{AE85B2E6-E57E-42C8-AC36-0A3D77641EA7}" type="presOf" srcId="{9EFEE29F-9A2A-4117-9753-A83BACEF0F3F}" destId="{F840F4FD-6B1B-4BD9-8FB2-F52440B6386E}" srcOrd="0" destOrd="0" presId="urn:microsoft.com/office/officeart/2005/8/layout/radial1"/>
    <dgm:cxn modelId="{63AEC9DA-BEAB-469C-A29E-FE69E300BC3A}" type="presOf" srcId="{39041C3F-2FC0-429C-A839-AC2FB5CF4636}" destId="{3A6ECA1F-83CA-4BB0-A0E0-5F15AED844DA}" srcOrd="1" destOrd="0" presId="urn:microsoft.com/office/officeart/2005/8/layout/radial1"/>
    <dgm:cxn modelId="{372829DF-7198-4599-902B-A6D0529A51B0}" srcId="{CF8351BC-3809-46D3-AA3E-72235C160260}" destId="{0FC26B31-6328-4063-814F-693F74F0BAE0}" srcOrd="5" destOrd="0" parTransId="{40CB73AA-BBCD-42C8-A74D-51D80F61E2AC}" sibTransId="{384B2070-347F-4D38-8D08-089B578ED986}"/>
    <dgm:cxn modelId="{EE7CC685-D26F-45F2-A1A6-A69B6A404E93}" type="presOf" srcId="{FA498D59-E886-4214-86C0-993A9366EA1B}" destId="{C1EC1E73-A057-4FCC-9187-7B2DE01A8B69}" srcOrd="0" destOrd="0" presId="urn:microsoft.com/office/officeart/2005/8/layout/radial1"/>
    <dgm:cxn modelId="{067D89D4-9F42-4243-B9FB-081765BA695A}" type="presOf" srcId="{85AC8BE9-D99A-4CAE-BA0E-6AFA322DD56C}" destId="{F46A141E-910D-4563-8B23-79ADCE8881F3}" srcOrd="1" destOrd="0" presId="urn:microsoft.com/office/officeart/2005/8/layout/radial1"/>
    <dgm:cxn modelId="{9E7508AF-EC63-4601-8B75-6E5B72E37540}" type="presOf" srcId="{40CB73AA-BBCD-42C8-A74D-51D80F61E2AC}" destId="{33DABCE3-A6EA-44FA-8E74-D5BCA95EE281}" srcOrd="0" destOrd="0" presId="urn:microsoft.com/office/officeart/2005/8/layout/radial1"/>
    <dgm:cxn modelId="{F4C99189-B820-4A2C-8704-83CD484739D7}" type="presOf" srcId="{85AC8BE9-D99A-4CAE-BA0E-6AFA322DD56C}" destId="{53D23208-9AEB-46A5-9AAC-0C9FDF8D7B0B}" srcOrd="0" destOrd="0" presId="urn:microsoft.com/office/officeart/2005/8/layout/radial1"/>
    <dgm:cxn modelId="{A7020647-3D88-435A-B683-BB6D5B7292A2}" srcId="{CF8351BC-3809-46D3-AA3E-72235C160260}" destId="{7C5587E6-016C-4022-9A14-7872D521400B}" srcOrd="4" destOrd="0" parTransId="{39041C3F-2FC0-429C-A839-AC2FB5CF4636}" sibTransId="{74BDBD4C-413B-4EF2-AC54-21B4FB6439DF}"/>
    <dgm:cxn modelId="{128C178F-2F70-4E2E-8246-B1A8C70A44FF}" type="presOf" srcId="{9A6729A4-B69B-41DF-B2E0-61ABB74B7BBE}" destId="{F9C32990-72A9-40F8-89F0-B996B7E48B94}" srcOrd="1" destOrd="0" presId="urn:microsoft.com/office/officeart/2005/8/layout/radial1"/>
    <dgm:cxn modelId="{420C9CB1-D09E-4601-B930-6B5CFC68DCD9}" type="presOf" srcId="{7C5587E6-016C-4022-9A14-7872D521400B}" destId="{EECBB432-951B-40BB-917E-7D8F6B60BB54}" srcOrd="0" destOrd="0" presId="urn:microsoft.com/office/officeart/2005/8/layout/radial1"/>
    <dgm:cxn modelId="{C7ACF6F2-E78B-446C-A94A-2F1F7FFACD16}" srcId="{CF8351BC-3809-46D3-AA3E-72235C160260}" destId="{9EFEE29F-9A2A-4117-9753-A83BACEF0F3F}" srcOrd="2" destOrd="0" parTransId="{9A6729A4-B69B-41DF-B2E0-61ABB74B7BBE}" sibTransId="{84D1D0A0-194E-4DB5-9BE9-A5B62C5E1C5F}"/>
    <dgm:cxn modelId="{8074B61E-05A7-4909-AA5C-57B849CBDC2E}" type="presParOf" srcId="{68876593-D1F4-408D-B1E4-9C90AB6FCB85}" destId="{8194235A-7A78-45F1-9960-D66747D0B18D}" srcOrd="0" destOrd="0" presId="urn:microsoft.com/office/officeart/2005/8/layout/radial1"/>
    <dgm:cxn modelId="{F462702D-F8C3-42EE-96EE-278FC51136DE}" type="presParOf" srcId="{68876593-D1F4-408D-B1E4-9C90AB6FCB85}" destId="{53D23208-9AEB-46A5-9AAC-0C9FDF8D7B0B}" srcOrd="1" destOrd="0" presId="urn:microsoft.com/office/officeart/2005/8/layout/radial1"/>
    <dgm:cxn modelId="{4AEA9F2E-1D6C-4772-A4A9-3665883D8AA5}" type="presParOf" srcId="{53D23208-9AEB-46A5-9AAC-0C9FDF8D7B0B}" destId="{F46A141E-910D-4563-8B23-79ADCE8881F3}" srcOrd="0" destOrd="0" presId="urn:microsoft.com/office/officeart/2005/8/layout/radial1"/>
    <dgm:cxn modelId="{82F55E70-D9EC-45D9-87CC-86FD64EB8E03}" type="presParOf" srcId="{68876593-D1F4-408D-B1E4-9C90AB6FCB85}" destId="{B271AD9B-895E-4112-AF0F-8EF7DFBBC4D3}" srcOrd="2" destOrd="0" presId="urn:microsoft.com/office/officeart/2005/8/layout/radial1"/>
    <dgm:cxn modelId="{6E8534F6-C895-49A6-B6AC-774B45C747C1}" type="presParOf" srcId="{68876593-D1F4-408D-B1E4-9C90AB6FCB85}" destId="{B136B100-0F90-46F2-ACD3-649EA7B89366}" srcOrd="3" destOrd="0" presId="urn:microsoft.com/office/officeart/2005/8/layout/radial1"/>
    <dgm:cxn modelId="{605C7FA7-F0D5-4F1E-9C68-07F76670B0E5}" type="presParOf" srcId="{B136B100-0F90-46F2-ACD3-649EA7B89366}" destId="{45149713-989B-4CC2-816A-934037C69CD4}" srcOrd="0" destOrd="0" presId="urn:microsoft.com/office/officeart/2005/8/layout/radial1"/>
    <dgm:cxn modelId="{507BF53C-87AF-48F1-8547-19B0A7E4ED46}" type="presParOf" srcId="{68876593-D1F4-408D-B1E4-9C90AB6FCB85}" destId="{AD90B9DD-5C9D-4D1F-B2FF-DB95BAE8041B}" srcOrd="4" destOrd="0" presId="urn:microsoft.com/office/officeart/2005/8/layout/radial1"/>
    <dgm:cxn modelId="{BB48C4BB-21A4-4AAD-B643-D86812DA6FCF}" type="presParOf" srcId="{68876593-D1F4-408D-B1E4-9C90AB6FCB85}" destId="{368217CE-FB8B-459A-B3F5-8D28245FD75B}" srcOrd="5" destOrd="0" presId="urn:microsoft.com/office/officeart/2005/8/layout/radial1"/>
    <dgm:cxn modelId="{EF3EC25A-0DF2-4ADC-AA70-74180AE1CE91}" type="presParOf" srcId="{368217CE-FB8B-459A-B3F5-8D28245FD75B}" destId="{F9C32990-72A9-40F8-89F0-B996B7E48B94}" srcOrd="0" destOrd="0" presId="urn:microsoft.com/office/officeart/2005/8/layout/radial1"/>
    <dgm:cxn modelId="{647B5A36-3446-4C57-9BDD-6C17B6FBE883}" type="presParOf" srcId="{68876593-D1F4-408D-B1E4-9C90AB6FCB85}" destId="{F840F4FD-6B1B-4BD9-8FB2-F52440B6386E}" srcOrd="6" destOrd="0" presId="urn:microsoft.com/office/officeart/2005/8/layout/radial1"/>
    <dgm:cxn modelId="{3E3E5CC0-11E9-4A1E-BD20-EA3C685F95CB}" type="presParOf" srcId="{68876593-D1F4-408D-B1E4-9C90AB6FCB85}" destId="{C1EC1E73-A057-4FCC-9187-7B2DE01A8B69}" srcOrd="7" destOrd="0" presId="urn:microsoft.com/office/officeart/2005/8/layout/radial1"/>
    <dgm:cxn modelId="{ED3EE5E7-DE3C-4208-8465-4F8AAEEE0466}" type="presParOf" srcId="{C1EC1E73-A057-4FCC-9187-7B2DE01A8B69}" destId="{73ED19E6-B73C-4202-A0BE-C07808C59042}" srcOrd="0" destOrd="0" presId="urn:microsoft.com/office/officeart/2005/8/layout/radial1"/>
    <dgm:cxn modelId="{BF68552F-8A8E-4A53-84B3-02C399716B7C}" type="presParOf" srcId="{68876593-D1F4-408D-B1E4-9C90AB6FCB85}" destId="{B372E32C-5AB3-4D89-A310-00F828814AF6}" srcOrd="8" destOrd="0" presId="urn:microsoft.com/office/officeart/2005/8/layout/radial1"/>
    <dgm:cxn modelId="{9FF2EE31-E640-4106-827A-0E46142C1512}" type="presParOf" srcId="{68876593-D1F4-408D-B1E4-9C90AB6FCB85}" destId="{B5EE773E-051A-45DC-B7C6-78FE5D2553DC}" srcOrd="9" destOrd="0" presId="urn:microsoft.com/office/officeart/2005/8/layout/radial1"/>
    <dgm:cxn modelId="{030B6302-2A38-49FD-9508-7D3B5B66C53E}" type="presParOf" srcId="{B5EE773E-051A-45DC-B7C6-78FE5D2553DC}" destId="{3A6ECA1F-83CA-4BB0-A0E0-5F15AED844DA}" srcOrd="0" destOrd="0" presId="urn:microsoft.com/office/officeart/2005/8/layout/radial1"/>
    <dgm:cxn modelId="{877FC21B-347F-4BB3-84A9-9F8E77E19663}" type="presParOf" srcId="{68876593-D1F4-408D-B1E4-9C90AB6FCB85}" destId="{EECBB432-951B-40BB-917E-7D8F6B60BB54}" srcOrd="10" destOrd="0" presId="urn:microsoft.com/office/officeart/2005/8/layout/radial1"/>
    <dgm:cxn modelId="{712E8954-4EB0-431E-9958-F96936E6F8B8}" type="presParOf" srcId="{68876593-D1F4-408D-B1E4-9C90AB6FCB85}" destId="{33DABCE3-A6EA-44FA-8E74-D5BCA95EE281}" srcOrd="11" destOrd="0" presId="urn:microsoft.com/office/officeart/2005/8/layout/radial1"/>
    <dgm:cxn modelId="{6DFDC022-3D77-4AD6-8356-A2467F9AEA9B}" type="presParOf" srcId="{33DABCE3-A6EA-44FA-8E74-D5BCA95EE281}" destId="{B1A61C48-B24B-409C-81CA-49442D203605}" srcOrd="0" destOrd="0" presId="urn:microsoft.com/office/officeart/2005/8/layout/radial1"/>
    <dgm:cxn modelId="{B5F3ABF2-0151-43AD-BE82-752F13930520}" type="presParOf" srcId="{68876593-D1F4-408D-B1E4-9C90AB6FCB85}" destId="{345494C9-E621-4D5A-8101-6EBCDFA72F1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ACABD-9C6B-4789-B58A-C39C3D51CBAD}">
      <dsp:nvSpPr>
        <dsp:cNvPr id="0" name=""/>
        <dsp:cNvSpPr/>
      </dsp:nvSpPr>
      <dsp:spPr>
        <a:xfrm>
          <a:off x="1654047" y="799"/>
          <a:ext cx="1963822" cy="1963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076" tIns="27940" rIns="10807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Enzyme kinetics</a:t>
          </a:r>
        </a:p>
      </dsp:txBody>
      <dsp:txXfrm>
        <a:off x="1941642" y="288394"/>
        <a:ext cx="1388632" cy="1388632"/>
      </dsp:txXfrm>
    </dsp:sp>
    <dsp:sp modelId="{A9608026-2A57-4EB3-A0F2-78B4588F5C4E}">
      <dsp:nvSpPr>
        <dsp:cNvPr id="0" name=""/>
        <dsp:cNvSpPr/>
      </dsp:nvSpPr>
      <dsp:spPr>
        <a:xfrm>
          <a:off x="3225105" y="799"/>
          <a:ext cx="1963822" cy="1963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076" tIns="27940" rIns="10807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Measuring the rate of the reaction</a:t>
          </a:r>
        </a:p>
      </dsp:txBody>
      <dsp:txXfrm>
        <a:off x="3512700" y="288394"/>
        <a:ext cx="1388632" cy="1388632"/>
      </dsp:txXfrm>
    </dsp:sp>
    <dsp:sp modelId="{2C5E2953-F99C-4BFD-9815-D31F8819D55C}">
      <dsp:nvSpPr>
        <dsp:cNvPr id="0" name=""/>
        <dsp:cNvSpPr/>
      </dsp:nvSpPr>
      <dsp:spPr>
        <a:xfrm>
          <a:off x="4796163" y="799"/>
          <a:ext cx="1963822" cy="1963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076" tIns="27940" rIns="10807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Initial velocity</a:t>
          </a:r>
        </a:p>
      </dsp:txBody>
      <dsp:txXfrm>
        <a:off x="5083758" y="288394"/>
        <a:ext cx="1388632" cy="1388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4235A-7A78-45F1-9960-D66747D0B18D}">
      <dsp:nvSpPr>
        <dsp:cNvPr id="0" name=""/>
        <dsp:cNvSpPr/>
      </dsp:nvSpPr>
      <dsp:spPr>
        <a:xfrm>
          <a:off x="3879680" y="2028174"/>
          <a:ext cx="1555511" cy="1555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Acid phosphatase</a:t>
          </a:r>
        </a:p>
      </dsp:txBody>
      <dsp:txXfrm>
        <a:off x="4107479" y="2255973"/>
        <a:ext cx="1099913" cy="1099913"/>
      </dsp:txXfrm>
    </dsp:sp>
    <dsp:sp modelId="{53D23208-9AEB-46A5-9AAC-0C9FDF8D7B0B}">
      <dsp:nvSpPr>
        <dsp:cNvPr id="0" name=""/>
        <dsp:cNvSpPr/>
      </dsp:nvSpPr>
      <dsp:spPr>
        <a:xfrm rot="16200000">
          <a:off x="4422961" y="1778670"/>
          <a:ext cx="468949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468949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5712" y="1781975"/>
        <a:ext cx="23447" cy="23447"/>
      </dsp:txXfrm>
    </dsp:sp>
    <dsp:sp modelId="{B271AD9B-895E-4112-AF0F-8EF7DFBBC4D3}">
      <dsp:nvSpPr>
        <dsp:cNvPr id="0" name=""/>
        <dsp:cNvSpPr/>
      </dsp:nvSpPr>
      <dsp:spPr>
        <a:xfrm>
          <a:off x="3879680" y="3713"/>
          <a:ext cx="1555511" cy="1555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Time</a:t>
          </a:r>
        </a:p>
      </dsp:txBody>
      <dsp:txXfrm>
        <a:off x="4107479" y="231512"/>
        <a:ext cx="1099913" cy="1099913"/>
      </dsp:txXfrm>
    </dsp:sp>
    <dsp:sp modelId="{B136B100-0F90-46F2-ACD3-649EA7B89366}">
      <dsp:nvSpPr>
        <dsp:cNvPr id="0" name=""/>
        <dsp:cNvSpPr/>
      </dsp:nvSpPr>
      <dsp:spPr>
        <a:xfrm rot="20036106">
          <a:off x="5239550" y="1945668"/>
          <a:ext cx="2291794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291794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328153" y="1903403"/>
        <a:ext cx="114589" cy="114589"/>
      </dsp:txXfrm>
    </dsp:sp>
    <dsp:sp modelId="{AD90B9DD-5C9D-4D1F-B2FF-DB95BAE8041B}">
      <dsp:nvSpPr>
        <dsp:cNvPr id="0" name=""/>
        <dsp:cNvSpPr/>
      </dsp:nvSpPr>
      <dsp:spPr>
        <a:xfrm>
          <a:off x="7335704" y="337710"/>
          <a:ext cx="1555511" cy="15555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Enzyme </a:t>
          </a:r>
          <a:r>
            <a:rPr lang="en-US" sz="2200" kern="1200" dirty="0" err="1"/>
            <a:t>Conc</a:t>
          </a:r>
          <a:endParaRPr lang="en-US" sz="2200" kern="1200" dirty="0"/>
        </a:p>
      </dsp:txBody>
      <dsp:txXfrm>
        <a:off x="7563503" y="565509"/>
        <a:ext cx="1099913" cy="1099913"/>
      </dsp:txXfrm>
    </dsp:sp>
    <dsp:sp modelId="{368217CE-FB8B-459A-B3F5-8D28245FD75B}">
      <dsp:nvSpPr>
        <dsp:cNvPr id="0" name=""/>
        <dsp:cNvSpPr/>
      </dsp:nvSpPr>
      <dsp:spPr>
        <a:xfrm rot="1527282">
          <a:off x="5254065" y="3592835"/>
          <a:ext cx="2176177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176177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87750" y="3553460"/>
        <a:ext cx="108808" cy="108808"/>
      </dsp:txXfrm>
    </dsp:sp>
    <dsp:sp modelId="{F840F4FD-6B1B-4BD9-8FB2-F52440B6386E}">
      <dsp:nvSpPr>
        <dsp:cNvPr id="0" name=""/>
        <dsp:cNvSpPr/>
      </dsp:nvSpPr>
      <dsp:spPr>
        <a:xfrm>
          <a:off x="7249117" y="3632044"/>
          <a:ext cx="1555511" cy="1555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</a:t>
          </a:r>
        </a:p>
      </dsp:txBody>
      <dsp:txXfrm>
        <a:off x="7476916" y="3859843"/>
        <a:ext cx="1099913" cy="1099913"/>
      </dsp:txXfrm>
    </dsp:sp>
    <dsp:sp modelId="{C1EC1E73-A057-4FCC-9187-7B2DE01A8B69}">
      <dsp:nvSpPr>
        <dsp:cNvPr id="0" name=""/>
        <dsp:cNvSpPr/>
      </dsp:nvSpPr>
      <dsp:spPr>
        <a:xfrm rot="5400000">
          <a:off x="4422961" y="3803131"/>
          <a:ext cx="468949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468949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5712" y="3806436"/>
        <a:ext cx="23447" cy="23447"/>
      </dsp:txXfrm>
    </dsp:sp>
    <dsp:sp modelId="{B372E32C-5AB3-4D89-A310-00F828814AF6}">
      <dsp:nvSpPr>
        <dsp:cNvPr id="0" name=""/>
        <dsp:cNvSpPr/>
      </dsp:nvSpPr>
      <dsp:spPr>
        <a:xfrm>
          <a:off x="3879680" y="4052635"/>
          <a:ext cx="1555511" cy="15555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Temp</a:t>
          </a:r>
        </a:p>
      </dsp:txBody>
      <dsp:txXfrm>
        <a:off x="4107479" y="4280434"/>
        <a:ext cx="1099913" cy="1099913"/>
      </dsp:txXfrm>
    </dsp:sp>
    <dsp:sp modelId="{B5EE773E-051A-45DC-B7C6-78FE5D2553DC}">
      <dsp:nvSpPr>
        <dsp:cNvPr id="0" name=""/>
        <dsp:cNvSpPr/>
      </dsp:nvSpPr>
      <dsp:spPr>
        <a:xfrm rot="9175698">
          <a:off x="1659319" y="3699906"/>
          <a:ext cx="2439195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439195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17937" y="3653955"/>
        <a:ext cx="121959" cy="121959"/>
      </dsp:txXfrm>
    </dsp:sp>
    <dsp:sp modelId="{EECBB432-951B-40BB-917E-7D8F6B60BB54}">
      <dsp:nvSpPr>
        <dsp:cNvPr id="0" name=""/>
        <dsp:cNvSpPr/>
      </dsp:nvSpPr>
      <dsp:spPr>
        <a:xfrm>
          <a:off x="322643" y="3846186"/>
          <a:ext cx="1555511" cy="15555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Substrate </a:t>
          </a:r>
          <a:r>
            <a:rPr lang="en-US" sz="2200" kern="1200" dirty="0" err="1"/>
            <a:t>conc</a:t>
          </a:r>
          <a:endParaRPr lang="en-US" sz="2200" kern="1200" dirty="0"/>
        </a:p>
      </dsp:txBody>
      <dsp:txXfrm>
        <a:off x="550442" y="4073985"/>
        <a:ext cx="1099913" cy="1099913"/>
      </dsp:txXfrm>
    </dsp:sp>
    <dsp:sp modelId="{33DABCE3-A6EA-44FA-8E74-D5BCA95EE281}">
      <dsp:nvSpPr>
        <dsp:cNvPr id="0" name=""/>
        <dsp:cNvSpPr/>
      </dsp:nvSpPr>
      <dsp:spPr>
        <a:xfrm rot="12356388">
          <a:off x="1433043" y="1869146"/>
          <a:ext cx="2658930" cy="30058"/>
        </a:xfrm>
        <a:custGeom>
          <a:avLst/>
          <a:gdLst/>
          <a:ahLst/>
          <a:cxnLst/>
          <a:rect l="0" t="0" r="0" b="0"/>
          <a:pathLst>
            <a:path>
              <a:moveTo>
                <a:pt x="0" y="15029"/>
              </a:moveTo>
              <a:lnTo>
                <a:pt x="2658930" y="150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696036" y="1817702"/>
        <a:ext cx="132946" cy="132946"/>
      </dsp:txXfrm>
    </dsp:sp>
    <dsp:sp modelId="{345494C9-E621-4D5A-8101-6EBCDFA72F17}">
      <dsp:nvSpPr>
        <dsp:cNvPr id="0" name=""/>
        <dsp:cNvSpPr/>
      </dsp:nvSpPr>
      <dsp:spPr>
        <a:xfrm>
          <a:off x="89826" y="184665"/>
          <a:ext cx="1555511" cy="1555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Inhibitor</a:t>
          </a:r>
        </a:p>
      </dsp:txBody>
      <dsp:txXfrm>
        <a:off x="317625" y="412464"/>
        <a:ext cx="1099913" cy="1099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0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1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754053-7857-43CF-BC3B-E690130EB5C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D36C58-3DB9-46A2-9FF7-EE42C8A825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463868" cy="146304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The effect of incubation time on the rate of an enzyme catalyzed reaction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25581"/>
            <a:ext cx="12192000" cy="3402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9648"/>
            <a:ext cx="3344580" cy="241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65" y="1126191"/>
            <a:ext cx="2582956" cy="249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1126191"/>
            <a:ext cx="3295275" cy="250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5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" y="-176784"/>
            <a:ext cx="12031472" cy="14996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Principal of the enzyme assay in vitro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2642723"/>
            <a:ext cx="11734799" cy="387544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latin typeface="Century Gothic"/>
                <a:cs typeface="Century Gothic"/>
              </a:rPr>
              <a:t>Both p-</a:t>
            </a:r>
            <a:r>
              <a:rPr lang="en-US" dirty="0" err="1">
                <a:latin typeface="Century Gothic"/>
                <a:cs typeface="Century Gothic"/>
              </a:rPr>
              <a:t>nitrophenyl</a:t>
            </a:r>
            <a:r>
              <a:rPr lang="en-US" dirty="0">
                <a:latin typeface="Century Gothic"/>
                <a:cs typeface="Century Gothic"/>
              </a:rPr>
              <a:t> phosphate and p-</a:t>
            </a:r>
            <a:r>
              <a:rPr lang="en-US" dirty="0" err="1">
                <a:latin typeface="Century Gothic"/>
                <a:cs typeface="Century Gothic"/>
              </a:rPr>
              <a:t>nitrophenol</a:t>
            </a:r>
            <a:r>
              <a:rPr lang="en-US" dirty="0">
                <a:latin typeface="Century Gothic"/>
                <a:cs typeface="Century Gothic"/>
              </a:rPr>
              <a:t> are colorless at acidic pH values.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en-US" dirty="0">
                <a:latin typeface="Century Gothic"/>
                <a:cs typeface="Century Gothic"/>
              </a:rPr>
              <a:t>Addition of </a:t>
            </a:r>
            <a:r>
              <a:rPr lang="en-US" altLang="en-US" b="1" dirty="0">
                <a:solidFill>
                  <a:srgbClr val="660066"/>
                </a:solidFill>
                <a:latin typeface="Century Gothic"/>
                <a:cs typeface="Century Gothic"/>
              </a:rPr>
              <a:t>alkaline solution</a:t>
            </a:r>
            <a:r>
              <a:rPr lang="en-US" altLang="en-US" dirty="0">
                <a:latin typeface="Century Gothic"/>
                <a:cs typeface="Century Gothic"/>
              </a:rPr>
              <a:t>, p-</a:t>
            </a:r>
            <a:r>
              <a:rPr lang="en-US" altLang="en-US" dirty="0" err="1">
                <a:latin typeface="Century Gothic"/>
                <a:cs typeface="Century Gothic"/>
              </a:rPr>
              <a:t>nitrophenol</a:t>
            </a:r>
            <a:r>
              <a:rPr lang="en-US" altLang="en-US" dirty="0">
                <a:latin typeface="Century Gothic"/>
                <a:cs typeface="Century Gothic"/>
              </a:rPr>
              <a:t> is converted to a </a:t>
            </a:r>
            <a:r>
              <a:rPr lang="en-US" altLang="en-US" b="1" dirty="0">
                <a:solidFill>
                  <a:srgbClr val="E4CB3F"/>
                </a:solidFill>
                <a:latin typeface="Century Gothic"/>
                <a:cs typeface="Century Gothic"/>
              </a:rPr>
              <a:t>p-</a:t>
            </a:r>
            <a:r>
              <a:rPr lang="en-US" altLang="en-US" b="1" dirty="0" err="1">
                <a:solidFill>
                  <a:srgbClr val="E4CB3F"/>
                </a:solidFill>
                <a:latin typeface="Century Gothic"/>
                <a:cs typeface="Century Gothic"/>
              </a:rPr>
              <a:t>nitrophenolate</a:t>
            </a:r>
            <a:r>
              <a:rPr lang="en-US" altLang="en-US" dirty="0">
                <a:solidFill>
                  <a:srgbClr val="E4CB3F"/>
                </a:solidFill>
                <a:latin typeface="Century Gothic"/>
                <a:cs typeface="Century Gothic"/>
              </a:rPr>
              <a:t> </a:t>
            </a:r>
            <a:r>
              <a:rPr lang="en-US" altLang="en-US" dirty="0">
                <a:latin typeface="Century Gothic"/>
                <a:cs typeface="Century Gothic"/>
              </a:rPr>
              <a:t>(yellow color) </a:t>
            </a:r>
            <a:r>
              <a:rPr lang="en-US" dirty="0">
                <a:latin typeface="Century Gothic"/>
                <a:cs typeface="Century Gothic"/>
              </a:rPr>
              <a:t>and concentration can be measured at </a:t>
            </a:r>
            <a:r>
              <a:rPr lang="en-US" b="1" dirty="0">
                <a:latin typeface="Century Gothic"/>
                <a:cs typeface="Century Gothic"/>
              </a:rPr>
              <a:t>405 nm</a:t>
            </a:r>
            <a:r>
              <a:rPr lang="en-US" dirty="0">
                <a:latin typeface="Century Gothic"/>
                <a:cs typeface="Century Gothic"/>
              </a:rPr>
              <a:t>.</a:t>
            </a:r>
          </a:p>
          <a:p>
            <a:pPr marL="173736" lvl="1" indent="0" algn="just">
              <a:lnSpc>
                <a:spcPct val="130000"/>
              </a:lnSpc>
              <a:buNone/>
            </a:pPr>
            <a:endParaRPr lang="en-US" sz="2000" b="1" i="1" u="sng" dirty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pPr marL="173736" lvl="1" indent="0" algn="just">
              <a:lnSpc>
                <a:spcPct val="130000"/>
              </a:lnSpc>
              <a:buNone/>
            </a:pPr>
            <a:r>
              <a:rPr lang="en-US" sz="2000" b="1" i="1" u="sng" dirty="0">
                <a:solidFill>
                  <a:srgbClr val="660066"/>
                </a:solidFill>
                <a:latin typeface="Century Gothic"/>
                <a:cs typeface="Century Gothic"/>
              </a:rPr>
              <a:t>Note: </a:t>
            </a:r>
            <a:r>
              <a:rPr lang="en-US" sz="2000" dirty="0">
                <a:latin typeface="Century Gothic"/>
                <a:cs typeface="Century Gothic"/>
              </a:rPr>
              <a:t>Since ACP works under acidic condition, adding alkaline will cause the enzymatic reaction to stop.</a:t>
            </a:r>
          </a:p>
          <a:p>
            <a:endParaRPr lang="en-US" alt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2" descr="http://www.bio.mtu.edu/campbell/bl482/lectures/lec2/482pnp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7259" r="-43" b="51608"/>
          <a:stretch>
            <a:fillRect/>
          </a:stretch>
        </p:blipFill>
        <p:spPr bwMode="auto">
          <a:xfrm>
            <a:off x="1142636" y="1223184"/>
            <a:ext cx="3587056" cy="170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www.bio.mtu.edu/campbell/bl482/lectures/lec2/482pnp1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8069" r="-464" b="-171"/>
          <a:stretch/>
        </p:blipFill>
        <p:spPr bwMode="auto">
          <a:xfrm>
            <a:off x="6094008" y="1165579"/>
            <a:ext cx="3818965" cy="181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3506" y="1842116"/>
            <a:ext cx="61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4083" y="1725575"/>
            <a:ext cx="619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31124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entury Gothic"/>
                <a:cs typeface="Century Gothic"/>
              </a:rPr>
              <a:t>Method: The effect of incubation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3786">
            <a:off x="8839215" y="3340640"/>
            <a:ext cx="2902967" cy="2989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7828" y="3301676"/>
            <a:ext cx="9242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Century Gothic"/>
                <a:cs typeface="Century Gothic"/>
              </a:rPr>
              <a:t>The reaction is </a:t>
            </a:r>
            <a:r>
              <a:rPr lang="en-US" altLang="en-US" i="1" dirty="0">
                <a:solidFill>
                  <a:srgbClr val="0000FF"/>
                </a:solidFill>
                <a:latin typeface="Century Gothic"/>
                <a:cs typeface="Century Gothic"/>
              </a:rPr>
              <a:t>stopped after 5 minutes intervals</a:t>
            </a:r>
            <a:r>
              <a:rPr lang="en-US" altLang="en-US" dirty="0">
                <a:latin typeface="Century Gothic"/>
                <a:cs typeface="Century Gothic"/>
              </a:rPr>
              <a:t> (by </a:t>
            </a:r>
            <a:r>
              <a:rPr lang="en-US" dirty="0">
                <a:latin typeface="Century Gothic"/>
                <a:cs typeface="Century Gothic"/>
              </a:rPr>
              <a:t>Addition of KOH </a:t>
            </a:r>
            <a:r>
              <a:rPr lang="en-US" altLang="en-US" dirty="0">
                <a:latin typeface="Century Gothic"/>
                <a:cs typeface="Century Gothic"/>
              </a:rPr>
              <a:t>)</a:t>
            </a:r>
            <a:r>
              <a:rPr lang="en-US" altLang="en-US" sz="1400" dirty="0">
                <a:latin typeface="Century Gothic"/>
                <a:cs typeface="Century Gothic"/>
              </a:rPr>
              <a:t>, </a:t>
            </a:r>
            <a:r>
              <a:rPr lang="en-US" altLang="en-US" dirty="0">
                <a:latin typeface="Century Gothic"/>
                <a:cs typeface="Century Gothic"/>
              </a:rPr>
              <a:t>hence called </a:t>
            </a:r>
            <a:r>
              <a:rPr lang="en-US" altLang="en-US" sz="2400" b="1" i="1" u="sng" dirty="0">
                <a:solidFill>
                  <a:srgbClr val="660066"/>
                </a:solidFill>
              </a:rPr>
              <a:t>Fixed-time assay</a:t>
            </a:r>
            <a:endParaRPr lang="en-US" altLang="en-US" sz="2400" b="1" i="1" u="sng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840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225664" y="1547521"/>
            <a:ext cx="43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32192" y="-220033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entury Gothic"/>
                <a:cs typeface="Century Gothic"/>
              </a:rPr>
              <a:t>Method</a:t>
            </a:r>
          </a:p>
        </p:txBody>
      </p:sp>
      <p:pic>
        <p:nvPicPr>
          <p:cNvPr id="46" name="Picture 45" descr="Screen Shot 2016-10-17 at 7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" y="2116893"/>
            <a:ext cx="9567508" cy="4229100"/>
          </a:xfrm>
          <a:prstGeom prst="rect">
            <a:avLst/>
          </a:prstGeom>
        </p:spPr>
      </p:pic>
      <p:sp>
        <p:nvSpPr>
          <p:cNvPr id="61" name="Freeform 60"/>
          <p:cNvSpPr/>
          <p:nvPr/>
        </p:nvSpPr>
        <p:spPr>
          <a:xfrm>
            <a:off x="9648504" y="2043895"/>
            <a:ext cx="832019" cy="4452773"/>
          </a:xfrm>
          <a:custGeom>
            <a:avLst/>
            <a:gdLst>
              <a:gd name="connsiteX0" fmla="*/ 43790 w 832019"/>
              <a:gd name="connsiteY0" fmla="*/ 0 h 4452773"/>
              <a:gd name="connsiteX1" fmla="*/ 43790 w 832019"/>
              <a:gd name="connsiteY1" fmla="*/ 0 h 4452773"/>
              <a:gd name="connsiteX2" fmla="*/ 832019 w 832019"/>
              <a:gd name="connsiteY2" fmla="*/ 0 h 4452773"/>
              <a:gd name="connsiteX3" fmla="*/ 802825 w 832019"/>
              <a:gd name="connsiteY3" fmla="*/ 4452773 h 4452773"/>
              <a:gd name="connsiteX4" fmla="*/ 0 w 832019"/>
              <a:gd name="connsiteY4" fmla="*/ 4438174 h 4452773"/>
              <a:gd name="connsiteX5" fmla="*/ 0 w 832019"/>
              <a:gd name="connsiteY5" fmla="*/ 4423575 h 44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019" h="4452773">
                <a:moveTo>
                  <a:pt x="43790" y="0"/>
                </a:moveTo>
                <a:lnTo>
                  <a:pt x="43790" y="0"/>
                </a:lnTo>
                <a:lnTo>
                  <a:pt x="832019" y="0"/>
                </a:lnTo>
                <a:lnTo>
                  <a:pt x="802825" y="4452773"/>
                </a:lnTo>
                <a:lnTo>
                  <a:pt x="0" y="4438174"/>
                </a:lnTo>
                <a:lnTo>
                  <a:pt x="0" y="4423575"/>
                </a:ln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524313" y="2908008"/>
            <a:ext cx="1667688" cy="1878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latin typeface="Century Gothic"/>
                <a:cs typeface="Century Gothic"/>
              </a:rPr>
              <a:t>Place in a water bath maintained at 37 ºC for 5 minutes.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7594" y="993523"/>
            <a:ext cx="9906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a series of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seven reaction tubes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labeled 0 through 30 minutes at 5 minute intervals (Blank, 5, 10 </a:t>
            </a:r>
            <a:r>
              <a:rPr lang="en-US" altLang="en-US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minutes).  </a:t>
            </a:r>
            <a:endParaRPr lang="en-US" altLang="en-US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en-US" altLang="en-US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the following addition protocol for </a:t>
            </a:r>
            <a:r>
              <a:rPr lang="en-US" altLang="en-US" b="1" dirty="0">
                <a:solidFill>
                  <a:srgbClr val="323E4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 tubes: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643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7.53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t="20367" r="2428"/>
          <a:stretch/>
        </p:blipFill>
        <p:spPr>
          <a:xfrm>
            <a:off x="1576457" y="978149"/>
            <a:ext cx="8962453" cy="2467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1549" y="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rgbClr val="2E663E"/>
                </a:solidFill>
                <a:latin typeface="Century Gothic"/>
                <a:cs typeface="Century Gothic"/>
              </a:rPr>
              <a:t>To start the reaction </a:t>
            </a:r>
            <a:r>
              <a:rPr lang="en-US" dirty="0">
                <a:latin typeface="Century Gothic"/>
                <a:cs typeface="Century Gothic"/>
                <a:sym typeface="Wingdings"/>
              </a:rPr>
              <a:t> </a:t>
            </a:r>
            <a:r>
              <a:rPr lang="en-US" dirty="0">
                <a:latin typeface="Century Gothic"/>
                <a:cs typeface="Century Gothic"/>
              </a:rPr>
              <a:t>add </a:t>
            </a:r>
            <a:r>
              <a:rPr lang="en-US" b="1" dirty="0">
                <a:latin typeface="Century Gothic"/>
                <a:cs typeface="Century Gothic"/>
              </a:rPr>
              <a:t>0.5ml of E</a:t>
            </a:r>
          </a:p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To stop the reaction </a:t>
            </a:r>
            <a:r>
              <a:rPr lang="en-US" b="1" dirty="0">
                <a:latin typeface="Century Gothic"/>
                <a:cs typeface="Century Gothic"/>
                <a:sym typeface="Wingdings"/>
              </a:rPr>
              <a:t> 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add </a:t>
            </a:r>
            <a:r>
              <a:rPr lang="en-US" b="1" dirty="0">
                <a:latin typeface="Century Gothic"/>
                <a:cs typeface="Century Gothic"/>
              </a:rPr>
              <a:t>0.5ml of KOH</a:t>
            </a:r>
            <a:r>
              <a:rPr lang="en-US" dirty="0">
                <a:latin typeface="Century Gothic"/>
                <a:cs typeface="Century Gothic"/>
              </a:rPr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30562"/>
              </p:ext>
            </p:extLst>
          </p:nvPr>
        </p:nvGraphicFramePr>
        <p:xfrm>
          <a:off x="1" y="3460023"/>
          <a:ext cx="10860039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142">
                <a:tc>
                  <a:txBody>
                    <a:bodyPr/>
                    <a:lstStyle/>
                    <a:p>
                      <a:r>
                        <a:rPr lang="en-US" sz="2000" b="1" dirty="0"/>
                        <a:t>Start at (min)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Stop at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634844" y="4102391"/>
            <a:ext cx="423309" cy="56937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371" y="4722932"/>
            <a:ext cx="3765981" cy="6971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Add KOH to blank ((FIRST)), </a:t>
            </a:r>
            <a:r>
              <a:rPr lang="en-US" b="1" u="sng" dirty="0"/>
              <a:t>to prevent the reaction from happening.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727" y="5813259"/>
            <a:ext cx="11651917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dirty="0">
                <a:latin typeface="Century Gothic"/>
                <a:cs typeface="Century Gothic"/>
              </a:rPr>
              <a:t>After all the reactions have been terminated, determine the absorbance at </a:t>
            </a:r>
            <a:r>
              <a:rPr lang="en-US" b="1" u="sng" dirty="0">
                <a:latin typeface="Century Gothic"/>
                <a:cs typeface="Century Gothic"/>
              </a:rPr>
              <a:t>405 nm</a:t>
            </a:r>
            <a:r>
              <a:rPr lang="en-US" dirty="0">
                <a:latin typeface="Century Gothic"/>
                <a:cs typeface="Century Gothic"/>
              </a:rPr>
              <a:t> for each sample against blank.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4306064" y="5693710"/>
            <a:ext cx="898274" cy="773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3786">
            <a:off x="10614760" y="3004165"/>
            <a:ext cx="1652628" cy="17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849656"/>
            <a:ext cx="11893176" cy="6008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marL="0" lvl="0" indent="0" algn="just">
              <a:lnSpc>
                <a:spcPct val="130000"/>
              </a:lnSpc>
              <a:buNone/>
            </a:pPr>
            <a:r>
              <a:rPr lang="en-US" sz="2000" b="1" dirty="0">
                <a:latin typeface="Century Gothic"/>
                <a:cs typeface="Century Gothic"/>
              </a:rPr>
              <a:t>      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 startAt="4"/>
            </a:pPr>
            <a:endParaRPr lang="en-US" sz="2000" dirty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94861"/>
              </p:ext>
            </p:extLst>
          </p:nvPr>
        </p:nvGraphicFramePr>
        <p:xfrm>
          <a:off x="876300" y="1547521"/>
          <a:ext cx="5543550" cy="503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Document" r:id="rId3" imgW="6819900" imgH="5969000" progId="Word.Document.12">
                  <p:embed/>
                </p:oleObj>
              </mc:Choice>
              <mc:Fallback>
                <p:oleObj name="Document" r:id="rId3" imgW="6819900" imgH="596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547521"/>
                        <a:ext cx="5543550" cy="503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56572"/>
              </p:ext>
            </p:extLst>
          </p:nvPr>
        </p:nvGraphicFramePr>
        <p:xfrm>
          <a:off x="890406" y="802959"/>
          <a:ext cx="9900520" cy="1493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6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3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142">
                <a:tc>
                  <a:txBody>
                    <a:bodyPr/>
                    <a:lstStyle/>
                    <a:p>
                      <a:r>
                        <a:rPr lang="en-US" sz="2000" b="1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42">
                <a:tc>
                  <a:txBody>
                    <a:bodyPr/>
                    <a:lstStyle/>
                    <a:p>
                      <a:r>
                        <a:rPr lang="en-US" sz="2000" b="1" dirty="0"/>
                        <a:t>Start at (min)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Stop at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rved Left Arrow 7"/>
          <p:cNvSpPr/>
          <p:nvPr/>
        </p:nvSpPr>
        <p:spPr>
          <a:xfrm rot="2813400">
            <a:off x="6986643" y="2214821"/>
            <a:ext cx="2053287" cy="3562671"/>
          </a:xfrm>
          <a:prstGeom prst="curvedLeftArrow">
            <a:avLst>
              <a:gd name="adj1" fmla="val 23805"/>
              <a:gd name="adj2" fmla="val 50000"/>
              <a:gd name="adj3" fmla="val 305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46" y="3153439"/>
            <a:ext cx="3200354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To convert the time table to an easier way try the following</a:t>
            </a:r>
          </a:p>
        </p:txBody>
      </p:sp>
      <p:sp>
        <p:nvSpPr>
          <p:cNvPr id="12" name="Oval 11"/>
          <p:cNvSpPr/>
          <p:nvPr/>
        </p:nvSpPr>
        <p:spPr>
          <a:xfrm>
            <a:off x="2875574" y="121173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39511" y="1247344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61834" y="1239152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80273" y="1916832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90590" y="1237368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12914" y="1229176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6045" y="1220985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8907" y="1913263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56634" y="1919671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8958" y="1896880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7174" y="1917887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36908" y="1924294"/>
            <a:ext cx="452502" cy="3503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3786">
            <a:off x="8274196" y="4654099"/>
            <a:ext cx="2203292" cy="19730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83638" y="2730060"/>
            <a:ext cx="3707595" cy="3839605"/>
          </a:xfrm>
          <a:prstGeom prst="rect">
            <a:avLst/>
          </a:prstGeom>
          <a:solidFill>
            <a:srgbClr val="D2EFFA"/>
          </a:solidFill>
          <a:ln>
            <a:solidFill>
              <a:srgbClr val="D2EF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14" y="437978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Results</a:t>
            </a:r>
          </a:p>
        </p:txBody>
      </p:sp>
      <p:graphicFrame>
        <p:nvGraphicFramePr>
          <p:cNvPr id="4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25346"/>
              </p:ext>
            </p:extLst>
          </p:nvPr>
        </p:nvGraphicFramePr>
        <p:xfrm>
          <a:off x="227194" y="1795708"/>
          <a:ext cx="7976222" cy="37144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2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[P]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µmoles)</a:t>
                      </a:r>
                      <a:endParaRPr lang="x-none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Absorbance at 405nm</a:t>
                      </a:r>
                      <a:endParaRPr lang="x-none" sz="16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Time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(min)</a:t>
                      </a:r>
                      <a:endParaRPr lang="x-none" sz="16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5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10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15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25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940"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x-none" sz="1600" dirty="0"/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x-none" sz="1600" dirty="0"/>
                        <a:t>30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A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49072" y="5661264"/>
            <a:ext cx="4764821" cy="1077218"/>
          </a:xfrm>
          <a:prstGeom prst="rect">
            <a:avLst/>
          </a:prstGeom>
          <a:solidFill>
            <a:srgbClr val="D2EFF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Century Gothic"/>
                <a:cs typeface="Century Gothic"/>
              </a:rPr>
              <a:t>[P] = ( A x 10</a:t>
            </a:r>
            <a:r>
              <a:rPr lang="en-US" sz="1600" b="1" baseline="30000" dirty="0">
                <a:latin typeface="Century Gothic"/>
                <a:cs typeface="Century Gothic"/>
              </a:rPr>
              <a:t>6</a:t>
            </a:r>
            <a:r>
              <a:rPr lang="en-US" sz="1600" b="1" dirty="0">
                <a:latin typeface="Century Gothic"/>
                <a:cs typeface="Century Gothic"/>
              </a:rPr>
              <a:t> )  / E X L=     µmole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E=  </a:t>
            </a:r>
            <a:r>
              <a:rPr lang="en-US" sz="1600" dirty="0">
                <a:latin typeface="Century Gothic"/>
                <a:cs typeface="Century Gothic"/>
              </a:rPr>
              <a:t>extension coefficient=18.8x10</a:t>
            </a:r>
            <a:r>
              <a:rPr lang="en-US" sz="1600" baseline="30000" dirty="0">
                <a:latin typeface="Century Gothic"/>
                <a:cs typeface="Century Gothic"/>
              </a:rPr>
              <a:t>3</a:t>
            </a:r>
            <a:endParaRPr lang="en-US" sz="1600" dirty="0">
              <a:latin typeface="Century Gothic"/>
              <a:cs typeface="Century Gothic"/>
            </a:endParaRP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A= </a:t>
            </a:r>
            <a:r>
              <a:rPr lang="en-US" sz="1600" dirty="0">
                <a:latin typeface="Century Gothic"/>
                <a:cs typeface="Century Gothic"/>
              </a:rPr>
              <a:t>absorbance</a:t>
            </a:r>
          </a:p>
          <a:p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L= </a:t>
            </a:r>
            <a:r>
              <a:rPr lang="en-US" sz="1600" dirty="0">
                <a:latin typeface="Century Gothic"/>
                <a:cs typeface="Century Gothic"/>
              </a:rPr>
              <a:t>path length (1 cm)</a:t>
            </a:r>
          </a:p>
        </p:txBody>
      </p:sp>
    </p:spTree>
    <p:extLst>
      <p:ext uri="{BB962C8B-B14F-4D97-AF65-F5344CB8AC3E}">
        <p14:creationId xmlns:p14="http://schemas.microsoft.com/office/powerpoint/2010/main" val="73454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938689" y="2084832"/>
            <a:ext cx="4778292" cy="4573288"/>
            <a:chOff x="2938689" y="2084832"/>
            <a:chExt cx="4778292" cy="457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938689" y="2084832"/>
              <a:ext cx="4778292" cy="4573288"/>
              <a:chOff x="278617" y="1736072"/>
              <a:chExt cx="4778292" cy="4573288"/>
            </a:xfrm>
          </p:grpSpPr>
          <p:pic>
            <p:nvPicPr>
              <p:cNvPr id="4" name="Picture 3" descr="Screen Shot 2015-10-05 at 8.24.14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17" y="1736072"/>
                <a:ext cx="4778292" cy="457328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482436" y="1828800"/>
                <a:ext cx="1787237" cy="706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74144" y="4502727"/>
                <a:ext cx="2576183" cy="5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79289" y="2849699"/>
                <a:ext cx="789710" cy="5292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532452" y="2342575"/>
                <a:ext cx="1135311" cy="5071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>
                <a:off x="2346854" y="3235688"/>
                <a:ext cx="1135311" cy="10169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Rounded Corners 9"/>
              <p:cNvSpPr/>
              <p:nvPr/>
            </p:nvSpPr>
            <p:spPr>
              <a:xfrm>
                <a:off x="1879196" y="4025422"/>
                <a:ext cx="788567" cy="10169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1398182" y="4000556"/>
                <a:ext cx="264364" cy="2521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17096" y="3768436"/>
              <a:ext cx="2322795" cy="758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4039361" y="2691335"/>
            <a:ext cx="1288474" cy="269984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96756" y="3283840"/>
            <a:ext cx="220340" cy="2593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2974" y="4267518"/>
            <a:ext cx="220340" cy="2593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7" idx="2"/>
          </p:cNvCxnSpPr>
          <p:nvPr/>
        </p:nvCxnSpPr>
        <p:spPr>
          <a:xfrm flipV="1">
            <a:off x="4039361" y="3413519"/>
            <a:ext cx="857395" cy="1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17661" y="3545191"/>
            <a:ext cx="18465" cy="1835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82833" y="4397196"/>
            <a:ext cx="401302" cy="1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30438" y="4491127"/>
            <a:ext cx="6926" cy="9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creen Shot 2015-10-05 at 8.24.14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38107" r="11755" b="51265"/>
          <a:stretch/>
        </p:blipFill>
        <p:spPr>
          <a:xfrm>
            <a:off x="9975272" y="3186545"/>
            <a:ext cx="1593273" cy="3879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6200000">
            <a:off x="2411014" y="3562682"/>
            <a:ext cx="2577010" cy="555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Product formed (µmole)</a:t>
            </a:r>
          </a:p>
        </p:txBody>
      </p:sp>
    </p:spTree>
    <p:extLst>
      <p:ext uri="{BB962C8B-B14F-4D97-AF65-F5344CB8AC3E}">
        <p14:creationId xmlns:p14="http://schemas.microsoft.com/office/powerpoint/2010/main" val="13901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38" y="2023213"/>
            <a:ext cx="10419785" cy="402336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Draw the graph </a:t>
            </a:r>
            <a:r>
              <a:rPr lang="en-US" u="sng" dirty="0">
                <a:latin typeface="Century Gothic"/>
                <a:cs typeface="Century Gothic"/>
              </a:rPr>
              <a:t>[ do not forget the title and the units ]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X axis = Time </a:t>
            </a:r>
            <a:r>
              <a:rPr lang="en-US" b="1" dirty="0">
                <a:latin typeface="Century Gothic"/>
                <a:cs typeface="Century Gothic"/>
              </a:rPr>
              <a:t>(min)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Y axis = [P] </a:t>
            </a:r>
            <a:r>
              <a:rPr lang="en-US" b="1" dirty="0">
                <a:latin typeface="Century Gothic"/>
                <a:cs typeface="Century Gothic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µmoles)</a:t>
            </a:r>
            <a:endParaRPr lang="en-US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Calculate from the graph the value initial velocity </a:t>
            </a: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Principle</a:t>
            </a:r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Comment on the graph that you get in details</a:t>
            </a:r>
          </a:p>
        </p:txBody>
      </p:sp>
    </p:spTree>
    <p:extLst>
      <p:ext uri="{BB962C8B-B14F-4D97-AF65-F5344CB8AC3E}">
        <p14:creationId xmlns:p14="http://schemas.microsoft.com/office/powerpoint/2010/main" val="161036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39" y="2204489"/>
            <a:ext cx="11312540" cy="442605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How is the initial velocity of an enzymatic reaction determined?</a:t>
            </a:r>
          </a:p>
          <a:p>
            <a:pPr>
              <a:buFont typeface="Arial"/>
              <a:buChar char="•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What are the factors that influence the rate of enzyme catalyzed reactions?</a:t>
            </a:r>
          </a:p>
          <a:p>
            <a:pPr>
              <a:buFont typeface="Arial"/>
              <a:buChar char="•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 What is the pH which the acid phosphatase activity is measured?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34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To monitor the progress of an enzyme catalyzed reaction (Acid phosphatase).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entury Gothic"/>
              <a:cs typeface="Century Gothi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To determine the initial rate of the reaction (</a:t>
            </a:r>
            <a:r>
              <a:rPr lang="en-US" b="1" dirty="0">
                <a:latin typeface="Century Gothic"/>
                <a:cs typeface="Century Gothic"/>
              </a:rPr>
              <a:t>V</a:t>
            </a:r>
            <a:r>
              <a:rPr lang="en-US" b="1" baseline="-25000" dirty="0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Important terms and points: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55522"/>
              </p:ext>
            </p:extLst>
          </p:nvPr>
        </p:nvGraphicFramePr>
        <p:xfrm>
          <a:off x="2524787" y="4777292"/>
          <a:ext cx="8414034" cy="196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86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8549392"/>
              </p:ext>
            </p:extLst>
          </p:nvPr>
        </p:nvGraphicFramePr>
        <p:xfrm>
          <a:off x="1136073" y="845129"/>
          <a:ext cx="9314873" cy="561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 result for wheat ger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0564" r="4909" b="11558"/>
          <a:stretch/>
        </p:blipFill>
        <p:spPr bwMode="auto">
          <a:xfrm>
            <a:off x="5228936" y="3862565"/>
            <a:ext cx="1129145" cy="7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9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Enzyme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0"/>
            <a:ext cx="11717867" cy="402336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 The central approach for studying the mechanism of an enzyme-catalyzed reaction is to study enzyme kinetics. 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n-US" dirty="0">
              <a:latin typeface="Century Gothic"/>
              <a:cs typeface="Century Gothic"/>
            </a:endParaRP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It determines </a:t>
            </a:r>
            <a:r>
              <a:rPr lang="en-US" u="sng" dirty="0">
                <a:latin typeface="Century Gothic"/>
                <a:cs typeface="Century Gothic"/>
              </a:rPr>
              <a:t>the rate of the enzymatic reaction </a:t>
            </a:r>
            <a:r>
              <a:rPr lang="en-US" dirty="0">
                <a:latin typeface="Century Gothic"/>
                <a:cs typeface="Century Gothic"/>
              </a:rPr>
              <a:t>(</a:t>
            </a:r>
            <a:r>
              <a:rPr lang="en-US" b="1" dirty="0">
                <a:solidFill>
                  <a:srgbClr val="000090"/>
                </a:solidFill>
                <a:latin typeface="Century Gothic"/>
                <a:cs typeface="Century Gothic"/>
              </a:rPr>
              <a:t>velocity</a:t>
            </a:r>
            <a:r>
              <a:rPr lang="en-US" dirty="0">
                <a:latin typeface="Century Gothic"/>
                <a:cs typeface="Century Gothic"/>
              </a:rPr>
              <a:t>) and its changes in response with the changes in parameters such as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substrate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concentration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chemeClr val="accent5"/>
                </a:solidFill>
                <a:latin typeface="Century Gothic"/>
                <a:cs typeface="Century Gothic"/>
              </a:rPr>
              <a:t>enzyme concentration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rgbClr val="660066"/>
                </a:solidFill>
                <a:latin typeface="Century Gothic"/>
                <a:cs typeface="Century Gothic"/>
              </a:rPr>
              <a:t>pH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>
                <a:solidFill>
                  <a:srgbClr val="3366FF"/>
                </a:solidFill>
                <a:latin typeface="Century Gothic"/>
                <a:cs typeface="Century Gothic"/>
              </a:rPr>
              <a:t>temperature</a:t>
            </a:r>
            <a:r>
              <a:rPr lang="en-US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3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261" y="314282"/>
            <a:ext cx="10253472" cy="149961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Measuring the rate of reaction (velocity)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37" y="1838136"/>
            <a:ext cx="8820683" cy="45889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entury Gothic"/>
                <a:cs typeface="Century Gothic"/>
              </a:rPr>
              <a:t>The progress of an enzyme catalyzed reaction may be followed by measuring either the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90"/>
                </a:solidFill>
                <a:latin typeface="Century Gothic"/>
                <a:cs typeface="Century Gothic"/>
              </a:rPr>
              <a:t>amount of substrate consumed</a:t>
            </a:r>
            <a:r>
              <a:rPr lang="en-US" sz="2000" dirty="0">
                <a:solidFill>
                  <a:srgbClr val="000090"/>
                </a:solidFill>
                <a:latin typeface="Century Gothic"/>
                <a:cs typeface="Century Gothic"/>
              </a:rPr>
              <a:t>,</a:t>
            </a:r>
            <a:r>
              <a:rPr lang="en-US" sz="2000" dirty="0">
                <a:latin typeface="Century Gothic"/>
                <a:cs typeface="Century Gothic"/>
              </a:rPr>
              <a:t> or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3366FF"/>
                </a:solidFill>
                <a:latin typeface="Century Gothic"/>
                <a:cs typeface="Century Gothic"/>
              </a:rPr>
              <a:t>Amount of product formed</a:t>
            </a:r>
            <a:endParaRPr lang="en-US" sz="2000" b="1" dirty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800000"/>
                </a:solidFill>
                <a:latin typeface="Century Gothic"/>
                <a:cs typeface="Century Gothic"/>
              </a:rPr>
              <a:t>Velocity (V) </a:t>
            </a:r>
            <a:r>
              <a:rPr lang="en-US" sz="2000" dirty="0">
                <a:latin typeface="Century Gothic"/>
                <a:cs typeface="Century Gothic"/>
              </a:rPr>
              <a:t>= </a:t>
            </a:r>
            <a:r>
              <a:rPr lang="en-US" sz="2000" b="1" dirty="0">
                <a:solidFill>
                  <a:srgbClr val="0070C0"/>
                </a:solidFill>
                <a:latin typeface="Century Gothic"/>
                <a:cs typeface="Century Gothic"/>
              </a:rPr>
              <a:t>rate of reaction</a:t>
            </a:r>
            <a:r>
              <a:rPr lang="en-US" sz="2000" dirty="0">
                <a:latin typeface="Century Gothic"/>
                <a:cs typeface="Century Gothic"/>
              </a:rPr>
              <a:t>= change in [P] or [S] per unit time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000" dirty="0">
                <a:latin typeface="Century Gothic"/>
                <a:cs typeface="Century Gothic"/>
              </a:rPr>
              <a:t>Unit : </a:t>
            </a:r>
            <a:r>
              <a:rPr lang="en-US" sz="2000" b="1" dirty="0">
                <a:latin typeface="Century Gothic"/>
                <a:cs typeface="Century Gothic"/>
              </a:rPr>
              <a:t>µmoles</a:t>
            </a:r>
            <a:r>
              <a:rPr lang="en-US" sz="2000" dirty="0">
                <a:latin typeface="Century Gothic"/>
                <a:cs typeface="Century Gothic"/>
              </a:rPr>
              <a:t>/</a:t>
            </a:r>
            <a:r>
              <a:rPr lang="en-US" sz="2000" b="1" dirty="0">
                <a:latin typeface="Century Gothic"/>
                <a:cs typeface="Century Gothic"/>
              </a:rPr>
              <a:t>minute</a:t>
            </a:r>
          </a:p>
          <a:p>
            <a:pPr algn="just">
              <a:lnSpc>
                <a:spcPct val="130000"/>
              </a:lnSpc>
            </a:pPr>
            <a:endParaRPr lang="en-US" b="1" dirty="0">
              <a:latin typeface="Century Gothic"/>
              <a:cs typeface="Century Gothic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b="1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8273" y="4681839"/>
            <a:ext cx="8023531" cy="1201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85000"/>
                  <a:satMod val="100000"/>
                  <a:lumMod val="100000"/>
                  <a:alpha val="22000"/>
                </a:schemeClr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  <a:alpha val="2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5430021" y="3095043"/>
            <a:ext cx="379517" cy="861356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4828" y="3299431"/>
            <a:ext cx="1805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Century Gothic"/>
                <a:cs typeface="Century Gothic"/>
              </a:rPr>
              <a:t>per unit time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79" y="2730062"/>
            <a:ext cx="3813421" cy="33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28" y="169334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initial velocity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422" y="2557124"/>
            <a:ext cx="10084140" cy="259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The initial rate of reaction (V</a:t>
            </a:r>
            <a:r>
              <a:rPr lang="en-US" b="1" baseline="-25000" dirty="0">
                <a:solidFill>
                  <a:srgbClr val="800000"/>
                </a:solidFill>
                <a:latin typeface="Century Gothic"/>
                <a:cs typeface="Century Gothic"/>
              </a:rPr>
              <a:t>i</a:t>
            </a:r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is measured as the slope at the origin (time= 0).</a:t>
            </a:r>
          </a:p>
          <a:p>
            <a:pPr algn="just">
              <a:lnSpc>
                <a:spcPct val="13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1773" y="3297382"/>
            <a:ext cx="4454154" cy="2937164"/>
            <a:chOff x="478064" y="2533499"/>
            <a:chExt cx="4240341" cy="3441559"/>
          </a:xfrm>
        </p:grpSpPr>
        <p:pic>
          <p:nvPicPr>
            <p:cNvPr id="56" name="Picture 55" descr="Screen Shot 2015-10-05 at 8.24.14 P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64" y="2565255"/>
              <a:ext cx="4240341" cy="3409803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 rot="16200000">
              <a:off x="-181004" y="3544239"/>
              <a:ext cx="2577010" cy="555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Product formed (µmole)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598235" y="2978247"/>
              <a:ext cx="1547264" cy="87595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Plateau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973328" y="2021414"/>
            <a:ext cx="659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initial rate of reaction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used in the study of enzyme kinetics</a:t>
            </a:r>
          </a:p>
        </p:txBody>
      </p:sp>
    </p:spTree>
    <p:extLst>
      <p:ext uri="{BB962C8B-B14F-4D97-AF65-F5344CB8AC3E}">
        <p14:creationId xmlns:p14="http://schemas.microsoft.com/office/powerpoint/2010/main" val="68849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we measure initial velocity?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053" y="2084831"/>
            <a:ext cx="6140373" cy="4015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rate of the reaction is highest at time zero and decreases with increasing time, eventually falling to zero itself, reaching a </a:t>
            </a:r>
            <a:r>
              <a:rPr lang="en-US" dirty="0">
                <a:solidFill>
                  <a:srgbClr val="0033CC"/>
                </a:solidFill>
              </a:rPr>
              <a:t>plateau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This usually occurs either when all the substrate is used up or when equilibrium is reached.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Solution is to Measure </a:t>
            </a:r>
            <a:r>
              <a:rPr lang="en-US" dirty="0"/>
              <a:t>V at very early times in reaction, before [S] decreases significantly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initial rate of reaction, vi, measured as the slope to the above curve at the origin (time= 0)</a:t>
            </a:r>
          </a:p>
        </p:txBody>
      </p:sp>
      <p:sp>
        <p:nvSpPr>
          <p:cNvPr id="6" name="Oval 5"/>
          <p:cNvSpPr/>
          <p:nvPr/>
        </p:nvSpPr>
        <p:spPr>
          <a:xfrm rot="3410732">
            <a:off x="2004451" y="3543302"/>
            <a:ext cx="837078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2852" y="2886076"/>
            <a:ext cx="1932546" cy="187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00325" y="2886076"/>
            <a:ext cx="514350" cy="1871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13775">
            <a:off x="2088928" y="2917536"/>
            <a:ext cx="368456" cy="211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35057" y="2103448"/>
            <a:ext cx="4240341" cy="3441559"/>
            <a:chOff x="478064" y="2533499"/>
            <a:chExt cx="4240341" cy="3441559"/>
          </a:xfrm>
        </p:grpSpPr>
        <p:pic>
          <p:nvPicPr>
            <p:cNvPr id="11" name="Picture 10" descr="Screen Shot 2015-10-05 at 8.24.14 P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64" y="2565255"/>
              <a:ext cx="4240341" cy="340980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6200000">
              <a:off x="-181004" y="3544239"/>
              <a:ext cx="2577010" cy="555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Product formed (µmole)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98235" y="2978247"/>
              <a:ext cx="1547264" cy="87595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Plateau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60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61" y="534414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Acid phosphatase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201333"/>
            <a:ext cx="10608735" cy="4023360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In this experiment, you will measure the velocity of the reaction catalyzed by purified acid phosphatase </a:t>
            </a:r>
            <a:r>
              <a:rPr lang="en-US" altLang="en-US" sz="2000" b="1" dirty="0">
                <a:latin typeface="Century Gothic"/>
                <a:cs typeface="Century Gothic"/>
              </a:rPr>
              <a:t>(ACP) </a:t>
            </a:r>
            <a:r>
              <a:rPr lang="en-US" altLang="en-US" sz="2000" dirty="0">
                <a:latin typeface="Century Gothic"/>
                <a:cs typeface="Century Gothic"/>
              </a:rPr>
              <a:t>from wheat germ.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Acid phosphatase is a </a:t>
            </a:r>
            <a:r>
              <a:rPr lang="en-US" altLang="en-US" sz="2000" b="1" dirty="0">
                <a:latin typeface="Century Gothic"/>
                <a:cs typeface="Century Gothic"/>
              </a:rPr>
              <a:t>phosphatase </a:t>
            </a:r>
            <a:r>
              <a:rPr lang="en-US" altLang="en-US" sz="2000" dirty="0">
                <a:latin typeface="Century Gothic"/>
                <a:cs typeface="Century Gothic"/>
              </a:rPr>
              <a:t>that </a:t>
            </a:r>
            <a:r>
              <a:rPr lang="en-US" sz="2000" dirty="0">
                <a:latin typeface="Century Gothic"/>
                <a:cs typeface="Century Gothic"/>
              </a:rPr>
              <a:t>acts on </a:t>
            </a:r>
            <a:r>
              <a:rPr lang="en-US" sz="2000" b="1" dirty="0">
                <a:solidFill>
                  <a:srgbClr val="800000"/>
                </a:solidFill>
                <a:latin typeface="Century Gothic"/>
                <a:cs typeface="Century Gothic"/>
              </a:rPr>
              <a:t>monoesters </a:t>
            </a:r>
            <a:r>
              <a:rPr lang="en-US" sz="2000" dirty="0">
                <a:latin typeface="Century Gothic"/>
                <a:cs typeface="Century Gothic"/>
              </a:rPr>
              <a:t>of </a:t>
            </a:r>
            <a:r>
              <a:rPr lang="en-US" sz="2000" dirty="0" err="1">
                <a:latin typeface="Century Gothic"/>
                <a:cs typeface="Century Gothic"/>
              </a:rPr>
              <a:t>orthophosphoric</a:t>
            </a:r>
            <a:r>
              <a:rPr lang="en-US" sz="2000" dirty="0">
                <a:latin typeface="Century Gothic"/>
                <a:cs typeface="Century Gothic"/>
              </a:rPr>
              <a:t> acid. It does </a:t>
            </a:r>
            <a:r>
              <a:rPr lang="en-US" sz="2000" b="1" dirty="0">
                <a:solidFill>
                  <a:srgbClr val="FF0000"/>
                </a:solidFill>
                <a:latin typeface="Century Gothic"/>
                <a:cs typeface="Century Gothic"/>
              </a:rPr>
              <a:t>not act </a:t>
            </a:r>
            <a:r>
              <a:rPr lang="en-US" sz="2000" dirty="0">
                <a:latin typeface="Century Gothic"/>
                <a:cs typeface="Century Gothic"/>
              </a:rPr>
              <a:t>on phosphoric </a:t>
            </a:r>
            <a:r>
              <a:rPr lang="en-US" sz="2000" dirty="0" err="1">
                <a:latin typeface="Century Gothic"/>
                <a:cs typeface="Century Gothic"/>
              </a:rPr>
              <a:t>diesters</a:t>
            </a:r>
            <a:r>
              <a:rPr lang="en-US" sz="2000" dirty="0">
                <a:latin typeface="Century Gothic"/>
                <a:cs typeface="Century Gothic"/>
              </a:rPr>
              <a:t> or </a:t>
            </a:r>
            <a:r>
              <a:rPr lang="en-US" sz="2000" dirty="0" err="1">
                <a:latin typeface="Century Gothic"/>
                <a:cs typeface="Century Gothic"/>
              </a:rPr>
              <a:t>triesters</a:t>
            </a:r>
            <a:r>
              <a:rPr lang="en-US" sz="2000" dirty="0">
                <a:latin typeface="Century Gothic"/>
                <a:cs typeface="Century Gothic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000" dirty="0">
              <a:latin typeface="Century Gothic"/>
              <a:cs typeface="Century Gothic"/>
            </a:endParaRP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/>
                <a:cs typeface="Century Gothic"/>
              </a:rPr>
              <a:t> Acid phosphatase is an important enzyme that plants use to obtain their energy from phosphate.  Acid phosphatase’s function in plants is to hydrolyze phosphate esters during energy metabolism.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41" y="160592"/>
            <a:ext cx="2843974" cy="20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8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61" y="56828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Acid phosphatase from wheat germ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Wingdings" charset="2"/>
              <a:buChar char="§"/>
            </a:pPr>
            <a:r>
              <a:rPr lang="en-US" altLang="en-US" sz="2400" dirty="0">
                <a:latin typeface="Century Gothic"/>
                <a:cs typeface="Century Gothic"/>
              </a:rPr>
              <a:t>The enzyme catalyzes the hydrolysis of </a:t>
            </a:r>
            <a:r>
              <a:rPr lang="en-US" altLang="en-US" sz="2400" b="1" dirty="0">
                <a:latin typeface="Century Gothic"/>
                <a:cs typeface="Century Gothic"/>
              </a:rPr>
              <a:t>p-</a:t>
            </a:r>
            <a:r>
              <a:rPr lang="en-US" altLang="en-US" sz="2400" b="1" dirty="0" err="1">
                <a:latin typeface="Century Gothic"/>
                <a:cs typeface="Century Gothic"/>
              </a:rPr>
              <a:t>nitrophenyl</a:t>
            </a:r>
            <a:r>
              <a:rPr lang="en-US" altLang="en-US" sz="2400" b="1" dirty="0">
                <a:latin typeface="Century Gothic"/>
                <a:cs typeface="Century Gothic"/>
              </a:rPr>
              <a:t> phosphate </a:t>
            </a:r>
            <a:r>
              <a:rPr lang="en-US" altLang="en-US" sz="2400" dirty="0">
                <a:latin typeface="Century Gothic"/>
                <a:cs typeface="Century Gothic"/>
              </a:rPr>
              <a:t>to </a:t>
            </a:r>
            <a:r>
              <a:rPr lang="en-US" altLang="en-US" sz="2400" b="1" dirty="0">
                <a:latin typeface="Century Gothic"/>
                <a:cs typeface="Century Gothic"/>
              </a:rPr>
              <a:t>inorganic phosphate </a:t>
            </a:r>
            <a:r>
              <a:rPr lang="en-US" altLang="en-US" sz="2400" dirty="0">
                <a:latin typeface="Century Gothic"/>
                <a:cs typeface="Century Gothic"/>
              </a:rPr>
              <a:t>and </a:t>
            </a:r>
            <a:r>
              <a:rPr lang="en-US" altLang="en-US" sz="2400" b="1" dirty="0">
                <a:latin typeface="Century Gothic"/>
                <a:cs typeface="Century Gothic"/>
              </a:rPr>
              <a:t>p-</a:t>
            </a:r>
            <a:r>
              <a:rPr lang="en-US" altLang="en-US" sz="2400" b="1" dirty="0" err="1">
                <a:latin typeface="Century Gothic"/>
                <a:cs typeface="Century Gothic"/>
              </a:rPr>
              <a:t>nitrophenol</a:t>
            </a:r>
            <a:r>
              <a:rPr lang="en-US" altLang="en-US" sz="2400" dirty="0">
                <a:latin typeface="Century Gothic"/>
                <a:cs typeface="Century Gothic"/>
              </a:rPr>
              <a:t>,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under acidic conditions </a:t>
            </a:r>
            <a:r>
              <a:rPr lang="en-US" altLang="en-US" sz="2400" b="1" dirty="0">
                <a:latin typeface="Century Gothic"/>
                <a:cs typeface="Century Gothic"/>
              </a:rPr>
              <a:t>(pH=5.7), </a:t>
            </a:r>
            <a:r>
              <a:rPr lang="en-US" altLang="en-US" sz="2400" b="1" dirty="0">
                <a:solidFill>
                  <a:schemeClr val="accent1"/>
                </a:solidFill>
                <a:latin typeface="Century Gothic"/>
                <a:cs typeface="Century Gothic"/>
              </a:rPr>
              <a:t>with optimum temperature </a:t>
            </a:r>
            <a:r>
              <a:rPr lang="en-US" altLang="en-US" sz="2400" b="1" dirty="0">
                <a:latin typeface="Century Gothic"/>
                <a:cs typeface="Century Gothic"/>
              </a:rPr>
              <a:t>37◦C</a:t>
            </a:r>
          </a:p>
          <a:p>
            <a:pPr algn="just">
              <a:lnSpc>
                <a:spcPct val="130000"/>
              </a:lnSpc>
              <a:buFont typeface="Wingdings" charset="2"/>
              <a:buChar char="§"/>
            </a:pPr>
            <a:r>
              <a:rPr lang="en-US" altLang="en-US" sz="2400" dirty="0">
                <a:latin typeface="Century Gothic"/>
                <a:cs typeface="Century Gothic"/>
              </a:rPr>
              <a:t>Mg</a:t>
            </a:r>
            <a:r>
              <a:rPr lang="en-US" altLang="en-US" sz="2400" baseline="30000" dirty="0">
                <a:latin typeface="Century Gothic"/>
                <a:cs typeface="Century Gothic"/>
              </a:rPr>
              <a:t>++ </a:t>
            </a:r>
            <a:r>
              <a:rPr lang="en-US" altLang="en-US" sz="2400" dirty="0">
                <a:latin typeface="Century Gothic"/>
                <a:cs typeface="Century Gothic"/>
              </a:rPr>
              <a:t>ion act as an activator for the enzyme</a:t>
            </a:r>
          </a:p>
          <a:p>
            <a:endParaRPr lang="en-US" dirty="0"/>
          </a:p>
        </p:txBody>
      </p:sp>
      <p:pic>
        <p:nvPicPr>
          <p:cNvPr id="4" name="Picture 2" descr="http://www.bio.mtu.edu/campbell/bl482/lectures/lec2/482pn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9"/>
          <a:stretch>
            <a:fillRect/>
          </a:stretch>
        </p:blipFill>
        <p:spPr bwMode="auto">
          <a:xfrm>
            <a:off x="3118222" y="4636989"/>
            <a:ext cx="4719918" cy="20855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266" y="5486400"/>
            <a:ext cx="1032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ACP</a:t>
            </a:r>
          </a:p>
          <a:p>
            <a:r>
              <a:rPr lang="en-US" b="1" dirty="0"/>
              <a:t>Mg</a:t>
            </a:r>
            <a:r>
              <a:rPr lang="en-US" b="1" baseline="30000" dirty="0"/>
              <a:t>++</a:t>
            </a:r>
          </a:p>
          <a:p>
            <a:r>
              <a:rPr lang="en-US" b="1" dirty="0">
                <a:solidFill>
                  <a:srgbClr val="FF0000"/>
                </a:solidFill>
              </a:rPr>
              <a:t>pH=5.7</a:t>
            </a:r>
          </a:p>
          <a:p>
            <a:r>
              <a:rPr lang="en-US" b="1" dirty="0"/>
              <a:t>37◦C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95" y="246498"/>
            <a:ext cx="2251561" cy="1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7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8247</TotalTime>
  <Words>851</Words>
  <Application>Microsoft Office PowerPoint</Application>
  <PresentationFormat>Widescreen</PresentationFormat>
  <Paragraphs>160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Tw Cen MT</vt:lpstr>
      <vt:lpstr>Tw Cen MT Condensed</vt:lpstr>
      <vt:lpstr>Wingdings</vt:lpstr>
      <vt:lpstr>Wingdings 3</vt:lpstr>
      <vt:lpstr>Integral</vt:lpstr>
      <vt:lpstr>Document</vt:lpstr>
      <vt:lpstr>The effect of incubation time on the rate of an enzyme catalyzed reaction</vt:lpstr>
      <vt:lpstr>Objectives</vt:lpstr>
      <vt:lpstr>PowerPoint Presentation</vt:lpstr>
      <vt:lpstr>Enzyme kinetics</vt:lpstr>
      <vt:lpstr>Measuring the rate of reaction (velocity)</vt:lpstr>
      <vt:lpstr>initial velocity </vt:lpstr>
      <vt:lpstr>Why we measure initial velocity?</vt:lpstr>
      <vt:lpstr>Acid phosphatase</vt:lpstr>
      <vt:lpstr>Acid phosphatase from wheat germ</vt:lpstr>
      <vt:lpstr>Principal of the enzyme assay in vitro</vt:lpstr>
      <vt:lpstr>Method: The effect of incubation Time</vt:lpstr>
      <vt:lpstr>Method</vt:lpstr>
      <vt:lpstr>PowerPoint Presentation</vt:lpstr>
      <vt:lpstr>PowerPoint Presentation</vt:lpstr>
      <vt:lpstr>Results</vt:lpstr>
      <vt:lpstr>PowerPoint Presentation</vt:lpstr>
      <vt:lpstr>Discussion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first first</cp:lastModifiedBy>
  <cp:revision>98</cp:revision>
  <dcterms:created xsi:type="dcterms:W3CDTF">2015-09-29T18:29:24Z</dcterms:created>
  <dcterms:modified xsi:type="dcterms:W3CDTF">2016-10-20T09:36:54Z</dcterms:modified>
</cp:coreProperties>
</file>