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78" r:id="rId4"/>
    <p:sldId id="257" r:id="rId5"/>
    <p:sldId id="276" r:id="rId6"/>
    <p:sldId id="304" r:id="rId7"/>
    <p:sldId id="306" r:id="rId8"/>
    <p:sldId id="282" r:id="rId9"/>
    <p:sldId id="283" r:id="rId10"/>
    <p:sldId id="285" r:id="rId11"/>
    <p:sldId id="288" r:id="rId12"/>
    <p:sldId id="292" r:id="rId13"/>
    <p:sldId id="297" r:id="rId14"/>
    <p:sldId id="299" r:id="rId15"/>
    <p:sldId id="300" r:id="rId16"/>
    <p:sldId id="307" r:id="rId17"/>
    <p:sldId id="308" r:id="rId18"/>
    <p:sldId id="309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4DFF4B-6B4F-4B34-9A12-8260B7C452F0}" type="datetimeFigureOut">
              <a:rPr lang="ar-SA" smtClean="0"/>
              <a:t>11/01/1436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CDF401-77EF-4C79-8B36-7878B4434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80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062B-F35D-44DA-90B9-1631C7C2E8F9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2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40708-D738-4C98-8979-0505035BF160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7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6F3F5-78B6-44F9-9C95-0F230F622323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7852F-17BD-4873-8A1C-8C1FEBFA1314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5979F-BABE-40F0-894D-B77C83C99894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0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38CDE-7FD4-413D-A612-BD01128A9083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1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2D227-729B-4C73-9399-7E87F9BC821D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51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12DBE-71DD-4A05-89DB-BE397EE9BA9C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9B6D-DE4D-42EC-985C-9A97A7617618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1119-5529-48E5-BBAB-5B6F552DE822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8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2E8EC-D86A-46D3-8C02-4FF34161F012}" type="slidenum">
              <a:rPr lang="en-US" altLang="ar-SA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FD94FB-55C9-4EB3-994B-57E8EB8EB0FE}" type="slidenum">
              <a:rPr lang="en-US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docid=Sa3ZXhM1gj0A-M&amp;tbnid=5yJyxNpub78hNM:&amp;ved=0CAUQjRw&amp;url=http://arthurqkulls.blogspot.com/2011/09/picture-of-parts-of-tongue.html&amp;ei=SWvwU4uoD6bb7Ab8nYHgAw&amp;psig=AFQjCNFDxITkAYi4YE-B0pjj7ek-BzCeiQ&amp;ust=140835134342547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Digestive system</a:t>
            </a:r>
            <a:br>
              <a:rPr lang="en-US" dirty="0" smtClean="0"/>
            </a:br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048000" cy="53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581400"/>
            <a:ext cx="259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Malak</a:t>
            </a:r>
            <a:r>
              <a:rPr lang="en-US" b="1" dirty="0" smtClean="0"/>
              <a:t> </a:t>
            </a:r>
            <a:r>
              <a:rPr lang="en-US" b="1" dirty="0" err="1" smtClean="0"/>
              <a:t>Qattan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833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24A2-BBE3-4E65-83EF-B14C0B8F1210}" type="slidenum">
              <a:rPr lang="en-US" altLang="ar-SA"/>
              <a:pPr/>
              <a:t>10</a:t>
            </a:fld>
            <a:endParaRPr lang="en-US" altLang="ar-SA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ar-SA" sz="3600"/>
              <a:t>Small intestine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229600" cy="4906963"/>
          </a:xfrm>
        </p:spPr>
        <p:txBody>
          <a:bodyPr/>
          <a:lstStyle/>
          <a:p>
            <a:r>
              <a:rPr lang="en-US" altLang="ar-SA" dirty="0"/>
              <a:t>Longest part of alimentary canal (2.7-5 m)</a:t>
            </a:r>
          </a:p>
          <a:p>
            <a:r>
              <a:rPr lang="en-US" altLang="ar-SA" dirty="0"/>
              <a:t>Most enzymatic digestion occurs here</a:t>
            </a:r>
          </a:p>
          <a:p>
            <a:pPr lvl="1"/>
            <a:r>
              <a:rPr lang="en-US" altLang="ar-SA" dirty="0"/>
              <a:t>Most enzymes secreted by </a:t>
            </a:r>
            <a:r>
              <a:rPr lang="en-US" altLang="ar-SA" i="1" dirty="0"/>
              <a:t>pancreas</a:t>
            </a:r>
            <a:r>
              <a:rPr lang="en-US" altLang="ar-SA" dirty="0"/>
              <a:t>, not small intestine</a:t>
            </a:r>
          </a:p>
          <a:p>
            <a:r>
              <a:rPr lang="en-US" altLang="ar-SA" dirty="0"/>
              <a:t>Almost all absorption of nutrients</a:t>
            </a:r>
          </a:p>
          <a:p>
            <a:r>
              <a:rPr lang="en-US" altLang="ar-SA" dirty="0"/>
              <a:t>3-6 hour process</a:t>
            </a:r>
          </a:p>
          <a:p>
            <a:pPr marL="0" indent="0">
              <a:buNone/>
            </a:pPr>
            <a:endParaRPr lang="en-US" altLang="ar-SA" dirty="0"/>
          </a:p>
        </p:txBody>
      </p:sp>
      <p:pic>
        <p:nvPicPr>
          <p:cNvPr id="100356" name="Picture 4" descr="22-01_DigestivOrgan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0909" r="18823" b="10909"/>
          <a:stretch>
            <a:fillRect/>
          </a:stretch>
        </p:blipFill>
        <p:spPr bwMode="auto">
          <a:xfrm>
            <a:off x="5500688" y="3902075"/>
            <a:ext cx="356711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343400" y="5522913"/>
            <a:ext cx="306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1800" b="0"/>
              <a:t>Small intestine___________</a:t>
            </a:r>
          </a:p>
        </p:txBody>
      </p:sp>
    </p:spTree>
    <p:extLst>
      <p:ext uri="{BB962C8B-B14F-4D97-AF65-F5344CB8AC3E}">
        <p14:creationId xmlns:p14="http://schemas.microsoft.com/office/powerpoint/2010/main" val="9855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2B1D-F1A0-41B7-BD9F-BE94792A4199}" type="slidenum">
              <a:rPr lang="en-US" altLang="ar-SA"/>
              <a:pPr/>
              <a:t>11</a:t>
            </a:fld>
            <a:endParaRPr lang="en-US" altLang="ar-SA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4876800" cy="715962"/>
          </a:xfrm>
        </p:spPr>
        <p:txBody>
          <a:bodyPr/>
          <a:lstStyle/>
          <a:p>
            <a:r>
              <a:rPr lang="en-US" altLang="ar-SA" sz="3600" dirty="0" smtClean="0"/>
              <a:t>       Large </a:t>
            </a:r>
            <a:r>
              <a:rPr lang="en-US" altLang="ar-SA" sz="3600" dirty="0"/>
              <a:t>intestine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8"/>
            <a:ext cx="3124200" cy="4906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ar-SA" dirty="0"/>
          </a:p>
          <a:p>
            <a:pPr>
              <a:buFont typeface="Wingdings" pitchFamily="2" charset="2"/>
              <a:buNone/>
            </a:pPr>
            <a:r>
              <a:rPr lang="en-US" altLang="ar-SA" i="1" dirty="0"/>
              <a:t>Subdivisions</a:t>
            </a:r>
          </a:p>
          <a:p>
            <a:r>
              <a:rPr lang="en-US" altLang="ar-SA" sz="2400" dirty="0" smtClean="0"/>
              <a:t>Cecum</a:t>
            </a:r>
            <a:endParaRPr lang="en-US" altLang="ar-SA" sz="2400" dirty="0"/>
          </a:p>
          <a:p>
            <a:r>
              <a:rPr lang="en-US" altLang="ar-SA" sz="2400" dirty="0" smtClean="0"/>
              <a:t>Appendix</a:t>
            </a:r>
            <a:endParaRPr lang="en-US" altLang="ar-SA" sz="2400" dirty="0"/>
          </a:p>
          <a:p>
            <a:r>
              <a:rPr lang="en-US" altLang="ar-SA" sz="2400" dirty="0" smtClean="0"/>
              <a:t>Colon</a:t>
            </a:r>
            <a:endParaRPr lang="en-US" altLang="ar-SA" sz="2400" dirty="0"/>
          </a:p>
          <a:p>
            <a:r>
              <a:rPr lang="en-US" altLang="ar-SA" sz="2400" dirty="0" smtClean="0"/>
              <a:t>Rectum</a:t>
            </a:r>
            <a:endParaRPr lang="en-US" altLang="ar-SA" sz="2400" dirty="0"/>
          </a:p>
          <a:p>
            <a:r>
              <a:rPr lang="en-US" altLang="ar-SA" sz="2400" dirty="0" smtClean="0"/>
              <a:t>Anal </a:t>
            </a:r>
            <a:r>
              <a:rPr lang="en-US" altLang="ar-SA" sz="2400" dirty="0"/>
              <a:t>canal</a:t>
            </a:r>
          </a:p>
        </p:txBody>
      </p:sp>
      <p:pic>
        <p:nvPicPr>
          <p:cNvPr id="62468" name="Picture 4" descr="22-18a_LargeIntestn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9412" r="6363" b="7059"/>
          <a:stretch>
            <a:fillRect/>
          </a:stretch>
        </p:blipFill>
        <p:spPr bwMode="auto">
          <a:xfrm>
            <a:off x="2559050" y="1828800"/>
            <a:ext cx="6584950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400" dirty="0" smtClean="0"/>
              <a:t>Main </a:t>
            </a:r>
            <a:r>
              <a:rPr lang="en-US" altLang="ar-SA" sz="2400" dirty="0"/>
              <a:t>function: to absorb water and electrolytes</a:t>
            </a:r>
          </a:p>
        </p:txBody>
      </p:sp>
    </p:spTree>
    <p:extLst>
      <p:ext uri="{BB962C8B-B14F-4D97-AF65-F5344CB8AC3E}">
        <p14:creationId xmlns:p14="http://schemas.microsoft.com/office/powerpoint/2010/main" val="3622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D4965-AA5E-4865-A6D1-593202D02213}" type="slidenum">
              <a:rPr lang="en-US" altLang="ar-SA">
                <a:solidFill>
                  <a:srgbClr val="000000"/>
                </a:solidFill>
              </a:rPr>
              <a:pPr/>
              <a:t>12</a:t>
            </a:fld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4572000" cy="868362"/>
          </a:xfrm>
        </p:spPr>
        <p:txBody>
          <a:bodyPr/>
          <a:lstStyle/>
          <a:p>
            <a:r>
              <a:rPr lang="en-US" altLang="ar-SA" sz="4000" dirty="0"/>
              <a:t>The Liver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038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400" dirty="0"/>
              <a:t>Largest gland in the body </a:t>
            </a:r>
            <a:endParaRPr lang="en-US" altLang="ar-SA" sz="2400" dirty="0" smtClean="0"/>
          </a:p>
          <a:p>
            <a:pPr>
              <a:lnSpc>
                <a:spcPct val="80000"/>
              </a:lnSpc>
            </a:pPr>
            <a:r>
              <a:rPr lang="en-US" altLang="ar-SA" sz="2400" dirty="0" smtClean="0"/>
              <a:t>Over </a:t>
            </a:r>
            <a:r>
              <a:rPr lang="en-US" altLang="ar-SA" sz="2400" dirty="0"/>
              <a:t>500 functions</a:t>
            </a:r>
          </a:p>
          <a:p>
            <a:pPr>
              <a:lnSpc>
                <a:spcPct val="80000"/>
              </a:lnSpc>
            </a:pPr>
            <a:r>
              <a:rPr lang="en-US" altLang="ar-SA" sz="2400" dirty="0" smtClean="0"/>
              <a:t>R </a:t>
            </a:r>
            <a:r>
              <a:rPr lang="en-US" altLang="ar-SA" sz="2400" dirty="0"/>
              <a:t>and L </a:t>
            </a:r>
            <a:r>
              <a:rPr lang="en-US" altLang="ar-SA" sz="2400" dirty="0" smtClean="0"/>
              <a:t>lobes</a:t>
            </a:r>
            <a:endParaRPr lang="en-US" altLang="ar-SA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ar-SA" sz="2400" dirty="0"/>
          </a:p>
        </p:txBody>
      </p:sp>
      <p:pic>
        <p:nvPicPr>
          <p:cNvPr id="66564" name="Picture 4" descr="22-21a_Liv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4100513" y="3367088"/>
            <a:ext cx="5119687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22-04c_AntAbdWallDiv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000" r="16470" b="19090"/>
          <a:stretch>
            <a:fillRect/>
          </a:stretch>
        </p:blipFill>
        <p:spPr bwMode="auto">
          <a:xfrm>
            <a:off x="5257800" y="152400"/>
            <a:ext cx="370205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E568-50D6-4933-975B-77F93B5F2667}" type="slidenum">
              <a:rPr lang="en-US" altLang="ar-SA"/>
              <a:pPr/>
              <a:t>13</a:t>
            </a:fld>
            <a:endParaRPr lang="en-US" altLang="ar-SA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274"/>
            <a:ext cx="3276600" cy="762000"/>
          </a:xfrm>
        </p:spPr>
        <p:txBody>
          <a:bodyPr/>
          <a:lstStyle/>
          <a:p>
            <a:r>
              <a:rPr lang="en-US" altLang="ar-SA" sz="3600" dirty="0" smtClean="0"/>
              <a:t>Gallbladder</a:t>
            </a:r>
            <a:endParaRPr lang="en-US" altLang="ar-SA" sz="3200" dirty="0">
              <a:solidFill>
                <a:srgbClr val="6699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7338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400" dirty="0"/>
              <a:t>Bile is produced in the liver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Bile is stored in the gallbladder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Bile is excreted into the duodenum when needed (fatty meal)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Bile helps dissolve fat and cholesterol</a:t>
            </a:r>
          </a:p>
          <a:p>
            <a:pPr>
              <a:lnSpc>
                <a:spcPct val="80000"/>
              </a:lnSpc>
            </a:pPr>
            <a:r>
              <a:rPr lang="en-US" altLang="ar-SA" sz="2400" dirty="0"/>
              <a:t>If bile salts crystallize, gall stones are </a:t>
            </a:r>
            <a:r>
              <a:rPr lang="en-US" altLang="ar-SA" sz="2400" dirty="0" smtClean="0"/>
              <a:t>formed</a:t>
            </a:r>
            <a:endParaRPr lang="en-US" altLang="ar-SA" sz="2400" dirty="0"/>
          </a:p>
        </p:txBody>
      </p:sp>
      <p:pic>
        <p:nvPicPr>
          <p:cNvPr id="113670" name="Picture 6" descr="22-16_Duodenum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b="15294"/>
          <a:stretch>
            <a:fillRect/>
          </a:stretch>
        </p:blipFill>
        <p:spPr bwMode="auto">
          <a:xfrm>
            <a:off x="4190999" y="1126735"/>
            <a:ext cx="4963551" cy="495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4495800" y="6110288"/>
            <a:ext cx="322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0" i="1">
                <a:solidFill>
                  <a:srgbClr val="6699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99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1D6F-68EC-41DF-96B4-21007E245437}" type="slidenum">
              <a:rPr lang="en-US" altLang="ar-SA"/>
              <a:pPr/>
              <a:t>14</a:t>
            </a:fld>
            <a:endParaRPr lang="en-US" altLang="ar-SA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788" y="0"/>
            <a:ext cx="3048000" cy="1371600"/>
          </a:xfrm>
        </p:spPr>
        <p:txBody>
          <a:bodyPr/>
          <a:lstStyle/>
          <a:p>
            <a:r>
              <a:rPr lang="en-US" altLang="ar-SA" sz="4000" dirty="0"/>
              <a:t>Pancreas</a:t>
            </a:r>
            <a:br>
              <a:rPr lang="en-US" altLang="ar-SA" sz="4000" dirty="0"/>
            </a:br>
            <a:endParaRPr lang="en-US" altLang="ar-SA" sz="3200" dirty="0"/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98" y="2438400"/>
            <a:ext cx="2998788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1479549"/>
            <a:ext cx="60467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ar-SA" b="1" i="1" kern="0" dirty="0" smtClean="0"/>
              <a:t> </a:t>
            </a:r>
            <a:r>
              <a:rPr lang="en-US" altLang="ar-SA" sz="2000" dirty="0"/>
              <a:t>Pancreatic function</a:t>
            </a:r>
            <a:br>
              <a:rPr lang="en-US" altLang="ar-SA" sz="2000" dirty="0"/>
            </a:br>
            <a:r>
              <a:rPr lang="en-US" altLang="ar-SA" sz="2000" dirty="0"/>
              <a:t>(hormones released into </a:t>
            </a:r>
            <a:r>
              <a:rPr lang="en-US" altLang="ar-SA" sz="2000" dirty="0" smtClean="0"/>
              <a:t>blood)</a:t>
            </a:r>
          </a:p>
          <a:p>
            <a:pPr marL="0" indent="0">
              <a:buNone/>
            </a:pPr>
            <a:r>
              <a:rPr lang="en-US" altLang="ar-SA" sz="2000" b="1" i="1" kern="0" dirty="0" smtClean="0"/>
              <a:t>Islets of Langerhans</a:t>
            </a:r>
            <a:r>
              <a:rPr lang="en-US" altLang="ar-SA" sz="2000" kern="0" dirty="0" smtClean="0"/>
              <a:t> are the hormone secreting cells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ar-SA" sz="2000" b="1" i="1" kern="0" dirty="0" smtClean="0"/>
              <a:t>1. Insulin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ar-SA" sz="2000" kern="0" dirty="0" smtClean="0"/>
              <a:t>Lowers blood glucose (sugar)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ar-SA" sz="2000" b="1" i="1" kern="0" dirty="0" smtClean="0"/>
              <a:t>2. Glucagon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ar-SA" sz="2000" kern="0" dirty="0" smtClean="0"/>
              <a:t>Raises blood glucose (sugar)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ar-SA" kern="0" dirty="0"/>
          </a:p>
        </p:txBody>
      </p:sp>
    </p:spTree>
    <p:extLst>
      <p:ext uri="{BB962C8B-B14F-4D97-AF65-F5344CB8AC3E}">
        <p14:creationId xmlns:p14="http://schemas.microsoft.com/office/powerpoint/2010/main" val="2916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Diseases of the Digestive </a:t>
            </a:r>
            <a:r>
              <a:rPr lang="en-US" sz="2400" b="1" dirty="0" smtClean="0">
                <a:solidFill>
                  <a:srgbClr val="0070C0"/>
                </a:solidFill>
              </a:rPr>
              <a:t>System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The most common problems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experienced are: bloating, heartburn and acidity, colitis, constipation,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diarrhea,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nausea and vomiting, trouble digesting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...</a:t>
            </a:r>
            <a:endParaRPr lang="en-US" sz="3000" dirty="0" smtClean="0"/>
          </a:p>
          <a:p>
            <a:pPr marL="514350" indent="-51435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Tooth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Decay (dental caries) Bacterial Diseases of the Upper Digestive Tract (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Mouth)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Most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common infectious disease of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humans</a:t>
            </a:r>
          </a:p>
          <a:p>
            <a:pPr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Young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are more susceptible than old</a:t>
            </a:r>
          </a:p>
        </p:txBody>
      </p:sp>
    </p:spTree>
    <p:extLst>
      <p:ext uri="{BB962C8B-B14F-4D97-AF65-F5344CB8AC3E}">
        <p14:creationId xmlns:p14="http://schemas.microsoft.com/office/powerpoint/2010/main" val="6105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en-US" sz="3000" dirty="0" smtClean="0"/>
              <a:t>2. Gastritis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Inflammation of the stomach associated with the production of gastric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ulcers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Caused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by </a:t>
            </a:r>
            <a:r>
              <a:rPr lang="en-US" sz="3000" i="1" dirty="0">
                <a:latin typeface="Aparajita" panose="020B0604020202020204" pitchFamily="34" charset="0"/>
                <a:cs typeface="Aparajita" panose="020B0604020202020204" pitchFamily="34" charset="0"/>
              </a:rPr>
              <a:t>Helicobacter </a:t>
            </a:r>
            <a:r>
              <a:rPr lang="en-US" sz="30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pylori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Infection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can persist for years or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life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Can </a:t>
            </a:r>
            <a:r>
              <a:rPr lang="en-US" sz="3000" dirty="0">
                <a:latin typeface="Aparajita" panose="020B0604020202020204" pitchFamily="34" charset="0"/>
                <a:cs typeface="Aparajita" panose="020B0604020202020204" pitchFamily="34" charset="0"/>
              </a:rPr>
              <a:t>develop either peptic or duodenal ulcers or both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1394" y="291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 smtClean="0">
                <a:solidFill>
                  <a:srgbClr val="0070C0"/>
                </a:solidFill>
              </a:rPr>
              <a:t>Diseases of the Digestive System</a:t>
            </a:r>
            <a:endParaRPr lang="en-US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Tx/>
              <a:buNone/>
            </a:pPr>
            <a:r>
              <a:rPr lang="en-US" dirty="0" smtClean="0"/>
              <a:t>3. Mumps</a:t>
            </a:r>
          </a:p>
          <a:p>
            <a:pPr>
              <a:buClr>
                <a:schemeClr val="tx2"/>
              </a:buClr>
            </a:pPr>
            <a:r>
              <a:rPr lang="en-US" sz="3200" dirty="0" smtClean="0"/>
              <a:t>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Mumps is an acute viral infection of the parotid glands (</a:t>
            </a:r>
            <a:r>
              <a:rPr lang="en-US" sz="3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Parotitis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>
              <a:buClr>
                <a:schemeClr val="tx2"/>
              </a:buClr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Humans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are the only source of the virus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44769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smtClean="0">
                <a:solidFill>
                  <a:srgbClr val="0070C0"/>
                </a:solidFill>
              </a:rPr>
              <a:t>Diseases of the Digestive System</a:t>
            </a:r>
            <a:endParaRPr lang="en-US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0708-D738-4C98-8979-0505035BF160}" type="slidenum">
              <a:rPr lang="en-US" altLang="ar-SA" smtClean="0">
                <a:solidFill>
                  <a:srgbClr val="000000"/>
                </a:solidFill>
              </a:rPr>
              <a:pPr/>
              <a:t>18</a:t>
            </a:fld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</a:t>
            </a: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Hepatitis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– inflammation of the liver (A, B, C, D, E, &amp; 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Hepatitis A (HAV) – formerly called infectious hepatitis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Spreads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via fecal-oral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Most 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infections are asymptomatic or show only mild symptoms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44769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smtClean="0">
                <a:solidFill>
                  <a:srgbClr val="0070C0"/>
                </a:solidFill>
              </a:rPr>
              <a:t>Diseases of the Digestive System</a:t>
            </a:r>
            <a:endParaRPr lang="en-US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References</a:t>
            </a:r>
            <a:endParaRPr lang="ar-SA" sz="3600" b="1" dirty="0">
              <a:solidFill>
                <a:srgbClr val="0070C0"/>
              </a:solidFill>
              <a:latin typeface="Vijay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0708-D738-4C98-8979-0505035BF160}" type="slidenum">
              <a:rPr lang="en-US" altLang="ar-SA" smtClean="0">
                <a:solidFill>
                  <a:srgbClr val="000000"/>
                </a:solidFill>
              </a:rPr>
              <a:pPr/>
              <a:t>19</a:t>
            </a:fld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Maton</a:t>
            </a:r>
            <a:r>
              <a:rPr lang="en-US" dirty="0"/>
              <a:t>, </a:t>
            </a:r>
            <a:r>
              <a:rPr lang="en-US" dirty="0" err="1" smtClean="0"/>
              <a:t>Anthea</a:t>
            </a:r>
            <a:r>
              <a:rPr lang="en-US" dirty="0" smtClean="0"/>
              <a:t>.(1993). </a:t>
            </a:r>
            <a:r>
              <a:rPr lang="en-US" b="1" dirty="0" smtClean="0"/>
              <a:t>Human </a:t>
            </a:r>
            <a:r>
              <a:rPr lang="en-US" b="1" dirty="0"/>
              <a:t>Biology and Health</a:t>
            </a:r>
            <a:r>
              <a:rPr lang="en-US" dirty="0"/>
              <a:t>. 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457200" y="2044005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2. Thompson </a:t>
            </a:r>
            <a:r>
              <a:rPr lang="en-GB" dirty="0"/>
              <a:t>WG, </a:t>
            </a:r>
            <a:r>
              <a:rPr lang="en-GB" dirty="0" err="1"/>
              <a:t>Longstreth</a:t>
            </a:r>
            <a:r>
              <a:rPr lang="en-GB" dirty="0"/>
              <a:t> GL, </a:t>
            </a:r>
            <a:r>
              <a:rPr lang="en-GB" dirty="0" err="1"/>
              <a:t>Drossman</a:t>
            </a:r>
            <a:r>
              <a:rPr lang="en-GB" dirty="0"/>
              <a:t> DA et al. (2000). </a:t>
            </a:r>
            <a:r>
              <a:rPr lang="en-GB" b="1" dirty="0"/>
              <a:t>Functional Bowel Disorders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9299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EEBB-739F-401B-B284-81D348C88E1B}" type="slidenum">
              <a:rPr lang="en-US" altLang="ar-SA"/>
              <a:pPr/>
              <a:t>2</a:t>
            </a:fld>
            <a:endParaRPr lang="en-US" altLang="ar-SA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37338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2400" b="1" dirty="0"/>
              <a:t>The GI tract</a:t>
            </a:r>
            <a:r>
              <a:rPr lang="en-US" altLang="ar-SA" sz="2400" dirty="0"/>
              <a:t> </a:t>
            </a:r>
            <a:r>
              <a:rPr lang="en-US" altLang="ar-SA" sz="1800" dirty="0"/>
              <a:t>(gastrointestinal tract)</a:t>
            </a:r>
            <a:r>
              <a:rPr lang="en-US" altLang="ar-SA" sz="2400" dirty="0"/>
              <a:t> </a:t>
            </a:r>
            <a:endParaRPr lang="en-US" altLang="ar-SA" sz="2000" i="1" dirty="0"/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Mouth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Pharynx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Esophagus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Stomach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Small intestine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Large intestine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Anus</a:t>
            </a:r>
          </a:p>
          <a:p>
            <a:pPr lvl="1">
              <a:lnSpc>
                <a:spcPct val="80000"/>
              </a:lnSpc>
            </a:pPr>
            <a:endParaRPr lang="en-US" altLang="ar-SA" sz="2000" dirty="0"/>
          </a:p>
          <a:p>
            <a:pPr>
              <a:lnSpc>
                <a:spcPct val="80000"/>
              </a:lnSpc>
            </a:pPr>
            <a:r>
              <a:rPr lang="en-US" altLang="ar-SA" sz="2400" b="1" dirty="0"/>
              <a:t>The accessory digestive organs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ar-SA" sz="2000" i="1" dirty="0"/>
              <a:t>Supply secretions contributing to the breakdown of food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Teeth &amp; tongue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Salivary glands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Gallbladder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Liver</a:t>
            </a:r>
          </a:p>
          <a:p>
            <a:pPr lvl="1">
              <a:lnSpc>
                <a:spcPct val="80000"/>
              </a:lnSpc>
            </a:pPr>
            <a:r>
              <a:rPr lang="en-US" altLang="ar-SA" sz="2000" dirty="0"/>
              <a:t>Pancreas</a:t>
            </a:r>
          </a:p>
          <a:p>
            <a:pPr lvl="1">
              <a:lnSpc>
                <a:spcPct val="80000"/>
              </a:lnSpc>
            </a:pPr>
            <a:endParaRPr lang="en-US" altLang="ar-SA" sz="2000" dirty="0"/>
          </a:p>
          <a:p>
            <a:pPr lvl="1">
              <a:lnSpc>
                <a:spcPct val="80000"/>
              </a:lnSpc>
            </a:pPr>
            <a:endParaRPr lang="en-US" altLang="ar-SA" sz="2000" dirty="0"/>
          </a:p>
        </p:txBody>
      </p:sp>
      <p:pic>
        <p:nvPicPr>
          <p:cNvPr id="39940" name="Picture 4" descr="22-01_DigestivOrgan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5455" b="6363"/>
          <a:stretch>
            <a:fillRect/>
          </a:stretch>
        </p:blipFill>
        <p:spPr bwMode="auto">
          <a:xfrm>
            <a:off x="3733800" y="106363"/>
            <a:ext cx="5418138" cy="66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048000" cy="53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975" y="1907351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Acquires nutrients from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Uses raw materials to synthesize essential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Decomposes substances to provide energy cells need to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2819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Digestive system function</a:t>
            </a:r>
            <a:endParaRPr lang="ar-SA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3181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Actions of Digestive (GI) Tract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152400" y="1676400"/>
            <a:ext cx="4572000" cy="2948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Ingestion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>
                <a:ea typeface="ＭＳ Ｐゴシック" pitchFamily="34" charset="-128"/>
              </a:rPr>
              <a:t>Occurs when material enters via the mouth</a:t>
            </a:r>
          </a:p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Mechanical Processing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 smtClean="0">
                <a:ea typeface="ＭＳ Ｐゴシック" pitchFamily="34" charset="-128"/>
              </a:rPr>
              <a:t>Crushing – </a:t>
            </a:r>
            <a:r>
              <a:rPr lang="en-US" altLang="ar-SA" sz="2200" dirty="0">
                <a:ea typeface="ＭＳ Ｐゴシック" pitchFamily="34" charset="-128"/>
              </a:rPr>
              <a:t>makes material easier to move through the tract</a:t>
            </a:r>
          </a:p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Digestion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>
                <a:ea typeface="ＭＳ Ｐゴシック" pitchFamily="34" charset="-128"/>
              </a:rPr>
              <a:t>Chemical breakdown of food into small organic compounds for absorption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569720"/>
            <a:ext cx="4572000" cy="32193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Secretion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>
                <a:ea typeface="ＭＳ Ｐゴシック" pitchFamily="34" charset="-128"/>
              </a:rPr>
              <a:t>Release of water acids, buffers, enzymes &amp; salts by epithelium of GI tract and </a:t>
            </a:r>
            <a:r>
              <a:rPr lang="en-US" altLang="ar-SA" sz="2200" dirty="0" smtClean="0">
                <a:ea typeface="ＭＳ Ｐゴシック" pitchFamily="34" charset="-128"/>
              </a:rPr>
              <a:t>glands</a:t>
            </a:r>
            <a:endParaRPr lang="en-US" altLang="ar-SA" sz="2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Absorption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>
                <a:ea typeface="ＭＳ Ｐゴシック" pitchFamily="34" charset="-128"/>
              </a:rPr>
              <a:t>Movement of </a:t>
            </a:r>
            <a:r>
              <a:rPr lang="en-US" altLang="ar-SA" sz="2200" dirty="0" smtClean="0">
                <a:ea typeface="ＭＳ Ｐゴシック" pitchFamily="34" charset="-128"/>
              </a:rPr>
              <a:t> substrates</a:t>
            </a:r>
            <a:r>
              <a:rPr lang="en-US" altLang="ar-SA" sz="2200" dirty="0">
                <a:ea typeface="ＭＳ Ｐゴシック" pitchFamily="34" charset="-128"/>
              </a:rPr>
              <a:t>, electrolytes, vitamins &amp; water across digestive epithelium</a:t>
            </a:r>
          </a:p>
          <a:p>
            <a:pPr>
              <a:lnSpc>
                <a:spcPct val="80000"/>
              </a:lnSpc>
            </a:pPr>
            <a:r>
              <a:rPr lang="en-US" altLang="ar-SA" sz="2600" dirty="0">
                <a:ea typeface="ＭＳ Ｐゴシック" pitchFamily="34" charset="-128"/>
              </a:rPr>
              <a:t>Excretion</a:t>
            </a:r>
          </a:p>
          <a:p>
            <a:pPr lvl="1">
              <a:lnSpc>
                <a:spcPct val="80000"/>
              </a:lnSpc>
            </a:pPr>
            <a:r>
              <a:rPr lang="en-US" altLang="ar-SA" sz="2200" dirty="0">
                <a:ea typeface="ＭＳ Ｐゴシック" pitchFamily="34" charset="-128"/>
              </a:rPr>
              <a:t>Removal of waste products from body fluids</a:t>
            </a:r>
          </a:p>
        </p:txBody>
      </p:sp>
    </p:spTree>
    <p:extLst>
      <p:ext uri="{BB962C8B-B14F-4D97-AF65-F5344CB8AC3E}">
        <p14:creationId xmlns:p14="http://schemas.microsoft.com/office/powerpoint/2010/main" val="18456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F8C-B2E7-44FC-A0FF-42D524F5240E}" type="slidenum">
              <a:rPr lang="en-US" altLang="ar-SA"/>
              <a:pPr/>
              <a:t>5</a:t>
            </a:fld>
            <a:endParaRPr lang="en-US" altLang="ar-S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altLang="ar-SA" dirty="0"/>
              <a:t>Mouth = oral cavity</a:t>
            </a:r>
          </a:p>
          <a:p>
            <a:r>
              <a:rPr lang="en-US" altLang="ar-SA" dirty="0" smtClean="0"/>
              <a:t>Lips</a:t>
            </a:r>
          </a:p>
          <a:p>
            <a:r>
              <a:rPr lang="en-US" altLang="ar-SA" dirty="0" smtClean="0"/>
              <a:t>Cheeks</a:t>
            </a:r>
            <a:endParaRPr lang="en-US" altLang="ar-SA" dirty="0"/>
          </a:p>
        </p:txBody>
      </p:sp>
      <p:pic>
        <p:nvPicPr>
          <p:cNvPr id="50180" name="Picture 4" descr="22-08a_MouthAnatom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 b="8235"/>
          <a:stretch>
            <a:fillRect/>
          </a:stretch>
        </p:blipFill>
        <p:spPr bwMode="auto">
          <a:xfrm>
            <a:off x="4619625" y="533400"/>
            <a:ext cx="45243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219450" y="349250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3600"/>
              <a:t>The Mouth</a:t>
            </a:r>
          </a:p>
        </p:txBody>
      </p:sp>
    </p:spTree>
    <p:extLst>
      <p:ext uri="{BB962C8B-B14F-4D97-AF65-F5344CB8AC3E}">
        <p14:creationId xmlns:p14="http://schemas.microsoft.com/office/powerpoint/2010/main" val="25686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2AE2-AD85-4E8D-93A9-B84D1C2646C8}" type="slidenum">
              <a:rPr lang="en-US" altLang="ar-SA"/>
              <a:pPr/>
              <a:t>6</a:t>
            </a:fld>
            <a:endParaRPr lang="en-US" altLang="ar-SA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altLang="ar-SA" sz="3600"/>
              <a:t>Tongue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228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ar-SA" sz="3600" dirty="0"/>
              <a:t>Mostly muscles</a:t>
            </a:r>
          </a:p>
          <a:p>
            <a:pPr lvl="1">
              <a:lnSpc>
                <a:spcPct val="80000"/>
              </a:lnSpc>
            </a:pPr>
            <a:r>
              <a:rPr lang="en-US" altLang="ar-SA" sz="3600" dirty="0"/>
              <a:t>Grip </a:t>
            </a:r>
            <a:r>
              <a:rPr lang="en-US" altLang="ar-SA" sz="3600" dirty="0" smtClean="0"/>
              <a:t>food</a:t>
            </a:r>
            <a:endParaRPr lang="en-US" altLang="ar-SA" sz="3600" dirty="0"/>
          </a:p>
          <a:p>
            <a:pPr lvl="1">
              <a:lnSpc>
                <a:spcPct val="80000"/>
              </a:lnSpc>
            </a:pPr>
            <a:r>
              <a:rPr lang="en-US" altLang="ar-SA" sz="3600" dirty="0" smtClean="0"/>
              <a:t>Help </a:t>
            </a:r>
            <a:r>
              <a:rPr lang="en-US" altLang="ar-SA" sz="3600" dirty="0"/>
              <a:t>in swallowing </a:t>
            </a:r>
          </a:p>
          <a:p>
            <a:pPr>
              <a:lnSpc>
                <a:spcPct val="80000"/>
              </a:lnSpc>
            </a:pPr>
            <a:r>
              <a:rPr lang="en-US" altLang="ar-SA" sz="3600" dirty="0" smtClean="0"/>
              <a:t>Taste </a:t>
            </a:r>
            <a:r>
              <a:rPr lang="en-US" altLang="ar-SA" sz="3600" dirty="0"/>
              <a:t>buds </a:t>
            </a:r>
            <a:endParaRPr lang="en-US" altLang="ar-SA" sz="3600" dirty="0" smtClean="0"/>
          </a:p>
          <a:p>
            <a:pPr>
              <a:lnSpc>
                <a:spcPct val="80000"/>
              </a:lnSpc>
            </a:pPr>
            <a:r>
              <a:rPr lang="en-US" altLang="ar-SA" sz="3600" dirty="0" smtClean="0"/>
              <a:t>Tonsil </a:t>
            </a:r>
            <a:r>
              <a:rPr lang="en-US" altLang="ar-SA" sz="3600" dirty="0"/>
              <a:t>– back of tongue</a:t>
            </a:r>
          </a:p>
        </p:txBody>
      </p:sp>
      <p:pic>
        <p:nvPicPr>
          <p:cNvPr id="1026" name="Picture 2" descr="https://encrypted-tbn2.gstatic.com/images?q=tbn:ANd9GcTU52nOXa_W5MMcBiM9JwccDinPigInfnZeLRXP4Fqv032Fk6Y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27186"/>
            <a:ext cx="3482926" cy="27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93F8-4CD3-4D20-BC3F-52BDE060DAC1}" type="slidenum">
              <a:rPr lang="en-US" altLang="ar-SA"/>
              <a:pPr/>
              <a:t>7</a:t>
            </a:fld>
            <a:endParaRPr lang="en-US" altLang="ar-SA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600" dirty="0"/>
              <a:t>Pharynx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 smtClean="0"/>
              <a:t>Oropharynx and laryngopharynx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ar-SA" sz="2000" dirty="0" smtClean="0"/>
              <a:t>         Sequentially </a:t>
            </a:r>
            <a:r>
              <a:rPr lang="en-US" altLang="ar-SA" sz="2000" dirty="0" smtClean="0"/>
              <a:t>squeeze </a:t>
            </a:r>
            <a:r>
              <a:rPr lang="en-US" altLang="ar-SA" sz="2000" dirty="0" smtClean="0"/>
              <a:t>food </a:t>
            </a:r>
            <a:r>
              <a:rPr lang="en-US" altLang="ar-SA" sz="2000" dirty="0"/>
              <a:t>into </a:t>
            </a:r>
            <a:r>
              <a:rPr lang="en-US" altLang="ar-SA" sz="2000" dirty="0" smtClean="0"/>
              <a:t>esophagus</a:t>
            </a:r>
            <a:endParaRPr lang="en-US" altLang="ar-SA" sz="2000" dirty="0"/>
          </a:p>
        </p:txBody>
      </p:sp>
      <p:pic>
        <p:nvPicPr>
          <p:cNvPr id="94214" name="Picture 6" descr="22-08a_MouthAnatomy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21176" r="24545" b="24706"/>
          <a:stretch>
            <a:fillRect/>
          </a:stretch>
        </p:blipFill>
        <p:spPr bwMode="auto">
          <a:xfrm>
            <a:off x="2743200" y="3048000"/>
            <a:ext cx="3222625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111750" y="4562475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1800" b="0"/>
              <a:t>___oropharynx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111750" y="5400675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1800" b="0"/>
              <a:t>___laryngopharynx</a:t>
            </a:r>
          </a:p>
        </p:txBody>
      </p:sp>
    </p:spTree>
    <p:extLst>
      <p:ext uri="{BB962C8B-B14F-4D97-AF65-F5344CB8AC3E}">
        <p14:creationId xmlns:p14="http://schemas.microsoft.com/office/powerpoint/2010/main" val="32503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FA8D-F0F0-4463-877B-A14978A5642B}" type="slidenum">
              <a:rPr lang="en-US" altLang="ar-SA"/>
              <a:pPr/>
              <a:t>8</a:t>
            </a:fld>
            <a:endParaRPr lang="en-US" altLang="ar-SA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715962"/>
          </a:xfrm>
        </p:spPr>
        <p:txBody>
          <a:bodyPr/>
          <a:lstStyle/>
          <a:p>
            <a:r>
              <a:rPr lang="en-US" altLang="ar-SA" sz="3600"/>
              <a:t>Esophagus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2672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Continuation of pharynx in mid neck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Muscular tube collapsed when lumen empty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Descends through </a:t>
            </a:r>
            <a:r>
              <a:rPr lang="en-US" altLang="ar-SA" sz="2400" dirty="0" smtClean="0"/>
              <a:t>thorax</a:t>
            </a:r>
            <a:endParaRPr lang="en-US" altLang="ar-SA" sz="2400" dirty="0"/>
          </a:p>
        </p:txBody>
      </p:sp>
      <p:pic>
        <p:nvPicPr>
          <p:cNvPr id="95236" name="Picture 4" descr="22-01_DigestivOrgan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272" r="18823" b="10909"/>
          <a:stretch>
            <a:fillRect/>
          </a:stretch>
        </p:blipFill>
        <p:spPr bwMode="auto">
          <a:xfrm>
            <a:off x="5181600" y="0"/>
            <a:ext cx="356711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267200" y="2246313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1800" b="0"/>
              <a:t>Esophagus___________</a:t>
            </a:r>
          </a:p>
        </p:txBody>
      </p:sp>
    </p:spTree>
    <p:extLst>
      <p:ext uri="{BB962C8B-B14F-4D97-AF65-F5344CB8AC3E}">
        <p14:creationId xmlns:p14="http://schemas.microsoft.com/office/powerpoint/2010/main" val="2477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A51-B770-4838-B547-18265EE023ED}" type="slidenum">
              <a:rPr lang="en-US" altLang="ar-SA"/>
              <a:pPr/>
              <a:t>9</a:t>
            </a:fld>
            <a:endParaRPr lang="en-US" altLang="ar-SA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ar-SA" sz="4000"/>
              <a:t>Stomach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ar-SA" sz="2800" dirty="0"/>
              <a:t>J-shaped; widest part of alimentary canal</a:t>
            </a:r>
          </a:p>
          <a:p>
            <a:pPr>
              <a:lnSpc>
                <a:spcPct val="80000"/>
              </a:lnSpc>
            </a:pPr>
            <a:r>
              <a:rPr lang="en-US" altLang="ar-SA" sz="2800" dirty="0"/>
              <a:t>Temporary storage and mixing – 4 hours</a:t>
            </a:r>
          </a:p>
          <a:p>
            <a:pPr>
              <a:lnSpc>
                <a:spcPct val="80000"/>
              </a:lnSpc>
            </a:pPr>
            <a:r>
              <a:rPr lang="en-US" altLang="ar-SA" sz="2800" dirty="0" smtClean="0"/>
              <a:t>Starts food breakdown </a:t>
            </a:r>
          </a:p>
          <a:p>
            <a:pPr lvl="1">
              <a:lnSpc>
                <a:spcPct val="80000"/>
              </a:lnSpc>
            </a:pPr>
            <a:r>
              <a:rPr lang="en-US" altLang="ar-SA" sz="2400" dirty="0" smtClean="0"/>
              <a:t>Pepsin </a:t>
            </a:r>
          </a:p>
          <a:p>
            <a:pPr lvl="1">
              <a:lnSpc>
                <a:spcPct val="80000"/>
              </a:lnSpc>
            </a:pPr>
            <a:r>
              <a:rPr lang="en-US" altLang="ar-SA" sz="2400" dirty="0" err="1" smtClean="0"/>
              <a:t>HCl</a:t>
            </a:r>
            <a:r>
              <a:rPr lang="en-US" altLang="ar-SA" sz="2400" dirty="0" smtClean="0"/>
              <a:t> </a:t>
            </a:r>
            <a:r>
              <a:rPr lang="en-US" altLang="ar-SA" sz="2400" dirty="0"/>
              <a:t>(hydrochloric acid) helps kill bacteria</a:t>
            </a:r>
          </a:p>
          <a:p>
            <a:pPr lvl="1">
              <a:lnSpc>
                <a:spcPct val="80000"/>
              </a:lnSpc>
            </a:pPr>
            <a:r>
              <a:rPr lang="en-US" altLang="ar-SA" sz="2400" i="1" dirty="0">
                <a:solidFill>
                  <a:srgbClr val="FF0000"/>
                </a:solidFill>
              </a:rPr>
              <a:t>Stomach tolerates high acid content but esophagus doesn’t – why it hurts so much when stomach contents refluxes into esophagus (</a:t>
            </a:r>
            <a:r>
              <a:rPr lang="en-US" altLang="ar-SA" sz="2400" i="1" dirty="0" smtClean="0">
                <a:solidFill>
                  <a:srgbClr val="FF0000"/>
                </a:solidFill>
              </a:rPr>
              <a:t>heartburn)</a:t>
            </a:r>
            <a:endParaRPr lang="en-US" altLang="ar-SA" sz="2400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ar-SA" sz="2800" dirty="0"/>
              <a:t>Most nutrients wait until get to small intestine to be absorbed; exceptions are:</a:t>
            </a:r>
          </a:p>
          <a:p>
            <a:pPr lvl="1">
              <a:lnSpc>
                <a:spcPct val="80000"/>
              </a:lnSpc>
            </a:pPr>
            <a:r>
              <a:rPr lang="en-US" altLang="ar-SA" sz="2400" dirty="0"/>
              <a:t>Water, electrolytes, some drugs like aspirin and alcohol (absorbed through stomach</a:t>
            </a:r>
            <a:r>
              <a:rPr lang="en-US" altLang="ar-SA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ar-SA" sz="2400" dirty="0"/>
              <a:t>Capacity: 1.5 L food; max capacity 4L (1 gallon)</a:t>
            </a:r>
          </a:p>
          <a:p>
            <a:pPr lvl="1">
              <a:lnSpc>
                <a:spcPct val="80000"/>
              </a:lnSpc>
            </a:pPr>
            <a:endParaRPr lang="en-US" altLang="ar-SA" sz="2400" dirty="0"/>
          </a:p>
        </p:txBody>
      </p:sp>
      <p:pic>
        <p:nvPicPr>
          <p:cNvPr id="6" name="Picture 6" descr="22-14a_GrssAnatStom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5294" r="21819" b="28235"/>
          <a:stretch>
            <a:fillRect/>
          </a:stretch>
        </p:blipFill>
        <p:spPr bwMode="auto">
          <a:xfrm>
            <a:off x="5876881" y="5181600"/>
            <a:ext cx="3081943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632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Digestive system </vt:lpstr>
      <vt:lpstr>PowerPoint Presentation</vt:lpstr>
      <vt:lpstr>PowerPoint Presentation</vt:lpstr>
      <vt:lpstr>Actions of Digestive (GI) Tract</vt:lpstr>
      <vt:lpstr>PowerPoint Presentation</vt:lpstr>
      <vt:lpstr>Tongue </vt:lpstr>
      <vt:lpstr>Pharynx</vt:lpstr>
      <vt:lpstr>Esophagus</vt:lpstr>
      <vt:lpstr>Stomach</vt:lpstr>
      <vt:lpstr>Small intestine</vt:lpstr>
      <vt:lpstr>       Large intestine</vt:lpstr>
      <vt:lpstr>The Liver</vt:lpstr>
      <vt:lpstr>Gallbladder</vt:lpstr>
      <vt:lpstr>Pancreas </vt:lpstr>
      <vt:lpstr>Diseases of the Digestive System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</dc:title>
  <dc:creator>win-7</dc:creator>
  <cp:lastModifiedBy>win-7</cp:lastModifiedBy>
  <cp:revision>81</cp:revision>
  <dcterms:created xsi:type="dcterms:W3CDTF">2006-08-16T00:00:00Z</dcterms:created>
  <dcterms:modified xsi:type="dcterms:W3CDTF">2014-11-03T21:23:30Z</dcterms:modified>
</cp:coreProperties>
</file>