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9" r:id="rId2"/>
    <p:sldId id="273" r:id="rId3"/>
    <p:sldId id="341" r:id="rId4"/>
    <p:sldId id="274" r:id="rId5"/>
    <p:sldId id="348" r:id="rId6"/>
    <p:sldId id="281" r:id="rId7"/>
    <p:sldId id="321" r:id="rId8"/>
    <p:sldId id="322" r:id="rId9"/>
    <p:sldId id="323" r:id="rId10"/>
    <p:sldId id="361" r:id="rId11"/>
    <p:sldId id="324" r:id="rId12"/>
    <p:sldId id="325" r:id="rId13"/>
    <p:sldId id="363" r:id="rId14"/>
    <p:sldId id="326" r:id="rId15"/>
    <p:sldId id="327" r:id="rId16"/>
    <p:sldId id="328" r:id="rId17"/>
    <p:sldId id="367" r:id="rId18"/>
    <p:sldId id="339" r:id="rId19"/>
    <p:sldId id="340" r:id="rId20"/>
    <p:sldId id="333" r:id="rId21"/>
    <p:sldId id="334" r:id="rId22"/>
    <p:sldId id="335" r:id="rId23"/>
    <p:sldId id="336" r:id="rId24"/>
    <p:sldId id="364" r:id="rId25"/>
    <p:sldId id="365" r:id="rId26"/>
    <p:sldId id="337" r:id="rId27"/>
    <p:sldId id="338" r:id="rId28"/>
    <p:sldId id="329" r:id="rId29"/>
    <p:sldId id="360" r:id="rId30"/>
    <p:sldId id="330" r:id="rId31"/>
    <p:sldId id="349" r:id="rId32"/>
    <p:sldId id="331" r:id="rId33"/>
    <p:sldId id="342" r:id="rId34"/>
    <p:sldId id="352" r:id="rId35"/>
    <p:sldId id="357" r:id="rId36"/>
    <p:sldId id="345" r:id="rId37"/>
    <p:sldId id="343" r:id="rId38"/>
    <p:sldId id="356" r:id="rId39"/>
    <p:sldId id="344" r:id="rId40"/>
    <p:sldId id="346" r:id="rId41"/>
    <p:sldId id="347" r:id="rId42"/>
    <p:sldId id="353" r:id="rId43"/>
    <p:sldId id="358" r:id="rId44"/>
    <p:sldId id="359"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99"/>
    <a:srgbClr val="FF0066"/>
    <a:srgbClr val="000000"/>
    <a:srgbClr val="CC0099"/>
    <a:srgbClr val="8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06" autoAdjust="0"/>
  </p:normalViewPr>
  <p:slideViewPr>
    <p:cSldViewPr>
      <p:cViewPr>
        <p:scale>
          <a:sx n="73" d="100"/>
          <a:sy n="73" d="100"/>
        </p:scale>
        <p:origin x="-148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9530FE7-862B-4301-AF20-E41699C5783D}" type="datetimeFigureOut">
              <a:rPr lang="en-US"/>
              <a:pPr>
                <a:defRPr/>
              </a:pPr>
              <a:t>9/1/2015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0DE2735-3E69-4DE7-8657-6B84725907C2}" type="slidenum">
              <a:rPr lang="en-US"/>
              <a:pPr>
                <a:defRPr/>
              </a:pPr>
              <a:t>‹#›</a:t>
            </a:fld>
            <a:endParaRPr lang="en-US"/>
          </a:p>
        </p:txBody>
      </p:sp>
    </p:spTree>
    <p:extLst>
      <p:ext uri="{BB962C8B-B14F-4D97-AF65-F5344CB8AC3E}">
        <p14:creationId xmlns:p14="http://schemas.microsoft.com/office/powerpoint/2010/main" val="862081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2C0F7B5-95EA-4DB2-A8F1-0F9406BD6F18}" type="datetimeFigureOut">
              <a:rPr lang="en-US"/>
              <a:pPr>
                <a:defRPr/>
              </a:pPr>
              <a:t>9/1/2015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37226A5-45D4-4392-8146-83736C887893}" type="slidenum">
              <a:rPr lang="en-US"/>
              <a:pPr>
                <a:defRPr/>
              </a:pPr>
              <a:t>‹#›</a:t>
            </a:fld>
            <a:endParaRPr lang="en-US"/>
          </a:p>
        </p:txBody>
      </p:sp>
    </p:spTree>
    <p:extLst>
      <p:ext uri="{BB962C8B-B14F-4D97-AF65-F5344CB8AC3E}">
        <p14:creationId xmlns:p14="http://schemas.microsoft.com/office/powerpoint/2010/main" val="3843807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organogenesis is a tightly programmed sequence of events, each organ system has a critical period during which it is sensitive to chemical injury. Chemical exposure in a critical period is likely to produce malformations of that organ and not others; however, because there is some overlapping of critical periods of organ development and because chemicals frequently remain in the embryo for a period of time, malformations of more than one organ usually occur. Since organogenesis occurs mostly in the embryonic stages, chemical exposure in the first trimester should be minimized, if possible. Drugs that reach the embryo at this point may </a:t>
            </a:r>
            <a:r>
              <a:rPr lang="en-US" b="1" dirty="0" smtClean="0"/>
              <a:t>produce abortion, no effect at all, an anatomic defect (</a:t>
            </a:r>
            <a:r>
              <a:rPr lang="en-US" b="1" dirty="0" err="1" smtClean="0"/>
              <a:t>teratogenesis</a:t>
            </a:r>
            <a:r>
              <a:rPr lang="en-US" b="1" dirty="0" smtClean="0"/>
              <a:t>), or a metabolic or functional defect that may not be detected until later in life.</a:t>
            </a:r>
          </a:p>
          <a:p>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4</a:t>
            </a:fld>
            <a:endParaRPr lang="en-US"/>
          </a:p>
        </p:txBody>
      </p:sp>
    </p:spTree>
    <p:extLst>
      <p:ext uri="{BB962C8B-B14F-4D97-AF65-F5344CB8AC3E}">
        <p14:creationId xmlns:p14="http://schemas.microsoft.com/office/powerpoint/2010/main" val="359450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“mutants” among athletes have been documented, among them an Olympic gold medalist. </a:t>
            </a:r>
            <a:r>
              <a:rPr lang="en-US" dirty="0" err="1" smtClean="0"/>
              <a:t>Eero</a:t>
            </a:r>
            <a:r>
              <a:rPr lang="en-US" dirty="0" smtClean="0"/>
              <a:t> </a:t>
            </a:r>
            <a:r>
              <a:rPr lang="en-US" dirty="0" err="1" smtClean="0"/>
              <a:t>Mantyranta</a:t>
            </a:r>
            <a:r>
              <a:rPr lang="en-US" dirty="0" smtClean="0"/>
              <a:t>, a Finnish cross-country skier who won two gold medals in the 1964 Olympics, was born with a mutation </a:t>
            </a:r>
            <a:r>
              <a:rPr lang="en-US" b="1" dirty="0" smtClean="0"/>
              <a:t>in the erythropoietin receptor gene </a:t>
            </a:r>
            <a:r>
              <a:rPr lang="en-US" dirty="0" smtClean="0"/>
              <a:t>that allows his blood to carry significantly more oxygen than the average person's.</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22</a:t>
            </a:fld>
            <a:endParaRPr lang="en-US"/>
          </a:p>
        </p:txBody>
      </p:sp>
    </p:spTree>
    <p:extLst>
      <p:ext uri="{BB962C8B-B14F-4D97-AF65-F5344CB8AC3E}">
        <p14:creationId xmlns:p14="http://schemas.microsoft.com/office/powerpoint/2010/main" val="356244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smtClean="0">
                <a:solidFill>
                  <a:schemeClr val="tx1"/>
                </a:solidFill>
                <a:latin typeface="+mn-lt"/>
                <a:ea typeface="+mn-ea"/>
                <a:cs typeface="+mn-cs"/>
              </a:rPr>
              <a:t>The chromosome on which the gene can be found. The first number or letter used to describe a gene’s location represents the chromosome. Chromosomes 1 through 22 (the </a:t>
            </a:r>
            <a:r>
              <a:rPr lang="en-US" sz="1200" b="0" i="0" kern="1200" dirty="0" err="1" smtClean="0">
                <a:solidFill>
                  <a:schemeClr val="tx1"/>
                </a:solidFill>
                <a:latin typeface="+mn-lt"/>
                <a:ea typeface="+mn-ea"/>
                <a:cs typeface="+mn-cs"/>
              </a:rPr>
              <a:t>autosomes</a:t>
            </a:r>
            <a:r>
              <a:rPr lang="en-US" sz="1200" b="0" i="0" kern="1200" dirty="0" smtClean="0">
                <a:solidFill>
                  <a:schemeClr val="tx1"/>
                </a:solidFill>
                <a:latin typeface="+mn-lt"/>
                <a:ea typeface="+mn-ea"/>
                <a:cs typeface="+mn-cs"/>
              </a:rPr>
              <a:t>) are designated by their chromosome number. The sex chromosomes are designated by X or </a:t>
            </a:r>
            <a:r>
              <a:rPr lang="en-US" sz="1200" b="0" i="0" kern="1200" dirty="0" err="1" smtClean="0">
                <a:solidFill>
                  <a:schemeClr val="tx1"/>
                </a:solidFill>
                <a:latin typeface="+mn-lt"/>
                <a:ea typeface="+mn-ea"/>
                <a:cs typeface="+mn-cs"/>
              </a:rPr>
              <a:t>Y.The</a:t>
            </a:r>
            <a:r>
              <a:rPr lang="en-US" sz="1200" b="0" i="0" kern="1200" dirty="0" smtClean="0">
                <a:solidFill>
                  <a:schemeClr val="tx1"/>
                </a:solidFill>
                <a:latin typeface="+mn-lt"/>
                <a:ea typeface="+mn-ea"/>
                <a:cs typeface="+mn-cs"/>
              </a:rPr>
              <a:t> arm of the chromosome. Each chromosome is divided into two sections (arms) based on the location of a narrowing (constriction) called the </a:t>
            </a:r>
            <a:r>
              <a:rPr lang="en-US" sz="1200" b="0" i="0" kern="1200" dirty="0" err="1" smtClean="0">
                <a:solidFill>
                  <a:schemeClr val="tx1"/>
                </a:solidFill>
                <a:latin typeface="+mn-lt"/>
                <a:ea typeface="+mn-ea"/>
                <a:cs typeface="+mn-cs"/>
              </a:rPr>
              <a:t>centromere</a:t>
            </a:r>
            <a:r>
              <a:rPr lang="en-US" sz="1200" b="0" i="0" kern="1200" dirty="0" smtClean="0">
                <a:solidFill>
                  <a:schemeClr val="tx1"/>
                </a:solidFill>
                <a:latin typeface="+mn-lt"/>
                <a:ea typeface="+mn-ea"/>
                <a:cs typeface="+mn-cs"/>
              </a:rPr>
              <a:t>. By convention, the shorter arm is called p, and the longer arm is called q. The chromosome arm is the second part of the gene’s address. For example, 5q is the long arm of chromosome 5, and </a:t>
            </a:r>
            <a:r>
              <a:rPr lang="en-US" sz="1200" b="0" i="0" kern="1200" dirty="0" err="1" smtClean="0">
                <a:solidFill>
                  <a:schemeClr val="tx1"/>
                </a:solidFill>
                <a:latin typeface="+mn-lt"/>
                <a:ea typeface="+mn-ea"/>
                <a:cs typeface="+mn-cs"/>
              </a:rPr>
              <a:t>Xp</a:t>
            </a:r>
            <a:r>
              <a:rPr lang="en-US" sz="1200" b="0" i="0" kern="1200" dirty="0" smtClean="0">
                <a:solidFill>
                  <a:schemeClr val="tx1"/>
                </a:solidFill>
                <a:latin typeface="+mn-lt"/>
                <a:ea typeface="+mn-ea"/>
                <a:cs typeface="+mn-cs"/>
              </a:rPr>
              <a:t> is the short arm of the X </a:t>
            </a:r>
            <a:r>
              <a:rPr lang="en-US" sz="1200" b="0" i="0" kern="1200" dirty="0" err="1" smtClean="0">
                <a:solidFill>
                  <a:schemeClr val="tx1"/>
                </a:solidFill>
                <a:latin typeface="+mn-lt"/>
                <a:ea typeface="+mn-ea"/>
                <a:cs typeface="+mn-cs"/>
              </a:rPr>
              <a:t>chromosome.The</a:t>
            </a:r>
            <a:r>
              <a:rPr lang="en-US" sz="1200" b="0" i="0" kern="1200" dirty="0" smtClean="0">
                <a:solidFill>
                  <a:schemeClr val="tx1"/>
                </a:solidFill>
                <a:latin typeface="+mn-lt"/>
                <a:ea typeface="+mn-ea"/>
                <a:cs typeface="+mn-cs"/>
              </a:rPr>
              <a:t> position of the gene on the p or q arm. The position of a gene is based on a distinctive pattern of light and dark bands that appear when the chromosome is stained in a certain way. The position is usually designated by two digits (representing a region and a band), which are sometimes followed by a decimal point and one or more additional digits (representing sub-bands within a light or dark area). The number indicating the gene position increases with distance from the </a:t>
            </a:r>
            <a:r>
              <a:rPr lang="en-US" sz="1200" b="0" i="0" kern="1200" dirty="0" err="1" smtClean="0">
                <a:solidFill>
                  <a:schemeClr val="tx1"/>
                </a:solidFill>
                <a:latin typeface="+mn-lt"/>
                <a:ea typeface="+mn-ea"/>
                <a:cs typeface="+mn-cs"/>
              </a:rPr>
              <a:t>centromere</a:t>
            </a:r>
            <a:r>
              <a:rPr lang="en-US" sz="1200" b="0" i="0" kern="1200" dirty="0" smtClean="0">
                <a:solidFill>
                  <a:schemeClr val="tx1"/>
                </a:solidFill>
                <a:latin typeface="+mn-lt"/>
                <a:ea typeface="+mn-ea"/>
                <a:cs typeface="+mn-cs"/>
              </a:rPr>
              <a:t>. For example: 14q21 represents position 21 on the long arm of chromosome 14. 14q21 is closer to the </a:t>
            </a:r>
            <a:r>
              <a:rPr lang="en-US" sz="1200" b="0" i="0" kern="1200" dirty="0" err="1" smtClean="0">
                <a:solidFill>
                  <a:schemeClr val="tx1"/>
                </a:solidFill>
                <a:latin typeface="+mn-lt"/>
                <a:ea typeface="+mn-ea"/>
                <a:cs typeface="+mn-cs"/>
              </a:rPr>
              <a:t>centromere</a:t>
            </a:r>
            <a:r>
              <a:rPr lang="en-US" sz="1200" b="0" i="0" kern="1200" dirty="0" smtClean="0">
                <a:solidFill>
                  <a:schemeClr val="tx1"/>
                </a:solidFill>
                <a:latin typeface="+mn-lt"/>
                <a:ea typeface="+mn-ea"/>
                <a:cs typeface="+mn-cs"/>
              </a:rPr>
              <a:t> than 14q22.</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Sometimes, the abbreviations “</a:t>
            </a:r>
            <a:r>
              <a:rPr lang="en-US" sz="1200" b="0" i="0" kern="1200" dirty="0" err="1" smtClean="0">
                <a:solidFill>
                  <a:schemeClr val="tx1"/>
                </a:solidFill>
                <a:latin typeface="+mn-lt"/>
                <a:ea typeface="+mn-ea"/>
                <a:cs typeface="+mn-cs"/>
              </a:rPr>
              <a:t>cen</a:t>
            </a:r>
            <a:r>
              <a:rPr lang="en-US" sz="1200" b="0" i="0" kern="1200" dirty="0" smtClean="0">
                <a:solidFill>
                  <a:schemeClr val="tx1"/>
                </a:solidFill>
                <a:latin typeface="+mn-lt"/>
                <a:ea typeface="+mn-ea"/>
                <a:cs typeface="+mn-cs"/>
              </a:rPr>
              <a:t>” or “</a:t>
            </a:r>
            <a:r>
              <a:rPr lang="en-US" sz="1200" b="0" i="0" kern="1200" dirty="0" err="1" smtClean="0">
                <a:solidFill>
                  <a:schemeClr val="tx1"/>
                </a:solidFill>
                <a:latin typeface="+mn-lt"/>
                <a:ea typeface="+mn-ea"/>
                <a:cs typeface="+mn-cs"/>
              </a:rPr>
              <a:t>ter</a:t>
            </a:r>
            <a:r>
              <a:rPr lang="en-US" sz="1200" b="0" i="0" kern="1200" dirty="0" smtClean="0">
                <a:solidFill>
                  <a:schemeClr val="tx1"/>
                </a:solidFill>
                <a:latin typeface="+mn-lt"/>
                <a:ea typeface="+mn-ea"/>
                <a:cs typeface="+mn-cs"/>
              </a:rPr>
              <a:t>” are also used to describe a gene’s cytogenetic location. “</a:t>
            </a:r>
            <a:r>
              <a:rPr lang="en-US" sz="1200" b="0" i="0" kern="1200" dirty="0" err="1" smtClean="0">
                <a:solidFill>
                  <a:schemeClr val="tx1"/>
                </a:solidFill>
                <a:latin typeface="+mn-lt"/>
                <a:ea typeface="+mn-ea"/>
                <a:cs typeface="+mn-cs"/>
              </a:rPr>
              <a:t>Cen</a:t>
            </a:r>
            <a:r>
              <a:rPr lang="en-US" sz="1200" b="0" i="0" kern="1200" dirty="0" smtClean="0">
                <a:solidFill>
                  <a:schemeClr val="tx1"/>
                </a:solidFill>
                <a:latin typeface="+mn-lt"/>
                <a:ea typeface="+mn-ea"/>
                <a:cs typeface="+mn-cs"/>
              </a:rPr>
              <a:t>” indicates that the gene is very close to the </a:t>
            </a:r>
            <a:r>
              <a:rPr lang="en-US" sz="1200" b="0" i="0" kern="1200" dirty="0" err="1" smtClean="0">
                <a:solidFill>
                  <a:schemeClr val="tx1"/>
                </a:solidFill>
                <a:latin typeface="+mn-lt"/>
                <a:ea typeface="+mn-ea"/>
                <a:cs typeface="+mn-cs"/>
              </a:rPr>
              <a:t>centromere</a:t>
            </a:r>
            <a:r>
              <a:rPr lang="en-US" sz="1200" b="0" i="0" kern="1200" dirty="0" smtClean="0">
                <a:solidFill>
                  <a:schemeClr val="tx1"/>
                </a:solidFill>
                <a:latin typeface="+mn-lt"/>
                <a:ea typeface="+mn-ea"/>
                <a:cs typeface="+mn-cs"/>
              </a:rPr>
              <a:t>. For example, 16pcen refers to the short arm of chromosome 16 near the </a:t>
            </a:r>
            <a:r>
              <a:rPr lang="en-US" sz="1200" b="0" i="0" kern="1200" dirty="0" err="1" smtClean="0">
                <a:solidFill>
                  <a:schemeClr val="tx1"/>
                </a:solidFill>
                <a:latin typeface="+mn-lt"/>
                <a:ea typeface="+mn-ea"/>
                <a:cs typeface="+mn-cs"/>
              </a:rPr>
              <a:t>centromere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Ter</a:t>
            </a:r>
            <a:r>
              <a:rPr lang="en-US" sz="1200" b="0" i="0" kern="1200" dirty="0" smtClean="0">
                <a:solidFill>
                  <a:schemeClr val="tx1"/>
                </a:solidFill>
                <a:latin typeface="+mn-lt"/>
                <a:ea typeface="+mn-ea"/>
                <a:cs typeface="+mn-cs"/>
              </a:rPr>
              <a:t>” stands for terminus, which indicates that the gene is very close to the end of the p or q arm. For example, 14qter refers to the tip of the long arm of chromosome 14. (“Tel” is also sometimes used to describe a gene’s location. “Tel” stands for telomeres, which are at the ends of each chromosome. The abbreviations “</a:t>
            </a:r>
            <a:r>
              <a:rPr lang="en-US" sz="1200" b="0" i="0" kern="1200" dirty="0" err="1" smtClean="0">
                <a:solidFill>
                  <a:schemeClr val="tx1"/>
                </a:solidFill>
                <a:latin typeface="+mn-lt"/>
                <a:ea typeface="+mn-ea"/>
                <a:cs typeface="+mn-cs"/>
              </a:rPr>
              <a:t>tel</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ter</a:t>
            </a:r>
            <a:r>
              <a:rPr lang="en-US" sz="1200" b="0" i="0" kern="1200" dirty="0" smtClean="0">
                <a:solidFill>
                  <a:schemeClr val="tx1"/>
                </a:solidFill>
                <a:latin typeface="+mn-lt"/>
                <a:ea typeface="+mn-ea"/>
                <a:cs typeface="+mn-cs"/>
              </a:rPr>
              <a:t>” refer to the same location.)</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30000" dirty="0" smtClean="0">
                <a:solidFill>
                  <a:srgbClr val="FFFF00"/>
                </a:solidFill>
                <a:latin typeface="Times New Roman"/>
                <a:ea typeface="Times New Roman"/>
              </a:rPr>
              <a:t>Cystic fibrosis   </a:t>
            </a:r>
            <a:r>
              <a:rPr lang="en-US" sz="1200" b="0" i="0" kern="1200" dirty="0" smtClean="0">
                <a:solidFill>
                  <a:schemeClr val="tx1"/>
                </a:solidFill>
                <a:latin typeface="+mn-lt"/>
                <a:ea typeface="+mn-ea"/>
                <a:cs typeface="+mn-cs"/>
              </a:rPr>
              <a:t>genetic disorder( in the cystic fibrosis </a:t>
            </a:r>
            <a:r>
              <a:rPr lang="en-US" sz="1200" b="0" i="0" kern="1200" dirty="0" err="1" smtClean="0">
                <a:solidFill>
                  <a:schemeClr val="tx1"/>
                </a:solidFill>
                <a:latin typeface="+mn-lt"/>
                <a:ea typeface="+mn-ea"/>
                <a:cs typeface="+mn-cs"/>
              </a:rPr>
              <a:t>transmembrane</a:t>
            </a:r>
            <a:r>
              <a:rPr lang="en-US" sz="1200" b="0" i="0" kern="1200" dirty="0" smtClean="0">
                <a:solidFill>
                  <a:schemeClr val="tx1"/>
                </a:solidFill>
                <a:latin typeface="+mn-lt"/>
                <a:ea typeface="+mn-ea"/>
                <a:cs typeface="+mn-cs"/>
              </a:rPr>
              <a:t> conductance regulator (CFTR) gene ) that affects mostly the lungs but also the pancreas, liver, kidneys and intestine. Long term issues include difficulty breathing and coughing up sputum as a result of frequent lung infections. Other symptoms include sinus infections, poor growth, fatty stool, clubbing of the finger and toes, and infertility in males among others.</a:t>
            </a:r>
          </a:p>
          <a:p>
            <a:endParaRPr lang="en-US" sz="1200" b="0" i="0" kern="1200" dirty="0" smtClean="0">
              <a:solidFill>
                <a:schemeClr val="tx1"/>
              </a:solidFill>
              <a:latin typeface="+mn-lt"/>
              <a:ea typeface="+mn-ea"/>
              <a:cs typeface="+mn-cs"/>
            </a:endParaRPr>
          </a:p>
          <a:p>
            <a:r>
              <a:rPr lang="en-US" b="1" baseline="30000" dirty="0" smtClean="0">
                <a:latin typeface="Times New Roman"/>
                <a:ea typeface="Times New Roman"/>
              </a:rPr>
              <a:t>startle reaction </a:t>
            </a:r>
            <a:r>
              <a:rPr lang="ar-SA" b="1" baseline="30000" dirty="0" smtClean="0">
                <a:latin typeface="Times New Roman"/>
                <a:ea typeface="Times New Roman"/>
              </a:rPr>
              <a:t>رد فعل</a:t>
            </a:r>
            <a:r>
              <a:rPr lang="en-US" b="1" baseline="30000" dirty="0" smtClean="0">
                <a:latin typeface="Times New Roman"/>
                <a:ea typeface="Times New Roman"/>
              </a:rPr>
              <a:t> </a:t>
            </a:r>
            <a:r>
              <a:rPr lang="ar-SA" b="1" baseline="30000" dirty="0" smtClean="0">
                <a:latin typeface="Times New Roman"/>
                <a:ea typeface="Times New Roman"/>
              </a:rPr>
              <a:t>الإجفال</a:t>
            </a:r>
            <a:r>
              <a:rPr lang="en-US" b="1" baseline="30000" dirty="0" smtClean="0">
                <a:latin typeface="Times New Roman"/>
                <a:ea typeface="Times New Roman"/>
              </a:rPr>
              <a:t>    </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X-chromosome recessive inheritance is a mode of inheritance in which a mutation in a gene on the X chromosome causes the phenotype to be expressed (1) in males (who are necessarily homozygous for the gene mutation because they have only one X chromosome) and (2) in females who are homozygous for the gene mutation (i.e., they have a copy of the gene mutation on each of their two X chromosomes).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Some scholars have suggested discontinuing the terms dominant and recessive when referring to X-linked inheritance due to the multiple mechanisms that can result in the expression of X-linked traits in females</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Cone cells, or cones, are one of the two types of photoreceptor cells that are in the retina of the eye which are responsible for color vision as well as eye color </a:t>
            </a:r>
            <a:r>
              <a:rPr lang="en-US" sz="1200" b="0" i="0" kern="1200" dirty="0" err="1" smtClean="0">
                <a:solidFill>
                  <a:schemeClr val="tx1"/>
                </a:solidFill>
                <a:latin typeface="+mn-lt"/>
                <a:ea typeface="+mn-ea"/>
                <a:cs typeface="+mn-cs"/>
              </a:rPr>
              <a:t>sensitivity;three</a:t>
            </a:r>
            <a:r>
              <a:rPr lang="en-US" sz="1200" b="0" i="0" kern="1200" dirty="0" smtClean="0">
                <a:solidFill>
                  <a:schemeClr val="tx1"/>
                </a:solidFill>
                <a:latin typeface="+mn-lt"/>
                <a:ea typeface="+mn-ea"/>
                <a:cs typeface="+mn-cs"/>
              </a:rPr>
              <a:t> types of cone pigments (referred to as L for long wavelengths, M for medium wavelengths and S for short </a:t>
            </a:r>
            <a:r>
              <a:rPr lang="en-US" sz="1200" b="0" i="0" kern="1200" dirty="0" err="1" smtClean="0">
                <a:solidFill>
                  <a:schemeClr val="tx1"/>
                </a:solidFill>
                <a:latin typeface="+mn-lt"/>
                <a:ea typeface="+mn-ea"/>
                <a:cs typeface="+mn-cs"/>
              </a:rPr>
              <a:t>wavelengths.The</a:t>
            </a:r>
            <a:r>
              <a:rPr lang="en-US" sz="1200" b="0" i="0" kern="1200" dirty="0" smtClean="0">
                <a:solidFill>
                  <a:schemeClr val="tx1"/>
                </a:solidFill>
                <a:latin typeface="+mn-lt"/>
                <a:ea typeface="+mn-ea"/>
                <a:cs typeface="+mn-cs"/>
              </a:rPr>
              <a:t> terms </a:t>
            </a:r>
            <a:r>
              <a:rPr lang="en-US" sz="1200" b="0" i="0" kern="1200" dirty="0" err="1" smtClean="0">
                <a:solidFill>
                  <a:schemeClr val="tx1"/>
                </a:solidFill>
                <a:latin typeface="+mn-lt"/>
                <a:ea typeface="+mn-ea"/>
                <a:cs typeface="+mn-cs"/>
              </a:rPr>
              <a:t>protan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deutan</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tritan</a:t>
            </a:r>
            <a:r>
              <a:rPr lang="en-US" sz="1200" b="0" i="0" kern="1200" dirty="0" smtClean="0">
                <a:solidFill>
                  <a:schemeClr val="tx1"/>
                </a:solidFill>
                <a:latin typeface="+mn-lt"/>
                <a:ea typeface="+mn-ea"/>
                <a:cs typeface="+mn-cs"/>
              </a:rPr>
              <a:t> are used to refer to the absence </a:t>
            </a:r>
            <a:r>
              <a:rPr lang="en-US" sz="1200" b="1" i="0" kern="1200" dirty="0" smtClean="0">
                <a:solidFill>
                  <a:schemeClr val="tx1"/>
                </a:solidFill>
                <a:latin typeface="+mn-lt"/>
                <a:ea typeface="+mn-ea"/>
                <a:cs typeface="+mn-cs"/>
              </a:rPr>
              <a:t>of functional </a:t>
            </a:r>
            <a:r>
              <a:rPr lang="en-US" sz="1200" b="0" i="0" kern="1200" dirty="0" smtClean="0">
                <a:solidFill>
                  <a:schemeClr val="tx1"/>
                </a:solidFill>
                <a:latin typeface="+mn-lt"/>
                <a:ea typeface="+mn-ea"/>
                <a:cs typeface="+mn-cs"/>
              </a:rPr>
              <a:t>L-cone, M-cone, and S-cone pigments, respectively.</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baseline="30000" dirty="0" err="1" smtClean="0">
                <a:latin typeface="Times New Roman"/>
                <a:ea typeface="Times New Roman"/>
              </a:rPr>
              <a:t>Fallot</a:t>
            </a:r>
            <a:r>
              <a:rPr lang="en-US" sz="1200" b="1" baseline="30000" dirty="0" smtClean="0">
                <a:latin typeface="Times New Roman"/>
                <a:ea typeface="Times New Roman"/>
              </a:rPr>
              <a:t> </a:t>
            </a:r>
            <a:r>
              <a:rPr lang="en-US" sz="1200" b="1" baseline="30000" dirty="0" err="1" smtClean="0">
                <a:latin typeface="Times New Roman"/>
                <a:ea typeface="Times New Roman"/>
              </a:rPr>
              <a:t>tetralogy</a:t>
            </a:r>
            <a:r>
              <a:rPr lang="en-US" sz="1200" b="1" baseline="30000" dirty="0" smtClean="0">
                <a:latin typeface="Times New Roman"/>
                <a:ea typeface="Times New Roman"/>
              </a:rPr>
              <a:t>  i</a:t>
            </a:r>
            <a:r>
              <a:rPr lang="en-US" sz="1200" b="0" i="0" kern="1200" dirty="0" smtClean="0">
                <a:solidFill>
                  <a:schemeClr val="tx1"/>
                </a:solidFill>
                <a:latin typeface="+mn-lt"/>
                <a:ea typeface="+mn-ea"/>
                <a:cs typeface="+mn-cs"/>
              </a:rPr>
              <a:t>s a congenital heart defect involve four anatomical abnormalities of the heart (although only three of them are always present). It is the most common cyanotic heart defect, and the most common cause of blue baby syndrome. it is usually a right-to-left shunt, in which higher resistance to right ventricular outflow results in more severe cyanosis symptoms</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baseline="30000" dirty="0" err="1" smtClean="0">
                <a:latin typeface="Times New Roman" pitchFamily="18" charset="0"/>
                <a:cs typeface="Times New Roman" pitchFamily="18" charset="0"/>
              </a:rPr>
              <a:t>aplasia</a:t>
            </a:r>
            <a:r>
              <a:rPr lang="en-US" sz="1200" b="1" baseline="30000" dirty="0" smtClean="0">
                <a:latin typeface="Times New Roman" pitchFamily="18" charset="0"/>
                <a:cs typeface="Times New Roman" pitchFamily="18" charset="0"/>
              </a:rPr>
              <a:t> </a:t>
            </a:r>
            <a:r>
              <a:rPr lang="en-US" sz="1200" b="0" i="0" kern="1200" dirty="0" smtClean="0">
                <a:solidFill>
                  <a:schemeClr val="tx1"/>
                </a:solidFill>
                <a:latin typeface="+mn-lt"/>
                <a:ea typeface="+mn-ea"/>
                <a:cs typeface="+mn-cs"/>
              </a:rPr>
              <a:t>the failure of an organ or tissue to develop or to function normally</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خلل تكون</a:t>
            </a:r>
            <a:r>
              <a:rPr lang="en-US" sz="1200" b="1" baseline="30000" dirty="0" err="1" smtClean="0">
                <a:latin typeface="Times New Roman" pitchFamily="18" charset="0"/>
                <a:cs typeface="Times New Roman" pitchFamily="18" charset="0"/>
              </a:rPr>
              <a:t>Dysgenesis</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42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Prevelance</a:t>
            </a:r>
            <a:r>
              <a:rPr lang="en-US" sz="1200" b="0" i="0" kern="1200" dirty="0" smtClean="0">
                <a:solidFill>
                  <a:schemeClr val="tx1"/>
                </a:solidFill>
                <a:latin typeface="+mn-lt"/>
                <a:ea typeface="+mn-ea"/>
                <a:cs typeface="+mn-cs"/>
              </a:rPr>
              <a:t> is 1;1000</a:t>
            </a:r>
          </a:p>
          <a:p>
            <a:r>
              <a:rPr lang="en-US" sz="1200" b="0" i="0" kern="1200" dirty="0" smtClean="0">
                <a:solidFill>
                  <a:schemeClr val="tx1"/>
                </a:solidFill>
                <a:latin typeface="+mn-lt"/>
                <a:ea typeface="+mn-ea"/>
                <a:cs typeface="+mn-cs"/>
              </a:rPr>
              <a:t>It results from </a:t>
            </a:r>
            <a:r>
              <a:rPr lang="en-US" sz="1200" b="0" i="0" kern="1200" dirty="0" err="1" smtClean="0">
                <a:solidFill>
                  <a:schemeClr val="tx1"/>
                </a:solidFill>
                <a:latin typeface="+mn-lt"/>
                <a:ea typeface="+mn-ea"/>
                <a:cs typeface="+mn-cs"/>
              </a:rPr>
              <a:t>nondisjunction</a:t>
            </a:r>
            <a:r>
              <a:rPr lang="en-US" sz="1200" b="0" i="0" kern="1200" dirty="0" smtClean="0">
                <a:solidFill>
                  <a:schemeClr val="tx1"/>
                </a:solidFill>
                <a:latin typeface="+mn-lt"/>
                <a:ea typeface="+mn-ea"/>
                <a:cs typeface="+mn-cs"/>
              </a:rPr>
              <a:t> during cell division during a post-zygotic mitosis in early embryonic development.</a:t>
            </a:r>
          </a:p>
          <a:p>
            <a:r>
              <a:rPr lang="en-US" sz="1200" b="0" i="0" kern="1200" dirty="0" smtClean="0">
                <a:solidFill>
                  <a:schemeClr val="tx1"/>
                </a:solidFill>
                <a:latin typeface="+mn-lt"/>
                <a:ea typeface="+mn-ea"/>
                <a:cs typeface="+mn-cs"/>
              </a:rPr>
              <a:t>They have an increased growth velocity from early childhood, with an average final height approximately 7 cm above expected final </a:t>
            </a:r>
            <a:r>
              <a:rPr lang="en-US" sz="1200" b="0" i="0" kern="1200" dirty="0" err="1" smtClean="0">
                <a:solidFill>
                  <a:schemeClr val="tx1"/>
                </a:solidFill>
                <a:latin typeface="+mn-lt"/>
                <a:ea typeface="+mn-ea"/>
                <a:cs typeface="+mn-cs"/>
              </a:rPr>
              <a:t>heigh</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43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 triple X syndrome, </a:t>
            </a:r>
            <a:r>
              <a:rPr lang="en-US" sz="1200" b="0" i="0" kern="1200" dirty="0" err="1" smtClean="0">
                <a:solidFill>
                  <a:schemeClr val="tx1"/>
                </a:solidFill>
                <a:latin typeface="+mn-lt"/>
                <a:ea typeface="+mn-ea"/>
                <a:cs typeface="+mn-cs"/>
              </a:rPr>
              <a:t>Prevelance</a:t>
            </a:r>
            <a:r>
              <a:rPr lang="en-US" sz="1200" b="0" i="0" kern="1200" dirty="0" smtClean="0">
                <a:solidFill>
                  <a:schemeClr val="tx1"/>
                </a:solidFill>
                <a:latin typeface="+mn-lt"/>
                <a:ea typeface="+mn-ea"/>
                <a:cs typeface="+mn-cs"/>
              </a:rPr>
              <a:t> is 1;1000</a:t>
            </a:r>
          </a:p>
          <a:p>
            <a:r>
              <a:rPr lang="en-US" sz="1200" b="0" i="0" kern="1200" dirty="0" smtClean="0">
                <a:solidFill>
                  <a:schemeClr val="tx1"/>
                </a:solidFill>
                <a:latin typeface="+mn-lt"/>
                <a:ea typeface="+mn-ea"/>
                <a:cs typeface="+mn-cs"/>
              </a:rPr>
              <a:t>a female has three X chromosomes — hence, the name. Triple X syndrome usually results from an error in the formation of a mother's egg cell or a father's sperm cell. Sometimes, triple X syndrome occurs as a result of an error early in the embryo's development. Many girls and women with triple X syndrome have no symptoms or only mild symptoms. In other cases, symptoms may be more pronounced — possibly including developmental delays</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6</a:t>
            </a:fld>
            <a:endParaRPr lang="en-US"/>
          </a:p>
        </p:txBody>
      </p:sp>
    </p:spTree>
    <p:extLst>
      <p:ext uri="{BB962C8B-B14F-4D97-AF65-F5344CB8AC3E}">
        <p14:creationId xmlns:p14="http://schemas.microsoft.com/office/powerpoint/2010/main" val="36005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baseline="30000" dirty="0" smtClean="0">
                <a:latin typeface="Times New Roman"/>
                <a:ea typeface="Times New Roman"/>
              </a:rPr>
              <a:t>Craniofacial abnormalities</a:t>
            </a:r>
            <a:r>
              <a:rPr lang="ar-SA" sz="1200" b="1" baseline="30000" dirty="0" smtClean="0">
                <a:latin typeface="Times New Roman"/>
                <a:ea typeface="Times New Roman"/>
              </a:rPr>
              <a:t> تشوهات فى الوجة و الجمجمة </a:t>
            </a:r>
          </a:p>
          <a:p>
            <a:endParaRPr lang="ar-SA" sz="1200" b="1" baseline="30000" dirty="0" smtClean="0">
              <a:latin typeface="Times New Roman"/>
              <a:ea typeface="Times New Roman"/>
            </a:endParaRPr>
          </a:p>
          <a:p>
            <a:r>
              <a:rPr lang="en-US" sz="1200" b="1" baseline="30000" dirty="0" smtClean="0">
                <a:latin typeface="Times New Roman"/>
                <a:ea typeface="Times New Roman"/>
              </a:rPr>
              <a:t>tooth enamel dysplasia</a:t>
            </a:r>
            <a:r>
              <a:rPr lang="ar-SA" sz="1200" b="1" baseline="30000" dirty="0" smtClean="0">
                <a:latin typeface="Times New Roman"/>
                <a:ea typeface="Times New Roman"/>
              </a:rPr>
              <a:t> النمو الشا\ لمينا الاسنان  </a:t>
            </a:r>
            <a:endParaRPr lang="ar-SA" dirty="0" smtClean="0"/>
          </a:p>
          <a:p>
            <a:r>
              <a:rPr lang="en-US" dirty="0" smtClean="0"/>
              <a:t>Fingernail </a:t>
            </a:r>
            <a:r>
              <a:rPr lang="en-US" dirty="0" err="1" smtClean="0"/>
              <a:t>hypoplasia</a:t>
            </a:r>
            <a:r>
              <a:rPr lang="en-US" dirty="0" smtClean="0"/>
              <a:t> </a:t>
            </a:r>
            <a:r>
              <a:rPr lang="ar-SA" dirty="0" smtClean="0"/>
              <a:t>نقص نمو الاظافر </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baseline="30000" dirty="0" smtClean="0">
                <a:solidFill>
                  <a:srgbClr val="92D050"/>
                </a:solidFill>
                <a:latin typeface="Times New Roman"/>
                <a:ea typeface="Times New Roman"/>
              </a:rPr>
              <a:t>scoliosis (</a:t>
            </a:r>
            <a:r>
              <a:rPr lang="en-US" sz="1200" b="1" baseline="30000" dirty="0" smtClean="0"/>
              <a:t>abnormal lateral curvature of the spine)</a:t>
            </a:r>
          </a:p>
          <a:p>
            <a:r>
              <a:rPr lang="en-US" sz="1200" b="0" i="0" kern="1200" dirty="0" smtClean="0">
                <a:solidFill>
                  <a:schemeClr val="tx1"/>
                </a:solidFill>
                <a:latin typeface="+mn-lt"/>
                <a:ea typeface="+mn-ea"/>
                <a:cs typeface="+mn-cs"/>
              </a:rPr>
              <a:t>4-Hydroxycoumarins are a class of vitamin K antagonist (VKA) anticoagulant drug molecules derived from </a:t>
            </a:r>
            <a:r>
              <a:rPr lang="en-US" sz="1200" b="0" i="0" kern="1200" dirty="0" err="1" smtClean="0">
                <a:solidFill>
                  <a:schemeClr val="tx1"/>
                </a:solidFill>
                <a:latin typeface="+mn-lt"/>
                <a:ea typeface="+mn-ea"/>
                <a:cs typeface="+mn-cs"/>
              </a:rPr>
              <a:t>coumarin</a:t>
            </a:r>
            <a:r>
              <a:rPr lang="en-US" sz="1200" b="0" i="0" kern="1200" dirty="0" smtClean="0">
                <a:solidFill>
                  <a:schemeClr val="tx1"/>
                </a:solidFill>
                <a:latin typeface="+mn-lt"/>
                <a:ea typeface="+mn-ea"/>
                <a:cs typeface="+mn-cs"/>
              </a:rPr>
              <a:t> (chromen-2-one)</a:t>
            </a:r>
          </a:p>
          <a:p>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ar-SA" dirty="0" smtClean="0"/>
              <a:t>صغر صيوان الأذن</a:t>
            </a:r>
            <a:r>
              <a:rPr lang="en-US" dirty="0" err="1" smtClean="0"/>
              <a:t>Microtia</a:t>
            </a:r>
            <a:endParaRPr lang="en-US" dirty="0" smtClean="0"/>
          </a:p>
          <a:p>
            <a:endParaRPr lang="en-US" dirty="0" smtClean="0"/>
          </a:p>
          <a:p>
            <a:r>
              <a:rPr lang="en-US" sz="1200" b="0" i="0" kern="1200" dirty="0" smtClean="0">
                <a:solidFill>
                  <a:schemeClr val="tx1"/>
                </a:solidFill>
                <a:latin typeface="+mn-lt"/>
                <a:ea typeface="+mn-ea"/>
                <a:cs typeface="+mn-cs"/>
              </a:rPr>
              <a:t>Bowel</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atresia</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narrowing or absence of a portion of the bowel</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12</a:t>
            </a:fld>
            <a:endParaRPr lang="en-US"/>
          </a:p>
        </p:txBody>
      </p:sp>
    </p:spTree>
    <p:extLst>
      <p:ext uri="{BB962C8B-B14F-4D97-AF65-F5344CB8AC3E}">
        <p14:creationId xmlns:p14="http://schemas.microsoft.com/office/powerpoint/2010/main" val="4098280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Cyclopamine</a:t>
            </a:r>
            <a:r>
              <a:rPr lang="en-US" sz="1200" b="0" i="0" kern="1200" dirty="0" smtClean="0">
                <a:solidFill>
                  <a:schemeClr val="tx1"/>
                </a:solidFill>
                <a:latin typeface="+mn-lt"/>
                <a:ea typeface="+mn-ea"/>
                <a:cs typeface="+mn-cs"/>
              </a:rPr>
              <a:t> is currently being investigated as a treatment agent in basal cell carcinoma, </a:t>
            </a:r>
            <a:r>
              <a:rPr lang="en-US" sz="1200" b="0" i="0" kern="1200" dirty="0" err="1" smtClean="0">
                <a:solidFill>
                  <a:schemeClr val="tx1"/>
                </a:solidFill>
                <a:latin typeface="+mn-lt"/>
                <a:ea typeface="+mn-ea"/>
                <a:cs typeface="+mn-cs"/>
              </a:rPr>
              <a:t>medulloblastoma</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rhabdomyosarcoma</a:t>
            </a:r>
            <a:r>
              <a:rPr lang="en-US" sz="1200" b="0" i="0" kern="1200" dirty="0" smtClean="0">
                <a:solidFill>
                  <a:schemeClr val="tx1"/>
                </a:solidFill>
                <a:latin typeface="+mn-lt"/>
                <a:ea typeface="+mn-ea"/>
                <a:cs typeface="+mn-cs"/>
              </a:rPr>
              <a:t>, however, it can prevent the fetal brain from dividing into two lobes (</a:t>
            </a:r>
            <a:r>
              <a:rPr lang="en-US" sz="1200" b="0" i="0" kern="1200" dirty="0" err="1" smtClean="0">
                <a:solidFill>
                  <a:schemeClr val="tx1"/>
                </a:solidFill>
                <a:latin typeface="+mn-lt"/>
                <a:ea typeface="+mn-ea"/>
                <a:cs typeface="+mn-cs"/>
              </a:rPr>
              <a:t>holoprosencephaly</a:t>
            </a:r>
            <a:r>
              <a:rPr lang="en-US" sz="1200" b="0" i="0" kern="1200" dirty="0" smtClean="0">
                <a:solidFill>
                  <a:schemeClr val="tx1"/>
                </a:solidFill>
                <a:latin typeface="+mn-lt"/>
                <a:ea typeface="+mn-ea"/>
                <a:cs typeface="+mn-cs"/>
              </a:rPr>
              <a:t>) and cause the development of a single eye (</a:t>
            </a:r>
            <a:r>
              <a:rPr lang="en-US" sz="1200" b="0" i="0" kern="1200" dirty="0" err="1" smtClean="0">
                <a:solidFill>
                  <a:schemeClr val="tx1"/>
                </a:solidFill>
                <a:latin typeface="+mn-lt"/>
                <a:ea typeface="+mn-ea"/>
                <a:cs typeface="+mn-cs"/>
              </a:rPr>
              <a:t>cyclopia</a:t>
            </a:r>
            <a:r>
              <a:rPr lang="en-US" sz="1200" b="0" i="0" kern="1200" dirty="0" smtClean="0">
                <a:solidFill>
                  <a:schemeClr val="tx1"/>
                </a:solidFill>
                <a:latin typeface="+mn-lt"/>
                <a:ea typeface="+mn-ea"/>
                <a:cs typeface="+mn-cs"/>
              </a:rPr>
              <a:t>) in animals.</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ar-SA" dirty="0" smtClean="0"/>
              <a:t>المشيمه</a:t>
            </a:r>
            <a:r>
              <a:rPr lang="en-US" dirty="0" smtClean="0"/>
              <a:t> </a:t>
            </a:r>
            <a:r>
              <a:rPr lang="en-US" dirty="0" err="1" smtClean="0"/>
              <a:t>chorion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Ethylene </a:t>
            </a:r>
            <a:r>
              <a:rPr lang="en-US" sz="1200" b="0" i="0" kern="1200" dirty="0" err="1" smtClean="0">
                <a:solidFill>
                  <a:schemeClr val="tx1"/>
                </a:solidFill>
                <a:latin typeface="+mn-lt"/>
                <a:ea typeface="+mn-ea"/>
                <a:cs typeface="+mn-cs"/>
              </a:rPr>
              <a:t>thiourea</a:t>
            </a:r>
            <a:r>
              <a:rPr lang="en-US" sz="1200" b="0" i="0" kern="1200" dirty="0" smtClean="0">
                <a:solidFill>
                  <a:schemeClr val="tx1"/>
                </a:solidFill>
                <a:latin typeface="+mn-lt"/>
                <a:ea typeface="+mn-ea"/>
                <a:cs typeface="+mn-cs"/>
              </a:rPr>
              <a:t> is used in the rubber industry and in the production of some fungicide</a:t>
            </a:r>
            <a:endParaRPr lang="en-US" dirty="0"/>
          </a:p>
        </p:txBody>
      </p:sp>
      <p:sp>
        <p:nvSpPr>
          <p:cNvPr id="4" name="Slide Number Placeholder 3"/>
          <p:cNvSpPr>
            <a:spLocks noGrp="1"/>
          </p:cNvSpPr>
          <p:nvPr>
            <p:ph type="sldNum" sz="quarter" idx="10"/>
          </p:nvPr>
        </p:nvSpPr>
        <p:spPr/>
        <p:txBody>
          <a:bodyPr/>
          <a:lstStyle/>
          <a:p>
            <a:pPr>
              <a:defRPr/>
            </a:pPr>
            <a:fld id="{337226A5-45D4-4392-8146-83736C887893}"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4800600" cy="517526"/>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279525"/>
            <a:ext cx="4114800" cy="457200"/>
          </a:xfrm>
        </p:spPr>
        <p:txBody>
          <a:bodyPr/>
          <a:lstStyle>
            <a:lvl1pPr marL="0" indent="0" algn="ctr">
              <a:buNone/>
              <a:defRPr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4ABB14E-FEEF-4E34-8C7A-B40D6BC7D0F7}" type="datetimeFigureOut">
              <a:rPr lang="en-US"/>
              <a:pPr>
                <a:defRPr/>
              </a:pPr>
              <a:t>9/1/2015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4568A1-0AE4-4CEB-98E9-25FF8167BAB9}" type="slidenum">
              <a:rPr lang="en-US"/>
              <a:pPr>
                <a:defRPr/>
              </a:pPr>
              <a:t>‹#›</a:t>
            </a:fld>
            <a:endParaRPr lang="en-US"/>
          </a:p>
        </p:txBody>
      </p:sp>
    </p:spTree>
    <p:extLst>
      <p:ext uri="{BB962C8B-B14F-4D97-AF65-F5344CB8AC3E}">
        <p14:creationId xmlns:p14="http://schemas.microsoft.com/office/powerpoint/2010/main" val="390947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21FDEB-95D8-45E3-9466-C139AE6E6985}" type="datetimeFigureOut">
              <a:rPr lang="en-US"/>
              <a:pPr>
                <a:defRPr/>
              </a:pPr>
              <a:t>9/1/2015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C5E094-2878-4FBD-865E-1AA81BFABA1A}" type="slidenum">
              <a:rPr lang="en-US"/>
              <a:pPr>
                <a:defRPr/>
              </a:pPr>
              <a:t>‹#›</a:t>
            </a:fld>
            <a:endParaRPr lang="en-US"/>
          </a:p>
        </p:txBody>
      </p:sp>
    </p:spTree>
    <p:extLst>
      <p:ext uri="{BB962C8B-B14F-4D97-AF65-F5344CB8AC3E}">
        <p14:creationId xmlns:p14="http://schemas.microsoft.com/office/powerpoint/2010/main" val="35771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8C6943-E776-4F5A-A4C1-2E43EBE116A9}" type="datetimeFigureOut">
              <a:rPr lang="en-US"/>
              <a:pPr>
                <a:defRPr/>
              </a:pPr>
              <a:t>9/1/2015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0633A8-F271-42D0-A157-7C7FE3B930D6}" type="slidenum">
              <a:rPr lang="en-US"/>
              <a:pPr>
                <a:defRPr/>
              </a:pPr>
              <a:t>‹#›</a:t>
            </a:fld>
            <a:endParaRPr lang="en-US"/>
          </a:p>
        </p:txBody>
      </p:sp>
    </p:spTree>
    <p:extLst>
      <p:ext uri="{BB962C8B-B14F-4D97-AF65-F5344CB8AC3E}">
        <p14:creationId xmlns:p14="http://schemas.microsoft.com/office/powerpoint/2010/main" val="153320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7B98B7-E582-426D-B409-AB3566CEF2CE}" type="datetimeFigureOut">
              <a:rPr lang="en-US"/>
              <a:pPr>
                <a:defRPr/>
              </a:pPr>
              <a:t>9/1/2015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585CC9-F5D6-4B92-B5CF-5CB4B2A89262}" type="slidenum">
              <a:rPr lang="en-US"/>
              <a:pPr>
                <a:defRPr/>
              </a:pPr>
              <a:t>‹#›</a:t>
            </a:fld>
            <a:endParaRPr lang="en-US"/>
          </a:p>
        </p:txBody>
      </p:sp>
    </p:spTree>
    <p:extLst>
      <p:ext uri="{BB962C8B-B14F-4D97-AF65-F5344CB8AC3E}">
        <p14:creationId xmlns:p14="http://schemas.microsoft.com/office/powerpoint/2010/main" val="396962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0150A1-7959-4E6B-B18F-36418132D353}" type="datetimeFigureOut">
              <a:rPr lang="en-US"/>
              <a:pPr>
                <a:defRPr/>
              </a:pPr>
              <a:t>9/1/2015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2612FB-584E-488A-9783-3602F99F597A}" type="slidenum">
              <a:rPr lang="en-US"/>
              <a:pPr>
                <a:defRPr/>
              </a:pPr>
              <a:t>‹#›</a:t>
            </a:fld>
            <a:endParaRPr lang="en-US"/>
          </a:p>
        </p:txBody>
      </p:sp>
    </p:spTree>
    <p:extLst>
      <p:ext uri="{BB962C8B-B14F-4D97-AF65-F5344CB8AC3E}">
        <p14:creationId xmlns:p14="http://schemas.microsoft.com/office/powerpoint/2010/main" val="115840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EBA49D-E39F-497B-A8C0-37521563A712}" type="datetimeFigureOut">
              <a:rPr lang="en-US"/>
              <a:pPr>
                <a:defRPr/>
              </a:pPr>
              <a:t>9/1/2015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BC9417-2CC3-46D1-A861-0C6670F15438}" type="slidenum">
              <a:rPr lang="en-US"/>
              <a:pPr>
                <a:defRPr/>
              </a:pPr>
              <a:t>‹#›</a:t>
            </a:fld>
            <a:endParaRPr lang="en-US"/>
          </a:p>
        </p:txBody>
      </p:sp>
    </p:spTree>
    <p:extLst>
      <p:ext uri="{BB962C8B-B14F-4D97-AF65-F5344CB8AC3E}">
        <p14:creationId xmlns:p14="http://schemas.microsoft.com/office/powerpoint/2010/main" val="361760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BECAC4-6B1A-44FA-975B-A85F7C51176D}" type="datetimeFigureOut">
              <a:rPr lang="en-US"/>
              <a:pPr>
                <a:defRPr/>
              </a:pPr>
              <a:t>9/1/2015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5A5DB5-CA6C-42FF-AFB4-60FE9857C8D3}" type="slidenum">
              <a:rPr lang="en-US"/>
              <a:pPr>
                <a:defRPr/>
              </a:pPr>
              <a:t>‹#›</a:t>
            </a:fld>
            <a:endParaRPr lang="en-US"/>
          </a:p>
        </p:txBody>
      </p:sp>
    </p:spTree>
    <p:extLst>
      <p:ext uri="{BB962C8B-B14F-4D97-AF65-F5344CB8AC3E}">
        <p14:creationId xmlns:p14="http://schemas.microsoft.com/office/powerpoint/2010/main" val="83908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F2D798-8A5D-43B5-9BB8-D16C541E4E71}" type="datetimeFigureOut">
              <a:rPr lang="en-US"/>
              <a:pPr>
                <a:defRPr/>
              </a:pPr>
              <a:t>9/1/2015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9D6588-FDAF-45C7-A60D-2AA6F0D649EF}" type="slidenum">
              <a:rPr lang="en-US"/>
              <a:pPr>
                <a:defRPr/>
              </a:pPr>
              <a:t>‹#›</a:t>
            </a:fld>
            <a:endParaRPr lang="en-US"/>
          </a:p>
        </p:txBody>
      </p:sp>
    </p:spTree>
    <p:extLst>
      <p:ext uri="{BB962C8B-B14F-4D97-AF65-F5344CB8AC3E}">
        <p14:creationId xmlns:p14="http://schemas.microsoft.com/office/powerpoint/2010/main" val="398235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BED5DC-E07A-4B5D-AABE-6956A6000713}" type="datetimeFigureOut">
              <a:rPr lang="en-US"/>
              <a:pPr>
                <a:defRPr/>
              </a:pPr>
              <a:t>9/1/2015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D281CFA-666C-4ECD-A92E-C659130DA695}" type="slidenum">
              <a:rPr lang="en-US"/>
              <a:pPr>
                <a:defRPr/>
              </a:pPr>
              <a:t>‹#›</a:t>
            </a:fld>
            <a:endParaRPr lang="en-US"/>
          </a:p>
        </p:txBody>
      </p:sp>
    </p:spTree>
    <p:extLst>
      <p:ext uri="{BB962C8B-B14F-4D97-AF65-F5344CB8AC3E}">
        <p14:creationId xmlns:p14="http://schemas.microsoft.com/office/powerpoint/2010/main" val="540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730310-E468-434B-9688-E6C493A7747D}" type="datetimeFigureOut">
              <a:rPr lang="en-US"/>
              <a:pPr>
                <a:defRPr/>
              </a:pPr>
              <a:t>9/1/2015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0E90E6-095A-464F-B0C1-CC0E97E5E009}" type="slidenum">
              <a:rPr lang="en-US"/>
              <a:pPr>
                <a:defRPr/>
              </a:pPr>
              <a:t>‹#›</a:t>
            </a:fld>
            <a:endParaRPr lang="en-US"/>
          </a:p>
        </p:txBody>
      </p:sp>
    </p:spTree>
    <p:extLst>
      <p:ext uri="{BB962C8B-B14F-4D97-AF65-F5344CB8AC3E}">
        <p14:creationId xmlns:p14="http://schemas.microsoft.com/office/powerpoint/2010/main" val="321075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EAE7DB-3F02-497D-91B2-82DDD07E4794}" type="datetimeFigureOut">
              <a:rPr lang="en-US"/>
              <a:pPr>
                <a:defRPr/>
              </a:pPr>
              <a:t>9/1/2015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D7C84A-8354-4EA8-9AAE-50920C49D025}" type="slidenum">
              <a:rPr lang="en-US"/>
              <a:pPr>
                <a:defRPr/>
              </a:pPr>
              <a:t>‹#›</a:t>
            </a:fld>
            <a:endParaRPr lang="en-US"/>
          </a:p>
        </p:txBody>
      </p:sp>
    </p:spTree>
    <p:extLst>
      <p:ext uri="{BB962C8B-B14F-4D97-AF65-F5344CB8AC3E}">
        <p14:creationId xmlns:p14="http://schemas.microsoft.com/office/powerpoint/2010/main" val="309821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16415D7-1FEC-418E-B59C-4B9AB9CC894D}" type="datetimeFigureOut">
              <a:rPr lang="en-US"/>
              <a:pPr>
                <a:defRPr/>
              </a:pPr>
              <a:t>9/1/2015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1C8205-AA90-4F84-A322-D1A88AD5C8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1" fontAlgn="base" hangingPunct="1">
        <a:spcBef>
          <a:spcPct val="0"/>
        </a:spcBef>
        <a:spcAft>
          <a:spcPct val="0"/>
        </a:spcAft>
        <a:defRPr sz="3600" b="1"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3600" b="1">
          <a:solidFill>
            <a:schemeClr val="tx1"/>
          </a:solidFill>
          <a:latin typeface="Tahoma" pitchFamily="112" charset="0"/>
          <a:cs typeface="Tahoma" pitchFamily="112" charset="0"/>
        </a:defRPr>
      </a:lvl2pPr>
      <a:lvl3pPr algn="l" rtl="0" eaLnBrk="1" fontAlgn="base" hangingPunct="1">
        <a:spcBef>
          <a:spcPct val="0"/>
        </a:spcBef>
        <a:spcAft>
          <a:spcPct val="0"/>
        </a:spcAft>
        <a:defRPr sz="3600" b="1">
          <a:solidFill>
            <a:schemeClr val="tx1"/>
          </a:solidFill>
          <a:latin typeface="Tahoma" pitchFamily="112" charset="0"/>
          <a:cs typeface="Tahoma" pitchFamily="112" charset="0"/>
        </a:defRPr>
      </a:lvl3pPr>
      <a:lvl4pPr algn="l" rtl="0" eaLnBrk="1" fontAlgn="base" hangingPunct="1">
        <a:spcBef>
          <a:spcPct val="0"/>
        </a:spcBef>
        <a:spcAft>
          <a:spcPct val="0"/>
        </a:spcAft>
        <a:defRPr sz="3600" b="1">
          <a:solidFill>
            <a:schemeClr val="tx1"/>
          </a:solidFill>
          <a:latin typeface="Tahoma" pitchFamily="112" charset="0"/>
          <a:cs typeface="Tahoma" pitchFamily="112" charset="0"/>
        </a:defRPr>
      </a:lvl4pPr>
      <a:lvl5pPr algn="l" rtl="0" eaLnBrk="1" fontAlgn="base" hangingPunct="1">
        <a:spcBef>
          <a:spcPct val="0"/>
        </a:spcBef>
        <a:spcAft>
          <a:spcPct val="0"/>
        </a:spcAft>
        <a:defRPr sz="3600" b="1">
          <a:solidFill>
            <a:schemeClr val="tx1"/>
          </a:solidFill>
          <a:latin typeface="Tahoma" pitchFamily="112" charset="0"/>
          <a:cs typeface="Tahoma" pitchFamily="112" charset="0"/>
        </a:defRPr>
      </a:lvl5pPr>
      <a:lvl6pPr marL="457200" algn="l" rtl="0" eaLnBrk="1" fontAlgn="base" hangingPunct="1">
        <a:spcBef>
          <a:spcPct val="0"/>
        </a:spcBef>
        <a:spcAft>
          <a:spcPct val="0"/>
        </a:spcAft>
        <a:defRPr sz="3600" b="1">
          <a:solidFill>
            <a:schemeClr val="tx1"/>
          </a:solidFill>
          <a:latin typeface="Tahoma" pitchFamily="112" charset="0"/>
          <a:cs typeface="Tahoma" pitchFamily="112" charset="0"/>
        </a:defRPr>
      </a:lvl6pPr>
      <a:lvl7pPr marL="914400" algn="l" rtl="0" eaLnBrk="1" fontAlgn="base" hangingPunct="1">
        <a:spcBef>
          <a:spcPct val="0"/>
        </a:spcBef>
        <a:spcAft>
          <a:spcPct val="0"/>
        </a:spcAft>
        <a:defRPr sz="3600" b="1">
          <a:solidFill>
            <a:schemeClr val="tx1"/>
          </a:solidFill>
          <a:latin typeface="Tahoma" pitchFamily="112" charset="0"/>
          <a:cs typeface="Tahoma" pitchFamily="112" charset="0"/>
        </a:defRPr>
      </a:lvl7pPr>
      <a:lvl8pPr marL="1371600" algn="l" rtl="0" eaLnBrk="1" fontAlgn="base" hangingPunct="1">
        <a:spcBef>
          <a:spcPct val="0"/>
        </a:spcBef>
        <a:spcAft>
          <a:spcPct val="0"/>
        </a:spcAft>
        <a:defRPr sz="3600" b="1">
          <a:solidFill>
            <a:schemeClr val="tx1"/>
          </a:solidFill>
          <a:latin typeface="Tahoma" pitchFamily="112" charset="0"/>
          <a:cs typeface="Tahoma" pitchFamily="112" charset="0"/>
        </a:defRPr>
      </a:lvl8pPr>
      <a:lvl9pPr marL="1828800" algn="l" rtl="0" eaLnBrk="1" fontAlgn="base" hangingPunct="1">
        <a:spcBef>
          <a:spcPct val="0"/>
        </a:spcBef>
        <a:spcAft>
          <a:spcPct val="0"/>
        </a:spcAft>
        <a:defRPr sz="3600" b="1">
          <a:solidFill>
            <a:schemeClr val="tx1"/>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http://upload.wikimedia.org/wikipedia/commons/thumb/7/7e/Spina-bifida.jpg/743px-Spina-bifida.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s://www.labcorp.com/wps/wcm/connect/6fa8f10048cfaa5a8fb1ff40dfa8fadd/mto_testing_tests-by-name_chorionic-villi-sampling_HowTheTestWorks-1.gif?MOD=AJPERES&amp;CACHEID=6fa8f10048cfaa5a8fb1ff40dfa8fadd"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457200" y="690880"/>
            <a:ext cx="4298950" cy="2592387"/>
          </a:xfrm>
          <a:prstGeom prst="rect">
            <a:avLst/>
          </a:prstGeom>
        </p:spPr>
        <p:txBody>
          <a:bodyPr wrap="none" fromWordArt="1">
            <a:prstTxWarp prst="textDeflate">
              <a:avLst>
                <a:gd name="adj" fmla="val 26227"/>
              </a:avLst>
            </a:prstTxWarp>
          </a:bodyPr>
          <a:lstStyle/>
          <a:p>
            <a:pPr algn="ctr" rtl="0"/>
            <a:r>
              <a:rPr lang="en-US" sz="3600" b="1" kern="10" dirty="0">
                <a:ln w="9525">
                  <a:solidFill>
                    <a:schemeClr val="tx1"/>
                  </a:solidFill>
                  <a:round/>
                  <a:headEnd/>
                  <a:tailEnd/>
                </a:ln>
                <a:latin typeface="Impact"/>
              </a:rPr>
              <a:t>Teratogenicity</a:t>
            </a:r>
          </a:p>
        </p:txBody>
      </p:sp>
      <p:sp>
        <p:nvSpPr>
          <p:cNvPr id="3" name="Subtitle 1"/>
          <p:cNvSpPr txBox="1">
            <a:spLocks/>
          </p:cNvSpPr>
          <p:nvPr/>
        </p:nvSpPr>
        <p:spPr bwMode="auto">
          <a:xfrm>
            <a:off x="-100965" y="3295014"/>
            <a:ext cx="513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0" indent="0" algn="ctr" rtl="0" eaLnBrk="1" fontAlgn="base" hangingPunct="1">
              <a:spcBef>
                <a:spcPct val="20000"/>
              </a:spcBef>
              <a:spcAft>
                <a:spcPct val="0"/>
              </a:spcAft>
              <a:buFont typeface="Arial" charset="0"/>
              <a:buNone/>
              <a:defRPr sz="2600" kern="1200">
                <a:solidFill>
                  <a:srgbClr val="FFFFFF"/>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1" eaLnBrk="1" fontAlgn="auto" latinLnBrk="0" hangingPunct="1">
              <a:lnSpc>
                <a:spcPct val="100000"/>
              </a:lnSpc>
              <a:spcBef>
                <a:spcPts val="600"/>
              </a:spcBef>
              <a:spcAft>
                <a:spcPts val="0"/>
              </a:spcAft>
              <a:buClr>
                <a:srgbClr val="B13F9A"/>
              </a:buClr>
              <a:buSzPct val="73000"/>
              <a:buFont typeface="Arial" charset="0"/>
              <a:buNone/>
              <a:tabLst/>
              <a:defRPr/>
            </a:pPr>
            <a:r>
              <a:rPr kumimoji="0" lang="en-US" sz="5100" b="1" i="0" u="none" strike="noStrike" kern="1200" cap="none" spc="0" normalizeH="0" baseline="0" noProof="0" dirty="0" smtClean="0">
                <a:ln>
                  <a:noFill/>
                </a:ln>
                <a:solidFill>
                  <a:schemeClr val="tx1"/>
                </a:solidFill>
                <a:effectLst/>
                <a:uLnTx/>
                <a:uFillTx/>
                <a:latin typeface="Trebuchet MS"/>
                <a:ea typeface="+mn-ea"/>
                <a:cs typeface="Arial" pitchFamily="34" charset="0"/>
              </a:rPr>
              <a:t>Dr. </a:t>
            </a:r>
            <a:r>
              <a:rPr kumimoji="0" lang="en-US" sz="5100" b="1" i="0" u="none" strike="noStrike" kern="1200" cap="none" spc="0" normalizeH="0" baseline="0" noProof="0" dirty="0" err="1" smtClean="0">
                <a:ln>
                  <a:noFill/>
                </a:ln>
                <a:solidFill>
                  <a:schemeClr val="tx1"/>
                </a:solidFill>
                <a:effectLst/>
                <a:uLnTx/>
                <a:uFillTx/>
                <a:latin typeface="Trebuchet MS"/>
                <a:ea typeface="+mn-ea"/>
                <a:cs typeface="Arial" pitchFamily="34" charset="0"/>
              </a:rPr>
              <a:t>Nayira</a:t>
            </a:r>
            <a:r>
              <a:rPr kumimoji="0" lang="en-US" sz="5100" b="1" i="0" u="none" strike="noStrike" kern="1200" cap="none" spc="0" normalizeH="0" baseline="0" noProof="0" dirty="0" smtClean="0">
                <a:ln>
                  <a:noFill/>
                </a:ln>
                <a:solidFill>
                  <a:schemeClr val="tx1"/>
                </a:solidFill>
                <a:effectLst/>
                <a:uLnTx/>
                <a:uFillTx/>
                <a:latin typeface="Trebuchet MS"/>
                <a:ea typeface="+mn-ea"/>
                <a:cs typeface="Arial" pitchFamily="34" charset="0"/>
              </a:rPr>
              <a:t> A. Abdel </a:t>
            </a:r>
            <a:r>
              <a:rPr kumimoji="0" lang="en-US" sz="5100" b="1" i="0" u="none" strike="noStrike" kern="1200" cap="none" spc="0" normalizeH="0" baseline="0" noProof="0" dirty="0" err="1" smtClean="0">
                <a:ln>
                  <a:noFill/>
                </a:ln>
                <a:solidFill>
                  <a:schemeClr val="tx1"/>
                </a:solidFill>
                <a:effectLst/>
                <a:uLnTx/>
                <a:uFillTx/>
                <a:latin typeface="Trebuchet MS"/>
                <a:ea typeface="+mn-ea"/>
                <a:cs typeface="Arial" pitchFamily="34" charset="0"/>
              </a:rPr>
              <a:t>Baky</a:t>
            </a:r>
            <a:endParaRPr kumimoji="0" lang="en-US" sz="5100" b="1" i="0" u="none" strike="noStrike" kern="1200" cap="none" spc="0" normalizeH="0" baseline="0" noProof="0" dirty="0" smtClean="0">
              <a:ln>
                <a:noFill/>
              </a:ln>
              <a:solidFill>
                <a:schemeClr val="tx1"/>
              </a:solidFill>
              <a:effectLst/>
              <a:uLnTx/>
              <a:uFillTx/>
              <a:latin typeface="Trebuchet MS"/>
              <a:ea typeface="+mn-ea"/>
              <a:cs typeface="Arial" pitchFamily="34" charset="0"/>
            </a:endParaRPr>
          </a:p>
          <a:p>
            <a:pPr marL="0" marR="0" lvl="0" indent="0" algn="ctr" defTabSz="914400" rtl="1" eaLnBrk="1" fontAlgn="auto" latinLnBrk="0" hangingPunct="1">
              <a:lnSpc>
                <a:spcPct val="100000"/>
              </a:lnSpc>
              <a:spcBef>
                <a:spcPts val="600"/>
              </a:spcBef>
              <a:spcAft>
                <a:spcPts val="0"/>
              </a:spcAft>
              <a:buClr>
                <a:srgbClr val="B13F9A"/>
              </a:buClr>
              <a:buSzPct val="73000"/>
              <a:buFont typeface="Arial" charset="0"/>
              <a:buNone/>
              <a:tabLst/>
              <a:defRPr/>
            </a:pPr>
            <a:r>
              <a:rPr kumimoji="0" lang="en-US" sz="5100" b="1" i="0" u="none" strike="noStrike" kern="1200" cap="none" spc="0" normalizeH="0" baseline="0" noProof="0" dirty="0" smtClean="0">
                <a:ln>
                  <a:noFill/>
                </a:ln>
                <a:solidFill>
                  <a:schemeClr val="tx1"/>
                </a:solidFill>
                <a:effectLst/>
                <a:uLnTx/>
                <a:uFillTx/>
                <a:latin typeface="Trebuchet MS"/>
                <a:ea typeface="+mn-ea"/>
                <a:cs typeface="Arial" pitchFamily="34" charset="0"/>
              </a:rPr>
              <a:t>Associate Professor</a:t>
            </a:r>
          </a:p>
          <a:p>
            <a:pPr marL="0" marR="0" lvl="0" indent="0" algn="ctr" defTabSz="914400" rtl="1" eaLnBrk="1" fontAlgn="auto" latinLnBrk="0" hangingPunct="1">
              <a:lnSpc>
                <a:spcPct val="100000"/>
              </a:lnSpc>
              <a:spcBef>
                <a:spcPts val="600"/>
              </a:spcBef>
              <a:spcAft>
                <a:spcPts val="0"/>
              </a:spcAft>
              <a:buClr>
                <a:srgbClr val="B13F9A"/>
              </a:buClr>
              <a:buSzPct val="73000"/>
              <a:buFont typeface="Arial" charset="0"/>
              <a:buNone/>
              <a:tabLst/>
              <a:defRPr/>
            </a:pPr>
            <a:r>
              <a:rPr kumimoji="0" lang="en-US" sz="5100" b="1" i="0" u="none" strike="noStrike" kern="1200" cap="none" spc="0" normalizeH="0" baseline="0" noProof="0" dirty="0" smtClean="0">
                <a:ln>
                  <a:noFill/>
                </a:ln>
                <a:solidFill>
                  <a:schemeClr val="tx1"/>
                </a:solidFill>
                <a:effectLst/>
                <a:uLnTx/>
                <a:uFillTx/>
                <a:latin typeface="Trebuchet MS"/>
                <a:ea typeface="+mn-ea"/>
                <a:cs typeface="Arial" pitchFamily="34" charset="0"/>
              </a:rPr>
              <a:t>Pharmacology and Toxicology</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26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53247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97563"/>
          </a:xfrm>
        </p:spPr>
        <p:txBody>
          <a:bodyPr/>
          <a:lstStyle/>
          <a:p>
            <a:pPr lvl="0" algn="justLow">
              <a:lnSpc>
                <a:spcPct val="150000"/>
              </a:lnSpc>
              <a:spcBef>
                <a:spcPts val="0"/>
              </a:spcBef>
              <a:spcAft>
                <a:spcPts val="0"/>
              </a:spcAft>
              <a:buFont typeface="Wingdings"/>
              <a:buChar char=""/>
              <a:tabLst>
                <a:tab pos="228600" algn="l"/>
              </a:tabLst>
            </a:pPr>
            <a:r>
              <a:rPr lang="en-US" sz="2400" b="1" baseline="30000" dirty="0" err="1" smtClean="0">
                <a:solidFill>
                  <a:srgbClr val="FFFF00"/>
                </a:solidFill>
                <a:latin typeface="Times New Roman"/>
                <a:ea typeface="Times New Roman"/>
              </a:rPr>
              <a:t>Carbamazepine</a:t>
            </a:r>
            <a:r>
              <a:rPr lang="en-US" sz="2400" b="1" baseline="30000" dirty="0" smtClean="0">
                <a:solidFill>
                  <a:srgbClr val="FFFF00"/>
                </a:solidFill>
                <a:latin typeface="Times New Roman"/>
                <a:ea typeface="Times New Roman"/>
              </a:rPr>
              <a:t> (C). </a:t>
            </a:r>
            <a:r>
              <a:rPr lang="en-US" sz="2400" b="1" baseline="30000" dirty="0" smtClean="0">
                <a:latin typeface="Times New Roman"/>
                <a:ea typeface="Times New Roman"/>
              </a:rPr>
              <a:t>Craniofacial abnormalities, growth retardation, neural tube defects, fingernail </a:t>
            </a:r>
            <a:r>
              <a:rPr lang="en-US" sz="2400" b="1" baseline="30000" dirty="0" err="1" smtClean="0">
                <a:latin typeface="Times New Roman"/>
                <a:ea typeface="Times New Roman"/>
              </a:rPr>
              <a:t>hypoplasia</a:t>
            </a:r>
            <a:r>
              <a:rPr lang="en-US" sz="2400" b="1" baseline="30000" dirty="0" smtClean="0">
                <a:latin typeface="Times New Roman"/>
                <a:ea typeface="Times New Roman"/>
              </a:rPr>
              <a:t>.</a:t>
            </a:r>
          </a:p>
          <a:p>
            <a:pPr lvl="0" algn="justLow">
              <a:lnSpc>
                <a:spcPct val="150000"/>
              </a:lnSpc>
              <a:spcBef>
                <a:spcPts val="0"/>
              </a:spcBef>
              <a:spcAft>
                <a:spcPts val="0"/>
              </a:spcAft>
              <a:buFont typeface="Wingdings"/>
              <a:buChar char=""/>
              <a:tabLst>
                <a:tab pos="228600" algn="l"/>
              </a:tabLst>
            </a:pPr>
            <a:r>
              <a:rPr lang="en-US" sz="2400" b="1" baseline="30000" dirty="0" smtClean="0">
                <a:solidFill>
                  <a:srgbClr val="FFFF00"/>
                </a:solidFill>
                <a:latin typeface="Times New Roman"/>
                <a:ea typeface="Times New Roman"/>
              </a:rPr>
              <a:t>Cocaine (C). </a:t>
            </a:r>
            <a:r>
              <a:rPr lang="en-US" sz="2400" b="1" baseline="30000" dirty="0" smtClean="0">
                <a:latin typeface="Times New Roman"/>
                <a:ea typeface="Times New Roman"/>
              </a:rPr>
              <a:t>Premature birth, abruption (the placental lining has separated from the uterus of the mother), </a:t>
            </a:r>
            <a:r>
              <a:rPr lang="en-US" sz="2400" b="1" baseline="30000" dirty="0" err="1" smtClean="0">
                <a:latin typeface="Times New Roman"/>
                <a:ea typeface="Times New Roman"/>
              </a:rPr>
              <a:t>perinatal</a:t>
            </a:r>
            <a:r>
              <a:rPr lang="en-US" sz="2400" b="1" baseline="30000" dirty="0" smtClean="0">
                <a:latin typeface="Times New Roman"/>
                <a:ea typeface="Times New Roman"/>
              </a:rPr>
              <a:t> morbidity, growth retardation, in </a:t>
            </a:r>
            <a:r>
              <a:rPr lang="en-US" sz="2400" b="1" baseline="30000" dirty="0" err="1" smtClean="0">
                <a:latin typeface="Times New Roman"/>
                <a:ea typeface="Times New Roman"/>
              </a:rPr>
              <a:t>utero</a:t>
            </a:r>
            <a:r>
              <a:rPr lang="en-US" sz="2400" b="1" baseline="30000" dirty="0" smtClean="0">
                <a:latin typeface="Times New Roman"/>
                <a:ea typeface="Times New Roman"/>
              </a:rPr>
              <a:t> stroke, bowel </a:t>
            </a:r>
            <a:r>
              <a:rPr lang="en-US" sz="2400" b="1" baseline="30000" dirty="0" err="1" smtClean="0">
                <a:latin typeface="Times New Roman"/>
                <a:ea typeface="Times New Roman"/>
              </a:rPr>
              <a:t>atresias</a:t>
            </a:r>
            <a:r>
              <a:rPr lang="en-US" sz="2400" b="1" baseline="30000" dirty="0" smtClean="0">
                <a:latin typeface="Times New Roman"/>
                <a:ea typeface="Times New Roman"/>
              </a:rPr>
              <a:t>, defects of genitourinary system, heart, limb, face.</a:t>
            </a:r>
          </a:p>
          <a:p>
            <a:pPr lvl="0" algn="justLow">
              <a:lnSpc>
                <a:spcPct val="150000"/>
              </a:lnSpc>
              <a:spcBef>
                <a:spcPts val="0"/>
              </a:spcBef>
              <a:spcAft>
                <a:spcPts val="0"/>
              </a:spcAft>
              <a:buFont typeface="Wingdings"/>
              <a:buChar char=""/>
              <a:tabLst>
                <a:tab pos="228600" algn="l"/>
              </a:tabLst>
            </a:pPr>
            <a:r>
              <a:rPr lang="en-US" sz="2400" b="1" baseline="30000" dirty="0" smtClean="0">
                <a:solidFill>
                  <a:srgbClr val="FFFF00"/>
                </a:solidFill>
                <a:latin typeface="Times New Roman"/>
                <a:ea typeface="Times New Roman"/>
              </a:rPr>
              <a:t>Iodides (D)</a:t>
            </a:r>
            <a:r>
              <a:rPr lang="en-US" sz="2400" b="1" baseline="30000" dirty="0" smtClean="0">
                <a:latin typeface="Times New Roman"/>
                <a:ea typeface="Times New Roman"/>
              </a:rPr>
              <a:t>. Goiter, fetal hypothyroidism.</a:t>
            </a:r>
          </a:p>
          <a:p>
            <a:pPr lvl="0" algn="justLow">
              <a:lnSpc>
                <a:spcPct val="150000"/>
              </a:lnSpc>
              <a:spcBef>
                <a:spcPts val="0"/>
              </a:spcBef>
              <a:spcAft>
                <a:spcPts val="0"/>
              </a:spcAft>
              <a:buFont typeface="Wingdings"/>
              <a:buChar char=""/>
              <a:tabLst>
                <a:tab pos="228600" algn="l"/>
              </a:tabLst>
            </a:pPr>
            <a:r>
              <a:rPr lang="en-US" sz="2400" b="1" baseline="30000" dirty="0" smtClean="0">
                <a:solidFill>
                  <a:srgbClr val="FFFF00"/>
                </a:solidFill>
                <a:latin typeface="Times New Roman"/>
                <a:ea typeface="Times New Roman"/>
              </a:rPr>
              <a:t>Lithium (D)</a:t>
            </a:r>
            <a:r>
              <a:rPr lang="en-US" sz="2400" b="1" baseline="30000" dirty="0" smtClean="0">
                <a:latin typeface="Times New Roman"/>
                <a:ea typeface="Times New Roman"/>
              </a:rPr>
              <a:t>. </a:t>
            </a:r>
            <a:r>
              <a:rPr lang="en-US" sz="2400" b="1" baseline="30000" dirty="0" err="1" smtClean="0">
                <a:latin typeface="Times New Roman"/>
                <a:ea typeface="Times New Roman"/>
              </a:rPr>
              <a:t>Ebstein’s</a:t>
            </a:r>
            <a:r>
              <a:rPr lang="en-US" sz="2400" b="1" baseline="30000" dirty="0" smtClean="0">
                <a:latin typeface="Times New Roman"/>
                <a:ea typeface="Times New Roman"/>
              </a:rPr>
              <a:t> anomaly (tricuspid valve defect) and other cardiac defects.</a:t>
            </a:r>
          </a:p>
          <a:p>
            <a:pPr lvl="0" algn="justLow">
              <a:lnSpc>
                <a:spcPct val="150000"/>
              </a:lnSpc>
              <a:spcBef>
                <a:spcPts val="0"/>
              </a:spcBef>
              <a:spcAft>
                <a:spcPts val="0"/>
              </a:spcAft>
              <a:buFont typeface="Wingdings"/>
              <a:buChar char=""/>
              <a:tabLst>
                <a:tab pos="228600" algn="l"/>
              </a:tabLst>
            </a:pPr>
            <a:r>
              <a:rPr lang="en-US" sz="2400" b="1" baseline="30000" dirty="0" err="1" smtClean="0">
                <a:solidFill>
                  <a:srgbClr val="FFFF00"/>
                </a:solidFill>
                <a:latin typeface="Times New Roman"/>
                <a:ea typeface="Times New Roman"/>
              </a:rPr>
              <a:t>Tetracyclines</a:t>
            </a:r>
            <a:r>
              <a:rPr lang="en-US" sz="2400" b="1" baseline="30000" dirty="0" smtClean="0">
                <a:solidFill>
                  <a:srgbClr val="FFFF00"/>
                </a:solidFill>
                <a:latin typeface="Times New Roman"/>
                <a:ea typeface="Times New Roman"/>
              </a:rPr>
              <a:t> (D). </a:t>
            </a:r>
            <a:r>
              <a:rPr lang="en-US" sz="2400" b="1" baseline="30000" dirty="0" smtClean="0">
                <a:latin typeface="Times New Roman"/>
                <a:ea typeface="Times New Roman"/>
              </a:rPr>
              <a:t>Weakened fetal bone and tooth enamel dysplasia, permanent tooth discoloration.</a:t>
            </a:r>
          </a:p>
          <a:p>
            <a:pPr algn="justLow">
              <a:lnSpc>
                <a:spcPct val="150000"/>
              </a:lnSpc>
              <a:spcBef>
                <a:spcPts val="0"/>
              </a:spcBef>
              <a:spcAft>
                <a:spcPts val="0"/>
              </a:spcAft>
              <a:buFont typeface="Wingdings"/>
              <a:buChar char=""/>
              <a:tabLst>
                <a:tab pos="228600" algn="l"/>
              </a:tabLst>
            </a:pPr>
            <a:r>
              <a:rPr lang="en-US" sz="2400" b="1" baseline="30000" dirty="0" smtClean="0">
                <a:solidFill>
                  <a:srgbClr val="FFFF00"/>
                </a:solidFill>
                <a:latin typeface="Times New Roman"/>
                <a:ea typeface="Times New Roman"/>
              </a:rPr>
              <a:t>Diethylstilbestrol (DES)</a:t>
            </a:r>
            <a:r>
              <a:rPr lang="en-US" sz="2400" b="1" baseline="30000" dirty="0" smtClean="0">
                <a:latin typeface="Times New Roman"/>
                <a:ea typeface="Times New Roman"/>
              </a:rPr>
              <a:t> (</a:t>
            </a:r>
            <a:r>
              <a:rPr lang="en-US" sz="2400" b="1" baseline="30000" dirty="0" smtClean="0">
                <a:solidFill>
                  <a:srgbClr val="FFFF00"/>
                </a:solidFill>
                <a:latin typeface="Times New Roman"/>
                <a:ea typeface="Times New Roman"/>
              </a:rPr>
              <a:t>x)</a:t>
            </a:r>
            <a:r>
              <a:rPr lang="en-US" sz="2400" b="1" baseline="30000" dirty="0" smtClean="0">
                <a:latin typeface="Times New Roman"/>
                <a:ea typeface="Times New Roman"/>
              </a:rPr>
              <a:t> is a drug used primarily from the 1940s to the ’50s </a:t>
            </a:r>
          </a:p>
          <a:p>
            <a:pPr algn="justLow">
              <a:lnSpc>
                <a:spcPct val="150000"/>
              </a:lnSpc>
              <a:spcBef>
                <a:spcPts val="0"/>
              </a:spcBef>
              <a:spcAft>
                <a:spcPts val="0"/>
              </a:spcAft>
              <a:buNone/>
              <a:tabLst>
                <a:tab pos="228600" algn="l"/>
              </a:tabLst>
            </a:pPr>
            <a:r>
              <a:rPr lang="en-US" sz="2400" b="1" baseline="30000" dirty="0" smtClean="0">
                <a:latin typeface="Times New Roman"/>
                <a:ea typeface="Times New Roman"/>
              </a:rPr>
              <a:t>       to prevent miscarriage. The drug is an example of a chemical that can </a:t>
            </a:r>
          </a:p>
          <a:p>
            <a:pPr algn="justLow">
              <a:lnSpc>
                <a:spcPct val="150000"/>
              </a:lnSpc>
              <a:spcBef>
                <a:spcPts val="0"/>
              </a:spcBef>
              <a:spcAft>
                <a:spcPts val="0"/>
              </a:spcAft>
              <a:buNone/>
              <a:tabLst>
                <a:tab pos="228600" algn="l"/>
              </a:tabLst>
            </a:pPr>
            <a:r>
              <a:rPr lang="en-US" sz="2400" b="1" baseline="30000" dirty="0" smtClean="0">
                <a:latin typeface="Times New Roman"/>
                <a:ea typeface="Times New Roman"/>
              </a:rPr>
              <a:t>       produce </a:t>
            </a:r>
            <a:r>
              <a:rPr lang="en-US" sz="2400" b="1" baseline="30000" dirty="0" err="1" smtClean="0">
                <a:latin typeface="Times New Roman"/>
                <a:ea typeface="Times New Roman"/>
              </a:rPr>
              <a:t>transplacental</a:t>
            </a:r>
            <a:r>
              <a:rPr lang="en-US" sz="2400" b="1" baseline="30000" dirty="0" smtClean="0">
                <a:latin typeface="Times New Roman"/>
                <a:ea typeface="Times New Roman"/>
              </a:rPr>
              <a:t> carcinogenesis. It was discovered in the early </a:t>
            </a:r>
          </a:p>
          <a:p>
            <a:pPr algn="justLow">
              <a:lnSpc>
                <a:spcPct val="150000"/>
              </a:lnSpc>
              <a:spcBef>
                <a:spcPts val="0"/>
              </a:spcBef>
              <a:spcAft>
                <a:spcPts val="0"/>
              </a:spcAft>
              <a:buNone/>
              <a:tabLst>
                <a:tab pos="228600" algn="l"/>
              </a:tabLst>
            </a:pPr>
            <a:r>
              <a:rPr lang="en-US" sz="2400" b="1" baseline="30000" dirty="0" smtClean="0">
                <a:latin typeface="Times New Roman"/>
                <a:ea typeface="Times New Roman"/>
              </a:rPr>
              <a:t>       1970s that exposures to diethylstilbestrol </a:t>
            </a:r>
            <a:r>
              <a:rPr lang="en-US" sz="2400" b="1" u="sng" baseline="30000" dirty="0" smtClean="0">
                <a:solidFill>
                  <a:srgbClr val="92D050"/>
                </a:solidFill>
                <a:latin typeface="Times New Roman"/>
                <a:ea typeface="Times New Roman"/>
              </a:rPr>
              <a:t>before the ninth week </a:t>
            </a:r>
            <a:r>
              <a:rPr lang="en-US" sz="2400" b="1" baseline="30000" dirty="0" smtClean="0">
                <a:latin typeface="Times New Roman"/>
                <a:ea typeface="Times New Roman"/>
              </a:rPr>
              <a:t>of </a:t>
            </a:r>
          </a:p>
          <a:p>
            <a:pPr algn="justLow">
              <a:lnSpc>
                <a:spcPct val="150000"/>
              </a:lnSpc>
              <a:spcBef>
                <a:spcPts val="0"/>
              </a:spcBef>
              <a:spcAft>
                <a:spcPts val="0"/>
              </a:spcAft>
              <a:buNone/>
              <a:tabLst>
                <a:tab pos="228600" algn="l"/>
              </a:tabLst>
            </a:pPr>
            <a:r>
              <a:rPr lang="en-US" sz="2400" b="1" baseline="30000" dirty="0" smtClean="0">
                <a:latin typeface="Times New Roman"/>
                <a:ea typeface="Times New Roman"/>
              </a:rPr>
              <a:t>        gestation could lead to the formation of rare vaginal and cervical cancers in </a:t>
            </a:r>
          </a:p>
          <a:p>
            <a:pPr algn="justLow">
              <a:lnSpc>
                <a:spcPct val="150000"/>
              </a:lnSpc>
              <a:spcBef>
                <a:spcPts val="0"/>
              </a:spcBef>
              <a:spcAft>
                <a:spcPts val="0"/>
              </a:spcAft>
              <a:buNone/>
              <a:tabLst>
                <a:tab pos="228600" algn="l"/>
              </a:tabLst>
            </a:pPr>
            <a:r>
              <a:rPr lang="en-US" sz="2400" b="1" baseline="30000" dirty="0" smtClean="0">
                <a:latin typeface="Times New Roman"/>
                <a:ea typeface="Times New Roman"/>
              </a:rPr>
              <a:t>        female progenies.</a:t>
            </a:r>
          </a:p>
          <a:p>
            <a:pPr lvl="0" algn="justLow">
              <a:lnSpc>
                <a:spcPct val="150000"/>
              </a:lnSpc>
              <a:spcBef>
                <a:spcPts val="0"/>
              </a:spcBef>
              <a:spcAft>
                <a:spcPts val="0"/>
              </a:spcAft>
              <a:buFont typeface="Wingdings"/>
              <a:buChar char=""/>
              <a:tabLst>
                <a:tab pos="228600" algn="l"/>
              </a:tabLst>
            </a:pPr>
            <a:endParaRPr lang="en-US" sz="2400" b="1" baseline="30000" dirty="0" smtClean="0">
              <a:latin typeface="Times New Roman"/>
              <a:ea typeface="Times New Roman"/>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lvl="0" algn="justLow">
              <a:lnSpc>
                <a:spcPct val="150000"/>
              </a:lnSpc>
              <a:spcBef>
                <a:spcPts val="0"/>
              </a:spcBef>
              <a:spcAft>
                <a:spcPts val="0"/>
              </a:spcAft>
              <a:buFont typeface="Wingdings"/>
              <a:buChar char=""/>
              <a:tabLst>
                <a:tab pos="228600" algn="l"/>
              </a:tabLst>
            </a:pPr>
            <a:r>
              <a:rPr lang="en-US" sz="2400" b="1" baseline="30000" dirty="0">
                <a:solidFill>
                  <a:srgbClr val="FFFF00"/>
                </a:solidFill>
                <a:latin typeface="Times New Roman"/>
                <a:ea typeface="Times New Roman"/>
              </a:rPr>
              <a:t>Fetal warfarin syndrome (D). </a:t>
            </a:r>
            <a:r>
              <a:rPr lang="en-US" sz="2400" b="1" baseline="30000" dirty="0">
                <a:latin typeface="Times New Roman"/>
                <a:ea typeface="Times New Roman"/>
              </a:rPr>
              <a:t>The anomalies is characterized mainly by </a:t>
            </a:r>
            <a:r>
              <a:rPr lang="en-US" sz="2400" b="1" u="sng" baseline="30000" dirty="0">
                <a:solidFill>
                  <a:srgbClr val="92D050"/>
                </a:solidFill>
                <a:latin typeface="Times New Roman"/>
                <a:ea typeface="Times New Roman"/>
              </a:rPr>
              <a:t>skeletal abnormalities</a:t>
            </a:r>
            <a:r>
              <a:rPr lang="en-US" sz="2400" b="1" baseline="30000" dirty="0">
                <a:latin typeface="Times New Roman"/>
                <a:ea typeface="Times New Roman"/>
              </a:rPr>
              <a:t>, which include </a:t>
            </a:r>
            <a:r>
              <a:rPr lang="en-US" sz="2400" b="1" baseline="30000" dirty="0">
                <a:solidFill>
                  <a:srgbClr val="92D050"/>
                </a:solidFill>
                <a:latin typeface="Times New Roman"/>
                <a:ea typeface="Times New Roman"/>
              </a:rPr>
              <a:t>nasal hypoplasia, a depressed or narrowed nasal bridge, </a:t>
            </a:r>
            <a:r>
              <a:rPr lang="en-US" sz="2400" b="1" baseline="30000" dirty="0" smtClean="0">
                <a:solidFill>
                  <a:srgbClr val="92D050"/>
                </a:solidFill>
                <a:latin typeface="Times New Roman"/>
                <a:ea typeface="Times New Roman"/>
              </a:rPr>
              <a:t>scoliosis, </a:t>
            </a:r>
            <a:r>
              <a:rPr lang="en-US" sz="2400" b="1" baseline="30000" dirty="0">
                <a:solidFill>
                  <a:srgbClr val="92D050"/>
                </a:solidFill>
                <a:latin typeface="Times New Roman"/>
                <a:ea typeface="Times New Roman"/>
              </a:rPr>
              <a:t>and calcifications in the vertebral column, femur, and heel bone which </a:t>
            </a:r>
            <a:r>
              <a:rPr lang="en-US" sz="2400" b="1" baseline="30000" dirty="0">
                <a:latin typeface="Times New Roman"/>
                <a:ea typeface="Times New Roman"/>
              </a:rPr>
              <a:t>show a peculiar stippled appearance on X-rays. Limb abnormalities, such as </a:t>
            </a:r>
            <a:r>
              <a:rPr lang="en-US" sz="2400" b="1" baseline="30000" dirty="0" err="1">
                <a:latin typeface="Times New Roman"/>
                <a:ea typeface="Times New Roman"/>
              </a:rPr>
              <a:t>brachydactyly</a:t>
            </a:r>
            <a:r>
              <a:rPr lang="en-US" sz="2400" b="1" baseline="30000" dirty="0">
                <a:latin typeface="Times New Roman"/>
                <a:ea typeface="Times New Roman"/>
              </a:rPr>
              <a:t> (unusually short fingers and toes) or underdeveloped extremities, can also occur (seen with first trimester exposure). A distinctly different pattern is seen with second- and third-trimester exposure to </a:t>
            </a:r>
            <a:r>
              <a:rPr lang="en-US" sz="2400" b="1" u="sng" baseline="30000" dirty="0" err="1">
                <a:solidFill>
                  <a:srgbClr val="FFFF00"/>
                </a:solidFill>
                <a:latin typeface="Times New Roman"/>
                <a:ea typeface="Times New Roman"/>
              </a:rPr>
              <a:t>coumarins</a:t>
            </a:r>
            <a:r>
              <a:rPr lang="en-US" sz="2400" b="1" baseline="30000" dirty="0">
                <a:latin typeface="Times New Roman"/>
                <a:ea typeface="Times New Roman"/>
              </a:rPr>
              <a:t>, featuring </a:t>
            </a:r>
            <a:r>
              <a:rPr lang="en-US" sz="2400" b="1" baseline="30000" dirty="0">
                <a:solidFill>
                  <a:srgbClr val="92D050"/>
                </a:solidFill>
                <a:latin typeface="Times New Roman"/>
                <a:ea typeface="Times New Roman"/>
              </a:rPr>
              <a:t>optic atrophy, cataracts, mental retardation, microcephaly, </a:t>
            </a:r>
            <a:r>
              <a:rPr lang="en-US" sz="2400" b="1" baseline="30000" dirty="0" err="1">
                <a:solidFill>
                  <a:srgbClr val="92D050"/>
                </a:solidFill>
                <a:latin typeface="Times New Roman"/>
                <a:ea typeface="Times New Roman"/>
              </a:rPr>
              <a:t>microphthalmia</a:t>
            </a:r>
            <a:r>
              <a:rPr lang="en-US" sz="2400" b="1" baseline="30000" dirty="0">
                <a:solidFill>
                  <a:srgbClr val="92D050"/>
                </a:solidFill>
                <a:latin typeface="Times New Roman"/>
                <a:ea typeface="Times New Roman"/>
              </a:rPr>
              <a:t>, deafness, growth retardation, scoliosis (curvature of the spine), seizures and hemorrhage.</a:t>
            </a:r>
          </a:p>
          <a:p>
            <a:pPr lvl="0" algn="justLow">
              <a:lnSpc>
                <a:spcPct val="150000"/>
              </a:lnSpc>
              <a:spcBef>
                <a:spcPts val="0"/>
              </a:spcBef>
              <a:spcAft>
                <a:spcPts val="0"/>
              </a:spcAft>
              <a:buFont typeface="Wingdings"/>
              <a:buChar char=""/>
              <a:tabLst>
                <a:tab pos="228600" algn="l"/>
              </a:tabLst>
            </a:pPr>
            <a:r>
              <a:rPr lang="en-US" sz="2400" b="1" baseline="30000" dirty="0">
                <a:solidFill>
                  <a:srgbClr val="FFFF00"/>
                </a:solidFill>
                <a:latin typeface="Times New Roman"/>
                <a:ea typeface="Times New Roman"/>
              </a:rPr>
              <a:t>Aminoglycosides (C)</a:t>
            </a:r>
            <a:r>
              <a:rPr lang="en-US" sz="2400" b="1" baseline="30000" dirty="0">
                <a:latin typeface="Times New Roman"/>
                <a:ea typeface="Times New Roman"/>
              </a:rPr>
              <a:t> (high dose). VIII cranial nerve damage</a:t>
            </a:r>
          </a:p>
          <a:p>
            <a:pPr lvl="0" algn="justLow">
              <a:lnSpc>
                <a:spcPct val="150000"/>
              </a:lnSpc>
              <a:spcBef>
                <a:spcPts val="0"/>
              </a:spcBef>
              <a:spcAft>
                <a:spcPts val="0"/>
              </a:spcAft>
              <a:buFont typeface="Wingdings"/>
              <a:buChar char=""/>
              <a:tabLst>
                <a:tab pos="228600" algn="l"/>
              </a:tabLst>
            </a:pPr>
            <a:r>
              <a:rPr lang="en-US" sz="2400" b="1" baseline="30000" dirty="0">
                <a:solidFill>
                  <a:srgbClr val="FFFF00"/>
                </a:solidFill>
                <a:latin typeface="Times New Roman"/>
                <a:ea typeface="Times New Roman"/>
              </a:rPr>
              <a:t>Androgens (X)</a:t>
            </a:r>
            <a:r>
              <a:rPr lang="en-US" sz="2400" b="1" baseline="30000" dirty="0">
                <a:latin typeface="Times New Roman"/>
                <a:ea typeface="Times New Roman"/>
              </a:rPr>
              <a:t>. Masculinization of female fetus</a:t>
            </a:r>
          </a:p>
          <a:p>
            <a:pPr lvl="0" algn="justLow">
              <a:lnSpc>
                <a:spcPct val="150000"/>
              </a:lnSpc>
              <a:spcBef>
                <a:spcPts val="0"/>
              </a:spcBef>
              <a:spcAft>
                <a:spcPts val="0"/>
              </a:spcAft>
              <a:buFont typeface="Wingdings"/>
              <a:buChar char=""/>
              <a:tabLst>
                <a:tab pos="228600" algn="l"/>
              </a:tabLst>
            </a:pPr>
            <a:r>
              <a:rPr lang="en-US" sz="2400" b="1" baseline="30000" dirty="0">
                <a:solidFill>
                  <a:srgbClr val="FFFF00"/>
                </a:solidFill>
                <a:latin typeface="Times New Roman"/>
                <a:ea typeface="Times New Roman"/>
              </a:rPr>
              <a:t>ACE inhibitors (D) </a:t>
            </a:r>
            <a:r>
              <a:rPr lang="en-US" sz="2400" b="1" baseline="30000" dirty="0">
                <a:latin typeface="Times New Roman"/>
                <a:ea typeface="Times New Roman"/>
              </a:rPr>
              <a:t>as captopril and </a:t>
            </a:r>
            <a:r>
              <a:rPr lang="en-US" sz="2400" b="1" baseline="30000" dirty="0" err="1">
                <a:latin typeface="Times New Roman"/>
                <a:ea typeface="Times New Roman"/>
              </a:rPr>
              <a:t>enalapril</a:t>
            </a:r>
            <a:r>
              <a:rPr lang="en-US" sz="2400" b="1" baseline="30000" dirty="0">
                <a:latin typeface="Times New Roman"/>
                <a:ea typeface="Times New Roman"/>
              </a:rPr>
              <a:t>. Renal tubular dysplasia (abnormality in maturation of cells), skull </a:t>
            </a:r>
            <a:r>
              <a:rPr lang="en-US" sz="2400" b="1" baseline="30000" dirty="0" err="1">
                <a:latin typeface="Times New Roman"/>
                <a:ea typeface="Times New Roman"/>
              </a:rPr>
              <a:t>hypoplasia</a:t>
            </a:r>
            <a:r>
              <a:rPr lang="en-US" sz="2400" b="1" baseline="30000" dirty="0">
                <a:latin typeface="Times New Roman"/>
                <a:ea typeface="Times New Roman"/>
              </a:rPr>
              <a:t> </a:t>
            </a:r>
            <a:r>
              <a:rPr lang="en-US" sz="2400" b="1" baseline="30000" dirty="0" err="1" smtClean="0">
                <a:latin typeface="Times New Roman"/>
                <a:ea typeface="Times New Roman"/>
              </a:rPr>
              <a:t>oligohydramnios</a:t>
            </a:r>
            <a:r>
              <a:rPr lang="ar-SA" sz="2400" b="1" baseline="30000" dirty="0" smtClean="0">
                <a:latin typeface="Times New Roman"/>
                <a:ea typeface="Times New Roman"/>
              </a:rPr>
              <a:t> </a:t>
            </a:r>
            <a:r>
              <a:rPr lang="en-US" sz="2400" b="1" baseline="30000" dirty="0" smtClean="0">
                <a:latin typeface="Times New Roman"/>
                <a:ea typeface="Times New Roman"/>
              </a:rPr>
              <a:t>(deficiency </a:t>
            </a:r>
            <a:r>
              <a:rPr lang="en-US" sz="2400" b="1" baseline="30000" dirty="0">
                <a:latin typeface="Times New Roman"/>
                <a:ea typeface="Times New Roman"/>
              </a:rPr>
              <a:t>of </a:t>
            </a:r>
            <a:endParaRPr lang="en-US" sz="2400" b="1" baseline="30000" dirty="0" smtClean="0">
              <a:latin typeface="Times New Roman"/>
              <a:ea typeface="Times New Roman"/>
            </a:endParaRPr>
          </a:p>
          <a:p>
            <a:pPr lvl="0" algn="justLow">
              <a:lnSpc>
                <a:spcPct val="150000"/>
              </a:lnSpc>
              <a:spcBef>
                <a:spcPts val="0"/>
              </a:spcBef>
              <a:spcAft>
                <a:spcPts val="0"/>
              </a:spcAft>
              <a:buNone/>
              <a:tabLst>
                <a:tab pos="228600" algn="l"/>
              </a:tabLst>
            </a:pPr>
            <a:r>
              <a:rPr lang="en-US" sz="2400" b="1" baseline="30000" dirty="0" smtClean="0">
                <a:latin typeface="Times New Roman"/>
                <a:ea typeface="Times New Roman"/>
              </a:rPr>
              <a:t>       amniotic </a:t>
            </a:r>
            <a:r>
              <a:rPr lang="en-US" sz="2400" b="1" baseline="30000" dirty="0">
                <a:latin typeface="Times New Roman"/>
                <a:ea typeface="Times New Roman"/>
              </a:rPr>
              <a:t>fluid), pulmonary hypoplasia. </a:t>
            </a:r>
            <a:endParaRPr lang="en-US" sz="2400" b="1" baseline="30000" dirty="0" smtClean="0">
              <a:latin typeface="Times New Roman"/>
              <a:ea typeface="Times New Roman"/>
            </a:endParaRPr>
          </a:p>
          <a:p>
            <a:pPr lvl="0" algn="justLow">
              <a:lnSpc>
                <a:spcPct val="150000"/>
              </a:lnSpc>
              <a:spcBef>
                <a:spcPts val="0"/>
              </a:spcBef>
              <a:spcAft>
                <a:spcPts val="0"/>
              </a:spcAft>
              <a:buFont typeface="Wingdings"/>
              <a:buChar char=""/>
              <a:tabLst>
                <a:tab pos="228600" algn="l"/>
              </a:tabLst>
            </a:pPr>
            <a:r>
              <a:rPr lang="en-US" sz="2400" b="1" baseline="30000" dirty="0" err="1" smtClean="0">
                <a:solidFill>
                  <a:srgbClr val="FFFF00"/>
                </a:solidFill>
                <a:latin typeface="Times New Roman"/>
                <a:ea typeface="Times New Roman"/>
              </a:rPr>
              <a:t>Antineoplastics</a:t>
            </a:r>
            <a:r>
              <a:rPr lang="en-US" sz="2400" b="1" baseline="30000" dirty="0" smtClean="0">
                <a:solidFill>
                  <a:srgbClr val="FFFF00"/>
                </a:solidFill>
                <a:latin typeface="Times New Roman"/>
                <a:ea typeface="Times New Roman"/>
              </a:rPr>
              <a:t> </a:t>
            </a:r>
            <a:r>
              <a:rPr lang="en-US" sz="2400" b="1" baseline="30000" dirty="0">
                <a:solidFill>
                  <a:srgbClr val="FFFF00"/>
                </a:solidFill>
                <a:latin typeface="Times New Roman"/>
                <a:ea typeface="Times New Roman"/>
              </a:rPr>
              <a:t>(D)</a:t>
            </a:r>
            <a:r>
              <a:rPr lang="en-US" sz="2400" b="1" baseline="30000" dirty="0">
                <a:latin typeface="Times New Roman"/>
                <a:ea typeface="Times New Roman"/>
              </a:rPr>
              <a:t>. Alkylating agents cause growth retardation, cleft palate</a:t>
            </a:r>
            <a:r>
              <a:rPr lang="en-US" sz="2400" b="1" baseline="30000" dirty="0" smtClean="0">
                <a:latin typeface="Times New Roman"/>
                <a:ea typeface="Times New Roman"/>
              </a:rPr>
              <a:t>,</a:t>
            </a:r>
          </a:p>
          <a:p>
            <a:pPr lvl="0" algn="justLow">
              <a:lnSpc>
                <a:spcPct val="150000"/>
              </a:lnSpc>
              <a:spcBef>
                <a:spcPts val="0"/>
              </a:spcBef>
              <a:spcAft>
                <a:spcPts val="0"/>
              </a:spcAft>
              <a:buNone/>
              <a:tabLst>
                <a:tab pos="228600" algn="l"/>
              </a:tabLst>
            </a:pPr>
            <a:r>
              <a:rPr lang="en-US" sz="2400" b="1" baseline="30000" dirty="0" smtClean="0">
                <a:latin typeface="Times New Roman"/>
                <a:ea typeface="Times New Roman"/>
              </a:rPr>
              <a:t>       </a:t>
            </a:r>
            <a:r>
              <a:rPr lang="en-US" sz="2400" b="1" baseline="30000" dirty="0" err="1">
                <a:latin typeface="Times New Roman"/>
                <a:ea typeface="Times New Roman"/>
              </a:rPr>
              <a:t>microphthalmia</a:t>
            </a:r>
            <a:r>
              <a:rPr lang="en-US" sz="2400" b="1" baseline="30000" dirty="0">
                <a:latin typeface="Times New Roman"/>
                <a:ea typeface="Times New Roman"/>
              </a:rPr>
              <a:t> (small eyes), cloudy cornea, agenesis of kidney </a:t>
            </a:r>
            <a:endParaRPr lang="en-US" sz="2400" b="1" baseline="30000" dirty="0" smtClean="0">
              <a:latin typeface="Times New Roman"/>
              <a:ea typeface="Times New Roman"/>
            </a:endParaRPr>
          </a:p>
          <a:p>
            <a:pPr lvl="0" algn="justLow">
              <a:lnSpc>
                <a:spcPct val="150000"/>
              </a:lnSpc>
              <a:spcBef>
                <a:spcPts val="0"/>
              </a:spcBef>
              <a:spcAft>
                <a:spcPts val="0"/>
              </a:spcAft>
              <a:buNone/>
              <a:tabLst>
                <a:tab pos="228600" algn="l"/>
              </a:tabLst>
            </a:pPr>
            <a:r>
              <a:rPr lang="en-US" sz="2400" b="1" baseline="30000" dirty="0" smtClean="0">
                <a:latin typeface="Times New Roman"/>
                <a:ea typeface="Times New Roman"/>
              </a:rPr>
              <a:t>       (</a:t>
            </a:r>
            <a:r>
              <a:rPr lang="en-US" sz="2400" b="1" baseline="30000" dirty="0">
                <a:latin typeface="Times New Roman"/>
                <a:ea typeface="Times New Roman"/>
              </a:rPr>
              <a:t>failure to develop), cardiac defects. Antimetabolite agents </a:t>
            </a:r>
            <a:r>
              <a:rPr lang="en-US" sz="2400" b="1" baseline="30000" dirty="0" smtClean="0">
                <a:latin typeface="Times New Roman"/>
                <a:ea typeface="Times New Roman"/>
              </a:rPr>
              <a:t>cause</a:t>
            </a:r>
          </a:p>
          <a:p>
            <a:pPr lvl="0" algn="justLow">
              <a:lnSpc>
                <a:spcPct val="150000"/>
              </a:lnSpc>
              <a:spcBef>
                <a:spcPts val="0"/>
              </a:spcBef>
              <a:spcAft>
                <a:spcPts val="0"/>
              </a:spcAft>
              <a:buNone/>
              <a:tabLst>
                <a:tab pos="228600" algn="l"/>
              </a:tabLst>
            </a:pPr>
            <a:r>
              <a:rPr lang="en-US" sz="2400" b="1" baseline="30000" dirty="0" smtClean="0">
                <a:latin typeface="Times New Roman"/>
                <a:ea typeface="Times New Roman"/>
              </a:rPr>
              <a:t>        </a:t>
            </a:r>
            <a:r>
              <a:rPr lang="en-US" sz="2400" b="1" baseline="30000" dirty="0">
                <a:latin typeface="Times New Roman"/>
                <a:ea typeface="Times New Roman"/>
              </a:rPr>
              <a:t>growth retardation, malformation of ear, eye, nose, cleft palate</a:t>
            </a:r>
            <a:r>
              <a:rPr lang="en-US" sz="2400" b="1" baseline="30000" dirty="0" smtClean="0">
                <a:latin typeface="Times New Roman"/>
                <a:ea typeface="Times New Roman"/>
              </a:rPr>
              <a:t>,</a:t>
            </a:r>
          </a:p>
          <a:p>
            <a:pPr lvl="0" algn="justLow">
              <a:lnSpc>
                <a:spcPct val="150000"/>
              </a:lnSpc>
              <a:spcBef>
                <a:spcPts val="0"/>
              </a:spcBef>
              <a:spcAft>
                <a:spcPts val="0"/>
              </a:spcAft>
              <a:buNone/>
              <a:tabLst>
                <a:tab pos="228600" algn="l"/>
              </a:tabLst>
            </a:pPr>
            <a:r>
              <a:rPr lang="en-US" sz="2400" b="1" baseline="30000" dirty="0" smtClean="0">
                <a:latin typeface="Times New Roman"/>
                <a:ea typeface="Times New Roman"/>
              </a:rPr>
              <a:t>        </a:t>
            </a:r>
            <a:r>
              <a:rPr lang="en-US" sz="2400" b="1" baseline="30000" dirty="0">
                <a:latin typeface="Times New Roman"/>
                <a:ea typeface="Times New Roman"/>
              </a:rPr>
              <a:t>malformation of extremities, fingers, brain and skull</a:t>
            </a:r>
            <a:endParaRPr lang="en-US" sz="2400" b="1" baseline="30000" dirty="0"/>
          </a:p>
        </p:txBody>
      </p:sp>
    </p:spTree>
    <p:extLst>
      <p:ext uri="{BB962C8B-B14F-4D97-AF65-F5344CB8AC3E}">
        <p14:creationId xmlns:p14="http://schemas.microsoft.com/office/powerpoint/2010/main" val="3036970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lvl="0" algn="justLow">
              <a:lnSpc>
                <a:spcPct val="150000"/>
              </a:lnSpc>
              <a:spcBef>
                <a:spcPts val="0"/>
              </a:spcBef>
              <a:spcAft>
                <a:spcPts val="0"/>
              </a:spcAft>
              <a:buFont typeface="Wingdings"/>
              <a:buChar char=""/>
              <a:tabLst>
                <a:tab pos="228600" algn="l"/>
              </a:tabLst>
            </a:pPr>
            <a:r>
              <a:rPr lang="en-US" b="1" baseline="30000" dirty="0" err="1">
                <a:solidFill>
                  <a:srgbClr val="FFFF00"/>
                </a:solidFill>
                <a:latin typeface="Times New Roman"/>
                <a:ea typeface="Times New Roman"/>
              </a:rPr>
              <a:t>Retinoids</a:t>
            </a:r>
            <a:r>
              <a:rPr lang="en-US" b="1" baseline="30000" dirty="0">
                <a:solidFill>
                  <a:srgbClr val="FFFF00"/>
                </a:solidFill>
                <a:latin typeface="Times New Roman"/>
                <a:ea typeface="Times New Roman"/>
              </a:rPr>
              <a:t> (X) </a:t>
            </a:r>
            <a:r>
              <a:rPr lang="en-US" b="1" baseline="30000" dirty="0" err="1">
                <a:latin typeface="Times New Roman"/>
                <a:ea typeface="Times New Roman"/>
              </a:rPr>
              <a:t>isotretinoin</a:t>
            </a:r>
            <a:r>
              <a:rPr lang="en-US" b="1" baseline="30000" dirty="0">
                <a:solidFill>
                  <a:srgbClr val="FFFF00"/>
                </a:solidFill>
                <a:latin typeface="Times New Roman"/>
                <a:ea typeface="Times New Roman"/>
              </a:rPr>
              <a:t> </a:t>
            </a:r>
            <a:r>
              <a:rPr lang="en-US" b="1" baseline="30000" dirty="0">
                <a:latin typeface="Times New Roman"/>
                <a:ea typeface="Times New Roman"/>
              </a:rPr>
              <a:t>and </a:t>
            </a:r>
            <a:r>
              <a:rPr lang="en-US" b="1" baseline="30000" dirty="0" err="1">
                <a:latin typeface="Times New Roman"/>
                <a:ea typeface="Times New Roman"/>
              </a:rPr>
              <a:t>etretinate</a:t>
            </a:r>
            <a:r>
              <a:rPr lang="en-US" b="1" baseline="30000" dirty="0">
                <a:latin typeface="Times New Roman"/>
                <a:ea typeface="Times New Roman"/>
              </a:rPr>
              <a:t> cause heart defect, spontaneous abortion, </a:t>
            </a:r>
            <a:r>
              <a:rPr lang="en-US" b="1" baseline="30000" dirty="0" err="1">
                <a:latin typeface="Times New Roman"/>
                <a:ea typeface="Times New Roman"/>
              </a:rPr>
              <a:t>microtia</a:t>
            </a:r>
            <a:r>
              <a:rPr lang="en-US" b="1" baseline="30000" dirty="0">
                <a:latin typeface="Times New Roman"/>
                <a:ea typeface="Times New Roman"/>
              </a:rPr>
              <a:t> (small external ears), microcephalus, hydrocephalus, cognitive defects. </a:t>
            </a:r>
            <a:r>
              <a:rPr lang="en-US" b="1" baseline="30000" dirty="0" err="1">
                <a:latin typeface="Times New Roman"/>
                <a:ea typeface="Times New Roman"/>
              </a:rPr>
              <a:t>Isotretinoin</a:t>
            </a:r>
            <a:r>
              <a:rPr lang="en-US" b="1" baseline="30000" dirty="0">
                <a:latin typeface="Times New Roman"/>
                <a:ea typeface="Times New Roman"/>
              </a:rPr>
              <a:t>, which is often used to treat severe acne, is such a strong teratogen that just a single dose taken by a pregnant woman may result in serious birth defects. Because of this effect, most countries have systems in place to ensure that it is not given to pregnant women, and that the patient is aware of how important it is to prevent pregnancy during and at least one month after treatment. </a:t>
            </a:r>
          </a:p>
          <a:p>
            <a:pPr lvl="0" algn="justLow">
              <a:lnSpc>
                <a:spcPct val="150000"/>
              </a:lnSpc>
              <a:spcBef>
                <a:spcPts val="0"/>
              </a:spcBef>
              <a:spcAft>
                <a:spcPts val="0"/>
              </a:spcAft>
              <a:buFont typeface="Wingdings"/>
              <a:buChar char=""/>
              <a:tabLst>
                <a:tab pos="228600" algn="l"/>
              </a:tabLst>
            </a:pPr>
            <a:r>
              <a:rPr lang="en-US" b="1" baseline="30000" dirty="0" err="1">
                <a:solidFill>
                  <a:srgbClr val="FFFF00"/>
                </a:solidFill>
                <a:latin typeface="Times New Roman"/>
                <a:ea typeface="Times New Roman"/>
              </a:rPr>
              <a:t>Vallproic</a:t>
            </a:r>
            <a:r>
              <a:rPr lang="en-US" b="1" baseline="30000" dirty="0">
                <a:solidFill>
                  <a:srgbClr val="FFFF00"/>
                </a:solidFill>
                <a:latin typeface="Times New Roman"/>
                <a:ea typeface="Times New Roman"/>
              </a:rPr>
              <a:t> acid (D) </a:t>
            </a:r>
            <a:r>
              <a:rPr lang="en-US" b="1" baseline="30000" dirty="0">
                <a:latin typeface="Times New Roman"/>
                <a:ea typeface="Times New Roman"/>
              </a:rPr>
              <a:t>causes </a:t>
            </a:r>
            <a:r>
              <a:rPr lang="en-US" b="1" baseline="30000" dirty="0" smtClean="0">
                <a:latin typeface="Times New Roman"/>
                <a:ea typeface="Times New Roman"/>
              </a:rPr>
              <a:t>SPINA </a:t>
            </a:r>
            <a:r>
              <a:rPr lang="en-US" b="1" baseline="30000" dirty="0">
                <a:latin typeface="Times New Roman"/>
                <a:ea typeface="Times New Roman"/>
              </a:rPr>
              <a:t>BIFIDA (incomplete closure of the embryonic neural tube, this allows a portion of the spinal cord to stick out through the opening in the bones), facial anomalies, slow development</a:t>
            </a:r>
            <a:r>
              <a:rPr lang="en-US" b="1" baseline="30000" dirty="0" smtClean="0">
                <a:latin typeface="Times New Roman"/>
                <a:ea typeface="Times New Roman"/>
              </a:rPr>
              <a:t>.</a:t>
            </a:r>
          </a:p>
          <a:p>
            <a:pPr lvl="0" algn="justLow">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Low">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Low">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Low">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Low">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Low">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Low">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Low">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Low">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Low">
              <a:lnSpc>
                <a:spcPct val="150000"/>
              </a:lnSpc>
              <a:spcBef>
                <a:spcPts val="0"/>
              </a:spcBef>
              <a:spcAft>
                <a:spcPts val="0"/>
              </a:spcAft>
              <a:buFont typeface="Wingdings"/>
              <a:buChar char=""/>
              <a:tabLst>
                <a:tab pos="228600" algn="l"/>
              </a:tabLst>
            </a:pPr>
            <a:endParaRPr lang="en-US" b="1" baseline="30000" dirty="0">
              <a:latin typeface="Times New Roman"/>
              <a:ea typeface="Times New Roman"/>
            </a:endParaRPr>
          </a:p>
          <a:p>
            <a:pPr lvl="0" algn="justLow">
              <a:lnSpc>
                <a:spcPct val="150000"/>
              </a:lnSpc>
              <a:spcBef>
                <a:spcPts val="0"/>
              </a:spcBef>
              <a:spcAft>
                <a:spcPts val="0"/>
              </a:spcAft>
              <a:buFont typeface="Wingdings"/>
              <a:buChar char=""/>
              <a:tabLst>
                <a:tab pos="228600" algn="l"/>
              </a:tabLst>
            </a:pPr>
            <a:r>
              <a:rPr lang="en-US" b="1" baseline="30000" dirty="0">
                <a:solidFill>
                  <a:srgbClr val="FFFF00"/>
                </a:solidFill>
                <a:latin typeface="Times New Roman"/>
                <a:ea typeface="Times New Roman"/>
              </a:rPr>
              <a:t>Vitamin A</a:t>
            </a:r>
            <a:r>
              <a:rPr lang="en-US" b="1" baseline="30000" dirty="0">
                <a:latin typeface="Times New Roman"/>
                <a:ea typeface="Times New Roman"/>
              </a:rPr>
              <a:t> (&gt;18000-25000 </a:t>
            </a:r>
            <a:r>
              <a:rPr lang="en-US" b="1" baseline="30000" dirty="0" err="1">
                <a:latin typeface="Times New Roman"/>
                <a:ea typeface="Times New Roman"/>
              </a:rPr>
              <a:t>lU</a:t>
            </a:r>
            <a:r>
              <a:rPr lang="en-US" b="1" baseline="30000" dirty="0">
                <a:latin typeface="Times New Roman"/>
                <a:ea typeface="Times New Roman"/>
              </a:rPr>
              <a:t>/day) (X) causes </a:t>
            </a:r>
            <a:r>
              <a:rPr lang="en-US" b="1" baseline="30000" dirty="0" err="1">
                <a:latin typeface="Times New Roman"/>
                <a:ea typeface="Times New Roman"/>
              </a:rPr>
              <a:t>Microtia</a:t>
            </a:r>
            <a:r>
              <a:rPr lang="en-US" b="1" baseline="30000" dirty="0">
                <a:latin typeface="Times New Roman"/>
                <a:ea typeface="Times New Roman"/>
              </a:rPr>
              <a:t>, craniofacial, CNS and cardiac anomalies, </a:t>
            </a:r>
            <a:endParaRPr lang="en-US" b="1" baseline="30000" dirty="0" smtClean="0">
              <a:latin typeface="Times New Roman"/>
              <a:ea typeface="Times New Roman"/>
            </a:endParaRPr>
          </a:p>
          <a:p>
            <a:pPr lvl="0" algn="justLow">
              <a:lnSpc>
                <a:spcPct val="150000"/>
              </a:lnSpc>
              <a:spcBef>
                <a:spcPts val="0"/>
              </a:spcBef>
              <a:spcAft>
                <a:spcPts val="0"/>
              </a:spcAft>
              <a:buNone/>
              <a:tabLst>
                <a:tab pos="228600" algn="l"/>
              </a:tabLst>
            </a:pPr>
            <a:r>
              <a:rPr lang="en-US" b="1" baseline="30000" dirty="0" smtClean="0">
                <a:latin typeface="Times New Roman"/>
                <a:ea typeface="Times New Roman"/>
              </a:rPr>
              <a:t>       bowel </a:t>
            </a:r>
            <a:r>
              <a:rPr lang="en-US" b="1" baseline="30000" dirty="0">
                <a:latin typeface="Times New Roman"/>
                <a:ea typeface="Times New Roman"/>
              </a:rPr>
              <a:t>atresia, limb reductions and urinary tract defects. Medical guidelines also suggest </a:t>
            </a:r>
            <a:endParaRPr lang="en-US" b="1" baseline="30000" dirty="0" smtClean="0">
              <a:latin typeface="Times New Roman"/>
              <a:ea typeface="Times New Roman"/>
            </a:endParaRPr>
          </a:p>
          <a:p>
            <a:pPr lvl="0" algn="justLow">
              <a:lnSpc>
                <a:spcPct val="150000"/>
              </a:lnSpc>
              <a:spcBef>
                <a:spcPts val="0"/>
              </a:spcBef>
              <a:spcAft>
                <a:spcPts val="0"/>
              </a:spcAft>
              <a:buNone/>
              <a:tabLst>
                <a:tab pos="228600" algn="l"/>
              </a:tabLst>
            </a:pPr>
            <a:r>
              <a:rPr lang="en-US" b="1" baseline="30000" dirty="0" smtClean="0">
                <a:latin typeface="Times New Roman"/>
                <a:ea typeface="Times New Roman"/>
              </a:rPr>
              <a:t>        that </a:t>
            </a:r>
            <a:r>
              <a:rPr lang="en-US" b="1" baseline="30000" dirty="0">
                <a:latin typeface="Times New Roman"/>
                <a:ea typeface="Times New Roman"/>
              </a:rPr>
              <a:t>pregnant women should limit vitamin A intake to about 700 </a:t>
            </a:r>
            <a:r>
              <a:rPr lang="en-US" b="1" baseline="30000" dirty="0" err="1">
                <a:latin typeface="Times New Roman"/>
                <a:ea typeface="Times New Roman"/>
              </a:rPr>
              <a:t>μg</a:t>
            </a:r>
            <a:r>
              <a:rPr lang="en-US" b="1" baseline="30000" dirty="0">
                <a:latin typeface="Times New Roman"/>
                <a:ea typeface="Times New Roman"/>
              </a:rPr>
              <a:t>/day, as it has </a:t>
            </a:r>
            <a:endParaRPr lang="en-US" b="1" baseline="30000" dirty="0" smtClean="0">
              <a:latin typeface="Times New Roman"/>
              <a:ea typeface="Times New Roman"/>
            </a:endParaRPr>
          </a:p>
          <a:p>
            <a:pPr lvl="0" algn="justLow">
              <a:lnSpc>
                <a:spcPct val="150000"/>
              </a:lnSpc>
              <a:spcBef>
                <a:spcPts val="0"/>
              </a:spcBef>
              <a:spcAft>
                <a:spcPts val="0"/>
              </a:spcAft>
              <a:buNone/>
              <a:tabLst>
                <a:tab pos="228600" algn="l"/>
              </a:tabLst>
            </a:pPr>
            <a:r>
              <a:rPr lang="en-US" b="1" baseline="30000" dirty="0" smtClean="0">
                <a:latin typeface="Times New Roman"/>
                <a:ea typeface="Times New Roman"/>
              </a:rPr>
              <a:t>        </a:t>
            </a:r>
            <a:r>
              <a:rPr lang="en-US" b="1" baseline="30000" dirty="0" err="1" smtClean="0">
                <a:latin typeface="Times New Roman"/>
                <a:ea typeface="Times New Roman"/>
              </a:rPr>
              <a:t>teratogenic</a:t>
            </a:r>
            <a:r>
              <a:rPr lang="en-US" b="1" baseline="30000" dirty="0" smtClean="0">
                <a:latin typeface="Times New Roman"/>
                <a:ea typeface="Times New Roman"/>
              </a:rPr>
              <a:t> </a:t>
            </a:r>
            <a:r>
              <a:rPr lang="en-US" b="1" baseline="30000" dirty="0">
                <a:latin typeface="Times New Roman"/>
                <a:ea typeface="Times New Roman"/>
              </a:rPr>
              <a:t>potential when consumed in excess</a:t>
            </a:r>
            <a:r>
              <a:rPr lang="en-US" b="1" baseline="30000" dirty="0" smtClean="0">
                <a:latin typeface="Times New Roman"/>
                <a:ea typeface="Times New Roman"/>
              </a:rPr>
              <a:t>.</a:t>
            </a:r>
            <a:endParaRPr lang="en-US" b="1" baseline="30000" dirty="0">
              <a:latin typeface="Times New Roman"/>
              <a:ea typeface="Times New Roman"/>
            </a:endParaRPr>
          </a:p>
        </p:txBody>
      </p:sp>
      <p:sp>
        <p:nvSpPr>
          <p:cNvPr id="4" name="TextBox 3"/>
          <p:cNvSpPr txBox="1"/>
          <p:nvPr/>
        </p:nvSpPr>
        <p:spPr>
          <a:xfrm>
            <a:off x="467360" y="4343400"/>
            <a:ext cx="5943600" cy="1292662"/>
          </a:xfrm>
          <a:prstGeom prst="rect">
            <a:avLst/>
          </a:prstGeom>
          <a:noFill/>
        </p:spPr>
        <p:txBody>
          <a:bodyPr wrap="square" rtlCol="0">
            <a:spAutoFit/>
          </a:bodyPr>
          <a:lstStyle/>
          <a:p>
            <a:pPr>
              <a:lnSpc>
                <a:spcPct val="150000"/>
              </a:lnSpc>
            </a:pPr>
            <a:endParaRPr lang="en-US" sz="2000" b="1" baseline="30000" dirty="0">
              <a:solidFill>
                <a:srgbClr val="FFFF00"/>
              </a:solidFill>
              <a:latin typeface="Times New Roman"/>
            </a:endParaRPr>
          </a:p>
          <a:p>
            <a:pPr>
              <a:lnSpc>
                <a:spcPct val="150000"/>
              </a:lnSpc>
            </a:pPr>
            <a:endParaRPr lang="en-US" sz="2000" baseline="30000" dirty="0" smtClean="0">
              <a:solidFill>
                <a:srgbClr val="FFFF00"/>
              </a:solidFill>
              <a:latin typeface="Times New Roman"/>
            </a:endParaRPr>
          </a:p>
          <a:p>
            <a:pPr>
              <a:lnSpc>
                <a:spcPct val="150000"/>
              </a:lnSpc>
            </a:pPr>
            <a:endParaRPr lang="en-US" sz="2000" baseline="30000" dirty="0">
              <a:solidFill>
                <a:srgbClr val="FFFF00"/>
              </a:solidFill>
              <a:latin typeface="Times New Roman"/>
            </a:endParaRPr>
          </a:p>
          <a:p>
            <a:endParaRPr lang="en-US" dirty="0"/>
          </a:p>
        </p:txBody>
      </p:sp>
      <p:pic>
        <p:nvPicPr>
          <p:cNvPr id="5" name="Content Placeholder 10" descr="File:Spina-bifida.jpg"/>
          <p:cNvPicPr>
            <a:picLocks/>
          </p:cNvPicPr>
          <p:nvPr/>
        </p:nvPicPr>
        <p:blipFill>
          <a:blip r:embed="rId3" r:link="rId4"/>
          <a:srcRect/>
          <a:stretch>
            <a:fillRect/>
          </a:stretch>
        </p:blipFill>
        <p:spPr bwMode="auto">
          <a:xfrm>
            <a:off x="1600200" y="2286001"/>
            <a:ext cx="5181600" cy="2590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970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lstStyle/>
          <a:p>
            <a:pPr algn="justLow">
              <a:lnSpc>
                <a:spcPct val="150000"/>
              </a:lnSpc>
              <a:spcBef>
                <a:spcPts val="0"/>
              </a:spcBef>
              <a:spcAft>
                <a:spcPts val="0"/>
              </a:spcAft>
              <a:buFont typeface="Wingdings"/>
              <a:buChar char=""/>
              <a:tabLst>
                <a:tab pos="228600" algn="l"/>
              </a:tabLst>
            </a:pPr>
            <a:r>
              <a:rPr lang="en-US" b="1" baseline="30000" dirty="0" smtClean="0">
                <a:solidFill>
                  <a:srgbClr val="FFFF00"/>
                </a:solidFill>
                <a:latin typeface="Times New Roman"/>
                <a:ea typeface="Times New Roman"/>
              </a:rPr>
              <a:t>Other </a:t>
            </a:r>
            <a:r>
              <a:rPr lang="en-US" b="1" baseline="30000" dirty="0" err="1" smtClean="0">
                <a:solidFill>
                  <a:srgbClr val="FFFF00"/>
                </a:solidFill>
                <a:latin typeface="Times New Roman"/>
                <a:ea typeface="Times New Roman"/>
              </a:rPr>
              <a:t>teratogenic</a:t>
            </a:r>
            <a:r>
              <a:rPr lang="en-US" b="1" baseline="30000" dirty="0" smtClean="0">
                <a:solidFill>
                  <a:srgbClr val="FFFF00"/>
                </a:solidFill>
                <a:latin typeface="Times New Roman"/>
                <a:ea typeface="Times New Roman"/>
              </a:rPr>
              <a:t> agents as Ionizing radiation: atomic weapons, radioiodine, radiation therapy, Infections: cytomegalovirus, herpes virus, parvovirus B-19, rubella virus (German measles), syphilis, toxoplasmosis, Venezuelan equine encephalitis virus, Metabolic imbalance: alcoholism, endemic cretinism, diabetes, folic acid deficiency, iodine deficiency, hyperthermia, </a:t>
            </a:r>
            <a:r>
              <a:rPr lang="en-US" b="1" spc="100" baseline="30000" dirty="0" err="1" smtClean="0">
                <a:solidFill>
                  <a:srgbClr val="FFFF00"/>
                </a:solidFill>
                <a:latin typeface="Times New Roman"/>
                <a:ea typeface="Times New Roman"/>
              </a:rPr>
              <a:t>phenylketonuria</a:t>
            </a:r>
            <a:r>
              <a:rPr lang="en-US" b="1" spc="100" baseline="30000" dirty="0" smtClean="0">
                <a:solidFill>
                  <a:srgbClr val="FFFF00"/>
                </a:solidFill>
                <a:latin typeface="Times New Roman"/>
                <a:ea typeface="Times New Roman"/>
              </a:rPr>
              <a:t>, rheumatic disease </a:t>
            </a:r>
            <a:r>
              <a:rPr lang="en-US" b="1" spc="100" baseline="30000" dirty="0" err="1" smtClean="0">
                <a:solidFill>
                  <a:srgbClr val="FFFF00"/>
                </a:solidFill>
                <a:latin typeface="Times New Roman"/>
                <a:ea typeface="Times New Roman"/>
              </a:rPr>
              <a:t>andcongenital</a:t>
            </a:r>
            <a:r>
              <a:rPr lang="en-US" b="1" spc="100" baseline="30000" dirty="0" smtClean="0">
                <a:solidFill>
                  <a:srgbClr val="FFFF00"/>
                </a:solidFill>
                <a:latin typeface="Times New Roman"/>
                <a:ea typeface="Times New Roman"/>
              </a:rPr>
              <a:t> heart block, </a:t>
            </a:r>
            <a:r>
              <a:rPr lang="en-US" b="1" spc="100" baseline="30000" dirty="0" err="1" smtClean="0">
                <a:solidFill>
                  <a:srgbClr val="FFFF00"/>
                </a:solidFill>
                <a:latin typeface="Times New Roman"/>
                <a:ea typeface="Times New Roman"/>
              </a:rPr>
              <a:t>virilizing</a:t>
            </a:r>
            <a:r>
              <a:rPr lang="en-US" b="1" spc="100" baseline="30000" dirty="0" smtClean="0">
                <a:solidFill>
                  <a:srgbClr val="FFFF00"/>
                </a:solidFill>
                <a:latin typeface="Times New Roman"/>
                <a:ea typeface="Times New Roman"/>
              </a:rPr>
              <a:t> tumors, </a:t>
            </a:r>
            <a:r>
              <a:rPr lang="en-US" b="1" spc="100" baseline="30000" dirty="0" err="1" smtClean="0">
                <a:solidFill>
                  <a:srgbClr val="FFFF00"/>
                </a:solidFill>
                <a:latin typeface="Times New Roman"/>
                <a:ea typeface="Times New Roman"/>
              </a:rPr>
              <a:t>temazepam</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Restoril</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Normisson</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nitrazepam</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Mogadon</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nimetazepam</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Ermin</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aminopterin</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busulfan</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chlorobiphenyls</a:t>
            </a:r>
            <a:r>
              <a:rPr lang="en-US" b="1" spc="100" baseline="30000" dirty="0" smtClean="0">
                <a:solidFill>
                  <a:srgbClr val="FFFF00"/>
                </a:solidFill>
                <a:latin typeface="Times New Roman"/>
                <a:ea typeface="Times New Roman"/>
              </a:rPr>
              <a:t> (PCBs), Dioxin, </a:t>
            </a:r>
            <a:r>
              <a:rPr lang="en-US" b="1" spc="100" baseline="30000" dirty="0" err="1" smtClean="0">
                <a:solidFill>
                  <a:srgbClr val="FFFF00"/>
                </a:solidFill>
                <a:latin typeface="Times New Roman"/>
                <a:ea typeface="Times New Roman"/>
              </a:rPr>
              <a:t>cyclophosphamide</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diphenylhydantoin</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Phenytoin</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Dilantin</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Epanutin</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ethidium</a:t>
            </a:r>
            <a:r>
              <a:rPr lang="en-US" b="1" spc="100" baseline="30000" dirty="0" smtClean="0">
                <a:solidFill>
                  <a:srgbClr val="FFFF00"/>
                </a:solidFill>
                <a:latin typeface="Times New Roman"/>
                <a:ea typeface="Times New Roman"/>
              </a:rPr>
              <a:t> bromide, lithium, </a:t>
            </a:r>
            <a:r>
              <a:rPr lang="en-US" b="1" spc="100" baseline="30000" dirty="0" err="1" smtClean="0">
                <a:solidFill>
                  <a:srgbClr val="FFFF00"/>
                </a:solidFill>
                <a:latin typeface="Times New Roman"/>
                <a:ea typeface="Times New Roman"/>
              </a:rPr>
              <a:t>methimazole</a:t>
            </a:r>
            <a:r>
              <a:rPr lang="en-US" b="1" spc="100" baseline="30000" dirty="0" smtClean="0">
                <a:solidFill>
                  <a:srgbClr val="FFFF00"/>
                </a:solidFill>
                <a:latin typeface="Times New Roman"/>
                <a:ea typeface="Times New Roman"/>
              </a:rPr>
              <a:t>, organic mercury, </a:t>
            </a:r>
            <a:r>
              <a:rPr lang="en-US" b="1" spc="100" baseline="30000" dirty="0" err="1" smtClean="0">
                <a:solidFill>
                  <a:srgbClr val="FFFF00"/>
                </a:solidFill>
                <a:latin typeface="Times New Roman"/>
                <a:ea typeface="Times New Roman"/>
              </a:rPr>
              <a:t>penicillamine</a:t>
            </a:r>
            <a:r>
              <a:rPr lang="en-US" b="1" spc="100" baseline="30000" dirty="0" smtClean="0">
                <a:solidFill>
                  <a:srgbClr val="FFFF00"/>
                </a:solidFill>
                <a:latin typeface="Times New Roman"/>
                <a:ea typeface="Times New Roman"/>
              </a:rPr>
              <a:t>, </a:t>
            </a:r>
            <a:r>
              <a:rPr lang="en-US" b="1" spc="100" baseline="30000" dirty="0" err="1" smtClean="0">
                <a:solidFill>
                  <a:srgbClr val="FFFF00"/>
                </a:solidFill>
                <a:latin typeface="Times New Roman"/>
                <a:ea typeface="Times New Roman"/>
              </a:rPr>
              <a:t>trimethadione</a:t>
            </a:r>
            <a:r>
              <a:rPr lang="en-US" b="1" spc="100" baseline="30000" dirty="0" smtClean="0">
                <a:solidFill>
                  <a:srgbClr val="FFFF00"/>
                </a:solidFill>
                <a:latin typeface="Times New Roman"/>
                <a:ea typeface="Times New Roman"/>
              </a:rPr>
              <a:t>, uranium, </a:t>
            </a:r>
            <a:r>
              <a:rPr lang="en-US" b="1" spc="100" baseline="30000" dirty="0" err="1" smtClean="0">
                <a:solidFill>
                  <a:srgbClr val="FFFF00"/>
                </a:solidFill>
                <a:latin typeface="Times New Roman"/>
                <a:ea typeface="Times New Roman"/>
              </a:rPr>
              <a:t>methoxyethyl</a:t>
            </a:r>
            <a:r>
              <a:rPr lang="en-US" b="1" spc="100" baseline="30000" dirty="0" smtClean="0">
                <a:solidFill>
                  <a:srgbClr val="FFFF00"/>
                </a:solidFill>
                <a:latin typeface="Times New Roman"/>
                <a:ea typeface="Times New Roman"/>
              </a:rPr>
              <a:t> ethers, </a:t>
            </a:r>
            <a:r>
              <a:rPr lang="en-US" b="1" spc="100" baseline="30000" dirty="0" err="1" smtClean="0">
                <a:solidFill>
                  <a:srgbClr val="FFFF00"/>
                </a:solidFill>
                <a:latin typeface="Times New Roman"/>
                <a:ea typeface="Times New Roman"/>
              </a:rPr>
              <a:t>Flusilazole</a:t>
            </a:r>
            <a:r>
              <a:rPr lang="en-US" b="1" spc="100" baseline="30000" dirty="0" smtClean="0">
                <a:solidFill>
                  <a:srgbClr val="FFFF00"/>
                </a:solidFill>
                <a:latin typeface="Times New Roman"/>
                <a:ea typeface="Times New Roman"/>
              </a:rPr>
              <a:t>, and many more. </a:t>
            </a:r>
          </a:p>
          <a:p>
            <a:pPr algn="justLow">
              <a:lnSpc>
                <a:spcPct val="150000"/>
              </a:lnSpc>
              <a:spcBef>
                <a:spcPts val="0"/>
              </a:spcBef>
              <a:spcAft>
                <a:spcPts val="0"/>
              </a:spcAft>
              <a:buFont typeface="Wingdings"/>
              <a:buChar char=""/>
              <a:tabLst>
                <a:tab pos="228600" algn="l"/>
              </a:tabLst>
            </a:pPr>
            <a:endParaRPr lang="en-US" b="1" spc="100" baseline="30000" dirty="0" smtClean="0">
              <a:solidFill>
                <a:srgbClr val="FFFF00"/>
              </a:solidFill>
              <a:latin typeface="Times New Roman"/>
              <a:ea typeface="Times New Roman"/>
            </a:endParaRPr>
          </a:p>
          <a:p>
            <a:pPr>
              <a:lnSpc>
                <a:spcPct val="150000"/>
              </a:lnSpc>
              <a:buFont typeface="Wingdings" pitchFamily="2" charset="2"/>
              <a:buChar char="Ø"/>
            </a:pPr>
            <a:r>
              <a:rPr lang="en-US" b="1" baseline="30000" dirty="0" smtClean="0">
                <a:solidFill>
                  <a:srgbClr val="FFFF00"/>
                </a:solidFill>
                <a:latin typeface="Times New Roman" pitchFamily="18" charset="0"/>
                <a:cs typeface="Times New Roman" pitchFamily="18" charset="0"/>
              </a:rPr>
              <a:t>The status of some of the above substances (e.g. </a:t>
            </a:r>
            <a:r>
              <a:rPr lang="en-US" b="1" baseline="30000" dirty="0" err="1" smtClean="0">
                <a:solidFill>
                  <a:srgbClr val="FFFF00"/>
                </a:solidFill>
                <a:latin typeface="Times New Roman" pitchFamily="18" charset="0"/>
                <a:cs typeface="Times New Roman" pitchFamily="18" charset="0"/>
              </a:rPr>
              <a:t>diphenylhydantoin</a:t>
            </a:r>
            <a:r>
              <a:rPr lang="en-US" b="1" baseline="30000" dirty="0" smtClean="0">
                <a:solidFill>
                  <a:srgbClr val="FFFF00"/>
                </a:solidFill>
                <a:latin typeface="Times New Roman" pitchFamily="18" charset="0"/>
                <a:cs typeface="Times New Roman" pitchFamily="18" charset="0"/>
              </a:rPr>
              <a:t>) is subject to debate, and many other compounds are under varying degrees of suspicion. These include Agent Orange, nicotine,</a:t>
            </a:r>
          </a:p>
          <a:p>
            <a:pPr>
              <a:lnSpc>
                <a:spcPct val="150000"/>
              </a:lnSpc>
              <a:buNone/>
            </a:pPr>
            <a:r>
              <a:rPr lang="en-US" b="1" baseline="30000" dirty="0" smtClean="0">
                <a:solidFill>
                  <a:srgbClr val="FFFF00"/>
                </a:solidFill>
                <a:latin typeface="Times New Roman" pitchFamily="18" charset="0"/>
                <a:cs typeface="Times New Roman" pitchFamily="18" charset="0"/>
              </a:rPr>
              <a:t>         aspirin and other NSAIDs. Other compounds are known as severe </a:t>
            </a:r>
            <a:r>
              <a:rPr lang="en-US" b="1" baseline="30000" dirty="0" err="1" smtClean="0">
                <a:solidFill>
                  <a:srgbClr val="FFFF00"/>
                </a:solidFill>
                <a:latin typeface="Times New Roman" pitchFamily="18" charset="0"/>
                <a:cs typeface="Times New Roman" pitchFamily="18" charset="0"/>
              </a:rPr>
              <a:t>teratogens</a:t>
            </a:r>
            <a:r>
              <a:rPr lang="en-US" b="1" baseline="30000" dirty="0" smtClean="0">
                <a:solidFill>
                  <a:srgbClr val="FFFF00"/>
                </a:solidFill>
                <a:latin typeface="Times New Roman" pitchFamily="18" charset="0"/>
                <a:cs typeface="Times New Roman" pitchFamily="18" charset="0"/>
              </a:rPr>
              <a:t> based on </a:t>
            </a:r>
          </a:p>
          <a:p>
            <a:pPr>
              <a:lnSpc>
                <a:spcPct val="150000"/>
              </a:lnSpc>
              <a:buNone/>
            </a:pPr>
            <a:r>
              <a:rPr lang="en-US" b="1" baseline="30000" dirty="0" smtClean="0">
                <a:solidFill>
                  <a:srgbClr val="FFFF00"/>
                </a:solidFill>
                <a:latin typeface="Times New Roman" pitchFamily="18" charset="0"/>
                <a:cs typeface="Times New Roman" pitchFamily="18" charset="0"/>
              </a:rPr>
              <a:t>         veterinary work and animal studies, but aren't listed above because they have not </a:t>
            </a:r>
          </a:p>
          <a:p>
            <a:pPr>
              <a:lnSpc>
                <a:spcPct val="150000"/>
              </a:lnSpc>
              <a:buNone/>
            </a:pPr>
            <a:r>
              <a:rPr lang="en-US" b="1" baseline="30000" dirty="0" smtClean="0">
                <a:solidFill>
                  <a:srgbClr val="FFFF00"/>
                </a:solidFill>
                <a:latin typeface="Times New Roman" pitchFamily="18" charset="0"/>
                <a:cs typeface="Times New Roman" pitchFamily="18" charset="0"/>
              </a:rPr>
              <a:t>         been studied in humans, e.g. </a:t>
            </a:r>
            <a:r>
              <a:rPr lang="en-US" b="1" baseline="30000" dirty="0" err="1" smtClean="0">
                <a:solidFill>
                  <a:srgbClr val="FFFF00"/>
                </a:solidFill>
                <a:latin typeface="Times New Roman" pitchFamily="18" charset="0"/>
                <a:cs typeface="Times New Roman" pitchFamily="18" charset="0"/>
              </a:rPr>
              <a:t>cyclopamine</a:t>
            </a:r>
            <a:r>
              <a:rPr lang="en-US" b="1" baseline="30000" dirty="0" smtClean="0">
                <a:solidFill>
                  <a:srgbClr val="FFFF00"/>
                </a:solidFill>
                <a:latin typeface="Times New Roman" pitchFamily="18" charset="0"/>
                <a:cs typeface="Times New Roman" pitchFamily="18" charset="0"/>
              </a:rPr>
              <a:t>. </a:t>
            </a:r>
          </a:p>
          <a:p>
            <a:pPr>
              <a:lnSpc>
                <a:spcPct val="150000"/>
              </a:lnSpc>
              <a:buFont typeface="Wingdings" pitchFamily="2" charset="2"/>
              <a:buChar char="Ø"/>
            </a:pPr>
            <a:endParaRPr lang="en-US" b="1" baseline="30000" dirty="0" smtClean="0">
              <a:solidFill>
                <a:srgbClr val="FFFF00"/>
              </a:solidFill>
              <a:latin typeface="Times New Roman" pitchFamily="18" charset="0"/>
              <a:cs typeface="Times New Roman" pitchFamily="18" charset="0"/>
            </a:endParaRPr>
          </a:p>
          <a:p>
            <a:pPr>
              <a:lnSpc>
                <a:spcPct val="150000"/>
              </a:lnSpc>
              <a:buFont typeface="Wingdings" pitchFamily="2" charset="2"/>
              <a:buChar char="Ø"/>
            </a:pPr>
            <a:r>
              <a:rPr lang="en-US" b="1" baseline="30000" dirty="0" err="1" smtClean="0">
                <a:solidFill>
                  <a:srgbClr val="FFFF00"/>
                </a:solidFill>
                <a:latin typeface="Times New Roman" pitchFamily="18" charset="0"/>
                <a:cs typeface="Times New Roman" pitchFamily="18" charset="0"/>
              </a:rPr>
              <a:t>Teratogenic</a:t>
            </a:r>
            <a:r>
              <a:rPr lang="en-US" b="1" baseline="30000" dirty="0" smtClean="0">
                <a:solidFill>
                  <a:srgbClr val="FFFF00"/>
                </a:solidFill>
                <a:latin typeface="Times New Roman" pitchFamily="18" charset="0"/>
                <a:cs typeface="Times New Roman" pitchFamily="18" charset="0"/>
              </a:rPr>
              <a:t> effects help to determine the pregnancy category assigned by regulatory </a:t>
            </a:r>
          </a:p>
          <a:p>
            <a:pPr>
              <a:lnSpc>
                <a:spcPct val="150000"/>
              </a:lnSpc>
              <a:buNone/>
            </a:pPr>
            <a:r>
              <a:rPr lang="en-US" b="1" baseline="30000" dirty="0" smtClean="0">
                <a:solidFill>
                  <a:srgbClr val="FFFF00"/>
                </a:solidFill>
                <a:latin typeface="Times New Roman" pitchFamily="18" charset="0"/>
                <a:cs typeface="Times New Roman" pitchFamily="18" charset="0"/>
              </a:rPr>
              <a:t>        toxicologists; a pregnancy category of X, D, or C may be assigned if </a:t>
            </a:r>
            <a:r>
              <a:rPr lang="en-US" b="1" baseline="30000" dirty="0" err="1" smtClean="0">
                <a:solidFill>
                  <a:srgbClr val="FFFF00"/>
                </a:solidFill>
                <a:latin typeface="Times New Roman" pitchFamily="18" charset="0"/>
                <a:cs typeface="Times New Roman" pitchFamily="18" charset="0"/>
              </a:rPr>
              <a:t>teratogenic</a:t>
            </a:r>
            <a:r>
              <a:rPr lang="en-US" b="1" baseline="30000" dirty="0" smtClean="0">
                <a:solidFill>
                  <a:srgbClr val="FFFF00"/>
                </a:solidFill>
                <a:latin typeface="Times New Roman" pitchFamily="18" charset="0"/>
                <a:cs typeface="Times New Roman" pitchFamily="18" charset="0"/>
              </a:rPr>
              <a:t> </a:t>
            </a:r>
          </a:p>
          <a:p>
            <a:pPr>
              <a:lnSpc>
                <a:spcPct val="150000"/>
              </a:lnSpc>
              <a:buNone/>
            </a:pPr>
            <a:r>
              <a:rPr lang="en-US" b="1" baseline="30000" dirty="0" smtClean="0">
                <a:solidFill>
                  <a:srgbClr val="FFFF00"/>
                </a:solidFill>
                <a:latin typeface="Times New Roman" pitchFamily="18" charset="0"/>
                <a:cs typeface="Times New Roman" pitchFamily="18" charset="0"/>
              </a:rPr>
              <a:t>        effects (or other risks in pregnancy) are documented or cannot be excluded</a:t>
            </a:r>
            <a:r>
              <a:rPr lang="en-US" dirty="0" smtClean="0"/>
              <a:t>.</a:t>
            </a:r>
          </a:p>
          <a:p>
            <a:pPr algn="justLow">
              <a:lnSpc>
                <a:spcPct val="150000"/>
              </a:lnSpc>
              <a:spcBef>
                <a:spcPts val="0"/>
              </a:spcBef>
              <a:spcAft>
                <a:spcPts val="0"/>
              </a:spcAft>
              <a:buFont typeface="Wingdings"/>
              <a:buChar char=""/>
              <a:tabLst>
                <a:tab pos="228600" algn="l"/>
              </a:tabLst>
            </a:pPr>
            <a:endParaRPr lang="en-US" b="1" spc="100" baseline="30000" dirty="0" smtClean="0">
              <a:solidFill>
                <a:srgbClr val="FFFF00"/>
              </a:solidFill>
              <a:latin typeface="Times New Roman"/>
              <a:ea typeface="Times New Roman"/>
            </a:endParaRPr>
          </a:p>
          <a:p>
            <a:pPr lvl="0" algn="justLow">
              <a:lnSpc>
                <a:spcPct val="150000"/>
              </a:lnSpc>
              <a:spcBef>
                <a:spcPts val="0"/>
              </a:spcBef>
              <a:spcAft>
                <a:spcPts val="0"/>
              </a:spcAft>
              <a:buFont typeface="Wingdings"/>
              <a:buChar char=""/>
              <a:tabLst>
                <a:tab pos="228600" algn="l"/>
              </a:tabLst>
            </a:pPr>
            <a:endParaRPr lang="en-US" b="1" baseline="30000" dirty="0" smtClean="0">
              <a:solidFill>
                <a:srgbClr val="FFFF00"/>
              </a:solidFill>
              <a:latin typeface="Times New Roman"/>
              <a:ea typeface="Times New Roman"/>
            </a:endParaRPr>
          </a:p>
          <a:p>
            <a:endParaRPr lang="en-US" b="1"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marL="0" indent="0">
              <a:buNone/>
            </a:pPr>
            <a:r>
              <a:rPr lang="en-US" sz="3200" b="1" dirty="0" smtClean="0"/>
              <a:t>Detection </a:t>
            </a:r>
            <a:r>
              <a:rPr lang="en-US" sz="3200" b="1" dirty="0"/>
              <a:t>of </a:t>
            </a:r>
            <a:r>
              <a:rPr lang="en-US" sz="3200" b="1" dirty="0" err="1" smtClean="0"/>
              <a:t>Teratogenesis</a:t>
            </a:r>
            <a:endParaRPr lang="en-US" sz="3200" b="1" dirty="0" smtClean="0"/>
          </a:p>
          <a:p>
            <a:pPr marL="0" marR="0" indent="0">
              <a:lnSpc>
                <a:spcPct val="150000"/>
              </a:lnSpc>
              <a:spcBef>
                <a:spcPts val="0"/>
              </a:spcBef>
              <a:spcAft>
                <a:spcPts val="0"/>
              </a:spcAft>
              <a:buNone/>
            </a:pPr>
            <a:r>
              <a:rPr lang="en-US" b="1" baseline="30000" dirty="0">
                <a:latin typeface="Times New Roman"/>
                <a:ea typeface="Times New Roman"/>
              </a:rPr>
              <a:t>Common methods of chromosomal evaluation during </a:t>
            </a:r>
            <a:r>
              <a:rPr lang="en-US" b="1" baseline="30000" dirty="0" smtClean="0">
                <a:latin typeface="Times New Roman"/>
                <a:ea typeface="Times New Roman"/>
              </a:rPr>
              <a:t>pregnancy</a:t>
            </a:r>
            <a:r>
              <a:rPr lang="en-US" b="1" dirty="0" smtClean="0">
                <a:latin typeface="Times New Roman"/>
                <a:ea typeface="Times New Roman"/>
              </a:rPr>
              <a:t> </a:t>
            </a:r>
            <a:r>
              <a:rPr lang="en-US" b="1" baseline="30000" dirty="0" smtClean="0">
                <a:latin typeface="Times New Roman"/>
                <a:ea typeface="Times New Roman"/>
              </a:rPr>
              <a:t>are :</a:t>
            </a:r>
            <a:endParaRPr lang="en-US" b="1" baseline="30000" dirty="0">
              <a:latin typeface="Times New Roman"/>
              <a:ea typeface="Times New Roman"/>
            </a:endParaRPr>
          </a:p>
          <a:p>
            <a:pPr marL="0" lvl="0" indent="0">
              <a:lnSpc>
                <a:spcPct val="150000"/>
              </a:lnSpc>
              <a:spcBef>
                <a:spcPts val="0"/>
              </a:spcBef>
              <a:spcAft>
                <a:spcPts val="0"/>
              </a:spcAft>
              <a:buNone/>
            </a:pPr>
            <a:r>
              <a:rPr lang="en-US" b="1" baseline="30000" dirty="0">
                <a:latin typeface="Times New Roman"/>
                <a:ea typeface="Times New Roman"/>
              </a:rPr>
              <a:t>Amniocentesis (Amniotic fluid)</a:t>
            </a:r>
          </a:p>
          <a:p>
            <a:pPr marL="0" lvl="0" indent="0">
              <a:lnSpc>
                <a:spcPct val="150000"/>
              </a:lnSpc>
              <a:spcBef>
                <a:spcPts val="0"/>
              </a:spcBef>
              <a:spcAft>
                <a:spcPts val="0"/>
              </a:spcAft>
              <a:buNone/>
            </a:pPr>
            <a:r>
              <a:rPr lang="en-US" b="1" baseline="30000" dirty="0">
                <a:latin typeface="Times New Roman"/>
                <a:ea typeface="Times New Roman"/>
              </a:rPr>
              <a:t>Chorionic villus tissue (Placenta) </a:t>
            </a:r>
          </a:p>
          <a:p>
            <a:pPr lvl="0" algn="just">
              <a:lnSpc>
                <a:spcPct val="150000"/>
              </a:lnSpc>
              <a:spcBef>
                <a:spcPts val="0"/>
              </a:spcBef>
              <a:spcAft>
                <a:spcPts val="0"/>
              </a:spcAft>
              <a:buNone/>
            </a:pPr>
            <a:r>
              <a:rPr lang="en-US" sz="2400" b="1" u="sng" baseline="30000" dirty="0">
                <a:solidFill>
                  <a:srgbClr val="FFFF00"/>
                </a:solidFill>
                <a:latin typeface="Times New Roman"/>
                <a:ea typeface="Times New Roman"/>
              </a:rPr>
              <a:t>Amniocentesis</a:t>
            </a:r>
            <a:r>
              <a:rPr lang="en-US" b="1" baseline="30000" dirty="0">
                <a:latin typeface="Times New Roman"/>
                <a:ea typeface="Times New Roman"/>
              </a:rPr>
              <a:t> is a procedure performed usually in the beginning of pregnancy to examine a baby's chromosomes. During this procedure, amniotic fluid is removed for </a:t>
            </a:r>
            <a:r>
              <a:rPr lang="en-US" b="1" baseline="30000" dirty="0" smtClean="0">
                <a:latin typeface="Times New Roman"/>
                <a:ea typeface="Times New Roman"/>
              </a:rPr>
              <a:t>testing. Cells </a:t>
            </a:r>
            <a:r>
              <a:rPr lang="en-US" b="1" baseline="30000" dirty="0">
                <a:latin typeface="Times New Roman"/>
                <a:ea typeface="Times New Roman"/>
              </a:rPr>
              <a:t>within the amniotic fluid are examined in the lab to test for specific fetal disorders. The entire amniocentesis appointment lasts approximately 45 minutes - most of which involves a detailed ultrasound examination.</a:t>
            </a:r>
          </a:p>
          <a:p>
            <a:pPr lvl="0" algn="just">
              <a:lnSpc>
                <a:spcPct val="150000"/>
              </a:lnSpc>
              <a:spcBef>
                <a:spcPts val="0"/>
              </a:spcBef>
              <a:spcAft>
                <a:spcPts val="0"/>
              </a:spcAft>
              <a:buFont typeface="Wingdings"/>
              <a:buChar char=""/>
            </a:pPr>
            <a:r>
              <a:rPr lang="en-US" b="1" baseline="30000" dirty="0">
                <a:latin typeface="Times New Roman"/>
                <a:ea typeface="Times New Roman"/>
              </a:rPr>
              <a:t>Amniocentesis is offered for: a woman who will be 35 years old or more at time of delivery, a couple with a child or other family member with a chromosome abnormality or a neural tube defect, a woman with a positive screening test result </a:t>
            </a:r>
            <a:r>
              <a:rPr lang="en-US" b="1" baseline="30000" dirty="0" smtClean="0">
                <a:latin typeface="Times New Roman"/>
                <a:ea typeface="Times New Roman"/>
              </a:rPr>
              <a:t>,a </a:t>
            </a:r>
            <a:r>
              <a:rPr lang="en-US" b="1" baseline="30000" dirty="0">
                <a:latin typeface="Times New Roman"/>
                <a:ea typeface="Times New Roman"/>
              </a:rPr>
              <a:t>couple in which one partner has a chromosome rearrangements, a couple with an increased risk of having a child with a genetic disease for which testing is available.</a:t>
            </a:r>
          </a:p>
          <a:p>
            <a:pPr lvl="0" algn="just">
              <a:lnSpc>
                <a:spcPct val="150000"/>
              </a:lnSpc>
              <a:spcBef>
                <a:spcPts val="0"/>
              </a:spcBef>
              <a:spcAft>
                <a:spcPts val="0"/>
              </a:spcAft>
              <a:buFont typeface="Wingdings"/>
              <a:buChar char=""/>
            </a:pPr>
            <a:r>
              <a:rPr lang="en-US" b="1" baseline="30000" dirty="0">
                <a:latin typeface="Times New Roman"/>
                <a:ea typeface="Times New Roman"/>
              </a:rPr>
              <a:t>Nearly all chromosome disorders can be detected through an Amniocentesis, including Down’s </a:t>
            </a:r>
            <a:endParaRPr lang="en-US" b="1" baseline="30000" dirty="0" smtClean="0">
              <a:latin typeface="Times New Roman"/>
              <a:ea typeface="Times New Roman"/>
            </a:endParaRPr>
          </a:p>
          <a:p>
            <a:pPr marL="0" lvl="0" indent="0" algn="just">
              <a:lnSpc>
                <a:spcPct val="150000"/>
              </a:lnSpc>
              <a:spcBef>
                <a:spcPts val="0"/>
              </a:spcBef>
              <a:spcAft>
                <a:spcPts val="0"/>
              </a:spcAft>
              <a:buNone/>
            </a:pPr>
            <a:r>
              <a:rPr lang="en-US" b="1" baseline="30000" dirty="0">
                <a:latin typeface="Times New Roman"/>
                <a:ea typeface="Times New Roman"/>
              </a:rPr>
              <a:t> </a:t>
            </a:r>
            <a:r>
              <a:rPr lang="en-US" b="1" baseline="30000" dirty="0" smtClean="0">
                <a:latin typeface="Times New Roman"/>
                <a:ea typeface="Times New Roman"/>
              </a:rPr>
              <a:t>       syndrome </a:t>
            </a:r>
            <a:r>
              <a:rPr lang="en-US" b="1" baseline="30000" dirty="0">
                <a:latin typeface="Times New Roman"/>
                <a:ea typeface="Times New Roman"/>
              </a:rPr>
              <a:t>as well as sex chromosome abnormalities (such as Turner’s syndrome</a:t>
            </a:r>
            <a:r>
              <a:rPr lang="en-US" b="1" baseline="30000" dirty="0" smtClean="0">
                <a:latin typeface="Times New Roman"/>
                <a:ea typeface="Times New Roman"/>
              </a:rPr>
              <a:t>)..</a:t>
            </a:r>
            <a:endParaRPr lang="en-US" b="1" baseline="30000" dirty="0">
              <a:latin typeface="Times New Roman"/>
              <a:ea typeface="Times New Roman"/>
            </a:endParaRPr>
          </a:p>
          <a:p>
            <a:pPr marL="0" indent="0">
              <a:buNone/>
            </a:pPr>
            <a:endParaRPr lang="en-US" b="1" dirty="0"/>
          </a:p>
        </p:txBody>
      </p:sp>
      <p:sp>
        <p:nvSpPr>
          <p:cNvPr id="4" name="TextBox 3"/>
          <p:cNvSpPr txBox="1"/>
          <p:nvPr/>
        </p:nvSpPr>
        <p:spPr>
          <a:xfrm>
            <a:off x="467360" y="4648200"/>
            <a:ext cx="5943600" cy="605294"/>
          </a:xfrm>
          <a:prstGeom prst="rect">
            <a:avLst/>
          </a:prstGeom>
          <a:noFill/>
        </p:spPr>
        <p:txBody>
          <a:bodyPr wrap="square" rtlCol="0">
            <a:spAutoFit/>
          </a:bodyPr>
          <a:lstStyle/>
          <a:p>
            <a:r>
              <a:rPr lang="en-US" sz="2000" b="1" baseline="30000" dirty="0">
                <a:solidFill>
                  <a:srgbClr val="FFFFFF"/>
                </a:solidFill>
                <a:latin typeface="Times New Roman"/>
                <a:ea typeface="Times New Roman"/>
              </a:rPr>
              <a:t>Several hundred genetic disorders, such as cystic fibrosis and sickle cell disease. Neural tube defects such as </a:t>
            </a:r>
            <a:r>
              <a:rPr lang="en-US" sz="2000" b="1" baseline="30000" dirty="0" err="1">
                <a:solidFill>
                  <a:srgbClr val="FFFFFF"/>
                </a:solidFill>
                <a:latin typeface="Times New Roman"/>
                <a:ea typeface="Times New Roman"/>
              </a:rPr>
              <a:t>spina</a:t>
            </a:r>
            <a:r>
              <a:rPr lang="en-US" sz="2000" b="1" baseline="30000" dirty="0">
                <a:solidFill>
                  <a:srgbClr val="FFFFFF"/>
                </a:solidFill>
                <a:latin typeface="Times New Roman"/>
                <a:ea typeface="Times New Roman"/>
              </a:rPr>
              <a:t> bifida can also be detected</a:t>
            </a:r>
            <a:endParaRPr lang="en-US" dirty="0"/>
          </a:p>
        </p:txBody>
      </p:sp>
      <p:pic>
        <p:nvPicPr>
          <p:cNvPr id="1026" name="Picture 4" descr="Amniocentesi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154970"/>
            <a:ext cx="5029200" cy="155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970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lvl="0" algn="just">
              <a:lnSpc>
                <a:spcPct val="150000"/>
              </a:lnSpc>
              <a:spcBef>
                <a:spcPts val="0"/>
              </a:spcBef>
              <a:spcAft>
                <a:spcPts val="0"/>
              </a:spcAft>
              <a:buNone/>
            </a:pPr>
            <a:r>
              <a:rPr lang="en-US" sz="2400" b="1" u="sng" baseline="30000" dirty="0">
                <a:solidFill>
                  <a:srgbClr val="FFFF00"/>
                </a:solidFill>
                <a:latin typeface="Times New Roman"/>
                <a:ea typeface="Times New Roman"/>
              </a:rPr>
              <a:t>Chorionic villus sampling (CVS)</a:t>
            </a:r>
            <a:r>
              <a:rPr lang="en-US" sz="2400" b="1" baseline="30000" dirty="0">
                <a:solidFill>
                  <a:srgbClr val="FFFF00"/>
                </a:solidFill>
                <a:latin typeface="Times New Roman"/>
                <a:ea typeface="Times New Roman"/>
              </a:rPr>
              <a:t>.  </a:t>
            </a:r>
            <a:endParaRPr lang="en-US" sz="2400" b="1" baseline="30000" dirty="0" smtClean="0">
              <a:solidFill>
                <a:srgbClr val="FFFF00"/>
              </a:solidFill>
              <a:latin typeface="Times New Roman"/>
              <a:ea typeface="Times New Roman"/>
            </a:endParaRPr>
          </a:p>
          <a:p>
            <a:pPr lvl="0" algn="just">
              <a:lnSpc>
                <a:spcPct val="150000"/>
              </a:lnSpc>
              <a:spcBef>
                <a:spcPts val="0"/>
              </a:spcBef>
              <a:spcAft>
                <a:spcPts val="0"/>
              </a:spcAft>
              <a:buFont typeface="Wingdings"/>
              <a:buChar char=""/>
            </a:pPr>
            <a:r>
              <a:rPr lang="en-US" sz="2400" b="1" baseline="30000" dirty="0" smtClean="0">
                <a:latin typeface="Times New Roman"/>
                <a:ea typeface="Times New Roman"/>
              </a:rPr>
              <a:t>Chorionic </a:t>
            </a:r>
            <a:r>
              <a:rPr lang="en-US" sz="2400" b="1" baseline="30000" dirty="0" err="1" smtClean="0">
                <a:latin typeface="Times New Roman"/>
                <a:ea typeface="Times New Roman"/>
              </a:rPr>
              <a:t>villi</a:t>
            </a:r>
            <a:r>
              <a:rPr lang="en-US" sz="2400" b="1" baseline="30000" dirty="0" smtClean="0">
                <a:latin typeface="Times New Roman"/>
                <a:ea typeface="Times New Roman"/>
              </a:rPr>
              <a:t> are </a:t>
            </a:r>
            <a:r>
              <a:rPr lang="en-US" sz="2400" b="1" baseline="30000" dirty="0" err="1" smtClean="0">
                <a:solidFill>
                  <a:srgbClr val="92D050"/>
                </a:solidFill>
                <a:latin typeface="Times New Roman"/>
                <a:ea typeface="Times New Roman"/>
              </a:rPr>
              <a:t>villi</a:t>
            </a:r>
            <a:r>
              <a:rPr lang="en-US" sz="2400" b="1" baseline="30000" dirty="0" smtClean="0">
                <a:solidFill>
                  <a:srgbClr val="92D050"/>
                </a:solidFill>
                <a:latin typeface="Times New Roman"/>
                <a:ea typeface="Times New Roman"/>
              </a:rPr>
              <a:t> that grow from the </a:t>
            </a:r>
            <a:r>
              <a:rPr lang="en-US" sz="2400" b="1" baseline="30000" dirty="0" err="1" smtClean="0">
                <a:solidFill>
                  <a:srgbClr val="92D050"/>
                </a:solidFill>
                <a:latin typeface="Times New Roman"/>
                <a:ea typeface="Times New Roman"/>
              </a:rPr>
              <a:t>chorion</a:t>
            </a:r>
            <a:r>
              <a:rPr lang="en-US" sz="2400" b="1" baseline="30000" dirty="0" smtClean="0">
                <a:solidFill>
                  <a:srgbClr val="92D050"/>
                </a:solidFill>
                <a:latin typeface="Times New Roman"/>
                <a:ea typeface="Times New Roman"/>
              </a:rPr>
              <a:t> in order to give a maximum area of contact with the maternal blood. </a:t>
            </a:r>
            <a:r>
              <a:rPr lang="en-US" sz="2400" b="1" baseline="30000" dirty="0" smtClean="0">
                <a:latin typeface="Times New Roman"/>
                <a:ea typeface="Times New Roman"/>
              </a:rPr>
              <a:t>Embryonic blood is carried to the </a:t>
            </a:r>
            <a:r>
              <a:rPr lang="en-US" sz="2400" b="1" baseline="30000" dirty="0" err="1" smtClean="0">
                <a:latin typeface="Times New Roman"/>
                <a:ea typeface="Times New Roman"/>
              </a:rPr>
              <a:t>villi</a:t>
            </a:r>
            <a:r>
              <a:rPr lang="en-US" sz="2400" b="1" baseline="30000" dirty="0" smtClean="0">
                <a:latin typeface="Times New Roman"/>
                <a:ea typeface="Times New Roman"/>
              </a:rPr>
              <a:t> by the branches of the umbilical arteries, and after circulating through the capillaries of the </a:t>
            </a:r>
            <a:r>
              <a:rPr lang="en-US" sz="2400" b="1" baseline="30000" dirty="0" err="1" smtClean="0">
                <a:latin typeface="Times New Roman"/>
                <a:ea typeface="Times New Roman"/>
              </a:rPr>
              <a:t>villi</a:t>
            </a:r>
            <a:r>
              <a:rPr lang="en-US" sz="2400" b="1" baseline="30000" dirty="0" smtClean="0">
                <a:latin typeface="Times New Roman"/>
                <a:ea typeface="Times New Roman"/>
              </a:rPr>
              <a:t>, is returned to the embryo by the umbilical veins. Thus, the </a:t>
            </a:r>
            <a:r>
              <a:rPr lang="en-US" sz="2400" b="1" baseline="30000" dirty="0" err="1" smtClean="0">
                <a:latin typeface="Times New Roman"/>
                <a:ea typeface="Times New Roman"/>
              </a:rPr>
              <a:t>villi</a:t>
            </a:r>
            <a:r>
              <a:rPr lang="en-US" sz="2400" b="1" baseline="30000" dirty="0" smtClean="0">
                <a:latin typeface="Times New Roman"/>
                <a:ea typeface="Times New Roman"/>
              </a:rPr>
              <a:t> are part of the border between maternal and fetal blood during pregnancy.</a:t>
            </a:r>
          </a:p>
          <a:p>
            <a:pPr lvl="0" algn="just">
              <a:lnSpc>
                <a:spcPct val="150000"/>
              </a:lnSpc>
              <a:spcBef>
                <a:spcPts val="0"/>
              </a:spcBef>
              <a:spcAft>
                <a:spcPts val="0"/>
              </a:spcAft>
              <a:buFont typeface="Wingdings"/>
              <a:buChar char=""/>
            </a:pPr>
            <a:r>
              <a:rPr lang="en-US" sz="2400" b="1" baseline="30000" dirty="0" err="1" smtClean="0">
                <a:solidFill>
                  <a:srgbClr val="92D050"/>
                </a:solidFill>
                <a:latin typeface="Times New Roman"/>
                <a:ea typeface="Times New Roman"/>
              </a:rPr>
              <a:t>Villi</a:t>
            </a:r>
            <a:r>
              <a:rPr lang="en-US" sz="2400" b="1" baseline="30000" dirty="0" smtClean="0">
                <a:solidFill>
                  <a:srgbClr val="92D050"/>
                </a:solidFill>
                <a:latin typeface="Times New Roman"/>
                <a:ea typeface="Times New Roman"/>
              </a:rPr>
              <a:t> cells have the same genetic makeup as the growing fetus </a:t>
            </a:r>
            <a:r>
              <a:rPr lang="en-US" sz="2400" b="1" baseline="30000" dirty="0" smtClean="0">
                <a:latin typeface="Times New Roman"/>
                <a:ea typeface="Times New Roman"/>
              </a:rPr>
              <a:t>so it is easy to analyze and identify genetic &amp; chromosomal abnormalities.</a:t>
            </a:r>
          </a:p>
          <a:p>
            <a:pPr lvl="0" algn="just">
              <a:lnSpc>
                <a:spcPct val="150000"/>
              </a:lnSpc>
              <a:spcBef>
                <a:spcPts val="0"/>
              </a:spcBef>
              <a:spcAft>
                <a:spcPts val="0"/>
              </a:spcAft>
              <a:buFont typeface="Wingdings"/>
              <a:buChar char=""/>
            </a:pPr>
            <a:r>
              <a:rPr lang="en-US" sz="2400" b="1" baseline="30000" dirty="0" smtClean="0">
                <a:latin typeface="Times New Roman"/>
                <a:ea typeface="Times New Roman"/>
              </a:rPr>
              <a:t>CVS is the removal of a small piece of chorionic </a:t>
            </a:r>
            <a:r>
              <a:rPr lang="en-US" sz="2400" b="1" baseline="30000" dirty="0" err="1" smtClean="0">
                <a:latin typeface="Times New Roman"/>
                <a:ea typeface="Times New Roman"/>
              </a:rPr>
              <a:t>villi</a:t>
            </a:r>
            <a:r>
              <a:rPr lang="en-US" sz="2400" b="1" baseline="30000" dirty="0" smtClean="0">
                <a:latin typeface="Times New Roman"/>
                <a:ea typeface="Times New Roman"/>
              </a:rPr>
              <a:t> (placenta) from the uterus during early pregnancy to screen the baby for genetic defects. </a:t>
            </a:r>
          </a:p>
          <a:p>
            <a:pPr lvl="0" algn="just">
              <a:lnSpc>
                <a:spcPct val="150000"/>
              </a:lnSpc>
              <a:spcBef>
                <a:spcPts val="0"/>
              </a:spcBef>
              <a:spcAft>
                <a:spcPts val="0"/>
              </a:spcAft>
              <a:buFont typeface="Wingdings"/>
              <a:buChar char=""/>
            </a:pPr>
            <a:r>
              <a:rPr lang="en-US" sz="2400" b="1" baseline="30000" dirty="0" smtClean="0">
                <a:solidFill>
                  <a:srgbClr val="92D050"/>
                </a:solidFill>
                <a:latin typeface="Times New Roman"/>
                <a:ea typeface="Times New Roman"/>
              </a:rPr>
              <a:t>30-40 mg </a:t>
            </a:r>
            <a:r>
              <a:rPr lang="en-US" sz="2400" b="1" baseline="30000" dirty="0" smtClean="0">
                <a:latin typeface="Times New Roman"/>
                <a:ea typeface="Times New Roman"/>
              </a:rPr>
              <a:t>ideal for cytogenetic and other direct molecular and biochemical tests.</a:t>
            </a:r>
          </a:p>
          <a:p>
            <a:pPr lvl="0" algn="just">
              <a:lnSpc>
                <a:spcPct val="150000"/>
              </a:lnSpc>
              <a:spcBef>
                <a:spcPts val="0"/>
              </a:spcBef>
              <a:spcAft>
                <a:spcPts val="0"/>
              </a:spcAft>
              <a:buFont typeface="Wingdings"/>
              <a:buChar char=""/>
            </a:pPr>
            <a:r>
              <a:rPr lang="en-US" sz="2400" b="1" baseline="30000" dirty="0" smtClean="0">
                <a:latin typeface="Times New Roman"/>
                <a:ea typeface="Times New Roman"/>
              </a:rPr>
              <a:t>Two types of sampling can be done to isolate the </a:t>
            </a:r>
            <a:r>
              <a:rPr lang="en-US" sz="2400" b="1" baseline="30000" dirty="0" err="1" smtClean="0">
                <a:latin typeface="Times New Roman"/>
                <a:ea typeface="Times New Roman"/>
              </a:rPr>
              <a:t>villi</a:t>
            </a:r>
            <a:r>
              <a:rPr lang="en-US" sz="2400" b="1" baseline="30000" dirty="0" smtClean="0">
                <a:latin typeface="Times New Roman"/>
                <a:ea typeface="Times New Roman"/>
              </a:rPr>
              <a:t> cells which are;</a:t>
            </a:r>
          </a:p>
          <a:p>
            <a:pPr lvl="0" algn="just">
              <a:lnSpc>
                <a:spcPct val="150000"/>
              </a:lnSpc>
              <a:spcBef>
                <a:spcPts val="0"/>
              </a:spcBef>
              <a:spcAft>
                <a:spcPts val="0"/>
              </a:spcAft>
              <a:buNone/>
            </a:pPr>
            <a:r>
              <a:rPr lang="en-US" sz="2400" b="1" baseline="30000" dirty="0" smtClean="0">
                <a:latin typeface="Times New Roman"/>
                <a:ea typeface="Times New Roman"/>
              </a:rPr>
              <a:t>        1-Trans-cervical sampling (A) is performed by inserting a thin plastic tube </a:t>
            </a:r>
          </a:p>
          <a:p>
            <a:pPr lvl="0" algn="just">
              <a:lnSpc>
                <a:spcPct val="150000"/>
              </a:lnSpc>
              <a:spcBef>
                <a:spcPts val="0"/>
              </a:spcBef>
              <a:spcAft>
                <a:spcPts val="0"/>
              </a:spcAft>
              <a:buNone/>
            </a:pPr>
            <a:r>
              <a:rPr lang="en-US" sz="2400" b="1" baseline="30000" dirty="0" smtClean="0">
                <a:latin typeface="Times New Roman"/>
                <a:ea typeface="Times New Roman"/>
              </a:rPr>
              <a:t>        through vagina &amp; cervix to reach placenta with the help of ultrasound </a:t>
            </a:r>
          </a:p>
          <a:p>
            <a:pPr lvl="0" algn="just">
              <a:lnSpc>
                <a:spcPct val="150000"/>
              </a:lnSpc>
              <a:spcBef>
                <a:spcPts val="0"/>
              </a:spcBef>
              <a:spcAft>
                <a:spcPts val="0"/>
              </a:spcAft>
              <a:buNone/>
            </a:pPr>
            <a:r>
              <a:rPr lang="en-US" sz="2400" b="1" baseline="30000" dirty="0" smtClean="0">
                <a:latin typeface="Times New Roman"/>
                <a:ea typeface="Times New Roman"/>
              </a:rPr>
              <a:t>         guided images.</a:t>
            </a:r>
          </a:p>
          <a:p>
            <a:pPr lvl="0" algn="just">
              <a:lnSpc>
                <a:spcPct val="150000"/>
              </a:lnSpc>
              <a:spcBef>
                <a:spcPts val="0"/>
              </a:spcBef>
              <a:spcAft>
                <a:spcPts val="0"/>
              </a:spcAft>
              <a:buNone/>
            </a:pPr>
            <a:r>
              <a:rPr lang="en-US" sz="2400" b="1" baseline="30000" dirty="0" smtClean="0">
                <a:latin typeface="Times New Roman"/>
                <a:ea typeface="Times New Roman"/>
              </a:rPr>
              <a:t>        2-Trans-abdominal (B) sampling is performed by inserting a needle through</a:t>
            </a:r>
          </a:p>
          <a:p>
            <a:pPr lvl="0" algn="just">
              <a:lnSpc>
                <a:spcPct val="150000"/>
              </a:lnSpc>
              <a:spcBef>
                <a:spcPts val="0"/>
              </a:spcBef>
              <a:spcAft>
                <a:spcPts val="0"/>
              </a:spcAft>
              <a:buNone/>
            </a:pPr>
            <a:r>
              <a:rPr lang="en-US" sz="2400" b="1" baseline="30000" dirty="0" smtClean="0">
                <a:latin typeface="Times New Roman"/>
                <a:ea typeface="Times New Roman"/>
              </a:rPr>
              <a:t> </a:t>
            </a:r>
            <a:r>
              <a:rPr lang="en-US" sz="2400" b="1" dirty="0" smtClean="0">
                <a:latin typeface="Times New Roman"/>
                <a:ea typeface="Times New Roman"/>
              </a:rPr>
              <a:t>    </a:t>
            </a:r>
            <a:r>
              <a:rPr lang="en-US" sz="2400" b="1" baseline="30000" dirty="0" smtClean="0">
                <a:latin typeface="Times New Roman"/>
                <a:ea typeface="Times New Roman"/>
              </a:rPr>
              <a:t> the abdomen </a:t>
            </a:r>
            <a:r>
              <a:rPr lang="en-US" sz="2400" b="1" baseline="30000" dirty="0" err="1" smtClean="0">
                <a:latin typeface="Times New Roman"/>
                <a:ea typeface="Times New Roman"/>
              </a:rPr>
              <a:t>utreus</a:t>
            </a:r>
            <a:r>
              <a:rPr lang="en-US" sz="2400" b="1" baseline="30000" dirty="0" smtClean="0">
                <a:latin typeface="Times New Roman"/>
                <a:ea typeface="Times New Roman"/>
              </a:rPr>
              <a:t> to reach placenta with the help of ultrasound guided images.</a:t>
            </a:r>
          </a:p>
          <a:p>
            <a:pPr lvl="0" algn="just">
              <a:lnSpc>
                <a:spcPct val="150000"/>
              </a:lnSpc>
              <a:spcBef>
                <a:spcPts val="0"/>
              </a:spcBef>
              <a:spcAft>
                <a:spcPts val="0"/>
              </a:spcAft>
              <a:buFont typeface="Wingdings"/>
              <a:buChar char=""/>
            </a:pPr>
            <a:endParaRPr lang="en-US" sz="2400" baseline="30000" dirty="0"/>
          </a:p>
        </p:txBody>
      </p:sp>
      <p:sp>
        <p:nvSpPr>
          <p:cNvPr id="4" name="TextBox 3"/>
          <p:cNvSpPr txBox="1"/>
          <p:nvPr/>
        </p:nvSpPr>
        <p:spPr>
          <a:xfrm>
            <a:off x="381000" y="1524000"/>
            <a:ext cx="5943600" cy="2308324"/>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036970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0" algn="just">
              <a:lnSpc>
                <a:spcPct val="150000"/>
              </a:lnSpc>
              <a:spcBef>
                <a:spcPts val="0"/>
              </a:spcBef>
              <a:spcAft>
                <a:spcPts val="0"/>
              </a:spcAft>
              <a:buFont typeface="Wingdings"/>
              <a:buChar char=""/>
            </a:pPr>
            <a:r>
              <a:rPr lang="en-US" sz="2400" b="1" baseline="30000" dirty="0" smtClean="0">
                <a:latin typeface="Times New Roman"/>
                <a:ea typeface="Times New Roman"/>
              </a:rPr>
              <a:t>Sample collected are sent to lab for direct </a:t>
            </a:r>
            <a:r>
              <a:rPr lang="en-US" sz="2400" b="1" baseline="30000" dirty="0" smtClean="0">
                <a:solidFill>
                  <a:srgbClr val="92D050"/>
                </a:solidFill>
                <a:latin typeface="Times New Roman"/>
                <a:ea typeface="Times New Roman"/>
              </a:rPr>
              <a:t>preparation (examines the </a:t>
            </a:r>
            <a:r>
              <a:rPr lang="en-US" sz="2400" b="1" baseline="30000" dirty="0" err="1" smtClean="0">
                <a:solidFill>
                  <a:srgbClr val="92D050"/>
                </a:solidFill>
                <a:latin typeface="Times New Roman"/>
                <a:ea typeface="Times New Roman"/>
              </a:rPr>
              <a:t>trophoblast</a:t>
            </a:r>
            <a:r>
              <a:rPr lang="en-US" sz="2400" b="1" baseline="30000" dirty="0" smtClean="0">
                <a:solidFill>
                  <a:srgbClr val="92D050"/>
                </a:solidFill>
                <a:latin typeface="Times New Roman"/>
                <a:ea typeface="Times New Roman"/>
              </a:rPr>
              <a:t> cells of the</a:t>
            </a:r>
            <a:r>
              <a:rPr lang="en-US" sz="2400" b="1" dirty="0" smtClean="0">
                <a:solidFill>
                  <a:srgbClr val="92D050"/>
                </a:solidFill>
                <a:latin typeface="Times New Roman"/>
                <a:ea typeface="Times New Roman"/>
              </a:rPr>
              <a:t> </a:t>
            </a:r>
            <a:r>
              <a:rPr lang="en-US" sz="2400" b="1" baseline="30000" dirty="0" smtClean="0">
                <a:solidFill>
                  <a:srgbClr val="92D050"/>
                </a:solidFill>
                <a:latin typeface="Times New Roman"/>
                <a:ea typeface="Times New Roman"/>
              </a:rPr>
              <a:t>placenta)</a:t>
            </a:r>
            <a:r>
              <a:rPr lang="en-US" sz="2400" b="1" baseline="30000" dirty="0" smtClean="0">
                <a:latin typeface="Times New Roman"/>
                <a:ea typeface="Times New Roman"/>
              </a:rPr>
              <a:t>or culture in special fluids </a:t>
            </a:r>
            <a:r>
              <a:rPr lang="en-US" sz="2400" b="1" baseline="30000" dirty="0" smtClean="0">
                <a:solidFill>
                  <a:srgbClr val="92D050"/>
                </a:solidFill>
                <a:latin typeface="Times New Roman"/>
                <a:ea typeface="Times New Roman"/>
              </a:rPr>
              <a:t>(examines the fibroblast like cells of the </a:t>
            </a:r>
            <a:r>
              <a:rPr lang="en-US" sz="2400" b="1" baseline="30000" dirty="0" err="1" smtClean="0">
                <a:solidFill>
                  <a:srgbClr val="92D050"/>
                </a:solidFill>
                <a:latin typeface="Times New Roman"/>
                <a:ea typeface="Times New Roman"/>
              </a:rPr>
              <a:t>villus</a:t>
            </a:r>
            <a:r>
              <a:rPr lang="en-US" sz="2400" b="1" baseline="30000" dirty="0" smtClean="0">
                <a:solidFill>
                  <a:srgbClr val="92D050"/>
                </a:solidFill>
                <a:latin typeface="Times New Roman"/>
                <a:ea typeface="Times New Roman"/>
              </a:rPr>
              <a:t> </a:t>
            </a:r>
            <a:r>
              <a:rPr lang="en-US" sz="2400" b="1" baseline="30000" dirty="0" err="1" smtClean="0">
                <a:solidFill>
                  <a:srgbClr val="92D050"/>
                </a:solidFill>
                <a:latin typeface="Times New Roman"/>
                <a:ea typeface="Times New Roman"/>
              </a:rPr>
              <a:t>stroma</a:t>
            </a:r>
            <a:r>
              <a:rPr lang="en-US" sz="2400" b="1" baseline="30000" dirty="0" smtClean="0">
                <a:solidFill>
                  <a:srgbClr val="92D050"/>
                </a:solidFill>
                <a:latin typeface="Times New Roman"/>
                <a:ea typeface="Times New Roman"/>
              </a:rPr>
              <a:t> or </a:t>
            </a:r>
            <a:r>
              <a:rPr lang="en-US" sz="2400" b="1" baseline="30000" dirty="0" err="1" smtClean="0">
                <a:solidFill>
                  <a:srgbClr val="92D050"/>
                </a:solidFill>
                <a:latin typeface="Times New Roman"/>
                <a:ea typeface="Times New Roman"/>
              </a:rPr>
              <a:t>mesenchymal</a:t>
            </a:r>
            <a:r>
              <a:rPr lang="en-US" sz="2400" b="1" baseline="30000" dirty="0" smtClean="0">
                <a:solidFill>
                  <a:srgbClr val="92D050"/>
                </a:solidFill>
                <a:latin typeface="Times New Roman"/>
                <a:ea typeface="Times New Roman"/>
              </a:rPr>
              <a:t> core). </a:t>
            </a:r>
            <a:r>
              <a:rPr lang="en-US" sz="2400" b="1" baseline="30000" dirty="0" smtClean="0">
                <a:solidFill>
                  <a:srgbClr val="FF3399"/>
                </a:solidFill>
                <a:latin typeface="Times New Roman"/>
                <a:ea typeface="Times New Roman"/>
              </a:rPr>
              <a:t> </a:t>
            </a:r>
            <a:endParaRPr lang="en-US" sz="2400" b="1" baseline="30000" dirty="0" smtClean="0">
              <a:solidFill>
                <a:srgbClr val="92D050"/>
              </a:solidFill>
              <a:latin typeface="Times New Roman"/>
              <a:ea typeface="Times New Roman"/>
            </a:endParaRPr>
          </a:p>
          <a:p>
            <a:pPr lvl="0" algn="just">
              <a:lnSpc>
                <a:spcPct val="150000"/>
              </a:lnSpc>
              <a:spcBef>
                <a:spcPts val="0"/>
              </a:spcBef>
              <a:spcAft>
                <a:spcPts val="0"/>
              </a:spcAft>
              <a:buFont typeface="Wingdings"/>
              <a:buChar char=""/>
            </a:pPr>
            <a:r>
              <a:rPr lang="en-US" sz="2400" b="1" baseline="30000" dirty="0" smtClean="0">
                <a:latin typeface="Times New Roman"/>
                <a:ea typeface="Times New Roman"/>
              </a:rPr>
              <a:t>The sample is used to study the DNA, chromosomes, and certain signs (called chemical </a:t>
            </a:r>
          </a:p>
          <a:p>
            <a:pPr marL="0" lvl="0" indent="0" algn="just">
              <a:lnSpc>
                <a:spcPct val="150000"/>
              </a:lnSpc>
              <a:spcBef>
                <a:spcPts val="0"/>
              </a:spcBef>
              <a:spcAft>
                <a:spcPts val="0"/>
              </a:spcAft>
              <a:buNone/>
            </a:pPr>
            <a:r>
              <a:rPr lang="en-US" sz="2400" b="1" baseline="30000" dirty="0" smtClean="0">
                <a:latin typeface="Times New Roman"/>
                <a:ea typeface="Times New Roman"/>
              </a:rPr>
              <a:t>         markers) of disease in the developing baby.</a:t>
            </a:r>
          </a:p>
          <a:p>
            <a:pPr algn="just">
              <a:lnSpc>
                <a:spcPct val="150000"/>
              </a:lnSpc>
              <a:spcBef>
                <a:spcPts val="0"/>
              </a:spcBef>
              <a:spcAft>
                <a:spcPts val="0"/>
              </a:spcAft>
              <a:buFont typeface="Wingdings" panose="05000000000000000000" pitchFamily="2" charset="2"/>
              <a:buChar char="Ø"/>
            </a:pPr>
            <a:r>
              <a:rPr lang="en-US" sz="2400" b="1" baseline="30000" dirty="0" smtClean="0">
                <a:latin typeface="Times New Roman"/>
                <a:ea typeface="Times New Roman"/>
              </a:rPr>
              <a:t>It can be done sooner than amniocentesis, about </a:t>
            </a:r>
            <a:r>
              <a:rPr lang="en-US" sz="2400" b="1" baseline="30000" dirty="0" smtClean="0">
                <a:solidFill>
                  <a:srgbClr val="92D050"/>
                </a:solidFill>
                <a:latin typeface="Times New Roman"/>
                <a:ea typeface="Times New Roman"/>
              </a:rPr>
              <a:t>10 to 12 weeks after last menstrual </a:t>
            </a:r>
          </a:p>
          <a:p>
            <a:pPr marL="0" indent="0" algn="just">
              <a:lnSpc>
                <a:spcPct val="150000"/>
              </a:lnSpc>
              <a:spcBef>
                <a:spcPts val="0"/>
              </a:spcBef>
              <a:spcAft>
                <a:spcPts val="0"/>
              </a:spcAft>
              <a:buNone/>
            </a:pPr>
            <a:r>
              <a:rPr lang="en-US" sz="2400" b="1" baseline="30000" dirty="0" smtClean="0">
                <a:latin typeface="Times New Roman"/>
                <a:ea typeface="Times New Roman"/>
              </a:rPr>
              <a:t>        period. Test results take about 2 weeks.</a:t>
            </a:r>
          </a:p>
          <a:p>
            <a:pPr marL="0" marR="0">
              <a:lnSpc>
                <a:spcPct val="150000"/>
              </a:lnSpc>
              <a:spcBef>
                <a:spcPts val="0"/>
              </a:spcBef>
              <a:spcAft>
                <a:spcPts val="0"/>
              </a:spcAft>
              <a:buNone/>
            </a:pPr>
            <a:r>
              <a:rPr lang="en-GB" sz="2400" baseline="30000" dirty="0" smtClean="0">
                <a:latin typeface="Times New Roman"/>
                <a:ea typeface="Times New Roman"/>
              </a:rPr>
              <a:t> \</a:t>
            </a:r>
            <a:endParaRPr lang="en-GB" sz="2400" baseline="30000" dirty="0">
              <a:latin typeface="Times New Roman"/>
              <a:ea typeface="Times New Roman"/>
            </a:endParaRPr>
          </a:p>
          <a:p>
            <a:pPr marL="0" indent="0">
              <a:buNone/>
            </a:pPr>
            <a:endParaRPr lang="en-US" dirty="0"/>
          </a:p>
        </p:txBody>
      </p:sp>
      <p:sp>
        <p:nvSpPr>
          <p:cNvPr id="4" name="TextBox 3"/>
          <p:cNvSpPr txBox="1"/>
          <p:nvPr/>
        </p:nvSpPr>
        <p:spPr>
          <a:xfrm>
            <a:off x="228600" y="4267200"/>
            <a:ext cx="5943600" cy="2308324"/>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050" name="Picture 2" descr="https://www.labcorp.com/wps/wcm/connect/6fa8f10048cfaa5a8fb1ff40dfa8fadd/mto_testing_tests-by-name_chorionic-villi-sampling_HowTheTestWorks-1.gif?MOD=AJPERES&amp;CACHEID=6fa8f10048cfaa5a8fb1ff40dfa8fadd"/>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4833" y="3653067"/>
            <a:ext cx="5638800" cy="2895600"/>
          </a:xfrm>
          <a:prstGeom prst="rect">
            <a:avLst/>
          </a:prstGeom>
          <a:solidFill>
            <a:schemeClr val="accent3"/>
          </a:solidFill>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2733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 </a:t>
            </a:r>
            <a:r>
              <a:rPr kumimoji="0" lang="en-US" altLang="en-US" sz="18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a:t>
            </a:r>
            <a:r>
              <a:rPr kumimoji="0" lang="en-GB" altLang="en-US" sz="18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4886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6970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Dell\Desktop\placenta.jpg"/>
          <p:cNvPicPr>
            <a:picLocks noGrp="1" noChangeAspect="1" noChangeArrowheads="1"/>
          </p:cNvPicPr>
          <p:nvPr>
            <p:ph idx="1"/>
          </p:nvPr>
        </p:nvPicPr>
        <p:blipFill>
          <a:blip r:embed="rId2"/>
          <a:srcRect/>
          <a:stretch>
            <a:fillRect/>
          </a:stretch>
        </p:blipFill>
        <p:spPr bwMode="auto">
          <a:xfrm>
            <a:off x="609600" y="228600"/>
            <a:ext cx="6028318" cy="6324600"/>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449" y="228600"/>
            <a:ext cx="3024551"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697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0"/>
            <a:ext cx="9144000" cy="6858000"/>
          </a:xfrm>
        </p:spPr>
        <p:txBody>
          <a:bodyPr/>
          <a:lstStyle/>
          <a:p>
            <a:pPr algn="l" eaLnBrk="1" hangingPunct="1">
              <a:lnSpc>
                <a:spcPct val="90000"/>
              </a:lnSpc>
              <a:buFont typeface="Wingdings" pitchFamily="2" charset="2"/>
              <a:buNone/>
            </a:pPr>
            <a:endParaRPr lang="en-US" altLang="en-US" sz="1050" b="1" u="sng" dirty="0" smtClean="0">
              <a:latin typeface="Times New Roman" pitchFamily="18" charset="0"/>
              <a:cs typeface="Times New Roman" pitchFamily="18" charset="0"/>
            </a:endParaRPr>
          </a:p>
          <a:p>
            <a:pPr algn="l" eaLnBrk="1" hangingPunct="1">
              <a:lnSpc>
                <a:spcPct val="90000"/>
              </a:lnSpc>
              <a:buFont typeface="Wingdings" pitchFamily="2" charset="2"/>
              <a:buNone/>
            </a:pPr>
            <a:r>
              <a:rPr lang="en-US" altLang="en-US" sz="2800" b="1" u="sng" dirty="0" smtClean="0">
                <a:latin typeface="Times New Roman" pitchFamily="18" charset="0"/>
                <a:cs typeface="Times New Roman" pitchFamily="18" charset="0"/>
              </a:rPr>
              <a:t>Mechanism of action of teratogens</a:t>
            </a:r>
          </a:p>
          <a:p>
            <a:pPr algn="l" eaLnBrk="1" hangingPunct="1">
              <a:lnSpc>
                <a:spcPct val="90000"/>
              </a:lnSpc>
              <a:buFont typeface="Wingdings" pitchFamily="2" charset="2"/>
              <a:buNone/>
            </a:pPr>
            <a:endParaRPr lang="en-US" altLang="en-US" sz="2000" b="1" dirty="0" smtClean="0">
              <a:solidFill>
                <a:srgbClr val="FFFF00"/>
              </a:solidFill>
              <a:latin typeface="Times New Roman" pitchFamily="18" charset="0"/>
              <a:cs typeface="Times New Roman" pitchFamily="18" charset="0"/>
            </a:endParaRPr>
          </a:p>
          <a:p>
            <a:pPr algn="l" eaLnBrk="1" hangingPunct="1">
              <a:lnSpc>
                <a:spcPct val="90000"/>
              </a:lnSpc>
              <a:buFont typeface="Wingdings" pitchFamily="2" charset="2"/>
              <a:buNone/>
            </a:pPr>
            <a:r>
              <a:rPr lang="en-US" altLang="en-US" sz="2000" b="1" dirty="0" smtClean="0">
                <a:solidFill>
                  <a:srgbClr val="FFFF00"/>
                </a:solidFill>
                <a:latin typeface="Times New Roman" pitchFamily="18" charset="0"/>
                <a:cs typeface="Times New Roman" pitchFamily="18" charset="0"/>
              </a:rPr>
              <a:t>1-Interference with nucleic acids</a:t>
            </a:r>
            <a:r>
              <a:rPr lang="en-US" altLang="en-US" sz="2000" b="1" dirty="0" smtClean="0">
                <a:latin typeface="Times New Roman" pitchFamily="18" charset="0"/>
                <a:cs typeface="Times New Roman" pitchFamily="18" charset="0"/>
              </a:rPr>
              <a:t> </a:t>
            </a:r>
          </a:p>
          <a:p>
            <a:pPr algn="l" eaLnBrk="1" hangingPunct="1">
              <a:lnSpc>
                <a:spcPct val="90000"/>
              </a:lnSpc>
              <a:buFont typeface="Wingdings" pitchFamily="2" charset="2"/>
              <a:buNone/>
            </a:pPr>
            <a:r>
              <a:rPr lang="en-US" altLang="en-US" b="1" i="1" dirty="0">
                <a:latin typeface="Times New Roman" pitchFamily="18" charset="0"/>
                <a:cs typeface="Times New Roman" pitchFamily="18" charset="0"/>
              </a:rPr>
              <a:t> </a:t>
            </a:r>
            <a:r>
              <a:rPr lang="en-US" altLang="en-US" b="1" i="1" dirty="0" smtClean="0">
                <a:latin typeface="Times New Roman" pitchFamily="18" charset="0"/>
                <a:cs typeface="Times New Roman" pitchFamily="18" charset="0"/>
              </a:rPr>
              <a:t>  </a:t>
            </a:r>
            <a:r>
              <a:rPr lang="en-US" altLang="en-US" sz="2000" b="1" i="1" dirty="0" smtClean="0">
                <a:latin typeface="Times New Roman" pitchFamily="18" charset="0"/>
                <a:cs typeface="Times New Roman" pitchFamily="18" charset="0"/>
              </a:rPr>
              <a:t> </a:t>
            </a:r>
            <a:r>
              <a:rPr lang="en-US" altLang="en-US" b="1" i="1" dirty="0">
                <a:latin typeface="Times New Roman" pitchFamily="18" charset="0"/>
                <a:cs typeface="Times New Roman" pitchFamily="18" charset="0"/>
              </a:rPr>
              <a:t>R</a:t>
            </a:r>
            <a:r>
              <a:rPr lang="en-US" altLang="en-US" sz="2000" b="1" i="1" dirty="0" smtClean="0">
                <a:latin typeface="Times New Roman" pitchFamily="18" charset="0"/>
                <a:cs typeface="Times New Roman" pitchFamily="18" charset="0"/>
              </a:rPr>
              <a:t>eplication , transcription or RNA translation</a:t>
            </a:r>
            <a:endParaRPr lang="en-US" altLang="en-US" sz="2000" b="1" dirty="0" smtClean="0">
              <a:latin typeface="Times New Roman" pitchFamily="18" charset="0"/>
              <a:cs typeface="Times New Roman" pitchFamily="18" charset="0"/>
            </a:endParaRPr>
          </a:p>
          <a:p>
            <a:pPr algn="l" eaLnBrk="1" hangingPunct="1">
              <a:lnSpc>
                <a:spcPct val="90000"/>
              </a:lnSpc>
              <a:buFont typeface="Wingdings" pitchFamily="2" charset="2"/>
              <a:buNone/>
            </a:pPr>
            <a:r>
              <a:rPr lang="en-US" altLang="en-US" sz="2000" b="1" dirty="0" smtClean="0">
                <a:latin typeface="Times New Roman" pitchFamily="18" charset="0"/>
                <a:cs typeface="Times New Roman" pitchFamily="18" charset="0"/>
              </a:rPr>
              <a:t>              </a:t>
            </a:r>
            <a:r>
              <a:rPr lang="en-US" altLang="en-US" sz="2000" dirty="0" smtClean="0">
                <a:latin typeface="Times New Roman" pitchFamily="18" charset="0"/>
                <a:cs typeface="Times New Roman" pitchFamily="18" charset="0"/>
              </a:rPr>
              <a:t>* The antimetabolite : methotrexate.</a:t>
            </a:r>
          </a:p>
          <a:p>
            <a:pPr algn="l" eaLnBrk="1" hangingPunct="1">
              <a:lnSpc>
                <a:spcPct val="90000"/>
              </a:lnSpc>
              <a:buFont typeface="Wingdings" pitchFamily="2" charset="2"/>
              <a:buNone/>
            </a:pPr>
            <a:r>
              <a:rPr lang="en-US" altLang="en-US" sz="2000" dirty="0" smtClean="0">
                <a:latin typeface="Times New Roman" pitchFamily="18" charset="0"/>
                <a:cs typeface="Times New Roman" pitchFamily="18" charset="0"/>
              </a:rPr>
              <a:t>              * alkylating agents : </a:t>
            </a:r>
            <a:r>
              <a:rPr lang="en-US" altLang="en-US" sz="2000" dirty="0" err="1" smtClean="0">
                <a:latin typeface="Times New Roman" pitchFamily="18" charset="0"/>
                <a:cs typeface="Times New Roman" pitchFamily="18" charset="0"/>
              </a:rPr>
              <a:t>Chlorambucil</a:t>
            </a:r>
            <a:r>
              <a:rPr lang="en-US" altLang="en-US" sz="2000" dirty="0" smtClean="0">
                <a:latin typeface="Times New Roman" pitchFamily="18" charset="0"/>
                <a:cs typeface="Times New Roman" pitchFamily="18" charset="0"/>
              </a:rPr>
              <a:t>, cyclophosphamide.</a:t>
            </a:r>
          </a:p>
          <a:p>
            <a:pPr algn="l" eaLnBrk="1" hangingPunct="1">
              <a:lnSpc>
                <a:spcPct val="90000"/>
              </a:lnSpc>
              <a:buFont typeface="Wingdings" pitchFamily="2" charset="2"/>
              <a:buNone/>
            </a:pPr>
            <a:r>
              <a:rPr lang="en-US" altLang="en-US" sz="2000" dirty="0" smtClean="0">
                <a:latin typeface="Times New Roman" pitchFamily="18" charset="0"/>
                <a:cs typeface="Times New Roman" pitchFamily="18" charset="0"/>
              </a:rPr>
              <a:t>              *Active metabolites of Thalidomide           </a:t>
            </a:r>
            <a:endParaRPr lang="en-US" altLang="en-US" sz="2000" i="1" dirty="0" smtClean="0">
              <a:latin typeface="Times New Roman" pitchFamily="18" charset="0"/>
              <a:cs typeface="Times New Roman" pitchFamily="18" charset="0"/>
            </a:endParaRPr>
          </a:p>
          <a:p>
            <a:pPr algn="l" eaLnBrk="1" hangingPunct="1">
              <a:lnSpc>
                <a:spcPct val="90000"/>
              </a:lnSpc>
              <a:buFont typeface="Wingdings" pitchFamily="2" charset="2"/>
              <a:buNone/>
            </a:pPr>
            <a:endParaRPr lang="en-US" altLang="en-US" sz="2000" b="1" dirty="0" smtClean="0">
              <a:latin typeface="Times New Roman" pitchFamily="18" charset="0"/>
              <a:cs typeface="Times New Roman" pitchFamily="18" charset="0"/>
            </a:endParaRPr>
          </a:p>
          <a:p>
            <a:pPr algn="l" eaLnBrk="1" hangingPunct="1">
              <a:lnSpc>
                <a:spcPct val="90000"/>
              </a:lnSpc>
              <a:buFont typeface="Wingdings" pitchFamily="2" charset="2"/>
              <a:buNone/>
            </a:pPr>
            <a:r>
              <a:rPr lang="en-US" altLang="en-US" sz="2000" b="1" dirty="0" smtClean="0">
                <a:solidFill>
                  <a:srgbClr val="FFFF00"/>
                </a:solidFill>
                <a:latin typeface="Times New Roman" pitchFamily="18" charset="0"/>
                <a:cs typeface="Times New Roman" pitchFamily="18" charset="0"/>
              </a:rPr>
              <a:t>2-Inhibition of enzymes </a:t>
            </a:r>
          </a:p>
          <a:p>
            <a:pPr algn="just" eaLnBrk="1" hangingPunct="1">
              <a:lnSpc>
                <a:spcPct val="90000"/>
              </a:lnSpc>
              <a:buFont typeface="Wingdings" pitchFamily="2" charset="2"/>
              <a:buNone/>
            </a:pP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a.</a:t>
            </a:r>
            <a:r>
              <a:rPr lang="en-US" altLang="en-US" sz="1800" b="1" dirty="0" err="1" smtClean="0">
                <a:latin typeface="Times New Roman" pitchFamily="18" charset="0"/>
                <a:cs typeface="Times New Roman" pitchFamily="18" charset="0"/>
              </a:rPr>
              <a:t>Methotrexate</a:t>
            </a:r>
            <a:r>
              <a:rPr lang="en-US" altLang="en-US" sz="1800" b="1" dirty="0" smtClean="0">
                <a:latin typeface="Times New Roman" pitchFamily="18" charset="0"/>
                <a:cs typeface="Times New Roman" pitchFamily="18" charset="0"/>
              </a:rPr>
              <a:t> (</a:t>
            </a:r>
            <a:r>
              <a:rPr lang="en-US" altLang="en-US" sz="1800" b="1" dirty="0" err="1" smtClean="0">
                <a:latin typeface="Times New Roman" pitchFamily="18" charset="0"/>
                <a:cs typeface="Times New Roman" pitchFamily="18" charset="0"/>
              </a:rPr>
              <a:t>dihydrofolate</a:t>
            </a:r>
            <a:r>
              <a:rPr lang="en-US" altLang="en-US" sz="1800" b="1" dirty="0" smtClean="0">
                <a:latin typeface="Times New Roman" pitchFamily="18" charset="0"/>
                <a:cs typeface="Times New Roman" pitchFamily="18" charset="0"/>
              </a:rPr>
              <a:t> reductase </a:t>
            </a:r>
            <a:r>
              <a:rPr lang="en-US" altLang="en-US" sz="1800" b="1" dirty="0" err="1" smtClean="0">
                <a:latin typeface="Times New Roman" pitchFamily="18" charset="0"/>
                <a:cs typeface="Times New Roman" pitchFamily="18" charset="0"/>
              </a:rPr>
              <a:t>inhbitor</a:t>
            </a:r>
            <a:r>
              <a:rPr lang="en-US" altLang="en-US" sz="1800" b="1" dirty="0" smtClean="0">
                <a:latin typeface="Times New Roman" pitchFamily="18" charset="0"/>
                <a:cs typeface="Times New Roman" pitchFamily="18" charset="0"/>
              </a:rPr>
              <a:t> = DHFRI) prevents                         formation of </a:t>
            </a:r>
            <a:r>
              <a:rPr lang="en-US" altLang="en-US" sz="1800" b="1" dirty="0" err="1" smtClean="0">
                <a:latin typeface="Times New Roman" pitchFamily="18" charset="0"/>
                <a:cs typeface="Times New Roman" pitchFamily="18" charset="0"/>
              </a:rPr>
              <a:t>folinic</a:t>
            </a:r>
            <a:r>
              <a:rPr lang="en-US" altLang="en-US" sz="1800" b="1" dirty="0" smtClean="0">
                <a:latin typeface="Times New Roman" pitchFamily="18" charset="0"/>
                <a:cs typeface="Times New Roman" pitchFamily="18" charset="0"/>
              </a:rPr>
              <a:t> acid from folic acid which is essential for   embryo.   </a:t>
            </a:r>
          </a:p>
          <a:p>
            <a:pPr algn="just" eaLnBrk="1" hangingPunct="1">
              <a:lnSpc>
                <a:spcPct val="90000"/>
              </a:lnSpc>
              <a:buFont typeface="Wingdings" pitchFamily="2" charset="2"/>
              <a:buNone/>
            </a:pPr>
            <a:r>
              <a:rPr lang="en-US" altLang="en-US" sz="1800" b="1" dirty="0" smtClean="0">
                <a:latin typeface="Times New Roman" pitchFamily="18" charset="0"/>
                <a:cs typeface="Times New Roman" pitchFamily="18" charset="0"/>
              </a:rPr>
              <a:t>       </a:t>
            </a:r>
          </a:p>
          <a:p>
            <a:pPr algn="just" eaLnBrk="1" hangingPunct="1">
              <a:lnSpc>
                <a:spcPct val="90000"/>
              </a:lnSpc>
              <a:buFont typeface="Wingdings" pitchFamily="2" charset="2"/>
              <a:buNone/>
            </a:pPr>
            <a:r>
              <a:rPr lang="en-US" altLang="en-US" sz="1800" b="1" dirty="0">
                <a:latin typeface="Times New Roman" pitchFamily="18" charset="0"/>
                <a:cs typeface="Times New Roman" pitchFamily="18" charset="0"/>
              </a:rPr>
              <a:t> </a:t>
            </a:r>
            <a:r>
              <a:rPr lang="en-US" altLang="en-US" sz="1800" b="1" dirty="0" smtClean="0">
                <a:latin typeface="Times New Roman" pitchFamily="18" charset="0"/>
                <a:cs typeface="Times New Roman" pitchFamily="18" charset="0"/>
              </a:rPr>
              <a:t>     b.5-flurouracil inhibits thymidylate synthase leading to</a:t>
            </a:r>
          </a:p>
          <a:p>
            <a:pPr algn="just" eaLnBrk="1" hangingPunct="1">
              <a:lnSpc>
                <a:spcPct val="90000"/>
              </a:lnSpc>
              <a:buFont typeface="Wingdings" pitchFamily="2" charset="2"/>
              <a:buNone/>
            </a:pPr>
            <a:r>
              <a:rPr lang="en-US" altLang="en-US" sz="1800" b="1" dirty="0">
                <a:latin typeface="Times New Roman" pitchFamily="18" charset="0"/>
                <a:cs typeface="Times New Roman" pitchFamily="18" charset="0"/>
              </a:rPr>
              <a:t> </a:t>
            </a:r>
            <a:r>
              <a:rPr lang="en-US" altLang="en-US" sz="1800" b="1" dirty="0" smtClean="0">
                <a:latin typeface="Times New Roman" pitchFamily="18" charset="0"/>
                <a:cs typeface="Times New Roman" pitchFamily="18" charset="0"/>
              </a:rPr>
              <a:t>      inhibition of </a:t>
            </a:r>
            <a:r>
              <a:rPr lang="en-US" altLang="en-US" sz="1800" b="1" dirty="0" err="1" smtClean="0">
                <a:latin typeface="Times New Roman" pitchFamily="18" charset="0"/>
                <a:cs typeface="Times New Roman" pitchFamily="18" charset="0"/>
              </a:rPr>
              <a:t>deoxythymidine</a:t>
            </a:r>
            <a:r>
              <a:rPr lang="en-US" altLang="en-US" sz="1800" b="1" dirty="0" smtClean="0">
                <a:latin typeface="Times New Roman" pitchFamily="18" charset="0"/>
                <a:cs typeface="Times New Roman" pitchFamily="18" charset="0"/>
              </a:rPr>
              <a:t> monophosphate( DTMP )synthesis        </a:t>
            </a:r>
          </a:p>
          <a:p>
            <a:pPr algn="just" eaLnBrk="1" hangingPunct="1">
              <a:lnSpc>
                <a:spcPct val="90000"/>
              </a:lnSpc>
              <a:buFont typeface="Wingdings" pitchFamily="2" charset="2"/>
              <a:buNone/>
            </a:pPr>
            <a:r>
              <a:rPr lang="en-US" altLang="en-US" sz="1800" b="1" dirty="0">
                <a:solidFill>
                  <a:srgbClr val="92D050"/>
                </a:solidFill>
                <a:latin typeface="Times New Roman" pitchFamily="18" charset="0"/>
                <a:cs typeface="Times New Roman" pitchFamily="18" charset="0"/>
              </a:rPr>
              <a:t> </a:t>
            </a:r>
            <a:r>
              <a:rPr lang="en-US" altLang="en-US" sz="1800" b="1" dirty="0" smtClean="0">
                <a:solidFill>
                  <a:srgbClr val="92D050"/>
                </a:solidFill>
                <a:latin typeface="Times New Roman" pitchFamily="18" charset="0"/>
                <a:cs typeface="Times New Roman" pitchFamily="18" charset="0"/>
              </a:rPr>
              <a:t>      inhibition of  DNA synthesis </a:t>
            </a:r>
            <a:r>
              <a:rPr lang="en-US" altLang="en-US" sz="1800" b="1" dirty="0" smtClean="0">
                <a:latin typeface="Times New Roman" pitchFamily="18" charset="0"/>
                <a:cs typeface="Times New Roman" pitchFamily="18" charset="0"/>
              </a:rPr>
              <a:t>.</a:t>
            </a:r>
          </a:p>
          <a:p>
            <a:pPr algn="just" eaLnBrk="1" hangingPunct="1">
              <a:lnSpc>
                <a:spcPct val="90000"/>
              </a:lnSpc>
              <a:buFont typeface="Wingdings" pitchFamily="2" charset="2"/>
              <a:buNone/>
            </a:pPr>
            <a:r>
              <a:rPr lang="en-US" altLang="en-US" sz="1800" b="1" dirty="0" smtClean="0">
                <a:latin typeface="Times New Roman" pitchFamily="18" charset="0"/>
                <a:cs typeface="Times New Roman" pitchFamily="18" charset="0"/>
              </a:rPr>
              <a:t>                </a:t>
            </a:r>
            <a:endParaRPr lang="en-US" altLang="en-US" sz="1800" b="1" dirty="0">
              <a:latin typeface="Times New Roman" pitchFamily="18" charset="0"/>
              <a:cs typeface="Times New Roman" pitchFamily="18" charset="0"/>
            </a:endParaRPr>
          </a:p>
          <a:p>
            <a:pPr algn="just" eaLnBrk="1" hangingPunct="1">
              <a:lnSpc>
                <a:spcPct val="90000"/>
              </a:lnSpc>
              <a:buFont typeface="Wingdings" pitchFamily="2" charset="2"/>
              <a:buNone/>
            </a:pPr>
            <a:r>
              <a:rPr lang="en-US" altLang="en-US" sz="1800" b="1" dirty="0" smtClean="0">
                <a:latin typeface="Times New Roman" pitchFamily="18" charset="0"/>
                <a:cs typeface="Times New Roman" pitchFamily="18" charset="0"/>
              </a:rPr>
              <a:t>      c.6- </a:t>
            </a:r>
            <a:r>
              <a:rPr lang="en-US" altLang="en-US" sz="1800" b="1" dirty="0" err="1" smtClean="0">
                <a:latin typeface="Times New Roman" pitchFamily="18" charset="0"/>
                <a:cs typeface="Times New Roman" pitchFamily="18" charset="0"/>
              </a:rPr>
              <a:t>aminonicotinamide</a:t>
            </a:r>
            <a:r>
              <a:rPr lang="en-US" altLang="en-US" sz="1800" b="1" dirty="0" smtClean="0">
                <a:latin typeface="Times New Roman" pitchFamily="18" charset="0"/>
                <a:cs typeface="Times New Roman" pitchFamily="18" charset="0"/>
              </a:rPr>
              <a:t> ( G6PD inhibitor) decrease energy production.</a:t>
            </a:r>
          </a:p>
          <a:p>
            <a:pPr algn="just" eaLnBrk="1" hangingPunct="1">
              <a:lnSpc>
                <a:spcPct val="90000"/>
              </a:lnSpc>
              <a:buFont typeface="Wingdings" pitchFamily="2" charset="2"/>
              <a:buNone/>
            </a:pPr>
            <a:r>
              <a:rPr lang="en-US" altLang="en-US" sz="1800" dirty="0" smtClean="0">
                <a:latin typeface="Times New Roman" pitchFamily="18" charset="0"/>
                <a:cs typeface="Times New Roman" pitchFamily="18" charset="0"/>
              </a:rPr>
              <a:t>           </a:t>
            </a:r>
            <a:endParaRPr lang="en-US" altLang="en-US" sz="1800" dirty="0" smtClean="0">
              <a:solidFill>
                <a:srgbClr val="FF0000"/>
              </a:solidFill>
              <a:latin typeface="Times New Roman" pitchFamily="18" charset="0"/>
              <a:cs typeface="Times New Roman" pitchFamily="18" charset="0"/>
            </a:endParaRPr>
          </a:p>
          <a:p>
            <a:pPr algn="l" eaLnBrk="1" hangingPunct="1">
              <a:lnSpc>
                <a:spcPct val="90000"/>
              </a:lnSpc>
              <a:buFont typeface="Wingdings" pitchFamily="2" charset="2"/>
              <a:buNone/>
            </a:pPr>
            <a:r>
              <a:rPr lang="en-US" altLang="en-US" sz="2000" dirty="0" smtClean="0">
                <a:solidFill>
                  <a:srgbClr val="FF0000"/>
                </a:solidFill>
                <a:latin typeface="Times New Roman" pitchFamily="18" charset="0"/>
                <a:cs typeface="Times New Roman" pitchFamily="18" charset="0"/>
              </a:rPr>
              <a:t>      </a:t>
            </a:r>
            <a:endParaRPr lang="en-US" alt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52582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0" y="0"/>
            <a:ext cx="9144000" cy="6858000"/>
          </a:xfrm>
        </p:spPr>
        <p:txBody>
          <a:bodyPr/>
          <a:lstStyle/>
          <a:p>
            <a:pPr algn="l" eaLnBrk="1" hangingPunct="1">
              <a:lnSpc>
                <a:spcPct val="80000"/>
              </a:lnSpc>
              <a:buFont typeface="Wingdings" pitchFamily="2" charset="2"/>
              <a:buNone/>
            </a:pPr>
            <a:endParaRPr lang="en-US" altLang="en-US" sz="2000" b="1" dirty="0" smtClean="0">
              <a:solidFill>
                <a:srgbClr val="FFFF00"/>
              </a:solidFill>
              <a:latin typeface="Times New Roman" pitchFamily="18" charset="0"/>
              <a:cs typeface="Times New Roman" pitchFamily="18" charset="0"/>
            </a:endParaRPr>
          </a:p>
          <a:p>
            <a:pPr algn="l" eaLnBrk="1" hangingPunct="1">
              <a:lnSpc>
                <a:spcPct val="80000"/>
              </a:lnSpc>
              <a:buFont typeface="Wingdings" pitchFamily="2" charset="2"/>
              <a:buNone/>
            </a:pPr>
            <a:r>
              <a:rPr lang="en-US" altLang="en-US" sz="2000" b="1" dirty="0" smtClean="0">
                <a:solidFill>
                  <a:srgbClr val="FFFF00"/>
                </a:solidFill>
                <a:latin typeface="Times New Roman" pitchFamily="18" charset="0"/>
                <a:cs typeface="Times New Roman" pitchFamily="18" charset="0"/>
              </a:rPr>
              <a:t>3- Deficiency of energy supply needed to build organs </a:t>
            </a:r>
          </a:p>
          <a:p>
            <a:pPr algn="l" eaLnBrk="1" hangingPunct="1">
              <a:lnSpc>
                <a:spcPct val="80000"/>
              </a:lnSpc>
              <a:buFont typeface="Wingdings" pitchFamily="2" charset="2"/>
              <a:buNone/>
            </a:pPr>
            <a:r>
              <a:rPr lang="en-US" altLang="en-US" sz="1600" dirty="0" smtClean="0">
                <a:latin typeface="Times New Roman" pitchFamily="18" charset="0"/>
                <a:cs typeface="Times New Roman" pitchFamily="18" charset="0"/>
              </a:rPr>
              <a:t>      </a:t>
            </a:r>
            <a:r>
              <a:rPr lang="en-US" altLang="en-US" sz="1600" b="1" dirty="0" smtClean="0">
                <a:latin typeface="Times New Roman" pitchFamily="18" charset="0"/>
                <a:cs typeface="Times New Roman" pitchFamily="18" charset="0"/>
              </a:rPr>
              <a:t>a- </a:t>
            </a:r>
            <a:r>
              <a:rPr lang="en-US" altLang="en-US" sz="1600" b="1" u="sng" dirty="0" smtClean="0">
                <a:latin typeface="Times New Roman" pitchFamily="18" charset="0"/>
                <a:cs typeface="Times New Roman" pitchFamily="18" charset="0"/>
              </a:rPr>
              <a:t>Glucose deficiency :</a:t>
            </a:r>
            <a:endParaRPr lang="en-US" altLang="en-US" sz="1600" b="1" dirty="0" smtClean="0">
              <a:latin typeface="Times New Roman" pitchFamily="18" charset="0"/>
              <a:cs typeface="Times New Roman" pitchFamily="18" charset="0"/>
            </a:endParaRPr>
          </a:p>
          <a:p>
            <a:pPr algn="l" eaLnBrk="1" hangingPunct="1">
              <a:lnSpc>
                <a:spcPct val="80000"/>
              </a:lnSpc>
              <a:buFont typeface="Wingdings" pitchFamily="2" charset="2"/>
              <a:buNone/>
            </a:pPr>
            <a:r>
              <a:rPr lang="en-US" altLang="en-US" sz="1600" dirty="0" smtClean="0">
                <a:latin typeface="Times New Roman" pitchFamily="18" charset="0"/>
                <a:cs typeface="Times New Roman" pitchFamily="18" charset="0"/>
              </a:rPr>
              <a:t>          -      </a:t>
            </a:r>
            <a:r>
              <a:rPr lang="en-US" altLang="en-US" sz="1600" i="1" dirty="0" smtClean="0">
                <a:latin typeface="Times New Roman" pitchFamily="18" charset="0"/>
                <a:cs typeface="Times New Roman" pitchFamily="18" charset="0"/>
              </a:rPr>
              <a:t>Deficiency of</a:t>
            </a:r>
            <a:r>
              <a:rPr lang="en-US" altLang="en-US" sz="1600" dirty="0" smtClean="0">
                <a:latin typeface="Times New Roman" pitchFamily="18" charset="0"/>
                <a:cs typeface="Times New Roman" pitchFamily="18" charset="0"/>
              </a:rPr>
              <a:t> </a:t>
            </a:r>
            <a:r>
              <a:rPr lang="en-US" altLang="en-US" sz="1600" i="1" dirty="0" smtClean="0">
                <a:latin typeface="Times New Roman" pitchFamily="18" charset="0"/>
                <a:cs typeface="Times New Roman" pitchFamily="18" charset="0"/>
              </a:rPr>
              <a:t>glucose in diet</a:t>
            </a:r>
            <a:endParaRPr lang="en-US" altLang="en-US" sz="1600" dirty="0" smtClean="0">
              <a:latin typeface="Times New Roman" pitchFamily="18" charset="0"/>
              <a:cs typeface="Times New Roman" pitchFamily="18" charset="0"/>
            </a:endParaRPr>
          </a:p>
          <a:p>
            <a:pPr algn="l" eaLnBrk="1" hangingPunct="1">
              <a:lnSpc>
                <a:spcPct val="80000"/>
              </a:lnSpc>
              <a:buFont typeface="Wingdings" pitchFamily="2" charset="2"/>
              <a:buNone/>
            </a:pPr>
            <a:r>
              <a:rPr lang="en-US" altLang="en-US" sz="1600" dirty="0" smtClean="0">
                <a:latin typeface="Times New Roman" pitchFamily="18" charset="0"/>
                <a:cs typeface="Times New Roman" pitchFamily="18" charset="0"/>
              </a:rPr>
              <a:t>          -      </a:t>
            </a:r>
            <a:r>
              <a:rPr lang="en-US" altLang="en-US" sz="1600" i="1" dirty="0" smtClean="0">
                <a:latin typeface="Times New Roman" pitchFamily="18" charset="0"/>
                <a:cs typeface="Times New Roman" pitchFamily="18" charset="0"/>
              </a:rPr>
              <a:t>G6PD inhibitors ( 6- </a:t>
            </a:r>
            <a:r>
              <a:rPr lang="en-US" altLang="en-US" sz="1600" i="1" dirty="0" err="1" smtClean="0">
                <a:latin typeface="Times New Roman" pitchFamily="18" charset="0"/>
                <a:cs typeface="Times New Roman" pitchFamily="18" charset="0"/>
              </a:rPr>
              <a:t>aminonicotinamide</a:t>
            </a:r>
            <a:r>
              <a:rPr lang="en-US" altLang="en-US" sz="1600" i="1" dirty="0" smtClean="0">
                <a:latin typeface="Times New Roman" pitchFamily="18" charset="0"/>
                <a:cs typeface="Times New Roman" pitchFamily="18" charset="0"/>
              </a:rPr>
              <a:t>) </a:t>
            </a:r>
            <a:r>
              <a:rPr lang="en-US" altLang="en-US" sz="1600" i="1" dirty="0" err="1" smtClean="0">
                <a:latin typeface="Times New Roman" pitchFamily="18" charset="0"/>
                <a:cs typeface="Times New Roman" pitchFamily="18" charset="0"/>
              </a:rPr>
              <a:t>interfer</a:t>
            </a:r>
            <a:r>
              <a:rPr lang="en-US" altLang="en-US" sz="1600" i="1" dirty="0" smtClean="0">
                <a:latin typeface="Times New Roman" pitchFamily="18" charset="0"/>
                <a:cs typeface="Times New Roman" pitchFamily="18" charset="0"/>
              </a:rPr>
              <a:t> with glycolysis.</a:t>
            </a:r>
            <a:r>
              <a:rPr lang="en-US" altLang="en-US" sz="1600" dirty="0" smtClean="0">
                <a:latin typeface="Times New Roman" pitchFamily="18" charset="0"/>
                <a:cs typeface="Times New Roman" pitchFamily="18" charset="0"/>
              </a:rPr>
              <a:t/>
            </a:r>
            <a:br>
              <a:rPr lang="en-US" altLang="en-US" sz="1600" dirty="0" smtClean="0">
                <a:latin typeface="Times New Roman" pitchFamily="18" charset="0"/>
                <a:cs typeface="Times New Roman" pitchFamily="18" charset="0"/>
              </a:rPr>
            </a:br>
            <a:r>
              <a:rPr lang="en-US" altLang="en-US" sz="1600" dirty="0" smtClean="0">
                <a:latin typeface="Times New Roman" pitchFamily="18" charset="0"/>
                <a:cs typeface="Times New Roman" pitchFamily="18" charset="0"/>
              </a:rPr>
              <a:t>   -       </a:t>
            </a:r>
            <a:r>
              <a:rPr lang="en-US" altLang="en-US" sz="1600" i="1" dirty="0" smtClean="0">
                <a:latin typeface="Times New Roman" pitchFamily="18" charset="0"/>
                <a:cs typeface="Times New Roman" pitchFamily="18" charset="0"/>
              </a:rPr>
              <a:t>Drugs affecting</a:t>
            </a:r>
            <a:r>
              <a:rPr lang="en-US" altLang="en-US" sz="1600" dirty="0" smtClean="0">
                <a:latin typeface="Times New Roman" pitchFamily="18" charset="0"/>
                <a:cs typeface="Times New Roman" pitchFamily="18" charset="0"/>
              </a:rPr>
              <a:t> </a:t>
            </a:r>
            <a:r>
              <a:rPr lang="en-US" altLang="en-US" sz="1600" i="1" dirty="0" err="1" smtClean="0">
                <a:latin typeface="Times New Roman" pitchFamily="18" charset="0"/>
                <a:cs typeface="Times New Roman" pitchFamily="18" charset="0"/>
              </a:rPr>
              <a:t>Kreb’s</a:t>
            </a:r>
            <a:r>
              <a:rPr lang="en-US" altLang="en-US" sz="1600" i="1" dirty="0" smtClean="0">
                <a:latin typeface="Times New Roman" pitchFamily="18" charset="0"/>
                <a:cs typeface="Times New Roman" pitchFamily="18" charset="0"/>
              </a:rPr>
              <a:t> cycle ( </a:t>
            </a:r>
            <a:r>
              <a:rPr lang="en-US" altLang="en-US" sz="1600" i="1" dirty="0" err="1" smtClean="0">
                <a:latin typeface="Times New Roman" pitchFamily="18" charset="0"/>
                <a:cs typeface="Times New Roman" pitchFamily="18" charset="0"/>
              </a:rPr>
              <a:t>fluroacetate</a:t>
            </a:r>
            <a:r>
              <a:rPr lang="en-US" altLang="en-US" sz="1600" i="1" dirty="0" smtClean="0">
                <a:latin typeface="Times New Roman" pitchFamily="18" charset="0"/>
                <a:cs typeface="Times New Roman" pitchFamily="18" charset="0"/>
              </a:rPr>
              <a:t>)</a:t>
            </a:r>
          </a:p>
          <a:p>
            <a:pPr algn="l" eaLnBrk="1" hangingPunct="1">
              <a:lnSpc>
                <a:spcPct val="80000"/>
              </a:lnSpc>
              <a:buFont typeface="Wingdings" pitchFamily="2" charset="2"/>
              <a:buNone/>
            </a:pPr>
            <a:r>
              <a:rPr lang="en-US" altLang="en-US" sz="1600" dirty="0" smtClean="0">
                <a:latin typeface="Times New Roman" pitchFamily="18" charset="0"/>
                <a:cs typeface="Times New Roman" pitchFamily="18" charset="0"/>
              </a:rPr>
              <a:t>            </a:t>
            </a:r>
          </a:p>
          <a:p>
            <a:pPr algn="l" eaLnBrk="1" hangingPunct="1">
              <a:lnSpc>
                <a:spcPct val="80000"/>
              </a:lnSpc>
              <a:buFont typeface="Wingdings" pitchFamily="2" charset="2"/>
              <a:buNone/>
            </a:pPr>
            <a:r>
              <a:rPr lang="en-US" altLang="en-US" sz="1600" b="1" dirty="0" smtClean="0">
                <a:latin typeface="Times New Roman" pitchFamily="18" charset="0"/>
                <a:cs typeface="Times New Roman" pitchFamily="18" charset="0"/>
              </a:rPr>
              <a:t>         b-</a:t>
            </a:r>
            <a:r>
              <a:rPr lang="en-US" altLang="en-US" sz="1600" b="1" u="sng" dirty="0" smtClean="0">
                <a:latin typeface="Times New Roman" pitchFamily="18" charset="0"/>
                <a:cs typeface="Times New Roman" pitchFamily="18" charset="0"/>
              </a:rPr>
              <a:t>Interference with O</a:t>
            </a:r>
            <a:r>
              <a:rPr lang="en-US" altLang="en-US" sz="700" b="1" u="sng" dirty="0" smtClean="0">
                <a:latin typeface="Times New Roman" pitchFamily="18" charset="0"/>
                <a:cs typeface="Times New Roman" pitchFamily="18" charset="0"/>
              </a:rPr>
              <a:t>2 s</a:t>
            </a:r>
            <a:r>
              <a:rPr lang="en-US" altLang="en-US" sz="1600" b="1" u="sng" dirty="0" smtClean="0">
                <a:latin typeface="Times New Roman" pitchFamily="18" charset="0"/>
                <a:cs typeface="Times New Roman" pitchFamily="18" charset="0"/>
              </a:rPr>
              <a:t> supply or utilization</a:t>
            </a:r>
            <a:r>
              <a:rPr lang="en-US" altLang="en-US" sz="1600" dirty="0" smtClean="0">
                <a:latin typeface="Times New Roman" pitchFamily="18" charset="0"/>
                <a:cs typeface="Times New Roman" pitchFamily="18" charset="0"/>
              </a:rPr>
              <a:t>:</a:t>
            </a:r>
            <a:endParaRPr lang="en-US" altLang="en-US" sz="700" dirty="0" smtClean="0">
              <a:latin typeface="Times New Roman" pitchFamily="18" charset="0"/>
              <a:cs typeface="Times New Roman" pitchFamily="18" charset="0"/>
            </a:endParaRPr>
          </a:p>
          <a:p>
            <a:pPr algn="l" eaLnBrk="1" hangingPunct="1">
              <a:lnSpc>
                <a:spcPct val="80000"/>
              </a:lnSpc>
              <a:buFont typeface="Wingdings" pitchFamily="2" charset="2"/>
              <a:buNone/>
            </a:pPr>
            <a:r>
              <a:rPr lang="en-US" altLang="en-US" sz="1600" dirty="0">
                <a:latin typeface="Times New Roman" pitchFamily="18" charset="0"/>
                <a:cs typeface="Times New Roman" pitchFamily="18" charset="0"/>
              </a:rPr>
              <a:t> </a:t>
            </a:r>
            <a:r>
              <a:rPr lang="en-US" altLang="en-US" sz="1600" dirty="0" smtClean="0">
                <a:latin typeface="Times New Roman" pitchFamily="18" charset="0"/>
                <a:cs typeface="Times New Roman" pitchFamily="18" charset="0"/>
              </a:rPr>
              <a:t>       -</a:t>
            </a:r>
            <a:r>
              <a:rPr lang="en-US" altLang="en-US" sz="1600" i="1" dirty="0" smtClean="0">
                <a:latin typeface="Times New Roman" pitchFamily="18" charset="0"/>
                <a:cs typeface="Times New Roman" pitchFamily="18" charset="0"/>
              </a:rPr>
              <a:t>CN toxicity</a:t>
            </a:r>
            <a:r>
              <a:rPr lang="en-US" altLang="en-US" sz="1600" dirty="0" smtClean="0">
                <a:latin typeface="Times New Roman" pitchFamily="18" charset="0"/>
                <a:cs typeface="Times New Roman" pitchFamily="18" charset="0"/>
              </a:rPr>
              <a:t> : cytochrome oxidase inhibitor.</a:t>
            </a:r>
          </a:p>
          <a:p>
            <a:pPr algn="l" eaLnBrk="1" hangingPunct="1">
              <a:lnSpc>
                <a:spcPct val="80000"/>
              </a:lnSpc>
              <a:buFont typeface="Wingdings" pitchFamily="2" charset="2"/>
              <a:buNone/>
            </a:pPr>
            <a:endParaRPr lang="en-US" altLang="en-US" sz="1600" dirty="0" smtClean="0">
              <a:latin typeface="Times New Roman" pitchFamily="18" charset="0"/>
              <a:cs typeface="Times New Roman" pitchFamily="18" charset="0"/>
            </a:endParaRPr>
          </a:p>
          <a:p>
            <a:pPr algn="l" eaLnBrk="1" hangingPunct="1">
              <a:lnSpc>
                <a:spcPct val="80000"/>
              </a:lnSpc>
              <a:buFont typeface="Wingdings" pitchFamily="2" charset="2"/>
              <a:buNone/>
            </a:pPr>
            <a:r>
              <a:rPr lang="en-US" altLang="en-US" sz="1600" dirty="0" smtClean="0">
                <a:latin typeface="Times New Roman" pitchFamily="18" charset="0"/>
                <a:cs typeface="Times New Roman" pitchFamily="18" charset="0"/>
              </a:rPr>
              <a:t>        </a:t>
            </a:r>
            <a:r>
              <a:rPr lang="en-US" altLang="en-US" sz="1600" b="1" dirty="0" smtClean="0">
                <a:latin typeface="Times New Roman" pitchFamily="18" charset="0"/>
                <a:cs typeface="Times New Roman" pitchFamily="18" charset="0"/>
              </a:rPr>
              <a:t>c- </a:t>
            </a:r>
            <a:r>
              <a:rPr lang="en-US" altLang="en-US" sz="1600" b="1" u="sng" dirty="0" smtClean="0">
                <a:latin typeface="Times New Roman" pitchFamily="18" charset="0"/>
                <a:cs typeface="Times New Roman" pitchFamily="18" charset="0"/>
              </a:rPr>
              <a:t>Hypoxia</a:t>
            </a:r>
            <a:r>
              <a:rPr lang="en-US" altLang="en-US" sz="1600" b="1" dirty="0" smtClean="0">
                <a:latin typeface="Times New Roman" pitchFamily="18" charset="0"/>
                <a:cs typeface="Times New Roman" pitchFamily="18" charset="0"/>
              </a:rPr>
              <a:t>:</a:t>
            </a:r>
            <a:r>
              <a:rPr lang="en-US" altLang="en-US" sz="1600" dirty="0" smtClean="0">
                <a:latin typeface="Times New Roman" pitchFamily="18" charset="0"/>
                <a:cs typeface="Times New Roman" pitchFamily="18" charset="0"/>
              </a:rPr>
              <a:t>      </a:t>
            </a:r>
          </a:p>
          <a:p>
            <a:pPr algn="l" eaLnBrk="1" hangingPunct="1">
              <a:lnSpc>
                <a:spcPct val="80000"/>
              </a:lnSpc>
              <a:buFont typeface="Wingdings" pitchFamily="2" charset="2"/>
              <a:buNone/>
            </a:pPr>
            <a:r>
              <a:rPr lang="en-US" altLang="en-US" sz="1600" dirty="0" smtClean="0">
                <a:latin typeface="Times New Roman" pitchFamily="18" charset="0"/>
                <a:cs typeface="Times New Roman" pitchFamily="18" charset="0"/>
              </a:rPr>
              <a:t>           -</a:t>
            </a:r>
            <a:r>
              <a:rPr lang="en-US" altLang="en-US" sz="1600" i="1" dirty="0" smtClean="0">
                <a:latin typeface="Times New Roman" pitchFamily="18" charset="0"/>
                <a:cs typeface="Times New Roman" pitchFamily="18" charset="0"/>
              </a:rPr>
              <a:t>CO toxicity (Decrease in both O2 delivery + osmotic pressure to fetus)</a:t>
            </a:r>
            <a:endParaRPr lang="en-US" altLang="en-US" sz="1600" dirty="0" smtClean="0">
              <a:latin typeface="Times New Roman" pitchFamily="18" charset="0"/>
              <a:cs typeface="Times New Roman" pitchFamily="18" charset="0"/>
            </a:endParaRPr>
          </a:p>
          <a:p>
            <a:pPr>
              <a:lnSpc>
                <a:spcPct val="80000"/>
              </a:lnSpc>
              <a:buNone/>
            </a:pPr>
            <a:r>
              <a:rPr lang="en-US" altLang="en-US" sz="1600" dirty="0" smtClean="0">
                <a:latin typeface="Times New Roman" pitchFamily="18" charset="0"/>
                <a:cs typeface="Times New Roman" pitchFamily="18" charset="0"/>
              </a:rPr>
              <a:t>           - </a:t>
            </a:r>
            <a:r>
              <a:rPr lang="en-US" altLang="en-US" sz="1600" i="1" dirty="0" smtClean="0">
                <a:latin typeface="Times New Roman" pitchFamily="18" charset="0"/>
                <a:cs typeface="Times New Roman" pitchFamily="18" charset="0"/>
              </a:rPr>
              <a:t>Drug induced ( phenytoin</a:t>
            </a:r>
            <a:r>
              <a:rPr lang="en-US" altLang="en-US" sz="1600" i="1" dirty="0">
                <a:latin typeface="Times New Roman" pitchFamily="18" charset="0"/>
                <a:cs typeface="Times New Roman" pitchFamily="18" charset="0"/>
              </a:rPr>
              <a:t>). This can  induce edema and hematomas, which in turn can cause </a:t>
            </a:r>
            <a:r>
              <a:rPr lang="en-US" altLang="en-US" sz="1600" i="1" dirty="0" smtClean="0">
                <a:latin typeface="Times New Roman" pitchFamily="18" charset="0"/>
                <a:cs typeface="Times New Roman" pitchFamily="18" charset="0"/>
              </a:rPr>
              <a:t>   mechanical </a:t>
            </a:r>
            <a:r>
              <a:rPr lang="en-US" altLang="en-US" sz="1600" i="1" dirty="0">
                <a:latin typeface="Times New Roman" pitchFamily="18" charset="0"/>
                <a:cs typeface="Times New Roman" pitchFamily="18" charset="0"/>
              </a:rPr>
              <a:t>distortion and tissue ischemia.</a:t>
            </a:r>
            <a:r>
              <a:rPr lang="en-US" altLang="en-US" sz="1600" dirty="0" smtClean="0">
                <a:latin typeface="Times New Roman" pitchFamily="18" charset="0"/>
                <a:cs typeface="Times New Roman" pitchFamily="18" charset="0"/>
              </a:rPr>
              <a:t> </a:t>
            </a:r>
          </a:p>
          <a:p>
            <a:pPr algn="l" eaLnBrk="1" hangingPunct="1">
              <a:lnSpc>
                <a:spcPct val="80000"/>
              </a:lnSpc>
              <a:buFont typeface="Wingdings" pitchFamily="2" charset="2"/>
              <a:buNone/>
            </a:pPr>
            <a:r>
              <a:rPr lang="en-US" altLang="en-US" sz="1600" dirty="0" smtClean="0">
                <a:latin typeface="Times New Roman" pitchFamily="18" charset="0"/>
                <a:cs typeface="Times New Roman" pitchFamily="18" charset="0"/>
              </a:rPr>
              <a:t>         </a:t>
            </a:r>
          </a:p>
          <a:p>
            <a:pPr algn="l" eaLnBrk="1" hangingPunct="1">
              <a:lnSpc>
                <a:spcPct val="80000"/>
              </a:lnSpc>
              <a:buFont typeface="Wingdings" pitchFamily="2" charset="2"/>
              <a:buNone/>
            </a:pPr>
            <a:r>
              <a:rPr lang="en-US" altLang="en-US" sz="1600" dirty="0" smtClean="0">
                <a:solidFill>
                  <a:srgbClr val="FF0000"/>
                </a:solidFill>
                <a:latin typeface="Times New Roman" pitchFamily="18" charset="0"/>
                <a:cs typeface="Times New Roman" pitchFamily="18" charset="0"/>
              </a:rPr>
              <a:t> </a:t>
            </a:r>
            <a:r>
              <a:rPr lang="en-US" altLang="en-US" sz="2000" b="1" dirty="0" smtClean="0">
                <a:solidFill>
                  <a:srgbClr val="FFFF00"/>
                </a:solidFill>
                <a:latin typeface="Times New Roman" pitchFamily="18" charset="0"/>
                <a:cs typeface="Times New Roman" pitchFamily="18" charset="0"/>
              </a:rPr>
              <a:t>4-Lack of substrates</a:t>
            </a:r>
          </a:p>
          <a:p>
            <a:pPr algn="l" eaLnBrk="1" hangingPunct="1">
              <a:lnSpc>
                <a:spcPct val="80000"/>
              </a:lnSpc>
              <a:buFontTx/>
              <a:buNone/>
            </a:pPr>
            <a:r>
              <a:rPr lang="en-US" altLang="en-US" sz="1600" b="1" dirty="0" smtClean="0">
                <a:latin typeface="Times New Roman" pitchFamily="18" charset="0"/>
                <a:cs typeface="Times New Roman" pitchFamily="18" charset="0"/>
              </a:rPr>
              <a:t>1-Decrease of </a:t>
            </a:r>
            <a:r>
              <a:rPr lang="en-US" altLang="en-US" sz="1600" b="1" dirty="0" err="1" smtClean="0">
                <a:latin typeface="Times New Roman" pitchFamily="18" charset="0"/>
                <a:cs typeface="Times New Roman" pitchFamily="18" charset="0"/>
              </a:rPr>
              <a:t>vitamines</a:t>
            </a:r>
            <a:r>
              <a:rPr lang="en-US" altLang="en-US" sz="1600" b="1" dirty="0" smtClean="0">
                <a:latin typeface="Times New Roman" pitchFamily="18" charset="0"/>
                <a:cs typeface="Times New Roman" pitchFamily="18" charset="0"/>
              </a:rPr>
              <a:t> or minerals intake.</a:t>
            </a:r>
          </a:p>
          <a:p>
            <a:pPr algn="l" eaLnBrk="1" hangingPunct="1">
              <a:lnSpc>
                <a:spcPct val="80000"/>
              </a:lnSpc>
              <a:buFontTx/>
              <a:buNone/>
            </a:pPr>
            <a:r>
              <a:rPr lang="en-US" altLang="en-US" sz="1600" b="1" dirty="0" smtClean="0">
                <a:latin typeface="Times New Roman" pitchFamily="18" charset="0"/>
                <a:cs typeface="Times New Roman" pitchFamily="18" charset="0"/>
              </a:rPr>
              <a:t>2-Failiur of </a:t>
            </a:r>
            <a:r>
              <a:rPr lang="en-US" altLang="en-US" sz="1600" b="1" dirty="0" err="1" smtClean="0">
                <a:latin typeface="Times New Roman" pitchFamily="18" charset="0"/>
                <a:cs typeface="Times New Roman" pitchFamily="18" charset="0"/>
              </a:rPr>
              <a:t>absorbtion</a:t>
            </a:r>
            <a:r>
              <a:rPr lang="en-US" altLang="en-US" sz="1600" b="1" dirty="0" smtClean="0">
                <a:latin typeface="Times New Roman" pitchFamily="18" charset="0"/>
                <a:cs typeface="Times New Roman" pitchFamily="18" charset="0"/>
              </a:rPr>
              <a:t> from GIT as in GIT infection e.g. diarrhea or bile acid deficiency.</a:t>
            </a:r>
          </a:p>
          <a:p>
            <a:pPr algn="l" eaLnBrk="1" hangingPunct="1">
              <a:lnSpc>
                <a:spcPct val="80000"/>
              </a:lnSpc>
              <a:buFontTx/>
              <a:buNone/>
            </a:pPr>
            <a:endParaRPr lang="en-US" altLang="en-US" sz="1600" b="1" dirty="0" smtClean="0">
              <a:latin typeface="Times New Roman" pitchFamily="18" charset="0"/>
              <a:cs typeface="Times New Roman" pitchFamily="18" charset="0"/>
            </a:endParaRPr>
          </a:p>
          <a:p>
            <a:pPr>
              <a:lnSpc>
                <a:spcPct val="80000"/>
              </a:lnSpc>
              <a:buAutoNum type="arabicPeriod" startAt="5"/>
            </a:pPr>
            <a:r>
              <a:rPr lang="en-US" altLang="en-US" b="1" dirty="0" err="1" smtClean="0">
                <a:solidFill>
                  <a:srgbClr val="FFFF00"/>
                </a:solidFill>
                <a:latin typeface="Times New Roman" pitchFamily="18" charset="0"/>
                <a:cs typeface="Times New Roman" pitchFamily="18" charset="0"/>
              </a:rPr>
              <a:t>Osmolar</a:t>
            </a:r>
            <a:r>
              <a:rPr lang="en-US" altLang="en-US" b="1" dirty="0" smtClean="0">
                <a:solidFill>
                  <a:srgbClr val="FFFF00"/>
                </a:solidFill>
                <a:latin typeface="Times New Roman" pitchFamily="18" charset="0"/>
                <a:cs typeface="Times New Roman" pitchFamily="18" charset="0"/>
              </a:rPr>
              <a:t> </a:t>
            </a:r>
            <a:r>
              <a:rPr lang="en-US" altLang="en-US" b="1" dirty="0">
                <a:solidFill>
                  <a:srgbClr val="FFFF00"/>
                </a:solidFill>
                <a:latin typeface="Times New Roman" pitchFamily="18" charset="0"/>
                <a:cs typeface="Times New Roman" pitchFamily="18" charset="0"/>
              </a:rPr>
              <a:t>imbalance</a:t>
            </a:r>
            <a:r>
              <a:rPr lang="en-US" altLang="en-US" b="1" dirty="0" smtClean="0">
                <a:solidFill>
                  <a:srgbClr val="FFFF00"/>
                </a:solidFill>
                <a:latin typeface="Times New Roman" pitchFamily="18" charset="0"/>
                <a:cs typeface="Times New Roman" pitchFamily="18" charset="0"/>
              </a:rPr>
              <a:t>.</a:t>
            </a:r>
          </a:p>
          <a:p>
            <a:pPr marL="0" indent="0" algn="just">
              <a:buNone/>
            </a:pPr>
            <a:r>
              <a:rPr lang="en-US" altLang="en-US" sz="1600" b="1" dirty="0" smtClean="0">
                <a:solidFill>
                  <a:srgbClr val="FFFF00"/>
                </a:solidFill>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E.g</a:t>
            </a:r>
            <a:r>
              <a:rPr lang="en-US" altLang="en-US" sz="1600" b="1" dirty="0">
                <a:latin typeface="Times New Roman" pitchFamily="18" charset="0"/>
                <a:cs typeface="Times New Roman" pitchFamily="18" charset="0"/>
              </a:rPr>
              <a:t>: </a:t>
            </a:r>
            <a:r>
              <a:rPr lang="en-US" altLang="en-US" sz="1600" b="1" dirty="0" smtClean="0">
                <a:latin typeface="Times New Roman" pitchFamily="18" charset="0"/>
                <a:cs typeface="Times New Roman" pitchFamily="18" charset="0"/>
              </a:rPr>
              <a:t>ethylene   </a:t>
            </a:r>
            <a:r>
              <a:rPr lang="en-US" altLang="en-US" sz="1600" b="1" dirty="0" err="1" smtClean="0">
                <a:latin typeface="Times New Roman" pitchFamily="18" charset="0"/>
                <a:cs typeface="Times New Roman" pitchFamily="18" charset="0"/>
              </a:rPr>
              <a:t>thiourea</a:t>
            </a:r>
            <a:r>
              <a:rPr lang="en-US" altLang="en-US" sz="1600" b="1" dirty="0" smtClean="0">
                <a:latin typeface="Times New Roman" pitchFamily="18" charset="0"/>
                <a:cs typeface="Times New Roman" pitchFamily="18" charset="0"/>
              </a:rPr>
              <a:t> </a:t>
            </a:r>
            <a:r>
              <a:rPr lang="en-US" altLang="en-US" sz="1600" b="1" dirty="0">
                <a:latin typeface="Times New Roman" pitchFamily="18" charset="0"/>
                <a:cs typeface="Times New Roman" pitchFamily="18" charset="0"/>
              </a:rPr>
              <a:t>exposure causing lower osmolality of </a:t>
            </a:r>
            <a:r>
              <a:rPr lang="en-US" altLang="en-US" sz="1600" b="1" dirty="0" err="1">
                <a:latin typeface="Times New Roman" pitchFamily="18" charset="0"/>
                <a:cs typeface="Times New Roman" pitchFamily="18" charset="0"/>
              </a:rPr>
              <a:t>exocoelomic</a:t>
            </a:r>
            <a:r>
              <a:rPr lang="en-US" altLang="en-US" sz="1600" b="1" dirty="0">
                <a:latin typeface="Times New Roman" pitchFamily="18" charset="0"/>
                <a:cs typeface="Times New Roman" pitchFamily="18" charset="0"/>
              </a:rPr>
              <a:t> fluid </a:t>
            </a:r>
            <a:endParaRPr lang="en-US" altLang="en-US" sz="1600" b="1" dirty="0" smtClean="0">
              <a:latin typeface="Times New Roman" pitchFamily="18" charset="0"/>
              <a:cs typeface="Times New Roman" pitchFamily="18" charset="0"/>
            </a:endParaRPr>
          </a:p>
          <a:p>
            <a:pPr marL="0" indent="0" algn="just">
              <a:buNone/>
            </a:pPr>
            <a:r>
              <a:rPr lang="en-US" altLang="en-US" sz="1600" b="1" dirty="0" smtClean="0">
                <a:latin typeface="Times New Roman" pitchFamily="18" charset="0"/>
                <a:cs typeface="Times New Roman" pitchFamily="18" charset="0"/>
              </a:rPr>
              <a:t>(</a:t>
            </a:r>
            <a:r>
              <a:rPr lang="en-US" altLang="en-US" sz="1600" b="1" dirty="0">
                <a:latin typeface="Times New Roman" pitchFamily="18" charset="0"/>
                <a:cs typeface="Times New Roman" pitchFamily="18" charset="0"/>
              </a:rPr>
              <a:t>ECF) surrounding the embryo that causes water to move </a:t>
            </a:r>
            <a:r>
              <a:rPr lang="en-US" altLang="en-US" sz="1600" b="1" dirty="0" smtClean="0">
                <a:solidFill>
                  <a:srgbClr val="FF0000"/>
                </a:solidFill>
                <a:latin typeface="Times New Roman" pitchFamily="18" charset="0"/>
                <a:cs typeface="Times New Roman" pitchFamily="18" charset="0"/>
              </a:rPr>
              <a:t>in</a:t>
            </a:r>
            <a:r>
              <a:rPr lang="en-US" altLang="en-US" sz="1600" b="1" dirty="0" smtClean="0">
                <a:latin typeface="Times New Roman" pitchFamily="18" charset="0"/>
                <a:cs typeface="Times New Roman" pitchFamily="18" charset="0"/>
              </a:rPr>
              <a:t> </a:t>
            </a:r>
            <a:r>
              <a:rPr lang="en-US" altLang="en-US" sz="1600" b="1" dirty="0">
                <a:latin typeface="Times New Roman" pitchFamily="18" charset="0"/>
                <a:cs typeface="Times New Roman" pitchFamily="18" charset="0"/>
              </a:rPr>
              <a:t>of the ECF. ECF will </a:t>
            </a:r>
            <a:endParaRPr lang="en-US" altLang="en-US" sz="1600" b="1" dirty="0" smtClean="0">
              <a:latin typeface="Times New Roman" pitchFamily="18" charset="0"/>
              <a:cs typeface="Times New Roman" pitchFamily="18" charset="0"/>
            </a:endParaRPr>
          </a:p>
          <a:p>
            <a:pPr marL="0" indent="0" algn="just">
              <a:buNone/>
            </a:pPr>
            <a:r>
              <a:rPr lang="en-US" altLang="en-US" sz="1600" b="1" dirty="0" smtClean="0">
                <a:latin typeface="Times New Roman" pitchFamily="18" charset="0"/>
                <a:cs typeface="Times New Roman" pitchFamily="18" charset="0"/>
              </a:rPr>
              <a:t>accumulate </a:t>
            </a:r>
            <a:r>
              <a:rPr lang="en-US" altLang="en-US" sz="1600" b="1" dirty="0">
                <a:latin typeface="Times New Roman" pitchFamily="18" charset="0"/>
                <a:cs typeface="Times New Roman" pitchFamily="18" charset="0"/>
              </a:rPr>
              <a:t>in the embryo which leads to localized </a:t>
            </a:r>
            <a:r>
              <a:rPr lang="en-US" altLang="en-US" sz="1600" b="1" dirty="0">
                <a:solidFill>
                  <a:srgbClr val="92D050"/>
                </a:solidFill>
                <a:latin typeface="Times New Roman" pitchFamily="18" charset="0"/>
                <a:cs typeface="Times New Roman" pitchFamily="18" charset="0"/>
              </a:rPr>
              <a:t>edema</a:t>
            </a:r>
            <a:r>
              <a:rPr lang="en-US" altLang="en-US" sz="1600" b="1" dirty="0">
                <a:latin typeface="Times New Roman" pitchFamily="18" charset="0"/>
                <a:cs typeface="Times New Roman" pitchFamily="18" charset="0"/>
              </a:rPr>
              <a:t> in the </a:t>
            </a:r>
            <a:r>
              <a:rPr lang="en-US" altLang="en-US" sz="1600" b="1" dirty="0" smtClean="0">
                <a:latin typeface="Times New Roman" pitchFamily="18" charset="0"/>
                <a:cs typeface="Times New Roman" pitchFamily="18" charset="0"/>
              </a:rPr>
              <a:t>embryo</a:t>
            </a:r>
          </a:p>
          <a:p>
            <a:pPr marL="0" indent="0" algn="just">
              <a:buNone/>
            </a:pPr>
            <a:r>
              <a:rPr lang="en-US" altLang="en-US" sz="1600" b="1" dirty="0" smtClean="0">
                <a:latin typeface="Times New Roman" pitchFamily="18" charset="0"/>
                <a:cs typeface="Times New Roman" pitchFamily="18" charset="0"/>
              </a:rPr>
              <a:t> </a:t>
            </a:r>
            <a:r>
              <a:rPr lang="en-US" altLang="en-US" sz="1600" b="1" dirty="0">
                <a:latin typeface="Times New Roman" pitchFamily="18" charset="0"/>
                <a:cs typeface="Times New Roman" pitchFamily="18" charset="0"/>
              </a:rPr>
              <a:t>resulted in inhibition of growth/differentiation and increased incidences of malformations.</a:t>
            </a:r>
            <a:endParaRPr lang="en-US" altLang="en-US" sz="1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91195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What is Teratogenicity</a:t>
            </a:r>
            <a:endParaRPr lang="en-US" dirty="0"/>
          </a:p>
        </p:txBody>
      </p:sp>
      <p:sp>
        <p:nvSpPr>
          <p:cNvPr id="3" name="Content Placeholder 2"/>
          <p:cNvSpPr>
            <a:spLocks noGrp="1"/>
          </p:cNvSpPr>
          <p:nvPr>
            <p:ph idx="1"/>
          </p:nvPr>
        </p:nvSpPr>
        <p:spPr>
          <a:xfrm>
            <a:off x="152400" y="914400"/>
            <a:ext cx="6629400" cy="5410200"/>
          </a:xfrm>
        </p:spPr>
        <p:txBody>
          <a:bodyPr/>
          <a:lstStyle/>
          <a:p>
            <a:pPr algn="just"/>
            <a:r>
              <a:rPr lang="en-US" b="1" dirty="0" smtClean="0">
                <a:solidFill>
                  <a:srgbClr val="FFFF00"/>
                </a:solidFill>
              </a:rPr>
              <a:t>Teratology</a:t>
            </a:r>
            <a:r>
              <a:rPr lang="en-US" b="1" dirty="0" smtClean="0"/>
              <a:t> </a:t>
            </a:r>
            <a:r>
              <a:rPr lang="en-US" b="1" dirty="0"/>
              <a:t>is the study of environmentally induced congenital malformations. Congenital malformations are </a:t>
            </a:r>
            <a:r>
              <a:rPr lang="en-US" b="1" u="sng" dirty="0"/>
              <a:t>non-reversible functional or morphological </a:t>
            </a:r>
            <a:r>
              <a:rPr lang="en-US" b="1" dirty="0"/>
              <a:t>defects present at birth. They may not be detectable at birth and only become evident later in life.</a:t>
            </a:r>
          </a:p>
          <a:p>
            <a:pPr algn="just"/>
            <a:r>
              <a:rPr lang="en-US" b="1" dirty="0" smtClean="0">
                <a:solidFill>
                  <a:srgbClr val="FFFF00"/>
                </a:solidFill>
              </a:rPr>
              <a:t>A </a:t>
            </a:r>
            <a:r>
              <a:rPr lang="en-US" b="1" dirty="0">
                <a:solidFill>
                  <a:srgbClr val="FFFF00"/>
                </a:solidFill>
              </a:rPr>
              <a:t>teratogen </a:t>
            </a:r>
            <a:r>
              <a:rPr lang="en-US" b="1" dirty="0"/>
              <a:t>is an agent, which by acting on the developing embryo or fetus can cause a structural anomaly. </a:t>
            </a:r>
          </a:p>
          <a:p>
            <a:pPr algn="just"/>
            <a:r>
              <a:rPr lang="en-US" b="1" dirty="0" smtClean="0"/>
              <a:t>To </a:t>
            </a:r>
            <a:r>
              <a:rPr lang="en-US" b="1" dirty="0"/>
              <a:t>date, very few drugs are proven teratogens. However, malformations induced by drugs are important because they are potentially preventable.</a:t>
            </a:r>
          </a:p>
          <a:p>
            <a:pPr algn="just"/>
            <a:r>
              <a:rPr lang="en-US" b="1" dirty="0" err="1" smtClean="0">
                <a:solidFill>
                  <a:srgbClr val="FFFF00"/>
                </a:solidFill>
              </a:rPr>
              <a:t>Teratogenesis</a:t>
            </a:r>
            <a:r>
              <a:rPr lang="en-US" b="1" dirty="0" smtClean="0"/>
              <a:t> </a:t>
            </a:r>
            <a:r>
              <a:rPr lang="en-US" b="1" dirty="0"/>
              <a:t>is a prenatal toxicity characterized by structural or functional defects in the developing embryo or fetus. It also includes intrauterine growth retardation, death of the embryo or fetus, and </a:t>
            </a:r>
            <a:r>
              <a:rPr lang="en-US" b="1" dirty="0" err="1"/>
              <a:t>transplacental</a:t>
            </a:r>
            <a:r>
              <a:rPr lang="en-US" b="1" dirty="0"/>
              <a:t> carcinogenesis (in which chemical exposure of the mother initiates cancer development in the embryo or fetus, resulting in cancer in the progeny after birth). </a:t>
            </a:r>
          </a:p>
          <a:p>
            <a:endParaRPr lang="en-US" b="1" dirty="0"/>
          </a:p>
        </p:txBody>
      </p:sp>
    </p:spTree>
    <p:extLst>
      <p:ext uri="{BB962C8B-B14F-4D97-AF65-F5344CB8AC3E}">
        <p14:creationId xmlns:p14="http://schemas.microsoft.com/office/powerpoint/2010/main" val="3107326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marL="0" indent="0" algn="just">
              <a:buNone/>
            </a:pPr>
            <a:r>
              <a:rPr lang="en-US" b="1" dirty="0" smtClean="0">
                <a:solidFill>
                  <a:srgbClr val="FFFF00"/>
                </a:solidFill>
                <a:latin typeface="Times New Roman" panose="02020603050405020304" pitchFamily="18" charset="0"/>
                <a:cs typeface="Times New Roman" panose="02020603050405020304" pitchFamily="18" charset="0"/>
              </a:rPr>
              <a:t>6.Genetic mutation</a:t>
            </a:r>
          </a:p>
          <a:p>
            <a:pPr lvl="0" algn="just">
              <a:lnSpc>
                <a:spcPct val="150000"/>
              </a:lnSpc>
              <a:spcBef>
                <a:spcPts val="0"/>
              </a:spcBef>
              <a:spcAft>
                <a:spcPts val="0"/>
              </a:spcAft>
              <a:buFont typeface="Wingdings"/>
              <a:buChar char=""/>
              <a:tabLst>
                <a:tab pos="228600" algn="l"/>
              </a:tabLst>
            </a:pPr>
            <a:r>
              <a:rPr lang="en-US" b="1" baseline="30000" dirty="0">
                <a:latin typeface="Times New Roman"/>
                <a:ea typeface="Times New Roman"/>
              </a:rPr>
              <a:t>Mutations are heritable </a:t>
            </a:r>
            <a:r>
              <a:rPr lang="en-US" b="1" baseline="30000" dirty="0">
                <a:solidFill>
                  <a:srgbClr val="92D050"/>
                </a:solidFill>
                <a:latin typeface="Times New Roman"/>
                <a:ea typeface="Times New Roman"/>
              </a:rPr>
              <a:t>changes in the genome of a cell or an organism</a:t>
            </a:r>
            <a:r>
              <a:rPr lang="en-US" b="1" baseline="30000" dirty="0">
                <a:latin typeface="Times New Roman"/>
                <a:ea typeface="Times New Roman"/>
              </a:rPr>
              <a:t>. These changes may be expressed, for example, as a change in the structure of a protein, which alters or abolishes its </a:t>
            </a:r>
            <a:r>
              <a:rPr lang="en-US" b="1" baseline="30000" dirty="0" err="1">
                <a:latin typeface="Times New Roman"/>
                <a:ea typeface="Times New Roman"/>
              </a:rPr>
              <a:t>enzymic</a:t>
            </a:r>
            <a:r>
              <a:rPr lang="en-US" b="1" baseline="30000" dirty="0">
                <a:latin typeface="Times New Roman"/>
                <a:ea typeface="Times New Roman"/>
              </a:rPr>
              <a:t> properties. </a:t>
            </a:r>
          </a:p>
          <a:p>
            <a:pPr lvl="0" algn="just">
              <a:lnSpc>
                <a:spcPct val="150000"/>
              </a:lnSpc>
              <a:spcBef>
                <a:spcPts val="0"/>
              </a:spcBef>
              <a:spcAft>
                <a:spcPts val="0"/>
              </a:spcAft>
              <a:buFont typeface="Wingdings"/>
              <a:buChar char=""/>
              <a:tabLst>
                <a:tab pos="228600" algn="l"/>
              </a:tabLst>
            </a:pPr>
            <a:r>
              <a:rPr lang="en-US" b="1" baseline="30000" dirty="0">
                <a:latin typeface="Times New Roman"/>
                <a:ea typeface="Times New Roman"/>
              </a:rPr>
              <a:t>Mutations occur spontaneously or may be induced by physical and chemical agents. Spontaneous mutations occur under "normal" conditions with a certain probability. The rate for them, however, varies individually. In contrast, induced mutations arise through the effects of physical, chemical or viral infection.</a:t>
            </a:r>
          </a:p>
          <a:p>
            <a:pPr lvl="0" algn="just">
              <a:lnSpc>
                <a:spcPct val="150000"/>
              </a:lnSpc>
              <a:spcBef>
                <a:spcPts val="0"/>
              </a:spcBef>
              <a:spcAft>
                <a:spcPts val="0"/>
              </a:spcAft>
              <a:buFont typeface="Wingdings"/>
              <a:buChar char=""/>
              <a:tabLst>
                <a:tab pos="228600" algn="l"/>
              </a:tabLst>
            </a:pPr>
            <a:r>
              <a:rPr lang="en-US" b="1" baseline="30000" dirty="0">
                <a:latin typeface="Times New Roman"/>
                <a:ea typeface="Times New Roman"/>
              </a:rPr>
              <a:t>In general, mutations are detrimental because in most cases they lead to defects in gene function. </a:t>
            </a:r>
          </a:p>
          <a:p>
            <a:pPr lvl="0" algn="just">
              <a:lnSpc>
                <a:spcPct val="150000"/>
              </a:lnSpc>
              <a:spcBef>
                <a:spcPts val="0"/>
              </a:spcBef>
              <a:spcAft>
                <a:spcPts val="0"/>
              </a:spcAft>
              <a:buFont typeface="Wingdings"/>
              <a:buChar char=""/>
              <a:tabLst>
                <a:tab pos="228600" algn="l"/>
              </a:tabLst>
            </a:pPr>
            <a:r>
              <a:rPr lang="en-US" b="1" baseline="30000" dirty="0">
                <a:latin typeface="Times New Roman"/>
                <a:ea typeface="Times New Roman"/>
              </a:rPr>
              <a:t>There are three different levels at which mutation takes place, namely at the DNA sequence level (gene mutations), at the chromatin structure level (structural chromosome aberrations) and at the chromosome number level (numerical chromosome aberrations</a:t>
            </a:r>
            <a:r>
              <a:rPr lang="en-US" b="1" baseline="30000" dirty="0" smtClean="0">
                <a:latin typeface="Times New Roman"/>
                <a:ea typeface="Times New Roman"/>
              </a:rPr>
              <a:t>).</a:t>
            </a:r>
          </a:p>
          <a:p>
            <a:pPr lvl="0" algn="just">
              <a:lnSpc>
                <a:spcPct val="150000"/>
              </a:lnSpc>
              <a:spcBef>
                <a:spcPts val="0"/>
              </a:spcBef>
              <a:spcAft>
                <a:spcPts val="0"/>
              </a:spcAft>
              <a:buNone/>
              <a:tabLst>
                <a:tab pos="228600" algn="l"/>
              </a:tabLst>
            </a:pPr>
            <a:r>
              <a:rPr lang="en-US" b="1" u="sng" baseline="30000" dirty="0" smtClean="0">
                <a:solidFill>
                  <a:srgbClr val="FFFF00"/>
                </a:solidFill>
                <a:latin typeface="Times New Roman"/>
                <a:ea typeface="Times New Roman"/>
              </a:rPr>
              <a:t>1-Gene </a:t>
            </a:r>
            <a:r>
              <a:rPr lang="en-US" b="1" u="sng" baseline="30000" dirty="0">
                <a:solidFill>
                  <a:srgbClr val="FFFF00"/>
                </a:solidFill>
                <a:latin typeface="Times New Roman"/>
                <a:ea typeface="Times New Roman"/>
              </a:rPr>
              <a:t>mutations </a:t>
            </a:r>
            <a:endParaRPr lang="en-US" b="1" u="sng" baseline="30000" dirty="0" smtClean="0">
              <a:solidFill>
                <a:srgbClr val="FFFF00"/>
              </a:solidFill>
              <a:latin typeface="Times New Roman"/>
              <a:ea typeface="Times New Roman"/>
            </a:endParaRPr>
          </a:p>
          <a:p>
            <a:pPr lvl="0" algn="just">
              <a:lnSpc>
                <a:spcPct val="150000"/>
              </a:lnSpc>
              <a:spcBef>
                <a:spcPts val="0"/>
              </a:spcBef>
              <a:spcAft>
                <a:spcPts val="0"/>
              </a:spcAft>
              <a:buNone/>
              <a:tabLst>
                <a:tab pos="228600" algn="l"/>
              </a:tabLst>
            </a:pPr>
            <a:r>
              <a:rPr lang="en-US" b="1" baseline="30000" dirty="0" smtClean="0">
                <a:solidFill>
                  <a:srgbClr val="FFFF00"/>
                </a:solidFill>
                <a:latin typeface="Times New Roman"/>
                <a:ea typeface="Times New Roman"/>
              </a:rPr>
              <a:t>       </a:t>
            </a:r>
            <a:r>
              <a:rPr lang="en-US" b="1" u="sng" baseline="30000" dirty="0" smtClean="0">
                <a:solidFill>
                  <a:srgbClr val="FFFF00"/>
                </a:solidFill>
                <a:latin typeface="Times New Roman"/>
                <a:ea typeface="Times New Roman"/>
              </a:rPr>
              <a:t> </a:t>
            </a:r>
            <a:r>
              <a:rPr lang="en-US" b="1" baseline="30000" dirty="0" smtClean="0">
                <a:latin typeface="Times New Roman"/>
                <a:ea typeface="Times New Roman"/>
              </a:rPr>
              <a:t>They are </a:t>
            </a:r>
            <a:r>
              <a:rPr lang="en-US" b="1" baseline="30000" dirty="0">
                <a:latin typeface="Times New Roman"/>
                <a:ea typeface="Times New Roman"/>
              </a:rPr>
              <a:t>changes </a:t>
            </a:r>
            <a:r>
              <a:rPr lang="en-US" b="1" baseline="30000" dirty="0">
                <a:solidFill>
                  <a:srgbClr val="92D050"/>
                </a:solidFill>
                <a:latin typeface="Times New Roman"/>
                <a:ea typeface="Times New Roman"/>
              </a:rPr>
              <a:t>in base pair sequence </a:t>
            </a:r>
            <a:r>
              <a:rPr lang="en-US" b="1" baseline="30000" dirty="0">
                <a:latin typeface="Times New Roman"/>
                <a:ea typeface="Times New Roman"/>
              </a:rPr>
              <a:t>within a gene. Mutations in a gene's DNA sequence can alter the amino acid sequence of the protein encoded by the gene. </a:t>
            </a:r>
          </a:p>
          <a:p>
            <a:pPr lvl="0" algn="just">
              <a:lnSpc>
                <a:spcPct val="150000"/>
              </a:lnSpc>
              <a:spcBef>
                <a:spcPts val="0"/>
              </a:spcBef>
              <a:spcAft>
                <a:spcPts val="0"/>
              </a:spcAft>
              <a:buFont typeface="Wingdings"/>
              <a:buChar char=""/>
              <a:tabLst>
                <a:tab pos="228600" algn="l"/>
              </a:tabLst>
            </a:pPr>
            <a:r>
              <a:rPr lang="en-US" b="1" baseline="30000" dirty="0" smtClean="0">
                <a:latin typeface="Times New Roman"/>
                <a:ea typeface="Times New Roman"/>
              </a:rPr>
              <a:t>Polymorphism</a:t>
            </a:r>
            <a:r>
              <a:rPr lang="en-US" b="1" baseline="30000" dirty="0">
                <a:latin typeface="Times New Roman"/>
                <a:ea typeface="Times New Roman"/>
              </a:rPr>
              <a:t>; are variation in the DNA sequences. There are million of different polymorphisms in human genome.</a:t>
            </a:r>
          </a:p>
          <a:p>
            <a:pPr lvl="0" algn="just">
              <a:lnSpc>
                <a:spcPct val="150000"/>
              </a:lnSpc>
              <a:spcBef>
                <a:spcPts val="0"/>
              </a:spcBef>
              <a:spcAft>
                <a:spcPts val="0"/>
              </a:spcAft>
              <a:buFont typeface="Wingdings"/>
              <a:buChar char=""/>
              <a:tabLst>
                <a:tab pos="228600" algn="l"/>
              </a:tabLst>
            </a:pPr>
            <a:r>
              <a:rPr lang="en-US" b="1" baseline="30000" dirty="0" smtClean="0">
                <a:latin typeface="Times New Roman"/>
                <a:ea typeface="Times New Roman"/>
              </a:rPr>
              <a:t>Gene </a:t>
            </a:r>
            <a:r>
              <a:rPr lang="en-US" b="1" baseline="30000" dirty="0">
                <a:latin typeface="Times New Roman"/>
                <a:ea typeface="Times New Roman"/>
              </a:rPr>
              <a:t>mutations can occur by base substitutions (one base is substituted by another), or </a:t>
            </a:r>
            <a:r>
              <a:rPr lang="en-US" b="1" baseline="30000" dirty="0" smtClean="0">
                <a:latin typeface="Times New Roman"/>
                <a:ea typeface="Times New Roman"/>
              </a:rPr>
              <a:t>by</a:t>
            </a:r>
          </a:p>
          <a:p>
            <a:pPr marL="0" lvl="0" indent="0" algn="just">
              <a:lnSpc>
                <a:spcPct val="150000"/>
              </a:lnSpc>
              <a:spcBef>
                <a:spcPts val="0"/>
              </a:spcBef>
              <a:spcAft>
                <a:spcPts val="0"/>
              </a:spcAft>
              <a:buNone/>
              <a:tabLst>
                <a:tab pos="228600" algn="l"/>
              </a:tabLst>
            </a:pPr>
            <a:r>
              <a:rPr lang="en-US" b="1" baseline="30000" dirty="0">
                <a:latin typeface="Times New Roman"/>
                <a:ea typeface="Times New Roman"/>
              </a:rPr>
              <a:t> </a:t>
            </a:r>
            <a:r>
              <a:rPr lang="en-US" b="1" baseline="30000" dirty="0" smtClean="0">
                <a:latin typeface="Times New Roman"/>
                <a:ea typeface="Times New Roman"/>
              </a:rPr>
              <a:t>       </a:t>
            </a:r>
            <a:r>
              <a:rPr lang="en-US" b="1" baseline="30000" dirty="0">
                <a:latin typeface="Times New Roman"/>
                <a:ea typeface="Times New Roman"/>
              </a:rPr>
              <a:t>deletion or addition of one or more bases from one or more codons. Additions or </a:t>
            </a:r>
            <a:r>
              <a:rPr lang="en-US" b="1" baseline="30000" dirty="0" smtClean="0">
                <a:latin typeface="Times New Roman"/>
                <a:ea typeface="Times New Roman"/>
              </a:rPr>
              <a:t>deletions</a:t>
            </a:r>
          </a:p>
          <a:p>
            <a:pPr marL="0" lvl="0" indent="0" algn="just">
              <a:lnSpc>
                <a:spcPct val="150000"/>
              </a:lnSpc>
              <a:spcBef>
                <a:spcPts val="0"/>
              </a:spcBef>
              <a:spcAft>
                <a:spcPts val="0"/>
              </a:spcAft>
              <a:buNone/>
              <a:tabLst>
                <a:tab pos="228600" algn="l"/>
              </a:tabLst>
            </a:pPr>
            <a:r>
              <a:rPr lang="en-US" b="1" baseline="30000" dirty="0">
                <a:latin typeface="Times New Roman"/>
                <a:ea typeface="Times New Roman"/>
              </a:rPr>
              <a:t> </a:t>
            </a:r>
            <a:r>
              <a:rPr lang="en-US" b="1" baseline="30000" dirty="0" smtClean="0">
                <a:latin typeface="Times New Roman"/>
                <a:ea typeface="Times New Roman"/>
              </a:rPr>
              <a:t>        </a:t>
            </a:r>
            <a:r>
              <a:rPr lang="en-US" b="1" baseline="30000" dirty="0">
                <a:latin typeface="Times New Roman"/>
                <a:ea typeface="Times New Roman"/>
              </a:rPr>
              <a:t>change the reading frame and are known as </a:t>
            </a:r>
            <a:r>
              <a:rPr lang="en-US" b="1" baseline="30000" dirty="0">
                <a:solidFill>
                  <a:srgbClr val="92D050"/>
                </a:solidFill>
                <a:latin typeface="Times New Roman"/>
                <a:ea typeface="Times New Roman"/>
              </a:rPr>
              <a:t>frameshift mutations</a:t>
            </a:r>
            <a:r>
              <a:rPr lang="en-US" b="1" baseline="30000" dirty="0">
                <a:latin typeface="Times New Roman"/>
                <a:ea typeface="Times New Roman"/>
              </a:rPr>
              <a:t>. </a:t>
            </a:r>
          </a:p>
          <a:p>
            <a:pPr lvl="0" algn="just">
              <a:lnSpc>
                <a:spcPct val="150000"/>
              </a:lnSpc>
              <a:spcBef>
                <a:spcPts val="0"/>
              </a:spcBef>
              <a:spcAft>
                <a:spcPts val="0"/>
              </a:spcAft>
              <a:buFont typeface="Wingdings"/>
              <a:buChar char=""/>
              <a:tabLst>
                <a:tab pos="228600" algn="l"/>
              </a:tabLst>
            </a:pPr>
            <a:r>
              <a:rPr lang="en-US" b="1" baseline="30000" dirty="0" smtClean="0">
                <a:latin typeface="Times New Roman"/>
                <a:ea typeface="Times New Roman"/>
              </a:rPr>
              <a:t>Gene </a:t>
            </a:r>
            <a:r>
              <a:rPr lang="en-US" b="1" baseline="30000" dirty="0">
                <a:latin typeface="Times New Roman"/>
                <a:ea typeface="Times New Roman"/>
              </a:rPr>
              <a:t>mutations arise either through the </a:t>
            </a:r>
            <a:r>
              <a:rPr lang="en-US" b="1" baseline="30000" dirty="0">
                <a:solidFill>
                  <a:srgbClr val="92D050"/>
                </a:solidFill>
                <a:latin typeface="Times New Roman"/>
                <a:ea typeface="Times New Roman"/>
              </a:rPr>
              <a:t>exchange of bases, through alteration of </a:t>
            </a:r>
            <a:endParaRPr lang="en-US" b="1" baseline="30000" dirty="0" smtClean="0">
              <a:solidFill>
                <a:srgbClr val="92D050"/>
              </a:solidFill>
              <a:latin typeface="Times New Roman"/>
              <a:ea typeface="Times New Roman"/>
            </a:endParaRPr>
          </a:p>
          <a:p>
            <a:pPr marL="0" lvl="0" indent="0" algn="just">
              <a:lnSpc>
                <a:spcPct val="150000"/>
              </a:lnSpc>
              <a:spcBef>
                <a:spcPts val="0"/>
              </a:spcBef>
              <a:spcAft>
                <a:spcPts val="0"/>
              </a:spcAft>
              <a:buNone/>
              <a:tabLst>
                <a:tab pos="228600" algn="l"/>
              </a:tabLst>
            </a:pPr>
            <a:r>
              <a:rPr lang="en-US" b="1" baseline="30000" dirty="0">
                <a:solidFill>
                  <a:srgbClr val="92D050"/>
                </a:solidFill>
                <a:latin typeface="Times New Roman"/>
                <a:ea typeface="Times New Roman"/>
              </a:rPr>
              <a:t> </a:t>
            </a:r>
            <a:r>
              <a:rPr lang="en-US" b="1" baseline="30000" dirty="0" smtClean="0">
                <a:solidFill>
                  <a:srgbClr val="92D050"/>
                </a:solidFill>
                <a:latin typeface="Times New Roman"/>
                <a:ea typeface="Times New Roman"/>
              </a:rPr>
              <a:t>        a </a:t>
            </a:r>
            <a:r>
              <a:rPr lang="en-US" b="1" baseline="30000" dirty="0">
                <a:solidFill>
                  <a:srgbClr val="92D050"/>
                </a:solidFill>
                <a:latin typeface="Times New Roman"/>
                <a:ea typeface="Times New Roman"/>
              </a:rPr>
              <a:t>nucleotide base (through deamination, </a:t>
            </a:r>
            <a:r>
              <a:rPr lang="en-US" b="1" baseline="30000" dirty="0" err="1">
                <a:solidFill>
                  <a:srgbClr val="92D050"/>
                </a:solidFill>
                <a:latin typeface="Times New Roman"/>
                <a:ea typeface="Times New Roman"/>
              </a:rPr>
              <a:t>tautomeric</a:t>
            </a:r>
            <a:r>
              <a:rPr lang="en-US" b="1" baseline="30000" dirty="0">
                <a:solidFill>
                  <a:srgbClr val="92D050"/>
                </a:solidFill>
                <a:latin typeface="Times New Roman"/>
                <a:ea typeface="Times New Roman"/>
              </a:rPr>
              <a:t> transposition, among others) or </a:t>
            </a:r>
            <a:endParaRPr lang="en-US" b="1" baseline="30000" dirty="0" smtClean="0">
              <a:solidFill>
                <a:srgbClr val="92D050"/>
              </a:solidFill>
              <a:latin typeface="Times New Roman"/>
              <a:ea typeface="Times New Roman"/>
            </a:endParaRPr>
          </a:p>
          <a:p>
            <a:pPr marL="0" lvl="0" indent="0" algn="just">
              <a:lnSpc>
                <a:spcPct val="150000"/>
              </a:lnSpc>
              <a:spcBef>
                <a:spcPts val="0"/>
              </a:spcBef>
              <a:spcAft>
                <a:spcPts val="0"/>
              </a:spcAft>
              <a:buNone/>
              <a:tabLst>
                <a:tab pos="228600" algn="l"/>
              </a:tabLst>
            </a:pPr>
            <a:r>
              <a:rPr lang="en-US" b="1" baseline="30000" dirty="0">
                <a:solidFill>
                  <a:srgbClr val="92D050"/>
                </a:solidFill>
                <a:latin typeface="Times New Roman"/>
                <a:ea typeface="Times New Roman"/>
              </a:rPr>
              <a:t> </a:t>
            </a:r>
            <a:r>
              <a:rPr lang="en-US" b="1" baseline="30000" dirty="0" smtClean="0">
                <a:solidFill>
                  <a:srgbClr val="92D050"/>
                </a:solidFill>
                <a:latin typeface="Times New Roman"/>
                <a:ea typeface="Times New Roman"/>
              </a:rPr>
              <a:t>        through </a:t>
            </a:r>
            <a:r>
              <a:rPr lang="en-US" b="1" baseline="30000" dirty="0">
                <a:solidFill>
                  <a:srgbClr val="92D050"/>
                </a:solidFill>
                <a:latin typeface="Times New Roman"/>
                <a:ea typeface="Times New Roman"/>
              </a:rPr>
              <a:t>the deletion or insertion of </a:t>
            </a:r>
            <a:r>
              <a:rPr lang="en-US" b="1" baseline="30000" dirty="0">
                <a:latin typeface="Times New Roman"/>
                <a:ea typeface="Times New Roman"/>
              </a:rPr>
              <a:t>a base, leading to a </a:t>
            </a:r>
            <a:r>
              <a:rPr lang="en-US" b="1" baseline="30000" dirty="0" err="1">
                <a:latin typeface="Times New Roman"/>
                <a:ea typeface="Times New Roman"/>
              </a:rPr>
              <a:t>mispairing</a:t>
            </a:r>
            <a:r>
              <a:rPr lang="en-US" b="1" baseline="30000" dirty="0">
                <a:latin typeface="Times New Roman"/>
                <a:ea typeface="Times New Roman"/>
              </a:rPr>
              <a:t> in the replication and </a:t>
            </a:r>
            <a:endParaRPr lang="en-US" b="1" baseline="30000" dirty="0" smtClean="0">
              <a:latin typeface="Times New Roman"/>
              <a:ea typeface="Times New Roman"/>
            </a:endParaRPr>
          </a:p>
          <a:p>
            <a:pPr marL="0" lvl="0" indent="0" algn="just">
              <a:lnSpc>
                <a:spcPct val="150000"/>
              </a:lnSpc>
              <a:spcBef>
                <a:spcPts val="0"/>
              </a:spcBef>
              <a:spcAft>
                <a:spcPts val="0"/>
              </a:spcAft>
              <a:buNone/>
              <a:tabLst>
                <a:tab pos="228600" algn="l"/>
              </a:tabLst>
            </a:pPr>
            <a:r>
              <a:rPr lang="en-US" b="1" baseline="30000" dirty="0">
                <a:latin typeface="Times New Roman"/>
                <a:ea typeface="Times New Roman"/>
              </a:rPr>
              <a:t> </a:t>
            </a:r>
            <a:r>
              <a:rPr lang="en-US" b="1" baseline="30000" dirty="0" smtClean="0">
                <a:latin typeface="Times New Roman"/>
                <a:ea typeface="Times New Roman"/>
              </a:rPr>
              <a:t>        transcription</a:t>
            </a:r>
            <a:r>
              <a:rPr lang="en-US" b="1" baseline="30000" dirty="0">
                <a:latin typeface="Times New Roman"/>
                <a:ea typeface="Times New Roman"/>
              </a:rPr>
              <a:t>.</a:t>
            </a:r>
          </a:p>
          <a:p>
            <a:pPr lvl="0" algn="just">
              <a:lnSpc>
                <a:spcPct val="150000"/>
              </a:lnSpc>
              <a:spcBef>
                <a:spcPts val="0"/>
              </a:spcBef>
              <a:spcAft>
                <a:spcPts val="0"/>
              </a:spcAft>
              <a:buFont typeface="Wingdings"/>
              <a:buChar char=""/>
              <a:tabLst>
                <a:tab pos="228600" algn="l"/>
              </a:tabLst>
            </a:pPr>
            <a:endParaRPr lang="en-US" b="1" baseline="30000" dirty="0">
              <a:latin typeface="Times New Roman"/>
              <a:ea typeface="Times New Roman"/>
            </a:endParaRPr>
          </a:p>
          <a:p>
            <a:pPr marL="0" indent="0" algn="just">
              <a:buNone/>
            </a:pP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1143000"/>
            <a:ext cx="5943600" cy="2308324"/>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316893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endParaRPr lang="en-US" dirty="0"/>
          </a:p>
        </p:txBody>
      </p:sp>
      <p:sp>
        <p:nvSpPr>
          <p:cNvPr id="4" name="TextBox 3"/>
          <p:cNvSpPr txBox="1"/>
          <p:nvPr/>
        </p:nvSpPr>
        <p:spPr>
          <a:xfrm>
            <a:off x="228600" y="4267200"/>
            <a:ext cx="5943600" cy="2308324"/>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074" name="Picture 2" descr="7th;_Ch._5_Graphic;_Gene_Mutations.jpg"/>
          <p:cNvPicPr>
            <a:picLocks noChangeAspect="1" noChangeArrowheads="1"/>
          </p:cNvPicPr>
          <p:nvPr/>
        </p:nvPicPr>
        <p:blipFill>
          <a:blip r:embed="rId2">
            <a:extLst>
              <a:ext uri="{28A0092B-C50C-407E-A947-70E740481C1C}">
                <a14:useLocalDpi xmlns:a14="http://schemas.microsoft.com/office/drawing/2010/main" val="0"/>
              </a:ext>
            </a:extLst>
          </a:blip>
          <a:srcRect l="2499" t="17332" r="3386" b="5324"/>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893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marL="0" marR="0" indent="0" algn="just">
              <a:lnSpc>
                <a:spcPct val="150000"/>
              </a:lnSpc>
              <a:spcBef>
                <a:spcPts val="0"/>
              </a:spcBef>
              <a:spcAft>
                <a:spcPts val="0"/>
              </a:spcAft>
              <a:buNone/>
            </a:pPr>
            <a:r>
              <a:rPr lang="en-US" sz="2800" b="1" u="sng" baseline="30000" dirty="0">
                <a:latin typeface="Times New Roman"/>
                <a:ea typeface="Times New Roman"/>
              </a:rPr>
              <a:t>The consequences can be:</a:t>
            </a:r>
          </a:p>
          <a:p>
            <a:pPr algn="just">
              <a:lnSpc>
                <a:spcPct val="150000"/>
              </a:lnSpc>
              <a:spcBef>
                <a:spcPts val="0"/>
              </a:spcBef>
              <a:spcAft>
                <a:spcPts val="0"/>
              </a:spcAft>
              <a:buFont typeface="Wingdings" panose="05000000000000000000" pitchFamily="2" charset="2"/>
              <a:buChar char="Ø"/>
              <a:tabLst>
                <a:tab pos="457200" algn="l"/>
              </a:tabLst>
            </a:pPr>
            <a:r>
              <a:rPr lang="en-US" sz="2400" b="1" baseline="30000" dirty="0">
                <a:solidFill>
                  <a:srgbClr val="FFFF00"/>
                </a:solidFill>
                <a:latin typeface="Times New Roman"/>
                <a:ea typeface="Times New Roman"/>
              </a:rPr>
              <a:t>Missense:</a:t>
            </a:r>
            <a:r>
              <a:rPr lang="en-US" b="1" baseline="30000" dirty="0">
                <a:solidFill>
                  <a:srgbClr val="FFFF00"/>
                </a:solidFill>
                <a:latin typeface="Times New Roman"/>
                <a:ea typeface="Times New Roman"/>
              </a:rPr>
              <a:t> </a:t>
            </a:r>
            <a:endParaRPr lang="en-US" b="1" baseline="30000" dirty="0" smtClean="0">
              <a:solidFill>
                <a:srgbClr val="FFFF00"/>
              </a:solidFill>
              <a:latin typeface="Times New Roman"/>
              <a:ea typeface="Times New Roman"/>
            </a:endParaRPr>
          </a:p>
          <a:p>
            <a:pPr marL="0" indent="0" algn="just">
              <a:lnSpc>
                <a:spcPct val="150000"/>
              </a:lnSpc>
              <a:spcBef>
                <a:spcPts val="0"/>
              </a:spcBef>
              <a:spcAft>
                <a:spcPts val="0"/>
              </a:spcAft>
              <a:buNone/>
              <a:tabLst>
                <a:tab pos="457200" algn="l"/>
              </a:tabLst>
            </a:pPr>
            <a:r>
              <a:rPr lang="en-US" b="1" baseline="30000" dirty="0" smtClean="0">
                <a:latin typeface="Times New Roman"/>
                <a:ea typeface="Times New Roman"/>
              </a:rPr>
              <a:t>Through </a:t>
            </a:r>
            <a:r>
              <a:rPr lang="en-US" b="1" baseline="30000" dirty="0">
                <a:latin typeface="Times New Roman"/>
                <a:ea typeface="Times New Roman"/>
              </a:rPr>
              <a:t>the exchange of a base (substitution) the code of an </a:t>
            </a:r>
            <a:r>
              <a:rPr lang="en-US" b="1" u="sng" baseline="30000" dirty="0">
                <a:latin typeface="Times New Roman"/>
                <a:ea typeface="Times New Roman"/>
              </a:rPr>
              <a:t>amino acid</a:t>
            </a:r>
            <a:r>
              <a:rPr lang="en-US" b="1" baseline="30000" dirty="0">
                <a:latin typeface="Times New Roman"/>
                <a:ea typeface="Times New Roman"/>
              </a:rPr>
              <a:t> is altered into the code of another amino acid, which specifies the insertion of the “wrong” amino acid into a polypeptide. A missense mutation may lead to the production of a defective protein if it occurs at a critical site in a polypeptide (e.g., at the active </a:t>
            </a:r>
            <a:r>
              <a:rPr lang="en-US" b="1" baseline="30000" dirty="0" err="1">
                <a:latin typeface="Times New Roman"/>
                <a:ea typeface="Times New Roman"/>
              </a:rPr>
              <a:t>centre</a:t>
            </a:r>
            <a:r>
              <a:rPr lang="en-US" b="1" baseline="30000" dirty="0">
                <a:latin typeface="Times New Roman"/>
                <a:ea typeface="Times New Roman"/>
              </a:rPr>
              <a:t> of an enzyme, or at the site at which a </a:t>
            </a:r>
            <a:r>
              <a:rPr lang="en-US" b="1" baseline="30000" dirty="0" err="1">
                <a:latin typeface="Times New Roman"/>
                <a:ea typeface="Times New Roman"/>
              </a:rPr>
              <a:t>ploypeptide</a:t>
            </a:r>
            <a:r>
              <a:rPr lang="en-US" b="1" baseline="30000" dirty="0">
                <a:latin typeface="Times New Roman"/>
                <a:ea typeface="Times New Roman"/>
              </a:rPr>
              <a:t> should fold). In general, missense mutations are expressed as </a:t>
            </a:r>
            <a:r>
              <a:rPr lang="en-US" b="1" baseline="30000" dirty="0">
                <a:solidFill>
                  <a:srgbClr val="92D050"/>
                </a:solidFill>
                <a:latin typeface="Times New Roman"/>
                <a:ea typeface="Times New Roman"/>
              </a:rPr>
              <a:t>decreases in function (such as partial growth, or increased temperature sensitivity</a:t>
            </a:r>
            <a:r>
              <a:rPr lang="en-US" b="1" baseline="30000" dirty="0">
                <a:latin typeface="Times New Roman"/>
                <a:ea typeface="Times New Roman"/>
              </a:rPr>
              <a:t>) rather than by total loss, and can often be identified by this leaky property. </a:t>
            </a:r>
          </a:p>
          <a:p>
            <a:pPr algn="just">
              <a:lnSpc>
                <a:spcPct val="150000"/>
              </a:lnSpc>
              <a:spcBef>
                <a:spcPts val="0"/>
              </a:spcBef>
              <a:spcAft>
                <a:spcPts val="0"/>
              </a:spcAft>
              <a:buFont typeface="Wingdings" panose="05000000000000000000" pitchFamily="2" charset="2"/>
              <a:buChar char="Ø"/>
              <a:tabLst>
                <a:tab pos="457200" algn="l"/>
              </a:tabLst>
            </a:pPr>
            <a:r>
              <a:rPr lang="en-US" sz="2400" b="1" baseline="30000" dirty="0">
                <a:solidFill>
                  <a:srgbClr val="FFFF00"/>
                </a:solidFill>
                <a:latin typeface="Times New Roman"/>
                <a:ea typeface="Times New Roman"/>
              </a:rPr>
              <a:t>Nonsense:</a:t>
            </a:r>
            <a:r>
              <a:rPr lang="en-US" b="1" baseline="30000" dirty="0">
                <a:latin typeface="Times New Roman"/>
                <a:ea typeface="Times New Roman"/>
              </a:rPr>
              <a:t> </a:t>
            </a:r>
            <a:endParaRPr lang="en-US" b="1" baseline="30000" dirty="0" smtClean="0">
              <a:latin typeface="Times New Roman"/>
              <a:ea typeface="Times New Roman"/>
            </a:endParaRPr>
          </a:p>
          <a:p>
            <a:pPr marL="0" indent="0" algn="just">
              <a:lnSpc>
                <a:spcPct val="150000"/>
              </a:lnSpc>
              <a:spcBef>
                <a:spcPts val="0"/>
              </a:spcBef>
              <a:spcAft>
                <a:spcPts val="0"/>
              </a:spcAft>
              <a:buNone/>
              <a:tabLst>
                <a:tab pos="457200" algn="l"/>
              </a:tabLst>
            </a:pPr>
            <a:r>
              <a:rPr lang="en-US" b="1" baseline="30000" dirty="0" smtClean="0">
                <a:latin typeface="Times New Roman"/>
                <a:ea typeface="Times New Roman"/>
              </a:rPr>
              <a:t>Through </a:t>
            </a:r>
            <a:r>
              <a:rPr lang="en-US" b="1" baseline="30000" dirty="0">
                <a:latin typeface="Times New Roman"/>
                <a:ea typeface="Times New Roman"/>
              </a:rPr>
              <a:t>a base substitution the code of an amino acid is changed into a termination code (a “full stop” in the genetic code), causing a premature transcription termination and a shortened </a:t>
            </a:r>
            <a:r>
              <a:rPr lang="en-US" b="1" baseline="30000" dirty="0">
                <a:solidFill>
                  <a:srgbClr val="92D050"/>
                </a:solidFill>
                <a:latin typeface="Times New Roman"/>
                <a:ea typeface="Times New Roman"/>
              </a:rPr>
              <a:t>(truncated</a:t>
            </a:r>
            <a:r>
              <a:rPr lang="en-US" b="1" baseline="30000" dirty="0">
                <a:latin typeface="Times New Roman"/>
                <a:ea typeface="Times New Roman"/>
              </a:rPr>
              <a:t>) protein. Because gene mutation are caused by very slight DNA changes they are usually detectable only by the effects of their expression in the mutant cell or individual, that is by a change in phenotype (e.g. a change in an easily determined by biochemical function). </a:t>
            </a:r>
          </a:p>
          <a:p>
            <a:endParaRPr lang="en-US" b="1" dirty="0"/>
          </a:p>
        </p:txBody>
      </p:sp>
      <p:sp>
        <p:nvSpPr>
          <p:cNvPr id="4" name="TextBox 3"/>
          <p:cNvSpPr txBox="1"/>
          <p:nvPr/>
        </p:nvSpPr>
        <p:spPr>
          <a:xfrm>
            <a:off x="152400" y="4495800"/>
            <a:ext cx="6324600" cy="1631216"/>
          </a:xfrm>
          <a:prstGeom prst="rect">
            <a:avLst/>
          </a:prstGeom>
          <a:noFill/>
        </p:spPr>
        <p:txBody>
          <a:bodyPr wrap="square" rtlCol="0">
            <a:spAutoFit/>
          </a:bodyPr>
          <a:lstStyle/>
          <a:p>
            <a:pPr marR="0" lvl="0" algn="just">
              <a:lnSpc>
                <a:spcPct val="150000"/>
              </a:lnSpc>
              <a:spcBef>
                <a:spcPts val="0"/>
              </a:spcBef>
              <a:spcAft>
                <a:spcPts val="0"/>
              </a:spcAft>
              <a:tabLst>
                <a:tab pos="228600" algn="l"/>
              </a:tabLst>
            </a:pPr>
            <a:r>
              <a:rPr lang="en-US" sz="2000" b="1" baseline="30000" dirty="0">
                <a:solidFill>
                  <a:srgbClr val="FFFF00"/>
                </a:solidFill>
                <a:latin typeface="Times New Roman"/>
                <a:ea typeface="Times New Roman"/>
              </a:rPr>
              <a:t>Most of these mutations lead to missing gene products or products that are unable to function. In rare cases, however, a mutation can also bring about the synthesis of a "better" protein, i.e., one that is better suited for the environmental conditions. This organism has an advantage and, </a:t>
            </a:r>
            <a:r>
              <a:rPr lang="en-US" sz="2000" b="1" i="1" u="sng" baseline="30000" dirty="0">
                <a:solidFill>
                  <a:srgbClr val="FFFF00"/>
                </a:solidFill>
                <a:latin typeface="Times New Roman"/>
                <a:ea typeface="Times New Roman"/>
              </a:rPr>
              <a:t>via</a:t>
            </a:r>
            <a:r>
              <a:rPr lang="en-US" sz="2000" b="1" u="sng" baseline="30000" dirty="0">
                <a:solidFill>
                  <a:srgbClr val="FFFF00"/>
                </a:solidFill>
                <a:latin typeface="Times New Roman"/>
                <a:ea typeface="Times New Roman"/>
              </a:rPr>
              <a:t> natural selection</a:t>
            </a:r>
            <a:r>
              <a:rPr lang="en-US" sz="2000" b="1" baseline="30000" dirty="0">
                <a:solidFill>
                  <a:srgbClr val="FFFF00"/>
                </a:solidFill>
                <a:latin typeface="Times New Roman"/>
                <a:ea typeface="Times New Roman"/>
              </a:rPr>
              <a:t>, the modified gene will ultimately replace the original gene in the majority of the population</a:t>
            </a:r>
            <a:r>
              <a:rPr lang="en-US" sz="2000" baseline="30000" dirty="0">
                <a:solidFill>
                  <a:srgbClr val="FFFF00"/>
                </a:solidFill>
                <a:latin typeface="Times New Roman"/>
                <a:ea typeface="Times New Roman"/>
              </a:rPr>
              <a:t>. </a:t>
            </a:r>
            <a:endParaRPr lang="en-US" sz="2000" baseline="30000" dirty="0">
              <a:solidFill>
                <a:srgbClr val="FFFF00"/>
              </a:solidFill>
              <a:effectLst/>
              <a:latin typeface="Times New Roman"/>
              <a:ea typeface="Times New Roman"/>
            </a:endParaRPr>
          </a:p>
        </p:txBody>
      </p:sp>
    </p:spTree>
    <p:extLst>
      <p:ext uri="{BB962C8B-B14F-4D97-AF65-F5344CB8AC3E}">
        <p14:creationId xmlns:p14="http://schemas.microsoft.com/office/powerpoint/2010/main" val="2316893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marL="0" marR="0" indent="0" algn="just">
              <a:lnSpc>
                <a:spcPct val="150000"/>
              </a:lnSpc>
              <a:spcBef>
                <a:spcPts val="0"/>
              </a:spcBef>
              <a:spcAft>
                <a:spcPts val="0"/>
              </a:spcAft>
              <a:buNone/>
            </a:pPr>
            <a:r>
              <a:rPr lang="en-US" sz="3200" b="1" baseline="30000" dirty="0">
                <a:latin typeface="Times New Roman"/>
                <a:ea typeface="Times New Roman"/>
              </a:rPr>
              <a:t>Examples of single gene defect or mutation</a:t>
            </a:r>
            <a:endParaRPr lang="en-US" sz="3200" baseline="30000" dirty="0">
              <a:latin typeface="Times New Roman"/>
              <a:ea typeface="Times New Roman"/>
            </a:endParaRPr>
          </a:p>
          <a:p>
            <a:pPr lvl="0" algn="just">
              <a:lnSpc>
                <a:spcPct val="150000"/>
              </a:lnSpc>
              <a:spcBef>
                <a:spcPts val="0"/>
              </a:spcBef>
              <a:spcAft>
                <a:spcPts val="0"/>
              </a:spcAft>
              <a:buFont typeface="Wingdings"/>
              <a:buChar char=""/>
              <a:tabLst>
                <a:tab pos="228600" algn="l"/>
              </a:tabLst>
            </a:pPr>
            <a:r>
              <a:rPr lang="en-US" b="1" baseline="30000" dirty="0">
                <a:latin typeface="Times New Roman"/>
                <a:ea typeface="Times New Roman"/>
              </a:rPr>
              <a:t>If the changes in a genome are restricted to a single gene, a single-gene defect arises. Usually this involves a gene mutations and leads to an altered amino acid sequence in the proteins that are coded in this section of the DNA. A human being has ≈ 40-60,000 genes that directly influence characteristics such as hair, skin and eye coloration as well as the development and growth of our bodies. In addition, regulatory regions and the intron sequences also play important roles in turning genes on and off as well as in their correct transcriptions and translations.</a:t>
            </a:r>
          </a:p>
          <a:p>
            <a:pPr lvl="0" algn="just">
              <a:lnSpc>
                <a:spcPct val="150000"/>
              </a:lnSpc>
              <a:spcBef>
                <a:spcPts val="0"/>
              </a:spcBef>
              <a:spcAft>
                <a:spcPts val="0"/>
              </a:spcAft>
              <a:buFont typeface="Wingdings"/>
              <a:buChar char=""/>
              <a:tabLst>
                <a:tab pos="228600" algn="l"/>
              </a:tabLst>
            </a:pPr>
            <a:r>
              <a:rPr lang="en-US" b="1" baseline="30000" dirty="0">
                <a:latin typeface="Times New Roman"/>
                <a:ea typeface="Times New Roman"/>
              </a:rPr>
              <a:t>Normally, every child obtains half of its genetic material from each parent. </a:t>
            </a:r>
            <a:r>
              <a:rPr lang="en-US" b="1" baseline="30000" dirty="0">
                <a:solidFill>
                  <a:srgbClr val="92D050"/>
                </a:solidFill>
                <a:latin typeface="Times New Roman"/>
                <a:ea typeface="Times New Roman"/>
              </a:rPr>
              <a:t>The inheritance of monogenetic diseases occurs in accordance with Mendel's laws. </a:t>
            </a:r>
            <a:r>
              <a:rPr lang="en-US" b="1" baseline="30000" dirty="0">
                <a:latin typeface="Times New Roman"/>
                <a:ea typeface="Times New Roman"/>
              </a:rPr>
              <a:t>In this, one distinguishes among dominant and recessive genes. </a:t>
            </a:r>
          </a:p>
          <a:p>
            <a:pPr marL="0" marR="0" indent="0">
              <a:lnSpc>
                <a:spcPct val="150000"/>
              </a:lnSpc>
              <a:spcBef>
                <a:spcPts val="0"/>
              </a:spcBef>
              <a:spcAft>
                <a:spcPts val="0"/>
              </a:spcAft>
              <a:buNone/>
            </a:pPr>
            <a:r>
              <a:rPr lang="fr-FR" sz="2800" b="1" baseline="30000" dirty="0">
                <a:solidFill>
                  <a:srgbClr val="FFFF00"/>
                </a:solidFill>
                <a:latin typeface="Times New Roman"/>
                <a:ea typeface="Times New Roman"/>
              </a:rPr>
              <a:t>A. </a:t>
            </a:r>
            <a:r>
              <a:rPr lang="fr-FR" sz="2800" b="1" baseline="30000" dirty="0" err="1">
                <a:solidFill>
                  <a:srgbClr val="FFFF00"/>
                </a:solidFill>
                <a:latin typeface="Times New Roman"/>
                <a:ea typeface="Times New Roman"/>
              </a:rPr>
              <a:t>Autosomal</a:t>
            </a:r>
            <a:r>
              <a:rPr lang="fr-FR" sz="2800" b="1" baseline="30000" dirty="0">
                <a:solidFill>
                  <a:srgbClr val="FFFF00"/>
                </a:solidFill>
                <a:latin typeface="Times New Roman"/>
                <a:ea typeface="Times New Roman"/>
              </a:rPr>
              <a:t> dominant </a:t>
            </a:r>
            <a:r>
              <a:rPr lang="fr-FR" sz="2800" b="1" baseline="30000" dirty="0" err="1">
                <a:solidFill>
                  <a:srgbClr val="FFFF00"/>
                </a:solidFill>
                <a:latin typeface="Times New Roman"/>
                <a:ea typeface="Times New Roman"/>
              </a:rPr>
              <a:t>inheritance</a:t>
            </a:r>
            <a:endParaRPr lang="en-US" sz="2800" b="1" baseline="30000" dirty="0">
              <a:solidFill>
                <a:srgbClr val="FFFF00"/>
              </a:solidFill>
              <a:latin typeface="Times New Roman"/>
              <a:ea typeface="Times New Roman"/>
            </a:endParaRPr>
          </a:p>
          <a:p>
            <a:pPr algn="just">
              <a:lnSpc>
                <a:spcPct val="150000"/>
              </a:lnSpc>
              <a:spcBef>
                <a:spcPts val="0"/>
              </a:spcBef>
              <a:spcAft>
                <a:spcPts val="0"/>
              </a:spcAft>
              <a:tabLst>
                <a:tab pos="228600" algn="l"/>
              </a:tabLst>
            </a:pPr>
            <a:r>
              <a:rPr lang="en-US" b="1" baseline="30000" dirty="0" err="1" smtClean="0">
                <a:latin typeface="Times New Roman" pitchFamily="18" charset="0"/>
                <a:cs typeface="Times New Roman" pitchFamily="18" charset="0"/>
              </a:rPr>
              <a:t>Autosomal</a:t>
            </a:r>
            <a:r>
              <a:rPr lang="en-US" b="1" baseline="30000" dirty="0" smtClean="0">
                <a:latin typeface="Times New Roman" pitchFamily="18" charset="0"/>
                <a:cs typeface="Times New Roman" pitchFamily="18" charset="0"/>
              </a:rPr>
              <a:t> dominant inheritance means that the gene in question is located on one of the </a:t>
            </a:r>
            <a:r>
              <a:rPr lang="en-US" b="1" baseline="30000" dirty="0" err="1" smtClean="0">
                <a:latin typeface="Times New Roman" pitchFamily="18" charset="0"/>
                <a:cs typeface="Times New Roman" pitchFamily="18" charset="0"/>
              </a:rPr>
              <a:t>autosomes</a:t>
            </a:r>
            <a:r>
              <a:rPr lang="en-US" b="1" baseline="30000" dirty="0" smtClean="0">
                <a:latin typeface="Times New Roman" pitchFamily="18" charset="0"/>
                <a:cs typeface="Times New Roman" pitchFamily="18" charset="0"/>
              </a:rPr>
              <a:t>. These are numbered pairs of chromosomes, 1 through 22. (These chromosomes do not determine an offspring's gender.) </a:t>
            </a:r>
            <a:r>
              <a:rPr lang="en-US" b="1" baseline="30000" dirty="0" smtClean="0">
                <a:solidFill>
                  <a:srgbClr val="92D050"/>
                </a:solidFill>
                <a:latin typeface="Times New Roman" pitchFamily="18" charset="0"/>
                <a:cs typeface="Times New Roman" pitchFamily="18" charset="0"/>
              </a:rPr>
              <a:t>Dominant means that only </a:t>
            </a:r>
            <a:r>
              <a:rPr lang="en-US" b="1" u="sng" baseline="30000" dirty="0" smtClean="0">
                <a:solidFill>
                  <a:srgbClr val="92D050"/>
                </a:solidFill>
                <a:latin typeface="Times New Roman" pitchFamily="18" charset="0"/>
                <a:cs typeface="Times New Roman" pitchFamily="18" charset="0"/>
              </a:rPr>
              <a:t>one gene from one parent is necessary to pass down a trait or a dis</a:t>
            </a:r>
            <a:r>
              <a:rPr lang="en-US" b="1" baseline="30000" dirty="0" smtClean="0">
                <a:solidFill>
                  <a:srgbClr val="92D050"/>
                </a:solidFill>
                <a:latin typeface="Times New Roman" pitchFamily="18" charset="0"/>
                <a:cs typeface="Times New Roman" pitchFamily="18" charset="0"/>
              </a:rPr>
              <a:t>order. </a:t>
            </a:r>
            <a:r>
              <a:rPr lang="en-US" b="1" baseline="30000" dirty="0" smtClean="0">
                <a:latin typeface="Times New Roman" pitchFamily="18" charset="0"/>
                <a:cs typeface="Times New Roman" pitchFamily="18" charset="0"/>
              </a:rPr>
              <a:t>When a parent has a dominant trait or disorder, there is a 50 percent chance that any child he or she has will also inherit the trait or disorder:</a:t>
            </a:r>
            <a:endParaRPr lang="en-US" b="1" baseline="30000" dirty="0">
              <a:latin typeface="Times New Roman" pitchFamily="18" charset="0"/>
              <a:ea typeface="Times New Roman"/>
              <a:cs typeface="Times New Roman" pitchFamily="18" charset="0"/>
            </a:endParaRPr>
          </a:p>
          <a:p>
            <a:endParaRPr lang="en-US" b="1" dirty="0"/>
          </a:p>
        </p:txBody>
      </p:sp>
      <p:pic>
        <p:nvPicPr>
          <p:cNvPr id="5" name="Picture 2" descr="C:\Users\Dell\Desktop\1.gif"/>
          <p:cNvPicPr>
            <a:picLocks noChangeAspect="1" noChangeArrowheads="1"/>
          </p:cNvPicPr>
          <p:nvPr/>
        </p:nvPicPr>
        <p:blipFill>
          <a:blip r:embed="rId2"/>
          <a:stretch>
            <a:fillRect/>
          </a:stretch>
        </p:blipFill>
        <p:spPr bwMode="auto">
          <a:xfrm>
            <a:off x="228600" y="4648200"/>
            <a:ext cx="624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893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304800"/>
            <a:ext cx="8686800" cy="3600986"/>
          </a:xfrm>
          <a:prstGeom prst="rect">
            <a:avLst/>
          </a:prstGeom>
        </p:spPr>
        <p:txBody>
          <a:bodyPr wrap="square">
            <a:spAutoFit/>
          </a:bodyPr>
          <a:lstStyle/>
          <a:p>
            <a:pPr algn="just">
              <a:lnSpc>
                <a:spcPct val="150000"/>
              </a:lnSpc>
              <a:spcBef>
                <a:spcPts val="0"/>
              </a:spcBef>
              <a:spcAft>
                <a:spcPts val="0"/>
              </a:spcAft>
              <a:tabLst>
                <a:tab pos="228600" algn="l"/>
              </a:tabLst>
            </a:pPr>
            <a:r>
              <a:rPr lang="en-US" sz="2000" b="1" baseline="30000" dirty="0" err="1" smtClean="0">
                <a:solidFill>
                  <a:srgbClr val="FF0066"/>
                </a:solidFill>
                <a:latin typeface="Times New Roman"/>
                <a:ea typeface="Times New Roman"/>
              </a:rPr>
              <a:t>Marfan's</a:t>
            </a:r>
            <a:r>
              <a:rPr lang="en-US" sz="2000" b="1" baseline="30000" dirty="0" smtClean="0">
                <a:solidFill>
                  <a:srgbClr val="FF0066"/>
                </a:solidFill>
                <a:latin typeface="Times New Roman"/>
                <a:ea typeface="Times New Roman"/>
              </a:rPr>
              <a:t> syndrome </a:t>
            </a:r>
            <a:r>
              <a:rPr lang="en-US" sz="2000" b="1" baseline="30000" dirty="0" smtClean="0">
                <a:latin typeface="Times New Roman"/>
                <a:ea typeface="Times New Roman"/>
              </a:rPr>
              <a:t>(abnormalities in connective tissues, such as abnormal </a:t>
            </a:r>
            <a:r>
              <a:rPr lang="en-US" sz="2000" b="1" baseline="30000" dirty="0" smtClean="0">
                <a:solidFill>
                  <a:srgbClr val="92D050"/>
                </a:solidFill>
                <a:latin typeface="Times New Roman"/>
                <a:ea typeface="Times New Roman"/>
              </a:rPr>
              <a:t>enlargement of the aortic root of the heart</a:t>
            </a:r>
            <a:r>
              <a:rPr lang="en-US" sz="2000" b="1" baseline="30000" dirty="0" smtClean="0">
                <a:latin typeface="Times New Roman"/>
                <a:ea typeface="Times New Roman"/>
              </a:rPr>
              <a:t>, dislocated lenses of the eyes, </a:t>
            </a:r>
            <a:r>
              <a:rPr lang="en-US" sz="2000" b="1" baseline="30000" dirty="0" smtClean="0">
                <a:solidFill>
                  <a:srgbClr val="92D050"/>
                </a:solidFill>
                <a:latin typeface="Times New Roman"/>
                <a:ea typeface="Times New Roman"/>
              </a:rPr>
              <a:t>and a tall, thin body </a:t>
            </a:r>
            <a:r>
              <a:rPr lang="en-US" sz="2000" b="1" baseline="30000" dirty="0" smtClean="0">
                <a:latin typeface="Times New Roman"/>
                <a:ea typeface="Times New Roman"/>
              </a:rPr>
              <a:t>with increased joint mobility, </a:t>
            </a:r>
            <a:r>
              <a:rPr lang="en-US" sz="2000" b="1" baseline="30000" dirty="0" smtClean="0">
                <a:solidFill>
                  <a:srgbClr val="92D050"/>
                </a:solidFill>
                <a:latin typeface="Times New Roman"/>
                <a:ea typeface="Times New Roman"/>
              </a:rPr>
              <a:t>scoliosis</a:t>
            </a:r>
            <a:r>
              <a:rPr lang="en-US" sz="2000" b="1" baseline="30000" dirty="0" smtClean="0">
                <a:latin typeface="Times New Roman"/>
                <a:ea typeface="Times New Roman"/>
              </a:rPr>
              <a:t>, </a:t>
            </a:r>
            <a:r>
              <a:rPr lang="en-US" sz="2000" b="1" baseline="30000" dirty="0" smtClean="0">
                <a:solidFill>
                  <a:srgbClr val="92D050"/>
                </a:solidFill>
                <a:latin typeface="Times New Roman"/>
                <a:ea typeface="Times New Roman"/>
              </a:rPr>
              <a:t>long flat feet, and long fingers).</a:t>
            </a:r>
            <a:r>
              <a:rPr lang="en-US" sz="2000" b="1" baseline="30000" dirty="0" smtClean="0">
                <a:latin typeface="Times New Roman"/>
                <a:ea typeface="Times New Roman"/>
              </a:rPr>
              <a:t> The gene for </a:t>
            </a:r>
            <a:r>
              <a:rPr lang="en-US" sz="2000" b="1" baseline="30000" dirty="0" err="1" smtClean="0">
                <a:latin typeface="Times New Roman"/>
                <a:ea typeface="Times New Roman"/>
              </a:rPr>
              <a:t>Marfan</a:t>
            </a:r>
            <a:r>
              <a:rPr lang="en-US" sz="2000" b="1" baseline="30000" dirty="0" smtClean="0">
                <a:latin typeface="Times New Roman"/>
                <a:ea typeface="Times New Roman"/>
              </a:rPr>
              <a:t> syndrome, called fibrillin-1, is localized to chromosome #15 on the long arm (q) at (at the region 2 band 1 sub-band 1)  =</a:t>
            </a:r>
            <a:r>
              <a:rPr lang="en-US" sz="2000" b="1" dirty="0" smtClean="0">
                <a:latin typeface="Times New Roman"/>
                <a:ea typeface="Times New Roman"/>
              </a:rPr>
              <a:t> </a:t>
            </a:r>
            <a:r>
              <a:rPr lang="en-US" sz="2000" b="1" baseline="30000" dirty="0" smtClean="0">
                <a:latin typeface="Times New Roman"/>
                <a:ea typeface="Times New Roman"/>
              </a:rPr>
              <a:t>15q21.1.</a:t>
            </a:r>
          </a:p>
          <a:p>
            <a:pPr marL="342900" marR="0" lvl="0" indent="-342900" algn="just">
              <a:lnSpc>
                <a:spcPct val="150000"/>
              </a:lnSpc>
              <a:spcBef>
                <a:spcPts val="0"/>
              </a:spcBef>
              <a:spcAft>
                <a:spcPts val="0"/>
              </a:spcAft>
              <a:tabLst>
                <a:tab pos="228600" algn="l"/>
              </a:tabLst>
            </a:pPr>
            <a:r>
              <a:rPr lang="en-US" sz="2000" b="1" baseline="30000" dirty="0" err="1" smtClean="0">
                <a:solidFill>
                  <a:srgbClr val="FF0066"/>
                </a:solidFill>
                <a:latin typeface="Times New Roman"/>
                <a:ea typeface="Times New Roman"/>
              </a:rPr>
              <a:t>Aniridia</a:t>
            </a:r>
            <a:r>
              <a:rPr lang="en-US" sz="2000" b="1" baseline="30000" dirty="0" smtClean="0">
                <a:latin typeface="Times New Roman"/>
                <a:ea typeface="Times New Roman"/>
              </a:rPr>
              <a:t> (congenital eye condition causing incomplete formation of the iris. This can cause loss of vision, usually affecting both eyes). </a:t>
            </a:r>
            <a:r>
              <a:rPr lang="en-US" sz="2000" b="1" baseline="30000" dirty="0" err="1" smtClean="0">
                <a:latin typeface="Times New Roman"/>
                <a:ea typeface="Times New Roman"/>
              </a:rPr>
              <a:t>Aniridia</a:t>
            </a:r>
            <a:r>
              <a:rPr lang="en-US" sz="2000" b="1" baseline="30000" dirty="0" smtClean="0">
                <a:latin typeface="Times New Roman"/>
                <a:ea typeface="Times New Roman"/>
              </a:rPr>
              <a:t> is due to mutations in the PAX6 gene on 11p13</a:t>
            </a:r>
          </a:p>
          <a:p>
            <a:pPr marL="342900" marR="0" lvl="0" indent="-342900" algn="just">
              <a:lnSpc>
                <a:spcPct val="150000"/>
              </a:lnSpc>
              <a:spcBef>
                <a:spcPts val="0"/>
              </a:spcBef>
              <a:spcAft>
                <a:spcPts val="0"/>
              </a:spcAft>
              <a:tabLst>
                <a:tab pos="228600" algn="l"/>
              </a:tabLst>
            </a:pPr>
            <a:r>
              <a:rPr lang="en-US" sz="2000" b="1" baseline="30000" dirty="0" smtClean="0">
                <a:solidFill>
                  <a:srgbClr val="FF0066"/>
                </a:solidFill>
                <a:latin typeface="Times New Roman"/>
                <a:ea typeface="Times New Roman"/>
              </a:rPr>
              <a:t>von Recklinghausen's disease </a:t>
            </a:r>
            <a:r>
              <a:rPr lang="en-US" sz="2000" b="1" baseline="30000" dirty="0" smtClean="0">
                <a:latin typeface="Times New Roman"/>
                <a:ea typeface="Times New Roman"/>
              </a:rPr>
              <a:t>or neurofibromatosis (Neurofibromatosis is a condition characterized by </a:t>
            </a:r>
            <a:r>
              <a:rPr lang="en-US" sz="2000" b="1" baseline="30000" dirty="0" smtClean="0">
                <a:solidFill>
                  <a:srgbClr val="92D050"/>
                </a:solidFill>
                <a:latin typeface="Times New Roman"/>
                <a:ea typeface="Times New Roman"/>
              </a:rPr>
              <a:t>changes in skin coloring and the growth of tumors along nerves in the skin, brain,</a:t>
            </a:r>
            <a:r>
              <a:rPr lang="en-US" sz="2000" b="1" baseline="30000" dirty="0" smtClean="0">
                <a:latin typeface="Times New Roman"/>
                <a:ea typeface="Times New Roman"/>
              </a:rPr>
              <a:t> and other parts of the body). Neurofibromatosis due to mutations in the </a:t>
            </a:r>
            <a:r>
              <a:rPr lang="en-US" sz="2000" b="1" baseline="30000" dirty="0" err="1" smtClean="0">
                <a:solidFill>
                  <a:srgbClr val="92D050"/>
                </a:solidFill>
                <a:latin typeface="Times New Roman"/>
                <a:ea typeface="Times New Roman"/>
              </a:rPr>
              <a:t>neurofibromin</a:t>
            </a:r>
            <a:r>
              <a:rPr lang="en-US" sz="2000" b="1" baseline="30000" dirty="0" smtClean="0">
                <a:solidFill>
                  <a:srgbClr val="92D050"/>
                </a:solidFill>
                <a:latin typeface="Times New Roman"/>
                <a:ea typeface="Times New Roman"/>
              </a:rPr>
              <a:t> gene </a:t>
            </a:r>
            <a:r>
              <a:rPr lang="en-US" sz="2000" b="1" baseline="30000" dirty="0" smtClean="0">
                <a:latin typeface="Times New Roman"/>
                <a:ea typeface="Times New Roman"/>
              </a:rPr>
              <a:t>on chromosome 17.</a:t>
            </a:r>
          </a:p>
          <a:p>
            <a:pPr algn="just">
              <a:lnSpc>
                <a:spcPct val="150000"/>
              </a:lnSpc>
              <a:spcBef>
                <a:spcPts val="0"/>
              </a:spcBef>
              <a:spcAft>
                <a:spcPts val="0"/>
              </a:spcAft>
              <a:tabLst>
                <a:tab pos="228600" algn="l"/>
              </a:tabLst>
            </a:pPr>
            <a:endParaRPr lang="en-US" sz="2000" b="1" baseline="30000" dirty="0" smtClean="0">
              <a:latin typeface="Times New Roman"/>
              <a:ea typeface="Times New Roman"/>
            </a:endParaRPr>
          </a:p>
          <a:p>
            <a:pPr algn="just">
              <a:lnSpc>
                <a:spcPct val="150000"/>
              </a:lnSpc>
              <a:spcBef>
                <a:spcPts val="0"/>
              </a:spcBef>
              <a:spcAft>
                <a:spcPts val="0"/>
              </a:spcAft>
              <a:tabLst>
                <a:tab pos="228600" algn="l"/>
              </a:tabLst>
            </a:pPr>
            <a:endParaRPr lang="en-US" b="1" baseline="30000" dirty="0">
              <a:latin typeface="Times New Roman"/>
              <a:ea typeface="Times New Roman"/>
            </a:endParaRPr>
          </a:p>
        </p:txBody>
      </p:sp>
      <p:pic>
        <p:nvPicPr>
          <p:cNvPr id="1027" name="Picture 3" descr="C:\Users\Dell\Desktop\chromosomallocation.jpg"/>
          <p:cNvPicPr>
            <a:picLocks noGrp="1" noChangeAspect="1" noChangeArrowheads="1"/>
          </p:cNvPicPr>
          <p:nvPr>
            <p:ph idx="1"/>
          </p:nvPr>
        </p:nvPicPr>
        <p:blipFill>
          <a:blip r:embed="rId3"/>
          <a:srcRect/>
          <a:stretch>
            <a:fillRect/>
          </a:stretch>
        </p:blipFill>
        <p:spPr bwMode="auto">
          <a:xfrm>
            <a:off x="762000" y="3352800"/>
            <a:ext cx="5657454" cy="304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63562"/>
          </a:xfrm>
        </p:spPr>
        <p:txBody>
          <a:bodyPr/>
          <a:lstStyle/>
          <a:p>
            <a:r>
              <a:rPr lang="en-US" baseline="30000" dirty="0" smtClean="0">
                <a:solidFill>
                  <a:srgbClr val="FFFF00"/>
                </a:solidFill>
                <a:latin typeface="Times New Roman"/>
                <a:ea typeface="Times New Roman"/>
              </a:rPr>
              <a:t>B. </a:t>
            </a:r>
            <a:r>
              <a:rPr lang="en-US" baseline="30000" dirty="0" err="1" smtClean="0">
                <a:solidFill>
                  <a:srgbClr val="FFFF00"/>
                </a:solidFill>
                <a:latin typeface="Times New Roman"/>
                <a:ea typeface="Times New Roman"/>
              </a:rPr>
              <a:t>Autosomal</a:t>
            </a:r>
            <a:r>
              <a:rPr lang="en-US" baseline="30000" dirty="0" smtClean="0">
                <a:solidFill>
                  <a:srgbClr val="FFFF00"/>
                </a:solidFill>
                <a:latin typeface="Times New Roman"/>
                <a:ea typeface="Times New Roman"/>
              </a:rPr>
              <a:t> recessive inheritance</a:t>
            </a:r>
            <a:r>
              <a:rPr lang="en-GB" baseline="30000" dirty="0" smtClean="0">
                <a:solidFill>
                  <a:srgbClr val="FFFF00"/>
                </a:solidFill>
                <a:latin typeface="Times New Roman"/>
                <a:ea typeface="Times New Roman"/>
              </a:rPr>
              <a:t>           </a:t>
            </a:r>
            <a:r>
              <a:rPr lang="en-US" baseline="30000" dirty="0" smtClean="0">
                <a:solidFill>
                  <a:srgbClr val="FFFF00"/>
                </a:solidFill>
                <a:latin typeface="Times New Roman"/>
                <a:ea typeface="Times New Roman"/>
              </a:rPr>
              <a:t/>
            </a:r>
            <a:br>
              <a:rPr lang="en-US" baseline="30000" dirty="0" smtClean="0">
                <a:solidFill>
                  <a:srgbClr val="FFFF00"/>
                </a:solidFill>
                <a:latin typeface="Times New Roman"/>
                <a:ea typeface="Times New Roman"/>
              </a:rPr>
            </a:br>
            <a:endParaRPr lang="en-US" dirty="0"/>
          </a:p>
        </p:txBody>
      </p:sp>
      <p:pic>
        <p:nvPicPr>
          <p:cNvPr id="3074" name="Picture 2" descr="C:\Users\Dell\Desktop\autosomal-recessive-inherit.jpg"/>
          <p:cNvPicPr>
            <a:picLocks noGrp="1" noChangeAspect="1" noChangeArrowheads="1"/>
          </p:cNvPicPr>
          <p:nvPr>
            <p:ph idx="1"/>
          </p:nvPr>
        </p:nvPicPr>
        <p:blipFill>
          <a:blip r:embed="rId2"/>
          <a:srcRect/>
          <a:stretch>
            <a:fillRect/>
          </a:stretch>
        </p:blipFill>
        <p:spPr bwMode="auto">
          <a:xfrm>
            <a:off x="1066800" y="2362200"/>
            <a:ext cx="5117295" cy="4144963"/>
          </a:xfrm>
          <a:prstGeom prst="rect">
            <a:avLst/>
          </a:prstGeom>
          <a:noFill/>
        </p:spPr>
      </p:pic>
      <p:sp>
        <p:nvSpPr>
          <p:cNvPr id="5" name="Rectangle 4"/>
          <p:cNvSpPr/>
          <p:nvPr/>
        </p:nvSpPr>
        <p:spPr>
          <a:xfrm>
            <a:off x="304800" y="609600"/>
            <a:ext cx="8305800" cy="1477328"/>
          </a:xfrm>
          <a:prstGeom prst="rect">
            <a:avLst/>
          </a:prstGeom>
        </p:spPr>
        <p:txBody>
          <a:bodyPr wrap="square">
            <a:spAutoFit/>
          </a:bodyPr>
          <a:lstStyle/>
          <a:p>
            <a:r>
              <a:rPr lang="en-US" b="1" dirty="0" smtClean="0">
                <a:latin typeface="Times New Roman" pitchFamily="18" charset="0"/>
                <a:cs typeface="Times New Roman" pitchFamily="18" charset="0"/>
              </a:rPr>
              <a:t>Used to describe a characteristic or condition that appears only in individuals who </a:t>
            </a:r>
            <a:r>
              <a:rPr lang="en-US" b="1" dirty="0" smtClean="0">
                <a:solidFill>
                  <a:srgbClr val="92D050"/>
                </a:solidFill>
                <a:latin typeface="Times New Roman" pitchFamily="18" charset="0"/>
                <a:cs typeface="Times New Roman" pitchFamily="18" charset="0"/>
              </a:rPr>
              <a:t>have received two copies of an altered gene, once copy from each parent</a:t>
            </a:r>
            <a:r>
              <a:rPr lang="en-US" b="1" dirty="0" smtClean="0">
                <a:latin typeface="Times New Roman" pitchFamily="18" charset="0"/>
                <a:cs typeface="Times New Roman" pitchFamily="18" charset="0"/>
              </a:rPr>
              <a:t>.  People with two copies of the altered gene are called </a:t>
            </a:r>
            <a:r>
              <a:rPr lang="en-US" b="1" dirty="0" err="1" smtClean="0">
                <a:latin typeface="Times New Roman" pitchFamily="18" charset="0"/>
                <a:cs typeface="Times New Roman" pitchFamily="18" charset="0"/>
              </a:rPr>
              <a:t>homozygotes</a:t>
            </a:r>
            <a:r>
              <a:rPr lang="en-US" b="1" dirty="0" smtClean="0">
                <a:latin typeface="Times New Roman" pitchFamily="18" charset="0"/>
                <a:cs typeface="Times New Roman" pitchFamily="18" charset="0"/>
              </a:rPr>
              <a:t>.  Their parents, each with a </a:t>
            </a:r>
            <a:r>
              <a:rPr lang="en-US" b="1" u="sng" dirty="0" smtClean="0">
                <a:latin typeface="Times New Roman" pitchFamily="18" charset="0"/>
                <a:cs typeface="Times New Roman" pitchFamily="18" charset="0"/>
              </a:rPr>
              <a:t>single</a:t>
            </a:r>
            <a:r>
              <a:rPr lang="en-US" b="1" dirty="0" smtClean="0">
                <a:latin typeface="Times New Roman" pitchFamily="18" charset="0"/>
                <a:cs typeface="Times New Roman" pitchFamily="18" charset="0"/>
              </a:rPr>
              <a:t> copy of the altered gene, appear normal and are called </a:t>
            </a:r>
            <a:r>
              <a:rPr lang="en-US" b="1" dirty="0" err="1" smtClean="0">
                <a:latin typeface="Times New Roman" pitchFamily="18" charset="0"/>
                <a:cs typeface="Times New Roman" pitchFamily="18" charset="0"/>
              </a:rPr>
              <a:t>heterozygotes</a:t>
            </a:r>
            <a:r>
              <a:rPr lang="en-US" b="1" dirty="0" smtClean="0">
                <a:latin typeface="Times New Roman" pitchFamily="18" charset="0"/>
                <a:cs typeface="Times New Roman" pitchFamily="18" charset="0"/>
              </a:rPr>
              <a:t> or carriers of the altered gene.</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marL="0" marR="0" indent="0">
              <a:lnSpc>
                <a:spcPct val="150000"/>
              </a:lnSpc>
              <a:spcBef>
                <a:spcPts val="0"/>
              </a:spcBef>
              <a:spcAft>
                <a:spcPts val="0"/>
              </a:spcAft>
              <a:buNone/>
            </a:pPr>
            <a:r>
              <a:rPr lang="en-US" sz="2800" b="1" baseline="30000" dirty="0">
                <a:solidFill>
                  <a:srgbClr val="FFFF00"/>
                </a:solidFill>
                <a:latin typeface="Times New Roman"/>
                <a:ea typeface="Times New Roman"/>
              </a:rPr>
              <a:t>B. Autosomal recessive inheritance</a:t>
            </a:r>
            <a:r>
              <a:rPr lang="en-GB" sz="2800" b="1" baseline="30000" dirty="0">
                <a:solidFill>
                  <a:srgbClr val="FFFF00"/>
                </a:solidFill>
                <a:latin typeface="Times New Roman"/>
                <a:ea typeface="Times New Roman"/>
              </a:rPr>
              <a:t>           </a:t>
            </a:r>
            <a:endParaRPr lang="en-US" sz="2800" b="1" baseline="30000" dirty="0">
              <a:solidFill>
                <a:srgbClr val="FFFF00"/>
              </a:solidFill>
              <a:latin typeface="Times New Roman"/>
              <a:ea typeface="Times New Roman"/>
            </a:endParaRPr>
          </a:p>
          <a:p>
            <a:pPr algn="just">
              <a:lnSpc>
                <a:spcPct val="150000"/>
              </a:lnSpc>
              <a:spcBef>
                <a:spcPts val="0"/>
              </a:spcBef>
              <a:spcAft>
                <a:spcPts val="0"/>
              </a:spcAft>
              <a:tabLst>
                <a:tab pos="228600" algn="l"/>
              </a:tabLst>
            </a:pPr>
            <a:r>
              <a:rPr lang="en-US" b="1" baseline="30000" dirty="0" smtClean="0">
                <a:solidFill>
                  <a:srgbClr val="FFFF00"/>
                </a:solidFill>
                <a:latin typeface="Times New Roman"/>
                <a:ea typeface="Times New Roman"/>
              </a:rPr>
              <a:t>Cystic </a:t>
            </a:r>
            <a:r>
              <a:rPr lang="en-US" b="1" baseline="30000" dirty="0">
                <a:solidFill>
                  <a:srgbClr val="FFFF00"/>
                </a:solidFill>
                <a:latin typeface="Times New Roman"/>
                <a:ea typeface="Times New Roman"/>
              </a:rPr>
              <a:t>fibrosis </a:t>
            </a:r>
            <a:r>
              <a:rPr lang="en-US" b="1" baseline="30000" dirty="0" smtClean="0">
                <a:latin typeface="Times New Roman"/>
                <a:ea typeface="Times New Roman"/>
              </a:rPr>
              <a:t>an </a:t>
            </a:r>
            <a:r>
              <a:rPr lang="en-US" b="1" baseline="30000" dirty="0">
                <a:latin typeface="Times New Roman"/>
                <a:ea typeface="Times New Roman"/>
              </a:rPr>
              <a:t>inherited disease of the mucus glands that affects many body systems due to mutations in the CFTR gene on chromosome </a:t>
            </a:r>
            <a:r>
              <a:rPr lang="en-US" b="1" baseline="30000" dirty="0" smtClean="0">
                <a:latin typeface="Times New Roman"/>
                <a:ea typeface="Times New Roman"/>
              </a:rPr>
              <a:t>7q31.2.</a:t>
            </a:r>
            <a:endParaRPr lang="en-US" b="1" baseline="30000" dirty="0">
              <a:latin typeface="Times New Roman"/>
              <a:ea typeface="Times New Roman"/>
            </a:endParaRPr>
          </a:p>
          <a:p>
            <a:pPr algn="just">
              <a:lnSpc>
                <a:spcPct val="150000"/>
              </a:lnSpc>
              <a:spcBef>
                <a:spcPts val="0"/>
              </a:spcBef>
              <a:spcAft>
                <a:spcPts val="0"/>
              </a:spcAft>
              <a:tabLst>
                <a:tab pos="228600" algn="l"/>
              </a:tabLst>
            </a:pPr>
            <a:r>
              <a:rPr lang="en-US" b="1" baseline="30000" dirty="0">
                <a:solidFill>
                  <a:srgbClr val="FFFF00"/>
                </a:solidFill>
                <a:latin typeface="Times New Roman"/>
                <a:ea typeface="Times New Roman"/>
              </a:rPr>
              <a:t>Hereditary </a:t>
            </a:r>
            <a:r>
              <a:rPr lang="en-US" b="1" baseline="30000" dirty="0" err="1">
                <a:solidFill>
                  <a:srgbClr val="FFFF00"/>
                </a:solidFill>
                <a:latin typeface="Times New Roman"/>
                <a:ea typeface="Times New Roman"/>
              </a:rPr>
              <a:t>Hemochromatosis</a:t>
            </a:r>
            <a:r>
              <a:rPr lang="en-US" b="1" baseline="30000" dirty="0">
                <a:solidFill>
                  <a:srgbClr val="FFFF00"/>
                </a:solidFill>
                <a:latin typeface="Times New Roman"/>
                <a:ea typeface="Times New Roman"/>
              </a:rPr>
              <a:t> </a:t>
            </a:r>
            <a:r>
              <a:rPr lang="en-US" b="1" baseline="30000" dirty="0" smtClean="0">
                <a:latin typeface="Times New Roman"/>
                <a:ea typeface="Times New Roman"/>
              </a:rPr>
              <a:t>a </a:t>
            </a:r>
            <a:r>
              <a:rPr lang="en-US" b="1" baseline="30000" dirty="0">
                <a:latin typeface="Times New Roman"/>
                <a:ea typeface="Times New Roman"/>
              </a:rPr>
              <a:t>condition in which the body accumulates excess iron, Build-up of iron over years results in excess iron deposited in the cells of the liver, heart, pancreas, joints, and pituitary gland, leading to diseases such as </a:t>
            </a:r>
            <a:r>
              <a:rPr lang="en-US" b="1" baseline="30000" dirty="0">
                <a:solidFill>
                  <a:srgbClr val="FFFF00"/>
                </a:solidFill>
                <a:latin typeface="Times New Roman"/>
                <a:ea typeface="Times New Roman"/>
              </a:rPr>
              <a:t>cirrhosis of the liver, liver cancer, diabetes, heart disease, and joint disease. </a:t>
            </a:r>
            <a:r>
              <a:rPr lang="en-US" b="1" baseline="30000" dirty="0">
                <a:latin typeface="Times New Roman"/>
                <a:ea typeface="Times New Roman"/>
              </a:rPr>
              <a:t>Hemochromatosis is due to mutations in the </a:t>
            </a:r>
            <a:r>
              <a:rPr lang="en-US" b="1" baseline="30000" dirty="0" err="1">
                <a:latin typeface="Times New Roman"/>
                <a:ea typeface="Times New Roman"/>
              </a:rPr>
              <a:t>HFe</a:t>
            </a:r>
            <a:r>
              <a:rPr lang="en-US" b="1" baseline="30000" dirty="0">
                <a:latin typeface="Times New Roman"/>
                <a:ea typeface="Times New Roman"/>
              </a:rPr>
              <a:t> gene on short arm of chromosome 6 at location 6p22.2.</a:t>
            </a:r>
          </a:p>
          <a:p>
            <a:pPr algn="just">
              <a:lnSpc>
                <a:spcPct val="150000"/>
              </a:lnSpc>
              <a:spcBef>
                <a:spcPts val="0"/>
              </a:spcBef>
              <a:spcAft>
                <a:spcPts val="0"/>
              </a:spcAft>
              <a:tabLst>
                <a:tab pos="228600" algn="l"/>
              </a:tabLst>
            </a:pPr>
            <a:r>
              <a:rPr lang="en-US" b="1" baseline="30000" dirty="0">
                <a:solidFill>
                  <a:srgbClr val="FFFF00"/>
                </a:solidFill>
                <a:latin typeface="Times New Roman"/>
                <a:ea typeface="Times New Roman"/>
              </a:rPr>
              <a:t>Sickle cell anemia </a:t>
            </a:r>
            <a:r>
              <a:rPr lang="en-US" b="1" baseline="30000" dirty="0">
                <a:latin typeface="Times New Roman"/>
                <a:ea typeface="Times New Roman"/>
              </a:rPr>
              <a:t>(atypical hemoglobin molecules called hemoglobin S, which can change red blood cells into a sickle, or curved shape. RBCs will be break down prematurely, which can lead to anemia). </a:t>
            </a:r>
            <a:r>
              <a:rPr lang="en-GB" b="1" baseline="30000" dirty="0">
                <a:solidFill>
                  <a:srgbClr val="92D050"/>
                </a:solidFill>
                <a:latin typeface="Times New Roman"/>
                <a:ea typeface="Times New Roman"/>
              </a:rPr>
              <a:t>It is </a:t>
            </a:r>
            <a:r>
              <a:rPr lang="en-US" b="1" baseline="30000" dirty="0">
                <a:solidFill>
                  <a:srgbClr val="92D050"/>
                </a:solidFill>
                <a:latin typeface="Times New Roman"/>
                <a:ea typeface="Times New Roman"/>
              </a:rPr>
              <a:t>due to mutations in the β-globin chain of </a:t>
            </a:r>
            <a:r>
              <a:rPr lang="en-US" b="1" baseline="30000" dirty="0" err="1">
                <a:solidFill>
                  <a:srgbClr val="92D050"/>
                </a:solidFill>
                <a:latin typeface="Times New Roman"/>
                <a:ea typeface="Times New Roman"/>
              </a:rPr>
              <a:t>haemoglobin</a:t>
            </a:r>
            <a:r>
              <a:rPr lang="en-US" b="1" baseline="30000" dirty="0">
                <a:solidFill>
                  <a:srgbClr val="92D050"/>
                </a:solidFill>
                <a:latin typeface="Times New Roman"/>
                <a:ea typeface="Times New Roman"/>
              </a:rPr>
              <a:t>, which results in glutamic acid being substituted by valine at position </a:t>
            </a:r>
            <a:r>
              <a:rPr lang="en-US" b="1" baseline="30000" dirty="0">
                <a:latin typeface="Times New Roman"/>
                <a:ea typeface="Times New Roman"/>
              </a:rPr>
              <a:t>6. The β-globin gene is found on chromosome 11, more specifically 11p15.</a:t>
            </a:r>
          </a:p>
          <a:p>
            <a:pPr algn="just">
              <a:lnSpc>
                <a:spcPct val="150000"/>
              </a:lnSpc>
              <a:spcBef>
                <a:spcPts val="0"/>
              </a:spcBef>
              <a:spcAft>
                <a:spcPts val="0"/>
              </a:spcAft>
              <a:tabLst>
                <a:tab pos="228600" algn="l"/>
              </a:tabLst>
            </a:pPr>
            <a:r>
              <a:rPr lang="en-US" b="1" baseline="30000" dirty="0" err="1">
                <a:solidFill>
                  <a:srgbClr val="FFFF00"/>
                </a:solidFill>
                <a:latin typeface="Times New Roman"/>
                <a:ea typeface="Times New Roman"/>
              </a:rPr>
              <a:t>Tay</a:t>
            </a:r>
            <a:r>
              <a:rPr lang="en-US" b="1" baseline="30000" dirty="0">
                <a:solidFill>
                  <a:srgbClr val="FFFF00"/>
                </a:solidFill>
                <a:latin typeface="Times New Roman"/>
                <a:ea typeface="Times New Roman"/>
              </a:rPr>
              <a:t>-Sachs disease</a:t>
            </a:r>
            <a:r>
              <a:rPr lang="en-US" b="1" baseline="30000" dirty="0">
                <a:solidFill>
                  <a:srgbClr val="FF3399"/>
                </a:solidFill>
                <a:latin typeface="Times New Roman"/>
                <a:ea typeface="Times New Roman"/>
              </a:rPr>
              <a:t>  </a:t>
            </a:r>
            <a:r>
              <a:rPr lang="en-US" b="1" baseline="30000" dirty="0" smtClean="0">
                <a:latin typeface="Times New Roman"/>
                <a:ea typeface="Times New Roman"/>
              </a:rPr>
              <a:t>an </a:t>
            </a:r>
            <a:r>
              <a:rPr lang="en-US" b="1" baseline="30000" dirty="0">
                <a:latin typeface="Times New Roman"/>
                <a:ea typeface="Times New Roman"/>
              </a:rPr>
              <a:t>inherited disorder that progressively </a:t>
            </a:r>
            <a:r>
              <a:rPr lang="en-US" b="1" baseline="30000" dirty="0">
                <a:solidFill>
                  <a:srgbClr val="92D050"/>
                </a:solidFill>
                <a:latin typeface="Times New Roman"/>
                <a:ea typeface="Times New Roman"/>
              </a:rPr>
              <a:t>destroys nerve cells in the brain and spinal cord)</a:t>
            </a:r>
            <a:r>
              <a:rPr lang="en-US" b="1" baseline="30000" dirty="0">
                <a:latin typeface="Times New Roman"/>
                <a:ea typeface="Times New Roman"/>
              </a:rPr>
              <a:t>. Infants with this disorder typically appear normal until the age of 3 to 6 months, when </a:t>
            </a:r>
            <a:r>
              <a:rPr lang="en-US" b="1" baseline="30000" dirty="0" smtClean="0">
                <a:solidFill>
                  <a:srgbClr val="92D050"/>
                </a:solidFill>
                <a:latin typeface="Times New Roman"/>
                <a:ea typeface="Times New Roman"/>
              </a:rPr>
              <a:t>their</a:t>
            </a:r>
          </a:p>
          <a:p>
            <a:pPr marL="0" indent="0" algn="just">
              <a:lnSpc>
                <a:spcPct val="150000"/>
              </a:lnSpc>
              <a:spcBef>
                <a:spcPts val="0"/>
              </a:spcBef>
              <a:spcAft>
                <a:spcPts val="0"/>
              </a:spcAft>
              <a:buNone/>
              <a:tabLst>
                <a:tab pos="228600" algn="l"/>
              </a:tabLst>
            </a:pPr>
            <a:r>
              <a:rPr lang="en-US" b="1" baseline="30000" dirty="0">
                <a:solidFill>
                  <a:srgbClr val="92D050"/>
                </a:solidFill>
                <a:latin typeface="Times New Roman"/>
                <a:ea typeface="Times New Roman"/>
              </a:rPr>
              <a:t> </a:t>
            </a:r>
            <a:r>
              <a:rPr lang="en-US" b="1" baseline="30000" dirty="0" smtClean="0">
                <a:solidFill>
                  <a:srgbClr val="92D050"/>
                </a:solidFill>
                <a:latin typeface="Times New Roman"/>
                <a:ea typeface="Times New Roman"/>
              </a:rPr>
              <a:t>      </a:t>
            </a:r>
            <a:r>
              <a:rPr lang="en-US" b="1" baseline="30000" dirty="0">
                <a:solidFill>
                  <a:srgbClr val="92D050"/>
                </a:solidFill>
                <a:latin typeface="Times New Roman"/>
                <a:ea typeface="Times New Roman"/>
              </a:rPr>
              <a:t>development slows and muscles used for movement weaken. Affected infants lose motor </a:t>
            </a:r>
            <a:r>
              <a:rPr lang="en-US" b="1" baseline="30000" dirty="0" smtClean="0">
                <a:solidFill>
                  <a:srgbClr val="92D050"/>
                </a:solidFill>
                <a:latin typeface="Times New Roman"/>
                <a:ea typeface="Times New Roman"/>
              </a:rPr>
              <a:t>skills</a:t>
            </a:r>
          </a:p>
          <a:p>
            <a:pPr marL="0" indent="0" algn="just">
              <a:lnSpc>
                <a:spcPct val="150000"/>
              </a:lnSpc>
              <a:spcBef>
                <a:spcPts val="0"/>
              </a:spcBef>
              <a:spcAft>
                <a:spcPts val="0"/>
              </a:spcAft>
              <a:buNone/>
              <a:tabLst>
                <a:tab pos="228600" algn="l"/>
              </a:tabLst>
            </a:pPr>
            <a:r>
              <a:rPr lang="en-US" b="1" baseline="30000" dirty="0">
                <a:solidFill>
                  <a:srgbClr val="92D050"/>
                </a:solidFill>
                <a:latin typeface="Times New Roman"/>
                <a:ea typeface="Times New Roman"/>
              </a:rPr>
              <a:t> </a:t>
            </a:r>
            <a:r>
              <a:rPr lang="en-US" b="1" baseline="30000" dirty="0" smtClean="0">
                <a:solidFill>
                  <a:srgbClr val="92D050"/>
                </a:solidFill>
                <a:latin typeface="Times New Roman"/>
                <a:ea typeface="Times New Roman"/>
              </a:rPr>
              <a:t>      </a:t>
            </a:r>
            <a:r>
              <a:rPr lang="en-US" b="1" baseline="30000" dirty="0">
                <a:solidFill>
                  <a:srgbClr val="92D050"/>
                </a:solidFill>
                <a:latin typeface="Times New Roman"/>
                <a:ea typeface="Times New Roman"/>
              </a:rPr>
              <a:t>such as turning over, sitting, and crawling. They also develop an exaggerated </a:t>
            </a:r>
            <a:r>
              <a:rPr lang="en-US" b="1" u="sng" baseline="30000" dirty="0">
                <a:solidFill>
                  <a:srgbClr val="92D050"/>
                </a:solidFill>
                <a:latin typeface="Times New Roman"/>
                <a:ea typeface="Times New Roman"/>
              </a:rPr>
              <a:t>startle reaction </a:t>
            </a:r>
            <a:endParaRPr lang="en-US" b="1" u="sng" baseline="30000" dirty="0" smtClean="0">
              <a:solidFill>
                <a:srgbClr val="92D050"/>
              </a:solidFill>
              <a:latin typeface="Times New Roman"/>
              <a:ea typeface="Times New Roman"/>
            </a:endParaRPr>
          </a:p>
          <a:p>
            <a:pPr marL="0" indent="0" algn="just">
              <a:lnSpc>
                <a:spcPct val="150000"/>
              </a:lnSpc>
              <a:spcBef>
                <a:spcPts val="0"/>
              </a:spcBef>
              <a:spcAft>
                <a:spcPts val="0"/>
              </a:spcAft>
              <a:buNone/>
              <a:tabLst>
                <a:tab pos="228600" algn="l"/>
              </a:tabLst>
            </a:pPr>
            <a:r>
              <a:rPr lang="en-US" b="1" baseline="30000" dirty="0">
                <a:solidFill>
                  <a:srgbClr val="92D050"/>
                </a:solidFill>
                <a:latin typeface="Times New Roman"/>
                <a:ea typeface="Times New Roman"/>
              </a:rPr>
              <a:t> </a:t>
            </a:r>
            <a:r>
              <a:rPr lang="en-US" b="1" baseline="30000" dirty="0" smtClean="0">
                <a:solidFill>
                  <a:srgbClr val="92D050"/>
                </a:solidFill>
                <a:latin typeface="Times New Roman"/>
                <a:ea typeface="Times New Roman"/>
              </a:rPr>
              <a:t>      to </a:t>
            </a:r>
            <a:r>
              <a:rPr lang="en-US" b="1" baseline="30000" dirty="0">
                <a:solidFill>
                  <a:srgbClr val="92D050"/>
                </a:solidFill>
                <a:latin typeface="Times New Roman"/>
                <a:ea typeface="Times New Roman"/>
              </a:rPr>
              <a:t>loud noises.</a:t>
            </a:r>
            <a:r>
              <a:rPr lang="en-US" b="1" baseline="30000" dirty="0">
                <a:latin typeface="Times New Roman"/>
                <a:ea typeface="Times New Roman"/>
              </a:rPr>
              <a:t> As the disease progresses, children with </a:t>
            </a:r>
            <a:r>
              <a:rPr lang="en-US" b="1" baseline="30000" dirty="0" err="1">
                <a:latin typeface="Times New Roman"/>
                <a:ea typeface="Times New Roman"/>
              </a:rPr>
              <a:t>Tay</a:t>
            </a:r>
            <a:r>
              <a:rPr lang="en-US" b="1" baseline="30000" dirty="0">
                <a:latin typeface="Times New Roman"/>
                <a:ea typeface="Times New Roman"/>
              </a:rPr>
              <a:t>-Sachs disease experience </a:t>
            </a:r>
            <a:r>
              <a:rPr lang="en-US" b="1" baseline="30000" dirty="0">
                <a:solidFill>
                  <a:srgbClr val="92D050"/>
                </a:solidFill>
                <a:latin typeface="Times New Roman"/>
                <a:ea typeface="Times New Roman"/>
              </a:rPr>
              <a:t>seizures</a:t>
            </a:r>
            <a:r>
              <a:rPr lang="en-US" b="1" baseline="30000" dirty="0" smtClean="0">
                <a:solidFill>
                  <a:srgbClr val="92D050"/>
                </a:solidFill>
                <a:latin typeface="Times New Roman"/>
                <a:ea typeface="Times New Roman"/>
              </a:rPr>
              <a:t>,</a:t>
            </a:r>
          </a:p>
          <a:p>
            <a:pPr marL="0" indent="0" algn="just">
              <a:lnSpc>
                <a:spcPct val="150000"/>
              </a:lnSpc>
              <a:spcBef>
                <a:spcPts val="0"/>
              </a:spcBef>
              <a:spcAft>
                <a:spcPts val="0"/>
              </a:spcAft>
              <a:buNone/>
              <a:tabLst>
                <a:tab pos="228600" algn="l"/>
              </a:tabLst>
            </a:pPr>
            <a:r>
              <a:rPr lang="en-US" b="1" baseline="30000" dirty="0">
                <a:solidFill>
                  <a:srgbClr val="92D050"/>
                </a:solidFill>
                <a:latin typeface="Times New Roman"/>
                <a:ea typeface="Times New Roman"/>
              </a:rPr>
              <a:t> </a:t>
            </a:r>
            <a:r>
              <a:rPr lang="en-US" b="1" baseline="30000" dirty="0" smtClean="0">
                <a:solidFill>
                  <a:srgbClr val="92D050"/>
                </a:solidFill>
                <a:latin typeface="Times New Roman"/>
                <a:ea typeface="Times New Roman"/>
              </a:rPr>
              <a:t>      </a:t>
            </a:r>
            <a:r>
              <a:rPr lang="en-US" b="1" baseline="30000" dirty="0">
                <a:solidFill>
                  <a:srgbClr val="92D050"/>
                </a:solidFill>
                <a:latin typeface="Times New Roman"/>
                <a:ea typeface="Times New Roman"/>
              </a:rPr>
              <a:t>vision and hearing loss, intellectual disability, and paralysis</a:t>
            </a:r>
            <a:r>
              <a:rPr lang="en-US" b="1" baseline="30000" dirty="0">
                <a:latin typeface="Times New Roman"/>
                <a:ea typeface="Times New Roman"/>
              </a:rPr>
              <a:t>. An eye abnormality called a </a:t>
            </a:r>
            <a:r>
              <a:rPr lang="en-US" b="1" baseline="30000" dirty="0" smtClean="0">
                <a:solidFill>
                  <a:srgbClr val="92D050"/>
                </a:solidFill>
                <a:latin typeface="Times New Roman"/>
                <a:ea typeface="Times New Roman"/>
              </a:rPr>
              <a:t>cherry-</a:t>
            </a:r>
          </a:p>
          <a:p>
            <a:pPr marL="0" indent="0" algn="just">
              <a:lnSpc>
                <a:spcPct val="150000"/>
              </a:lnSpc>
              <a:spcBef>
                <a:spcPts val="0"/>
              </a:spcBef>
              <a:spcAft>
                <a:spcPts val="0"/>
              </a:spcAft>
              <a:buNone/>
              <a:tabLst>
                <a:tab pos="228600" algn="l"/>
              </a:tabLst>
            </a:pPr>
            <a:r>
              <a:rPr lang="en-US" b="1" baseline="30000" dirty="0">
                <a:solidFill>
                  <a:srgbClr val="92D050"/>
                </a:solidFill>
                <a:latin typeface="Times New Roman"/>
                <a:ea typeface="Times New Roman"/>
              </a:rPr>
              <a:t> </a:t>
            </a:r>
            <a:r>
              <a:rPr lang="en-US" b="1" baseline="30000" dirty="0" smtClean="0">
                <a:solidFill>
                  <a:srgbClr val="92D050"/>
                </a:solidFill>
                <a:latin typeface="Times New Roman"/>
                <a:ea typeface="Times New Roman"/>
              </a:rPr>
              <a:t>      red </a:t>
            </a:r>
            <a:r>
              <a:rPr lang="en-US" b="1" baseline="30000" dirty="0">
                <a:solidFill>
                  <a:srgbClr val="92D050"/>
                </a:solidFill>
                <a:latin typeface="Times New Roman"/>
                <a:ea typeface="Times New Roman"/>
              </a:rPr>
              <a:t>spot</a:t>
            </a:r>
            <a:r>
              <a:rPr lang="en-US" b="1" baseline="30000" dirty="0">
                <a:latin typeface="Times New Roman"/>
                <a:ea typeface="Times New Roman"/>
              </a:rPr>
              <a:t>, which can be identified with an eye examination, is characteristic of this disorder. </a:t>
            </a:r>
            <a:endParaRPr lang="en-US" b="1" baseline="30000" dirty="0" smtClean="0">
              <a:latin typeface="Times New Roman"/>
              <a:ea typeface="Times New Roman"/>
            </a:endParaRPr>
          </a:p>
          <a:p>
            <a:pPr marL="0" indent="0" algn="just">
              <a:lnSpc>
                <a:spcPct val="150000"/>
              </a:lnSpc>
              <a:spcBef>
                <a:spcPts val="0"/>
              </a:spcBef>
              <a:spcAft>
                <a:spcPts val="0"/>
              </a:spcAft>
              <a:buNone/>
              <a:tabLst>
                <a:tab pos="228600" algn="l"/>
              </a:tabLst>
            </a:pPr>
            <a:r>
              <a:rPr lang="en-US" b="1" baseline="30000" dirty="0">
                <a:latin typeface="Times New Roman"/>
                <a:ea typeface="Times New Roman"/>
              </a:rPr>
              <a:t> </a:t>
            </a:r>
            <a:r>
              <a:rPr lang="en-US" b="1" baseline="30000" dirty="0" smtClean="0">
                <a:latin typeface="Times New Roman"/>
                <a:ea typeface="Times New Roman"/>
              </a:rPr>
              <a:t>      Children </a:t>
            </a:r>
            <a:r>
              <a:rPr lang="en-US" b="1" baseline="30000" dirty="0">
                <a:latin typeface="Times New Roman"/>
                <a:ea typeface="Times New Roman"/>
              </a:rPr>
              <a:t>with this severe infantile form of </a:t>
            </a:r>
            <a:r>
              <a:rPr lang="en-US" b="1" baseline="30000" dirty="0" err="1">
                <a:latin typeface="Times New Roman"/>
                <a:ea typeface="Times New Roman"/>
              </a:rPr>
              <a:t>Tay</a:t>
            </a:r>
            <a:r>
              <a:rPr lang="en-US" b="1" baseline="30000" dirty="0">
                <a:latin typeface="Times New Roman"/>
                <a:ea typeface="Times New Roman"/>
              </a:rPr>
              <a:t>-Sachs disease usually live only into early </a:t>
            </a:r>
            <a:endParaRPr lang="en-US" b="1" baseline="30000" dirty="0" smtClean="0">
              <a:latin typeface="Times New Roman"/>
              <a:ea typeface="Times New Roman"/>
            </a:endParaRPr>
          </a:p>
          <a:p>
            <a:pPr marL="0" indent="0" algn="just">
              <a:lnSpc>
                <a:spcPct val="150000"/>
              </a:lnSpc>
              <a:spcBef>
                <a:spcPts val="0"/>
              </a:spcBef>
              <a:spcAft>
                <a:spcPts val="0"/>
              </a:spcAft>
              <a:buNone/>
              <a:tabLst>
                <a:tab pos="228600" algn="l"/>
              </a:tabLst>
            </a:pPr>
            <a:r>
              <a:rPr lang="en-US" b="1" baseline="30000" dirty="0">
                <a:latin typeface="Times New Roman"/>
                <a:ea typeface="Times New Roman"/>
              </a:rPr>
              <a:t> </a:t>
            </a:r>
            <a:r>
              <a:rPr lang="en-US" b="1" baseline="30000" dirty="0" smtClean="0">
                <a:latin typeface="Times New Roman"/>
                <a:ea typeface="Times New Roman"/>
              </a:rPr>
              <a:t>      childhood</a:t>
            </a:r>
            <a:r>
              <a:rPr lang="en-US" b="1" baseline="30000" dirty="0">
                <a:latin typeface="Times New Roman"/>
                <a:ea typeface="Times New Roman"/>
              </a:rPr>
              <a:t>). </a:t>
            </a:r>
            <a:r>
              <a:rPr lang="en-US" b="1" baseline="30000" dirty="0" err="1">
                <a:latin typeface="Times New Roman"/>
                <a:ea typeface="Times New Roman"/>
              </a:rPr>
              <a:t>Tay</a:t>
            </a:r>
            <a:r>
              <a:rPr lang="en-US" b="1" baseline="30000" dirty="0">
                <a:latin typeface="Times New Roman"/>
                <a:ea typeface="Times New Roman"/>
              </a:rPr>
              <a:t>-Sachs disease is due to mutations in </a:t>
            </a:r>
            <a:r>
              <a:rPr lang="en-US" b="1" baseline="30000" dirty="0">
                <a:solidFill>
                  <a:srgbClr val="92D050"/>
                </a:solidFill>
                <a:latin typeface="Times New Roman"/>
                <a:ea typeface="Times New Roman"/>
              </a:rPr>
              <a:t>the HEXA gene</a:t>
            </a:r>
            <a:r>
              <a:rPr lang="en-US" b="1" baseline="30000" dirty="0">
                <a:latin typeface="Times New Roman"/>
                <a:ea typeface="Times New Roman"/>
              </a:rPr>
              <a:t>.</a:t>
            </a:r>
          </a:p>
          <a:p>
            <a:endParaRPr lang="en-US" dirty="0"/>
          </a:p>
        </p:txBody>
      </p:sp>
    </p:spTree>
    <p:extLst>
      <p:ext uri="{BB962C8B-B14F-4D97-AF65-F5344CB8AC3E}">
        <p14:creationId xmlns:p14="http://schemas.microsoft.com/office/powerpoint/2010/main" val="2316893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marL="0" marR="0" indent="0" algn="just">
              <a:lnSpc>
                <a:spcPct val="150000"/>
              </a:lnSpc>
              <a:spcBef>
                <a:spcPts val="0"/>
              </a:spcBef>
              <a:spcAft>
                <a:spcPts val="0"/>
              </a:spcAft>
              <a:buNone/>
            </a:pPr>
            <a:r>
              <a:rPr lang="en-US" sz="2800" b="1" baseline="30000" dirty="0">
                <a:solidFill>
                  <a:srgbClr val="FFFF00"/>
                </a:solidFill>
                <a:latin typeface="Times New Roman"/>
                <a:ea typeface="Times New Roman"/>
              </a:rPr>
              <a:t>C. X chromosomal inheritance</a:t>
            </a:r>
            <a:r>
              <a:rPr lang="en-US" baseline="30000" dirty="0">
                <a:solidFill>
                  <a:srgbClr val="FFFF00"/>
                </a:solidFill>
                <a:latin typeface="Times New Roman"/>
                <a:ea typeface="Times New Roman"/>
              </a:rPr>
              <a:t>. </a:t>
            </a:r>
            <a:endParaRPr lang="en-US" baseline="30000" dirty="0" smtClean="0">
              <a:solidFill>
                <a:srgbClr val="FFFF00"/>
              </a:solidFill>
              <a:latin typeface="Times New Roman"/>
              <a:ea typeface="Times New Roman"/>
            </a:endParaRPr>
          </a:p>
          <a:p>
            <a:pPr marL="0" marR="0" indent="0" algn="just">
              <a:lnSpc>
                <a:spcPct val="150000"/>
              </a:lnSpc>
              <a:spcBef>
                <a:spcPts val="0"/>
              </a:spcBef>
              <a:spcAft>
                <a:spcPts val="0"/>
              </a:spcAft>
              <a:buNone/>
            </a:pPr>
            <a:r>
              <a:rPr lang="en-US" baseline="30000" dirty="0" smtClean="0">
                <a:latin typeface="Times New Roman"/>
                <a:ea typeface="Times New Roman"/>
              </a:rPr>
              <a:t>With </a:t>
            </a:r>
            <a:r>
              <a:rPr lang="en-US" baseline="30000" dirty="0">
                <a:latin typeface="Times New Roman"/>
                <a:ea typeface="Times New Roman"/>
              </a:rPr>
              <a:t>X chromosomal-linked recessively inherited diseases the affected gene is transferred by phenotypically healthy female carriers.  </a:t>
            </a:r>
          </a:p>
          <a:p>
            <a:pPr algn="just">
              <a:lnSpc>
                <a:spcPct val="150000"/>
              </a:lnSpc>
              <a:spcBef>
                <a:spcPts val="0"/>
              </a:spcBef>
              <a:spcAft>
                <a:spcPts val="0"/>
              </a:spcAft>
              <a:tabLst>
                <a:tab pos="228600" algn="l"/>
              </a:tabLst>
            </a:pPr>
            <a:r>
              <a:rPr lang="en-US" b="1" baseline="30000" dirty="0" err="1">
                <a:solidFill>
                  <a:srgbClr val="FF3399"/>
                </a:solidFill>
                <a:latin typeface="Times New Roman"/>
                <a:ea typeface="Times New Roman"/>
              </a:rPr>
              <a:t>Duchenne's</a:t>
            </a:r>
            <a:r>
              <a:rPr lang="en-US" b="1" baseline="30000" dirty="0">
                <a:solidFill>
                  <a:srgbClr val="FF3399"/>
                </a:solidFill>
                <a:latin typeface="Times New Roman"/>
                <a:ea typeface="Times New Roman"/>
              </a:rPr>
              <a:t> muscular dystrophy </a:t>
            </a:r>
            <a:r>
              <a:rPr lang="en-US" b="1" baseline="30000" dirty="0" smtClean="0">
                <a:solidFill>
                  <a:srgbClr val="FF3399"/>
                </a:solidFill>
                <a:latin typeface="Times New Roman"/>
                <a:ea typeface="Times New Roman"/>
              </a:rPr>
              <a:t> </a:t>
            </a:r>
            <a:r>
              <a:rPr lang="en-US" b="1" baseline="30000" dirty="0" smtClean="0">
                <a:latin typeface="Times New Roman"/>
                <a:ea typeface="Times New Roman"/>
              </a:rPr>
              <a:t>The </a:t>
            </a:r>
            <a:r>
              <a:rPr lang="en-US" b="1" baseline="30000" dirty="0">
                <a:latin typeface="Times New Roman"/>
                <a:ea typeface="Times New Roman"/>
              </a:rPr>
              <a:t>disorder is caused by a mutation in the gene </a:t>
            </a:r>
            <a:r>
              <a:rPr lang="en-US" b="1" baseline="30000" dirty="0">
                <a:solidFill>
                  <a:srgbClr val="92D050"/>
                </a:solidFill>
                <a:latin typeface="Times New Roman"/>
                <a:ea typeface="Times New Roman"/>
              </a:rPr>
              <a:t>DMD</a:t>
            </a:r>
            <a:r>
              <a:rPr lang="en-US" b="1" baseline="30000" dirty="0">
                <a:latin typeface="Times New Roman"/>
                <a:ea typeface="Times New Roman"/>
              </a:rPr>
              <a:t>, located in humans on the X chromosome (Xp21). The DMD gene codes for the protein </a:t>
            </a:r>
            <a:r>
              <a:rPr lang="en-US" b="1" baseline="30000" dirty="0">
                <a:solidFill>
                  <a:srgbClr val="92D050"/>
                </a:solidFill>
                <a:latin typeface="Times New Roman"/>
                <a:ea typeface="Times New Roman"/>
              </a:rPr>
              <a:t>dystrophin, </a:t>
            </a:r>
            <a:r>
              <a:rPr lang="en-US" b="1" baseline="30000" dirty="0">
                <a:latin typeface="Times New Roman"/>
                <a:ea typeface="Times New Roman"/>
              </a:rPr>
              <a:t>an important structural component within muscle tissue. Dystrophin provides structural stability to the </a:t>
            </a:r>
            <a:r>
              <a:rPr lang="en-US" b="1" baseline="30000" dirty="0" err="1">
                <a:latin typeface="Times New Roman"/>
                <a:ea typeface="Times New Roman"/>
              </a:rPr>
              <a:t>dystro</a:t>
            </a:r>
            <a:r>
              <a:rPr lang="en-US" b="1" baseline="30000" dirty="0">
                <a:latin typeface="Times New Roman"/>
                <a:ea typeface="Times New Roman"/>
              </a:rPr>
              <a:t>-glycan complex (DGC), located on the cell membrane. </a:t>
            </a:r>
            <a:r>
              <a:rPr lang="en-US" b="1" baseline="30000" dirty="0">
                <a:solidFill>
                  <a:srgbClr val="92D050"/>
                </a:solidFill>
                <a:latin typeface="Times New Roman"/>
                <a:ea typeface="Times New Roman"/>
              </a:rPr>
              <a:t>Symptoms usually appear in male children before age 6 </a:t>
            </a:r>
            <a:r>
              <a:rPr lang="en-US" b="1" baseline="30000" dirty="0">
                <a:latin typeface="Times New Roman"/>
                <a:ea typeface="Times New Roman"/>
              </a:rPr>
              <a:t>and may be visible in early infancy. Progressive proximal </a:t>
            </a:r>
            <a:r>
              <a:rPr lang="en-US" b="1" baseline="30000" dirty="0">
                <a:solidFill>
                  <a:srgbClr val="92D050"/>
                </a:solidFill>
                <a:latin typeface="Times New Roman"/>
                <a:ea typeface="Times New Roman"/>
              </a:rPr>
              <a:t>muscle weakness of the legs and pelvis associated with a loss of muscle mass</a:t>
            </a:r>
            <a:r>
              <a:rPr lang="en-US" b="1" baseline="30000" dirty="0">
                <a:latin typeface="Times New Roman"/>
                <a:ea typeface="Times New Roman"/>
              </a:rPr>
              <a:t> is observed first. Eventually </a:t>
            </a:r>
            <a:r>
              <a:rPr lang="en-US" b="1" baseline="30000" dirty="0">
                <a:solidFill>
                  <a:srgbClr val="92D050"/>
                </a:solidFill>
                <a:latin typeface="Times New Roman"/>
                <a:ea typeface="Times New Roman"/>
              </a:rPr>
              <a:t>this weakness spreads to the arms, neck, and other areas</a:t>
            </a:r>
            <a:r>
              <a:rPr lang="en-US" b="1" baseline="30000" dirty="0">
                <a:latin typeface="Times New Roman"/>
                <a:ea typeface="Times New Roman"/>
              </a:rPr>
              <a:t>. Early signs may include </a:t>
            </a:r>
            <a:r>
              <a:rPr lang="en-US" b="1" baseline="30000" dirty="0">
                <a:solidFill>
                  <a:srgbClr val="92D050"/>
                </a:solidFill>
                <a:latin typeface="Times New Roman"/>
                <a:ea typeface="Times New Roman"/>
              </a:rPr>
              <a:t>pseudo-hypertrophy (enlargement of calf foot muscles), low endurance, and difficulties in standing unaided or inability to ascend staircases. As the condition progresses, muscle tissue experiences wasting and is eventually replaced by fat and fibrotic tissue (fibrosis). By age 10, braces may be required to aid in walking but most patients are wheelchair dependent by age 12. </a:t>
            </a:r>
            <a:r>
              <a:rPr lang="en-US" b="1" baseline="30000" dirty="0">
                <a:latin typeface="Times New Roman"/>
                <a:ea typeface="Times New Roman"/>
              </a:rPr>
              <a:t>Later symptoms may include abnormal bone development that lead to </a:t>
            </a:r>
            <a:endParaRPr lang="en-US" b="1" baseline="30000" dirty="0" smtClean="0">
              <a:latin typeface="Times New Roman"/>
              <a:ea typeface="Times New Roman"/>
            </a:endParaRPr>
          </a:p>
          <a:p>
            <a:pPr marL="0" indent="0" algn="just">
              <a:lnSpc>
                <a:spcPct val="150000"/>
              </a:lnSpc>
              <a:spcBef>
                <a:spcPts val="0"/>
              </a:spcBef>
              <a:spcAft>
                <a:spcPts val="0"/>
              </a:spcAft>
              <a:buNone/>
              <a:tabLst>
                <a:tab pos="228600" algn="l"/>
              </a:tabLst>
            </a:pPr>
            <a:r>
              <a:rPr lang="en-US" b="1" baseline="30000" dirty="0">
                <a:latin typeface="Times New Roman"/>
                <a:ea typeface="Times New Roman"/>
              </a:rPr>
              <a:t> </a:t>
            </a:r>
            <a:r>
              <a:rPr lang="en-US" b="1" baseline="30000" dirty="0" smtClean="0">
                <a:latin typeface="Times New Roman"/>
                <a:ea typeface="Times New Roman"/>
              </a:rPr>
              <a:t>       skeletal </a:t>
            </a:r>
            <a:r>
              <a:rPr lang="en-US" b="1" baseline="30000" dirty="0">
                <a:latin typeface="Times New Roman"/>
                <a:ea typeface="Times New Roman"/>
              </a:rPr>
              <a:t>deformities, </a:t>
            </a:r>
            <a:r>
              <a:rPr lang="en-US" b="1" baseline="30000" dirty="0">
                <a:solidFill>
                  <a:srgbClr val="FFFF00"/>
                </a:solidFill>
                <a:latin typeface="Times New Roman"/>
                <a:ea typeface="Times New Roman"/>
              </a:rPr>
              <a:t>including curvature of the spine. </a:t>
            </a:r>
            <a:r>
              <a:rPr lang="en-US" b="1" baseline="30000" dirty="0">
                <a:latin typeface="Times New Roman"/>
                <a:ea typeface="Times New Roman"/>
              </a:rPr>
              <a:t>Due to progressive deterioration of </a:t>
            </a:r>
            <a:endParaRPr lang="en-US" b="1" baseline="30000" dirty="0" smtClean="0">
              <a:latin typeface="Times New Roman"/>
              <a:ea typeface="Times New Roman"/>
            </a:endParaRPr>
          </a:p>
          <a:p>
            <a:pPr marL="0" indent="0" algn="just">
              <a:lnSpc>
                <a:spcPct val="150000"/>
              </a:lnSpc>
              <a:spcBef>
                <a:spcPts val="0"/>
              </a:spcBef>
              <a:spcAft>
                <a:spcPts val="0"/>
              </a:spcAft>
              <a:buNone/>
              <a:tabLst>
                <a:tab pos="228600" algn="l"/>
              </a:tabLst>
            </a:pPr>
            <a:r>
              <a:rPr lang="en-US" b="1" baseline="30000" dirty="0">
                <a:latin typeface="Times New Roman"/>
                <a:ea typeface="Times New Roman"/>
              </a:rPr>
              <a:t> </a:t>
            </a:r>
            <a:r>
              <a:rPr lang="en-US" b="1" baseline="30000" dirty="0" smtClean="0">
                <a:latin typeface="Times New Roman"/>
                <a:ea typeface="Times New Roman"/>
              </a:rPr>
              <a:t>       muscle</a:t>
            </a:r>
            <a:r>
              <a:rPr lang="en-US" b="1" baseline="30000" dirty="0">
                <a:latin typeface="Times New Roman"/>
                <a:ea typeface="Times New Roman"/>
              </a:rPr>
              <a:t>, </a:t>
            </a:r>
            <a:r>
              <a:rPr lang="en-US" b="1" baseline="30000" dirty="0">
                <a:solidFill>
                  <a:srgbClr val="FFFF00"/>
                </a:solidFill>
                <a:latin typeface="Times New Roman"/>
                <a:ea typeface="Times New Roman"/>
              </a:rPr>
              <a:t>loss of movement occurs eventually leading to paralysis</a:t>
            </a:r>
            <a:r>
              <a:rPr lang="en-US" b="1" baseline="30000" dirty="0">
                <a:latin typeface="Times New Roman"/>
                <a:ea typeface="Times New Roman"/>
              </a:rPr>
              <a:t>. </a:t>
            </a:r>
            <a:r>
              <a:rPr lang="en-US" b="1" baseline="30000" dirty="0">
                <a:solidFill>
                  <a:srgbClr val="FFFF00"/>
                </a:solidFill>
                <a:latin typeface="Times New Roman"/>
                <a:ea typeface="Times New Roman"/>
              </a:rPr>
              <a:t>Intellectual </a:t>
            </a:r>
            <a:r>
              <a:rPr lang="en-US" b="1" baseline="30000" dirty="0" smtClean="0">
                <a:solidFill>
                  <a:srgbClr val="FFFF00"/>
                </a:solidFill>
                <a:latin typeface="Times New Roman"/>
                <a:ea typeface="Times New Roman"/>
              </a:rPr>
              <a:t>impairment</a:t>
            </a:r>
          </a:p>
          <a:p>
            <a:pPr marL="0" indent="0" algn="just">
              <a:lnSpc>
                <a:spcPct val="150000"/>
              </a:lnSpc>
              <a:spcBef>
                <a:spcPts val="0"/>
              </a:spcBef>
              <a:spcAft>
                <a:spcPts val="0"/>
              </a:spcAft>
              <a:buNone/>
              <a:tabLst>
                <a:tab pos="228600" algn="l"/>
              </a:tabLst>
            </a:pPr>
            <a:r>
              <a:rPr lang="en-US" b="1" baseline="30000" dirty="0">
                <a:solidFill>
                  <a:srgbClr val="FFFF00"/>
                </a:solidFill>
                <a:latin typeface="Times New Roman"/>
                <a:ea typeface="Times New Roman"/>
              </a:rPr>
              <a:t> </a:t>
            </a:r>
            <a:r>
              <a:rPr lang="en-US" b="1" baseline="30000" dirty="0" smtClean="0">
                <a:solidFill>
                  <a:srgbClr val="FFFF00"/>
                </a:solidFill>
                <a:latin typeface="Times New Roman"/>
                <a:ea typeface="Times New Roman"/>
              </a:rPr>
              <a:t>       </a:t>
            </a:r>
            <a:r>
              <a:rPr lang="en-US" b="1" baseline="30000" dirty="0">
                <a:solidFill>
                  <a:srgbClr val="FFFF00"/>
                </a:solidFill>
                <a:latin typeface="Times New Roman"/>
                <a:ea typeface="Times New Roman"/>
              </a:rPr>
              <a:t>may or may not be present but if present, does not progressively worsen as the child </a:t>
            </a:r>
            <a:endParaRPr lang="en-US" b="1" baseline="30000" dirty="0" smtClean="0">
              <a:solidFill>
                <a:srgbClr val="FFFF00"/>
              </a:solidFill>
              <a:latin typeface="Times New Roman"/>
              <a:ea typeface="Times New Roman"/>
            </a:endParaRPr>
          </a:p>
          <a:p>
            <a:pPr marL="0" indent="0" algn="just">
              <a:lnSpc>
                <a:spcPct val="150000"/>
              </a:lnSpc>
              <a:spcBef>
                <a:spcPts val="0"/>
              </a:spcBef>
              <a:spcAft>
                <a:spcPts val="0"/>
              </a:spcAft>
              <a:buNone/>
              <a:tabLst>
                <a:tab pos="228600" algn="l"/>
              </a:tabLst>
            </a:pPr>
            <a:r>
              <a:rPr lang="en-US" b="1" baseline="30000" dirty="0">
                <a:solidFill>
                  <a:srgbClr val="FFFF00"/>
                </a:solidFill>
                <a:latin typeface="Times New Roman"/>
                <a:ea typeface="Times New Roman"/>
              </a:rPr>
              <a:t> </a:t>
            </a:r>
            <a:r>
              <a:rPr lang="en-US" b="1" baseline="30000" dirty="0" smtClean="0">
                <a:solidFill>
                  <a:srgbClr val="FFFF00"/>
                </a:solidFill>
                <a:latin typeface="Times New Roman"/>
                <a:ea typeface="Times New Roman"/>
              </a:rPr>
              <a:t>       ages</a:t>
            </a:r>
            <a:r>
              <a:rPr lang="en-US" b="1" baseline="30000" dirty="0">
                <a:latin typeface="Times New Roman"/>
                <a:ea typeface="Times New Roman"/>
              </a:rPr>
              <a:t>. The average life expectancy for patients afflicted with DMD varies from early teens to </a:t>
            </a:r>
            <a:endParaRPr lang="en-US" b="1" baseline="30000" dirty="0" smtClean="0">
              <a:latin typeface="Times New Roman"/>
              <a:ea typeface="Times New Roman"/>
            </a:endParaRPr>
          </a:p>
          <a:p>
            <a:pPr marL="0" indent="0" algn="just">
              <a:lnSpc>
                <a:spcPct val="150000"/>
              </a:lnSpc>
              <a:spcBef>
                <a:spcPts val="0"/>
              </a:spcBef>
              <a:spcAft>
                <a:spcPts val="0"/>
              </a:spcAft>
              <a:buNone/>
              <a:tabLst>
                <a:tab pos="228600" algn="l"/>
              </a:tabLst>
            </a:pPr>
            <a:r>
              <a:rPr lang="en-US" b="1" baseline="30000" dirty="0">
                <a:latin typeface="Times New Roman"/>
                <a:ea typeface="Times New Roman"/>
              </a:rPr>
              <a:t> </a:t>
            </a:r>
            <a:r>
              <a:rPr lang="en-US" b="1" baseline="30000" dirty="0" smtClean="0">
                <a:latin typeface="Times New Roman"/>
                <a:ea typeface="Times New Roman"/>
              </a:rPr>
              <a:t>       age </a:t>
            </a:r>
            <a:r>
              <a:rPr lang="en-US" b="1" baseline="30000" dirty="0">
                <a:latin typeface="Times New Roman"/>
                <a:ea typeface="Times New Roman"/>
              </a:rPr>
              <a:t>mid 30s. There have been reports of DMD patients surviving past the age of 40 and even 50).</a:t>
            </a:r>
          </a:p>
          <a:p>
            <a:endParaRPr lang="en-US" b="1" dirty="0"/>
          </a:p>
        </p:txBody>
      </p:sp>
      <p:sp>
        <p:nvSpPr>
          <p:cNvPr id="4" name="TextBox 3"/>
          <p:cNvSpPr txBox="1"/>
          <p:nvPr/>
        </p:nvSpPr>
        <p:spPr>
          <a:xfrm>
            <a:off x="228600" y="4267200"/>
            <a:ext cx="5943600" cy="2308324"/>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316893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915400" cy="3886200"/>
          </a:xfrm>
        </p:spPr>
        <p:txBody>
          <a:bodyPr/>
          <a:lstStyle/>
          <a:p>
            <a:pPr algn="just">
              <a:lnSpc>
                <a:spcPct val="150000"/>
              </a:lnSpc>
              <a:spcBef>
                <a:spcPts val="0"/>
              </a:spcBef>
              <a:spcAft>
                <a:spcPts val="0"/>
              </a:spcAft>
              <a:tabLst>
                <a:tab pos="228600" algn="l"/>
              </a:tabLst>
            </a:pPr>
            <a:r>
              <a:rPr lang="en-US" sz="2400" b="1" baseline="30000" dirty="0">
                <a:solidFill>
                  <a:srgbClr val="FF0066"/>
                </a:solidFill>
                <a:latin typeface="Times New Roman"/>
                <a:ea typeface="Times New Roman"/>
              </a:rPr>
              <a:t>Hemophilia A and B </a:t>
            </a:r>
            <a:r>
              <a:rPr lang="en-US" sz="2400" b="1" baseline="30000" dirty="0">
                <a:latin typeface="Times New Roman"/>
                <a:ea typeface="Times New Roman"/>
              </a:rPr>
              <a:t>(bleeding disorders caused by deficiencies of clotting factor VIII and factor IX, respectively). Hemophilia B is caused by Variants (mutations) in the F9 gene which codes for coagulation factor IX.</a:t>
            </a:r>
          </a:p>
          <a:p>
            <a:pPr algn="just">
              <a:lnSpc>
                <a:spcPct val="150000"/>
              </a:lnSpc>
              <a:spcBef>
                <a:spcPts val="0"/>
              </a:spcBef>
              <a:spcAft>
                <a:spcPts val="0"/>
              </a:spcAft>
              <a:tabLst>
                <a:tab pos="228600" algn="l"/>
              </a:tabLst>
            </a:pPr>
            <a:r>
              <a:rPr lang="en-US" sz="2400" b="1" baseline="30000" dirty="0">
                <a:solidFill>
                  <a:srgbClr val="FF0066"/>
                </a:solidFill>
                <a:latin typeface="Times New Roman"/>
                <a:ea typeface="Times New Roman"/>
              </a:rPr>
              <a:t>Red-green blindness. </a:t>
            </a:r>
            <a:r>
              <a:rPr lang="en-US" sz="2400" b="1" baseline="30000" dirty="0" smtClean="0">
                <a:latin typeface="Times New Roman" pitchFamily="18" charset="0"/>
                <a:ea typeface="Times New Roman"/>
                <a:cs typeface="Times New Roman" pitchFamily="18" charset="0"/>
              </a:rPr>
              <a:t>It i</a:t>
            </a:r>
            <a:r>
              <a:rPr lang="en-US" sz="2400" b="1" baseline="30000" dirty="0" smtClean="0">
                <a:latin typeface="Times New Roman" pitchFamily="18" charset="0"/>
                <a:cs typeface="Times New Roman" pitchFamily="18" charset="0"/>
              </a:rPr>
              <a:t>s the inability or decreased ability to see color, or perceive color differences, under normal lighting conditions. </a:t>
            </a:r>
            <a:r>
              <a:rPr lang="en-US" sz="2400" b="1" baseline="30000" dirty="0" smtClean="0">
                <a:latin typeface="Times New Roman" pitchFamily="18" charset="0"/>
                <a:ea typeface="Times New Roman"/>
                <a:cs typeface="Times New Roman" pitchFamily="18" charset="0"/>
              </a:rPr>
              <a:t>In </a:t>
            </a:r>
            <a:r>
              <a:rPr lang="en-US" sz="2400" b="1" baseline="30000" dirty="0">
                <a:latin typeface="Times New Roman" pitchFamily="18" charset="0"/>
                <a:ea typeface="Times New Roman"/>
                <a:cs typeface="Times New Roman" pitchFamily="18" charset="0"/>
              </a:rPr>
              <a:t>a </a:t>
            </a:r>
            <a:r>
              <a:rPr lang="en-US" sz="2400" b="1" baseline="30000" dirty="0">
                <a:latin typeface="Times New Roman"/>
                <a:ea typeface="Times New Roman"/>
              </a:rPr>
              <a:t>family with red-green blindness and hemophilia, based on their family tree, it was seen for the first time that genes, although they lie near each other and normally are transmitted together (= linkage ), can just as well be inherited separately by descendents. This phenomenon is termed a linkage break. Here the linked genes are torn apart during the "crossing over" process and can be transmitted separately to the offspring. </a:t>
            </a:r>
            <a:r>
              <a:rPr lang="en-US" sz="2400" b="1" baseline="30000" dirty="0">
                <a:solidFill>
                  <a:srgbClr val="92D050"/>
                </a:solidFill>
                <a:latin typeface="Times New Roman"/>
                <a:ea typeface="Times New Roman"/>
              </a:rPr>
              <a:t>The two genes in which mutation is associated with red-green color vision defects are OPN1LW (</a:t>
            </a:r>
            <a:r>
              <a:rPr lang="en-US" sz="2400" b="1" baseline="30000" dirty="0" err="1">
                <a:solidFill>
                  <a:srgbClr val="92D050"/>
                </a:solidFill>
                <a:latin typeface="Times New Roman"/>
                <a:ea typeface="Times New Roman"/>
              </a:rPr>
              <a:t>opsin</a:t>
            </a:r>
            <a:r>
              <a:rPr lang="en-US" sz="2400" b="1" baseline="30000" dirty="0">
                <a:solidFill>
                  <a:srgbClr val="92D050"/>
                </a:solidFill>
                <a:latin typeface="Times New Roman"/>
                <a:ea typeface="Times New Roman"/>
              </a:rPr>
              <a:t> 1 long wave), encoding the red pigment and OPN1MW (</a:t>
            </a:r>
            <a:r>
              <a:rPr lang="en-US" sz="2400" b="1" baseline="30000" dirty="0" err="1">
                <a:solidFill>
                  <a:srgbClr val="92D050"/>
                </a:solidFill>
                <a:latin typeface="Times New Roman"/>
                <a:ea typeface="Times New Roman"/>
              </a:rPr>
              <a:t>opsin</a:t>
            </a:r>
            <a:r>
              <a:rPr lang="en-US" sz="2400" b="1" baseline="30000" dirty="0">
                <a:solidFill>
                  <a:srgbClr val="92D050"/>
                </a:solidFill>
                <a:latin typeface="Times New Roman"/>
                <a:ea typeface="Times New Roman"/>
              </a:rPr>
              <a:t> 1 middle wave), encoding the green pigments. Approximately 75% of all red-green color vision defects </a:t>
            </a:r>
            <a:endParaRPr lang="en-US" sz="2400" b="1" baseline="30000" dirty="0" smtClean="0">
              <a:solidFill>
                <a:srgbClr val="92D050"/>
              </a:solidFill>
              <a:latin typeface="Times New Roman"/>
              <a:ea typeface="Times New Roman"/>
            </a:endParaRPr>
          </a:p>
          <a:p>
            <a:pPr marL="0" indent="0" algn="just">
              <a:lnSpc>
                <a:spcPct val="150000"/>
              </a:lnSpc>
              <a:spcBef>
                <a:spcPts val="0"/>
              </a:spcBef>
              <a:spcAft>
                <a:spcPts val="0"/>
              </a:spcAft>
              <a:buNone/>
              <a:tabLst>
                <a:tab pos="228600" algn="l"/>
              </a:tabLst>
            </a:pPr>
            <a:r>
              <a:rPr lang="en-US" sz="2400" b="1" baseline="30000" dirty="0">
                <a:solidFill>
                  <a:srgbClr val="FFFF00"/>
                </a:solidFill>
                <a:latin typeface="Times New Roman"/>
                <a:ea typeface="Times New Roman"/>
              </a:rPr>
              <a:t> </a:t>
            </a:r>
            <a:r>
              <a:rPr lang="en-US" sz="2400" b="1" baseline="30000" dirty="0" smtClean="0">
                <a:solidFill>
                  <a:srgbClr val="FFFF00"/>
                </a:solidFill>
                <a:latin typeface="Times New Roman"/>
                <a:ea typeface="Times New Roman"/>
              </a:rPr>
              <a:t>     (</a:t>
            </a:r>
            <a:r>
              <a:rPr lang="en-US" sz="2400" b="1" baseline="30000" dirty="0">
                <a:solidFill>
                  <a:srgbClr val="FFFF00"/>
                </a:solidFill>
                <a:latin typeface="Times New Roman"/>
                <a:ea typeface="Times New Roman"/>
              </a:rPr>
              <a:t>100% of </a:t>
            </a:r>
            <a:r>
              <a:rPr lang="en-US" sz="2400" b="1" baseline="30000" dirty="0" err="1">
                <a:solidFill>
                  <a:srgbClr val="FFFF00"/>
                </a:solidFill>
                <a:latin typeface="Times New Roman"/>
                <a:ea typeface="Times New Roman"/>
              </a:rPr>
              <a:t>protans</a:t>
            </a:r>
            <a:r>
              <a:rPr lang="en-US" sz="2400" b="1" baseline="30000" dirty="0">
                <a:solidFill>
                  <a:srgbClr val="FFFF00"/>
                </a:solidFill>
                <a:latin typeface="Times New Roman"/>
                <a:ea typeface="Times New Roman"/>
              </a:rPr>
              <a:t> and about 65% of </a:t>
            </a:r>
            <a:r>
              <a:rPr lang="en-US" sz="2400" b="1" baseline="30000" dirty="0" err="1">
                <a:solidFill>
                  <a:srgbClr val="FFFF00"/>
                </a:solidFill>
                <a:latin typeface="Times New Roman"/>
                <a:ea typeface="Times New Roman"/>
              </a:rPr>
              <a:t>deutans</a:t>
            </a:r>
            <a:r>
              <a:rPr lang="en-US" sz="2400" b="1" baseline="30000" dirty="0">
                <a:solidFill>
                  <a:srgbClr val="FFFF00"/>
                </a:solidFill>
                <a:latin typeface="Times New Roman"/>
                <a:ea typeface="Times New Roman"/>
              </a:rPr>
              <a:t>) </a:t>
            </a:r>
            <a:r>
              <a:rPr lang="en-US" sz="2400" b="1" baseline="30000" dirty="0">
                <a:solidFill>
                  <a:srgbClr val="92D050"/>
                </a:solidFill>
                <a:latin typeface="Times New Roman"/>
                <a:ea typeface="Times New Roman"/>
              </a:rPr>
              <a:t>can be diagnosed by </a:t>
            </a:r>
            <a:endParaRPr lang="en-US" sz="2400" b="1" baseline="30000" dirty="0" smtClean="0">
              <a:solidFill>
                <a:srgbClr val="92D050"/>
              </a:solidFill>
              <a:latin typeface="Times New Roman"/>
              <a:ea typeface="Times New Roman"/>
            </a:endParaRPr>
          </a:p>
          <a:p>
            <a:pPr marL="0" indent="0" algn="just">
              <a:lnSpc>
                <a:spcPct val="150000"/>
              </a:lnSpc>
              <a:spcBef>
                <a:spcPts val="0"/>
              </a:spcBef>
              <a:spcAft>
                <a:spcPts val="0"/>
              </a:spcAft>
              <a:buNone/>
              <a:tabLst>
                <a:tab pos="228600" algn="l"/>
              </a:tabLst>
            </a:pPr>
            <a:r>
              <a:rPr lang="en-US" sz="2400" b="1" baseline="30000" dirty="0">
                <a:solidFill>
                  <a:srgbClr val="92D050"/>
                </a:solidFill>
                <a:latin typeface="Times New Roman"/>
                <a:ea typeface="Times New Roman"/>
              </a:rPr>
              <a:t> </a:t>
            </a:r>
            <a:r>
              <a:rPr lang="en-US" sz="2400" b="1" baseline="30000" dirty="0" smtClean="0">
                <a:solidFill>
                  <a:srgbClr val="92D050"/>
                </a:solidFill>
                <a:latin typeface="Times New Roman"/>
                <a:ea typeface="Times New Roman"/>
              </a:rPr>
              <a:t>      molecular </a:t>
            </a:r>
            <a:r>
              <a:rPr lang="en-US" sz="2400" b="1" baseline="30000" dirty="0">
                <a:solidFill>
                  <a:srgbClr val="92D050"/>
                </a:solidFill>
                <a:latin typeface="Times New Roman"/>
                <a:ea typeface="Times New Roman"/>
              </a:rPr>
              <a:t>genetic testing for these genes.</a:t>
            </a:r>
          </a:p>
          <a:p>
            <a:endParaRPr lang="en-US" sz="2400" dirty="0"/>
          </a:p>
        </p:txBody>
      </p:sp>
      <p:sp>
        <p:nvSpPr>
          <p:cNvPr id="4" name="TextBox 3"/>
          <p:cNvSpPr txBox="1"/>
          <p:nvPr/>
        </p:nvSpPr>
        <p:spPr>
          <a:xfrm>
            <a:off x="228600" y="4267200"/>
            <a:ext cx="5943600" cy="2308324"/>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036970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blogs.longwood.edu/pmorris/files/2012/10/Cystic-Fibrosis-World.jpeg"/>
          <p:cNvPicPr>
            <a:picLocks noGrp="1" noChangeAspect="1" noChangeArrowheads="1"/>
          </p:cNvPicPr>
          <p:nvPr>
            <p:ph idx="1"/>
          </p:nvPr>
        </p:nvPicPr>
        <p:blipFill>
          <a:blip r:embed="rId2"/>
          <a:srcRect l="5086" t="6905" r="8232" b="14125"/>
          <a:stretch>
            <a:fillRect/>
          </a:stretch>
        </p:blipFill>
        <p:spPr bwMode="auto">
          <a:xfrm>
            <a:off x="228600" y="152400"/>
            <a:ext cx="3276600" cy="2895600"/>
          </a:xfrm>
          <a:prstGeom prst="rect">
            <a:avLst/>
          </a:prstGeom>
          <a:noFill/>
          <a:ln w="9525">
            <a:noFill/>
            <a:miter lim="800000"/>
            <a:headEnd/>
            <a:tailEnd/>
          </a:ln>
        </p:spPr>
      </p:pic>
      <p:pic>
        <p:nvPicPr>
          <p:cNvPr id="5" name="Picture 6" descr="http://www.defiers.com/sc.jpg"/>
          <p:cNvPicPr>
            <a:picLocks noChangeAspect="1" noChangeArrowheads="1"/>
          </p:cNvPicPr>
          <p:nvPr/>
        </p:nvPicPr>
        <p:blipFill>
          <a:blip r:embed="rId3"/>
          <a:srcRect/>
          <a:stretch>
            <a:fillRect/>
          </a:stretch>
        </p:blipFill>
        <p:spPr bwMode="auto">
          <a:xfrm>
            <a:off x="5105400" y="152400"/>
            <a:ext cx="3505200" cy="2971800"/>
          </a:xfrm>
          <a:prstGeom prst="rect">
            <a:avLst/>
          </a:prstGeom>
          <a:noFill/>
          <a:ln w="9525">
            <a:noFill/>
            <a:miter lim="800000"/>
            <a:headEnd/>
            <a:tailEnd/>
          </a:ln>
        </p:spPr>
      </p:pic>
      <p:pic>
        <p:nvPicPr>
          <p:cNvPr id="6" name="Picture 8" descr="http://www.netterimages.com/images/vpv/000/000/001/1135-0550x0475.jpg"/>
          <p:cNvPicPr>
            <a:picLocks noChangeAspect="1" noChangeArrowheads="1"/>
          </p:cNvPicPr>
          <p:nvPr/>
        </p:nvPicPr>
        <p:blipFill>
          <a:blip r:embed="rId4"/>
          <a:srcRect l="8548" b="6064"/>
          <a:stretch>
            <a:fillRect/>
          </a:stretch>
        </p:blipFill>
        <p:spPr bwMode="auto">
          <a:xfrm>
            <a:off x="304800" y="3505200"/>
            <a:ext cx="3276600" cy="2701925"/>
          </a:xfrm>
          <a:prstGeom prst="rect">
            <a:avLst/>
          </a:prstGeom>
          <a:noFill/>
          <a:ln w="9525">
            <a:noFill/>
            <a:miter lim="800000"/>
            <a:headEnd/>
            <a:tailEnd/>
          </a:ln>
        </p:spPr>
      </p:pic>
      <p:pic>
        <p:nvPicPr>
          <p:cNvPr id="7" name="Picture 12" descr="http://avilian.co.uk/wp-content/uploads/2012/01/haemophilia.jpeg"/>
          <p:cNvPicPr>
            <a:picLocks noChangeAspect="1" noChangeArrowheads="1"/>
          </p:cNvPicPr>
          <p:nvPr/>
        </p:nvPicPr>
        <p:blipFill>
          <a:blip r:embed="rId5"/>
          <a:srcRect/>
          <a:stretch>
            <a:fillRect/>
          </a:stretch>
        </p:blipFill>
        <p:spPr bwMode="auto">
          <a:xfrm>
            <a:off x="5181600" y="3581400"/>
            <a:ext cx="3470275" cy="2819399"/>
          </a:xfrm>
          <a:prstGeom prst="rect">
            <a:avLst/>
          </a:prstGeom>
          <a:noFill/>
          <a:ln w="9525">
            <a:noFill/>
            <a:miter lim="800000"/>
            <a:headEnd/>
            <a:tailEnd/>
          </a:ln>
        </p:spPr>
      </p:pic>
      <p:sp>
        <p:nvSpPr>
          <p:cNvPr id="8" name="TextBox 7"/>
          <p:cNvSpPr txBox="1"/>
          <p:nvPr/>
        </p:nvSpPr>
        <p:spPr>
          <a:xfrm>
            <a:off x="381000" y="2895600"/>
            <a:ext cx="2590800" cy="523220"/>
          </a:xfrm>
          <a:prstGeom prst="rect">
            <a:avLst/>
          </a:prstGeom>
          <a:solidFill>
            <a:schemeClr val="accent2">
              <a:lumMod val="20000"/>
              <a:lumOff val="80000"/>
            </a:schemeClr>
          </a:solidFill>
        </p:spPr>
        <p:txBody>
          <a:bodyPr wrap="square" rtlCol="0">
            <a:spAutoFit/>
          </a:bodyPr>
          <a:lstStyle/>
          <a:p>
            <a:pPr algn="ctr"/>
            <a:r>
              <a:rPr lang="en-US" sz="2800" b="1" baseline="30000" dirty="0" smtClean="0">
                <a:solidFill>
                  <a:srgbClr val="FF3399"/>
                </a:solidFill>
                <a:latin typeface="Times New Roman"/>
                <a:ea typeface="Times New Roman"/>
              </a:rPr>
              <a:t>Cystic fibrosis </a:t>
            </a:r>
            <a:endParaRPr lang="en-US" sz="2800" dirty="0"/>
          </a:p>
        </p:txBody>
      </p:sp>
      <p:sp>
        <p:nvSpPr>
          <p:cNvPr id="9" name="TextBox 8"/>
          <p:cNvSpPr txBox="1"/>
          <p:nvPr/>
        </p:nvSpPr>
        <p:spPr>
          <a:xfrm>
            <a:off x="533400" y="6211669"/>
            <a:ext cx="2590800" cy="646331"/>
          </a:xfrm>
          <a:prstGeom prst="rect">
            <a:avLst/>
          </a:prstGeom>
          <a:solidFill>
            <a:schemeClr val="accent2">
              <a:lumMod val="20000"/>
              <a:lumOff val="80000"/>
            </a:schemeClr>
          </a:solidFill>
        </p:spPr>
        <p:txBody>
          <a:bodyPr wrap="square" rtlCol="0">
            <a:spAutoFit/>
          </a:bodyPr>
          <a:lstStyle/>
          <a:p>
            <a:pPr algn="ctr"/>
            <a:r>
              <a:rPr lang="en-US" altLang="en-US" b="1" dirty="0" err="1" smtClean="0">
                <a:solidFill>
                  <a:srgbClr val="FF00FF"/>
                </a:solidFill>
                <a:latin typeface="Times New Roman" pitchFamily="18" charset="0"/>
                <a:cs typeface="Times New Roman" pitchFamily="18" charset="0"/>
              </a:rPr>
              <a:t>Duchenne's</a:t>
            </a:r>
            <a:r>
              <a:rPr lang="en-US" altLang="en-US" b="1" dirty="0" smtClean="0">
                <a:solidFill>
                  <a:srgbClr val="FF00FF"/>
                </a:solidFill>
                <a:latin typeface="Times New Roman" pitchFamily="18" charset="0"/>
                <a:cs typeface="Times New Roman" pitchFamily="18" charset="0"/>
              </a:rPr>
              <a:t> muscular dystrophy</a:t>
            </a:r>
            <a:endParaRPr lang="en-US" dirty="0">
              <a:solidFill>
                <a:srgbClr val="FF00FF"/>
              </a:solidFill>
              <a:latin typeface="Times New Roman" pitchFamily="18" charset="0"/>
              <a:cs typeface="Times New Roman" pitchFamily="18" charset="0"/>
            </a:endParaRPr>
          </a:p>
        </p:txBody>
      </p:sp>
      <p:sp>
        <p:nvSpPr>
          <p:cNvPr id="10" name="TextBox 9"/>
          <p:cNvSpPr txBox="1"/>
          <p:nvPr/>
        </p:nvSpPr>
        <p:spPr>
          <a:xfrm>
            <a:off x="5715000" y="6172200"/>
            <a:ext cx="2590800" cy="685800"/>
          </a:xfrm>
          <a:prstGeom prst="rect">
            <a:avLst/>
          </a:prstGeom>
          <a:solidFill>
            <a:schemeClr val="accent2">
              <a:lumMod val="20000"/>
              <a:lumOff val="80000"/>
            </a:schemeClr>
          </a:solidFill>
        </p:spPr>
        <p:txBody>
          <a:bodyPr wrap="square" rtlCol="0">
            <a:spAutoFit/>
          </a:bodyPr>
          <a:lstStyle/>
          <a:p>
            <a:pPr algn="ctr"/>
            <a:r>
              <a:rPr lang="en-US" altLang="en-US" b="1" dirty="0" smtClean="0">
                <a:solidFill>
                  <a:srgbClr val="FF00FF"/>
                </a:solidFill>
                <a:cs typeface="Arial" charset="0"/>
              </a:rPr>
              <a:t>Hemophilia A and B</a:t>
            </a:r>
          </a:p>
          <a:p>
            <a:pPr algn="ctr"/>
            <a:endParaRPr lang="en-US" sz="2000" dirty="0">
              <a:solidFill>
                <a:srgbClr val="FF00FF"/>
              </a:solidFill>
            </a:endParaRPr>
          </a:p>
        </p:txBody>
      </p:sp>
      <p:sp>
        <p:nvSpPr>
          <p:cNvPr id="11" name="TextBox 10"/>
          <p:cNvSpPr txBox="1"/>
          <p:nvPr/>
        </p:nvSpPr>
        <p:spPr>
          <a:xfrm>
            <a:off x="5410200" y="2971800"/>
            <a:ext cx="2590800" cy="523220"/>
          </a:xfrm>
          <a:prstGeom prst="rect">
            <a:avLst/>
          </a:prstGeom>
          <a:solidFill>
            <a:schemeClr val="accent2">
              <a:lumMod val="20000"/>
              <a:lumOff val="80000"/>
            </a:schemeClr>
          </a:solidFill>
        </p:spPr>
        <p:txBody>
          <a:bodyPr wrap="square" rtlCol="0">
            <a:spAutoFit/>
          </a:bodyPr>
          <a:lstStyle/>
          <a:p>
            <a:pPr algn="ctr"/>
            <a:r>
              <a:rPr lang="en-US" sz="2800" b="1" baseline="30000" dirty="0" smtClean="0">
                <a:solidFill>
                  <a:srgbClr val="FF3399"/>
                </a:solidFill>
                <a:latin typeface="Times New Roman"/>
                <a:ea typeface="Times New Roman"/>
              </a:rPr>
              <a:t>Sickle cell anem</a:t>
            </a:r>
            <a:r>
              <a:rPr lang="en-US" sz="2800" b="1" baseline="30000" dirty="0" smtClean="0">
                <a:solidFill>
                  <a:srgbClr val="FF00FF"/>
                </a:solidFill>
                <a:latin typeface="Times New Roman"/>
                <a:ea typeface="Times New Roman"/>
              </a:rPr>
              <a:t>ia</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228600" y="260350"/>
            <a:ext cx="8569325" cy="6337300"/>
          </a:xfrm>
        </p:spPr>
        <p:txBody>
          <a:bodyPr/>
          <a:lstStyle/>
          <a:p>
            <a:pPr marL="660400" indent="-660400" algn="l" eaLnBrk="1" hangingPunct="1">
              <a:lnSpc>
                <a:spcPct val="80000"/>
              </a:lnSpc>
              <a:buFont typeface="Wingdings" pitchFamily="2" charset="2"/>
              <a:buNone/>
            </a:pPr>
            <a:r>
              <a:rPr lang="en-US" altLang="en-US" sz="3600" b="1" dirty="0" smtClean="0">
                <a:latin typeface="Times New Roman" pitchFamily="18" charset="0"/>
                <a:cs typeface="Times New Roman" pitchFamily="18" charset="0"/>
              </a:rPr>
              <a:t>History about Teratogenicity            </a:t>
            </a:r>
          </a:p>
          <a:p>
            <a:pPr marL="660400" indent="-660400" eaLnBrk="1" hangingPunct="1">
              <a:lnSpc>
                <a:spcPct val="80000"/>
              </a:lnSpc>
              <a:buFont typeface="Wingdings" pitchFamily="2" charset="2"/>
              <a:buNone/>
            </a:pPr>
            <a:endParaRPr lang="en-US" altLang="en-US" sz="1800" b="1" dirty="0" smtClean="0">
              <a:latin typeface="Times New Roman" pitchFamily="18" charset="0"/>
              <a:cs typeface="Times New Roman" pitchFamily="18" charset="0"/>
            </a:endParaRPr>
          </a:p>
          <a:p>
            <a:pPr marL="660400" indent="-660400" algn="l" eaLnBrk="1" hangingPunct="1">
              <a:lnSpc>
                <a:spcPct val="80000"/>
              </a:lnSpc>
              <a:buFont typeface="Wingdings" pitchFamily="2" charset="2"/>
              <a:buNone/>
            </a:pPr>
            <a:r>
              <a:rPr lang="en-US" altLang="en-US" sz="2800" b="1" dirty="0" smtClean="0">
                <a:solidFill>
                  <a:srgbClr val="FF0000"/>
                </a:solidFill>
                <a:latin typeface="Times New Roman" pitchFamily="18" charset="0"/>
                <a:cs typeface="Times New Roman" pitchFamily="18" charset="0"/>
                <a:sym typeface="Wingdings" pitchFamily="2" charset="2"/>
              </a:rPr>
              <a:t></a:t>
            </a:r>
            <a:r>
              <a:rPr lang="en-US" altLang="en-US" sz="2800" b="1" dirty="0" smtClean="0">
                <a:solidFill>
                  <a:srgbClr val="FF0000"/>
                </a:solidFill>
                <a:latin typeface="Times New Roman" pitchFamily="18" charset="0"/>
                <a:cs typeface="Times New Roman" pitchFamily="18" charset="0"/>
              </a:rPr>
              <a:t>   </a:t>
            </a:r>
            <a:r>
              <a:rPr lang="en-US" altLang="en-US" sz="2800" b="1" u="sng" dirty="0" smtClean="0">
                <a:solidFill>
                  <a:srgbClr val="FF0000"/>
                </a:solidFill>
                <a:latin typeface="Times New Roman" pitchFamily="18" charset="0"/>
                <a:cs typeface="Times New Roman" pitchFamily="18" charset="0"/>
              </a:rPr>
              <a:t>In 1928</a:t>
            </a:r>
            <a:r>
              <a:rPr lang="en-US" altLang="en-US" sz="2800" b="1" dirty="0" smtClean="0">
                <a:solidFill>
                  <a:srgbClr val="FF0000"/>
                </a:solidFill>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Exposure to therapeutic radiation during pregnancy              microcephaly baby.</a:t>
            </a:r>
            <a:endParaRPr lang="en-US" altLang="en-US" sz="2800" b="1" dirty="0" smtClean="0">
              <a:latin typeface="Times New Roman" pitchFamily="18" charset="0"/>
              <a:cs typeface="Times New Roman" pitchFamily="18" charset="0"/>
              <a:sym typeface="Wingdings" pitchFamily="2" charset="2"/>
            </a:endParaRPr>
          </a:p>
          <a:p>
            <a:pPr marL="660400" indent="-660400" algn="l" eaLnBrk="1" hangingPunct="1">
              <a:lnSpc>
                <a:spcPct val="80000"/>
              </a:lnSpc>
              <a:buFont typeface="Wingdings" pitchFamily="2" charset="2"/>
              <a:buNone/>
            </a:pPr>
            <a:r>
              <a:rPr lang="en-US" altLang="en-US" sz="2800" b="1" dirty="0" smtClean="0">
                <a:solidFill>
                  <a:srgbClr val="FF0000"/>
                </a:solidFill>
                <a:latin typeface="Times New Roman" pitchFamily="18" charset="0"/>
                <a:cs typeface="Times New Roman" pitchFamily="18" charset="0"/>
                <a:sym typeface="Wingdings" pitchFamily="2" charset="2"/>
              </a:rPr>
              <a:t></a:t>
            </a:r>
            <a:r>
              <a:rPr lang="en-US" altLang="en-US" sz="2800" b="1" dirty="0" smtClean="0">
                <a:solidFill>
                  <a:srgbClr val="FF0000"/>
                </a:solidFill>
                <a:latin typeface="Times New Roman" pitchFamily="18" charset="0"/>
                <a:cs typeface="Times New Roman" pitchFamily="18" charset="0"/>
              </a:rPr>
              <a:t>    </a:t>
            </a:r>
            <a:r>
              <a:rPr lang="en-US" altLang="en-US" sz="2800" b="1" u="sng" dirty="0" smtClean="0">
                <a:solidFill>
                  <a:srgbClr val="FF0000"/>
                </a:solidFill>
                <a:latin typeface="Times New Roman" pitchFamily="18" charset="0"/>
                <a:cs typeface="Times New Roman" pitchFamily="18" charset="0"/>
              </a:rPr>
              <a:t>In 1933</a:t>
            </a:r>
            <a:r>
              <a:rPr lang="en-US" altLang="en-US" sz="2800" b="1" dirty="0" smtClean="0">
                <a:solidFill>
                  <a:srgbClr val="FF0000"/>
                </a:solidFill>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Deficiency of vitamin A in the 1st month before pregnancy &amp; during pregnancy        </a:t>
            </a:r>
            <a:r>
              <a:rPr lang="en-US" altLang="en-US" sz="2800" b="1" dirty="0" err="1" smtClean="0">
                <a:latin typeface="Times New Roman" pitchFamily="18" charset="0"/>
                <a:cs typeface="Times New Roman" pitchFamily="18" charset="0"/>
              </a:rPr>
              <a:t>anophthalmia</a:t>
            </a:r>
            <a:r>
              <a:rPr lang="en-US" altLang="en-US" sz="2800" b="1" dirty="0" smtClean="0">
                <a:latin typeface="Times New Roman" pitchFamily="18" charset="0"/>
                <a:cs typeface="Times New Roman" pitchFamily="18" charset="0"/>
              </a:rPr>
              <a:t> (deficiency in eye)</a:t>
            </a:r>
            <a:endParaRPr lang="en-US" altLang="en-US" sz="2800" b="1" dirty="0" smtClean="0">
              <a:latin typeface="Times New Roman" pitchFamily="18" charset="0"/>
              <a:cs typeface="Times New Roman" pitchFamily="18" charset="0"/>
              <a:sym typeface="Wingdings" pitchFamily="2" charset="2"/>
            </a:endParaRPr>
          </a:p>
          <a:p>
            <a:pPr marL="660400" indent="-660400" algn="l" eaLnBrk="1" hangingPunct="1">
              <a:lnSpc>
                <a:spcPct val="80000"/>
              </a:lnSpc>
              <a:buFont typeface="Wingdings" pitchFamily="2" charset="2"/>
              <a:buNone/>
            </a:pPr>
            <a:r>
              <a:rPr lang="en-US" altLang="en-US" sz="2800" b="1" dirty="0" smtClean="0">
                <a:solidFill>
                  <a:srgbClr val="FF0000"/>
                </a:solidFill>
                <a:latin typeface="Times New Roman" pitchFamily="18" charset="0"/>
                <a:cs typeface="Times New Roman" pitchFamily="18" charset="0"/>
                <a:sym typeface="Wingdings" pitchFamily="2" charset="2"/>
              </a:rPr>
              <a:t></a:t>
            </a:r>
            <a:r>
              <a:rPr lang="en-US" altLang="en-US" sz="2800" b="1" u="sng" dirty="0" smtClean="0">
                <a:solidFill>
                  <a:srgbClr val="FF0000"/>
                </a:solidFill>
                <a:latin typeface="Times New Roman" pitchFamily="18" charset="0"/>
                <a:cs typeface="Times New Roman" pitchFamily="18" charset="0"/>
              </a:rPr>
              <a:t> In 1941</a:t>
            </a:r>
            <a:r>
              <a:rPr lang="en-US" altLang="en-US" sz="2800" b="1" dirty="0" smtClean="0">
                <a:solidFill>
                  <a:srgbClr val="FF0000"/>
                </a:solidFill>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German measles ( rubella ) infection in pregnancy cause teratogenicity  (blindness, deafness,  mental retardation and death).</a:t>
            </a:r>
            <a:endParaRPr lang="en-US" altLang="en-US" sz="2800" b="1" dirty="0" smtClean="0">
              <a:latin typeface="Times New Roman" pitchFamily="18" charset="0"/>
              <a:cs typeface="Times New Roman" pitchFamily="18" charset="0"/>
              <a:sym typeface="Wingdings" pitchFamily="2" charset="2"/>
            </a:endParaRPr>
          </a:p>
          <a:p>
            <a:pPr marL="660400" indent="-660400" algn="l" eaLnBrk="1" hangingPunct="1">
              <a:lnSpc>
                <a:spcPct val="80000"/>
              </a:lnSpc>
              <a:buFont typeface="Wingdings" pitchFamily="2" charset="2"/>
              <a:buNone/>
            </a:pPr>
            <a:r>
              <a:rPr lang="en-US" altLang="en-US" sz="2800" b="1" dirty="0" smtClean="0">
                <a:solidFill>
                  <a:srgbClr val="FF0000"/>
                </a:solidFill>
                <a:latin typeface="Times New Roman" pitchFamily="18" charset="0"/>
                <a:cs typeface="Times New Roman" pitchFamily="18" charset="0"/>
                <a:sym typeface="Wingdings" pitchFamily="2" charset="2"/>
              </a:rPr>
              <a:t></a:t>
            </a:r>
            <a:r>
              <a:rPr lang="en-US" altLang="en-US" sz="2800" b="1" dirty="0" smtClean="0">
                <a:solidFill>
                  <a:srgbClr val="FF0000"/>
                </a:solidFill>
                <a:latin typeface="Times New Roman" pitchFamily="18" charset="0"/>
                <a:cs typeface="Times New Roman" pitchFamily="18" charset="0"/>
              </a:rPr>
              <a:t>  </a:t>
            </a:r>
            <a:r>
              <a:rPr lang="en-US" altLang="en-US" sz="2800" b="1" u="sng" dirty="0" smtClean="0">
                <a:solidFill>
                  <a:srgbClr val="FF0000"/>
                </a:solidFill>
                <a:latin typeface="Times New Roman" pitchFamily="18" charset="0"/>
                <a:cs typeface="Times New Roman" pitchFamily="18" charset="0"/>
              </a:rPr>
              <a:t> In 1944</a:t>
            </a:r>
            <a:r>
              <a:rPr lang="en-US" altLang="en-US" sz="2800" b="1" dirty="0" smtClean="0">
                <a:solidFill>
                  <a:srgbClr val="FF0000"/>
                </a:solidFill>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Malformation due to nutritional deficiency.</a:t>
            </a:r>
            <a:endParaRPr lang="en-US" altLang="en-US" sz="2800" b="1" dirty="0" smtClean="0">
              <a:latin typeface="Times New Roman" pitchFamily="18" charset="0"/>
              <a:cs typeface="Times New Roman" pitchFamily="18" charset="0"/>
              <a:sym typeface="Wingdings" pitchFamily="2" charset="2"/>
            </a:endParaRPr>
          </a:p>
          <a:p>
            <a:pPr algn="l" eaLnBrk="1" hangingPunct="1">
              <a:lnSpc>
                <a:spcPct val="80000"/>
              </a:lnSpc>
              <a:buFont typeface="Wingdings" pitchFamily="2" charset="2"/>
              <a:buChar char="&amp;"/>
            </a:pPr>
            <a:r>
              <a:rPr lang="en-US" altLang="en-US" sz="2800" b="1" u="sng" dirty="0" smtClean="0">
                <a:solidFill>
                  <a:srgbClr val="FF0000"/>
                </a:solidFill>
                <a:latin typeface="Times New Roman" pitchFamily="18" charset="0"/>
                <a:cs typeface="Times New Roman" pitchFamily="18" charset="0"/>
              </a:rPr>
              <a:t>In 1961</a:t>
            </a:r>
            <a:r>
              <a:rPr lang="en-US" altLang="en-US" sz="2800" b="1" dirty="0" smtClean="0">
                <a:solidFill>
                  <a:srgbClr val="FF0000"/>
                </a:solidFill>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Correlation between </a:t>
            </a:r>
          </a:p>
          <a:p>
            <a:pPr marL="0" indent="0" algn="l" eaLnBrk="1" hangingPunct="1">
              <a:lnSpc>
                <a:spcPct val="80000"/>
              </a:lnSpc>
              <a:buNone/>
            </a:pPr>
            <a:r>
              <a:rPr lang="en-US" altLang="en-US" sz="2800" b="1" dirty="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a:t>
            </a:r>
            <a:r>
              <a:rPr lang="en-US" altLang="en-US" sz="2800" b="1" u="sng" dirty="0" smtClean="0">
                <a:latin typeface="Times New Roman" pitchFamily="18" charset="0"/>
                <a:cs typeface="Times New Roman" pitchFamily="18" charset="0"/>
              </a:rPr>
              <a:t>Thalidomide</a:t>
            </a:r>
            <a:r>
              <a:rPr lang="en-US" altLang="en-US" sz="2800" b="1" dirty="0" smtClean="0">
                <a:latin typeface="Times New Roman" pitchFamily="18" charset="0"/>
                <a:cs typeface="Times New Roman" pitchFamily="18" charset="0"/>
              </a:rPr>
              <a:t> ( used as sedative , hypnotic</a:t>
            </a:r>
          </a:p>
          <a:p>
            <a:pPr marL="0" indent="0" algn="l" eaLnBrk="1" hangingPunct="1">
              <a:lnSpc>
                <a:spcPct val="80000"/>
              </a:lnSpc>
              <a:buNone/>
            </a:pPr>
            <a:r>
              <a:rPr lang="en-US" altLang="en-US" sz="2800" b="1" dirty="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and antiemetic) ingestion in pregnancy</a:t>
            </a:r>
          </a:p>
          <a:p>
            <a:pPr marL="0" indent="0" algn="l" eaLnBrk="1" hangingPunct="1">
              <a:lnSpc>
                <a:spcPct val="80000"/>
              </a:lnSpc>
              <a:buNone/>
            </a:pPr>
            <a:r>
              <a:rPr lang="en-US" altLang="en-US" sz="2800" b="1" dirty="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&amp;  </a:t>
            </a:r>
            <a:r>
              <a:rPr lang="en-US" altLang="en-US" sz="2800" b="1" dirty="0" err="1" smtClean="0">
                <a:latin typeface="Times New Roman" pitchFamily="18" charset="0"/>
                <a:cs typeface="Times New Roman" pitchFamily="18" charset="0"/>
              </a:rPr>
              <a:t>phocomelia</a:t>
            </a:r>
            <a:r>
              <a:rPr lang="en-US" altLang="en-US" sz="2800" b="1" dirty="0" smtClean="0">
                <a:latin typeface="Times New Roman" pitchFamily="18" charset="0"/>
                <a:cs typeface="Times New Roman" pitchFamily="18" charset="0"/>
              </a:rPr>
              <a:t> ( </a:t>
            </a:r>
            <a:r>
              <a:rPr lang="en-US" altLang="en-US" sz="2800" b="1" dirty="0" err="1" smtClean="0">
                <a:latin typeface="Times New Roman" pitchFamily="18" charset="0"/>
                <a:cs typeface="Times New Roman" pitchFamily="18" charset="0"/>
              </a:rPr>
              <a:t>phoco</a:t>
            </a:r>
            <a:r>
              <a:rPr lang="en-US" altLang="en-US" sz="2800" b="1" dirty="0" smtClean="0">
                <a:latin typeface="Times New Roman" pitchFamily="18" charset="0"/>
                <a:cs typeface="Times New Roman" pitchFamily="18" charset="0"/>
              </a:rPr>
              <a:t>= seal  , </a:t>
            </a:r>
            <a:r>
              <a:rPr lang="en-US" altLang="en-US" sz="2800" b="1" dirty="0" err="1" smtClean="0">
                <a:latin typeface="Times New Roman" pitchFamily="18" charset="0"/>
                <a:cs typeface="Times New Roman" pitchFamily="18" charset="0"/>
              </a:rPr>
              <a:t>melia</a:t>
            </a:r>
            <a:r>
              <a:rPr lang="en-US" altLang="en-US" sz="2800" b="1" dirty="0" smtClean="0">
                <a:latin typeface="Times New Roman" pitchFamily="18" charset="0"/>
                <a:cs typeface="Times New Roman" pitchFamily="18" charset="0"/>
              </a:rPr>
              <a:t>= extremities).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646" y="1524000"/>
            <a:ext cx="798513"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064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marL="0" marR="0" indent="0">
              <a:lnSpc>
                <a:spcPct val="150000"/>
              </a:lnSpc>
              <a:spcBef>
                <a:spcPts val="0"/>
              </a:spcBef>
              <a:spcAft>
                <a:spcPts val="0"/>
              </a:spcAft>
              <a:buNone/>
            </a:pPr>
            <a:r>
              <a:rPr lang="en-US" sz="3200" b="1" baseline="30000" dirty="0" smtClean="0">
                <a:solidFill>
                  <a:srgbClr val="FFFF00"/>
                </a:solidFill>
                <a:latin typeface="Times New Roman"/>
                <a:ea typeface="Times New Roman"/>
              </a:rPr>
              <a:t>7. Chromosome Aberrations </a:t>
            </a:r>
          </a:p>
          <a:p>
            <a:pPr marL="0" marR="0" indent="0">
              <a:lnSpc>
                <a:spcPct val="150000"/>
              </a:lnSpc>
              <a:spcBef>
                <a:spcPts val="0"/>
              </a:spcBef>
              <a:spcAft>
                <a:spcPts val="0"/>
              </a:spcAft>
              <a:buNone/>
            </a:pPr>
            <a:r>
              <a:rPr lang="en-US" sz="2800" b="1" baseline="30000" dirty="0" smtClean="0">
                <a:solidFill>
                  <a:srgbClr val="FFFF00"/>
                </a:solidFill>
                <a:latin typeface="Times New Roman"/>
                <a:ea typeface="Times New Roman"/>
              </a:rPr>
              <a:t>1-Structural </a:t>
            </a:r>
            <a:r>
              <a:rPr lang="en-US" sz="2800" b="1" baseline="30000" dirty="0">
                <a:solidFill>
                  <a:srgbClr val="FFFF00"/>
                </a:solidFill>
                <a:latin typeface="Times New Roman"/>
                <a:ea typeface="Times New Roman"/>
              </a:rPr>
              <a:t>Chromosome Aberrations</a:t>
            </a:r>
            <a:endParaRPr lang="en-US" sz="2800" baseline="30000" dirty="0">
              <a:solidFill>
                <a:srgbClr val="FFFF00"/>
              </a:solidFill>
              <a:latin typeface="Times New Roman"/>
              <a:ea typeface="Times New Roman"/>
            </a:endParaRPr>
          </a:p>
          <a:p>
            <a:pPr lvl="0" algn="just">
              <a:lnSpc>
                <a:spcPct val="150000"/>
              </a:lnSpc>
              <a:spcBef>
                <a:spcPts val="0"/>
              </a:spcBef>
              <a:spcAft>
                <a:spcPts val="0"/>
              </a:spcAft>
              <a:buFont typeface="Wingdings"/>
              <a:buChar char=""/>
              <a:tabLst>
                <a:tab pos="228600" algn="l"/>
              </a:tabLst>
            </a:pPr>
            <a:r>
              <a:rPr lang="en-US" b="1" baseline="30000" dirty="0">
                <a:latin typeface="Times New Roman"/>
                <a:ea typeface="Times New Roman"/>
              </a:rPr>
              <a:t>Chromosome aberrations are changes in chromosome structure or number. Structural chromosome aberrations involve </a:t>
            </a:r>
            <a:r>
              <a:rPr lang="en-US" b="1" baseline="30000" dirty="0">
                <a:solidFill>
                  <a:srgbClr val="92D050"/>
                </a:solidFill>
                <a:latin typeface="Times New Roman"/>
                <a:ea typeface="Times New Roman"/>
              </a:rPr>
              <a:t>gross alteration of the genetic material </a:t>
            </a:r>
            <a:r>
              <a:rPr lang="en-US" b="1" baseline="30000" dirty="0">
                <a:latin typeface="Times New Roman"/>
                <a:ea typeface="Times New Roman"/>
              </a:rPr>
              <a:t>and are detected by </a:t>
            </a:r>
            <a:r>
              <a:rPr lang="en-US" b="1" baseline="30000" dirty="0">
                <a:solidFill>
                  <a:srgbClr val="92D050"/>
                </a:solidFill>
                <a:latin typeface="Times New Roman"/>
                <a:ea typeface="Times New Roman"/>
              </a:rPr>
              <a:t>light microscopy </a:t>
            </a:r>
            <a:r>
              <a:rPr lang="en-US" b="1" baseline="30000" dirty="0">
                <a:latin typeface="Times New Roman"/>
                <a:ea typeface="Times New Roman"/>
              </a:rPr>
              <a:t>in appropriately prepared cells during cell division, when DNA is condensed by chromosomal proteins to form chromosomes (stainable element). </a:t>
            </a:r>
          </a:p>
          <a:p>
            <a:pPr lvl="0" algn="just">
              <a:lnSpc>
                <a:spcPct val="150000"/>
              </a:lnSpc>
              <a:spcBef>
                <a:spcPts val="0"/>
              </a:spcBef>
              <a:spcAft>
                <a:spcPts val="0"/>
              </a:spcAft>
              <a:buFont typeface="Wingdings"/>
              <a:buChar char=""/>
              <a:tabLst>
                <a:tab pos="228600" algn="l"/>
              </a:tabLst>
            </a:pPr>
            <a:r>
              <a:rPr lang="en-US" b="1" baseline="30000" dirty="0">
                <a:latin typeface="Times New Roman"/>
                <a:ea typeface="Times New Roman"/>
              </a:rPr>
              <a:t>Most chromosomal aberrations arise randomly as the gametes are formed. Following fertilization such embryos mostly do not develop correctly and result in a spontaneous miscarriage. Examinations of embryos from miscarriages have shown that 50% exhibit chromosomal aberrations.</a:t>
            </a:r>
          </a:p>
          <a:p>
            <a:pPr lvl="0" algn="just">
              <a:lnSpc>
                <a:spcPct val="150000"/>
              </a:lnSpc>
              <a:spcBef>
                <a:spcPts val="0"/>
              </a:spcBef>
              <a:spcAft>
                <a:spcPts val="0"/>
              </a:spcAft>
              <a:buFont typeface="Wingdings"/>
              <a:buChar char=""/>
              <a:tabLst>
                <a:tab pos="228600" algn="l"/>
              </a:tabLst>
            </a:pPr>
            <a:r>
              <a:rPr lang="en-US" b="1" baseline="30000" dirty="0">
                <a:latin typeface="Times New Roman"/>
                <a:ea typeface="Times New Roman"/>
              </a:rPr>
              <a:t>A small portion of chromosomal deviations occur after the fertilization in a cell line. Those thus affected can for this reason exhibit a mosaic form (some cells with deviations and some without). </a:t>
            </a:r>
          </a:p>
          <a:p>
            <a:pPr lvl="0" algn="just">
              <a:lnSpc>
                <a:spcPct val="150000"/>
              </a:lnSpc>
              <a:spcBef>
                <a:spcPts val="0"/>
              </a:spcBef>
              <a:spcAft>
                <a:spcPts val="0"/>
              </a:spcAft>
              <a:buFont typeface="Wingdings"/>
              <a:buChar char=""/>
              <a:tabLst>
                <a:tab pos="228600" algn="l"/>
              </a:tabLst>
            </a:pPr>
            <a:r>
              <a:rPr lang="en-US" b="1" baseline="30000" dirty="0">
                <a:latin typeface="Times New Roman"/>
                <a:ea typeface="Times New Roman"/>
              </a:rPr>
              <a:t>Chromosomal mutations can also, though, be handed down from the parents to the offspring even though the parents are phenotypically healthy, i.e., they have balanced genetic material. An example of this is translocation.</a:t>
            </a:r>
          </a:p>
          <a:p>
            <a:pPr lvl="0" algn="just">
              <a:lnSpc>
                <a:spcPct val="150000"/>
              </a:lnSpc>
              <a:spcBef>
                <a:spcPts val="0"/>
              </a:spcBef>
              <a:spcAft>
                <a:spcPts val="0"/>
              </a:spcAft>
              <a:buFont typeface="Wingdings"/>
              <a:buChar char=""/>
              <a:tabLst>
                <a:tab pos="228600" algn="l"/>
              </a:tabLst>
            </a:pPr>
            <a:r>
              <a:rPr lang="en-US" b="1" baseline="30000" dirty="0">
                <a:solidFill>
                  <a:srgbClr val="92D050"/>
                </a:solidFill>
                <a:latin typeface="Times New Roman"/>
                <a:ea typeface="Times New Roman"/>
              </a:rPr>
              <a:t>Structural aberrations are the result of chromosomal breaks that occur during cell division. Here deletion and duplication lead to an abnormal phenotype, while insertion, inversion as well as translocation can </a:t>
            </a:r>
            <a:endParaRPr lang="en-US" b="1" baseline="30000" dirty="0" smtClean="0">
              <a:solidFill>
                <a:srgbClr val="92D050"/>
              </a:solidFill>
              <a:latin typeface="Times New Roman"/>
              <a:ea typeface="Times New Roman"/>
            </a:endParaRPr>
          </a:p>
          <a:p>
            <a:pPr marL="0" lvl="0" indent="0" algn="just">
              <a:lnSpc>
                <a:spcPct val="150000"/>
              </a:lnSpc>
              <a:spcBef>
                <a:spcPts val="0"/>
              </a:spcBef>
              <a:spcAft>
                <a:spcPts val="0"/>
              </a:spcAft>
              <a:buNone/>
              <a:tabLst>
                <a:tab pos="228600" algn="l"/>
              </a:tabLst>
            </a:pPr>
            <a:r>
              <a:rPr lang="en-US" b="1" baseline="30000" dirty="0">
                <a:solidFill>
                  <a:srgbClr val="92D050"/>
                </a:solidFill>
                <a:latin typeface="Times New Roman"/>
                <a:ea typeface="Times New Roman"/>
              </a:rPr>
              <a:t> </a:t>
            </a:r>
            <a:r>
              <a:rPr lang="en-US" b="1" baseline="30000" dirty="0" smtClean="0">
                <a:solidFill>
                  <a:srgbClr val="92D050"/>
                </a:solidFill>
                <a:latin typeface="Times New Roman"/>
                <a:ea typeface="Times New Roman"/>
              </a:rPr>
              <a:t>       be </a:t>
            </a:r>
            <a:r>
              <a:rPr lang="en-US" b="1" baseline="30000" dirty="0">
                <a:solidFill>
                  <a:srgbClr val="92D050"/>
                </a:solidFill>
                <a:latin typeface="Times New Roman"/>
                <a:ea typeface="Times New Roman"/>
              </a:rPr>
              <a:t>balanced. This means that the carrier of this structural chromosome aberration can </a:t>
            </a:r>
            <a:r>
              <a:rPr lang="en-US" b="1" baseline="30000" dirty="0" smtClean="0">
                <a:solidFill>
                  <a:srgbClr val="92D050"/>
                </a:solidFill>
                <a:latin typeface="Times New Roman"/>
                <a:ea typeface="Times New Roman"/>
              </a:rPr>
              <a:t>escape</a:t>
            </a:r>
          </a:p>
          <a:p>
            <a:pPr marL="0" lvl="0" indent="0" algn="just">
              <a:lnSpc>
                <a:spcPct val="150000"/>
              </a:lnSpc>
              <a:spcBef>
                <a:spcPts val="0"/>
              </a:spcBef>
              <a:spcAft>
                <a:spcPts val="0"/>
              </a:spcAft>
              <a:buNone/>
              <a:tabLst>
                <a:tab pos="228600" algn="l"/>
              </a:tabLst>
            </a:pPr>
            <a:r>
              <a:rPr lang="en-US" b="1" baseline="30000" dirty="0">
                <a:solidFill>
                  <a:srgbClr val="92D050"/>
                </a:solidFill>
                <a:latin typeface="Times New Roman"/>
                <a:ea typeface="Times New Roman"/>
              </a:rPr>
              <a:t> </a:t>
            </a:r>
            <a:r>
              <a:rPr lang="en-US" b="1" baseline="30000" dirty="0" smtClean="0">
                <a:solidFill>
                  <a:srgbClr val="92D050"/>
                </a:solidFill>
                <a:latin typeface="Times New Roman"/>
                <a:ea typeface="Times New Roman"/>
              </a:rPr>
              <a:t>       </a:t>
            </a:r>
            <a:r>
              <a:rPr lang="en-US" b="1" baseline="30000" dirty="0">
                <a:solidFill>
                  <a:srgbClr val="92D050"/>
                </a:solidFill>
                <a:latin typeface="Times New Roman"/>
                <a:ea typeface="Times New Roman"/>
              </a:rPr>
              <a:t>notice phenotypically, because the entire genetic material is present</a:t>
            </a:r>
            <a:r>
              <a:rPr lang="en-US" b="1" baseline="30000" dirty="0" smtClean="0">
                <a:solidFill>
                  <a:srgbClr val="92D050"/>
                </a:solidFill>
                <a:latin typeface="Times New Roman"/>
                <a:ea typeface="Times New Roman"/>
              </a:rPr>
              <a:t>.</a:t>
            </a:r>
          </a:p>
          <a:p>
            <a:pPr lvl="0" algn="just">
              <a:lnSpc>
                <a:spcPct val="150000"/>
              </a:lnSpc>
              <a:spcBef>
                <a:spcPts val="0"/>
              </a:spcBef>
              <a:spcAft>
                <a:spcPts val="0"/>
              </a:spcAft>
              <a:buFont typeface="Wingdings"/>
              <a:buChar char=""/>
              <a:tabLst>
                <a:tab pos="228600" algn="l"/>
              </a:tabLst>
            </a:pPr>
            <a:r>
              <a:rPr lang="en-US" b="1" baseline="30000" dirty="0">
                <a:latin typeface="Times New Roman"/>
                <a:ea typeface="Times New Roman"/>
              </a:rPr>
              <a:t>Major classes of chromosomal rearrangements that can be transmitted in populations of </a:t>
            </a:r>
            <a:endParaRPr lang="en-US" b="1" baseline="30000" dirty="0" smtClean="0">
              <a:latin typeface="Times New Roman"/>
              <a:ea typeface="Times New Roman"/>
            </a:endParaRPr>
          </a:p>
          <a:p>
            <a:pPr marL="0" lvl="0" indent="0" algn="just">
              <a:lnSpc>
                <a:spcPct val="150000"/>
              </a:lnSpc>
              <a:spcBef>
                <a:spcPts val="0"/>
              </a:spcBef>
              <a:spcAft>
                <a:spcPts val="0"/>
              </a:spcAft>
              <a:buNone/>
              <a:tabLst>
                <a:tab pos="228600" algn="l"/>
              </a:tabLst>
            </a:pPr>
            <a:r>
              <a:rPr lang="en-US" b="1" baseline="30000" dirty="0">
                <a:latin typeface="Times New Roman"/>
                <a:ea typeface="Times New Roman"/>
              </a:rPr>
              <a:t> </a:t>
            </a:r>
            <a:r>
              <a:rPr lang="en-US" b="1" baseline="30000" dirty="0" smtClean="0">
                <a:latin typeface="Times New Roman"/>
                <a:ea typeface="Times New Roman"/>
              </a:rPr>
              <a:t>       cells </a:t>
            </a:r>
            <a:r>
              <a:rPr lang="en-US" b="1" baseline="30000" dirty="0">
                <a:latin typeface="Times New Roman"/>
                <a:ea typeface="Times New Roman"/>
              </a:rPr>
              <a:t>or organisms are deletions, duplications, inversions, and balanced translocations. </a:t>
            </a:r>
          </a:p>
          <a:p>
            <a:pPr lvl="0" algn="just">
              <a:lnSpc>
                <a:spcPct val="150000"/>
              </a:lnSpc>
              <a:spcBef>
                <a:spcPts val="0"/>
              </a:spcBef>
              <a:spcAft>
                <a:spcPts val="0"/>
              </a:spcAft>
              <a:buFont typeface="Wingdings"/>
              <a:buChar char=""/>
              <a:tabLst>
                <a:tab pos="228600" algn="l"/>
              </a:tabLst>
            </a:pPr>
            <a:r>
              <a:rPr lang="en-US" b="1" baseline="30000" dirty="0">
                <a:solidFill>
                  <a:srgbClr val="92D050"/>
                </a:solidFill>
                <a:latin typeface="Times New Roman"/>
                <a:ea typeface="Times New Roman"/>
              </a:rPr>
              <a:t>Many of these rearrangements can be detected with staining techniques </a:t>
            </a:r>
            <a:r>
              <a:rPr lang="en-US" b="1" baseline="30000" dirty="0">
                <a:latin typeface="Times New Roman"/>
                <a:ea typeface="Times New Roman"/>
              </a:rPr>
              <a:t>(e.g. trypsin-</a:t>
            </a:r>
            <a:r>
              <a:rPr lang="en-US" b="1" baseline="30000" dirty="0" err="1">
                <a:latin typeface="Times New Roman"/>
                <a:ea typeface="Times New Roman"/>
              </a:rPr>
              <a:t>giemsa</a:t>
            </a:r>
            <a:r>
              <a:rPr lang="en-US" b="1" baseline="30000" dirty="0">
                <a:latin typeface="Times New Roman"/>
                <a:ea typeface="Times New Roman"/>
              </a:rPr>
              <a:t> </a:t>
            </a:r>
            <a:endParaRPr lang="en-US" b="1" baseline="30000" dirty="0" smtClean="0">
              <a:latin typeface="Times New Roman"/>
              <a:ea typeface="Times New Roman"/>
            </a:endParaRPr>
          </a:p>
          <a:p>
            <a:pPr marL="0" lvl="0" indent="0" algn="just">
              <a:lnSpc>
                <a:spcPct val="150000"/>
              </a:lnSpc>
              <a:spcBef>
                <a:spcPts val="0"/>
              </a:spcBef>
              <a:spcAft>
                <a:spcPts val="0"/>
              </a:spcAft>
              <a:buNone/>
              <a:tabLst>
                <a:tab pos="228600" algn="l"/>
              </a:tabLst>
            </a:pPr>
            <a:r>
              <a:rPr lang="en-US" b="1" baseline="30000" dirty="0">
                <a:latin typeface="Times New Roman"/>
                <a:ea typeface="Times New Roman"/>
              </a:rPr>
              <a:t> </a:t>
            </a:r>
            <a:r>
              <a:rPr lang="en-US" b="1" baseline="30000" dirty="0" smtClean="0">
                <a:latin typeface="Times New Roman"/>
                <a:ea typeface="Times New Roman"/>
              </a:rPr>
              <a:t>       banding</a:t>
            </a:r>
            <a:r>
              <a:rPr lang="en-US" b="1" baseline="30000" dirty="0">
                <a:latin typeface="Times New Roman"/>
                <a:ea typeface="Times New Roman"/>
              </a:rPr>
              <a:t>) that reveal banding patterns on chromosomes but cannot be detected with routine </a:t>
            </a:r>
            <a:endParaRPr lang="en-US" b="1" baseline="30000" dirty="0" smtClean="0">
              <a:latin typeface="Times New Roman"/>
              <a:ea typeface="Times New Roman"/>
            </a:endParaRPr>
          </a:p>
          <a:p>
            <a:pPr marL="0" lvl="0" indent="0" algn="just">
              <a:lnSpc>
                <a:spcPct val="150000"/>
              </a:lnSpc>
              <a:spcBef>
                <a:spcPts val="0"/>
              </a:spcBef>
              <a:spcAft>
                <a:spcPts val="0"/>
              </a:spcAft>
              <a:buNone/>
              <a:tabLst>
                <a:tab pos="228600" algn="l"/>
              </a:tabLst>
            </a:pPr>
            <a:r>
              <a:rPr lang="en-US" b="1" baseline="30000" dirty="0">
                <a:latin typeface="Times New Roman"/>
                <a:ea typeface="Times New Roman"/>
              </a:rPr>
              <a:t> </a:t>
            </a:r>
            <a:r>
              <a:rPr lang="en-US" b="1" baseline="30000" dirty="0" smtClean="0">
                <a:latin typeface="Times New Roman"/>
                <a:ea typeface="Times New Roman"/>
              </a:rPr>
              <a:t>       cytogenetic </a:t>
            </a:r>
            <a:r>
              <a:rPr lang="en-US" b="1" baseline="30000" dirty="0">
                <a:latin typeface="Times New Roman"/>
                <a:ea typeface="Times New Roman"/>
              </a:rPr>
              <a:t>analysis of un-banded chromosomes.</a:t>
            </a:r>
          </a:p>
          <a:p>
            <a:pPr marL="0" lvl="0" indent="0" algn="just">
              <a:lnSpc>
                <a:spcPct val="150000"/>
              </a:lnSpc>
              <a:spcBef>
                <a:spcPts val="0"/>
              </a:spcBef>
              <a:spcAft>
                <a:spcPts val="0"/>
              </a:spcAft>
              <a:buNone/>
              <a:tabLst>
                <a:tab pos="228600" algn="l"/>
              </a:tabLst>
            </a:pPr>
            <a:endParaRPr lang="en-US" b="1" baseline="30000" dirty="0">
              <a:latin typeface="Times New Roman"/>
              <a:ea typeface="Times New Roman"/>
            </a:endParaRPr>
          </a:p>
          <a:p>
            <a:endParaRPr lang="en-US" dirty="0"/>
          </a:p>
        </p:txBody>
      </p:sp>
    </p:spTree>
    <p:extLst>
      <p:ext uri="{BB962C8B-B14F-4D97-AF65-F5344CB8AC3E}">
        <p14:creationId xmlns:p14="http://schemas.microsoft.com/office/powerpoint/2010/main" val="3036970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9"/>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lvl="0" algn="just">
              <a:lnSpc>
                <a:spcPct val="150000"/>
              </a:lnSpc>
              <a:spcBef>
                <a:spcPts val="0"/>
              </a:spcBef>
              <a:spcAft>
                <a:spcPts val="0"/>
              </a:spcAft>
              <a:buFont typeface="Wingdings"/>
              <a:buChar char=""/>
              <a:tabLst>
                <a:tab pos="228600" algn="l"/>
              </a:tabLst>
            </a:pPr>
            <a:r>
              <a:rPr lang="en-US" b="1" baseline="30000" dirty="0">
                <a:solidFill>
                  <a:srgbClr val="FFFFFF"/>
                </a:solidFill>
                <a:latin typeface="Times New Roman"/>
                <a:ea typeface="Times New Roman"/>
              </a:rPr>
              <a:t>With banding techniques one </a:t>
            </a:r>
            <a:r>
              <a:rPr lang="en-US" b="1" baseline="30000" dirty="0">
                <a:solidFill>
                  <a:srgbClr val="92D050"/>
                </a:solidFill>
                <a:latin typeface="Times New Roman"/>
                <a:ea typeface="Times New Roman"/>
              </a:rPr>
              <a:t>can recognize the chromosomes </a:t>
            </a:r>
            <a:r>
              <a:rPr lang="en-US" b="1" baseline="30000" dirty="0">
                <a:solidFill>
                  <a:srgbClr val="FFFFFF"/>
                </a:solidFill>
                <a:latin typeface="Times New Roman"/>
                <a:ea typeface="Times New Roman"/>
              </a:rPr>
              <a:t>as striped cords and display them in a </a:t>
            </a:r>
            <a:r>
              <a:rPr lang="en-US" b="1" baseline="30000" dirty="0" err="1">
                <a:solidFill>
                  <a:srgbClr val="FFFFFF"/>
                </a:solidFill>
                <a:latin typeface="Times New Roman"/>
                <a:ea typeface="Times New Roman"/>
              </a:rPr>
              <a:t>karyogram</a:t>
            </a:r>
            <a:r>
              <a:rPr lang="en-US" b="1" baseline="30000" dirty="0">
                <a:solidFill>
                  <a:srgbClr val="FFFFFF"/>
                </a:solidFill>
                <a:latin typeface="Times New Roman"/>
                <a:ea typeface="Times New Roman"/>
              </a:rPr>
              <a:t>, after they have been ordered according to their size and the positions of the centromeres. Various groups of similar chromosomes are </a:t>
            </a:r>
            <a:r>
              <a:rPr lang="en-US" baseline="30000" dirty="0">
                <a:solidFill>
                  <a:srgbClr val="FFFFFF"/>
                </a:solidFill>
                <a:latin typeface="Times New Roman"/>
                <a:ea typeface="Times New Roman"/>
              </a:rPr>
              <a:t>created in this way.</a:t>
            </a:r>
          </a:p>
          <a:p>
            <a:pPr lvl="0" algn="just">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
              <a:lnSpc>
                <a:spcPct val="150000"/>
              </a:lnSpc>
              <a:spcBef>
                <a:spcPts val="0"/>
              </a:spcBef>
              <a:spcAft>
                <a:spcPts val="0"/>
              </a:spcAft>
              <a:buFont typeface="Wingdings"/>
              <a:buChar char=""/>
              <a:tabLst>
                <a:tab pos="228600" algn="l"/>
              </a:tabLst>
            </a:pPr>
            <a:endParaRPr lang="en-US" b="1" baseline="30000" dirty="0" smtClean="0">
              <a:latin typeface="Times New Roman"/>
              <a:ea typeface="Times New Roman"/>
            </a:endParaRPr>
          </a:p>
          <a:p>
            <a:pPr lvl="0" algn="just">
              <a:lnSpc>
                <a:spcPct val="150000"/>
              </a:lnSpc>
              <a:spcBef>
                <a:spcPts val="0"/>
              </a:spcBef>
              <a:spcAft>
                <a:spcPts val="0"/>
              </a:spcAft>
              <a:buFont typeface="Wingdings"/>
              <a:buChar char=""/>
              <a:tabLst>
                <a:tab pos="228600" algn="l"/>
              </a:tabLst>
            </a:pPr>
            <a:r>
              <a:rPr lang="en-US" b="1" baseline="30000" dirty="0" smtClean="0">
                <a:latin typeface="Times New Roman"/>
                <a:ea typeface="Times New Roman"/>
              </a:rPr>
              <a:t>Each </a:t>
            </a:r>
            <a:r>
              <a:rPr lang="en-US" b="1" baseline="30000" dirty="0">
                <a:latin typeface="Times New Roman"/>
                <a:ea typeface="Times New Roman"/>
              </a:rPr>
              <a:t>chromosome in a karyotype has a banding pattern, which is characteristic for the individual chromosome of the given species. In recent years, molecular cytogenetic staining procedure with fluorescence-labelled DNA probes (chromosome painting such M-FISH, comparative genomic hybridization) opened a new area of chromosome diagnostics.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3924300" cy="153543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90800"/>
            <a:ext cx="5181600" cy="341313"/>
          </a:xfrm>
          <a:prstGeom prst="rect">
            <a:avLst/>
          </a:prstGeom>
          <a:solidFill>
            <a:schemeClr val="tx1"/>
          </a:solidFill>
          <a:ln>
            <a:noFill/>
          </a:ln>
          <a:effec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038600"/>
            <a:ext cx="5603875" cy="160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5486400"/>
            <a:ext cx="4419600" cy="1136650"/>
          </a:xfrm>
          <a:prstGeom prst="rect">
            <a:avLst/>
          </a:prstGeom>
          <a:solidFill>
            <a:schemeClr val="tx1"/>
          </a:solidFill>
          <a:ln>
            <a:noFill/>
          </a:ln>
          <a:effectLst/>
        </p:spPr>
      </p:pic>
    </p:spTree>
    <p:extLst>
      <p:ext uri="{BB962C8B-B14F-4D97-AF65-F5344CB8AC3E}">
        <p14:creationId xmlns:p14="http://schemas.microsoft.com/office/powerpoint/2010/main" val="3036970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3733799"/>
          </a:xfrm>
        </p:spPr>
        <p:txBody>
          <a:bodyPr/>
          <a:lstStyle/>
          <a:p>
            <a:pPr marL="0" marR="0" indent="0" algn="just">
              <a:lnSpc>
                <a:spcPct val="150000"/>
              </a:lnSpc>
              <a:spcBef>
                <a:spcPts val="0"/>
              </a:spcBef>
              <a:spcAft>
                <a:spcPts val="0"/>
              </a:spcAft>
              <a:buNone/>
            </a:pPr>
            <a:r>
              <a:rPr lang="en-US" sz="2800" b="1" baseline="30000" dirty="0">
                <a:solidFill>
                  <a:srgbClr val="FFFF00"/>
                </a:solidFill>
                <a:latin typeface="Times New Roman"/>
                <a:ea typeface="Times New Roman"/>
              </a:rPr>
              <a:t>Examples of</a:t>
            </a:r>
            <a:r>
              <a:rPr lang="en-US" sz="2800" baseline="30000" dirty="0">
                <a:solidFill>
                  <a:srgbClr val="FFFF00"/>
                </a:solidFill>
                <a:latin typeface="Times New Roman"/>
                <a:ea typeface="Times New Roman"/>
              </a:rPr>
              <a:t> </a:t>
            </a:r>
            <a:r>
              <a:rPr lang="en-US" sz="2800" b="1" baseline="30000" dirty="0">
                <a:solidFill>
                  <a:srgbClr val="FFFF00"/>
                </a:solidFill>
                <a:latin typeface="Times New Roman"/>
                <a:ea typeface="Times New Roman"/>
              </a:rPr>
              <a:t>structural chromosome aberrations are</a:t>
            </a:r>
            <a:endParaRPr lang="en-US" sz="2800" baseline="30000" dirty="0">
              <a:solidFill>
                <a:srgbClr val="FFFF00"/>
              </a:solidFill>
              <a:latin typeface="Times New Roman"/>
              <a:ea typeface="Times New Roman"/>
            </a:endParaRPr>
          </a:p>
          <a:p>
            <a:pPr algn="just">
              <a:lnSpc>
                <a:spcPct val="150000"/>
              </a:lnSpc>
              <a:spcBef>
                <a:spcPts val="0"/>
              </a:spcBef>
              <a:spcAft>
                <a:spcPts val="0"/>
              </a:spcAft>
            </a:pPr>
            <a:r>
              <a:rPr lang="en-US" sz="2400" b="1" u="sng" baseline="30000" dirty="0">
                <a:solidFill>
                  <a:srgbClr val="FF0066"/>
                </a:solidFill>
                <a:latin typeface="Times New Roman"/>
                <a:ea typeface="Times New Roman"/>
              </a:rPr>
              <a:t>Cri du chat syndrome</a:t>
            </a:r>
            <a:r>
              <a:rPr lang="en-US" sz="2400" b="1" baseline="30000" dirty="0">
                <a:solidFill>
                  <a:srgbClr val="FF0066"/>
                </a:solidFill>
                <a:latin typeface="Times New Roman"/>
                <a:ea typeface="Times New Roman"/>
              </a:rPr>
              <a:t> </a:t>
            </a:r>
            <a:r>
              <a:rPr lang="en-US" sz="2400" b="1" baseline="30000" dirty="0">
                <a:latin typeface="Times New Roman"/>
                <a:ea typeface="Times New Roman"/>
              </a:rPr>
              <a:t>(cry of the cat) is due to the </a:t>
            </a:r>
            <a:r>
              <a:rPr lang="en-US" sz="2400" b="1" baseline="30000" dirty="0">
                <a:solidFill>
                  <a:srgbClr val="92D050"/>
                </a:solidFill>
                <a:latin typeface="Times New Roman"/>
                <a:ea typeface="Times New Roman"/>
              </a:rPr>
              <a:t>deletion of part of the short arm of chromosome 5.</a:t>
            </a:r>
            <a:r>
              <a:rPr lang="en-US" sz="2400" b="1" baseline="30000" dirty="0">
                <a:latin typeface="Times New Roman"/>
                <a:ea typeface="Times New Roman"/>
              </a:rPr>
              <a:t> The "cri du chat" syndrome manifests itself through </a:t>
            </a:r>
            <a:r>
              <a:rPr lang="en-US" sz="2400" b="1" baseline="30000" dirty="0">
                <a:solidFill>
                  <a:srgbClr val="92D050"/>
                </a:solidFill>
                <a:latin typeface="Times New Roman"/>
                <a:ea typeface="Times New Roman"/>
              </a:rPr>
              <a:t>cat-like crying </a:t>
            </a:r>
            <a:r>
              <a:rPr lang="en-US" sz="2400" b="1" baseline="30000" dirty="0">
                <a:latin typeface="Times New Roman"/>
                <a:ea typeface="Times New Roman"/>
              </a:rPr>
              <a:t>of the newborn. This disorder is accompanied by </a:t>
            </a:r>
            <a:r>
              <a:rPr lang="en-US" sz="2400" b="1" baseline="30000" dirty="0">
                <a:solidFill>
                  <a:srgbClr val="92D050"/>
                </a:solidFill>
                <a:latin typeface="Times New Roman"/>
                <a:ea typeface="Times New Roman"/>
              </a:rPr>
              <a:t>microcephaly,</a:t>
            </a:r>
            <a:r>
              <a:rPr lang="en-US" sz="2400" b="1" baseline="30000" dirty="0">
                <a:latin typeface="Times New Roman"/>
                <a:ea typeface="Times New Roman"/>
              </a:rPr>
              <a:t> severe psychosomatic and </a:t>
            </a:r>
            <a:r>
              <a:rPr lang="en-US" sz="2400" b="1" baseline="30000" dirty="0">
                <a:solidFill>
                  <a:srgbClr val="92D050"/>
                </a:solidFill>
                <a:latin typeface="Times New Roman"/>
                <a:ea typeface="Times New Roman"/>
              </a:rPr>
              <a:t>mental retardation and cardiac defects</a:t>
            </a:r>
            <a:r>
              <a:rPr lang="en-US" sz="2400" b="1" baseline="30000" dirty="0" smtClean="0">
                <a:latin typeface="Times New Roman"/>
                <a:ea typeface="Times New Roman"/>
              </a:rPr>
              <a:t>.</a:t>
            </a:r>
          </a:p>
          <a:p>
            <a:pPr algn="just">
              <a:lnSpc>
                <a:spcPct val="150000"/>
              </a:lnSpc>
              <a:spcBef>
                <a:spcPts val="0"/>
              </a:spcBef>
              <a:spcAft>
                <a:spcPts val="0"/>
              </a:spcAft>
            </a:pPr>
            <a:endParaRPr lang="en-US" sz="2400" b="1" baseline="30000" dirty="0">
              <a:latin typeface="Times New Roman"/>
              <a:ea typeface="Times New Roman"/>
            </a:endParaRPr>
          </a:p>
          <a:p>
            <a:pPr algn="just">
              <a:lnSpc>
                <a:spcPct val="150000"/>
              </a:lnSpc>
              <a:spcBef>
                <a:spcPts val="0"/>
              </a:spcBef>
              <a:spcAft>
                <a:spcPts val="0"/>
              </a:spcAft>
            </a:pPr>
            <a:r>
              <a:rPr lang="en-US" sz="2400" b="1" u="sng" baseline="30000" dirty="0">
                <a:solidFill>
                  <a:srgbClr val="FF0066"/>
                </a:solidFill>
                <a:latin typeface="Times New Roman"/>
                <a:ea typeface="Times New Roman"/>
              </a:rPr>
              <a:t>Wolf-</a:t>
            </a:r>
            <a:r>
              <a:rPr lang="en-US" sz="2400" b="1" u="sng" baseline="30000" dirty="0" err="1">
                <a:solidFill>
                  <a:srgbClr val="FF0066"/>
                </a:solidFill>
                <a:latin typeface="Times New Roman"/>
                <a:ea typeface="Times New Roman"/>
              </a:rPr>
              <a:t>Hirshchhorn</a:t>
            </a:r>
            <a:r>
              <a:rPr lang="en-US" sz="2400" b="1" u="sng" baseline="30000" dirty="0">
                <a:solidFill>
                  <a:srgbClr val="FF0066"/>
                </a:solidFill>
                <a:latin typeface="Times New Roman"/>
                <a:ea typeface="Times New Roman"/>
              </a:rPr>
              <a:t> syndrome</a:t>
            </a:r>
            <a:r>
              <a:rPr lang="en-US" sz="2400" b="1" baseline="30000" dirty="0">
                <a:solidFill>
                  <a:srgbClr val="FF0066"/>
                </a:solidFill>
                <a:latin typeface="Times New Roman"/>
                <a:ea typeface="Times New Roman"/>
              </a:rPr>
              <a:t> </a:t>
            </a:r>
            <a:r>
              <a:rPr lang="en-US" sz="2400" b="1" baseline="30000" dirty="0">
                <a:latin typeface="Times New Roman"/>
                <a:ea typeface="Times New Roman"/>
              </a:rPr>
              <a:t>(mental and growth retardation) is due to the partial </a:t>
            </a:r>
            <a:r>
              <a:rPr lang="en-US" sz="2400" b="1" baseline="30000" dirty="0">
                <a:solidFill>
                  <a:srgbClr val="92D050"/>
                </a:solidFill>
                <a:latin typeface="Times New Roman"/>
                <a:ea typeface="Times New Roman"/>
              </a:rPr>
              <a:t>deletion of part of the short arm of chromosome 4</a:t>
            </a:r>
            <a:r>
              <a:rPr lang="en-US" sz="2400" b="1" baseline="30000" dirty="0" smtClean="0">
                <a:solidFill>
                  <a:srgbClr val="92D050"/>
                </a:solidFill>
                <a:latin typeface="Times New Roman"/>
                <a:ea typeface="Times New Roman"/>
              </a:rPr>
              <a:t>.</a:t>
            </a:r>
          </a:p>
          <a:p>
            <a:pPr algn="just">
              <a:lnSpc>
                <a:spcPct val="150000"/>
              </a:lnSpc>
              <a:spcBef>
                <a:spcPts val="0"/>
              </a:spcBef>
              <a:spcAft>
                <a:spcPts val="0"/>
              </a:spcAft>
            </a:pPr>
            <a:endParaRPr lang="en-US" sz="2400" b="1" baseline="30000" dirty="0">
              <a:latin typeface="Times New Roman"/>
              <a:ea typeface="Times New Roman"/>
            </a:endParaRPr>
          </a:p>
          <a:p>
            <a:pPr algn="just">
              <a:lnSpc>
                <a:spcPct val="150000"/>
              </a:lnSpc>
              <a:spcBef>
                <a:spcPts val="0"/>
              </a:spcBef>
              <a:spcAft>
                <a:spcPts val="0"/>
              </a:spcAft>
            </a:pPr>
            <a:r>
              <a:rPr lang="en-GB" sz="2400" b="1" u="sng" baseline="30000" dirty="0">
                <a:solidFill>
                  <a:srgbClr val="FF0066"/>
                </a:solidFill>
                <a:latin typeface="Times New Roman"/>
                <a:ea typeface="Times New Roman"/>
              </a:rPr>
              <a:t>CATCH 22 syndrome</a:t>
            </a:r>
            <a:r>
              <a:rPr lang="en-GB" sz="2400" b="1" baseline="30000" dirty="0">
                <a:solidFill>
                  <a:srgbClr val="000000"/>
                </a:solidFill>
                <a:latin typeface="Times New Roman"/>
                <a:ea typeface="Times New Roman"/>
              </a:rPr>
              <a:t>. </a:t>
            </a:r>
            <a:r>
              <a:rPr lang="en-GB" sz="2400" b="1" baseline="30000" dirty="0">
                <a:latin typeface="Times New Roman"/>
                <a:ea typeface="Times New Roman"/>
              </a:rPr>
              <a:t>The CATCH 22 syndrome is probably the most frequently encountered micro-deletion syndrome with an incidence of 1: 4'000 to </a:t>
            </a:r>
            <a:endParaRPr lang="en-GB" sz="2400" b="1" baseline="30000" dirty="0" smtClean="0">
              <a:latin typeface="Times New Roman"/>
              <a:ea typeface="Times New Roman"/>
            </a:endParaRPr>
          </a:p>
          <a:p>
            <a:pPr algn="just">
              <a:lnSpc>
                <a:spcPct val="150000"/>
              </a:lnSpc>
              <a:spcBef>
                <a:spcPts val="0"/>
              </a:spcBef>
              <a:spcAft>
                <a:spcPts val="0"/>
              </a:spcAft>
              <a:buNone/>
            </a:pPr>
            <a:r>
              <a:rPr lang="en-GB" sz="2400" b="1" baseline="30000" dirty="0" smtClean="0">
                <a:latin typeface="Times New Roman"/>
                <a:ea typeface="Times New Roman"/>
              </a:rPr>
              <a:t>       5'000</a:t>
            </a:r>
            <a:r>
              <a:rPr lang="en-GB" sz="2400" b="1" baseline="30000" dirty="0">
                <a:latin typeface="Times New Roman"/>
                <a:ea typeface="Times New Roman"/>
              </a:rPr>
              <a:t>. It exhibits a large spectrum and a large variability in its </a:t>
            </a:r>
            <a:endParaRPr lang="en-GB" sz="2400" b="1" baseline="30000" dirty="0" smtClean="0">
              <a:latin typeface="Times New Roman"/>
              <a:ea typeface="Times New Roman"/>
            </a:endParaRPr>
          </a:p>
          <a:p>
            <a:pPr algn="just">
              <a:lnSpc>
                <a:spcPct val="150000"/>
              </a:lnSpc>
              <a:spcBef>
                <a:spcPts val="0"/>
              </a:spcBef>
              <a:spcAft>
                <a:spcPts val="0"/>
              </a:spcAft>
              <a:buNone/>
            </a:pPr>
            <a:r>
              <a:rPr lang="en-GB" sz="2400" b="1" baseline="30000" dirty="0" smtClean="0">
                <a:latin typeface="Times New Roman"/>
                <a:ea typeface="Times New Roman"/>
              </a:rPr>
              <a:t>        features</a:t>
            </a:r>
            <a:r>
              <a:rPr lang="en-GB" sz="2400" b="1" baseline="30000" dirty="0">
                <a:latin typeface="Times New Roman"/>
                <a:ea typeface="Times New Roman"/>
              </a:rPr>
              <a:t>. </a:t>
            </a:r>
            <a:r>
              <a:rPr lang="en-US" sz="2400" b="1" baseline="30000" dirty="0">
                <a:latin typeface="Times New Roman"/>
                <a:ea typeface="Times New Roman"/>
              </a:rPr>
              <a:t>CATCH 22 stands for: </a:t>
            </a:r>
            <a:endParaRPr lang="en-US" sz="2400" b="1" baseline="30000" dirty="0" smtClean="0">
              <a:latin typeface="Times New Roman"/>
              <a:ea typeface="Times New Roman"/>
            </a:endParaRPr>
          </a:p>
          <a:p>
            <a:pPr algn="just">
              <a:lnSpc>
                <a:spcPct val="150000"/>
              </a:lnSpc>
              <a:spcBef>
                <a:spcPts val="0"/>
              </a:spcBef>
              <a:spcAft>
                <a:spcPts val="0"/>
              </a:spcAft>
              <a:buNone/>
            </a:pPr>
            <a:r>
              <a:rPr lang="en-US" sz="2400" b="1" baseline="30000" dirty="0" smtClean="0">
                <a:latin typeface="Times New Roman"/>
                <a:ea typeface="Times New Roman"/>
              </a:rPr>
              <a:t>       C </a:t>
            </a:r>
            <a:r>
              <a:rPr lang="en-US" sz="2400" b="1" baseline="30000" dirty="0">
                <a:latin typeface="Times New Roman"/>
                <a:ea typeface="Times New Roman"/>
              </a:rPr>
              <a:t>= cardiac (frequently </a:t>
            </a:r>
            <a:r>
              <a:rPr lang="en-US" sz="2400" b="1" baseline="30000" dirty="0" err="1">
                <a:latin typeface="Times New Roman"/>
                <a:ea typeface="Times New Roman"/>
              </a:rPr>
              <a:t>Fallot</a:t>
            </a:r>
            <a:r>
              <a:rPr lang="en-US" sz="2400" b="1" baseline="30000" dirty="0">
                <a:latin typeface="Times New Roman"/>
                <a:ea typeface="Times New Roman"/>
              </a:rPr>
              <a:t> tetralogy), A = </a:t>
            </a:r>
            <a:r>
              <a:rPr lang="en-US" sz="2400" b="1" baseline="30000" dirty="0" err="1">
                <a:latin typeface="Times New Roman"/>
                <a:ea typeface="Times New Roman"/>
              </a:rPr>
              <a:t>abnomal</a:t>
            </a:r>
            <a:r>
              <a:rPr lang="en-US" sz="2400" b="1" baseline="30000" dirty="0">
                <a:latin typeface="Times New Roman"/>
                <a:ea typeface="Times New Roman"/>
              </a:rPr>
              <a:t> faces, T = </a:t>
            </a:r>
            <a:r>
              <a:rPr lang="en-US" sz="2400" b="1" baseline="30000" dirty="0" err="1" smtClean="0">
                <a:latin typeface="Times New Roman"/>
                <a:ea typeface="Times New Roman"/>
              </a:rPr>
              <a:t>thymic</a:t>
            </a:r>
            <a:endParaRPr lang="en-US" sz="2400" b="1" baseline="30000" dirty="0" smtClean="0">
              <a:latin typeface="Times New Roman"/>
              <a:ea typeface="Times New Roman"/>
            </a:endParaRPr>
          </a:p>
          <a:p>
            <a:pPr algn="just">
              <a:lnSpc>
                <a:spcPct val="150000"/>
              </a:lnSpc>
              <a:spcBef>
                <a:spcPts val="0"/>
              </a:spcBef>
              <a:spcAft>
                <a:spcPts val="0"/>
              </a:spcAft>
              <a:buNone/>
            </a:pPr>
            <a:r>
              <a:rPr lang="en-US" sz="2400" b="1" baseline="30000" dirty="0" smtClean="0">
                <a:latin typeface="Times New Roman"/>
                <a:ea typeface="Times New Roman"/>
              </a:rPr>
              <a:t>       </a:t>
            </a:r>
            <a:r>
              <a:rPr lang="en-US" sz="2400" b="1" baseline="30000" dirty="0">
                <a:latin typeface="Times New Roman"/>
                <a:ea typeface="Times New Roman"/>
              </a:rPr>
              <a:t>hypoplasia, </a:t>
            </a:r>
            <a:r>
              <a:rPr lang="en-US" sz="2400" b="1" baseline="30000" dirty="0" smtClean="0">
                <a:latin typeface="Times New Roman"/>
                <a:ea typeface="Times New Roman"/>
              </a:rPr>
              <a:t>C </a:t>
            </a:r>
            <a:r>
              <a:rPr lang="en-US" sz="2400" b="1" baseline="30000" dirty="0">
                <a:latin typeface="Times New Roman"/>
                <a:ea typeface="Times New Roman"/>
              </a:rPr>
              <a:t>= cleft palate, H = hypocalcemia and 22: 22q11 deletion.</a:t>
            </a:r>
          </a:p>
          <a:p>
            <a:endParaRPr lang="en-US" dirty="0"/>
          </a:p>
        </p:txBody>
      </p:sp>
    </p:spTree>
    <p:extLst>
      <p:ext uri="{BB962C8B-B14F-4D97-AF65-F5344CB8AC3E}">
        <p14:creationId xmlns:p14="http://schemas.microsoft.com/office/powerpoint/2010/main" val="2207355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ChangeArrowheads="1"/>
          </p:cNvSpPr>
          <p:nvPr/>
        </p:nvSpPr>
        <p:spPr bwMode="auto">
          <a:xfrm>
            <a:off x="287338" y="115888"/>
            <a:ext cx="8532812" cy="954107"/>
          </a:xfrm>
          <a:prstGeom prst="rect">
            <a:avLst/>
          </a:prstGeom>
          <a:solidFill>
            <a:srgbClr val="6666FF"/>
          </a:solidFill>
          <a:ln w="76200" cmpd="tri">
            <a:solidFill>
              <a:schemeClr val="tx1"/>
            </a:solidFill>
            <a:miter lim="800000"/>
            <a:headEnd/>
            <a:tailEnd/>
          </a:ln>
        </p:spPr>
        <p:txBody>
          <a:bodyPr wrap="square">
            <a:spAutoFit/>
          </a:bodyPr>
          <a:lstStyle/>
          <a:p>
            <a:pPr algn="ctr"/>
            <a:r>
              <a:rPr lang="en-US" altLang="en-US" sz="2800" b="1" dirty="0"/>
              <a:t>Examples of Structural Chromosome Aberrations</a:t>
            </a:r>
            <a:endParaRPr lang="en-US" altLang="en-US" b="1" dirty="0"/>
          </a:p>
        </p:txBody>
      </p:sp>
      <p:sp>
        <p:nvSpPr>
          <p:cNvPr id="5" name="Rectangle 4"/>
          <p:cNvSpPr/>
          <p:nvPr/>
        </p:nvSpPr>
        <p:spPr>
          <a:xfrm>
            <a:off x="533400" y="1295400"/>
            <a:ext cx="6048375" cy="4524375"/>
          </a:xfrm>
          <a:prstGeom prst="rect">
            <a:avLst/>
          </a:prstGeom>
        </p:spPr>
        <p:txBody>
          <a:bodyPr>
            <a:spAutoFit/>
          </a:bodyPr>
          <a:lstStyle/>
          <a:p>
            <a:pPr marL="287338" indent="-287338" algn="just">
              <a:buFont typeface="Wingdings" pitchFamily="2" charset="2"/>
              <a:buAutoNum type="arabicPeriod"/>
              <a:defRPr/>
            </a:pPr>
            <a:r>
              <a:rPr lang="en-US" altLang="en-US" b="1" u="sng" dirty="0">
                <a:latin typeface="Arial" panose="020B0604020202020204" pitchFamily="34" charset="0"/>
                <a:cs typeface="Arial" panose="020B0604020202020204" pitchFamily="34" charset="0"/>
              </a:rPr>
              <a:t>Cri du chat syndrome</a:t>
            </a:r>
            <a:r>
              <a:rPr lang="en-US" altLang="en-US" dirty="0">
                <a:latin typeface="Arial" panose="020B0604020202020204" pitchFamily="34" charset="0"/>
                <a:cs typeface="Arial" panose="020B0604020202020204" pitchFamily="34" charset="0"/>
              </a:rPr>
              <a:t> (cry of the cat) due to the deletion of part of the short arm of chromosome 5. </a:t>
            </a:r>
          </a:p>
          <a:p>
            <a:pPr algn="just">
              <a:buFont typeface="Wingdings" pitchFamily="2" charset="2"/>
              <a:buAutoNum type="arabicPeriod"/>
              <a:defRPr/>
            </a:pPr>
            <a:endParaRPr lang="en-US" altLang="en-US" dirty="0">
              <a:latin typeface="Arial" panose="020B0604020202020204" pitchFamily="34" charset="0"/>
              <a:cs typeface="Arial" panose="020B0604020202020204" pitchFamily="34" charset="0"/>
            </a:endParaRPr>
          </a:p>
          <a:p>
            <a:pPr algn="just">
              <a:buFont typeface="Wingdings" pitchFamily="2" charset="2"/>
              <a:buAutoNum type="arabicPeriod"/>
              <a:defRPr/>
            </a:pPr>
            <a:endParaRPr lang="en-US" altLang="en-US" dirty="0">
              <a:latin typeface="Arial" panose="020B0604020202020204" pitchFamily="34" charset="0"/>
              <a:cs typeface="Arial" panose="020B0604020202020204" pitchFamily="34" charset="0"/>
            </a:endParaRPr>
          </a:p>
          <a:p>
            <a:pPr algn="just">
              <a:buFont typeface="Wingdings" pitchFamily="2" charset="2"/>
              <a:buAutoNum type="arabicPeriod"/>
              <a:defRPr/>
            </a:pPr>
            <a:endParaRPr lang="en-US" altLang="en-US" dirty="0">
              <a:latin typeface="Arial" panose="020B0604020202020204" pitchFamily="34" charset="0"/>
              <a:cs typeface="Arial" panose="020B0604020202020204" pitchFamily="34" charset="0"/>
            </a:endParaRPr>
          </a:p>
          <a:p>
            <a:pPr algn="just">
              <a:buFont typeface="Wingdings" pitchFamily="2" charset="2"/>
              <a:buAutoNum type="arabicPeriod"/>
              <a:defRPr/>
            </a:pPr>
            <a:endParaRPr lang="en-US" altLang="en-US" dirty="0">
              <a:latin typeface="Arial" panose="020B0604020202020204" pitchFamily="34" charset="0"/>
              <a:cs typeface="Arial" panose="020B0604020202020204" pitchFamily="34" charset="0"/>
            </a:endParaRPr>
          </a:p>
          <a:p>
            <a:pPr marL="287338" indent="-287338" algn="just">
              <a:buFont typeface="Wingdings" pitchFamily="2" charset="2"/>
              <a:buAutoNum type="arabicPeriod"/>
              <a:defRPr/>
            </a:pPr>
            <a:r>
              <a:rPr lang="en-US" altLang="en-US" b="1" u="sng" dirty="0">
                <a:latin typeface="Arial" panose="020B0604020202020204" pitchFamily="34" charset="0"/>
                <a:cs typeface="Arial" panose="020B0604020202020204" pitchFamily="34" charset="0"/>
              </a:rPr>
              <a:t>Wolf-</a:t>
            </a:r>
            <a:r>
              <a:rPr lang="en-US" altLang="en-US" b="1" u="sng" dirty="0" err="1">
                <a:latin typeface="Arial" panose="020B0604020202020204" pitchFamily="34" charset="0"/>
                <a:cs typeface="Arial" panose="020B0604020202020204" pitchFamily="34" charset="0"/>
              </a:rPr>
              <a:t>Hirshchhorn</a:t>
            </a:r>
            <a:r>
              <a:rPr lang="en-US" altLang="en-US" b="1" u="sng" dirty="0">
                <a:latin typeface="Arial" panose="020B0604020202020204" pitchFamily="34" charset="0"/>
                <a:cs typeface="Arial" panose="020B0604020202020204" pitchFamily="34" charset="0"/>
              </a:rPr>
              <a:t> syndrome</a:t>
            </a:r>
            <a:r>
              <a:rPr lang="en-US" altLang="en-US" dirty="0">
                <a:latin typeface="Arial" panose="020B0604020202020204" pitchFamily="34" charset="0"/>
                <a:cs typeface="Arial" panose="020B0604020202020204" pitchFamily="34" charset="0"/>
              </a:rPr>
              <a:t> (mental and growth retardation) is due to the partial deletion of part of the short arm of chromosome 4.</a:t>
            </a:r>
            <a:r>
              <a:rPr lang="en-GB" altLang="en-US" dirty="0">
                <a:latin typeface="Arial" panose="020B0604020202020204" pitchFamily="34" charset="0"/>
                <a:cs typeface="Arial" panose="020B0604020202020204" pitchFamily="34" charset="0"/>
              </a:rPr>
              <a:t> </a:t>
            </a:r>
          </a:p>
          <a:p>
            <a:pPr algn="just">
              <a:buFont typeface="Wingdings" pitchFamily="2" charset="2"/>
              <a:buAutoNum type="arabicPeriod"/>
              <a:defRPr/>
            </a:pPr>
            <a:endParaRPr lang="en-GB" altLang="en-US" dirty="0">
              <a:latin typeface="Arial" panose="020B0604020202020204" pitchFamily="34" charset="0"/>
              <a:cs typeface="Arial" panose="020B0604020202020204" pitchFamily="34" charset="0"/>
            </a:endParaRPr>
          </a:p>
          <a:p>
            <a:pPr algn="just">
              <a:buFont typeface="Wingdings" pitchFamily="2" charset="2"/>
              <a:buAutoNum type="arabicPeriod"/>
              <a:defRPr/>
            </a:pPr>
            <a:endParaRPr lang="en-GB" altLang="en-US" dirty="0">
              <a:latin typeface="Arial" panose="020B0604020202020204" pitchFamily="34" charset="0"/>
              <a:cs typeface="Arial" panose="020B0604020202020204" pitchFamily="34" charset="0"/>
            </a:endParaRPr>
          </a:p>
          <a:p>
            <a:pPr algn="just">
              <a:buFont typeface="Wingdings" pitchFamily="2" charset="2"/>
              <a:buAutoNum type="arabicPeriod"/>
              <a:defRPr/>
            </a:pPr>
            <a:endParaRPr lang="en-GB" altLang="en-US" dirty="0">
              <a:latin typeface="Arial" panose="020B0604020202020204" pitchFamily="34" charset="0"/>
              <a:cs typeface="Arial" panose="020B0604020202020204" pitchFamily="34" charset="0"/>
            </a:endParaRPr>
          </a:p>
          <a:p>
            <a:pPr algn="just">
              <a:buFont typeface="Wingdings" pitchFamily="2" charset="2"/>
              <a:buAutoNum type="arabicPeriod"/>
              <a:defRPr/>
            </a:pPr>
            <a:endParaRPr lang="en-GB" altLang="en-US" dirty="0">
              <a:latin typeface="Arial" panose="020B0604020202020204" pitchFamily="34" charset="0"/>
              <a:cs typeface="Arial" panose="020B0604020202020204" pitchFamily="34" charset="0"/>
            </a:endParaRPr>
          </a:p>
          <a:p>
            <a:pPr marL="287338" indent="-287338" algn="just">
              <a:buFont typeface="Wingdings" pitchFamily="2" charset="2"/>
              <a:buAutoNum type="arabicPeriod"/>
              <a:tabLst>
                <a:tab pos="231775" algn="l"/>
              </a:tabLst>
              <a:defRPr/>
            </a:pPr>
            <a:r>
              <a:rPr lang="en-GB" altLang="en-US" b="1" u="sng" dirty="0">
                <a:latin typeface="Arial" panose="020B0604020202020204" pitchFamily="34" charset="0"/>
                <a:cs typeface="Arial" panose="020B0604020202020204" pitchFamily="34" charset="0"/>
              </a:rPr>
              <a:t>CATCH 22 syndrome</a:t>
            </a:r>
            <a:r>
              <a:rPr lang="en-GB"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cardiac, </a:t>
            </a:r>
            <a:r>
              <a:rPr lang="en-US" altLang="en-US" dirty="0" err="1">
                <a:latin typeface="Arial" panose="020B0604020202020204" pitchFamily="34" charset="0"/>
                <a:cs typeface="Arial" panose="020B0604020202020204" pitchFamily="34" charset="0"/>
              </a:rPr>
              <a:t>abnomal</a:t>
            </a:r>
            <a:r>
              <a:rPr lang="en-US" altLang="en-US" dirty="0">
                <a:latin typeface="Arial" panose="020B0604020202020204" pitchFamily="34" charset="0"/>
                <a:cs typeface="Arial" panose="020B0604020202020204" pitchFamily="34" charset="0"/>
              </a:rPr>
              <a:t> faces, </a:t>
            </a:r>
            <a:r>
              <a:rPr lang="en-US" altLang="en-US" dirty="0" err="1">
                <a:latin typeface="Arial" panose="020B0604020202020204" pitchFamily="34" charset="0"/>
                <a:cs typeface="Arial" panose="020B0604020202020204" pitchFamily="34" charset="0"/>
              </a:rPr>
              <a:t>thymic</a:t>
            </a:r>
            <a:r>
              <a:rPr lang="en-US" altLang="en-US" dirty="0">
                <a:latin typeface="Arial" panose="020B0604020202020204" pitchFamily="34" charset="0"/>
                <a:cs typeface="Arial" panose="020B0604020202020204" pitchFamily="34" charset="0"/>
              </a:rPr>
              <a:t> hypoplasia, cleft palate, hypocalcemia)</a:t>
            </a:r>
            <a:r>
              <a:rPr lang="en-GB"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due to the deletion of the q11.13 region on chromosome 22.</a:t>
            </a:r>
          </a:p>
        </p:txBody>
      </p:sp>
      <p:pic>
        <p:nvPicPr>
          <p:cNvPr id="43012" name="Picture 2" descr="http://torresbioclan.pbworks.com/f/cru%20du%20chatt%20synd.jpg"/>
          <p:cNvPicPr>
            <a:picLocks noChangeAspect="1" noChangeArrowheads="1"/>
          </p:cNvPicPr>
          <p:nvPr/>
        </p:nvPicPr>
        <p:blipFill>
          <a:blip r:embed="rId2"/>
          <a:srcRect/>
          <a:stretch>
            <a:fillRect/>
          </a:stretch>
        </p:blipFill>
        <p:spPr bwMode="auto">
          <a:xfrm>
            <a:off x="6992938" y="890588"/>
            <a:ext cx="1466850" cy="1674812"/>
          </a:xfrm>
          <a:prstGeom prst="rect">
            <a:avLst/>
          </a:prstGeom>
          <a:noFill/>
          <a:ln w="9525">
            <a:noFill/>
            <a:miter lim="800000"/>
            <a:headEnd/>
            <a:tailEnd/>
          </a:ln>
        </p:spPr>
      </p:pic>
      <p:pic>
        <p:nvPicPr>
          <p:cNvPr id="43013" name="Picture 4" descr="http://www.medicalsubstance.com/wp-content/uploads/2012/06/Wolf-Hirschhorn-Syndrome-Image.jpg"/>
          <p:cNvPicPr>
            <a:picLocks noChangeAspect="1" noChangeArrowheads="1"/>
          </p:cNvPicPr>
          <p:nvPr/>
        </p:nvPicPr>
        <p:blipFill>
          <a:blip r:embed="rId3"/>
          <a:srcRect/>
          <a:stretch>
            <a:fillRect/>
          </a:stretch>
        </p:blipFill>
        <p:spPr bwMode="auto">
          <a:xfrm>
            <a:off x="6992938" y="2647950"/>
            <a:ext cx="1466850" cy="1714500"/>
          </a:xfrm>
          <a:prstGeom prst="rect">
            <a:avLst/>
          </a:prstGeom>
          <a:noFill/>
          <a:ln w="9525">
            <a:noFill/>
            <a:miter lim="800000"/>
            <a:headEnd/>
            <a:tailEnd/>
          </a:ln>
        </p:spPr>
      </p:pic>
      <p:pic>
        <p:nvPicPr>
          <p:cNvPr id="43014" name="Picture 6" descr="https://classconnection.s3.amazonaws.com/951/flashcards/583951/jpg/velocardiofacialsyndrome1325918226768.jpg"/>
          <p:cNvPicPr>
            <a:picLocks noChangeAspect="1" noChangeArrowheads="1"/>
          </p:cNvPicPr>
          <p:nvPr/>
        </p:nvPicPr>
        <p:blipFill>
          <a:blip r:embed="rId4"/>
          <a:srcRect/>
          <a:stretch>
            <a:fillRect/>
          </a:stretch>
        </p:blipFill>
        <p:spPr bwMode="auto">
          <a:xfrm>
            <a:off x="6992938" y="4508500"/>
            <a:ext cx="1466850" cy="208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0" y="1052513"/>
            <a:ext cx="55086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marL="0" indent="0" eaLnBrk="1" hangingPunct="1">
              <a:spcBef>
                <a:spcPct val="0"/>
              </a:spcBef>
              <a:buClrTx/>
              <a:buSzTx/>
              <a:buFont typeface="Wingdings" pitchFamily="2" charset="2"/>
              <a:buNone/>
              <a:defRPr/>
            </a:pPr>
            <a:r>
              <a:rPr lang="en-US" altLang="en-US" sz="1800" dirty="0" smtClean="0"/>
              <a:t>Many of Structural Chromosome Aberrations can be detected with staining techniques such as</a:t>
            </a:r>
          </a:p>
          <a:p>
            <a:pPr marL="0" indent="0" eaLnBrk="1" hangingPunct="1">
              <a:spcBef>
                <a:spcPct val="0"/>
              </a:spcBef>
              <a:buClrTx/>
              <a:buSzTx/>
              <a:buFont typeface="Wingdings" pitchFamily="2" charset="2"/>
              <a:buNone/>
              <a:defRPr/>
            </a:pPr>
            <a:endParaRPr lang="en-US" altLang="en-US" sz="1800" b="1" dirty="0" smtClean="0"/>
          </a:p>
          <a:p>
            <a:pPr marL="0" indent="0" eaLnBrk="1" hangingPunct="1">
              <a:spcBef>
                <a:spcPct val="0"/>
              </a:spcBef>
              <a:buClrTx/>
              <a:buSzTx/>
              <a:buFont typeface="Wingdings" pitchFamily="2" charset="2"/>
              <a:buNone/>
              <a:defRPr/>
            </a:pPr>
            <a:r>
              <a:rPr lang="en-US" altLang="en-US" sz="1800" b="1" dirty="0" smtClean="0">
                <a:solidFill>
                  <a:srgbClr val="FFFF00"/>
                </a:solidFill>
              </a:rPr>
              <a:t>Banding techniques. </a:t>
            </a:r>
          </a:p>
          <a:p>
            <a:pPr indent="-288925" algn="just" eaLnBrk="1" hangingPunct="1">
              <a:spcBef>
                <a:spcPct val="0"/>
              </a:spcBef>
              <a:buClrTx/>
              <a:buSzTx/>
              <a:buFont typeface="Wingdings" pitchFamily="2" charset="2"/>
              <a:buChar char="Ø"/>
              <a:defRPr/>
            </a:pPr>
            <a:r>
              <a:rPr lang="en-GB" altLang="en-US" sz="1800" dirty="0" smtClean="0"/>
              <a:t>In this </a:t>
            </a:r>
            <a:r>
              <a:rPr lang="en-GB" altLang="en-US" sz="1800" dirty="0" err="1" smtClean="0"/>
              <a:t>karyogram</a:t>
            </a:r>
            <a:r>
              <a:rPr lang="en-GB" altLang="en-US" sz="1800" dirty="0" smtClean="0"/>
              <a:t> ring formations of chromosomes 1, 7 &amp; 15 can be seen. </a:t>
            </a:r>
          </a:p>
          <a:p>
            <a:pPr indent="-288925" algn="just" eaLnBrk="1" hangingPunct="1">
              <a:spcBef>
                <a:spcPct val="0"/>
              </a:spcBef>
              <a:buClrTx/>
              <a:buSzTx/>
              <a:buFont typeface="Wingdings" pitchFamily="2" charset="2"/>
              <a:buChar char="Ø"/>
              <a:defRPr/>
            </a:pPr>
            <a:r>
              <a:rPr lang="en-US" altLang="en-US" sz="1800" dirty="0" err="1" smtClean="0"/>
              <a:t>Karyogram</a:t>
            </a:r>
            <a:r>
              <a:rPr lang="en-US" altLang="en-US" sz="1800" dirty="0" smtClean="0"/>
              <a:t> of the baby demonstrating deletion in chromosome 7 (arrow).</a:t>
            </a:r>
          </a:p>
          <a:p>
            <a:pPr indent="-288925" algn="just" eaLnBrk="1" hangingPunct="1">
              <a:spcBef>
                <a:spcPct val="0"/>
              </a:spcBef>
              <a:buClrTx/>
              <a:buSzTx/>
              <a:buFont typeface="Wingdings" pitchFamily="2" charset="2"/>
              <a:buChar char="Ø"/>
              <a:defRPr/>
            </a:pPr>
            <a:endParaRPr lang="en-US" altLang="en-US" sz="1800" dirty="0" smtClean="0"/>
          </a:p>
          <a:p>
            <a:pPr marL="53975" indent="0" algn="just" eaLnBrk="1" hangingPunct="1">
              <a:spcBef>
                <a:spcPct val="0"/>
              </a:spcBef>
              <a:buClrTx/>
              <a:buSzTx/>
              <a:buFont typeface="Wingdings" pitchFamily="2" charset="2"/>
              <a:buNone/>
              <a:defRPr/>
            </a:pPr>
            <a:r>
              <a:rPr lang="fr-FR" altLang="en-US" sz="1800" b="1" dirty="0" smtClean="0">
                <a:solidFill>
                  <a:srgbClr val="FFFF00"/>
                </a:solidFill>
              </a:rPr>
              <a:t>Fluorescence </a:t>
            </a:r>
            <a:r>
              <a:rPr lang="fr-FR" altLang="en-US" sz="1800" b="1" i="1" dirty="0" smtClean="0">
                <a:solidFill>
                  <a:srgbClr val="FFFF00"/>
                </a:solidFill>
              </a:rPr>
              <a:t>in situ </a:t>
            </a:r>
            <a:r>
              <a:rPr lang="fr-FR" altLang="en-US" sz="1800" b="1" dirty="0" err="1" smtClean="0">
                <a:solidFill>
                  <a:srgbClr val="FFFF00"/>
                </a:solidFill>
              </a:rPr>
              <a:t>hybridization</a:t>
            </a:r>
            <a:r>
              <a:rPr lang="fr-FR" altLang="en-US" sz="1800" b="1" dirty="0" smtClean="0">
                <a:solidFill>
                  <a:srgbClr val="FFFF00"/>
                </a:solidFill>
              </a:rPr>
              <a:t> (FISH) techniques</a:t>
            </a:r>
            <a:endParaRPr lang="en-US" altLang="en-US" sz="1800" dirty="0" smtClean="0">
              <a:solidFill>
                <a:srgbClr val="FFFF00"/>
              </a:solidFill>
            </a:endParaRPr>
          </a:p>
        </p:txBody>
      </p:sp>
      <p:sp>
        <p:nvSpPr>
          <p:cNvPr id="44035" name="Rectangle 6"/>
          <p:cNvSpPr>
            <a:spLocks noChangeArrowheads="1"/>
          </p:cNvSpPr>
          <p:nvPr/>
        </p:nvSpPr>
        <p:spPr bwMode="auto">
          <a:xfrm>
            <a:off x="287338" y="115888"/>
            <a:ext cx="8532812" cy="523220"/>
          </a:xfrm>
          <a:prstGeom prst="rect">
            <a:avLst/>
          </a:prstGeom>
          <a:solidFill>
            <a:srgbClr val="6666FF"/>
          </a:solidFill>
          <a:ln w="76200" cmpd="tri">
            <a:solidFill>
              <a:schemeClr val="tx1"/>
            </a:solidFill>
            <a:miter lim="800000"/>
            <a:headEnd/>
            <a:tailEnd/>
          </a:ln>
        </p:spPr>
        <p:txBody>
          <a:bodyPr>
            <a:spAutoFit/>
          </a:bodyPr>
          <a:lstStyle/>
          <a:p>
            <a:pPr algn="ctr"/>
            <a:r>
              <a:rPr lang="en-GB" altLang="en-US" sz="2800" b="1" dirty="0" smtClean="0"/>
              <a:t>Detection of </a:t>
            </a:r>
            <a:r>
              <a:rPr lang="en-US" altLang="en-US" sz="2800" b="1" dirty="0" smtClean="0"/>
              <a:t>Structural </a:t>
            </a:r>
            <a:r>
              <a:rPr lang="en-US" altLang="en-US" sz="2800" b="1" dirty="0"/>
              <a:t>Chromosome </a:t>
            </a:r>
            <a:r>
              <a:rPr lang="en-US" altLang="en-US" sz="2800" b="1" dirty="0" smtClean="0"/>
              <a:t>Aberrations</a:t>
            </a:r>
            <a:endParaRPr lang="en-US" altLang="en-US" b="1" dirty="0"/>
          </a:p>
        </p:txBody>
      </p:sp>
      <p:pic>
        <p:nvPicPr>
          <p:cNvPr id="44036" name="Picture 16"/>
          <p:cNvPicPr>
            <a:picLocks noChangeAspect="1" noChangeArrowheads="1"/>
          </p:cNvPicPr>
          <p:nvPr/>
        </p:nvPicPr>
        <p:blipFill>
          <a:blip r:embed="rId2"/>
          <a:srcRect/>
          <a:stretch>
            <a:fillRect/>
          </a:stretch>
        </p:blipFill>
        <p:spPr bwMode="auto">
          <a:xfrm>
            <a:off x="5688013" y="906462"/>
            <a:ext cx="3213100" cy="2674937"/>
          </a:xfrm>
          <a:prstGeom prst="rect">
            <a:avLst/>
          </a:prstGeom>
          <a:noFill/>
          <a:ln w="9525">
            <a:noFill/>
            <a:miter lim="800000"/>
            <a:headEnd/>
            <a:tailEnd/>
          </a:ln>
        </p:spPr>
      </p:pic>
      <p:sp>
        <p:nvSpPr>
          <p:cNvPr id="44038"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ltLang="en-US"/>
          </a:p>
        </p:txBody>
      </p:sp>
      <p:pic>
        <p:nvPicPr>
          <p:cNvPr id="44039" name="Picture 8"/>
          <p:cNvPicPr>
            <a:picLocks noChangeAspect="1" noChangeArrowheads="1"/>
          </p:cNvPicPr>
          <p:nvPr/>
        </p:nvPicPr>
        <p:blipFill>
          <a:blip r:embed="rId3"/>
          <a:srcRect/>
          <a:stretch>
            <a:fillRect/>
          </a:stretch>
        </p:blipFill>
        <p:spPr bwMode="auto">
          <a:xfrm>
            <a:off x="4356100" y="3962401"/>
            <a:ext cx="4538663" cy="2770188"/>
          </a:xfrm>
          <a:prstGeom prst="rect">
            <a:avLst/>
          </a:prstGeom>
          <a:noFill/>
          <a:ln w="9525">
            <a:noFill/>
            <a:miter lim="800000"/>
            <a:headEnd/>
            <a:tailEnd/>
          </a:ln>
        </p:spPr>
      </p:pic>
      <p:sp>
        <p:nvSpPr>
          <p:cNvPr id="44040" name="Rectangle 2"/>
          <p:cNvSpPr>
            <a:spLocks noChangeArrowheads="1"/>
          </p:cNvSpPr>
          <p:nvPr/>
        </p:nvSpPr>
        <p:spPr bwMode="auto">
          <a:xfrm>
            <a:off x="0" y="3962400"/>
            <a:ext cx="4105275" cy="2584450"/>
          </a:xfrm>
          <a:prstGeom prst="rect">
            <a:avLst/>
          </a:prstGeom>
          <a:noFill/>
          <a:ln w="9525">
            <a:noFill/>
            <a:miter lim="800000"/>
            <a:headEnd/>
            <a:tailEnd/>
          </a:ln>
        </p:spPr>
        <p:txBody>
          <a:bodyPr>
            <a:spAutoFit/>
          </a:bodyPr>
          <a:lstStyle/>
          <a:p>
            <a:pPr marL="339725" indent="-285750" algn="just">
              <a:buFont typeface="Wingdings" pitchFamily="2" charset="2"/>
              <a:buChar char="Ø"/>
            </a:pPr>
            <a:r>
              <a:rPr lang="en-US" altLang="en-US" dirty="0"/>
              <a:t>2 translocations between chromosomes 1 and 8. </a:t>
            </a:r>
          </a:p>
          <a:p>
            <a:pPr marL="339725" indent="-285750" algn="just">
              <a:buFont typeface="Wingdings" pitchFamily="2" charset="2"/>
              <a:buChar char="Ø"/>
            </a:pPr>
            <a:r>
              <a:rPr lang="en-US" altLang="en-US" dirty="0"/>
              <a:t>Translocation between chromosomes 3 and 21. </a:t>
            </a:r>
          </a:p>
          <a:p>
            <a:pPr marL="339725" indent="-285750" algn="just">
              <a:buFont typeface="Wingdings" pitchFamily="2" charset="2"/>
              <a:buChar char="Ø"/>
            </a:pPr>
            <a:r>
              <a:rPr lang="en-US" altLang="en-US" dirty="0"/>
              <a:t>Aberrant chromosome 14 with an additional part derived from the same chromosome on the short arm.</a:t>
            </a:r>
          </a:p>
          <a:p>
            <a:pPr marL="339725" indent="-285750" algn="just">
              <a:buFont typeface="Wingdings" pitchFamily="2" charset="2"/>
              <a:buChar char="Ø"/>
            </a:pPr>
            <a:r>
              <a:rPr lang="en-US" altLang="en-US" dirty="0" err="1"/>
              <a:t>Trisomy</a:t>
            </a:r>
            <a:r>
              <a:rPr lang="en-US" altLang="en-US" dirty="0"/>
              <a:t> of chromosome 13 was identified.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r>
              <a:rPr lang="en-US" sz="2800" b="1" baseline="30000" dirty="0" smtClean="0">
                <a:solidFill>
                  <a:srgbClr val="FFFF00"/>
                </a:solidFill>
                <a:latin typeface="Times New Roman" pitchFamily="18" charset="0"/>
                <a:cs typeface="Times New Roman" pitchFamily="18" charset="0"/>
              </a:rPr>
              <a:t>2- Numerical Chromosome Aberrations</a:t>
            </a:r>
          </a:p>
          <a:p>
            <a:pPr lvl="0">
              <a:lnSpc>
                <a:spcPct val="150000"/>
              </a:lnSpc>
              <a:buFont typeface="Wingdings" pitchFamily="2" charset="2"/>
              <a:buChar char="Ø"/>
            </a:pPr>
            <a:r>
              <a:rPr lang="en-US" b="1" baseline="30000" dirty="0" smtClean="0">
                <a:latin typeface="Times New Roman" pitchFamily="18" charset="0"/>
                <a:cs typeface="Times New Roman" pitchFamily="18" charset="0"/>
              </a:rPr>
              <a:t>These are changes in the number of chromosomes in the genome. </a:t>
            </a:r>
          </a:p>
          <a:p>
            <a:pPr lvl="0">
              <a:lnSpc>
                <a:spcPct val="150000"/>
              </a:lnSpc>
              <a:buFont typeface="Wingdings" pitchFamily="2" charset="2"/>
              <a:buChar char="Ø"/>
            </a:pPr>
            <a:r>
              <a:rPr lang="en-US" b="1" baseline="30000" dirty="0" smtClean="0">
                <a:latin typeface="Times New Roman" pitchFamily="18" charset="0"/>
                <a:cs typeface="Times New Roman" pitchFamily="18" charset="0"/>
              </a:rPr>
              <a:t>When mutations change the number of whole chromosome sets present, </a:t>
            </a:r>
            <a:r>
              <a:rPr lang="en-US" b="1" baseline="30000" dirty="0" err="1" smtClean="0">
                <a:latin typeface="Times New Roman" pitchFamily="18" charset="0"/>
                <a:cs typeface="Times New Roman" pitchFamily="18" charset="0"/>
              </a:rPr>
              <a:t>polyploid</a:t>
            </a:r>
            <a:r>
              <a:rPr lang="en-US" b="1" baseline="30000" dirty="0" smtClean="0">
                <a:latin typeface="Times New Roman" pitchFamily="18" charset="0"/>
                <a:cs typeface="Times New Roman" pitchFamily="18" charset="0"/>
              </a:rPr>
              <a:t> cells result. When mutations change parts of chromosome sets, </a:t>
            </a:r>
            <a:r>
              <a:rPr lang="en-US" b="1" baseline="30000" dirty="0" err="1" smtClean="0">
                <a:latin typeface="Times New Roman" pitchFamily="18" charset="0"/>
                <a:cs typeface="Times New Roman" pitchFamily="18" charset="0"/>
              </a:rPr>
              <a:t>aneuploid</a:t>
            </a:r>
            <a:r>
              <a:rPr lang="en-US" b="1" baseline="30000" dirty="0" smtClean="0">
                <a:latin typeface="Times New Roman" pitchFamily="18" charset="0"/>
                <a:cs typeface="Times New Roman" pitchFamily="18" charset="0"/>
              </a:rPr>
              <a:t> cells result. </a:t>
            </a:r>
          </a:p>
          <a:p>
            <a:pPr lvl="0">
              <a:lnSpc>
                <a:spcPct val="150000"/>
              </a:lnSpc>
              <a:buFont typeface="Wingdings" pitchFamily="2" charset="2"/>
              <a:buChar char="Ø"/>
            </a:pPr>
            <a:r>
              <a:rPr lang="en-US" b="1" baseline="30000" dirty="0" smtClean="0">
                <a:solidFill>
                  <a:srgbClr val="FFFF00"/>
                </a:solidFill>
                <a:latin typeface="Times New Roman" pitchFamily="18" charset="0"/>
                <a:cs typeface="Times New Roman" pitchFamily="18" charset="0"/>
              </a:rPr>
              <a:t>Polyploidy</a:t>
            </a:r>
            <a:r>
              <a:rPr lang="en-US" b="1" baseline="30000" dirty="0" smtClean="0">
                <a:latin typeface="Times New Roman" pitchFamily="18" charset="0"/>
                <a:cs typeface="Times New Roman" pitchFamily="18" charset="0"/>
              </a:rPr>
              <a:t> such as </a:t>
            </a:r>
            <a:r>
              <a:rPr lang="en-US" b="1" baseline="30000" dirty="0" err="1" smtClean="0">
                <a:solidFill>
                  <a:srgbClr val="92D050"/>
                </a:solidFill>
                <a:latin typeface="Times New Roman" pitchFamily="18" charset="0"/>
                <a:cs typeface="Times New Roman" pitchFamily="18" charset="0"/>
              </a:rPr>
              <a:t>triploidy</a:t>
            </a:r>
            <a:r>
              <a:rPr lang="en-US" b="1" baseline="30000" dirty="0" smtClean="0">
                <a:solidFill>
                  <a:srgbClr val="92D050"/>
                </a:solidFill>
                <a:latin typeface="Times New Roman" pitchFamily="18" charset="0"/>
                <a:cs typeface="Times New Roman" pitchFamily="18" charset="0"/>
              </a:rPr>
              <a:t> (3n) and </a:t>
            </a:r>
            <a:r>
              <a:rPr lang="en-US" b="1" baseline="30000" dirty="0" err="1" smtClean="0">
                <a:solidFill>
                  <a:srgbClr val="92D050"/>
                </a:solidFill>
                <a:latin typeface="Times New Roman" pitchFamily="18" charset="0"/>
                <a:cs typeface="Times New Roman" pitchFamily="18" charset="0"/>
              </a:rPr>
              <a:t>tetraploidy</a:t>
            </a:r>
            <a:r>
              <a:rPr lang="en-US" b="1" baseline="30000" dirty="0" smtClean="0">
                <a:solidFill>
                  <a:srgbClr val="92D050"/>
                </a:solidFill>
                <a:latin typeface="Times New Roman" pitchFamily="18" charset="0"/>
                <a:cs typeface="Times New Roman" pitchFamily="18" charset="0"/>
              </a:rPr>
              <a:t> (4n) are common in the plant</a:t>
            </a:r>
            <a:r>
              <a:rPr lang="en-US" b="1" baseline="30000" dirty="0" smtClean="0">
                <a:latin typeface="Times New Roman" pitchFamily="18" charset="0"/>
                <a:cs typeface="Times New Roman" pitchFamily="18" charset="0"/>
              </a:rPr>
              <a:t> kingdom and are even represented in the animal kingdom.</a:t>
            </a:r>
          </a:p>
          <a:p>
            <a:pPr lvl="0">
              <a:lnSpc>
                <a:spcPct val="150000"/>
              </a:lnSpc>
              <a:buFont typeface="Wingdings" pitchFamily="2" charset="2"/>
              <a:buChar char="Ø"/>
            </a:pPr>
            <a:r>
              <a:rPr lang="en-US" b="1" baseline="30000" dirty="0" err="1" smtClean="0">
                <a:solidFill>
                  <a:srgbClr val="FFFF00"/>
                </a:solidFill>
                <a:latin typeface="Times New Roman" pitchFamily="18" charset="0"/>
                <a:cs typeface="Times New Roman" pitchFamily="18" charset="0"/>
              </a:rPr>
              <a:t>Triploidy</a:t>
            </a:r>
            <a:r>
              <a:rPr lang="en-US" b="1" baseline="30000" dirty="0" smtClean="0">
                <a:solidFill>
                  <a:srgbClr val="FFFF00"/>
                </a:solidFill>
                <a:latin typeface="Times New Roman" pitchFamily="18" charset="0"/>
                <a:cs typeface="Times New Roman" pitchFamily="18" charset="0"/>
              </a:rPr>
              <a:t> </a:t>
            </a:r>
            <a:r>
              <a:rPr lang="en-US" b="1" baseline="30000" dirty="0" smtClean="0">
                <a:latin typeface="Times New Roman" pitchFamily="18" charset="0"/>
                <a:cs typeface="Times New Roman" pitchFamily="18" charset="0"/>
              </a:rPr>
              <a:t>happens when either two sperm cells fertilize the </a:t>
            </a:r>
            <a:r>
              <a:rPr lang="en-US" b="1" baseline="30000" dirty="0" err="1" smtClean="0">
                <a:latin typeface="Times New Roman" pitchFamily="18" charset="0"/>
                <a:cs typeface="Times New Roman" pitchFamily="18" charset="0"/>
              </a:rPr>
              <a:t>oocyte</a:t>
            </a:r>
            <a:r>
              <a:rPr lang="en-US" b="1" baseline="30000" dirty="0" smtClean="0">
                <a:latin typeface="Times New Roman" pitchFamily="18" charset="0"/>
                <a:cs typeface="Times New Roman" pitchFamily="18" charset="0"/>
              </a:rPr>
              <a:t> or when a diploid </a:t>
            </a:r>
            <a:r>
              <a:rPr lang="en-US" b="1" baseline="30000" dirty="0" err="1" smtClean="0">
                <a:latin typeface="Times New Roman" pitchFamily="18" charset="0"/>
                <a:cs typeface="Times New Roman" pitchFamily="18" charset="0"/>
              </a:rPr>
              <a:t>oocyte</a:t>
            </a:r>
            <a:r>
              <a:rPr lang="en-US" b="1" baseline="30000" dirty="0" smtClean="0">
                <a:latin typeface="Times New Roman" pitchFamily="18" charset="0"/>
                <a:cs typeface="Times New Roman" pitchFamily="18" charset="0"/>
              </a:rPr>
              <a:t> is fertilized. This results in various anomalies. </a:t>
            </a:r>
          </a:p>
          <a:p>
            <a:pPr lvl="0">
              <a:lnSpc>
                <a:spcPct val="150000"/>
              </a:lnSpc>
              <a:buFont typeface="Wingdings" pitchFamily="2" charset="2"/>
              <a:buChar char="Ø"/>
            </a:pPr>
            <a:r>
              <a:rPr lang="en-US" b="1" baseline="30000" dirty="0" err="1" smtClean="0">
                <a:solidFill>
                  <a:srgbClr val="FFFF00"/>
                </a:solidFill>
                <a:latin typeface="Times New Roman" pitchFamily="18" charset="0"/>
                <a:cs typeface="Times New Roman" pitchFamily="18" charset="0"/>
              </a:rPr>
              <a:t>Tetraploidy</a:t>
            </a:r>
            <a:r>
              <a:rPr lang="en-US" b="1" baseline="30000" dirty="0" smtClean="0">
                <a:solidFill>
                  <a:srgbClr val="FFFF00"/>
                </a:solidFill>
                <a:latin typeface="Times New Roman" pitchFamily="18" charset="0"/>
                <a:cs typeface="Times New Roman" pitchFamily="18" charset="0"/>
              </a:rPr>
              <a:t> </a:t>
            </a:r>
            <a:r>
              <a:rPr lang="en-US" b="1" baseline="30000" dirty="0" smtClean="0">
                <a:latin typeface="Times New Roman" pitchFamily="18" charset="0"/>
                <a:cs typeface="Times New Roman" pitchFamily="18" charset="0"/>
              </a:rPr>
              <a:t>arises mostly through a disturbance during a mitotic division. Physiologically, tri- and </a:t>
            </a:r>
            <a:r>
              <a:rPr lang="en-US" b="1" baseline="30000" dirty="0" err="1" smtClean="0">
                <a:latin typeface="Times New Roman" pitchFamily="18" charset="0"/>
                <a:cs typeface="Times New Roman" pitchFamily="18" charset="0"/>
              </a:rPr>
              <a:t>tetraploidies</a:t>
            </a:r>
            <a:r>
              <a:rPr lang="en-US" b="1" baseline="30000" dirty="0" smtClean="0">
                <a:latin typeface="Times New Roman" pitchFamily="18" charset="0"/>
                <a:cs typeface="Times New Roman" pitchFamily="18" charset="0"/>
              </a:rPr>
              <a:t> occur in liver and bone marrow cells. </a:t>
            </a:r>
            <a:r>
              <a:rPr lang="en-US" b="1" baseline="30000" dirty="0" smtClean="0">
                <a:solidFill>
                  <a:srgbClr val="92D050"/>
                </a:solidFill>
                <a:latin typeface="Times New Roman" pitchFamily="18" charset="0"/>
                <a:cs typeface="Times New Roman" pitchFamily="18" charset="0"/>
              </a:rPr>
              <a:t>Children with a triploid or </a:t>
            </a:r>
            <a:r>
              <a:rPr lang="en-US" b="1" baseline="30000" dirty="0" err="1" smtClean="0">
                <a:solidFill>
                  <a:srgbClr val="92D050"/>
                </a:solidFill>
                <a:latin typeface="Times New Roman" pitchFamily="18" charset="0"/>
                <a:cs typeface="Times New Roman" pitchFamily="18" charset="0"/>
              </a:rPr>
              <a:t>tetraploid</a:t>
            </a:r>
            <a:r>
              <a:rPr lang="en-US" b="1" baseline="30000" dirty="0" smtClean="0">
                <a:solidFill>
                  <a:srgbClr val="92D050"/>
                </a:solidFill>
                <a:latin typeface="Times New Roman" pitchFamily="18" charset="0"/>
                <a:cs typeface="Times New Roman" pitchFamily="18" charset="0"/>
              </a:rPr>
              <a:t> chromosome set can not survive.</a:t>
            </a:r>
          </a:p>
          <a:p>
            <a:pPr lvl="0">
              <a:lnSpc>
                <a:spcPct val="150000"/>
              </a:lnSpc>
              <a:buFont typeface="Wingdings" pitchFamily="2" charset="2"/>
              <a:buChar char="Ø"/>
            </a:pPr>
            <a:r>
              <a:rPr lang="en-US" b="1" baseline="30000" dirty="0" smtClean="0">
                <a:solidFill>
                  <a:srgbClr val="FFFF00"/>
                </a:solidFill>
                <a:latin typeface="Times New Roman" pitchFamily="18" charset="0"/>
                <a:cs typeface="Times New Roman" pitchFamily="18" charset="0"/>
              </a:rPr>
              <a:t>Allopolyploid plants </a:t>
            </a:r>
            <a:r>
              <a:rPr lang="en-US" b="1" baseline="30000" dirty="0" smtClean="0">
                <a:latin typeface="Times New Roman" pitchFamily="18" charset="0"/>
                <a:cs typeface="Times New Roman" pitchFamily="18" charset="0"/>
              </a:rPr>
              <a:t>are obtained by crossing two related species and then doubling the </a:t>
            </a:r>
          </a:p>
          <a:p>
            <a:pPr lvl="0">
              <a:lnSpc>
                <a:spcPct val="150000"/>
              </a:lnSpc>
              <a:buNone/>
            </a:pPr>
            <a:r>
              <a:rPr lang="en-US" b="1" baseline="30000" dirty="0" smtClean="0">
                <a:latin typeface="Times New Roman" pitchFamily="18" charset="0"/>
                <a:cs typeface="Times New Roman" pitchFamily="18" charset="0"/>
              </a:rPr>
              <a:t>        progeny chromosomes through the use of </a:t>
            </a:r>
            <a:r>
              <a:rPr lang="en-US" b="1" baseline="30000" dirty="0" err="1" smtClean="0">
                <a:latin typeface="Times New Roman" pitchFamily="18" charset="0"/>
                <a:cs typeface="Times New Roman" pitchFamily="18" charset="0"/>
              </a:rPr>
              <a:t>colchicine</a:t>
            </a:r>
            <a:r>
              <a:rPr lang="en-US" b="1" baseline="30000" dirty="0" smtClean="0">
                <a:latin typeface="Times New Roman" pitchFamily="18" charset="0"/>
                <a:cs typeface="Times New Roman" pitchFamily="18" charset="0"/>
              </a:rPr>
              <a:t> or through somatic cell fusion. </a:t>
            </a:r>
          </a:p>
          <a:p>
            <a:pPr lvl="0">
              <a:lnSpc>
                <a:spcPct val="150000"/>
              </a:lnSpc>
              <a:buNone/>
            </a:pPr>
            <a:r>
              <a:rPr lang="en-US" b="1" baseline="30000" dirty="0" smtClean="0">
                <a:latin typeface="Times New Roman" pitchFamily="18" charset="0"/>
                <a:cs typeface="Times New Roman" pitchFamily="18" charset="0"/>
              </a:rPr>
              <a:t>        These techniques have important applications in crop breeding, because allopolyploids</a:t>
            </a:r>
          </a:p>
          <a:p>
            <a:pPr lvl="0">
              <a:lnSpc>
                <a:spcPct val="150000"/>
              </a:lnSpc>
              <a:buNone/>
            </a:pPr>
            <a:r>
              <a:rPr lang="en-US" b="1" baseline="30000" dirty="0" smtClean="0">
                <a:latin typeface="Times New Roman" pitchFamily="18" charset="0"/>
                <a:cs typeface="Times New Roman" pitchFamily="18" charset="0"/>
              </a:rPr>
              <a:t>         combine the useful features of the two parental species into one type.</a:t>
            </a:r>
          </a:p>
          <a:p>
            <a:pPr lvl="0">
              <a:lnSpc>
                <a:spcPct val="150000"/>
              </a:lnSpc>
              <a:buFont typeface="Wingdings" pitchFamily="2" charset="2"/>
              <a:buChar char="Ø"/>
            </a:pPr>
            <a:r>
              <a:rPr lang="en-US" b="1" baseline="30000" dirty="0" smtClean="0">
                <a:solidFill>
                  <a:srgbClr val="FFFF00"/>
                </a:solidFill>
                <a:latin typeface="Times New Roman" pitchFamily="18" charset="0"/>
                <a:cs typeface="Times New Roman" pitchFamily="18" charset="0"/>
              </a:rPr>
              <a:t>Polyploidy</a:t>
            </a:r>
            <a:r>
              <a:rPr lang="en-US" b="1" baseline="30000" dirty="0" smtClean="0">
                <a:latin typeface="Times New Roman" pitchFamily="18" charset="0"/>
                <a:cs typeface="Times New Roman" pitchFamily="18" charset="0"/>
              </a:rPr>
              <a:t> </a:t>
            </a:r>
            <a:r>
              <a:rPr lang="en-US" b="1" baseline="30000" dirty="0" smtClean="0">
                <a:solidFill>
                  <a:srgbClr val="92D050"/>
                </a:solidFill>
                <a:latin typeface="Times New Roman" pitchFamily="18" charset="0"/>
                <a:cs typeface="Times New Roman" pitchFamily="18" charset="0"/>
              </a:rPr>
              <a:t>can result in an organism of larger dimensions</a:t>
            </a:r>
            <a:r>
              <a:rPr lang="en-US" b="1" baseline="30000" dirty="0" smtClean="0">
                <a:latin typeface="Times New Roman" pitchFamily="18" charset="0"/>
                <a:cs typeface="Times New Roman" pitchFamily="18" charset="0"/>
              </a:rPr>
              <a:t>; this discovery has permitted </a:t>
            </a:r>
          </a:p>
          <a:p>
            <a:pPr lvl="0">
              <a:lnSpc>
                <a:spcPct val="150000"/>
              </a:lnSpc>
              <a:buNone/>
            </a:pPr>
            <a:r>
              <a:rPr lang="en-US" b="1" baseline="30000" dirty="0" smtClean="0">
                <a:latin typeface="Times New Roman" pitchFamily="18" charset="0"/>
                <a:cs typeface="Times New Roman" pitchFamily="18" charset="0"/>
              </a:rPr>
              <a:t>         important advances in horticulture and </a:t>
            </a:r>
            <a:r>
              <a:rPr lang="en-US" b="1" baseline="30000" dirty="0" smtClean="0">
                <a:solidFill>
                  <a:srgbClr val="92D050"/>
                </a:solidFill>
                <a:latin typeface="Times New Roman" pitchFamily="18" charset="0"/>
                <a:cs typeface="Times New Roman" pitchFamily="18" charset="0"/>
              </a:rPr>
              <a:t>in crop breeding</a:t>
            </a:r>
            <a:r>
              <a:rPr lang="en-US" b="1" baseline="30000" dirty="0" smtClean="0">
                <a:latin typeface="Times New Roman" pitchFamily="18" charset="0"/>
                <a:cs typeface="Times New Roman" pitchFamily="18" charset="0"/>
              </a:rPr>
              <a:t>.</a:t>
            </a:r>
          </a:p>
          <a:p>
            <a:pPr>
              <a:lnSpc>
                <a:spcPct val="150000"/>
              </a:lnSpc>
              <a:buFont typeface="Wingdings" pitchFamily="2" charset="2"/>
              <a:buChar char="Ø"/>
            </a:pPr>
            <a:r>
              <a:rPr lang="en-US" b="1" baseline="30000" dirty="0" smtClean="0">
                <a:latin typeface="Times New Roman" pitchFamily="18" charset="0"/>
                <a:cs typeface="Times New Roman" pitchFamily="18" charset="0"/>
              </a:rPr>
              <a:t>The normal species-specific </a:t>
            </a:r>
            <a:r>
              <a:rPr lang="en-US" b="1" u="sng" baseline="30000" dirty="0" smtClean="0">
                <a:solidFill>
                  <a:srgbClr val="FFFF00"/>
                </a:solidFill>
                <a:latin typeface="Times New Roman" pitchFamily="18" charset="0"/>
                <a:cs typeface="Times New Roman" pitchFamily="18" charset="0"/>
              </a:rPr>
              <a:t>diploid genome is </a:t>
            </a:r>
            <a:r>
              <a:rPr lang="en-US" b="1" u="sng" baseline="30000" dirty="0" err="1" smtClean="0">
                <a:solidFill>
                  <a:srgbClr val="FFFF00"/>
                </a:solidFill>
                <a:latin typeface="Times New Roman" pitchFamily="18" charset="0"/>
                <a:cs typeface="Times New Roman" pitchFamily="18" charset="0"/>
              </a:rPr>
              <a:t>euploid</a:t>
            </a:r>
            <a:r>
              <a:rPr lang="en-US" b="1" baseline="30000" dirty="0" smtClean="0">
                <a:latin typeface="Times New Roman" pitchFamily="18" charset="0"/>
                <a:cs typeface="Times New Roman" pitchFamily="18" charset="0"/>
              </a:rPr>
              <a:t>, and contains a complete set of </a:t>
            </a:r>
          </a:p>
          <a:p>
            <a:pPr>
              <a:lnSpc>
                <a:spcPct val="150000"/>
              </a:lnSpc>
              <a:buNone/>
            </a:pPr>
            <a:r>
              <a:rPr lang="en-US" b="1" baseline="30000" dirty="0" smtClean="0">
                <a:latin typeface="Times New Roman" pitchFamily="18" charset="0"/>
                <a:cs typeface="Times New Roman" pitchFamily="18" charset="0"/>
              </a:rPr>
              <a:t>        chromosomes from each parent, </a:t>
            </a:r>
            <a:r>
              <a:rPr lang="en-US" b="1" baseline="30000" dirty="0" smtClean="0">
                <a:solidFill>
                  <a:srgbClr val="FFFF00"/>
                </a:solidFill>
                <a:latin typeface="Times New Roman" pitchFamily="18" charset="0"/>
                <a:cs typeface="Times New Roman" pitchFamily="18" charset="0"/>
              </a:rPr>
              <a:t>e.g. 2n = 46 for humans</a:t>
            </a:r>
            <a:r>
              <a:rPr lang="en-US" baseline="30000" dirty="0" smtClean="0">
                <a:solidFill>
                  <a:srgbClr val="FFFF00"/>
                </a:solidFill>
              </a:rPr>
              <a:t>. </a:t>
            </a:r>
          </a:p>
          <a:p>
            <a:pPr lvl="0">
              <a:lnSpc>
                <a:spcPct val="150000"/>
              </a:lnSpc>
              <a:buFont typeface="Wingdings" pitchFamily="2" charset="2"/>
              <a:buChar char="Ø"/>
            </a:pPr>
            <a:endParaRPr lang="en-US" b="1" baseline="300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lvl="0">
              <a:lnSpc>
                <a:spcPct val="150000"/>
              </a:lnSpc>
              <a:buFont typeface="Wingdings" pitchFamily="2" charset="2"/>
              <a:buChar char="Ø"/>
            </a:pPr>
            <a:r>
              <a:rPr lang="en-US" b="1" baseline="30000" dirty="0" err="1" smtClean="0">
                <a:solidFill>
                  <a:srgbClr val="FFFF00"/>
                </a:solidFill>
                <a:latin typeface="Times New Roman" pitchFamily="18" charset="0"/>
                <a:cs typeface="Times New Roman" pitchFamily="18" charset="0"/>
              </a:rPr>
              <a:t>Aneuploid</a:t>
            </a:r>
            <a:r>
              <a:rPr lang="en-US" b="1" baseline="30000" dirty="0" smtClean="0">
                <a:solidFill>
                  <a:srgbClr val="FFFF00"/>
                </a:solidFill>
                <a:latin typeface="Times New Roman" pitchFamily="18" charset="0"/>
                <a:cs typeface="Times New Roman" pitchFamily="18" charset="0"/>
              </a:rPr>
              <a:t> and </a:t>
            </a:r>
            <a:r>
              <a:rPr lang="en-US" b="1" baseline="30000" dirty="0" err="1" smtClean="0">
                <a:solidFill>
                  <a:srgbClr val="FFFF00"/>
                </a:solidFill>
                <a:latin typeface="Times New Roman" pitchFamily="18" charset="0"/>
                <a:cs typeface="Times New Roman" pitchFamily="18" charset="0"/>
              </a:rPr>
              <a:t>ployploid</a:t>
            </a:r>
            <a:r>
              <a:rPr lang="en-US" b="1" baseline="30000" dirty="0" smtClean="0">
                <a:solidFill>
                  <a:srgbClr val="FFFF00"/>
                </a:solidFill>
                <a:latin typeface="Times New Roman" pitchFamily="18" charset="0"/>
                <a:cs typeface="Times New Roman" pitchFamily="18" charset="0"/>
              </a:rPr>
              <a:t> </a:t>
            </a:r>
            <a:r>
              <a:rPr lang="en-US" b="1" baseline="30000" dirty="0" smtClean="0">
                <a:latin typeface="Times New Roman" pitchFamily="18" charset="0"/>
                <a:cs typeface="Times New Roman" pitchFamily="18" charset="0"/>
              </a:rPr>
              <a:t>cells have chromosome numbers that differ from the normal number for the species. In </a:t>
            </a:r>
            <a:r>
              <a:rPr lang="en-US" b="1" baseline="30000" dirty="0" err="1" smtClean="0">
                <a:latin typeface="Times New Roman" pitchFamily="18" charset="0"/>
                <a:cs typeface="Times New Roman" pitchFamily="18" charset="0"/>
              </a:rPr>
              <a:t>aneuploidy</a:t>
            </a:r>
            <a:r>
              <a:rPr lang="en-US" b="1" baseline="30000" dirty="0" smtClean="0">
                <a:latin typeface="Times New Roman" pitchFamily="18" charset="0"/>
                <a:cs typeface="Times New Roman" pitchFamily="18" charset="0"/>
              </a:rPr>
              <a:t>, the deviation in chromosome number involves one or a few chromosomes, whereas in </a:t>
            </a:r>
            <a:r>
              <a:rPr lang="en-US" b="1" baseline="30000" dirty="0" err="1" smtClean="0">
                <a:latin typeface="Times New Roman" pitchFamily="18" charset="0"/>
                <a:cs typeface="Times New Roman" pitchFamily="18" charset="0"/>
              </a:rPr>
              <a:t>ployploidy</a:t>
            </a:r>
            <a:r>
              <a:rPr lang="en-US" b="1" baseline="30000" dirty="0" smtClean="0">
                <a:latin typeface="Times New Roman" pitchFamily="18" charset="0"/>
                <a:cs typeface="Times New Roman" pitchFamily="18" charset="0"/>
              </a:rPr>
              <a:t>, the alteration involves complete sets of chromosomes. </a:t>
            </a:r>
            <a:r>
              <a:rPr lang="en-US" b="1" baseline="30000" dirty="0" smtClean="0">
                <a:solidFill>
                  <a:srgbClr val="92D050"/>
                </a:solidFill>
                <a:latin typeface="Times New Roman" pitchFamily="18" charset="0"/>
                <a:cs typeface="Times New Roman" pitchFamily="18" charset="0"/>
              </a:rPr>
              <a:t>For example, in humans, where the normal diploid (2n) chromosome number is 46, cells with 45 or 47 chromosomes would be described as </a:t>
            </a:r>
            <a:r>
              <a:rPr lang="en-US" b="1" baseline="30000" dirty="0" err="1" smtClean="0">
                <a:solidFill>
                  <a:srgbClr val="92D050"/>
                </a:solidFill>
                <a:latin typeface="Times New Roman" pitchFamily="18" charset="0"/>
                <a:cs typeface="Times New Roman" pitchFamily="18" charset="0"/>
              </a:rPr>
              <a:t>aneuploid</a:t>
            </a:r>
            <a:r>
              <a:rPr lang="en-US" b="1" baseline="30000" dirty="0" smtClean="0">
                <a:solidFill>
                  <a:srgbClr val="92D050"/>
                </a:solidFill>
                <a:latin typeface="Times New Roman" pitchFamily="18" charset="0"/>
                <a:cs typeface="Times New Roman" pitchFamily="18" charset="0"/>
              </a:rPr>
              <a:t>, whereas cells with 69 chromosomes would be described as </a:t>
            </a:r>
            <a:r>
              <a:rPr lang="en-US" b="1" baseline="30000" dirty="0" err="1" smtClean="0">
                <a:solidFill>
                  <a:srgbClr val="92D050"/>
                </a:solidFill>
                <a:latin typeface="Times New Roman" pitchFamily="18" charset="0"/>
                <a:cs typeface="Times New Roman" pitchFamily="18" charset="0"/>
              </a:rPr>
              <a:t>ployploid</a:t>
            </a:r>
            <a:r>
              <a:rPr lang="en-US" b="1" baseline="30000" dirty="0" smtClean="0">
                <a:solidFill>
                  <a:srgbClr val="92D050"/>
                </a:solidFill>
                <a:latin typeface="Times New Roman" pitchFamily="18" charset="0"/>
                <a:cs typeface="Times New Roman" pitchFamily="18" charset="0"/>
              </a:rPr>
              <a:t>, in this case triploid (3n). </a:t>
            </a:r>
          </a:p>
          <a:p>
            <a:pPr lvl="0">
              <a:lnSpc>
                <a:spcPct val="150000"/>
              </a:lnSpc>
              <a:buFont typeface="Wingdings" pitchFamily="2" charset="2"/>
              <a:buChar char="Ø"/>
            </a:pPr>
            <a:r>
              <a:rPr lang="en-US" b="1" baseline="30000" dirty="0" err="1" smtClean="0">
                <a:solidFill>
                  <a:srgbClr val="FFFF00"/>
                </a:solidFill>
                <a:latin typeface="Times New Roman" pitchFamily="18" charset="0"/>
                <a:cs typeface="Times New Roman" pitchFamily="18" charset="0"/>
              </a:rPr>
              <a:t>Aneuploid</a:t>
            </a:r>
            <a:r>
              <a:rPr lang="en-US" b="1" baseline="30000" dirty="0" smtClean="0">
                <a:solidFill>
                  <a:srgbClr val="FFFF00"/>
                </a:solidFill>
                <a:latin typeface="Times New Roman" pitchFamily="18" charset="0"/>
                <a:cs typeface="Times New Roman" pitchFamily="18" charset="0"/>
              </a:rPr>
              <a:t> nomenclature </a:t>
            </a:r>
            <a:r>
              <a:rPr lang="en-US" b="1" baseline="30000" dirty="0" smtClean="0">
                <a:latin typeface="Times New Roman" pitchFamily="18" charset="0"/>
                <a:cs typeface="Times New Roman" pitchFamily="18" charset="0"/>
              </a:rPr>
              <a:t>is based on the number of copies of the specific chromosome in the </a:t>
            </a:r>
            <a:r>
              <a:rPr lang="en-US" b="1" baseline="30000" dirty="0" err="1" smtClean="0">
                <a:latin typeface="Times New Roman" pitchFamily="18" charset="0"/>
                <a:cs typeface="Times New Roman" pitchFamily="18" charset="0"/>
              </a:rPr>
              <a:t>aneuploid</a:t>
            </a:r>
            <a:r>
              <a:rPr lang="en-US" b="1" baseline="30000" dirty="0" smtClean="0">
                <a:latin typeface="Times New Roman" pitchFamily="18" charset="0"/>
                <a:cs typeface="Times New Roman" pitchFamily="18" charset="0"/>
              </a:rPr>
              <a:t> state. For example, </a:t>
            </a:r>
            <a:r>
              <a:rPr lang="en-US" b="1" baseline="30000" dirty="0" smtClean="0">
                <a:solidFill>
                  <a:srgbClr val="92D050"/>
                </a:solidFill>
                <a:latin typeface="Times New Roman" pitchFamily="18" charset="0"/>
                <a:cs typeface="Times New Roman" pitchFamily="18" charset="0"/>
              </a:rPr>
              <a:t>the </a:t>
            </a:r>
            <a:r>
              <a:rPr lang="en-US" b="1" baseline="30000" dirty="0" err="1" smtClean="0">
                <a:solidFill>
                  <a:srgbClr val="92D050"/>
                </a:solidFill>
                <a:latin typeface="Times New Roman" pitchFamily="18" charset="0"/>
                <a:cs typeface="Times New Roman" pitchFamily="18" charset="0"/>
              </a:rPr>
              <a:t>aneuploid</a:t>
            </a:r>
            <a:r>
              <a:rPr lang="en-US" b="1" baseline="30000" dirty="0" smtClean="0">
                <a:solidFill>
                  <a:srgbClr val="92D050"/>
                </a:solidFill>
                <a:latin typeface="Times New Roman" pitchFamily="18" charset="0"/>
                <a:cs typeface="Times New Roman" pitchFamily="18" charset="0"/>
              </a:rPr>
              <a:t> condition 2n-1 is called </a:t>
            </a:r>
            <a:r>
              <a:rPr lang="en-US" b="1" baseline="30000" dirty="0" err="1" smtClean="0">
                <a:solidFill>
                  <a:srgbClr val="92D050"/>
                </a:solidFill>
                <a:latin typeface="Times New Roman" pitchFamily="18" charset="0"/>
                <a:cs typeface="Times New Roman" pitchFamily="18" charset="0"/>
              </a:rPr>
              <a:t>monosomic</a:t>
            </a:r>
            <a:r>
              <a:rPr lang="en-US" b="1" baseline="30000" dirty="0" smtClean="0">
                <a:solidFill>
                  <a:srgbClr val="92D050"/>
                </a:solidFill>
                <a:latin typeface="Times New Roman" pitchFamily="18" charset="0"/>
                <a:cs typeface="Times New Roman" pitchFamily="18" charset="0"/>
              </a:rPr>
              <a:t> </a:t>
            </a:r>
            <a:r>
              <a:rPr lang="en-US" b="1" baseline="30000" dirty="0" smtClean="0">
                <a:latin typeface="Times New Roman" pitchFamily="18" charset="0"/>
                <a:cs typeface="Times New Roman" pitchFamily="18" charset="0"/>
              </a:rPr>
              <a:t>(meaning “one chromosome loss”) because only one copy of a specific chromosome is present instead of the usual two found in its diploid progenitor. </a:t>
            </a:r>
            <a:r>
              <a:rPr lang="en-US" b="1" baseline="30000" dirty="0" smtClean="0">
                <a:solidFill>
                  <a:srgbClr val="92D050"/>
                </a:solidFill>
                <a:latin typeface="Times New Roman" pitchFamily="18" charset="0"/>
                <a:cs typeface="Times New Roman" pitchFamily="18" charset="0"/>
              </a:rPr>
              <a:t>For </a:t>
            </a:r>
            <a:r>
              <a:rPr lang="en-US" b="1" baseline="30000" dirty="0" err="1" smtClean="0">
                <a:solidFill>
                  <a:srgbClr val="92D050"/>
                </a:solidFill>
                <a:latin typeface="Times New Roman" pitchFamily="18" charset="0"/>
                <a:cs typeface="Times New Roman" pitchFamily="18" charset="0"/>
              </a:rPr>
              <a:t>autosomes</a:t>
            </a:r>
            <a:r>
              <a:rPr lang="en-US" b="1" baseline="30000" dirty="0" smtClean="0">
                <a:solidFill>
                  <a:srgbClr val="92D050"/>
                </a:solidFill>
                <a:latin typeface="Times New Roman" pitchFamily="18" charset="0"/>
                <a:cs typeface="Times New Roman" pitchFamily="18" charset="0"/>
              </a:rPr>
              <a:t> in diploid organisms, the </a:t>
            </a:r>
            <a:r>
              <a:rPr lang="en-US" b="1" baseline="30000" dirty="0" err="1" smtClean="0">
                <a:solidFill>
                  <a:srgbClr val="92D050"/>
                </a:solidFill>
                <a:latin typeface="Times New Roman" pitchFamily="18" charset="0"/>
                <a:cs typeface="Times New Roman" pitchFamily="18" charset="0"/>
              </a:rPr>
              <a:t>aneuploid</a:t>
            </a:r>
            <a:r>
              <a:rPr lang="en-US" b="1" baseline="30000" dirty="0" smtClean="0">
                <a:solidFill>
                  <a:srgbClr val="92D050"/>
                </a:solidFill>
                <a:latin typeface="Times New Roman" pitchFamily="18" charset="0"/>
                <a:cs typeface="Times New Roman" pitchFamily="18" charset="0"/>
              </a:rPr>
              <a:t> 2n+1 is called trisomic,2n-1 is </a:t>
            </a:r>
            <a:r>
              <a:rPr lang="en-US" b="1" baseline="30000" dirty="0" err="1" smtClean="0">
                <a:solidFill>
                  <a:srgbClr val="92D050"/>
                </a:solidFill>
                <a:latin typeface="Times New Roman" pitchFamily="18" charset="0"/>
                <a:cs typeface="Times New Roman" pitchFamily="18" charset="0"/>
              </a:rPr>
              <a:t>monosomic</a:t>
            </a:r>
            <a:r>
              <a:rPr lang="en-US" b="1" baseline="30000" dirty="0" smtClean="0">
                <a:solidFill>
                  <a:srgbClr val="92D050"/>
                </a:solidFill>
                <a:latin typeface="Times New Roman" pitchFamily="18" charset="0"/>
                <a:cs typeface="Times New Roman" pitchFamily="18" charset="0"/>
              </a:rPr>
              <a:t>, and 2n-2 (where the -2 represents </a:t>
            </a:r>
            <a:r>
              <a:rPr lang="en-US" b="1" baseline="30000" dirty="0" err="1" smtClean="0">
                <a:solidFill>
                  <a:srgbClr val="92D050"/>
                </a:solidFill>
                <a:latin typeface="Times New Roman" pitchFamily="18" charset="0"/>
                <a:cs typeface="Times New Roman" pitchFamily="18" charset="0"/>
              </a:rPr>
              <a:t>homologs</a:t>
            </a:r>
            <a:r>
              <a:rPr lang="en-US" b="1" baseline="30000" dirty="0" smtClean="0">
                <a:solidFill>
                  <a:srgbClr val="92D050"/>
                </a:solidFill>
                <a:latin typeface="Times New Roman" pitchFamily="18" charset="0"/>
                <a:cs typeface="Times New Roman" pitchFamily="18" charset="0"/>
              </a:rPr>
              <a:t>) is </a:t>
            </a:r>
            <a:r>
              <a:rPr lang="en-US" b="1" baseline="30000" dirty="0" err="1" smtClean="0">
                <a:solidFill>
                  <a:srgbClr val="92D050"/>
                </a:solidFill>
                <a:latin typeface="Times New Roman" pitchFamily="18" charset="0"/>
                <a:cs typeface="Times New Roman" pitchFamily="18" charset="0"/>
              </a:rPr>
              <a:t>nullisomic</a:t>
            </a:r>
            <a:r>
              <a:rPr lang="en-US" b="1" baseline="30000" dirty="0" smtClean="0">
                <a:solidFill>
                  <a:srgbClr val="92D050"/>
                </a:solidFill>
                <a:latin typeface="Times New Roman" pitchFamily="18" charset="0"/>
                <a:cs typeface="Times New Roman" pitchFamily="18" charset="0"/>
              </a:rPr>
              <a:t>. </a:t>
            </a:r>
          </a:p>
          <a:p>
            <a:pPr lvl="0">
              <a:lnSpc>
                <a:spcPct val="150000"/>
              </a:lnSpc>
              <a:buFont typeface="Wingdings" pitchFamily="2" charset="2"/>
              <a:buChar char="Ø"/>
            </a:pPr>
            <a:r>
              <a:rPr lang="en-US" b="1" baseline="30000" dirty="0" smtClean="0">
                <a:solidFill>
                  <a:srgbClr val="FFFF00"/>
                </a:solidFill>
                <a:latin typeface="Times New Roman" pitchFamily="18" charset="0"/>
                <a:cs typeface="Times New Roman" pitchFamily="18" charset="0"/>
              </a:rPr>
              <a:t>Special symbolism </a:t>
            </a:r>
            <a:r>
              <a:rPr lang="en-US" b="1" baseline="30000" dirty="0" smtClean="0">
                <a:latin typeface="Times New Roman" pitchFamily="18" charset="0"/>
                <a:cs typeface="Times New Roman" pitchFamily="18" charset="0"/>
              </a:rPr>
              <a:t>has to be used to </a:t>
            </a:r>
            <a:r>
              <a:rPr lang="en-US" b="1" baseline="30000" dirty="0" smtClean="0">
                <a:solidFill>
                  <a:srgbClr val="92D050"/>
                </a:solidFill>
                <a:latin typeface="Times New Roman" pitchFamily="18" charset="0"/>
                <a:cs typeface="Times New Roman" pitchFamily="18" charset="0"/>
              </a:rPr>
              <a:t>describe sex-chromosome </a:t>
            </a:r>
            <a:r>
              <a:rPr lang="en-US" b="1" baseline="30000" dirty="0" err="1" smtClean="0">
                <a:solidFill>
                  <a:srgbClr val="92D050"/>
                </a:solidFill>
                <a:latin typeface="Times New Roman" pitchFamily="18" charset="0"/>
                <a:cs typeface="Times New Roman" pitchFamily="18" charset="0"/>
              </a:rPr>
              <a:t>aneuploids</a:t>
            </a:r>
            <a:r>
              <a:rPr lang="en-US" b="1" baseline="30000" dirty="0" smtClean="0">
                <a:latin typeface="Times New Roman" pitchFamily="18" charset="0"/>
                <a:cs typeface="Times New Roman" pitchFamily="18" charset="0"/>
              </a:rPr>
              <a:t>, because we are dealing with two different chromosomes (X and Y) and the homogametic and heterogametic sexes have different sex-chromosome compositions even in </a:t>
            </a:r>
            <a:r>
              <a:rPr lang="en-US" b="1" baseline="30000" dirty="0" err="1" smtClean="0">
                <a:latin typeface="Times New Roman" pitchFamily="18" charset="0"/>
                <a:cs typeface="Times New Roman" pitchFamily="18" charset="0"/>
              </a:rPr>
              <a:t>euploid</a:t>
            </a:r>
            <a:r>
              <a:rPr lang="en-US" b="1" baseline="30000" dirty="0" smtClean="0">
                <a:latin typeface="Times New Roman" pitchFamily="18" charset="0"/>
                <a:cs typeface="Times New Roman" pitchFamily="18" charset="0"/>
              </a:rPr>
              <a:t> individuals. The symbolism simply lists the copies </a:t>
            </a:r>
          </a:p>
          <a:p>
            <a:pPr lvl="0">
              <a:lnSpc>
                <a:spcPct val="150000"/>
              </a:lnSpc>
              <a:buNone/>
            </a:pPr>
            <a:r>
              <a:rPr lang="en-US" b="1" baseline="30000" dirty="0" smtClean="0">
                <a:latin typeface="Times New Roman" pitchFamily="18" charset="0"/>
                <a:cs typeface="Times New Roman" pitchFamily="18" charset="0"/>
              </a:rPr>
              <a:t>        of each sex chromosome, such as XXY, XYY, XXX, or XO (the “O” stands for absence of</a:t>
            </a:r>
          </a:p>
          <a:p>
            <a:pPr lvl="0">
              <a:lnSpc>
                <a:spcPct val="150000"/>
              </a:lnSpc>
              <a:buNone/>
            </a:pPr>
            <a:r>
              <a:rPr lang="en-US" b="1" baseline="30000" dirty="0" smtClean="0">
                <a:latin typeface="Times New Roman" pitchFamily="18" charset="0"/>
                <a:cs typeface="Times New Roman" pitchFamily="18" charset="0"/>
              </a:rPr>
              <a:t>         a sex chromosome and is included to show that the symbol is not a typographical error).</a:t>
            </a:r>
          </a:p>
          <a:p>
            <a:pPr lvl="0">
              <a:lnSpc>
                <a:spcPct val="150000"/>
              </a:lnSpc>
              <a:buFont typeface="Wingdings" pitchFamily="2" charset="2"/>
              <a:buChar char="Ø"/>
            </a:pPr>
            <a:r>
              <a:rPr lang="en-US" b="1" baseline="30000" dirty="0" err="1" smtClean="0">
                <a:solidFill>
                  <a:srgbClr val="FFFF00"/>
                </a:solidFill>
                <a:latin typeface="Times New Roman" pitchFamily="18" charset="0"/>
                <a:cs typeface="Times New Roman" pitchFamily="18" charset="0"/>
              </a:rPr>
              <a:t>Trisomies</a:t>
            </a:r>
            <a:r>
              <a:rPr lang="en-US" b="1" baseline="30000" dirty="0" smtClean="0">
                <a:solidFill>
                  <a:srgbClr val="FFFF00"/>
                </a:solidFill>
                <a:latin typeface="Times New Roman" pitchFamily="18" charset="0"/>
                <a:cs typeface="Times New Roman" pitchFamily="18" charset="0"/>
              </a:rPr>
              <a:t> </a:t>
            </a:r>
            <a:r>
              <a:rPr lang="en-US" b="1" baseline="30000" dirty="0" smtClean="0">
                <a:latin typeface="Times New Roman" pitchFamily="18" charset="0"/>
                <a:cs typeface="Times New Roman" pitchFamily="18" charset="0"/>
              </a:rPr>
              <a:t>of the sex chromosomes (XXX, XXY or XYY) occur relatively frequently and </a:t>
            </a:r>
          </a:p>
          <a:p>
            <a:pPr lvl="0">
              <a:lnSpc>
                <a:spcPct val="150000"/>
              </a:lnSpc>
              <a:buNone/>
            </a:pPr>
            <a:r>
              <a:rPr lang="en-US" b="1" baseline="30000" dirty="0" smtClean="0">
                <a:latin typeface="Times New Roman" pitchFamily="18" charset="0"/>
                <a:cs typeface="Times New Roman" pitchFamily="18" charset="0"/>
              </a:rPr>
              <a:t>         can be lived with, whereas </a:t>
            </a:r>
            <a:r>
              <a:rPr lang="en-US" b="1" baseline="30000" dirty="0" smtClean="0">
                <a:solidFill>
                  <a:srgbClr val="FFFF00"/>
                </a:solidFill>
                <a:latin typeface="Times New Roman" pitchFamily="18" charset="0"/>
                <a:cs typeface="Times New Roman" pitchFamily="18" charset="0"/>
              </a:rPr>
              <a:t>mono-</a:t>
            </a:r>
            <a:r>
              <a:rPr lang="en-US" b="1" baseline="30000" dirty="0" err="1" smtClean="0">
                <a:solidFill>
                  <a:srgbClr val="FFFF00"/>
                </a:solidFill>
                <a:latin typeface="Times New Roman" pitchFamily="18" charset="0"/>
                <a:cs typeface="Times New Roman" pitchFamily="18" charset="0"/>
              </a:rPr>
              <a:t>somies</a:t>
            </a:r>
            <a:r>
              <a:rPr lang="en-US" b="1" baseline="30000" dirty="0" smtClean="0">
                <a:solidFill>
                  <a:srgbClr val="FFFF00"/>
                </a:solidFill>
                <a:latin typeface="Times New Roman" pitchFamily="18" charset="0"/>
                <a:cs typeface="Times New Roman" pitchFamily="18" charset="0"/>
              </a:rPr>
              <a:t> </a:t>
            </a:r>
            <a:r>
              <a:rPr lang="en-US" b="1" baseline="30000" dirty="0" smtClean="0">
                <a:latin typeface="Times New Roman" pitchFamily="18" charset="0"/>
                <a:cs typeface="Times New Roman" pitchFamily="18" charset="0"/>
              </a:rPr>
              <a:t>are generally lethal, those with Turner's syndrome </a:t>
            </a:r>
          </a:p>
          <a:p>
            <a:pPr lvl="0">
              <a:lnSpc>
                <a:spcPct val="150000"/>
              </a:lnSpc>
              <a:buNone/>
            </a:pPr>
            <a:r>
              <a:rPr lang="en-US" b="1" baseline="30000" dirty="0" smtClean="0">
                <a:latin typeface="Times New Roman" pitchFamily="18" charset="0"/>
                <a:cs typeface="Times New Roman" pitchFamily="18" charset="0"/>
              </a:rPr>
              <a:t>          forming the single exception.</a:t>
            </a:r>
          </a:p>
          <a:p>
            <a:pPr>
              <a:lnSpc>
                <a:spcPct val="150000"/>
              </a:lnSpc>
              <a:buFont typeface="Wingdings" pitchFamily="2" charset="2"/>
              <a:buChar char="Ø"/>
            </a:pP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0"/>
          <p:cNvPicPr>
            <a:picLocks noGrp="1" noChangeAspect="1" noChangeArrowheads="1"/>
          </p:cNvPicPr>
          <p:nvPr>
            <p:ph idx="1"/>
          </p:nvPr>
        </p:nvPicPr>
        <p:blipFill>
          <a:blip r:embed="rId2"/>
          <a:srcRect/>
          <a:stretch>
            <a:fillRect/>
          </a:stretch>
        </p:blipFill>
        <p:spPr bwMode="auto">
          <a:xfrm>
            <a:off x="0" y="0"/>
            <a:ext cx="9143999"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r>
              <a:rPr lang="en-US" sz="3200" b="1" baseline="30000" dirty="0" smtClean="0">
                <a:solidFill>
                  <a:srgbClr val="FFFF00"/>
                </a:solidFill>
                <a:latin typeface="Times New Roman" pitchFamily="18" charset="0"/>
                <a:cs typeface="Times New Roman" pitchFamily="18" charset="0"/>
              </a:rPr>
              <a:t>Examples of numerical </a:t>
            </a:r>
            <a:r>
              <a:rPr lang="en-US" sz="3200" b="1" baseline="30000" dirty="0" err="1" smtClean="0">
                <a:solidFill>
                  <a:srgbClr val="FFFF00"/>
                </a:solidFill>
                <a:latin typeface="Times New Roman" pitchFamily="18" charset="0"/>
                <a:cs typeface="Times New Roman" pitchFamily="18" charset="0"/>
              </a:rPr>
              <a:t>Autosomal</a:t>
            </a:r>
            <a:r>
              <a:rPr lang="en-US" sz="3200" b="1" baseline="30000" dirty="0" smtClean="0">
                <a:solidFill>
                  <a:srgbClr val="FFFF00"/>
                </a:solidFill>
                <a:latin typeface="Times New Roman" pitchFamily="18" charset="0"/>
                <a:cs typeface="Times New Roman" pitchFamily="18" charset="0"/>
              </a:rPr>
              <a:t> chromosome aberrations are</a:t>
            </a:r>
          </a:p>
          <a:p>
            <a:pPr>
              <a:lnSpc>
                <a:spcPct val="150000"/>
              </a:lnSpc>
            </a:pPr>
            <a:r>
              <a:rPr lang="en-US" sz="2800" b="1" baseline="30000" dirty="0" err="1" smtClean="0">
                <a:solidFill>
                  <a:srgbClr val="FF3399"/>
                </a:solidFill>
                <a:latin typeface="Times New Roman" pitchFamily="18" charset="0"/>
                <a:cs typeface="Times New Roman" pitchFamily="18" charset="0"/>
              </a:rPr>
              <a:t>Trisomy</a:t>
            </a:r>
            <a:r>
              <a:rPr lang="en-US" sz="2800" b="1" baseline="30000" dirty="0" smtClean="0">
                <a:solidFill>
                  <a:srgbClr val="FF3399"/>
                </a:solidFill>
                <a:latin typeface="Times New Roman" pitchFamily="18" charset="0"/>
                <a:cs typeface="Times New Roman" pitchFamily="18" charset="0"/>
              </a:rPr>
              <a:t> 21 (Down syndrome</a:t>
            </a:r>
            <a:r>
              <a:rPr lang="en-US" sz="2800" b="1" baseline="30000" dirty="0" smtClean="0">
                <a:latin typeface="Times New Roman" pitchFamily="18" charset="0"/>
                <a:cs typeface="Times New Roman" pitchFamily="18" charset="0"/>
              </a:rPr>
              <a:t> is the most well known. The occurrence of </a:t>
            </a:r>
            <a:r>
              <a:rPr lang="en-US" sz="2800" b="1" baseline="30000" dirty="0" err="1" smtClean="0">
                <a:latin typeface="Times New Roman" pitchFamily="18" charset="0"/>
                <a:cs typeface="Times New Roman" pitchFamily="18" charset="0"/>
              </a:rPr>
              <a:t>trisomy</a:t>
            </a:r>
            <a:r>
              <a:rPr lang="en-US" sz="2800" b="1" baseline="30000" dirty="0" smtClean="0">
                <a:latin typeface="Times New Roman" pitchFamily="18" charset="0"/>
                <a:cs typeface="Times New Roman" pitchFamily="18" charset="0"/>
              </a:rPr>
              <a:t> 21, as well as many other chromosomal aberrations caused by non-disjunctions, is highly correlated with the age of the mother. The probability of bearing a child with </a:t>
            </a:r>
            <a:r>
              <a:rPr lang="en-US" sz="2800" b="1" baseline="30000" dirty="0" err="1" smtClean="0">
                <a:latin typeface="Times New Roman" pitchFamily="18" charset="0"/>
                <a:cs typeface="Times New Roman" pitchFamily="18" charset="0"/>
              </a:rPr>
              <a:t>trisomy</a:t>
            </a:r>
            <a:r>
              <a:rPr lang="en-US" sz="2800" b="1" baseline="30000" dirty="0" smtClean="0">
                <a:latin typeface="Times New Roman" pitchFamily="18" charset="0"/>
                <a:cs typeface="Times New Roman" pitchFamily="18" charset="0"/>
              </a:rPr>
              <a:t> 21 </a:t>
            </a:r>
            <a:r>
              <a:rPr lang="en-US" sz="2800" b="1" baseline="30000" dirty="0" smtClean="0">
                <a:solidFill>
                  <a:srgbClr val="92D050"/>
                </a:solidFill>
                <a:latin typeface="Times New Roman" pitchFamily="18" charset="0"/>
                <a:cs typeface="Times New Roman" pitchFamily="18" charset="0"/>
              </a:rPr>
              <a:t>increases exponentially with age</a:t>
            </a:r>
            <a:r>
              <a:rPr lang="en-US" sz="2800" b="1" baseline="30000" dirty="0" smtClean="0">
                <a:latin typeface="Times New Roman" pitchFamily="18" charset="0"/>
                <a:cs typeface="Times New Roman" pitchFamily="18" charset="0"/>
              </a:rPr>
              <a:t>. If a young mother apparently gives birth to a child bearing a </a:t>
            </a:r>
            <a:r>
              <a:rPr lang="en-US" sz="2800" b="1" baseline="30000" dirty="0" err="1" smtClean="0">
                <a:latin typeface="Times New Roman" pitchFamily="18" charset="0"/>
                <a:cs typeface="Times New Roman" pitchFamily="18" charset="0"/>
              </a:rPr>
              <a:t>trisomy</a:t>
            </a:r>
            <a:r>
              <a:rPr lang="en-US" sz="2800" b="1" baseline="30000" dirty="0" smtClean="0">
                <a:latin typeface="Times New Roman" pitchFamily="18" charset="0"/>
                <a:cs typeface="Times New Roman" pitchFamily="18" charset="0"/>
              </a:rPr>
              <a:t> 21, however, a differential diagnosis of an inherited chromosomal aberration must by all means be considered (compare </a:t>
            </a:r>
            <a:r>
              <a:rPr lang="en-US" sz="2800" b="1" baseline="30000" dirty="0" err="1" smtClean="0">
                <a:latin typeface="Times New Roman" pitchFamily="18" charset="0"/>
                <a:cs typeface="Times New Roman" pitchFamily="18" charset="0"/>
              </a:rPr>
              <a:t>robertsonian</a:t>
            </a:r>
            <a:r>
              <a:rPr lang="en-US" sz="2800" b="1" baseline="30000" dirty="0" smtClean="0">
                <a:latin typeface="Times New Roman" pitchFamily="18" charset="0"/>
                <a:cs typeface="Times New Roman" pitchFamily="18" charset="0"/>
              </a:rPr>
              <a:t> translocation).</a:t>
            </a:r>
          </a:p>
          <a:p>
            <a:pPr>
              <a:lnSpc>
                <a:spcPct val="150000"/>
              </a:lnSpc>
            </a:pPr>
            <a:endParaRPr lang="en-US" b="1" dirty="0">
              <a:latin typeface="Times New Roman" pitchFamily="18" charset="0"/>
              <a:cs typeface="Times New Roman" pitchFamily="18" charset="0"/>
            </a:endParaRPr>
          </a:p>
        </p:txBody>
      </p:sp>
      <p:pic>
        <p:nvPicPr>
          <p:cNvPr id="9" name="Picture 8"/>
          <p:cNvPicPr/>
          <p:nvPr/>
        </p:nvPicPr>
        <p:blipFill>
          <a:blip r:embed="rId2"/>
          <a:srcRect/>
          <a:stretch>
            <a:fillRect/>
          </a:stretch>
        </p:blipFill>
        <p:spPr bwMode="auto">
          <a:xfrm>
            <a:off x="228600" y="3581400"/>
            <a:ext cx="6019800" cy="3276600"/>
          </a:xfrm>
          <a:prstGeom prst="rect">
            <a:avLst/>
          </a:prstGeom>
          <a:noFill/>
          <a:ln w="9525">
            <a:noFill/>
            <a:miter lim="800000"/>
            <a:headEnd/>
            <a:tailEnd/>
          </a:ln>
        </p:spPr>
      </p:pic>
      <p:pic>
        <p:nvPicPr>
          <p:cNvPr id="10" name="Picture 9" descr="https://encrypted-tbn0.gstatic.com/images?q=tbn:ANd9GcR6DUMmiUF1NTIupK_A2sZmMp_kXJD8u8dk-tIYNH0aK2GkAkKt4w"/>
          <p:cNvPicPr>
            <a:picLocks noChangeAspect="1" noChangeArrowheads="1"/>
          </p:cNvPicPr>
          <p:nvPr/>
        </p:nvPicPr>
        <p:blipFill>
          <a:blip r:embed="rId3"/>
          <a:srcRect/>
          <a:stretch>
            <a:fillRect/>
          </a:stretch>
        </p:blipFill>
        <p:spPr bwMode="auto">
          <a:xfrm>
            <a:off x="5638800" y="3505200"/>
            <a:ext cx="21336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990600"/>
          </a:xfrm>
        </p:spPr>
        <p:txBody>
          <a:bodyPr/>
          <a:lstStyle/>
          <a:p>
            <a:r>
              <a:rPr lang="en-US" altLang="en-US" sz="3200" dirty="0">
                <a:latin typeface="Times New Roman" pitchFamily="18" charset="0"/>
                <a:ea typeface="+mn-ea"/>
                <a:cs typeface="Times New Roman" pitchFamily="18" charset="0"/>
              </a:rPr>
              <a:t>Sensitivity to </a:t>
            </a:r>
            <a:r>
              <a:rPr lang="en-US" altLang="en-US" sz="3200" dirty="0" smtClean="0">
                <a:latin typeface="Times New Roman" pitchFamily="18" charset="0"/>
                <a:ea typeface="+mn-ea"/>
                <a:cs typeface="Times New Roman" pitchFamily="18" charset="0"/>
              </a:rPr>
              <a:t>teratogens is according </a:t>
            </a:r>
            <a:r>
              <a:rPr lang="en-US" altLang="en-US" sz="3200" dirty="0">
                <a:latin typeface="Times New Roman" pitchFamily="18" charset="0"/>
                <a:ea typeface="+mn-ea"/>
                <a:cs typeface="Times New Roman" pitchFamily="18" charset="0"/>
              </a:rPr>
              <a:t>to the stage of development</a:t>
            </a:r>
            <a:endParaRPr lang="en-US" dirty="0"/>
          </a:p>
        </p:txBody>
      </p:sp>
      <p:sp>
        <p:nvSpPr>
          <p:cNvPr id="5" name="Rectangle 3"/>
          <p:cNvSpPr>
            <a:spLocks noGrp="1" noChangeArrowheads="1"/>
          </p:cNvSpPr>
          <p:nvPr>
            <p:ph idx="1"/>
          </p:nvPr>
        </p:nvSpPr>
        <p:spPr>
          <a:xfrm>
            <a:off x="0" y="1219200"/>
            <a:ext cx="6629400" cy="5410200"/>
          </a:xfrm>
        </p:spPr>
        <p:txBody>
          <a:bodyPr/>
          <a:lstStyle/>
          <a:p>
            <a:pPr>
              <a:lnSpc>
                <a:spcPct val="80000"/>
              </a:lnSpc>
              <a:buNone/>
            </a:pPr>
            <a:endParaRPr lang="en-US" altLang="en-US" sz="2400" b="1" u="sng" dirty="0" smtClean="0">
              <a:solidFill>
                <a:srgbClr val="FFFF00"/>
              </a:solidFill>
              <a:latin typeface="Times New Roman" pitchFamily="18" charset="0"/>
              <a:cs typeface="Times New Roman" pitchFamily="18" charset="0"/>
            </a:endParaRPr>
          </a:p>
          <a:p>
            <a:pPr>
              <a:lnSpc>
                <a:spcPct val="80000"/>
              </a:lnSpc>
              <a:buNone/>
            </a:pPr>
            <a:r>
              <a:rPr lang="en-US" altLang="en-US" sz="2400" b="1" u="sng" dirty="0" smtClean="0">
                <a:solidFill>
                  <a:srgbClr val="FFFF00"/>
                </a:solidFill>
                <a:latin typeface="Times New Roman" pitchFamily="18" charset="0"/>
                <a:cs typeface="Times New Roman" pitchFamily="18" charset="0"/>
              </a:rPr>
              <a:t>1-Embryonic Stage </a:t>
            </a:r>
          </a:p>
          <a:p>
            <a:pPr>
              <a:lnSpc>
                <a:spcPct val="80000"/>
              </a:lnSpc>
              <a:buNone/>
            </a:pPr>
            <a:r>
              <a:rPr lang="en-US" altLang="en-US" b="1" u="sng" dirty="0" err="1" smtClean="0">
                <a:solidFill>
                  <a:srgbClr val="FF00FF"/>
                </a:solidFill>
                <a:latin typeface="Times New Roman" pitchFamily="18" charset="0"/>
                <a:cs typeface="Times New Roman" pitchFamily="18" charset="0"/>
              </a:rPr>
              <a:t>a.Pre</a:t>
            </a:r>
            <a:r>
              <a:rPr lang="en-US" altLang="en-US" b="1" u="sng" dirty="0" smtClean="0">
                <a:solidFill>
                  <a:srgbClr val="FF00FF"/>
                </a:solidFill>
                <a:latin typeface="Times New Roman" pitchFamily="18" charset="0"/>
                <a:cs typeface="Times New Roman" pitchFamily="18" charset="0"/>
              </a:rPr>
              <a:t>-implantation </a:t>
            </a:r>
            <a:r>
              <a:rPr lang="en-US" altLang="en-US" sz="2000" b="1" u="sng" dirty="0" smtClean="0">
                <a:solidFill>
                  <a:srgbClr val="FF00FF"/>
                </a:solidFill>
                <a:latin typeface="Times New Roman" pitchFamily="18" charset="0"/>
                <a:cs typeface="Times New Roman" pitchFamily="18" charset="0"/>
              </a:rPr>
              <a:t>Stage  </a:t>
            </a:r>
            <a:r>
              <a:rPr lang="en-US" altLang="en-US" sz="1800" b="1" i="1" dirty="0" smtClean="0">
                <a:solidFill>
                  <a:srgbClr val="FF00FF"/>
                </a:solidFill>
                <a:latin typeface="Times New Roman" pitchFamily="18" charset="0"/>
                <a:cs typeface="Times New Roman" pitchFamily="18" charset="0"/>
              </a:rPr>
              <a:t>(All or Non)</a:t>
            </a:r>
            <a:endParaRPr lang="en-US" altLang="en-US" sz="1800" b="1" u="sng" dirty="0" smtClean="0">
              <a:solidFill>
                <a:srgbClr val="FF00FF"/>
              </a:solidFill>
              <a:latin typeface="Times New Roman" pitchFamily="18" charset="0"/>
              <a:cs typeface="Times New Roman" pitchFamily="18" charset="0"/>
            </a:endParaRPr>
          </a:p>
          <a:p>
            <a:pPr algn="just" eaLnBrk="1" hangingPunct="1">
              <a:lnSpc>
                <a:spcPct val="80000"/>
              </a:lnSpc>
              <a:buFont typeface="Wingdings" pitchFamily="2" charset="2"/>
              <a:buNone/>
            </a:pPr>
            <a:r>
              <a:rPr lang="en-US" altLang="en-US" sz="1800" dirty="0" smtClean="0">
                <a:latin typeface="Times New Roman" pitchFamily="18" charset="0"/>
                <a:cs typeface="Times New Roman" pitchFamily="18" charset="0"/>
              </a:rPr>
              <a:t>     -</a:t>
            </a:r>
            <a:r>
              <a:rPr lang="en-US" altLang="en-US" sz="1800" b="1" i="1" dirty="0" smtClean="0">
                <a:latin typeface="Times New Roman" pitchFamily="18" charset="0"/>
                <a:cs typeface="Times New Roman" pitchFamily="18" charset="0"/>
              </a:rPr>
              <a:t>From fertilization till implantation </a:t>
            </a:r>
            <a:endParaRPr lang="en-US" altLang="en-US" sz="1800" b="1" dirty="0" smtClean="0">
              <a:latin typeface="Times New Roman" pitchFamily="18" charset="0"/>
              <a:cs typeface="Times New Roman" pitchFamily="18" charset="0"/>
            </a:endParaRPr>
          </a:p>
          <a:p>
            <a:pPr algn="just">
              <a:lnSpc>
                <a:spcPct val="80000"/>
              </a:lnSpc>
              <a:buNone/>
            </a:pPr>
            <a:r>
              <a:rPr lang="en-US" altLang="en-US" sz="1800" b="1" dirty="0" smtClean="0">
                <a:latin typeface="Times New Roman" pitchFamily="18" charset="0"/>
                <a:cs typeface="Times New Roman" pitchFamily="18" charset="0"/>
              </a:rPr>
              <a:t>     -During this stage : </a:t>
            </a:r>
            <a:r>
              <a:rPr lang="en-US" sz="1800" b="1" dirty="0"/>
              <a:t>toxic chemical can kill some of the cells in the </a:t>
            </a:r>
            <a:r>
              <a:rPr lang="en-US" sz="1800" b="1" dirty="0" smtClean="0"/>
              <a:t>   blastocyst</a:t>
            </a:r>
            <a:r>
              <a:rPr lang="en-US" sz="1800" b="1" dirty="0"/>
              <a:t>, resulting in the death of the embryo </a:t>
            </a:r>
            <a:r>
              <a:rPr lang="en-US" altLang="en-US" sz="1800" b="1" dirty="0" smtClean="0">
                <a:latin typeface="Times New Roman" pitchFamily="18" charset="0"/>
                <a:cs typeface="Times New Roman" pitchFamily="18" charset="0"/>
              </a:rPr>
              <a:t>the embryo (</a:t>
            </a:r>
            <a:r>
              <a:rPr lang="en-US" altLang="en-US" sz="1800" b="1" dirty="0" err="1" smtClean="0">
                <a:latin typeface="Times New Roman" pitchFamily="18" charset="0"/>
                <a:cs typeface="Times New Roman" pitchFamily="18" charset="0"/>
              </a:rPr>
              <a:t>embryolethality</a:t>
            </a:r>
            <a:r>
              <a:rPr lang="en-US" altLang="en-US" sz="1800" b="1" dirty="0" smtClean="0">
                <a:latin typeface="Times New Roman" pitchFamily="18" charset="0"/>
                <a:cs typeface="Times New Roman" pitchFamily="18" charset="0"/>
              </a:rPr>
              <a:t>), or have no effect at all.</a:t>
            </a:r>
          </a:p>
          <a:p>
            <a:pPr algn="just">
              <a:lnSpc>
                <a:spcPct val="80000"/>
              </a:lnSpc>
              <a:buNone/>
            </a:pPr>
            <a:r>
              <a:rPr lang="en-US" altLang="en-US" b="1" u="sng" dirty="0" err="1" smtClean="0">
                <a:solidFill>
                  <a:srgbClr val="FF00FF"/>
                </a:solidFill>
                <a:latin typeface="Times New Roman" pitchFamily="18" charset="0"/>
                <a:cs typeface="Times New Roman" pitchFamily="18" charset="0"/>
              </a:rPr>
              <a:t>b.Post</a:t>
            </a:r>
            <a:r>
              <a:rPr lang="en-US" altLang="en-US" b="1" u="sng" dirty="0" smtClean="0">
                <a:solidFill>
                  <a:srgbClr val="FF00FF"/>
                </a:solidFill>
                <a:latin typeface="Times New Roman" pitchFamily="18" charset="0"/>
                <a:cs typeface="Times New Roman" pitchFamily="18" charset="0"/>
              </a:rPr>
              <a:t>-implantation </a:t>
            </a:r>
            <a:r>
              <a:rPr lang="en-US" altLang="en-US" sz="1800" b="1" dirty="0" smtClean="0">
                <a:solidFill>
                  <a:srgbClr val="FF00FF"/>
                </a:solidFill>
                <a:latin typeface="Times New Roman" pitchFamily="18" charset="0"/>
                <a:cs typeface="Times New Roman" pitchFamily="18" charset="0"/>
              </a:rPr>
              <a:t>(</a:t>
            </a:r>
            <a:r>
              <a:rPr lang="en-US" altLang="en-US" sz="1800" b="1" i="1" dirty="0" smtClean="0">
                <a:solidFill>
                  <a:srgbClr val="FF00FF"/>
                </a:solidFill>
                <a:latin typeface="Times New Roman" pitchFamily="18" charset="0"/>
                <a:cs typeface="Times New Roman" pitchFamily="18" charset="0"/>
              </a:rPr>
              <a:t>stage of organogenesis ) </a:t>
            </a:r>
          </a:p>
          <a:p>
            <a:pPr algn="just" eaLnBrk="1" hangingPunct="1">
              <a:lnSpc>
                <a:spcPct val="80000"/>
              </a:lnSpc>
              <a:buFont typeface="Wingdings" pitchFamily="2" charset="2"/>
              <a:buNone/>
            </a:pPr>
            <a:r>
              <a:rPr lang="en-US" altLang="en-US" sz="1800" b="1" i="1" dirty="0" smtClean="0">
                <a:latin typeface="Times New Roman" pitchFamily="18" charset="0"/>
                <a:cs typeface="Times New Roman" pitchFamily="18" charset="0"/>
              </a:rPr>
              <a:t>      from the 3rd to the 8th week of gestation .</a:t>
            </a:r>
            <a:endParaRPr lang="en-US" altLang="en-US" sz="1800" b="1" dirty="0" smtClean="0">
              <a:latin typeface="Times New Roman" pitchFamily="18" charset="0"/>
              <a:cs typeface="Times New Roman" pitchFamily="18" charset="0"/>
            </a:endParaRPr>
          </a:p>
          <a:p>
            <a:pPr algn="just">
              <a:lnSpc>
                <a:spcPct val="80000"/>
              </a:lnSpc>
              <a:buNone/>
            </a:pPr>
            <a:r>
              <a:rPr lang="en-US" altLang="en-US" sz="1800" b="1" dirty="0">
                <a:latin typeface="Times New Roman" pitchFamily="18" charset="0"/>
                <a:cs typeface="Times New Roman" pitchFamily="18" charset="0"/>
              </a:rPr>
              <a:t> </a:t>
            </a:r>
            <a:r>
              <a:rPr lang="en-US" altLang="en-US" sz="1800" b="1" dirty="0" smtClean="0">
                <a:latin typeface="Times New Roman" pitchFamily="18" charset="0"/>
                <a:cs typeface="Times New Roman" pitchFamily="18" charset="0"/>
              </a:rPr>
              <a:t>     6-7 days after gestation ,implantation occurs followed by gastrulation ( formation of ectoderm, mesoderm &amp; endoderm). It is characterized by differentiation and organization. During this stage, the embryo is highly susceptible to the effect of </a:t>
            </a:r>
            <a:r>
              <a:rPr lang="en-US" altLang="en-US" sz="1800" b="1" dirty="0" err="1" smtClean="0">
                <a:latin typeface="Times New Roman" pitchFamily="18" charset="0"/>
                <a:cs typeface="Times New Roman" pitchFamily="18" charset="0"/>
              </a:rPr>
              <a:t>teratogens</a:t>
            </a:r>
            <a:r>
              <a:rPr lang="en-US" altLang="en-US" sz="1800" b="1" dirty="0" smtClean="0">
                <a:latin typeface="Times New Roman" pitchFamily="18" charset="0"/>
                <a:cs typeface="Times New Roman" pitchFamily="18" charset="0"/>
              </a:rPr>
              <a:t>.</a:t>
            </a:r>
            <a:r>
              <a:rPr lang="en-US" sz="1800" b="1" dirty="0"/>
              <a:t> </a:t>
            </a:r>
            <a:r>
              <a:rPr lang="en-US" sz="1800" b="1" dirty="0" smtClean="0"/>
              <a:t>Chemical-induced </a:t>
            </a:r>
            <a:r>
              <a:rPr lang="en-US" sz="1800" b="1" dirty="0"/>
              <a:t>cell death leads to one of two outcomes. If death is restricted to those cells undergoing active cell division at the moment, the corresponding organs are affected, resulting in malformation. If the cell death is generalized without significant replication by the remaining cells to sustain life, the embryo </a:t>
            </a:r>
            <a:r>
              <a:rPr lang="en-US" sz="1800" b="1" dirty="0" smtClean="0"/>
              <a:t>dies.</a:t>
            </a: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Usually </a:t>
            </a:r>
            <a:r>
              <a:rPr lang="en-US" altLang="en-US" sz="1800" b="1" dirty="0" smtClean="0">
                <a:latin typeface="Times New Roman" pitchFamily="18" charset="0"/>
                <a:cs typeface="Times New Roman" pitchFamily="18" charset="0"/>
              </a:rPr>
              <a:t>major morphological changes ( especially  face) occur in these stage.</a:t>
            </a:r>
          </a:p>
          <a:p>
            <a:pPr algn="l" eaLnBrk="1" hangingPunct="1">
              <a:lnSpc>
                <a:spcPct val="80000"/>
              </a:lnSpc>
              <a:buFont typeface="Wingdings" pitchFamily="2" charset="2"/>
              <a:buNone/>
            </a:pPr>
            <a:endParaRPr lang="en-US" altLang="en-US" sz="1800" dirty="0" smtClean="0">
              <a:latin typeface="Times New Roman" pitchFamily="18" charset="0"/>
              <a:cs typeface="Times New Roman" pitchFamily="18" charset="0"/>
            </a:endParaRPr>
          </a:p>
        </p:txBody>
      </p:sp>
      <p:sp>
        <p:nvSpPr>
          <p:cNvPr id="4" name="TextBox 3"/>
          <p:cNvSpPr txBox="1"/>
          <p:nvPr/>
        </p:nvSpPr>
        <p:spPr>
          <a:xfrm>
            <a:off x="228600" y="1219200"/>
            <a:ext cx="7648248" cy="313932"/>
          </a:xfrm>
          <a:prstGeom prst="rect">
            <a:avLst/>
          </a:prstGeom>
          <a:noFill/>
        </p:spPr>
        <p:txBody>
          <a:bodyPr wrap="none" rtlCol="0">
            <a:spAutoFit/>
          </a:bodyPr>
          <a:lstStyle/>
          <a:p>
            <a:pPr>
              <a:lnSpc>
                <a:spcPct val="80000"/>
              </a:lnSpc>
            </a:pPr>
            <a:r>
              <a:rPr lang="en-US" altLang="en-US" b="1" dirty="0" smtClean="0">
                <a:latin typeface="Times New Roman" pitchFamily="18" charset="0"/>
                <a:cs typeface="Times New Roman" pitchFamily="18" charset="0"/>
              </a:rPr>
              <a:t>The attack by the </a:t>
            </a:r>
            <a:r>
              <a:rPr lang="en-US" altLang="en-US" b="1" dirty="0" err="1" smtClean="0">
                <a:latin typeface="Times New Roman" pitchFamily="18" charset="0"/>
                <a:cs typeface="Times New Roman" pitchFamily="18" charset="0"/>
              </a:rPr>
              <a:t>teratogen</a:t>
            </a:r>
            <a:r>
              <a:rPr lang="en-US" altLang="en-US" b="1" dirty="0" smtClean="0">
                <a:latin typeface="Times New Roman" pitchFamily="18" charset="0"/>
                <a:cs typeface="Times New Roman" pitchFamily="18" charset="0"/>
              </a:rPr>
              <a:t> could be at any stage of development as follows </a:t>
            </a:r>
          </a:p>
        </p:txBody>
      </p:sp>
    </p:spTree>
    <p:extLst>
      <p:ext uri="{BB962C8B-B14F-4D97-AF65-F5344CB8AC3E}">
        <p14:creationId xmlns:p14="http://schemas.microsoft.com/office/powerpoint/2010/main" val="2441515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5821363"/>
          </a:xfrm>
        </p:spPr>
        <p:txBody>
          <a:bodyPr/>
          <a:lstStyle/>
          <a:p>
            <a:pPr lvl="0">
              <a:lnSpc>
                <a:spcPct val="150000"/>
              </a:lnSpc>
            </a:pPr>
            <a:r>
              <a:rPr lang="en-GB" sz="2800" b="1" baseline="30000" dirty="0" err="1" smtClean="0">
                <a:solidFill>
                  <a:srgbClr val="FF3399"/>
                </a:solidFill>
                <a:latin typeface="Times New Roman" pitchFamily="18" charset="0"/>
                <a:cs typeface="Times New Roman" pitchFamily="18" charset="0"/>
              </a:rPr>
              <a:t>Tr</a:t>
            </a:r>
            <a:r>
              <a:rPr lang="en-US" sz="2800" b="1" baseline="30000" dirty="0" err="1" smtClean="0">
                <a:solidFill>
                  <a:srgbClr val="FF3399"/>
                </a:solidFill>
                <a:latin typeface="Times New Roman" pitchFamily="18" charset="0"/>
                <a:cs typeface="Times New Roman" pitchFamily="18" charset="0"/>
              </a:rPr>
              <a:t>isomy</a:t>
            </a:r>
            <a:r>
              <a:rPr lang="en-US" sz="2800" b="1" baseline="30000" dirty="0" smtClean="0">
                <a:solidFill>
                  <a:srgbClr val="FF3399"/>
                </a:solidFill>
                <a:latin typeface="Times New Roman" pitchFamily="18" charset="0"/>
                <a:cs typeface="Times New Roman" pitchFamily="18" charset="0"/>
              </a:rPr>
              <a:t> 13 (</a:t>
            </a:r>
            <a:r>
              <a:rPr lang="en-US" sz="2800" b="1" baseline="30000" dirty="0" err="1" smtClean="0">
                <a:solidFill>
                  <a:srgbClr val="FF3399"/>
                </a:solidFill>
                <a:latin typeface="Times New Roman" pitchFamily="18" charset="0"/>
                <a:cs typeface="Times New Roman" pitchFamily="18" charset="0"/>
              </a:rPr>
              <a:t>Patau's</a:t>
            </a:r>
            <a:r>
              <a:rPr lang="en-US" sz="2800" b="1" baseline="30000" dirty="0" smtClean="0">
                <a:solidFill>
                  <a:srgbClr val="FF3399"/>
                </a:solidFill>
                <a:latin typeface="Times New Roman" pitchFamily="18" charset="0"/>
                <a:cs typeface="Times New Roman" pitchFamily="18" charset="0"/>
              </a:rPr>
              <a:t> syndrome). </a:t>
            </a:r>
            <a:r>
              <a:rPr lang="en-US" sz="2800" b="1" baseline="30000" dirty="0" smtClean="0">
                <a:latin typeface="Times New Roman" pitchFamily="18" charset="0"/>
                <a:cs typeface="Times New Roman" pitchFamily="18" charset="0"/>
              </a:rPr>
              <a:t>The following symptoms are present: Mental and motor retardation, Tightened hands and </a:t>
            </a:r>
            <a:r>
              <a:rPr lang="en-US" sz="2800" b="1" baseline="30000" dirty="0" smtClean="0">
                <a:solidFill>
                  <a:srgbClr val="92D050"/>
                </a:solidFill>
                <a:latin typeface="Times New Roman" pitchFamily="18" charset="0"/>
                <a:cs typeface="Times New Roman" pitchFamily="18" charset="0"/>
              </a:rPr>
              <a:t>overlapping fingers</a:t>
            </a:r>
            <a:r>
              <a:rPr lang="en-US" sz="2800" b="1" baseline="30000" dirty="0" smtClean="0">
                <a:latin typeface="Times New Roman" pitchFamily="18" charset="0"/>
                <a:cs typeface="Times New Roman" pitchFamily="18" charset="0"/>
              </a:rPr>
              <a:t>, Cardiac and renal abnormalities, </a:t>
            </a:r>
            <a:r>
              <a:rPr lang="en-US" sz="2800" b="1" baseline="30000" dirty="0" err="1" smtClean="0">
                <a:solidFill>
                  <a:srgbClr val="92D050"/>
                </a:solidFill>
                <a:latin typeface="Times New Roman" pitchFamily="18" charset="0"/>
                <a:cs typeface="Times New Roman" pitchFamily="18" charset="0"/>
              </a:rPr>
              <a:t>Microcephaly</a:t>
            </a:r>
            <a:r>
              <a:rPr lang="en-US" sz="2800" b="1" baseline="30000" dirty="0" smtClean="0">
                <a:solidFill>
                  <a:srgbClr val="92D050"/>
                </a:solidFill>
                <a:latin typeface="Times New Roman" pitchFamily="18" charset="0"/>
                <a:cs typeface="Times New Roman" pitchFamily="18" charset="0"/>
              </a:rPr>
              <a:t> with diminishing forehead</a:t>
            </a:r>
            <a:r>
              <a:rPr lang="en-US" sz="2800" b="1" baseline="30000" dirty="0" smtClean="0">
                <a:latin typeface="Times New Roman" pitchFamily="18" charset="0"/>
                <a:cs typeface="Times New Roman" pitchFamily="18" charset="0"/>
              </a:rPr>
              <a:t>, </a:t>
            </a:r>
            <a:r>
              <a:rPr lang="en-US" sz="2800" b="1" baseline="30000" dirty="0" err="1" smtClean="0">
                <a:latin typeface="Times New Roman" pitchFamily="18" charset="0"/>
                <a:cs typeface="Times New Roman" pitchFamily="18" charset="0"/>
              </a:rPr>
              <a:t>holoprosencephaly</a:t>
            </a:r>
            <a:r>
              <a:rPr lang="en-US" sz="2800" b="1" baseline="30000" dirty="0" smtClean="0">
                <a:latin typeface="Times New Roman" pitchFamily="18" charset="0"/>
                <a:cs typeface="Times New Roman" pitchFamily="18" charset="0"/>
              </a:rPr>
              <a:t>, </a:t>
            </a:r>
            <a:r>
              <a:rPr lang="en-US" sz="2800" b="1" baseline="30000" dirty="0" err="1" smtClean="0">
                <a:latin typeface="Times New Roman" pitchFamily="18" charset="0"/>
                <a:cs typeface="Times New Roman" pitchFamily="18" charset="0"/>
              </a:rPr>
              <a:t>aplasia</a:t>
            </a:r>
            <a:r>
              <a:rPr lang="en-US" sz="2800" b="1" baseline="30000" dirty="0" smtClean="0">
                <a:latin typeface="Times New Roman" pitchFamily="18" charset="0"/>
                <a:cs typeface="Times New Roman" pitchFamily="18" charset="0"/>
              </a:rPr>
              <a:t> of the corpus </a:t>
            </a:r>
            <a:r>
              <a:rPr lang="en-US" sz="2800" b="1" baseline="30000" dirty="0" err="1" smtClean="0">
                <a:latin typeface="Times New Roman" pitchFamily="18" charset="0"/>
                <a:cs typeface="Times New Roman" pitchFamily="18" charset="0"/>
              </a:rPr>
              <a:t>callosum</a:t>
            </a:r>
            <a:r>
              <a:rPr lang="en-US" sz="2800" b="1" baseline="30000" dirty="0" smtClean="0">
                <a:latin typeface="Times New Roman" pitchFamily="18" charset="0"/>
                <a:cs typeface="Times New Roman" pitchFamily="18" charset="0"/>
              </a:rPr>
              <a:t>, </a:t>
            </a:r>
            <a:r>
              <a:rPr lang="en-US" sz="2800" b="1" baseline="30000" dirty="0" err="1" smtClean="0">
                <a:latin typeface="Times New Roman" pitchFamily="18" charset="0"/>
                <a:cs typeface="Times New Roman" pitchFamily="18" charset="0"/>
              </a:rPr>
              <a:t>Microphthalmus</a:t>
            </a:r>
            <a:r>
              <a:rPr lang="en-US" sz="2800" b="1" baseline="30000" dirty="0" smtClean="0">
                <a:latin typeface="Times New Roman" pitchFamily="18" charset="0"/>
                <a:cs typeface="Times New Roman" pitchFamily="18" charset="0"/>
              </a:rPr>
              <a:t> and </a:t>
            </a:r>
            <a:r>
              <a:rPr lang="en-US" sz="2800" b="1" baseline="30000" dirty="0" err="1" smtClean="0">
                <a:latin typeface="Times New Roman" pitchFamily="18" charset="0"/>
                <a:cs typeface="Times New Roman" pitchFamily="18" charset="0"/>
              </a:rPr>
              <a:t>coloboma</a:t>
            </a:r>
            <a:r>
              <a:rPr lang="en-US" sz="2800" b="1" baseline="30000" dirty="0" smtClean="0">
                <a:latin typeface="Times New Roman" pitchFamily="18" charset="0"/>
                <a:cs typeface="Times New Roman" pitchFamily="18" charset="0"/>
              </a:rPr>
              <a:t>, </a:t>
            </a:r>
            <a:r>
              <a:rPr lang="en-US" sz="2800" b="1" baseline="30000" dirty="0" smtClean="0">
                <a:solidFill>
                  <a:srgbClr val="92D050"/>
                </a:solidFill>
                <a:latin typeface="Times New Roman" pitchFamily="18" charset="0"/>
                <a:cs typeface="Times New Roman" pitchFamily="18" charset="0"/>
              </a:rPr>
              <a:t>Cleft palate, lip and jaw</a:t>
            </a:r>
            <a:r>
              <a:rPr lang="en-US" sz="2800" b="1" baseline="30000" dirty="0" smtClean="0">
                <a:latin typeface="Times New Roman" pitchFamily="18" charset="0"/>
                <a:cs typeface="Times New Roman" pitchFamily="18" charset="0"/>
              </a:rPr>
              <a:t>, </a:t>
            </a:r>
            <a:r>
              <a:rPr lang="en-US" sz="2800" b="1" baseline="30000" dirty="0" err="1" smtClean="0">
                <a:solidFill>
                  <a:srgbClr val="92D050"/>
                </a:solidFill>
                <a:latin typeface="Times New Roman" pitchFamily="18" charset="0"/>
                <a:cs typeface="Times New Roman" pitchFamily="18" charset="0"/>
              </a:rPr>
              <a:t>Polydactyly</a:t>
            </a:r>
            <a:r>
              <a:rPr lang="en-US" sz="2800" b="1" baseline="30000" dirty="0" smtClean="0">
                <a:latin typeface="Times New Roman" pitchFamily="18" charset="0"/>
                <a:cs typeface="Times New Roman" pitchFamily="18" charset="0"/>
              </a:rPr>
              <a:t> and </a:t>
            </a:r>
            <a:r>
              <a:rPr lang="en-US" sz="2800" b="1" baseline="30000" dirty="0" smtClean="0">
                <a:solidFill>
                  <a:srgbClr val="92D050"/>
                </a:solidFill>
                <a:latin typeface="Times New Roman" pitchFamily="18" charset="0"/>
                <a:cs typeface="Times New Roman" pitchFamily="18" charset="0"/>
              </a:rPr>
              <a:t>80-90% lethality in the first year of life.</a:t>
            </a:r>
          </a:p>
          <a:p>
            <a:pPr>
              <a:lnSpc>
                <a:spcPct val="150000"/>
              </a:lnSpc>
            </a:pPr>
            <a:endParaRPr lang="en-GB" sz="2800" baseline="30000" dirty="0" smtClean="0"/>
          </a:p>
          <a:p>
            <a:pPr>
              <a:lnSpc>
                <a:spcPct val="200000"/>
              </a:lnSpc>
            </a:pPr>
            <a:endParaRPr lang="en-US" b="1" baseline="30000" dirty="0">
              <a:latin typeface="Times New Roman" pitchFamily="18" charset="0"/>
              <a:cs typeface="Times New Roman" pitchFamily="18" charset="0"/>
            </a:endParaRPr>
          </a:p>
        </p:txBody>
      </p:sp>
      <p:pic>
        <p:nvPicPr>
          <p:cNvPr id="4" name="Picture 2" descr="http://image.slidesharecdn.com/biochem-chromosomaldisorders-100625064914-phpapp01/95/slide-17-728.jpg?cb=1277466643"/>
          <p:cNvPicPr>
            <a:picLocks noChangeAspect="1" noChangeArrowheads="1"/>
          </p:cNvPicPr>
          <p:nvPr/>
        </p:nvPicPr>
        <p:blipFill>
          <a:blip r:embed="rId3"/>
          <a:srcRect/>
          <a:stretch>
            <a:fillRect/>
          </a:stretch>
        </p:blipFill>
        <p:spPr bwMode="auto">
          <a:xfrm>
            <a:off x="685800" y="2667000"/>
            <a:ext cx="7924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745163"/>
          </a:xfrm>
        </p:spPr>
        <p:txBody>
          <a:bodyPr/>
          <a:lstStyle/>
          <a:p>
            <a:pPr algn="just">
              <a:lnSpc>
                <a:spcPct val="150000"/>
              </a:lnSpc>
            </a:pPr>
            <a:r>
              <a:rPr lang="en-US" sz="2800" b="1" baseline="30000" dirty="0" smtClean="0">
                <a:solidFill>
                  <a:srgbClr val="FFFF00"/>
                </a:solidFill>
                <a:latin typeface="Times New Roman" pitchFamily="18" charset="0"/>
                <a:cs typeface="Times New Roman" pitchFamily="18" charset="0"/>
              </a:rPr>
              <a:t>Examples of numerical Sex chromosome aberrations are</a:t>
            </a:r>
          </a:p>
          <a:p>
            <a:pPr algn="just">
              <a:lnSpc>
                <a:spcPct val="150000"/>
              </a:lnSpc>
            </a:pPr>
            <a:r>
              <a:rPr lang="en-US" sz="2800" b="1" baseline="30000" dirty="0" err="1" smtClean="0">
                <a:solidFill>
                  <a:srgbClr val="FF3399"/>
                </a:solidFill>
                <a:latin typeface="Times New Roman" pitchFamily="18" charset="0"/>
                <a:cs typeface="Times New Roman" pitchFamily="18" charset="0"/>
              </a:rPr>
              <a:t>Klinefelter's</a:t>
            </a:r>
            <a:r>
              <a:rPr lang="en-US" sz="2800" b="1" baseline="30000" dirty="0" smtClean="0">
                <a:solidFill>
                  <a:srgbClr val="FF3399"/>
                </a:solidFill>
                <a:latin typeface="Times New Roman" pitchFamily="18" charset="0"/>
                <a:cs typeface="Times New Roman" pitchFamily="18" charset="0"/>
              </a:rPr>
              <a:t> syndrome </a:t>
            </a:r>
            <a:r>
              <a:rPr lang="en-US" sz="2800" b="1" baseline="30000" dirty="0" smtClean="0">
                <a:latin typeface="Times New Roman" pitchFamily="18" charset="0"/>
                <a:cs typeface="Times New Roman" pitchFamily="18" charset="0"/>
              </a:rPr>
              <a:t>is the most frequent disorder of the sex chromosomes (1:500 to 1:1,000 of all men). The affected men have a spare X chromosome.  The following symptoms indicate such a clinical diagnosis: Un-proportionate growth in height, tall, </a:t>
            </a:r>
            <a:r>
              <a:rPr lang="en-US" sz="2800" b="1" baseline="30000" dirty="0" err="1" smtClean="0">
                <a:latin typeface="Times New Roman" pitchFamily="18" charset="0"/>
                <a:cs typeface="Times New Roman" pitchFamily="18" charset="0"/>
              </a:rPr>
              <a:t>Gynecomastia</a:t>
            </a:r>
            <a:r>
              <a:rPr lang="en-US" sz="2800" b="1" baseline="30000" dirty="0" smtClean="0">
                <a:latin typeface="Times New Roman" pitchFamily="18" charset="0"/>
                <a:cs typeface="Times New Roman" pitchFamily="18" charset="0"/>
              </a:rPr>
              <a:t>, </a:t>
            </a:r>
            <a:r>
              <a:rPr lang="en-US" sz="2800" b="1" baseline="30000" dirty="0" err="1" smtClean="0">
                <a:latin typeface="Times New Roman" pitchFamily="18" charset="0"/>
                <a:cs typeface="Times New Roman" pitchFamily="18" charset="0"/>
              </a:rPr>
              <a:t>hypogonadism</a:t>
            </a:r>
            <a:r>
              <a:rPr lang="en-US" sz="2800" b="1" baseline="30000" dirty="0" smtClean="0">
                <a:latin typeface="Times New Roman" pitchFamily="18" charset="0"/>
                <a:cs typeface="Times New Roman" pitchFamily="18" charset="0"/>
              </a:rPr>
              <a:t>, Small, hard testicles (testicular atrophy), Sparse body hair, </a:t>
            </a:r>
            <a:r>
              <a:rPr lang="en-US" sz="2800" b="1" baseline="30000" dirty="0" smtClean="0">
                <a:solidFill>
                  <a:srgbClr val="92D050"/>
                </a:solidFill>
                <a:latin typeface="Times New Roman" pitchFamily="18" charset="0"/>
                <a:cs typeface="Times New Roman" pitchFamily="18" charset="0"/>
              </a:rPr>
              <a:t>Infertility</a:t>
            </a:r>
            <a:r>
              <a:rPr lang="en-US" sz="2800" b="1" baseline="30000" dirty="0" smtClean="0">
                <a:latin typeface="Times New Roman" pitchFamily="18" charset="0"/>
                <a:cs typeface="Times New Roman" pitchFamily="18" charset="0"/>
              </a:rPr>
              <a:t> and Frequent diabetes mellitus. Today the definitive diagnosis is made based on a </a:t>
            </a:r>
            <a:r>
              <a:rPr lang="en-US" sz="2800" b="1" baseline="30000" dirty="0" err="1" smtClean="0">
                <a:latin typeface="Times New Roman" pitchFamily="18" charset="0"/>
                <a:cs typeface="Times New Roman" pitchFamily="18" charset="0"/>
              </a:rPr>
              <a:t>karyogram</a:t>
            </a:r>
            <a:r>
              <a:rPr lang="en-US" sz="2800" b="1" baseline="30000" dirty="0" smtClean="0">
                <a:latin typeface="Times New Roman" pitchFamily="18" charset="0"/>
                <a:cs typeface="Times New Roman" pitchFamily="18" charset="0"/>
              </a:rPr>
              <a:t>. The therapy consists in the substitution of testosterone.</a:t>
            </a:r>
            <a:endParaRPr lang="en-US" sz="2800" b="1" dirty="0">
              <a:latin typeface="Times New Roman" pitchFamily="18" charset="0"/>
              <a:cs typeface="Times New Roman" pitchFamily="18" charset="0"/>
            </a:endParaRPr>
          </a:p>
        </p:txBody>
      </p:sp>
      <p:pic>
        <p:nvPicPr>
          <p:cNvPr id="4" name="Picture 2" descr="http://image.slidesharecdn.com/biochem-chromosomaldisorders-100625064914-phpapp01/95/slide-9-728.jpg?cb=1277466643"/>
          <p:cNvPicPr>
            <a:picLocks noChangeAspect="1" noChangeArrowheads="1"/>
          </p:cNvPicPr>
          <p:nvPr/>
        </p:nvPicPr>
        <p:blipFill>
          <a:blip r:embed="rId2"/>
          <a:srcRect/>
          <a:stretch>
            <a:fillRect/>
          </a:stretch>
        </p:blipFill>
        <p:spPr bwMode="auto">
          <a:xfrm>
            <a:off x="1066800" y="3810000"/>
            <a:ext cx="7543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4525963"/>
          </a:xfrm>
        </p:spPr>
        <p:txBody>
          <a:bodyPr/>
          <a:lstStyle/>
          <a:p>
            <a:pPr lvl="0" algn="just">
              <a:lnSpc>
                <a:spcPct val="150000"/>
              </a:lnSpc>
            </a:pPr>
            <a:r>
              <a:rPr lang="en-US" sz="2800" b="1" baseline="30000" dirty="0" smtClean="0">
                <a:solidFill>
                  <a:srgbClr val="FF3399"/>
                </a:solidFill>
                <a:latin typeface="Times New Roman" pitchFamily="18" charset="0"/>
                <a:cs typeface="Times New Roman" pitchFamily="18" charset="0"/>
              </a:rPr>
              <a:t>Turner's syndrome </a:t>
            </a:r>
            <a:r>
              <a:rPr lang="en-US" sz="2800" b="1" baseline="30000" dirty="0" smtClean="0">
                <a:latin typeface="Times New Roman" pitchFamily="18" charset="0"/>
                <a:cs typeface="Times New Roman" pitchFamily="18" charset="0"/>
              </a:rPr>
              <a:t>is the only viable </a:t>
            </a:r>
            <a:r>
              <a:rPr lang="en-US" sz="2800" b="1" baseline="30000" dirty="0" err="1" smtClean="0">
                <a:solidFill>
                  <a:srgbClr val="92D050"/>
                </a:solidFill>
                <a:latin typeface="Times New Roman" pitchFamily="18" charset="0"/>
                <a:cs typeface="Times New Roman" pitchFamily="18" charset="0"/>
              </a:rPr>
              <a:t>monosomy</a:t>
            </a:r>
            <a:r>
              <a:rPr lang="en-US" sz="2800" b="1" baseline="30000" dirty="0" smtClean="0">
                <a:latin typeface="Times New Roman" pitchFamily="18" charset="0"/>
                <a:cs typeface="Times New Roman" pitchFamily="18" charset="0"/>
              </a:rPr>
              <a:t> (45, XO). The prevalence amounts to 1: 2'500-5'000. The XO genotype leads to a female phenotype, accompanied by stunted growth and the development of dysfunctional ovaries. Clinical picture: </a:t>
            </a:r>
            <a:r>
              <a:rPr lang="en-US" sz="2800" b="1" baseline="30000" dirty="0" err="1" smtClean="0">
                <a:latin typeface="Times New Roman" pitchFamily="18" charset="0"/>
                <a:cs typeface="Times New Roman" pitchFamily="18" charset="0"/>
              </a:rPr>
              <a:t>Dysgenesis</a:t>
            </a:r>
            <a:r>
              <a:rPr lang="en-US" sz="2800" b="1" baseline="30000" dirty="0" smtClean="0">
                <a:latin typeface="Times New Roman" pitchFamily="18" charset="0"/>
                <a:cs typeface="Times New Roman" pitchFamily="18" charset="0"/>
              </a:rPr>
              <a:t> of the gonads (at birth), Retarded growth, Lymphatic </a:t>
            </a:r>
            <a:r>
              <a:rPr lang="en-US" sz="2800" b="1" baseline="30000" dirty="0" err="1" smtClean="0">
                <a:latin typeface="Times New Roman" pitchFamily="18" charset="0"/>
                <a:cs typeface="Times New Roman" pitchFamily="18" charset="0"/>
              </a:rPr>
              <a:t>oedema</a:t>
            </a:r>
            <a:r>
              <a:rPr lang="en-US" sz="2800" b="1" baseline="30000" dirty="0" smtClean="0">
                <a:latin typeface="Times New Roman" pitchFamily="18" charset="0"/>
                <a:cs typeface="Times New Roman" pitchFamily="18" charset="0"/>
              </a:rPr>
              <a:t> on the backs of the hands and feet, Wide, shield-shaped thorax, Wide, webbed neck (</a:t>
            </a:r>
            <a:r>
              <a:rPr lang="en-US" sz="2800" b="1" baseline="30000" dirty="0" err="1" smtClean="0">
                <a:latin typeface="Times New Roman" pitchFamily="18" charset="0"/>
                <a:cs typeface="Times New Roman" pitchFamily="18" charset="0"/>
              </a:rPr>
              <a:t>pterygium</a:t>
            </a:r>
            <a:r>
              <a:rPr lang="en-US" sz="2800" b="1" baseline="30000" dirty="0" smtClean="0">
                <a:latin typeface="Times New Roman" pitchFamily="18" charset="0"/>
                <a:cs typeface="Times New Roman" pitchFamily="18" charset="0"/>
              </a:rPr>
              <a:t> </a:t>
            </a:r>
            <a:r>
              <a:rPr lang="en-US" sz="2800" b="1" baseline="30000" dirty="0" err="1" smtClean="0">
                <a:latin typeface="Times New Roman" pitchFamily="18" charset="0"/>
                <a:cs typeface="Times New Roman" pitchFamily="18" charset="0"/>
              </a:rPr>
              <a:t>colli</a:t>
            </a:r>
            <a:r>
              <a:rPr lang="en-US" sz="2800" b="1" baseline="30000" dirty="0" smtClean="0">
                <a:latin typeface="Times New Roman" pitchFamily="18" charset="0"/>
                <a:cs typeface="Times New Roman" pitchFamily="18" charset="0"/>
              </a:rPr>
              <a:t>), Low hairline Typical face (sphinx), Frequent aortic </a:t>
            </a:r>
            <a:r>
              <a:rPr lang="en-US" sz="2800" b="1" baseline="30000" dirty="0" err="1" smtClean="0">
                <a:latin typeface="Times New Roman" pitchFamily="18" charset="0"/>
                <a:cs typeface="Times New Roman" pitchFamily="18" charset="0"/>
              </a:rPr>
              <a:t>coarctation</a:t>
            </a:r>
            <a:r>
              <a:rPr lang="en-US" sz="2800" b="1" baseline="30000" dirty="0" smtClean="0">
                <a:latin typeface="Times New Roman" pitchFamily="18" charset="0"/>
                <a:cs typeface="Times New Roman" pitchFamily="18" charset="0"/>
              </a:rPr>
              <a:t>, pulmonary </a:t>
            </a:r>
            <a:r>
              <a:rPr lang="en-US" sz="2800" b="1" baseline="30000" dirty="0" err="1" smtClean="0">
                <a:latin typeface="Times New Roman" pitchFamily="18" charset="0"/>
                <a:cs typeface="Times New Roman" pitchFamily="18" charset="0"/>
              </a:rPr>
              <a:t>stenosis</a:t>
            </a:r>
            <a:r>
              <a:rPr lang="en-US" sz="2800" b="1" baseline="30000" dirty="0" smtClean="0">
                <a:latin typeface="Times New Roman" pitchFamily="18" charset="0"/>
                <a:cs typeface="Times New Roman" pitchFamily="18" charset="0"/>
              </a:rPr>
              <a:t> and Renal abnormalities.</a:t>
            </a:r>
          </a:p>
          <a:p>
            <a:pPr>
              <a:lnSpc>
                <a:spcPct val="150000"/>
              </a:lnSpc>
            </a:pPr>
            <a:endParaRPr lang="en-US" dirty="0"/>
          </a:p>
        </p:txBody>
      </p:sp>
      <p:pic>
        <p:nvPicPr>
          <p:cNvPr id="4" name="Picture 2" descr="http://image.slidesharecdn.com/biochem-chromosomaldisorders-100625064914-phpapp01/95/slide-8-728.jpg?cb=1277466643"/>
          <p:cNvPicPr>
            <a:picLocks noChangeAspect="1" noChangeArrowheads="1"/>
          </p:cNvPicPr>
          <p:nvPr/>
        </p:nvPicPr>
        <p:blipFill>
          <a:blip r:embed="rId3"/>
          <a:srcRect/>
          <a:stretch>
            <a:fillRect/>
          </a:stretch>
        </p:blipFill>
        <p:spPr bwMode="auto">
          <a:xfrm>
            <a:off x="609600" y="3657600"/>
            <a:ext cx="80772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image.slidesharecdn.com/biochem-chromosomaldisorders-100625064914-phpapp01/95/slide-19-728.jpg?cb=1277466643"/>
          <p:cNvPicPr>
            <a:picLocks noChangeAspect="1" noChangeArrowheads="1"/>
          </p:cNvPicPr>
          <p:nvPr/>
        </p:nvPicPr>
        <p:blipFill>
          <a:blip r:embed="rId3"/>
          <a:srcRect/>
          <a:stretch>
            <a:fillRect/>
          </a:stretch>
        </p:blipFill>
        <p:spPr bwMode="auto">
          <a:xfrm>
            <a:off x="381000" y="1676400"/>
            <a:ext cx="8305800" cy="4953000"/>
          </a:xfrm>
          <a:prstGeom prst="rect">
            <a:avLst/>
          </a:prstGeom>
          <a:noFill/>
          <a:ln w="9525">
            <a:noFill/>
            <a:miter lim="800000"/>
            <a:headEnd/>
            <a:tailEnd/>
          </a:ln>
        </p:spPr>
      </p:pic>
      <p:sp>
        <p:nvSpPr>
          <p:cNvPr id="48131" name="Rectangle 6"/>
          <p:cNvSpPr>
            <a:spLocks noChangeArrowheads="1"/>
          </p:cNvSpPr>
          <p:nvPr/>
        </p:nvSpPr>
        <p:spPr bwMode="auto">
          <a:xfrm>
            <a:off x="287338" y="115888"/>
            <a:ext cx="8532812" cy="954107"/>
          </a:xfrm>
          <a:prstGeom prst="rect">
            <a:avLst/>
          </a:prstGeom>
          <a:solidFill>
            <a:srgbClr val="6666FF"/>
          </a:solidFill>
          <a:ln w="76200" cmpd="tri">
            <a:solidFill>
              <a:schemeClr val="tx1"/>
            </a:solidFill>
            <a:miter lim="800000"/>
            <a:headEnd/>
            <a:tailEnd/>
          </a:ln>
        </p:spPr>
        <p:txBody>
          <a:bodyPr wrap="square">
            <a:spAutoFit/>
          </a:bodyPr>
          <a:lstStyle/>
          <a:p>
            <a:pPr algn="ctr"/>
            <a:r>
              <a:rPr lang="en-US" altLang="en-US" sz="2800" b="1" dirty="0"/>
              <a:t>Examples of Numerical Chromosome Aberrations </a:t>
            </a:r>
            <a:r>
              <a:rPr lang="en-US" altLang="en-US" sz="1600" b="1" dirty="0"/>
              <a:t>(cont.)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age.slidesharecdn.com/biochem-chromosomaldisorders-100625064914-phpapp01/95/slide-20-728.jpg?cb=1277466643"/>
          <p:cNvPicPr>
            <a:picLocks noChangeAspect="1" noChangeArrowheads="1"/>
          </p:cNvPicPr>
          <p:nvPr/>
        </p:nvPicPr>
        <p:blipFill>
          <a:blip r:embed="rId3"/>
          <a:srcRect/>
          <a:stretch>
            <a:fillRect/>
          </a:stretch>
        </p:blipFill>
        <p:spPr bwMode="auto">
          <a:xfrm>
            <a:off x="533400" y="1295400"/>
            <a:ext cx="8229600" cy="5410200"/>
          </a:xfrm>
          <a:prstGeom prst="rect">
            <a:avLst/>
          </a:prstGeom>
          <a:noFill/>
          <a:ln w="9525">
            <a:noFill/>
            <a:miter lim="800000"/>
            <a:headEnd/>
            <a:tailEnd/>
          </a:ln>
        </p:spPr>
      </p:pic>
      <p:sp>
        <p:nvSpPr>
          <p:cNvPr id="49155" name="Rectangle 6"/>
          <p:cNvSpPr>
            <a:spLocks noChangeArrowheads="1"/>
          </p:cNvSpPr>
          <p:nvPr/>
        </p:nvSpPr>
        <p:spPr bwMode="auto">
          <a:xfrm>
            <a:off x="287338" y="115888"/>
            <a:ext cx="8532812" cy="950912"/>
          </a:xfrm>
          <a:prstGeom prst="rect">
            <a:avLst/>
          </a:prstGeom>
          <a:solidFill>
            <a:srgbClr val="6666FF"/>
          </a:solidFill>
          <a:ln w="76200" cmpd="tri">
            <a:solidFill>
              <a:schemeClr val="tx1"/>
            </a:solidFill>
            <a:miter lim="800000"/>
            <a:headEnd/>
            <a:tailEnd/>
          </a:ln>
        </p:spPr>
        <p:txBody>
          <a:bodyPr wrap="square">
            <a:spAutoFit/>
          </a:bodyPr>
          <a:lstStyle/>
          <a:p>
            <a:pPr algn="ctr"/>
            <a:r>
              <a:rPr lang="en-US" altLang="en-US" sz="2800" b="1" dirty="0"/>
              <a:t>Examples of Numerical Chromosome Aberrations </a:t>
            </a:r>
            <a:r>
              <a:rPr lang="en-US" altLang="en-US" sz="1600" b="1" dirty="0"/>
              <a:t>(cont.)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552450" y="957263"/>
            <a:ext cx="8039100" cy="4943475"/>
          </a:xfrm>
          <a:prstGeom prst="rect">
            <a:avLst/>
          </a:prstGeom>
          <a:noFill/>
          <a:ln w="9525">
            <a:noFill/>
            <a:miter lim="800000"/>
            <a:headEnd/>
            <a:tailEnd/>
          </a:ln>
        </p:spPr>
      </p:pic>
      <p:sp>
        <p:nvSpPr>
          <p:cNvPr id="29699" name="Rectangle 4"/>
          <p:cNvSpPr>
            <a:spLocks noChangeArrowheads="1"/>
          </p:cNvSpPr>
          <p:nvPr/>
        </p:nvSpPr>
        <p:spPr bwMode="auto">
          <a:xfrm>
            <a:off x="395288" y="180975"/>
            <a:ext cx="8432800" cy="584200"/>
          </a:xfrm>
          <a:prstGeom prst="rect">
            <a:avLst/>
          </a:prstGeom>
          <a:solidFill>
            <a:srgbClr val="6666FF"/>
          </a:solidFill>
          <a:ln w="76200" cmpd="tri">
            <a:solidFill>
              <a:schemeClr val="tx1"/>
            </a:solidFill>
            <a:miter lim="800000"/>
            <a:headEnd/>
            <a:tailEnd/>
          </a:ln>
        </p:spPr>
        <p:txBody>
          <a:bodyPr>
            <a:spAutoFit/>
          </a:bodyPr>
          <a:lstStyle/>
          <a:p>
            <a:pPr algn="ctr"/>
            <a:r>
              <a:rPr lang="en-GB" altLang="en-US" sz="3200" b="1"/>
              <a:t>Teratogenesis</a:t>
            </a:r>
            <a:endParaRPr lang="en-US" altLang="en-US" sz="3200" b="1"/>
          </a:p>
        </p:txBody>
      </p:sp>
      <p:sp>
        <p:nvSpPr>
          <p:cNvPr id="29700" name="Rectangle 1"/>
          <p:cNvSpPr>
            <a:spLocks noChangeArrowheads="1"/>
          </p:cNvSpPr>
          <p:nvPr/>
        </p:nvSpPr>
        <p:spPr bwMode="auto">
          <a:xfrm>
            <a:off x="323850" y="5934074"/>
            <a:ext cx="8432800" cy="646331"/>
          </a:xfrm>
          <a:prstGeom prst="rect">
            <a:avLst/>
          </a:prstGeom>
          <a:solidFill>
            <a:schemeClr val="accent2"/>
          </a:solidFill>
          <a:ln w="9525">
            <a:noFill/>
            <a:miter lim="800000"/>
            <a:headEnd/>
            <a:tailEnd/>
          </a:ln>
        </p:spPr>
        <p:txBody>
          <a:bodyPr wrap="square">
            <a:spAutoFit/>
          </a:bodyPr>
          <a:lstStyle/>
          <a:p>
            <a:pPr algn="ctr"/>
            <a:r>
              <a:rPr lang="en-US" b="1" dirty="0"/>
              <a:t>Critical periods graph including embryonic and fetal periods. Note the increased sensitivity to </a:t>
            </a:r>
            <a:r>
              <a:rPr lang="en-US" b="1" dirty="0" err="1"/>
              <a:t>teratogenic</a:t>
            </a:r>
            <a:r>
              <a:rPr lang="en-US" b="1" dirty="0"/>
              <a:t> events during organogenesis</a:t>
            </a:r>
            <a:r>
              <a:rPr lang="en-US"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458200" cy="3733800"/>
          </a:xfrm>
        </p:spPr>
        <p:txBody>
          <a:bodyPr/>
          <a:lstStyle/>
          <a:p>
            <a:pPr lvl="0">
              <a:lnSpc>
                <a:spcPct val="80000"/>
              </a:lnSpc>
              <a:buNone/>
            </a:pPr>
            <a:endParaRPr lang="en-US" altLang="en-US" sz="1000" b="1" dirty="0" smtClean="0">
              <a:solidFill>
                <a:srgbClr val="FFFF00"/>
              </a:solidFill>
              <a:latin typeface="Times New Roman" pitchFamily="18" charset="0"/>
              <a:cs typeface="Times New Roman" pitchFamily="18" charset="0"/>
            </a:endParaRPr>
          </a:p>
          <a:p>
            <a:pPr lvl="0">
              <a:lnSpc>
                <a:spcPct val="80000"/>
              </a:lnSpc>
              <a:buNone/>
            </a:pPr>
            <a:r>
              <a:rPr lang="en-US" altLang="en-US" sz="2400" b="1" dirty="0" smtClean="0">
                <a:solidFill>
                  <a:srgbClr val="FFFF00"/>
                </a:solidFill>
                <a:latin typeface="Times New Roman" pitchFamily="18" charset="0"/>
                <a:cs typeface="Times New Roman" pitchFamily="18" charset="0"/>
              </a:rPr>
              <a:t>2-The fetal stage (</a:t>
            </a:r>
            <a:r>
              <a:rPr lang="en-US" altLang="en-US" sz="2400" b="1" dirty="0" err="1" smtClean="0">
                <a:solidFill>
                  <a:srgbClr val="FFFF00"/>
                </a:solidFill>
                <a:latin typeface="Times New Roman" pitchFamily="18" charset="0"/>
                <a:cs typeface="Times New Roman" pitchFamily="18" charset="0"/>
              </a:rPr>
              <a:t>Fetogenesis</a:t>
            </a:r>
            <a:r>
              <a:rPr lang="en-US" altLang="en-US" sz="2400" b="1" dirty="0" smtClean="0">
                <a:solidFill>
                  <a:srgbClr val="FFFF00"/>
                </a:solidFill>
                <a:latin typeface="Times New Roman" pitchFamily="18" charset="0"/>
                <a:cs typeface="Times New Roman" pitchFamily="18" charset="0"/>
              </a:rPr>
              <a:t> Stage=stage of </a:t>
            </a:r>
            <a:r>
              <a:rPr lang="en-US" altLang="en-US" sz="2400" b="1" dirty="0" err="1" smtClean="0">
                <a:solidFill>
                  <a:srgbClr val="FFFF00"/>
                </a:solidFill>
                <a:latin typeface="Times New Roman" pitchFamily="18" charset="0"/>
                <a:cs typeface="Times New Roman" pitchFamily="18" charset="0"/>
              </a:rPr>
              <a:t>histogenesis</a:t>
            </a:r>
            <a:r>
              <a:rPr lang="en-US" altLang="en-US" sz="2400" b="1" dirty="0" smtClean="0">
                <a:solidFill>
                  <a:srgbClr val="FFFF00"/>
                </a:solidFill>
                <a:latin typeface="Times New Roman" pitchFamily="18" charset="0"/>
                <a:cs typeface="Times New Roman" pitchFamily="18" charset="0"/>
              </a:rPr>
              <a:t> )</a:t>
            </a:r>
          </a:p>
          <a:p>
            <a:pPr lvl="0" algn="just">
              <a:lnSpc>
                <a:spcPct val="80000"/>
              </a:lnSpc>
              <a:buNone/>
            </a:pPr>
            <a:r>
              <a:rPr lang="en-US" altLang="en-US" sz="1800" dirty="0" smtClean="0">
                <a:latin typeface="Times New Roman" pitchFamily="18" charset="0"/>
                <a:cs typeface="Times New Roman" pitchFamily="18" charset="0"/>
              </a:rPr>
              <a:t>     -</a:t>
            </a:r>
            <a:r>
              <a:rPr lang="en-US" altLang="en-US" sz="1800" b="1" dirty="0" smtClean="0">
                <a:solidFill>
                  <a:srgbClr val="FFFFFF"/>
                </a:solidFill>
                <a:latin typeface="Times New Roman" pitchFamily="18" charset="0"/>
                <a:cs typeface="Times New Roman" pitchFamily="18" charset="0"/>
              </a:rPr>
              <a:t>It begins </a:t>
            </a:r>
            <a:r>
              <a:rPr lang="en-US" altLang="en-US" sz="1800" b="1" dirty="0">
                <a:solidFill>
                  <a:srgbClr val="FFFFFF"/>
                </a:solidFill>
                <a:latin typeface="Times New Roman" pitchFamily="18" charset="0"/>
                <a:cs typeface="Times New Roman" pitchFamily="18" charset="0"/>
              </a:rPr>
              <a:t>from the 9th week of gestation till birth </a:t>
            </a:r>
          </a:p>
          <a:p>
            <a:pPr lvl="0" algn="just">
              <a:lnSpc>
                <a:spcPct val="80000"/>
              </a:lnSpc>
              <a:buNone/>
            </a:pPr>
            <a:r>
              <a:rPr lang="en-US" altLang="en-US" b="1" dirty="0">
                <a:solidFill>
                  <a:srgbClr val="FFFFFF"/>
                </a:solidFill>
                <a:latin typeface="Times New Roman" pitchFamily="18" charset="0"/>
                <a:cs typeface="Times New Roman" pitchFamily="18" charset="0"/>
              </a:rPr>
              <a:t>     </a:t>
            </a:r>
            <a:r>
              <a:rPr lang="en-US" altLang="en-US" b="1" dirty="0" smtClean="0">
                <a:solidFill>
                  <a:srgbClr val="FFFFFF"/>
                </a:solidFill>
                <a:latin typeface="Times New Roman" pitchFamily="18" charset="0"/>
                <a:cs typeface="Times New Roman" pitchFamily="18" charset="0"/>
              </a:rPr>
              <a:t>-It </a:t>
            </a:r>
            <a:r>
              <a:rPr lang="en-US" altLang="en-US" b="1" dirty="0">
                <a:solidFill>
                  <a:srgbClr val="FFFFFF"/>
                </a:solidFill>
                <a:latin typeface="Times New Roman" pitchFamily="18" charset="0"/>
                <a:cs typeface="Times New Roman" pitchFamily="18" charset="0"/>
              </a:rPr>
              <a:t>is characterized by growth and functional maturation. During this stage, the fetus is less sensitive to morphologic </a:t>
            </a:r>
            <a:r>
              <a:rPr lang="en-US" altLang="en-US" b="1" dirty="0" smtClean="0">
                <a:solidFill>
                  <a:srgbClr val="FFFFFF"/>
                </a:solidFill>
                <a:latin typeface="Times New Roman" pitchFamily="18" charset="0"/>
                <a:cs typeface="Times New Roman" pitchFamily="18" charset="0"/>
              </a:rPr>
              <a:t>changes (</a:t>
            </a:r>
            <a:r>
              <a:rPr lang="en-US" altLang="en-US" b="1" dirty="0">
                <a:solidFill>
                  <a:srgbClr val="FFFFFF"/>
                </a:solidFill>
                <a:latin typeface="Times New Roman" pitchFamily="18" charset="0"/>
                <a:cs typeface="Times New Roman" pitchFamily="18" charset="0"/>
              </a:rPr>
              <a:t>not associated with major </a:t>
            </a:r>
            <a:r>
              <a:rPr lang="en-US" altLang="en-US" b="1" dirty="0" smtClean="0">
                <a:solidFill>
                  <a:srgbClr val="FFFFFF"/>
                </a:solidFill>
                <a:latin typeface="Times New Roman" pitchFamily="18" charset="0"/>
                <a:cs typeface="Times New Roman" pitchFamily="18" charset="0"/>
              </a:rPr>
              <a:t>malformations); </a:t>
            </a:r>
            <a:endParaRPr lang="en-US" altLang="en-US" b="1" u="sng" dirty="0" smtClean="0">
              <a:solidFill>
                <a:srgbClr val="FFFFFF"/>
              </a:solidFill>
              <a:latin typeface="Times New Roman" pitchFamily="18" charset="0"/>
              <a:cs typeface="Times New Roman" pitchFamily="18" charset="0"/>
            </a:endParaRPr>
          </a:p>
          <a:p>
            <a:pPr lvl="0" algn="just">
              <a:lnSpc>
                <a:spcPct val="80000"/>
              </a:lnSpc>
              <a:buNone/>
            </a:pPr>
            <a:r>
              <a:rPr lang="en-US" altLang="en-US" b="1" dirty="0" smtClean="0">
                <a:solidFill>
                  <a:srgbClr val="FFFFFF"/>
                </a:solidFill>
                <a:latin typeface="Times New Roman" pitchFamily="18" charset="0"/>
                <a:cs typeface="Times New Roman" pitchFamily="18" charset="0"/>
              </a:rPr>
              <a:t>     The </a:t>
            </a:r>
            <a:r>
              <a:rPr lang="en-US" altLang="en-US" b="1" dirty="0">
                <a:solidFill>
                  <a:srgbClr val="FFFFFF"/>
                </a:solidFill>
                <a:latin typeface="Times New Roman" pitchFamily="18" charset="0"/>
                <a:cs typeface="Times New Roman" pitchFamily="18" charset="0"/>
              </a:rPr>
              <a:t>teratogen affects </a:t>
            </a:r>
            <a:r>
              <a:rPr lang="en-US" altLang="en-US" b="1" dirty="0" smtClean="0">
                <a:solidFill>
                  <a:srgbClr val="FFFFFF"/>
                </a:solidFill>
                <a:latin typeface="Times New Roman" pitchFamily="18" charset="0"/>
                <a:cs typeface="Times New Roman" pitchFamily="18" charset="0"/>
              </a:rPr>
              <a:t>mainly neurologic </a:t>
            </a:r>
            <a:r>
              <a:rPr lang="en-US" altLang="en-US" b="1" dirty="0">
                <a:solidFill>
                  <a:srgbClr val="FFFFFF"/>
                </a:solidFill>
                <a:latin typeface="Times New Roman" pitchFamily="18" charset="0"/>
                <a:cs typeface="Times New Roman" pitchFamily="18" charset="0"/>
              </a:rPr>
              <a:t>development, growth, physiologic and biochemical functioning, mental development, and reproduction. </a:t>
            </a:r>
            <a:r>
              <a:rPr lang="en-US" altLang="en-US" b="1" dirty="0" smtClean="0">
                <a:solidFill>
                  <a:srgbClr val="FFFFFF"/>
                </a:solidFill>
                <a:latin typeface="Times New Roman" pitchFamily="18" charset="0"/>
                <a:cs typeface="Times New Roman" pitchFamily="18" charset="0"/>
              </a:rPr>
              <a:t>(e.g</a:t>
            </a:r>
            <a:r>
              <a:rPr lang="en-US" altLang="en-US" b="1" dirty="0">
                <a:solidFill>
                  <a:srgbClr val="FFFFFF"/>
                </a:solidFill>
                <a:latin typeface="Times New Roman" pitchFamily="18" charset="0"/>
                <a:cs typeface="Times New Roman" pitchFamily="18" charset="0"/>
              </a:rPr>
              <a:t>. intelligence, reproduction</a:t>
            </a:r>
            <a:r>
              <a:rPr lang="en-US" altLang="en-US" b="1" dirty="0" smtClean="0">
                <a:solidFill>
                  <a:srgbClr val="FFFFFF"/>
                </a:solidFill>
                <a:latin typeface="Times New Roman" pitchFamily="18" charset="0"/>
                <a:cs typeface="Times New Roman" pitchFamily="18" charset="0"/>
              </a:rPr>
              <a:t>).</a:t>
            </a:r>
          </a:p>
          <a:p>
            <a:pPr lvl="0" algn="just">
              <a:lnSpc>
                <a:spcPct val="80000"/>
              </a:lnSpc>
              <a:buNone/>
            </a:pPr>
            <a:endParaRPr lang="en-US" altLang="en-US" sz="800" dirty="0">
              <a:solidFill>
                <a:srgbClr val="FFFFFF"/>
              </a:solidFill>
              <a:latin typeface="Times New Roman" pitchFamily="18" charset="0"/>
              <a:cs typeface="Times New Roman" pitchFamily="18" charset="0"/>
            </a:endParaRPr>
          </a:p>
          <a:p>
            <a:pPr lvl="0" algn="just">
              <a:lnSpc>
                <a:spcPct val="80000"/>
              </a:lnSpc>
              <a:buNone/>
            </a:pPr>
            <a:r>
              <a:rPr lang="en-US" dirty="0">
                <a:solidFill>
                  <a:srgbClr val="FFFF00"/>
                </a:solidFill>
              </a:rPr>
              <a:t> </a:t>
            </a:r>
            <a:r>
              <a:rPr lang="en-US" dirty="0" smtClean="0">
                <a:solidFill>
                  <a:srgbClr val="FFFF00"/>
                </a:solidFill>
              </a:rPr>
              <a:t>    </a:t>
            </a:r>
            <a:r>
              <a:rPr lang="en-US" b="1" dirty="0" smtClean="0">
                <a:solidFill>
                  <a:srgbClr val="FFFF00"/>
                </a:solidFill>
              </a:rPr>
              <a:t>Studies </a:t>
            </a:r>
            <a:r>
              <a:rPr lang="en-US" b="1" dirty="0">
                <a:solidFill>
                  <a:srgbClr val="FFFF00"/>
                </a:solidFill>
              </a:rPr>
              <a:t>have shown that nearly 50% of pregnant women have been exposed to at least one medication during gestation</a:t>
            </a:r>
            <a:r>
              <a:rPr lang="en-US" b="1" dirty="0" smtClean="0">
                <a:solidFill>
                  <a:srgbClr val="FFFF00"/>
                </a:solidFill>
              </a:rPr>
              <a:t>.</a:t>
            </a:r>
            <a:r>
              <a:rPr lang="en-US" b="1" dirty="0"/>
              <a:t> </a:t>
            </a:r>
            <a:r>
              <a:rPr lang="en-US" b="1" dirty="0">
                <a:solidFill>
                  <a:srgbClr val="FFFF00"/>
                </a:solidFill>
              </a:rPr>
              <a:t>An additional study found that of 200 individuals referred for genetic counseling for a teratogenic exposure, 52% were exposed to more than one potential teratogen</a:t>
            </a:r>
            <a:r>
              <a:rPr lang="en-US" b="1" dirty="0" smtClean="0">
                <a:solidFill>
                  <a:srgbClr val="FFFF00"/>
                </a:solidFill>
              </a:rPr>
              <a:t>.</a:t>
            </a:r>
          </a:p>
          <a:p>
            <a:pPr lvl="0" algn="just">
              <a:lnSpc>
                <a:spcPct val="80000"/>
              </a:lnSpc>
              <a:buNone/>
            </a:pPr>
            <a:r>
              <a:rPr lang="en-US" b="1" dirty="0" smtClean="0">
                <a:solidFill>
                  <a:srgbClr val="FFFF00"/>
                </a:solidFill>
              </a:rPr>
              <a:t>      </a:t>
            </a:r>
            <a:endParaRPr lang="en-US" dirty="0"/>
          </a:p>
        </p:txBody>
      </p:sp>
      <p:sp>
        <p:nvSpPr>
          <p:cNvPr id="4" name="TextBox 3"/>
          <p:cNvSpPr txBox="1"/>
          <p:nvPr/>
        </p:nvSpPr>
        <p:spPr>
          <a:xfrm>
            <a:off x="457200" y="4118789"/>
            <a:ext cx="6324600" cy="2739211"/>
          </a:xfrm>
          <a:prstGeom prst="rect">
            <a:avLst/>
          </a:prstGeom>
          <a:noFill/>
        </p:spPr>
        <p:txBody>
          <a:bodyPr wrap="square" rtlCol="0">
            <a:spAutoFit/>
          </a:bodyPr>
          <a:lstStyle/>
          <a:p>
            <a:r>
              <a:rPr lang="en-US" sz="2800" b="1" dirty="0">
                <a:solidFill>
                  <a:srgbClr val="FF00FF"/>
                </a:solidFill>
              </a:rPr>
              <a:t>Causes of malformations</a:t>
            </a:r>
          </a:p>
          <a:p>
            <a:pPr marL="285750" indent="-285750">
              <a:buFont typeface="Arial" panose="020B0604020202020204" pitchFamily="34" charset="0"/>
              <a:buChar char="•"/>
            </a:pPr>
            <a:r>
              <a:rPr lang="en-US" b="1" dirty="0"/>
              <a:t>40% Unknown</a:t>
            </a:r>
          </a:p>
          <a:p>
            <a:pPr marL="285750" indent="-285750">
              <a:buFont typeface="Arial" panose="020B0604020202020204" pitchFamily="34" charset="0"/>
              <a:buChar char="•"/>
            </a:pPr>
            <a:r>
              <a:rPr lang="en-US" b="1" dirty="0"/>
              <a:t>12-25% Genetic defects (Down’s syndrome is the most common of this group)    </a:t>
            </a:r>
          </a:p>
          <a:p>
            <a:pPr marL="285750" indent="-285750">
              <a:buFont typeface="Arial" panose="020B0604020202020204" pitchFamily="34" charset="0"/>
              <a:buChar char="•"/>
            </a:pPr>
            <a:r>
              <a:rPr lang="en-US" b="1" dirty="0"/>
              <a:t> 20% Interactions between hereditary factors and environmental factors</a:t>
            </a:r>
          </a:p>
          <a:p>
            <a:pPr marL="285750" indent="-285750">
              <a:buFont typeface="Arial" panose="020B0604020202020204" pitchFamily="34" charset="0"/>
              <a:buChar char="•"/>
            </a:pPr>
            <a:r>
              <a:rPr lang="en-US" b="1" dirty="0"/>
              <a:t> 5%-9% Maternal disease (diabetes and seizure) or infection (German measles) , chemicals, X-ray and drugs</a:t>
            </a:r>
            <a:r>
              <a:rPr lang="en-US" dirty="0"/>
              <a:t>.</a:t>
            </a:r>
          </a:p>
        </p:txBody>
      </p:sp>
    </p:spTree>
    <p:extLst>
      <p:ext uri="{BB962C8B-B14F-4D97-AF65-F5344CB8AC3E}">
        <p14:creationId xmlns:p14="http://schemas.microsoft.com/office/powerpoint/2010/main" val="1408108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marL="0" indent="0">
              <a:buNone/>
            </a:pPr>
            <a:r>
              <a:rPr lang="en-US" sz="4400" b="1" baseline="30000" dirty="0" smtClean="0"/>
              <a:t>      </a:t>
            </a:r>
            <a:endParaRPr lang="en-US" sz="800" b="1" baseline="30000" dirty="0" smtClean="0"/>
          </a:p>
          <a:p>
            <a:pPr marL="0" indent="0">
              <a:buNone/>
            </a:pPr>
            <a:r>
              <a:rPr lang="en-US" sz="4400" b="1" baseline="30000" dirty="0" smtClean="0"/>
              <a:t>    Dose-effect </a:t>
            </a:r>
            <a:r>
              <a:rPr lang="en-US" sz="4400" b="1" baseline="30000" dirty="0"/>
              <a:t>relationship</a:t>
            </a:r>
          </a:p>
          <a:p>
            <a:pPr lvl="0"/>
            <a:r>
              <a:rPr lang="en-US" sz="2800" b="1" baseline="30000" dirty="0"/>
              <a:t>Teratogens may demonstrate a dose-effect relationship. At low doses there can be no effect, at intermediate doses the characteristic pattern of malformations will result, and at high dose the embryo will be killed</a:t>
            </a:r>
            <a:r>
              <a:rPr lang="en-US" sz="2800" b="1" baseline="30000" dirty="0" smtClean="0"/>
              <a:t>.</a:t>
            </a:r>
          </a:p>
          <a:p>
            <a:pPr lvl="0"/>
            <a:endParaRPr lang="en-US" sz="2800" b="1" baseline="30000" dirty="0"/>
          </a:p>
          <a:p>
            <a:pPr lvl="0"/>
            <a:r>
              <a:rPr lang="en-US" sz="2800" b="1" baseline="30000" dirty="0"/>
              <a:t>A dose-response may be considered essential in establishing teratogenicity in animals, but is uncommonly demonstrated in sufficient data among humans. A threshold </a:t>
            </a:r>
            <a:r>
              <a:rPr lang="en-US" sz="2800" b="1" baseline="30000" dirty="0" err="1" smtClean="0"/>
              <a:t>teratogenic</a:t>
            </a:r>
            <a:r>
              <a:rPr lang="en-US" sz="2800" b="1" baseline="30000" dirty="0" smtClean="0"/>
              <a:t> dose </a:t>
            </a:r>
            <a:r>
              <a:rPr lang="en-US" sz="2800" b="1" baseline="30000" dirty="0"/>
              <a:t>is the dosage below which the incidence of adverse effects is not statistically greater than that of controls. </a:t>
            </a:r>
            <a:r>
              <a:rPr lang="en-US" sz="2800" b="1" baseline="30000" dirty="0">
                <a:solidFill>
                  <a:srgbClr val="92D050"/>
                </a:solidFill>
              </a:rPr>
              <a:t>With most agents, a dose threshold for teratogenic effects has not been determined; however they are usually well below levels required to cause toxicity in adults</a:t>
            </a:r>
            <a:r>
              <a:rPr lang="en-US" sz="2800" b="1" baseline="30000" dirty="0" smtClean="0">
                <a:solidFill>
                  <a:srgbClr val="92D050"/>
                </a:solidFill>
              </a:rPr>
              <a:t>.</a:t>
            </a:r>
          </a:p>
          <a:p>
            <a:pPr lvl="0"/>
            <a:endParaRPr lang="en-US" sz="2800" baseline="30000" dirty="0"/>
          </a:p>
        </p:txBody>
      </p:sp>
      <p:sp>
        <p:nvSpPr>
          <p:cNvPr id="4" name="TextBox 3"/>
          <p:cNvSpPr txBox="1"/>
          <p:nvPr/>
        </p:nvSpPr>
        <p:spPr>
          <a:xfrm>
            <a:off x="152400" y="4175760"/>
            <a:ext cx="5943600" cy="2585323"/>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mn-lt"/>
              </a:rPr>
              <a:t>Teratogens must reach the developing </a:t>
            </a:r>
            <a:r>
              <a:rPr lang="en-US" b="1" dirty="0" err="1" smtClean="0">
                <a:latin typeface="+mn-lt"/>
              </a:rPr>
              <a:t>fetous</a:t>
            </a:r>
            <a:r>
              <a:rPr lang="en-US" b="1" dirty="0" smtClean="0">
                <a:latin typeface="+mn-lt"/>
              </a:rPr>
              <a:t> </a:t>
            </a:r>
            <a:r>
              <a:rPr lang="en-US" b="1" dirty="0">
                <a:latin typeface="+mn-lt"/>
              </a:rPr>
              <a:t>in sufficient amounts to cause their effects. Large molecules with molecular weights greater than 1,000 do not easily cross the placenta into the embryonic-</a:t>
            </a:r>
            <a:r>
              <a:rPr lang="en-US" b="1" dirty="0" err="1">
                <a:latin typeface="+mn-lt"/>
              </a:rPr>
              <a:t>foetal</a:t>
            </a:r>
            <a:r>
              <a:rPr lang="en-US" b="1" dirty="0">
                <a:latin typeface="+mn-lt"/>
              </a:rPr>
              <a:t> bloodstream to exert potential teratogenic effect. Other factors influencing the rate and extent of placental transfer of </a:t>
            </a:r>
            <a:r>
              <a:rPr lang="en-US" b="1" dirty="0" err="1">
                <a:latin typeface="+mn-lt"/>
              </a:rPr>
              <a:t>xenobiotics</a:t>
            </a:r>
            <a:r>
              <a:rPr lang="en-US" b="1" dirty="0">
                <a:latin typeface="+mn-lt"/>
              </a:rPr>
              <a:t> include polarity, lipid solubility and the existence of a specific protein carrier.</a:t>
            </a: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923660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lvl="0">
              <a:buNone/>
            </a:pPr>
            <a:r>
              <a:rPr lang="en-US" altLang="en-US" sz="2800" b="1" dirty="0">
                <a:solidFill>
                  <a:srgbClr val="FFFFFF"/>
                </a:solidFill>
              </a:rPr>
              <a:t>FDA Classifications of Drug Risk</a:t>
            </a:r>
            <a:endParaRPr lang="en-US" altLang="en-US" sz="2800" b="1" dirty="0">
              <a:solidFill>
                <a:srgbClr val="FFFFFF"/>
              </a:solidFill>
              <a:latin typeface="Times New Roman" pitchFamily="18" charset="0"/>
              <a:cs typeface="Times New Roman" pitchFamily="18" charset="0"/>
            </a:endParaRPr>
          </a:p>
          <a:p>
            <a:pPr lvl="0" algn="just">
              <a:buNone/>
            </a:pPr>
            <a:r>
              <a:rPr lang="en-US" altLang="en-US" sz="1800" b="1" dirty="0">
                <a:solidFill>
                  <a:srgbClr val="FFFFFF"/>
                </a:solidFill>
                <a:latin typeface="Times New Roman" pitchFamily="18" charset="0"/>
                <a:cs typeface="Times New Roman" pitchFamily="18" charset="0"/>
              </a:rPr>
              <a:t>     </a:t>
            </a:r>
            <a:r>
              <a:rPr lang="en-US" altLang="en-US" sz="1800" b="1" dirty="0" smtClean="0">
                <a:solidFill>
                  <a:srgbClr val="FFFFFF"/>
                </a:solidFill>
                <a:latin typeface="Times New Roman" pitchFamily="18" charset="0"/>
                <a:cs typeface="Times New Roman" pitchFamily="18" charset="0"/>
              </a:rPr>
              <a:t>-Animal </a:t>
            </a:r>
            <a:r>
              <a:rPr lang="en-US" altLang="en-US" sz="1800" b="1" dirty="0">
                <a:solidFill>
                  <a:srgbClr val="FFFFFF"/>
                </a:solidFill>
                <a:latin typeface="Times New Roman" pitchFamily="18" charset="0"/>
                <a:cs typeface="Times New Roman" pitchFamily="18" charset="0"/>
              </a:rPr>
              <a:t>studies cannot be true predictors of teratogenicity due to wide inter- and </a:t>
            </a:r>
            <a:r>
              <a:rPr lang="en-US" altLang="en-US" sz="1800" b="1" dirty="0" err="1">
                <a:solidFill>
                  <a:srgbClr val="FFFFFF"/>
                </a:solidFill>
                <a:latin typeface="Times New Roman" pitchFamily="18" charset="0"/>
                <a:cs typeface="Times New Roman" pitchFamily="18" charset="0"/>
              </a:rPr>
              <a:t>intraspecies</a:t>
            </a:r>
            <a:r>
              <a:rPr lang="en-US" altLang="en-US" sz="1800" b="1" dirty="0">
                <a:solidFill>
                  <a:srgbClr val="FFFFFF"/>
                </a:solidFill>
                <a:latin typeface="Times New Roman" pitchFamily="18" charset="0"/>
                <a:cs typeface="Times New Roman" pitchFamily="18" charset="0"/>
              </a:rPr>
              <a:t> variations </a:t>
            </a:r>
            <a:r>
              <a:rPr lang="en-US" altLang="en-US" sz="1800" b="1" u="sng" dirty="0">
                <a:solidFill>
                  <a:srgbClr val="FFFFFF"/>
                </a:solidFill>
                <a:latin typeface="Times New Roman" pitchFamily="18" charset="0"/>
                <a:cs typeface="Times New Roman" pitchFamily="18" charset="0"/>
              </a:rPr>
              <a:t>in the pharmacokinetic</a:t>
            </a:r>
            <a:r>
              <a:rPr lang="en-US" altLang="en-US" sz="1800" b="1" dirty="0">
                <a:solidFill>
                  <a:srgbClr val="FFFFFF"/>
                </a:solidFill>
                <a:latin typeface="Times New Roman" pitchFamily="18" charset="0"/>
                <a:cs typeface="Times New Roman" pitchFamily="18" charset="0"/>
              </a:rPr>
              <a:t> properties of drugs, including placental transfer.</a:t>
            </a:r>
          </a:p>
          <a:p>
            <a:pPr lvl="0" algn="just">
              <a:buNone/>
            </a:pPr>
            <a:r>
              <a:rPr lang="en-US" altLang="en-US" sz="1800" b="1" dirty="0">
                <a:solidFill>
                  <a:srgbClr val="FFFFFF"/>
                </a:solidFill>
                <a:latin typeface="Times New Roman" pitchFamily="18" charset="0"/>
                <a:cs typeface="Times New Roman" pitchFamily="18" charset="0"/>
              </a:rPr>
              <a:t>     </a:t>
            </a:r>
            <a:r>
              <a:rPr lang="en-US" altLang="en-US" sz="1800" b="1" dirty="0" smtClean="0">
                <a:solidFill>
                  <a:srgbClr val="FFFFFF"/>
                </a:solidFill>
                <a:latin typeface="Times New Roman" pitchFamily="18" charset="0"/>
                <a:cs typeface="Times New Roman" pitchFamily="18" charset="0"/>
              </a:rPr>
              <a:t> -Only </a:t>
            </a:r>
            <a:r>
              <a:rPr lang="en-US" altLang="en-US" sz="1800" b="1" dirty="0">
                <a:solidFill>
                  <a:srgbClr val="FFFFFF"/>
                </a:solidFill>
                <a:latin typeface="Times New Roman" pitchFamily="18" charset="0"/>
                <a:cs typeface="Times New Roman" pitchFamily="18" charset="0"/>
              </a:rPr>
              <a:t>controlled epidemiological studies can detect a relationship between environmental factors such as drug exposure and pregnancy outcomes.</a:t>
            </a:r>
          </a:p>
          <a:p>
            <a:pPr lvl="0">
              <a:buNone/>
            </a:pPr>
            <a:r>
              <a:rPr lang="en-US" altLang="en-US" sz="1800" b="1" u="sng" dirty="0">
                <a:solidFill>
                  <a:srgbClr val="00FF00"/>
                </a:solidFill>
                <a:latin typeface="Times New Roman" pitchFamily="18" charset="0"/>
                <a:cs typeface="Times New Roman" pitchFamily="18" charset="0"/>
              </a:rPr>
              <a:t>Drug Risk Category</a:t>
            </a:r>
          </a:p>
          <a:p>
            <a:pPr lvl="0">
              <a:buNone/>
            </a:pPr>
            <a:r>
              <a:rPr lang="en-US" altLang="en-US" sz="1800" b="1" dirty="0">
                <a:solidFill>
                  <a:srgbClr val="FFFFFF"/>
                </a:solidFill>
                <a:latin typeface="Times New Roman" pitchFamily="18" charset="0"/>
                <a:cs typeface="Times New Roman" pitchFamily="18" charset="0"/>
              </a:rPr>
              <a:t>A----No fetal risk shown in controlled human studies in all trimesters.</a:t>
            </a:r>
          </a:p>
          <a:p>
            <a:pPr lvl="0">
              <a:buNone/>
            </a:pPr>
            <a:r>
              <a:rPr lang="en-US" altLang="en-US" sz="1800" b="1" dirty="0">
                <a:solidFill>
                  <a:srgbClr val="FFFFFF"/>
                </a:solidFill>
                <a:latin typeface="Times New Roman" pitchFamily="18" charset="0"/>
                <a:cs typeface="Times New Roman" pitchFamily="18" charset="0"/>
              </a:rPr>
              <a:t>B----Animal studies show risk that is not confirmed in human studies during all trimesters.</a:t>
            </a:r>
          </a:p>
          <a:p>
            <a:pPr lvl="0">
              <a:buNone/>
            </a:pPr>
            <a:r>
              <a:rPr lang="en-US" altLang="en-US" sz="1800" b="1" dirty="0">
                <a:solidFill>
                  <a:srgbClr val="FFFFFF"/>
                </a:solidFill>
                <a:latin typeface="Times New Roman" pitchFamily="18" charset="0"/>
                <a:cs typeface="Times New Roman" pitchFamily="18" charset="0"/>
              </a:rPr>
              <a:t>C----Fetal risk shown in controlled animal studies but no controlled human studies are </a:t>
            </a:r>
            <a:r>
              <a:rPr lang="en-US" altLang="en-US" sz="1800" b="1" dirty="0" smtClean="0">
                <a:solidFill>
                  <a:srgbClr val="FFFFFF"/>
                </a:solidFill>
                <a:latin typeface="Times New Roman" pitchFamily="18" charset="0"/>
                <a:cs typeface="Times New Roman" pitchFamily="18" charset="0"/>
              </a:rPr>
              <a:t>    available </a:t>
            </a:r>
            <a:r>
              <a:rPr lang="en-US" altLang="en-US" sz="1800" b="1" dirty="0">
                <a:solidFill>
                  <a:srgbClr val="FFFFFF"/>
                </a:solidFill>
                <a:latin typeface="Times New Roman" pitchFamily="18" charset="0"/>
                <a:cs typeface="Times New Roman" pitchFamily="18" charset="0"/>
              </a:rPr>
              <a:t>(OR ) studies in humans are not available. Drugs only</a:t>
            </a:r>
            <a:endParaRPr lang="en-US" dirty="0"/>
          </a:p>
        </p:txBody>
      </p:sp>
      <p:sp>
        <p:nvSpPr>
          <p:cNvPr id="4" name="TextBox 3"/>
          <p:cNvSpPr txBox="1"/>
          <p:nvPr/>
        </p:nvSpPr>
        <p:spPr>
          <a:xfrm>
            <a:off x="152400" y="3962399"/>
            <a:ext cx="6324600" cy="2806922"/>
          </a:xfrm>
          <a:prstGeom prst="rect">
            <a:avLst/>
          </a:prstGeom>
          <a:noFill/>
        </p:spPr>
        <p:txBody>
          <a:bodyPr wrap="square" rtlCol="0">
            <a:spAutoFit/>
          </a:bodyPr>
          <a:lstStyle/>
          <a:p>
            <a:pPr marL="342900" lvl="0" indent="-342900" algn="just">
              <a:spcBef>
                <a:spcPct val="20000"/>
              </a:spcBef>
            </a:pPr>
            <a:r>
              <a:rPr lang="en-US" altLang="en-US" b="1" dirty="0" smtClean="0">
                <a:solidFill>
                  <a:srgbClr val="FFFFFF"/>
                </a:solidFill>
                <a:latin typeface="Times New Roman" pitchFamily="18" charset="0"/>
                <a:cs typeface="Times New Roman" pitchFamily="18" charset="0"/>
              </a:rPr>
              <a:t>      given </a:t>
            </a:r>
            <a:r>
              <a:rPr lang="en-US" altLang="en-US" b="1" dirty="0">
                <a:solidFill>
                  <a:srgbClr val="FFFFFF"/>
                </a:solidFill>
                <a:latin typeface="Times New Roman" pitchFamily="18" charset="0"/>
                <a:cs typeface="Times New Roman" pitchFamily="18" charset="0"/>
              </a:rPr>
              <a:t>if the potential benefit outweighs the potential risk to the fetus</a:t>
            </a:r>
          </a:p>
          <a:p>
            <a:pPr marL="342900" lvl="0" indent="-342900" algn="just">
              <a:spcBef>
                <a:spcPct val="20000"/>
              </a:spcBef>
            </a:pPr>
            <a:r>
              <a:rPr lang="en-US" altLang="en-US" b="1" dirty="0">
                <a:solidFill>
                  <a:srgbClr val="FFFFFF"/>
                </a:solidFill>
                <a:latin typeface="Times New Roman" pitchFamily="18" charset="0"/>
                <a:cs typeface="Times New Roman" pitchFamily="18" charset="0"/>
              </a:rPr>
              <a:t>D----Studies show fetal risk in humans</a:t>
            </a:r>
          </a:p>
          <a:p>
            <a:pPr marL="342900" lvl="0" indent="-342900" algn="just">
              <a:spcBef>
                <a:spcPct val="20000"/>
              </a:spcBef>
            </a:pPr>
            <a:r>
              <a:rPr lang="en-US" altLang="en-US" b="1" dirty="0" smtClean="0">
                <a:solidFill>
                  <a:srgbClr val="FFFFFF"/>
                </a:solidFill>
                <a:latin typeface="Times New Roman" pitchFamily="18" charset="0"/>
                <a:cs typeface="Times New Roman" pitchFamily="18" charset="0"/>
              </a:rPr>
              <a:t>      (</a:t>
            </a:r>
            <a:r>
              <a:rPr lang="en-US" altLang="en-US" b="1" dirty="0">
                <a:solidFill>
                  <a:srgbClr val="FFFFFF"/>
                </a:solidFill>
                <a:latin typeface="Times New Roman" pitchFamily="18" charset="0"/>
                <a:cs typeface="Times New Roman" pitchFamily="18" charset="0"/>
              </a:rPr>
              <a:t>Use of drug may be acceptable even with risks, such as in </a:t>
            </a:r>
            <a:r>
              <a:rPr lang="en-US" altLang="en-US" b="1" dirty="0" smtClean="0">
                <a:solidFill>
                  <a:srgbClr val="FFFFFF"/>
                </a:solidFill>
                <a:latin typeface="Times New Roman" pitchFamily="18" charset="0"/>
                <a:cs typeface="Times New Roman" pitchFamily="18" charset="0"/>
              </a:rPr>
              <a:t>life-threatening illness </a:t>
            </a:r>
            <a:r>
              <a:rPr lang="en-US" altLang="en-US" b="1" dirty="0">
                <a:solidFill>
                  <a:srgbClr val="FFFFFF"/>
                </a:solidFill>
                <a:latin typeface="Times New Roman" pitchFamily="18" charset="0"/>
                <a:cs typeface="Times New Roman" pitchFamily="18" charset="0"/>
              </a:rPr>
              <a:t>or where safer drugs cannot be used or are ineffective)</a:t>
            </a:r>
          </a:p>
          <a:p>
            <a:pPr marL="342900" lvl="0" indent="-342900" algn="just">
              <a:spcBef>
                <a:spcPct val="20000"/>
              </a:spcBef>
            </a:pPr>
            <a:r>
              <a:rPr lang="en-US" altLang="en-US" b="1" dirty="0">
                <a:solidFill>
                  <a:srgbClr val="FFFFFF"/>
                </a:solidFill>
                <a:latin typeface="Times New Roman" pitchFamily="18" charset="0"/>
                <a:cs typeface="Times New Roman" pitchFamily="18" charset="0"/>
              </a:rPr>
              <a:t>X----Risk to fetus clearly outweighs any benefits from these drugs The drug is contraindicated in women who are or may become pregnant.</a:t>
            </a:r>
          </a:p>
        </p:txBody>
      </p:sp>
    </p:spTree>
    <p:extLst>
      <p:ext uri="{BB962C8B-B14F-4D97-AF65-F5344CB8AC3E}">
        <p14:creationId xmlns:p14="http://schemas.microsoft.com/office/powerpoint/2010/main" val="3036970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886200"/>
          </a:xfrm>
        </p:spPr>
        <p:txBody>
          <a:bodyPr/>
          <a:lstStyle/>
          <a:p>
            <a:pPr marL="0" marR="0" indent="0">
              <a:lnSpc>
                <a:spcPct val="150000"/>
              </a:lnSpc>
              <a:spcBef>
                <a:spcPts val="0"/>
              </a:spcBef>
              <a:spcAft>
                <a:spcPts val="0"/>
              </a:spcAft>
              <a:buNone/>
            </a:pPr>
            <a:r>
              <a:rPr lang="en-US" sz="2800" b="1" baseline="30000" dirty="0" smtClean="0">
                <a:latin typeface="Times New Roman"/>
                <a:ea typeface="Times New Roman"/>
              </a:rPr>
              <a:t> </a:t>
            </a:r>
            <a:r>
              <a:rPr lang="en-US" sz="3600" b="1" u="sng" baseline="30000" dirty="0" smtClean="0">
                <a:solidFill>
                  <a:srgbClr val="FF0000"/>
                </a:solidFill>
                <a:latin typeface="Times New Roman"/>
                <a:ea typeface="Times New Roman"/>
              </a:rPr>
              <a:t>Examples </a:t>
            </a:r>
            <a:r>
              <a:rPr lang="en-US" sz="3600" b="1" u="sng" baseline="30000" dirty="0">
                <a:solidFill>
                  <a:srgbClr val="FF0000"/>
                </a:solidFill>
                <a:latin typeface="Times New Roman"/>
                <a:ea typeface="Times New Roman"/>
              </a:rPr>
              <a:t>of teratogenic agents</a:t>
            </a:r>
          </a:p>
          <a:p>
            <a:pPr marL="0" marR="0" indent="0">
              <a:lnSpc>
                <a:spcPct val="150000"/>
              </a:lnSpc>
              <a:spcBef>
                <a:spcPts val="0"/>
              </a:spcBef>
              <a:spcAft>
                <a:spcPts val="0"/>
              </a:spcAft>
              <a:buNone/>
            </a:pPr>
            <a:r>
              <a:rPr lang="en-US" sz="2400" b="1" baseline="30000" dirty="0" smtClean="0">
                <a:solidFill>
                  <a:srgbClr val="FFFF00"/>
                </a:solidFill>
                <a:latin typeface="Times New Roman"/>
                <a:ea typeface="Times New Roman"/>
              </a:rPr>
              <a:t>A </a:t>
            </a:r>
            <a:r>
              <a:rPr lang="en-US" sz="2400" b="1" baseline="30000" dirty="0">
                <a:solidFill>
                  <a:srgbClr val="FFFF00"/>
                </a:solidFill>
                <a:latin typeface="Times New Roman"/>
                <a:ea typeface="Times New Roman"/>
              </a:rPr>
              <a:t>wide range of different chemicals and environmental factors are suspected or are known to be teratogenic in humans and in animals. A selected few include:</a:t>
            </a:r>
          </a:p>
          <a:p>
            <a:pPr lvl="0" algn="justLow">
              <a:lnSpc>
                <a:spcPct val="150000"/>
              </a:lnSpc>
              <a:spcBef>
                <a:spcPts val="0"/>
              </a:spcBef>
              <a:spcAft>
                <a:spcPts val="0"/>
              </a:spcAft>
              <a:buFont typeface="Wingdings"/>
              <a:buChar char=""/>
              <a:tabLst>
                <a:tab pos="228600" algn="l"/>
              </a:tabLst>
            </a:pPr>
            <a:r>
              <a:rPr lang="en-US" sz="2400" b="1" baseline="30000" dirty="0">
                <a:solidFill>
                  <a:srgbClr val="FFFF00"/>
                </a:solidFill>
                <a:latin typeface="Times New Roman"/>
                <a:ea typeface="Times New Roman"/>
              </a:rPr>
              <a:t>Thalidomide (X)</a:t>
            </a:r>
            <a:r>
              <a:rPr lang="en-US" sz="2400" b="1" baseline="30000" dirty="0">
                <a:latin typeface="Times New Roman"/>
                <a:ea typeface="Times New Roman"/>
              </a:rPr>
              <a:t> is a drug originally marketed to prevent nausea and vomiting in pregnancy. Thalidomide was not shown to be teratogenic in rats however; it is greatest danger during days </a:t>
            </a:r>
            <a:r>
              <a:rPr lang="en-US" sz="2400" b="1" u="sng" baseline="30000" dirty="0">
                <a:latin typeface="Times New Roman"/>
                <a:ea typeface="Times New Roman"/>
              </a:rPr>
              <a:t>34-56 of pregnancy </a:t>
            </a:r>
            <a:r>
              <a:rPr lang="en-US" sz="2400" b="1" baseline="30000" dirty="0">
                <a:latin typeface="Times New Roman"/>
                <a:ea typeface="Times New Roman"/>
              </a:rPr>
              <a:t>in humans. It was discovered in the 1960s in West Germany to cause rare limb defects, among other congenital anomalies as </a:t>
            </a:r>
            <a:r>
              <a:rPr lang="en-US" sz="2400" b="1" baseline="30000" dirty="0" err="1">
                <a:solidFill>
                  <a:srgbClr val="92D050"/>
                </a:solidFill>
                <a:latin typeface="Times New Roman"/>
                <a:ea typeface="Times New Roman"/>
              </a:rPr>
              <a:t>phocomelia</a:t>
            </a:r>
            <a:r>
              <a:rPr lang="en-US" sz="2400" b="1" baseline="30000" dirty="0">
                <a:solidFill>
                  <a:srgbClr val="92D050"/>
                </a:solidFill>
                <a:latin typeface="Times New Roman"/>
                <a:ea typeface="Times New Roman"/>
              </a:rPr>
              <a:t> and Amelia, deafness anomalies of teeth, eyes, intestines, heart and kidney. </a:t>
            </a:r>
            <a:r>
              <a:rPr lang="en-US" sz="2400" b="1" baseline="30000" dirty="0">
                <a:latin typeface="Times New Roman"/>
                <a:ea typeface="Times New Roman"/>
              </a:rPr>
              <a:t>The discoveries about thalidomide triggered legislation requiring teratogenicity testing for drugs.</a:t>
            </a:r>
          </a:p>
          <a:p>
            <a:pPr lvl="0" algn="justLow">
              <a:lnSpc>
                <a:spcPct val="150000"/>
              </a:lnSpc>
              <a:spcBef>
                <a:spcPts val="0"/>
              </a:spcBef>
              <a:spcAft>
                <a:spcPts val="0"/>
              </a:spcAft>
              <a:buFont typeface="Wingdings"/>
              <a:buChar char=""/>
              <a:tabLst>
                <a:tab pos="228600" algn="l"/>
              </a:tabLst>
            </a:pPr>
            <a:r>
              <a:rPr lang="en-US" sz="2400" b="1" baseline="30000" dirty="0">
                <a:solidFill>
                  <a:srgbClr val="FFFF00"/>
                </a:solidFill>
                <a:latin typeface="Times New Roman"/>
                <a:ea typeface="Times New Roman"/>
              </a:rPr>
              <a:t>Chronic alcohol ingestion (D) </a:t>
            </a:r>
            <a:r>
              <a:rPr lang="en-US" sz="2400" b="1" baseline="30000" dirty="0">
                <a:latin typeface="Times New Roman"/>
                <a:ea typeface="Times New Roman"/>
              </a:rPr>
              <a:t>during pregnancy is the most common cause of congenital problems </a:t>
            </a:r>
            <a:r>
              <a:rPr lang="en-US" sz="2400" b="1" baseline="30000" dirty="0" smtClean="0">
                <a:latin typeface="Times New Roman"/>
                <a:ea typeface="Times New Roman"/>
              </a:rPr>
              <a:t>especially mental </a:t>
            </a:r>
            <a:r>
              <a:rPr lang="en-US" sz="2400" b="1" baseline="30000" dirty="0">
                <a:latin typeface="Times New Roman"/>
                <a:ea typeface="Times New Roman"/>
              </a:rPr>
              <a:t>development. Ingestion of more than </a:t>
            </a:r>
            <a:r>
              <a:rPr lang="en-US" sz="2400" b="1" u="sng" baseline="30000" dirty="0">
                <a:latin typeface="Times New Roman"/>
                <a:ea typeface="Times New Roman"/>
              </a:rPr>
              <a:t>30 </a:t>
            </a:r>
            <a:r>
              <a:rPr lang="en-US" sz="2400" b="1" u="sng" baseline="30000" dirty="0" err="1">
                <a:latin typeface="Times New Roman"/>
                <a:ea typeface="Times New Roman"/>
              </a:rPr>
              <a:t>millilitres</a:t>
            </a:r>
            <a:r>
              <a:rPr lang="en-US" sz="2400" b="1" u="sng" baseline="30000" dirty="0">
                <a:latin typeface="Times New Roman"/>
                <a:ea typeface="Times New Roman"/>
              </a:rPr>
              <a:t> </a:t>
            </a:r>
            <a:r>
              <a:rPr lang="en-US" sz="2400" b="1" baseline="30000" dirty="0">
                <a:latin typeface="Times New Roman"/>
                <a:ea typeface="Times New Roman"/>
              </a:rPr>
              <a:t>(1 ounce) </a:t>
            </a:r>
            <a:endParaRPr lang="en-US" sz="2400" b="1" baseline="30000" dirty="0" smtClean="0">
              <a:latin typeface="Times New Roman"/>
              <a:ea typeface="Times New Roman"/>
            </a:endParaRPr>
          </a:p>
          <a:p>
            <a:pPr lvl="0" algn="justLow">
              <a:lnSpc>
                <a:spcPct val="150000"/>
              </a:lnSpc>
              <a:spcBef>
                <a:spcPts val="0"/>
              </a:spcBef>
              <a:spcAft>
                <a:spcPts val="0"/>
              </a:spcAft>
              <a:buNone/>
              <a:tabLst>
                <a:tab pos="228600" algn="l"/>
              </a:tabLst>
            </a:pPr>
            <a:r>
              <a:rPr lang="en-US" sz="2400" b="1" baseline="30000" dirty="0" smtClean="0">
                <a:latin typeface="Times New Roman"/>
                <a:ea typeface="Times New Roman"/>
              </a:rPr>
              <a:t>       of </a:t>
            </a:r>
            <a:r>
              <a:rPr lang="en-US" sz="2400" b="1" baseline="30000" dirty="0">
                <a:latin typeface="Times New Roman"/>
                <a:ea typeface="Times New Roman"/>
              </a:rPr>
              <a:t>ethyl alcohol per day during pregnancy can lead to the development </a:t>
            </a:r>
            <a:endParaRPr lang="en-US" sz="2400" b="1" baseline="30000" dirty="0" smtClean="0">
              <a:latin typeface="Times New Roman"/>
              <a:ea typeface="Times New Roman"/>
            </a:endParaRPr>
          </a:p>
          <a:p>
            <a:pPr lvl="0" algn="justLow">
              <a:lnSpc>
                <a:spcPct val="150000"/>
              </a:lnSpc>
              <a:spcBef>
                <a:spcPts val="0"/>
              </a:spcBef>
              <a:spcAft>
                <a:spcPts val="0"/>
              </a:spcAft>
              <a:buNone/>
              <a:tabLst>
                <a:tab pos="228600" algn="l"/>
              </a:tabLst>
            </a:pPr>
            <a:r>
              <a:rPr lang="en-US" sz="2400" b="1" baseline="30000" dirty="0" smtClean="0">
                <a:latin typeface="Times New Roman"/>
                <a:ea typeface="Times New Roman"/>
              </a:rPr>
              <a:t>       of </a:t>
            </a:r>
            <a:r>
              <a:rPr lang="en-US" sz="2400" b="1" baseline="30000" dirty="0">
                <a:latin typeface="Times New Roman"/>
                <a:ea typeface="Times New Roman"/>
              </a:rPr>
              <a:t>fetal alcohol syndrome, characterized by </a:t>
            </a:r>
            <a:r>
              <a:rPr lang="en-US" sz="2400" b="1" baseline="30000" dirty="0">
                <a:solidFill>
                  <a:srgbClr val="92D050"/>
                </a:solidFill>
                <a:latin typeface="Times New Roman"/>
                <a:ea typeface="Times New Roman"/>
              </a:rPr>
              <a:t>intrauterine growth </a:t>
            </a:r>
            <a:r>
              <a:rPr lang="en-US" sz="2400" b="1" baseline="30000" dirty="0" smtClean="0">
                <a:solidFill>
                  <a:srgbClr val="92D050"/>
                </a:solidFill>
                <a:latin typeface="Times New Roman"/>
                <a:ea typeface="Times New Roman"/>
              </a:rPr>
              <a:t>retardation</a:t>
            </a:r>
          </a:p>
          <a:p>
            <a:pPr lvl="0" algn="justLow">
              <a:lnSpc>
                <a:spcPct val="150000"/>
              </a:lnSpc>
              <a:spcBef>
                <a:spcPts val="0"/>
              </a:spcBef>
              <a:spcAft>
                <a:spcPts val="0"/>
              </a:spcAft>
              <a:buNone/>
              <a:tabLst>
                <a:tab pos="228600" algn="l"/>
              </a:tabLst>
            </a:pPr>
            <a:r>
              <a:rPr lang="en-US" sz="2400" b="1" baseline="30000" dirty="0" smtClean="0">
                <a:solidFill>
                  <a:srgbClr val="92D050"/>
                </a:solidFill>
                <a:latin typeface="Times New Roman"/>
                <a:ea typeface="Times New Roman"/>
              </a:rPr>
              <a:t>       </a:t>
            </a:r>
            <a:r>
              <a:rPr lang="en-US" sz="2400" b="1" baseline="30000" dirty="0">
                <a:solidFill>
                  <a:srgbClr val="92D050"/>
                </a:solidFill>
                <a:latin typeface="Times New Roman"/>
                <a:ea typeface="Times New Roman"/>
              </a:rPr>
              <a:t>and subsequent learning disabilities, such as distractibility, and language </a:t>
            </a:r>
            <a:endParaRPr lang="en-US" sz="2400" b="1" baseline="30000" dirty="0" smtClean="0">
              <a:solidFill>
                <a:srgbClr val="92D050"/>
              </a:solidFill>
              <a:latin typeface="Times New Roman"/>
              <a:ea typeface="Times New Roman"/>
            </a:endParaRPr>
          </a:p>
          <a:p>
            <a:pPr lvl="0" algn="justLow">
              <a:lnSpc>
                <a:spcPct val="150000"/>
              </a:lnSpc>
              <a:spcBef>
                <a:spcPts val="0"/>
              </a:spcBef>
              <a:spcAft>
                <a:spcPts val="0"/>
              </a:spcAft>
              <a:buNone/>
              <a:tabLst>
                <a:tab pos="228600" algn="l"/>
              </a:tabLst>
            </a:pPr>
            <a:r>
              <a:rPr lang="en-US" sz="2400" b="1" baseline="30000" dirty="0" smtClean="0">
                <a:solidFill>
                  <a:srgbClr val="92D050"/>
                </a:solidFill>
                <a:latin typeface="Times New Roman"/>
                <a:ea typeface="Times New Roman"/>
              </a:rPr>
              <a:t>       disorders</a:t>
            </a:r>
            <a:r>
              <a:rPr lang="en-US" sz="2400" b="1" baseline="30000" dirty="0">
                <a:solidFill>
                  <a:srgbClr val="92D050"/>
                </a:solidFill>
                <a:latin typeface="Times New Roman"/>
                <a:ea typeface="Times New Roman"/>
              </a:rPr>
              <a:t>.</a:t>
            </a:r>
            <a:r>
              <a:rPr lang="en-US" sz="2400" b="1" baseline="30000" dirty="0">
                <a:latin typeface="Times New Roman"/>
                <a:ea typeface="Times New Roman"/>
              </a:rPr>
              <a:t> Heavier consumption of alcohol, more than 60 </a:t>
            </a:r>
            <a:r>
              <a:rPr lang="en-US" sz="2400" b="1" baseline="30000" dirty="0" err="1">
                <a:latin typeface="Times New Roman"/>
                <a:ea typeface="Times New Roman"/>
              </a:rPr>
              <a:t>millilitres</a:t>
            </a:r>
            <a:r>
              <a:rPr lang="en-US" sz="2400" b="1" baseline="30000" dirty="0">
                <a:latin typeface="Times New Roman"/>
                <a:ea typeface="Times New Roman"/>
              </a:rPr>
              <a:t> per day</a:t>
            </a:r>
            <a:r>
              <a:rPr lang="en-US" sz="2400" b="1" baseline="30000" dirty="0" smtClean="0">
                <a:latin typeface="Times New Roman"/>
                <a:ea typeface="Times New Roman"/>
              </a:rPr>
              <a:t>,</a:t>
            </a:r>
          </a:p>
          <a:p>
            <a:pPr lvl="0" algn="justLow">
              <a:lnSpc>
                <a:spcPct val="150000"/>
              </a:lnSpc>
              <a:spcBef>
                <a:spcPts val="0"/>
              </a:spcBef>
              <a:spcAft>
                <a:spcPts val="0"/>
              </a:spcAft>
              <a:buNone/>
              <a:tabLst>
                <a:tab pos="228600" algn="l"/>
              </a:tabLst>
            </a:pPr>
            <a:r>
              <a:rPr lang="en-US" sz="2400" b="1" baseline="30000" dirty="0" smtClean="0">
                <a:latin typeface="Times New Roman"/>
                <a:ea typeface="Times New Roman"/>
              </a:rPr>
              <a:t>       </a:t>
            </a:r>
            <a:r>
              <a:rPr lang="en-US" sz="2400" b="1" baseline="30000" dirty="0">
                <a:latin typeface="Times New Roman"/>
                <a:ea typeface="Times New Roman"/>
              </a:rPr>
              <a:t>by a pregnant woman can result in malformations of the fetal brain </a:t>
            </a:r>
            <a:endParaRPr lang="en-US" sz="2400" b="1" baseline="30000" dirty="0" smtClean="0">
              <a:latin typeface="Times New Roman"/>
              <a:ea typeface="Times New Roman"/>
            </a:endParaRPr>
          </a:p>
          <a:p>
            <a:pPr lvl="0" algn="justLow">
              <a:lnSpc>
                <a:spcPct val="150000"/>
              </a:lnSpc>
              <a:spcBef>
                <a:spcPts val="0"/>
              </a:spcBef>
              <a:spcAft>
                <a:spcPts val="0"/>
              </a:spcAft>
              <a:buNone/>
              <a:tabLst>
                <a:tab pos="228600" algn="l"/>
              </a:tabLst>
            </a:pPr>
            <a:r>
              <a:rPr lang="en-US" sz="2400" b="1" baseline="30000" dirty="0" smtClean="0">
                <a:latin typeface="Times New Roman"/>
                <a:ea typeface="Times New Roman"/>
              </a:rPr>
              <a:t>       and </a:t>
            </a:r>
            <a:r>
              <a:rPr lang="en-US" sz="2400" b="1" baseline="30000" dirty="0">
                <a:latin typeface="Times New Roman"/>
                <a:ea typeface="Times New Roman"/>
              </a:rPr>
              <a:t>in spontaneous abortions.</a:t>
            </a:r>
          </a:p>
          <a:p>
            <a:endParaRPr lang="en-US" sz="2400" b="1" dirty="0"/>
          </a:p>
        </p:txBody>
      </p:sp>
    </p:spTree>
    <p:extLst>
      <p:ext uri="{BB962C8B-B14F-4D97-AF65-F5344CB8AC3E}">
        <p14:creationId xmlns:p14="http://schemas.microsoft.com/office/powerpoint/2010/main" val="3036970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human_fetus">
  <a:themeElements>
    <a:clrScheme name="Custom 2">
      <a:dk1>
        <a:srgbClr val="FFFFFF"/>
      </a:dk1>
      <a:lt1>
        <a:srgbClr val="FFFFFF"/>
      </a:lt1>
      <a:dk2>
        <a:srgbClr val="1F497D"/>
      </a:dk2>
      <a:lt2>
        <a:srgbClr val="C94BFE"/>
      </a:lt2>
      <a:accent1>
        <a:srgbClr val="492997"/>
      </a:accent1>
      <a:accent2>
        <a:srgbClr val="43A9FF"/>
      </a:accent2>
      <a:accent3>
        <a:srgbClr val="FFFFFF"/>
      </a:accent3>
      <a:accent4>
        <a:srgbClr val="8064A2"/>
      </a:accent4>
      <a:accent5>
        <a:srgbClr val="4BACC6"/>
      </a:accent5>
      <a:accent6>
        <a:srgbClr val="FFAC79"/>
      </a:accent6>
      <a:hlink>
        <a:srgbClr val="2261F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human_fetus</Template>
  <TotalTime>1035</TotalTime>
  <Words>7475</Words>
  <Application>Microsoft Office PowerPoint</Application>
  <PresentationFormat>On-screen Show (4:3)</PresentationFormat>
  <Paragraphs>423</Paragraphs>
  <Slides>44</Slides>
  <Notes>19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human_fetus</vt:lpstr>
      <vt:lpstr>PowerPoint Presentation</vt:lpstr>
      <vt:lpstr>What is Teratogenicity</vt:lpstr>
      <vt:lpstr>PowerPoint Presentation</vt:lpstr>
      <vt:lpstr>Sensitivity to teratogens is according to the stage of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Autosomal recessive inheritance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nayira</dc:creator>
  <cp:lastModifiedBy>nayira</cp:lastModifiedBy>
  <cp:revision>61</cp:revision>
  <dcterms:created xsi:type="dcterms:W3CDTF">2015-02-17T07:36:40Z</dcterms:created>
  <dcterms:modified xsi:type="dcterms:W3CDTF">2015-09-02T06:17:55Z</dcterms:modified>
</cp:coreProperties>
</file>