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80" r:id="rId2"/>
    <p:sldId id="256" r:id="rId3"/>
    <p:sldId id="257" r:id="rId4"/>
    <p:sldId id="258" r:id="rId5"/>
    <p:sldId id="260" r:id="rId6"/>
    <p:sldId id="281" r:id="rId7"/>
    <p:sldId id="261" r:id="rId8"/>
    <p:sldId id="259"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3" r:id="rId28"/>
    <p:sldId id="284" r:id="rId29"/>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4" d="100"/>
          <a:sy n="44" d="100"/>
        </p:scale>
        <p:origin x="-48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762829-DA33-4D42-AFEC-E280F894CDCF}" type="doc">
      <dgm:prSet loTypeId="urn:microsoft.com/office/officeart/2005/8/layout/vList6" loCatId="list" qsTypeId="urn:microsoft.com/office/officeart/2005/8/quickstyle/3d1" qsCatId="3D" csTypeId="urn:microsoft.com/office/officeart/2005/8/colors/colorful5" csCatId="colorful" phldr="1"/>
      <dgm:spPr/>
      <dgm:t>
        <a:bodyPr/>
        <a:lstStyle/>
        <a:p>
          <a:pPr rtl="1"/>
          <a:endParaRPr lang="ar-SA"/>
        </a:p>
      </dgm:t>
    </dgm:pt>
    <dgm:pt modelId="{EB71832E-07E3-464A-BFC3-BA4B4F81CE52}">
      <dgm:prSet phldrT="[نص]"/>
      <dgm:spPr/>
      <dgm:t>
        <a:bodyPr/>
        <a:lstStyle/>
        <a:p>
          <a:pPr rtl="1"/>
          <a:r>
            <a:rPr lang="ar-SA" dirty="0" smtClean="0">
              <a:cs typeface="Akhbar MT" pitchFamily="2" charset="-78"/>
            </a:rPr>
            <a:t>تحديد المشكلة </a:t>
          </a:r>
          <a:endParaRPr lang="ar-SA" dirty="0">
            <a:cs typeface="Akhbar MT" pitchFamily="2" charset="-78"/>
          </a:endParaRPr>
        </a:p>
      </dgm:t>
    </dgm:pt>
    <dgm:pt modelId="{984E002E-BFB0-43DD-8EA3-E9279345314B}" type="parTrans" cxnId="{652ACF09-2342-41AC-BE1A-7BF00D7F73B2}">
      <dgm:prSet/>
      <dgm:spPr/>
      <dgm:t>
        <a:bodyPr/>
        <a:lstStyle/>
        <a:p>
          <a:pPr rtl="1"/>
          <a:endParaRPr lang="ar-SA"/>
        </a:p>
      </dgm:t>
    </dgm:pt>
    <dgm:pt modelId="{2CA90705-55FF-4692-90BF-845823E837E2}" type="sibTrans" cxnId="{652ACF09-2342-41AC-BE1A-7BF00D7F73B2}">
      <dgm:prSet/>
      <dgm:spPr/>
      <dgm:t>
        <a:bodyPr/>
        <a:lstStyle/>
        <a:p>
          <a:pPr rtl="1"/>
          <a:endParaRPr lang="ar-SA"/>
        </a:p>
      </dgm:t>
    </dgm:pt>
    <dgm:pt modelId="{A8533DF3-167C-4082-AF6F-AEAD4D127C78}">
      <dgm:prSet phldrT="[نص]" custT="1"/>
      <dgm:spPr/>
      <dgm:t>
        <a:bodyPr/>
        <a:lstStyle/>
        <a:p>
          <a:pPr rtl="1"/>
          <a:r>
            <a:rPr lang="ar-SA" sz="1400" b="1" dirty="0" smtClean="0"/>
            <a:t>أسئلة المشكلة              تعريف المشكلة</a:t>
          </a:r>
          <a:endParaRPr lang="ar-SA" sz="1400" b="1" dirty="0"/>
        </a:p>
      </dgm:t>
    </dgm:pt>
    <dgm:pt modelId="{D159DE35-F443-4E3B-AF6E-219CF88F8B69}" type="parTrans" cxnId="{33528596-A282-4A61-98AC-F5CF1EAD99C0}">
      <dgm:prSet/>
      <dgm:spPr/>
      <dgm:t>
        <a:bodyPr/>
        <a:lstStyle/>
        <a:p>
          <a:pPr rtl="1"/>
          <a:endParaRPr lang="ar-SA"/>
        </a:p>
      </dgm:t>
    </dgm:pt>
    <dgm:pt modelId="{C8D40802-0C9C-4881-B308-3185D8DE97F8}" type="sibTrans" cxnId="{33528596-A282-4A61-98AC-F5CF1EAD99C0}">
      <dgm:prSet/>
      <dgm:spPr/>
      <dgm:t>
        <a:bodyPr/>
        <a:lstStyle/>
        <a:p>
          <a:pPr rtl="1"/>
          <a:endParaRPr lang="ar-SA"/>
        </a:p>
      </dgm:t>
    </dgm:pt>
    <dgm:pt modelId="{2271748D-0130-4AC8-AFDF-9B8C8640CF2B}">
      <dgm:prSet phldrT="[نص]" custT="1"/>
      <dgm:spPr/>
      <dgm:t>
        <a:bodyPr/>
        <a:lstStyle/>
        <a:p>
          <a:pPr rtl="1"/>
          <a:r>
            <a:rPr lang="ar-SA" sz="1400" b="1" dirty="0" smtClean="0"/>
            <a:t>صياغة المشكلة           احتواء المشكلة            </a:t>
          </a:r>
          <a:endParaRPr lang="ar-SA" sz="1400" b="1" dirty="0"/>
        </a:p>
      </dgm:t>
    </dgm:pt>
    <dgm:pt modelId="{5FEB99C8-2E52-4E84-BF91-45EF112F21CB}" type="parTrans" cxnId="{B25B55E6-D180-40C8-8AC5-2E7A567EC22B}">
      <dgm:prSet/>
      <dgm:spPr/>
      <dgm:t>
        <a:bodyPr/>
        <a:lstStyle/>
        <a:p>
          <a:pPr rtl="1"/>
          <a:endParaRPr lang="ar-SA"/>
        </a:p>
      </dgm:t>
    </dgm:pt>
    <dgm:pt modelId="{B6900853-1A52-4FDD-9B50-E2AE845696FE}" type="sibTrans" cxnId="{B25B55E6-D180-40C8-8AC5-2E7A567EC22B}">
      <dgm:prSet/>
      <dgm:spPr/>
      <dgm:t>
        <a:bodyPr/>
        <a:lstStyle/>
        <a:p>
          <a:pPr rtl="1"/>
          <a:endParaRPr lang="ar-SA"/>
        </a:p>
      </dgm:t>
    </dgm:pt>
    <dgm:pt modelId="{7BE8E612-139C-4B02-A732-71412B4B9F00}">
      <dgm:prSet phldrT="[نص]"/>
      <dgm:spPr/>
      <dgm:t>
        <a:bodyPr/>
        <a:lstStyle/>
        <a:p>
          <a:pPr rtl="1"/>
          <a:r>
            <a:rPr lang="ar-SA" dirty="0" smtClean="0">
              <a:cs typeface="Akhbar MT" pitchFamily="2" charset="-78"/>
            </a:rPr>
            <a:t>تحليل المشكلة </a:t>
          </a:r>
          <a:endParaRPr lang="ar-SA" dirty="0">
            <a:cs typeface="Akhbar MT" pitchFamily="2" charset="-78"/>
          </a:endParaRPr>
        </a:p>
      </dgm:t>
    </dgm:pt>
    <dgm:pt modelId="{8B96A832-0779-4EF2-8810-65BF9A4B6779}" type="parTrans" cxnId="{98F71C67-689B-428D-A549-E470EB8ED15A}">
      <dgm:prSet/>
      <dgm:spPr/>
      <dgm:t>
        <a:bodyPr/>
        <a:lstStyle/>
        <a:p>
          <a:pPr rtl="1"/>
          <a:endParaRPr lang="ar-SA"/>
        </a:p>
      </dgm:t>
    </dgm:pt>
    <dgm:pt modelId="{FC078A39-0AA4-42D7-A3E5-976248AEEC81}" type="sibTrans" cxnId="{98F71C67-689B-428D-A549-E470EB8ED15A}">
      <dgm:prSet/>
      <dgm:spPr/>
      <dgm:t>
        <a:bodyPr/>
        <a:lstStyle/>
        <a:p>
          <a:pPr rtl="1"/>
          <a:endParaRPr lang="ar-SA"/>
        </a:p>
      </dgm:t>
    </dgm:pt>
    <dgm:pt modelId="{EB463D90-0E76-45C7-8FB7-3A0A26E8E3B2}">
      <dgm:prSet phldrT="[نص]"/>
      <dgm:spPr/>
      <dgm:t>
        <a:bodyPr/>
        <a:lstStyle/>
        <a:p>
          <a:pPr rtl="1"/>
          <a:r>
            <a:rPr lang="ar-SA" b="1" dirty="0" smtClean="0"/>
            <a:t>جمع البيانات</a:t>
          </a:r>
          <a:endParaRPr lang="ar-SA" b="1" dirty="0"/>
        </a:p>
      </dgm:t>
    </dgm:pt>
    <dgm:pt modelId="{5CF43DBC-8305-4B6A-A51A-D99890CF11CE}" type="parTrans" cxnId="{AA3B1B14-BB92-4292-A8CE-56388322B8B7}">
      <dgm:prSet/>
      <dgm:spPr/>
      <dgm:t>
        <a:bodyPr/>
        <a:lstStyle/>
        <a:p>
          <a:pPr rtl="1"/>
          <a:endParaRPr lang="ar-SA"/>
        </a:p>
      </dgm:t>
    </dgm:pt>
    <dgm:pt modelId="{C749757D-A4D2-4F91-BEBE-B39D58CF877E}" type="sibTrans" cxnId="{AA3B1B14-BB92-4292-A8CE-56388322B8B7}">
      <dgm:prSet/>
      <dgm:spPr/>
      <dgm:t>
        <a:bodyPr/>
        <a:lstStyle/>
        <a:p>
          <a:pPr rtl="1"/>
          <a:endParaRPr lang="ar-SA"/>
        </a:p>
      </dgm:t>
    </dgm:pt>
    <dgm:pt modelId="{870122E9-FA2D-4A4D-8AF2-885E5BE9CF14}">
      <dgm:prSet/>
      <dgm:spPr/>
      <dgm:t>
        <a:bodyPr/>
        <a:lstStyle/>
        <a:p>
          <a:pPr rtl="1"/>
          <a:r>
            <a:rPr lang="ar-SA" dirty="0" smtClean="0">
              <a:cs typeface="Akhbar MT" pitchFamily="2" charset="-78"/>
            </a:rPr>
            <a:t>ابتكار الحلول</a:t>
          </a:r>
          <a:endParaRPr lang="ar-SA" dirty="0">
            <a:cs typeface="Akhbar MT" pitchFamily="2" charset="-78"/>
          </a:endParaRPr>
        </a:p>
      </dgm:t>
    </dgm:pt>
    <dgm:pt modelId="{D8210123-9848-4A3B-A6D5-702086011894}" type="parTrans" cxnId="{4BB6F87E-9C2C-4A21-B2C5-37176B03B950}">
      <dgm:prSet/>
      <dgm:spPr/>
      <dgm:t>
        <a:bodyPr/>
        <a:lstStyle/>
        <a:p>
          <a:pPr rtl="1"/>
          <a:endParaRPr lang="ar-SA"/>
        </a:p>
      </dgm:t>
    </dgm:pt>
    <dgm:pt modelId="{F7F6BCEE-3524-442F-A6C5-5682FF50D9F4}" type="sibTrans" cxnId="{4BB6F87E-9C2C-4A21-B2C5-37176B03B950}">
      <dgm:prSet/>
      <dgm:spPr/>
      <dgm:t>
        <a:bodyPr/>
        <a:lstStyle/>
        <a:p>
          <a:pPr rtl="1"/>
          <a:endParaRPr lang="ar-SA"/>
        </a:p>
      </dgm:t>
    </dgm:pt>
    <dgm:pt modelId="{E654B88E-91EF-4CBB-B804-84814318E2AE}">
      <dgm:prSet/>
      <dgm:spPr/>
      <dgm:t>
        <a:bodyPr/>
        <a:lstStyle/>
        <a:p>
          <a:pPr rtl="1"/>
          <a:r>
            <a:rPr lang="ar-SA" dirty="0" smtClean="0">
              <a:cs typeface="Akhbar MT" pitchFamily="2" charset="-78"/>
            </a:rPr>
            <a:t>التنفيذ</a:t>
          </a:r>
          <a:endParaRPr lang="ar-SA" dirty="0">
            <a:cs typeface="Akhbar MT" pitchFamily="2" charset="-78"/>
          </a:endParaRPr>
        </a:p>
      </dgm:t>
    </dgm:pt>
    <dgm:pt modelId="{2F065DAA-410C-4B23-B1F2-DA49C36E064A}" type="parTrans" cxnId="{4C8073E9-8D29-41D8-86BD-117DA830D77E}">
      <dgm:prSet/>
      <dgm:spPr/>
      <dgm:t>
        <a:bodyPr/>
        <a:lstStyle/>
        <a:p>
          <a:pPr rtl="1"/>
          <a:endParaRPr lang="ar-SA"/>
        </a:p>
      </dgm:t>
    </dgm:pt>
    <dgm:pt modelId="{CC81AB81-8CD5-4E68-BC78-097786020336}" type="sibTrans" cxnId="{4C8073E9-8D29-41D8-86BD-117DA830D77E}">
      <dgm:prSet/>
      <dgm:spPr/>
      <dgm:t>
        <a:bodyPr/>
        <a:lstStyle/>
        <a:p>
          <a:pPr rtl="1"/>
          <a:endParaRPr lang="ar-SA"/>
        </a:p>
      </dgm:t>
    </dgm:pt>
    <dgm:pt modelId="{9E5DFF07-22C5-43EB-8CDF-016EEAE68A69}">
      <dgm:prSet phldrT="[نص]" custT="1"/>
      <dgm:spPr/>
      <dgm:t>
        <a:bodyPr/>
        <a:lstStyle/>
        <a:p>
          <a:pPr rtl="1"/>
          <a:endParaRPr lang="ar-SA" sz="1600" b="1" dirty="0"/>
        </a:p>
      </dgm:t>
    </dgm:pt>
    <dgm:pt modelId="{1F036E96-55B9-4B70-A05F-11D58DAD92E1}" type="parTrans" cxnId="{63633DCA-E64F-43F5-9399-5A58ED2D11C9}">
      <dgm:prSet/>
      <dgm:spPr/>
      <dgm:t>
        <a:bodyPr/>
        <a:lstStyle/>
        <a:p>
          <a:pPr rtl="1"/>
          <a:endParaRPr lang="ar-SA"/>
        </a:p>
      </dgm:t>
    </dgm:pt>
    <dgm:pt modelId="{C3CE3BEE-C75B-4109-BBF4-73B4A4545918}" type="sibTrans" cxnId="{63633DCA-E64F-43F5-9399-5A58ED2D11C9}">
      <dgm:prSet/>
      <dgm:spPr/>
      <dgm:t>
        <a:bodyPr/>
        <a:lstStyle/>
        <a:p>
          <a:pPr rtl="1"/>
          <a:endParaRPr lang="ar-SA"/>
        </a:p>
      </dgm:t>
    </dgm:pt>
    <dgm:pt modelId="{CE348C3C-217A-45E9-9667-DC23617A422F}">
      <dgm:prSet phldrT="[نص]"/>
      <dgm:spPr/>
      <dgm:t>
        <a:bodyPr/>
        <a:lstStyle/>
        <a:p>
          <a:pPr rtl="1"/>
          <a:r>
            <a:rPr lang="ar-SA" b="1" dirty="0" smtClean="0"/>
            <a:t>تحليل الاسباب </a:t>
          </a:r>
          <a:endParaRPr lang="ar-SA" b="1" dirty="0"/>
        </a:p>
      </dgm:t>
    </dgm:pt>
    <dgm:pt modelId="{D5BDD4A1-30B6-4584-B7A6-C61BB3CFFDF5}" type="parTrans" cxnId="{A12C8723-325D-4076-9C69-3B7ED9C61A73}">
      <dgm:prSet/>
      <dgm:spPr/>
      <dgm:t>
        <a:bodyPr/>
        <a:lstStyle/>
        <a:p>
          <a:pPr rtl="1"/>
          <a:endParaRPr lang="ar-SA"/>
        </a:p>
      </dgm:t>
    </dgm:pt>
    <dgm:pt modelId="{F3802764-6C85-467F-A30E-F09E44B239D9}" type="sibTrans" cxnId="{A12C8723-325D-4076-9C69-3B7ED9C61A73}">
      <dgm:prSet/>
      <dgm:spPr/>
      <dgm:t>
        <a:bodyPr/>
        <a:lstStyle/>
        <a:p>
          <a:pPr rtl="1"/>
          <a:endParaRPr lang="ar-SA"/>
        </a:p>
      </dgm:t>
    </dgm:pt>
    <dgm:pt modelId="{FB4D4ADF-8464-45E9-A239-24801A22E076}">
      <dgm:prSet phldrT="[نص]"/>
      <dgm:spPr/>
      <dgm:t>
        <a:bodyPr/>
        <a:lstStyle/>
        <a:p>
          <a:pPr rtl="1"/>
          <a:r>
            <a:rPr lang="ar-SA" b="1" dirty="0" smtClean="0"/>
            <a:t>السبب الرئيسي للمشكلة </a:t>
          </a:r>
          <a:endParaRPr lang="ar-SA" b="1" dirty="0"/>
        </a:p>
      </dgm:t>
    </dgm:pt>
    <dgm:pt modelId="{DE2A07CE-1B92-4EFF-B3EE-F04C689EDBA6}" type="parTrans" cxnId="{24563842-789F-4BE1-99FF-F48E11AF7E08}">
      <dgm:prSet/>
      <dgm:spPr/>
      <dgm:t>
        <a:bodyPr/>
        <a:lstStyle/>
        <a:p>
          <a:pPr rtl="1"/>
          <a:endParaRPr lang="ar-SA"/>
        </a:p>
      </dgm:t>
    </dgm:pt>
    <dgm:pt modelId="{82303E71-0BA1-4360-A1F4-773E3AF39E47}" type="sibTrans" cxnId="{24563842-789F-4BE1-99FF-F48E11AF7E08}">
      <dgm:prSet/>
      <dgm:spPr/>
      <dgm:t>
        <a:bodyPr/>
        <a:lstStyle/>
        <a:p>
          <a:pPr rtl="1"/>
          <a:endParaRPr lang="ar-SA"/>
        </a:p>
      </dgm:t>
    </dgm:pt>
    <dgm:pt modelId="{EECA63FA-71A0-448C-8D02-99629E9494DB}">
      <dgm:prSet/>
      <dgm:spPr/>
      <dgm:t>
        <a:bodyPr/>
        <a:lstStyle/>
        <a:p>
          <a:pPr rtl="1"/>
          <a:r>
            <a:rPr lang="ar-SA" b="1" dirty="0" smtClean="0"/>
            <a:t>طرح وتجميع </a:t>
          </a:r>
          <a:endParaRPr lang="ar-SA" b="1" dirty="0"/>
        </a:p>
      </dgm:t>
    </dgm:pt>
    <dgm:pt modelId="{C5C1BC72-C55B-454A-B66D-72C5C382AA14}" type="parTrans" cxnId="{48DA1F2C-F581-4043-ABCC-670FB3467046}">
      <dgm:prSet/>
      <dgm:spPr/>
      <dgm:t>
        <a:bodyPr/>
        <a:lstStyle/>
        <a:p>
          <a:pPr rtl="1"/>
          <a:endParaRPr lang="ar-SA"/>
        </a:p>
      </dgm:t>
    </dgm:pt>
    <dgm:pt modelId="{09F57F34-44E0-4C67-A176-7F6D3EC1C2AE}" type="sibTrans" cxnId="{48DA1F2C-F581-4043-ABCC-670FB3467046}">
      <dgm:prSet/>
      <dgm:spPr/>
      <dgm:t>
        <a:bodyPr/>
        <a:lstStyle/>
        <a:p>
          <a:pPr rtl="1"/>
          <a:endParaRPr lang="ar-SA"/>
        </a:p>
      </dgm:t>
    </dgm:pt>
    <dgm:pt modelId="{E2F896B4-17DE-4E7A-AA7F-402046CEC511}">
      <dgm:prSet/>
      <dgm:spPr/>
      <dgm:t>
        <a:bodyPr/>
        <a:lstStyle/>
        <a:p>
          <a:pPr rtl="1"/>
          <a:r>
            <a:rPr lang="ar-SA" b="1" dirty="0" smtClean="0"/>
            <a:t>تنقيح</a:t>
          </a:r>
          <a:endParaRPr lang="ar-SA" b="1" dirty="0"/>
        </a:p>
      </dgm:t>
    </dgm:pt>
    <dgm:pt modelId="{20C2F421-5DCD-4ABA-99C1-473855A856EC}" type="parTrans" cxnId="{3AAFB14C-B879-48A9-9CA8-78855C77CFD7}">
      <dgm:prSet/>
      <dgm:spPr/>
      <dgm:t>
        <a:bodyPr/>
        <a:lstStyle/>
        <a:p>
          <a:pPr rtl="1"/>
          <a:endParaRPr lang="ar-SA"/>
        </a:p>
      </dgm:t>
    </dgm:pt>
    <dgm:pt modelId="{F7E29D99-F8EA-4E76-BF24-9B9CEBC61FA3}" type="sibTrans" cxnId="{3AAFB14C-B879-48A9-9CA8-78855C77CFD7}">
      <dgm:prSet/>
      <dgm:spPr/>
      <dgm:t>
        <a:bodyPr/>
        <a:lstStyle/>
        <a:p>
          <a:pPr rtl="1"/>
          <a:endParaRPr lang="ar-SA"/>
        </a:p>
      </dgm:t>
    </dgm:pt>
    <dgm:pt modelId="{5DE35673-93D9-4908-9D93-A7F66FAECC8B}">
      <dgm:prSet/>
      <dgm:spPr/>
      <dgm:t>
        <a:bodyPr/>
        <a:lstStyle/>
        <a:p>
          <a:pPr rtl="1"/>
          <a:r>
            <a:rPr lang="ar-SA" b="1" dirty="0" smtClean="0"/>
            <a:t>ترتيب</a:t>
          </a:r>
          <a:endParaRPr lang="ar-SA" b="1" dirty="0"/>
        </a:p>
      </dgm:t>
    </dgm:pt>
    <dgm:pt modelId="{B047B603-F8D3-4C7C-84E8-83B707343A8D}" type="parTrans" cxnId="{22DCF3C3-BBE9-4B77-90B3-1C0DD7BF812D}">
      <dgm:prSet/>
      <dgm:spPr/>
      <dgm:t>
        <a:bodyPr/>
        <a:lstStyle/>
        <a:p>
          <a:pPr rtl="1"/>
          <a:endParaRPr lang="ar-SA"/>
        </a:p>
      </dgm:t>
    </dgm:pt>
    <dgm:pt modelId="{686620E7-76AC-424A-AE04-390774BAD632}" type="sibTrans" cxnId="{22DCF3C3-BBE9-4B77-90B3-1C0DD7BF812D}">
      <dgm:prSet/>
      <dgm:spPr/>
      <dgm:t>
        <a:bodyPr/>
        <a:lstStyle/>
        <a:p>
          <a:pPr rtl="1"/>
          <a:endParaRPr lang="ar-SA"/>
        </a:p>
      </dgm:t>
    </dgm:pt>
    <dgm:pt modelId="{3722CD78-334F-43EB-AAF5-2F613DC20919}">
      <dgm:prSet/>
      <dgm:spPr/>
      <dgm:t>
        <a:bodyPr/>
        <a:lstStyle/>
        <a:p>
          <a:pPr rtl="1"/>
          <a:r>
            <a:rPr lang="ar-SA" b="1" dirty="0" smtClean="0"/>
            <a:t>اتخاذ القرار                الخطط البديلة </a:t>
          </a:r>
          <a:endParaRPr lang="ar-SA" b="1" dirty="0"/>
        </a:p>
      </dgm:t>
    </dgm:pt>
    <dgm:pt modelId="{44FD84DC-FDF0-4FAE-A225-F7D3E0A64BAD}" type="parTrans" cxnId="{48D24AB4-44BD-4D21-8C75-FDA3210C0727}">
      <dgm:prSet/>
      <dgm:spPr/>
      <dgm:t>
        <a:bodyPr/>
        <a:lstStyle/>
        <a:p>
          <a:pPr rtl="1"/>
          <a:endParaRPr lang="ar-SA"/>
        </a:p>
      </dgm:t>
    </dgm:pt>
    <dgm:pt modelId="{14B71A05-7573-47E3-A58A-370A2A2D61AF}" type="sibTrans" cxnId="{48D24AB4-44BD-4D21-8C75-FDA3210C0727}">
      <dgm:prSet/>
      <dgm:spPr/>
      <dgm:t>
        <a:bodyPr/>
        <a:lstStyle/>
        <a:p>
          <a:pPr rtl="1"/>
          <a:endParaRPr lang="ar-SA"/>
        </a:p>
      </dgm:t>
    </dgm:pt>
    <dgm:pt modelId="{2E6C59A4-A597-4165-A3FA-3C0E631F6811}">
      <dgm:prSet/>
      <dgm:spPr/>
      <dgm:t>
        <a:bodyPr/>
        <a:lstStyle/>
        <a:p>
          <a:pPr rtl="1"/>
          <a:r>
            <a:rPr lang="ar-SA" b="1" dirty="0" smtClean="0"/>
            <a:t>تنفيذ القرار                  مراقبة التنفيذ</a:t>
          </a:r>
          <a:endParaRPr lang="ar-SA" b="1" dirty="0"/>
        </a:p>
      </dgm:t>
    </dgm:pt>
    <dgm:pt modelId="{9F464FFE-F098-420E-A092-700D907350CA}" type="parTrans" cxnId="{B7479B75-1AB2-4659-B143-33FCB72DDB38}">
      <dgm:prSet/>
      <dgm:spPr/>
      <dgm:t>
        <a:bodyPr/>
        <a:lstStyle/>
        <a:p>
          <a:pPr rtl="1"/>
          <a:endParaRPr lang="ar-SA"/>
        </a:p>
      </dgm:t>
    </dgm:pt>
    <dgm:pt modelId="{0E190212-3C4F-483D-AF67-3A2CF1443EEB}" type="sibTrans" cxnId="{B7479B75-1AB2-4659-B143-33FCB72DDB38}">
      <dgm:prSet/>
      <dgm:spPr/>
      <dgm:t>
        <a:bodyPr/>
        <a:lstStyle/>
        <a:p>
          <a:pPr rtl="1"/>
          <a:endParaRPr lang="ar-SA"/>
        </a:p>
      </dgm:t>
    </dgm:pt>
    <dgm:pt modelId="{7DE3C6E9-09CD-48DA-A80D-CD770F3F406E}">
      <dgm:prSet/>
      <dgm:spPr/>
      <dgm:t>
        <a:bodyPr/>
        <a:lstStyle/>
        <a:p>
          <a:pPr rtl="1"/>
          <a:endParaRPr lang="ar-SA" b="1" dirty="0"/>
        </a:p>
      </dgm:t>
    </dgm:pt>
    <dgm:pt modelId="{CE5D150B-9904-42F0-9969-FF1A0503888B}" type="parTrans" cxnId="{63342EA0-9892-4B15-ABEF-573CE2B282EA}">
      <dgm:prSet/>
      <dgm:spPr/>
      <dgm:t>
        <a:bodyPr/>
        <a:lstStyle/>
        <a:p>
          <a:pPr rtl="1"/>
          <a:endParaRPr lang="ar-SA"/>
        </a:p>
      </dgm:t>
    </dgm:pt>
    <dgm:pt modelId="{A833DE3A-4419-4CC4-B4CC-3069EDF6C0E7}" type="sibTrans" cxnId="{63342EA0-9892-4B15-ABEF-573CE2B282EA}">
      <dgm:prSet/>
      <dgm:spPr/>
      <dgm:t>
        <a:bodyPr/>
        <a:lstStyle/>
        <a:p>
          <a:pPr rtl="1"/>
          <a:endParaRPr lang="ar-SA"/>
        </a:p>
      </dgm:t>
    </dgm:pt>
    <dgm:pt modelId="{A5DB2BF4-A0CD-4E2F-B258-CE33FB53AD11}">
      <dgm:prSet phldrT="[نص]" custT="1"/>
      <dgm:spPr/>
      <dgm:t>
        <a:bodyPr/>
        <a:lstStyle/>
        <a:p>
          <a:pPr rtl="1"/>
          <a:endParaRPr lang="ar-SA" sz="1400" b="1" dirty="0"/>
        </a:p>
      </dgm:t>
    </dgm:pt>
    <dgm:pt modelId="{D9983843-733E-43AA-8B65-74399A6C1352}" type="parTrans" cxnId="{6F6B28C6-BB8A-4949-B1A5-392D613815D3}">
      <dgm:prSet/>
      <dgm:spPr/>
      <dgm:t>
        <a:bodyPr/>
        <a:lstStyle/>
        <a:p>
          <a:pPr rtl="1"/>
          <a:endParaRPr lang="ar-SA"/>
        </a:p>
      </dgm:t>
    </dgm:pt>
    <dgm:pt modelId="{2B5AE9F8-51A3-41EB-BD54-BEBC82A32C35}" type="sibTrans" cxnId="{6F6B28C6-BB8A-4949-B1A5-392D613815D3}">
      <dgm:prSet/>
      <dgm:spPr/>
      <dgm:t>
        <a:bodyPr/>
        <a:lstStyle/>
        <a:p>
          <a:pPr rtl="1"/>
          <a:endParaRPr lang="ar-SA"/>
        </a:p>
      </dgm:t>
    </dgm:pt>
    <dgm:pt modelId="{026752FD-3F72-40F5-AFEA-F7906D2084CE}" type="pres">
      <dgm:prSet presAssocID="{24762829-DA33-4D42-AFEC-E280F894CDCF}" presName="Name0" presStyleCnt="0">
        <dgm:presLayoutVars>
          <dgm:dir val="rev"/>
          <dgm:animLvl val="lvl"/>
          <dgm:resizeHandles/>
        </dgm:presLayoutVars>
      </dgm:prSet>
      <dgm:spPr/>
      <dgm:t>
        <a:bodyPr/>
        <a:lstStyle/>
        <a:p>
          <a:pPr rtl="1"/>
          <a:endParaRPr lang="ar-SA"/>
        </a:p>
      </dgm:t>
    </dgm:pt>
    <dgm:pt modelId="{4663D84C-6C28-4FE2-9636-6236939D693C}" type="pres">
      <dgm:prSet presAssocID="{EB71832E-07E3-464A-BFC3-BA4B4F81CE52}" presName="linNode" presStyleCnt="0"/>
      <dgm:spPr/>
    </dgm:pt>
    <dgm:pt modelId="{166D102B-18F9-40DA-9C9C-5583842D586C}" type="pres">
      <dgm:prSet presAssocID="{EB71832E-07E3-464A-BFC3-BA4B4F81CE52}" presName="parentShp" presStyleLbl="node1" presStyleIdx="0" presStyleCnt="4">
        <dgm:presLayoutVars>
          <dgm:bulletEnabled val="1"/>
        </dgm:presLayoutVars>
      </dgm:prSet>
      <dgm:spPr/>
      <dgm:t>
        <a:bodyPr/>
        <a:lstStyle/>
        <a:p>
          <a:pPr rtl="1"/>
          <a:endParaRPr lang="ar-SA"/>
        </a:p>
      </dgm:t>
    </dgm:pt>
    <dgm:pt modelId="{086967A8-8F54-4147-8AE4-254B6DA6091F}" type="pres">
      <dgm:prSet presAssocID="{EB71832E-07E3-464A-BFC3-BA4B4F81CE52}" presName="childShp" presStyleLbl="bgAccFollowNode1" presStyleIdx="0" presStyleCnt="4">
        <dgm:presLayoutVars>
          <dgm:bulletEnabled val="1"/>
        </dgm:presLayoutVars>
      </dgm:prSet>
      <dgm:spPr/>
      <dgm:t>
        <a:bodyPr/>
        <a:lstStyle/>
        <a:p>
          <a:pPr rtl="1"/>
          <a:endParaRPr lang="ar-SA"/>
        </a:p>
      </dgm:t>
    </dgm:pt>
    <dgm:pt modelId="{7D5B5DF7-1B8C-4987-A9B4-6EF9F8C0F3A0}" type="pres">
      <dgm:prSet presAssocID="{2CA90705-55FF-4692-90BF-845823E837E2}" presName="spacing" presStyleCnt="0"/>
      <dgm:spPr/>
    </dgm:pt>
    <dgm:pt modelId="{9571DF07-465A-4973-AAB6-4B68CBBF6229}" type="pres">
      <dgm:prSet presAssocID="{7BE8E612-139C-4B02-A732-71412B4B9F00}" presName="linNode" presStyleCnt="0"/>
      <dgm:spPr/>
    </dgm:pt>
    <dgm:pt modelId="{66107D34-D00A-46EA-A416-4FF0ED26853F}" type="pres">
      <dgm:prSet presAssocID="{7BE8E612-139C-4B02-A732-71412B4B9F00}" presName="parentShp" presStyleLbl="node1" presStyleIdx="1" presStyleCnt="4" custLinFactNeighborY="-3398">
        <dgm:presLayoutVars>
          <dgm:bulletEnabled val="1"/>
        </dgm:presLayoutVars>
      </dgm:prSet>
      <dgm:spPr/>
      <dgm:t>
        <a:bodyPr/>
        <a:lstStyle/>
        <a:p>
          <a:pPr rtl="1"/>
          <a:endParaRPr lang="ar-SA"/>
        </a:p>
      </dgm:t>
    </dgm:pt>
    <dgm:pt modelId="{542AB07F-7213-4859-A7EB-7B107A211EA2}" type="pres">
      <dgm:prSet presAssocID="{7BE8E612-139C-4B02-A732-71412B4B9F00}" presName="childShp" presStyleLbl="bgAccFollowNode1" presStyleIdx="1" presStyleCnt="4">
        <dgm:presLayoutVars>
          <dgm:bulletEnabled val="1"/>
        </dgm:presLayoutVars>
      </dgm:prSet>
      <dgm:spPr/>
      <dgm:t>
        <a:bodyPr/>
        <a:lstStyle/>
        <a:p>
          <a:pPr rtl="1"/>
          <a:endParaRPr lang="ar-SA"/>
        </a:p>
      </dgm:t>
    </dgm:pt>
    <dgm:pt modelId="{175EC52E-34F6-4911-A042-C2443781A9DC}" type="pres">
      <dgm:prSet presAssocID="{FC078A39-0AA4-42D7-A3E5-976248AEEC81}" presName="spacing" presStyleCnt="0"/>
      <dgm:spPr/>
    </dgm:pt>
    <dgm:pt modelId="{12AAFE1B-B74D-4344-A0EE-146AB9430C7A}" type="pres">
      <dgm:prSet presAssocID="{870122E9-FA2D-4A4D-8AF2-885E5BE9CF14}" presName="linNode" presStyleCnt="0"/>
      <dgm:spPr/>
    </dgm:pt>
    <dgm:pt modelId="{C92DE24C-7E49-4D40-BEDD-66819C182D07}" type="pres">
      <dgm:prSet presAssocID="{870122E9-FA2D-4A4D-8AF2-885E5BE9CF14}" presName="parentShp" presStyleLbl="node1" presStyleIdx="2" presStyleCnt="4">
        <dgm:presLayoutVars>
          <dgm:bulletEnabled val="1"/>
        </dgm:presLayoutVars>
      </dgm:prSet>
      <dgm:spPr/>
      <dgm:t>
        <a:bodyPr/>
        <a:lstStyle/>
        <a:p>
          <a:pPr rtl="1"/>
          <a:endParaRPr lang="ar-SA"/>
        </a:p>
      </dgm:t>
    </dgm:pt>
    <dgm:pt modelId="{6C6296BA-31BE-4567-B682-970D591F9A2E}" type="pres">
      <dgm:prSet presAssocID="{870122E9-FA2D-4A4D-8AF2-885E5BE9CF14}" presName="childShp" presStyleLbl="bgAccFollowNode1" presStyleIdx="2" presStyleCnt="4">
        <dgm:presLayoutVars>
          <dgm:bulletEnabled val="1"/>
        </dgm:presLayoutVars>
      </dgm:prSet>
      <dgm:spPr/>
      <dgm:t>
        <a:bodyPr/>
        <a:lstStyle/>
        <a:p>
          <a:pPr rtl="1"/>
          <a:endParaRPr lang="ar-SA"/>
        </a:p>
      </dgm:t>
    </dgm:pt>
    <dgm:pt modelId="{1C909D55-87B3-44D1-8624-44CE6695637B}" type="pres">
      <dgm:prSet presAssocID="{F7F6BCEE-3524-442F-A6C5-5682FF50D9F4}" presName="spacing" presStyleCnt="0"/>
      <dgm:spPr/>
    </dgm:pt>
    <dgm:pt modelId="{BF578B7C-2A47-4101-834D-62955DBBA0C0}" type="pres">
      <dgm:prSet presAssocID="{E654B88E-91EF-4CBB-B804-84814318E2AE}" presName="linNode" presStyleCnt="0"/>
      <dgm:spPr/>
    </dgm:pt>
    <dgm:pt modelId="{DC645A09-19DC-42ED-B754-A73AE445E5F6}" type="pres">
      <dgm:prSet presAssocID="{E654B88E-91EF-4CBB-B804-84814318E2AE}" presName="parentShp" presStyleLbl="node1" presStyleIdx="3" presStyleCnt="4" custLinFactNeighborY="1497">
        <dgm:presLayoutVars>
          <dgm:bulletEnabled val="1"/>
        </dgm:presLayoutVars>
      </dgm:prSet>
      <dgm:spPr/>
      <dgm:t>
        <a:bodyPr/>
        <a:lstStyle/>
        <a:p>
          <a:pPr rtl="1"/>
          <a:endParaRPr lang="ar-SA"/>
        </a:p>
      </dgm:t>
    </dgm:pt>
    <dgm:pt modelId="{FF9A42AE-65F0-4D68-9C91-D9A562C785F2}" type="pres">
      <dgm:prSet presAssocID="{E654B88E-91EF-4CBB-B804-84814318E2AE}" presName="childShp" presStyleLbl="bgAccFollowNode1" presStyleIdx="3" presStyleCnt="4">
        <dgm:presLayoutVars>
          <dgm:bulletEnabled val="1"/>
        </dgm:presLayoutVars>
      </dgm:prSet>
      <dgm:spPr/>
      <dgm:t>
        <a:bodyPr/>
        <a:lstStyle/>
        <a:p>
          <a:pPr rtl="1"/>
          <a:endParaRPr lang="ar-SA"/>
        </a:p>
      </dgm:t>
    </dgm:pt>
  </dgm:ptLst>
  <dgm:cxnLst>
    <dgm:cxn modelId="{4C8073E9-8D29-41D8-86BD-117DA830D77E}" srcId="{24762829-DA33-4D42-AFEC-E280F894CDCF}" destId="{E654B88E-91EF-4CBB-B804-84814318E2AE}" srcOrd="3" destOrd="0" parTransId="{2F065DAA-410C-4B23-B1F2-DA49C36E064A}" sibTransId="{CC81AB81-8CD5-4E68-BC78-097786020336}"/>
    <dgm:cxn modelId="{63633DCA-E64F-43F5-9399-5A58ED2D11C9}" srcId="{EB71832E-07E3-464A-BFC3-BA4B4F81CE52}" destId="{9E5DFF07-22C5-43EB-8CDF-016EEAE68A69}" srcOrd="3" destOrd="0" parTransId="{1F036E96-55B9-4B70-A05F-11D58DAD92E1}" sibTransId="{C3CE3BEE-C75B-4109-BBF4-73B4A4545918}"/>
    <dgm:cxn modelId="{86280459-C684-4C40-84B9-84CCD14EF90D}" type="presOf" srcId="{7BE8E612-139C-4B02-A732-71412B4B9F00}" destId="{66107D34-D00A-46EA-A416-4FF0ED26853F}" srcOrd="0" destOrd="0" presId="urn:microsoft.com/office/officeart/2005/8/layout/vList6"/>
    <dgm:cxn modelId="{63342EA0-9892-4B15-ABEF-573CE2B282EA}" srcId="{E654B88E-91EF-4CBB-B804-84814318E2AE}" destId="{7DE3C6E9-09CD-48DA-A80D-CD770F3F406E}" srcOrd="1" destOrd="0" parTransId="{CE5D150B-9904-42F0-9969-FF1A0503888B}" sibTransId="{A833DE3A-4419-4CC4-B4CC-3069EDF6C0E7}"/>
    <dgm:cxn modelId="{22DCF3C3-BBE9-4B77-90B3-1C0DD7BF812D}" srcId="{870122E9-FA2D-4A4D-8AF2-885E5BE9CF14}" destId="{5DE35673-93D9-4908-9D93-A7F66FAECC8B}" srcOrd="2" destOrd="0" parTransId="{B047B603-F8D3-4C7C-84E8-83B707343A8D}" sibTransId="{686620E7-76AC-424A-AE04-390774BAD632}"/>
    <dgm:cxn modelId="{3F8E8174-63B2-43BA-9847-760D5813A5F7}" type="presOf" srcId="{870122E9-FA2D-4A4D-8AF2-885E5BE9CF14}" destId="{C92DE24C-7E49-4D40-BEDD-66819C182D07}" srcOrd="0" destOrd="0" presId="urn:microsoft.com/office/officeart/2005/8/layout/vList6"/>
    <dgm:cxn modelId="{AA3B1B14-BB92-4292-A8CE-56388322B8B7}" srcId="{7BE8E612-139C-4B02-A732-71412B4B9F00}" destId="{EB463D90-0E76-45C7-8FB7-3A0A26E8E3B2}" srcOrd="0" destOrd="0" parTransId="{5CF43DBC-8305-4B6A-A51A-D99890CF11CE}" sibTransId="{C749757D-A4D2-4F91-BEBE-B39D58CF877E}"/>
    <dgm:cxn modelId="{3F8243B3-0829-47DE-8133-761227DDCE94}" type="presOf" srcId="{5DE35673-93D9-4908-9D93-A7F66FAECC8B}" destId="{6C6296BA-31BE-4567-B682-970D591F9A2E}" srcOrd="0" destOrd="2" presId="urn:microsoft.com/office/officeart/2005/8/layout/vList6"/>
    <dgm:cxn modelId="{E7D1DAD9-C675-4BF3-B758-E5EFABCA75A9}" type="presOf" srcId="{EB463D90-0E76-45C7-8FB7-3A0A26E8E3B2}" destId="{542AB07F-7213-4859-A7EB-7B107A211EA2}" srcOrd="0" destOrd="0" presId="urn:microsoft.com/office/officeart/2005/8/layout/vList6"/>
    <dgm:cxn modelId="{135C22F9-DE66-41C7-9A5A-521A89071FD2}" type="presOf" srcId="{A5DB2BF4-A0CD-4E2F-B258-CE33FB53AD11}" destId="{086967A8-8F54-4147-8AE4-254B6DA6091F}" srcOrd="0" destOrd="1" presId="urn:microsoft.com/office/officeart/2005/8/layout/vList6"/>
    <dgm:cxn modelId="{6F6B28C6-BB8A-4949-B1A5-392D613815D3}" srcId="{EB71832E-07E3-464A-BFC3-BA4B4F81CE52}" destId="{A5DB2BF4-A0CD-4E2F-B258-CE33FB53AD11}" srcOrd="1" destOrd="0" parTransId="{D9983843-733E-43AA-8B65-74399A6C1352}" sibTransId="{2B5AE9F8-51A3-41EB-BD54-BEBC82A32C35}"/>
    <dgm:cxn modelId="{48DA1F2C-F581-4043-ABCC-670FB3467046}" srcId="{870122E9-FA2D-4A4D-8AF2-885E5BE9CF14}" destId="{EECA63FA-71A0-448C-8D02-99629E9494DB}" srcOrd="0" destOrd="0" parTransId="{C5C1BC72-C55B-454A-B66D-72C5C382AA14}" sibTransId="{09F57F34-44E0-4C67-A176-7F6D3EC1C2AE}"/>
    <dgm:cxn modelId="{146E5545-7C24-492E-9CCC-EE03306C3BD6}" type="presOf" srcId="{7DE3C6E9-09CD-48DA-A80D-CD770F3F406E}" destId="{FF9A42AE-65F0-4D68-9C91-D9A562C785F2}" srcOrd="0" destOrd="1" presId="urn:microsoft.com/office/officeart/2005/8/layout/vList6"/>
    <dgm:cxn modelId="{3637FF6B-2210-42AF-8E26-2F02EEF6A210}" type="presOf" srcId="{24762829-DA33-4D42-AFEC-E280F894CDCF}" destId="{026752FD-3F72-40F5-AFEA-F7906D2084CE}" srcOrd="0" destOrd="0" presId="urn:microsoft.com/office/officeart/2005/8/layout/vList6"/>
    <dgm:cxn modelId="{A12C8723-325D-4076-9C69-3B7ED9C61A73}" srcId="{7BE8E612-139C-4B02-A732-71412B4B9F00}" destId="{CE348C3C-217A-45E9-9667-DC23617A422F}" srcOrd="1" destOrd="0" parTransId="{D5BDD4A1-30B6-4584-B7A6-C61BB3CFFDF5}" sibTransId="{F3802764-6C85-467F-A30E-F09E44B239D9}"/>
    <dgm:cxn modelId="{AE6D7DAD-2B34-42E8-B7FE-E166CE112C8A}" type="presOf" srcId="{E2F896B4-17DE-4E7A-AA7F-402046CEC511}" destId="{6C6296BA-31BE-4567-B682-970D591F9A2E}" srcOrd="0" destOrd="1" presId="urn:microsoft.com/office/officeart/2005/8/layout/vList6"/>
    <dgm:cxn modelId="{62F3B9EB-3AB4-4881-9309-3A477FEAEEB0}" type="presOf" srcId="{9E5DFF07-22C5-43EB-8CDF-016EEAE68A69}" destId="{086967A8-8F54-4147-8AE4-254B6DA6091F}" srcOrd="0" destOrd="3" presId="urn:microsoft.com/office/officeart/2005/8/layout/vList6"/>
    <dgm:cxn modelId="{6A08C6A8-F462-4B2A-91FD-F47E65C05309}" type="presOf" srcId="{EECA63FA-71A0-448C-8D02-99629E9494DB}" destId="{6C6296BA-31BE-4567-B682-970D591F9A2E}" srcOrd="0" destOrd="0" presId="urn:microsoft.com/office/officeart/2005/8/layout/vList6"/>
    <dgm:cxn modelId="{33528596-A282-4A61-98AC-F5CF1EAD99C0}" srcId="{EB71832E-07E3-464A-BFC3-BA4B4F81CE52}" destId="{A8533DF3-167C-4082-AF6F-AEAD4D127C78}" srcOrd="0" destOrd="0" parTransId="{D159DE35-F443-4E3B-AF6E-219CF88F8B69}" sibTransId="{C8D40802-0C9C-4881-B308-3185D8DE97F8}"/>
    <dgm:cxn modelId="{F3A394FD-B762-43A7-ADDE-FE55A8E9E4BD}" type="presOf" srcId="{2271748D-0130-4AC8-AFDF-9B8C8640CF2B}" destId="{086967A8-8F54-4147-8AE4-254B6DA6091F}" srcOrd="0" destOrd="2" presId="urn:microsoft.com/office/officeart/2005/8/layout/vList6"/>
    <dgm:cxn modelId="{4BB6F87E-9C2C-4A21-B2C5-37176B03B950}" srcId="{24762829-DA33-4D42-AFEC-E280F894CDCF}" destId="{870122E9-FA2D-4A4D-8AF2-885E5BE9CF14}" srcOrd="2" destOrd="0" parTransId="{D8210123-9848-4A3B-A6D5-702086011894}" sibTransId="{F7F6BCEE-3524-442F-A6C5-5682FF50D9F4}"/>
    <dgm:cxn modelId="{B25B55E6-D180-40C8-8AC5-2E7A567EC22B}" srcId="{EB71832E-07E3-464A-BFC3-BA4B4F81CE52}" destId="{2271748D-0130-4AC8-AFDF-9B8C8640CF2B}" srcOrd="2" destOrd="0" parTransId="{5FEB99C8-2E52-4E84-BF91-45EF112F21CB}" sibTransId="{B6900853-1A52-4FDD-9B50-E2AE845696FE}"/>
    <dgm:cxn modelId="{2971DE5E-4058-4795-AA13-34F5E9D7E8CA}" type="presOf" srcId="{EB71832E-07E3-464A-BFC3-BA4B4F81CE52}" destId="{166D102B-18F9-40DA-9C9C-5583842D586C}" srcOrd="0" destOrd="0" presId="urn:microsoft.com/office/officeart/2005/8/layout/vList6"/>
    <dgm:cxn modelId="{C400156E-301E-49D4-B824-79517C8DC7AB}" type="presOf" srcId="{CE348C3C-217A-45E9-9667-DC23617A422F}" destId="{542AB07F-7213-4859-A7EB-7B107A211EA2}" srcOrd="0" destOrd="1" presId="urn:microsoft.com/office/officeart/2005/8/layout/vList6"/>
    <dgm:cxn modelId="{E00AE130-96B3-4A0F-8BFA-EBFE6B30739A}" type="presOf" srcId="{2E6C59A4-A597-4165-A3FA-3C0E631F6811}" destId="{FF9A42AE-65F0-4D68-9C91-D9A562C785F2}" srcOrd="0" destOrd="2" presId="urn:microsoft.com/office/officeart/2005/8/layout/vList6"/>
    <dgm:cxn modelId="{B7479B75-1AB2-4659-B143-33FCB72DDB38}" srcId="{E654B88E-91EF-4CBB-B804-84814318E2AE}" destId="{2E6C59A4-A597-4165-A3FA-3C0E631F6811}" srcOrd="2" destOrd="0" parTransId="{9F464FFE-F098-420E-A092-700D907350CA}" sibTransId="{0E190212-3C4F-483D-AF67-3A2CF1443EEB}"/>
    <dgm:cxn modelId="{82AECF97-2363-4594-B6AC-F981385D02DB}" type="presOf" srcId="{E654B88E-91EF-4CBB-B804-84814318E2AE}" destId="{DC645A09-19DC-42ED-B754-A73AE445E5F6}" srcOrd="0" destOrd="0" presId="urn:microsoft.com/office/officeart/2005/8/layout/vList6"/>
    <dgm:cxn modelId="{98F71C67-689B-428D-A549-E470EB8ED15A}" srcId="{24762829-DA33-4D42-AFEC-E280F894CDCF}" destId="{7BE8E612-139C-4B02-A732-71412B4B9F00}" srcOrd="1" destOrd="0" parTransId="{8B96A832-0779-4EF2-8810-65BF9A4B6779}" sibTransId="{FC078A39-0AA4-42D7-A3E5-976248AEEC81}"/>
    <dgm:cxn modelId="{CD4C9E92-8751-4931-A242-ED2A26FFEB5E}" type="presOf" srcId="{FB4D4ADF-8464-45E9-A239-24801A22E076}" destId="{542AB07F-7213-4859-A7EB-7B107A211EA2}" srcOrd="0" destOrd="2" presId="urn:microsoft.com/office/officeart/2005/8/layout/vList6"/>
    <dgm:cxn modelId="{64286214-9981-4BBC-82A6-77864CBEED69}" type="presOf" srcId="{A8533DF3-167C-4082-AF6F-AEAD4D127C78}" destId="{086967A8-8F54-4147-8AE4-254B6DA6091F}" srcOrd="0" destOrd="0" presId="urn:microsoft.com/office/officeart/2005/8/layout/vList6"/>
    <dgm:cxn modelId="{FDBE52DC-0B51-423F-928B-BDAFFCD65EFF}" type="presOf" srcId="{3722CD78-334F-43EB-AAF5-2F613DC20919}" destId="{FF9A42AE-65F0-4D68-9C91-D9A562C785F2}" srcOrd="0" destOrd="0" presId="urn:microsoft.com/office/officeart/2005/8/layout/vList6"/>
    <dgm:cxn modelId="{24563842-789F-4BE1-99FF-F48E11AF7E08}" srcId="{7BE8E612-139C-4B02-A732-71412B4B9F00}" destId="{FB4D4ADF-8464-45E9-A239-24801A22E076}" srcOrd="2" destOrd="0" parTransId="{DE2A07CE-1B92-4EFF-B3EE-F04C689EDBA6}" sibTransId="{82303E71-0BA1-4360-A1F4-773E3AF39E47}"/>
    <dgm:cxn modelId="{652ACF09-2342-41AC-BE1A-7BF00D7F73B2}" srcId="{24762829-DA33-4D42-AFEC-E280F894CDCF}" destId="{EB71832E-07E3-464A-BFC3-BA4B4F81CE52}" srcOrd="0" destOrd="0" parTransId="{984E002E-BFB0-43DD-8EA3-E9279345314B}" sibTransId="{2CA90705-55FF-4692-90BF-845823E837E2}"/>
    <dgm:cxn modelId="{3AAFB14C-B879-48A9-9CA8-78855C77CFD7}" srcId="{870122E9-FA2D-4A4D-8AF2-885E5BE9CF14}" destId="{E2F896B4-17DE-4E7A-AA7F-402046CEC511}" srcOrd="1" destOrd="0" parTransId="{20C2F421-5DCD-4ABA-99C1-473855A856EC}" sibTransId="{F7E29D99-F8EA-4E76-BF24-9B9CEBC61FA3}"/>
    <dgm:cxn modelId="{48D24AB4-44BD-4D21-8C75-FDA3210C0727}" srcId="{E654B88E-91EF-4CBB-B804-84814318E2AE}" destId="{3722CD78-334F-43EB-AAF5-2F613DC20919}" srcOrd="0" destOrd="0" parTransId="{44FD84DC-FDF0-4FAE-A225-F7D3E0A64BAD}" sibTransId="{14B71A05-7573-47E3-A58A-370A2A2D61AF}"/>
    <dgm:cxn modelId="{7D33B561-CA5B-4E2A-8F4C-1F2E65D25181}" type="presParOf" srcId="{026752FD-3F72-40F5-AFEA-F7906D2084CE}" destId="{4663D84C-6C28-4FE2-9636-6236939D693C}" srcOrd="0" destOrd="0" presId="urn:microsoft.com/office/officeart/2005/8/layout/vList6"/>
    <dgm:cxn modelId="{184AA02A-E635-4951-98E2-F7631201659C}" type="presParOf" srcId="{4663D84C-6C28-4FE2-9636-6236939D693C}" destId="{166D102B-18F9-40DA-9C9C-5583842D586C}" srcOrd="0" destOrd="0" presId="urn:microsoft.com/office/officeart/2005/8/layout/vList6"/>
    <dgm:cxn modelId="{3B6D82D4-601B-49B2-BBD1-A4484772D7C1}" type="presParOf" srcId="{4663D84C-6C28-4FE2-9636-6236939D693C}" destId="{086967A8-8F54-4147-8AE4-254B6DA6091F}" srcOrd="1" destOrd="0" presId="urn:microsoft.com/office/officeart/2005/8/layout/vList6"/>
    <dgm:cxn modelId="{0AF06F15-9031-4467-BDC9-91C449D1430F}" type="presParOf" srcId="{026752FD-3F72-40F5-AFEA-F7906D2084CE}" destId="{7D5B5DF7-1B8C-4987-A9B4-6EF9F8C0F3A0}" srcOrd="1" destOrd="0" presId="urn:microsoft.com/office/officeart/2005/8/layout/vList6"/>
    <dgm:cxn modelId="{76E69313-E412-493A-A2DF-27C6091E6A32}" type="presParOf" srcId="{026752FD-3F72-40F5-AFEA-F7906D2084CE}" destId="{9571DF07-465A-4973-AAB6-4B68CBBF6229}" srcOrd="2" destOrd="0" presId="urn:microsoft.com/office/officeart/2005/8/layout/vList6"/>
    <dgm:cxn modelId="{5FDA4F53-6BA4-47B4-A4CF-F974ED46CB1E}" type="presParOf" srcId="{9571DF07-465A-4973-AAB6-4B68CBBF6229}" destId="{66107D34-D00A-46EA-A416-4FF0ED26853F}" srcOrd="0" destOrd="0" presId="urn:microsoft.com/office/officeart/2005/8/layout/vList6"/>
    <dgm:cxn modelId="{40C88940-5ACC-4231-AB11-CF20969640D5}" type="presParOf" srcId="{9571DF07-465A-4973-AAB6-4B68CBBF6229}" destId="{542AB07F-7213-4859-A7EB-7B107A211EA2}" srcOrd="1" destOrd="0" presId="urn:microsoft.com/office/officeart/2005/8/layout/vList6"/>
    <dgm:cxn modelId="{B439BDC0-AF8E-4C02-9A86-0FAB8CD77ABC}" type="presParOf" srcId="{026752FD-3F72-40F5-AFEA-F7906D2084CE}" destId="{175EC52E-34F6-4911-A042-C2443781A9DC}" srcOrd="3" destOrd="0" presId="urn:microsoft.com/office/officeart/2005/8/layout/vList6"/>
    <dgm:cxn modelId="{1FF73F8D-6422-4799-8381-79991D98D7A8}" type="presParOf" srcId="{026752FD-3F72-40F5-AFEA-F7906D2084CE}" destId="{12AAFE1B-B74D-4344-A0EE-146AB9430C7A}" srcOrd="4" destOrd="0" presId="urn:microsoft.com/office/officeart/2005/8/layout/vList6"/>
    <dgm:cxn modelId="{F2329627-788A-4CE9-91C4-B8274D9B6748}" type="presParOf" srcId="{12AAFE1B-B74D-4344-A0EE-146AB9430C7A}" destId="{C92DE24C-7E49-4D40-BEDD-66819C182D07}" srcOrd="0" destOrd="0" presId="urn:microsoft.com/office/officeart/2005/8/layout/vList6"/>
    <dgm:cxn modelId="{1D3D5DB7-E16F-42AD-BB82-239D3F5F110D}" type="presParOf" srcId="{12AAFE1B-B74D-4344-A0EE-146AB9430C7A}" destId="{6C6296BA-31BE-4567-B682-970D591F9A2E}" srcOrd="1" destOrd="0" presId="urn:microsoft.com/office/officeart/2005/8/layout/vList6"/>
    <dgm:cxn modelId="{EC824A7B-13DE-408A-958D-7CF06E6401C6}" type="presParOf" srcId="{026752FD-3F72-40F5-AFEA-F7906D2084CE}" destId="{1C909D55-87B3-44D1-8624-44CE6695637B}" srcOrd="5" destOrd="0" presId="urn:microsoft.com/office/officeart/2005/8/layout/vList6"/>
    <dgm:cxn modelId="{B5F3A7D5-CE08-456B-8C2A-2099E985A68A}" type="presParOf" srcId="{026752FD-3F72-40F5-AFEA-F7906D2084CE}" destId="{BF578B7C-2A47-4101-834D-62955DBBA0C0}" srcOrd="6" destOrd="0" presId="urn:microsoft.com/office/officeart/2005/8/layout/vList6"/>
    <dgm:cxn modelId="{787E9F92-D036-4347-9F2B-45D122C51273}" type="presParOf" srcId="{BF578B7C-2A47-4101-834D-62955DBBA0C0}" destId="{DC645A09-19DC-42ED-B754-A73AE445E5F6}" srcOrd="0" destOrd="0" presId="urn:microsoft.com/office/officeart/2005/8/layout/vList6"/>
    <dgm:cxn modelId="{7D5FED40-1CD7-49E8-B6CD-AE7396089D77}" type="presParOf" srcId="{BF578B7C-2A47-4101-834D-62955DBBA0C0}" destId="{FF9A42AE-65F0-4D68-9C91-D9A562C785F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21"/>
            <a:ext cx="7772400" cy="1102519"/>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78A0468-A7AE-483F-A65C-23D83A4310DD}" type="datetimeFigureOut">
              <a:rPr lang="ar-SA" smtClean="0"/>
              <a:t>20/07/36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345396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78A0468-A7AE-483F-A65C-23D83A4310DD}" type="datetimeFigureOut">
              <a:rPr lang="ar-SA" smtClean="0"/>
              <a:t>20/07/36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79579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80"/>
            <a:ext cx="2057400" cy="4388644"/>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05980"/>
            <a:ext cx="6019800" cy="43886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78A0468-A7AE-483F-A65C-23D83A4310DD}" type="datetimeFigureOut">
              <a:rPr lang="ar-SA" smtClean="0"/>
              <a:t>20/07/36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63342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78A0468-A7AE-483F-A65C-23D83A4310DD}" type="datetimeFigureOut">
              <a:rPr lang="ar-SA" smtClean="0"/>
              <a:t>20/07/36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84561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8A0468-A7AE-483F-A65C-23D83A4310DD}" type="datetimeFigureOut">
              <a:rPr lang="ar-SA" smtClean="0"/>
              <a:t>20/07/36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169794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78A0468-A7AE-483F-A65C-23D83A4310DD}" type="datetimeFigureOut">
              <a:rPr lang="ar-SA" smtClean="0"/>
              <a:t>20/07/36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147468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78A0468-A7AE-483F-A65C-23D83A4310DD}" type="datetimeFigureOut">
              <a:rPr lang="ar-SA" smtClean="0"/>
              <a:t>20/07/36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342353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78A0468-A7AE-483F-A65C-23D83A4310DD}" type="datetimeFigureOut">
              <a:rPr lang="ar-SA" smtClean="0"/>
              <a:t>20/07/36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399481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8A0468-A7AE-483F-A65C-23D83A4310DD}" type="datetimeFigureOut">
              <a:rPr lang="ar-SA" smtClean="0"/>
              <a:t>20/07/36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85840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5" y="204787"/>
            <a:ext cx="3008313" cy="8715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8A0468-A7AE-483F-A65C-23D83A4310DD}" type="datetimeFigureOut">
              <a:rPr lang="ar-SA" smtClean="0"/>
              <a:t>20/07/36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313186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1"/>
            <a:ext cx="5486400" cy="425054"/>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8A0468-A7AE-483F-A65C-23D83A4310DD}" type="datetimeFigureOut">
              <a:rPr lang="ar-SA" smtClean="0"/>
              <a:t>20/07/36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166DBC-1725-4B85-9813-745E87159376}" type="slidenum">
              <a:rPr lang="ar-SA" smtClean="0"/>
              <a:t>‹#›</a:t>
            </a:fld>
            <a:endParaRPr lang="ar-SA"/>
          </a:p>
        </p:txBody>
      </p:sp>
    </p:spTree>
    <p:extLst>
      <p:ext uri="{BB962C8B-B14F-4D97-AF65-F5344CB8AC3E}">
        <p14:creationId xmlns:p14="http://schemas.microsoft.com/office/powerpoint/2010/main" val="188963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4767264"/>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E78A0468-A7AE-483F-A65C-23D83A4310DD}" type="datetimeFigureOut">
              <a:rPr lang="ar-SA" smtClean="0"/>
              <a:t>20/07/36</a:t>
            </a:fld>
            <a:endParaRPr lang="ar-SA"/>
          </a:p>
        </p:txBody>
      </p:sp>
      <p:sp>
        <p:nvSpPr>
          <p:cNvPr id="5" name="عنصر نائب للتذييل 4"/>
          <p:cNvSpPr>
            <a:spLocks noGrp="1"/>
          </p:cNvSpPr>
          <p:nvPr>
            <p:ph type="ftr" sz="quarter" idx="3"/>
          </p:nvPr>
        </p:nvSpPr>
        <p:spPr>
          <a:xfrm>
            <a:off x="3124200" y="4767264"/>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4767264"/>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AF166DBC-1725-4B85-9813-745E87159376}" type="slidenum">
              <a:rPr lang="ar-SA" smtClean="0"/>
              <a:t>‹#›</a:t>
            </a:fld>
            <a:endParaRPr lang="ar-SA"/>
          </a:p>
        </p:txBody>
      </p:sp>
    </p:spTree>
    <p:extLst>
      <p:ext uri="{BB962C8B-B14F-4D97-AF65-F5344CB8AC3E}">
        <p14:creationId xmlns:p14="http://schemas.microsoft.com/office/powerpoint/2010/main" val="200003294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st5.com/readArticle.aspx?ArtID=1109&amp;SecID=24"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voicejo.com/?p=1509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gystarz.own0.com/t3794-topi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ahaonline.com/articles/view/43802.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1459011" y="1652706"/>
            <a:ext cx="5531006" cy="1916014"/>
          </a:xfrm>
          <a:prstGeom prst="rect">
            <a:avLst/>
          </a:prstGeom>
        </p:spPr>
        <p:txBody>
          <a:bodyP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SA" sz="2800" dirty="0">
              <a:solidFill>
                <a:srgbClr val="FF0000"/>
              </a:solidFill>
              <a:effectLst>
                <a:outerShdw blurRad="38100" dist="38100" dir="2700000" algn="tl">
                  <a:srgbClr val="000000">
                    <a:alpha val="43137"/>
                  </a:srgbClr>
                </a:outerShdw>
              </a:effectLst>
              <a:cs typeface="PT Bold Heading" panose="02010400000000000000" pitchFamily="2" charset="-78"/>
            </a:endParaRPr>
          </a:p>
        </p:txBody>
      </p:sp>
      <p:sp>
        <p:nvSpPr>
          <p:cNvPr id="5" name="عنوان 1"/>
          <p:cNvSpPr txBox="1">
            <a:spLocks/>
          </p:cNvSpPr>
          <p:nvPr/>
        </p:nvSpPr>
        <p:spPr>
          <a:xfrm>
            <a:off x="4932040" y="4299942"/>
            <a:ext cx="3769682" cy="1008112"/>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2800" dirty="0" smtClean="0">
                <a:cs typeface="Akhbar MT" pitchFamily="2" charset="-78"/>
              </a:rPr>
              <a:t>اعداد الطالب :</a:t>
            </a:r>
            <a:r>
              <a:rPr lang="ar-SA" sz="2800" dirty="0" smtClean="0">
                <a:solidFill>
                  <a:srgbClr val="7030A0"/>
                </a:solidFill>
                <a:effectLst>
                  <a:outerShdw blurRad="38100" dist="38100" dir="2700000" algn="tl">
                    <a:srgbClr val="000000">
                      <a:alpha val="43137"/>
                    </a:srgbClr>
                  </a:outerShdw>
                </a:effectLst>
                <a:cs typeface="Akhbar MT" pitchFamily="2" charset="-78"/>
              </a:rPr>
              <a:t>محمد حسن الشهري</a:t>
            </a:r>
          </a:p>
          <a:p>
            <a:endParaRPr lang="ar-SA" sz="2000" dirty="0"/>
          </a:p>
        </p:txBody>
      </p:sp>
      <p:sp>
        <p:nvSpPr>
          <p:cNvPr id="6" name="عنوان 1"/>
          <p:cNvSpPr txBox="1">
            <a:spLocks/>
          </p:cNvSpPr>
          <p:nvPr/>
        </p:nvSpPr>
        <p:spPr>
          <a:xfrm>
            <a:off x="10297" y="4169866"/>
            <a:ext cx="4356100" cy="994172"/>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sz="2800" dirty="0">
                <a:cs typeface="Akhbar MT" pitchFamily="2" charset="-78"/>
              </a:rPr>
              <a:t>إ</a:t>
            </a:r>
            <a:r>
              <a:rPr lang="ar-SA" sz="2800" dirty="0" smtClean="0">
                <a:cs typeface="Akhbar MT" pitchFamily="2" charset="-78"/>
              </a:rPr>
              <a:t>شراف الدكتور </a:t>
            </a:r>
            <a:r>
              <a:rPr lang="ar-SA" sz="2800" dirty="0" smtClean="0">
                <a:solidFill>
                  <a:srgbClr val="7030A0"/>
                </a:solidFill>
                <a:effectLst>
                  <a:outerShdw blurRad="38100" dist="38100" dir="2700000" algn="tl">
                    <a:srgbClr val="000000">
                      <a:alpha val="43137"/>
                    </a:srgbClr>
                  </a:outerShdw>
                </a:effectLst>
                <a:cs typeface="Akhbar MT" pitchFamily="2" charset="-78"/>
              </a:rPr>
              <a:t>راشد محمد الجساس</a:t>
            </a:r>
          </a:p>
        </p:txBody>
      </p:sp>
      <p:sp>
        <p:nvSpPr>
          <p:cNvPr id="7" name="عنوان 1"/>
          <p:cNvSpPr txBox="1">
            <a:spLocks/>
          </p:cNvSpPr>
          <p:nvPr/>
        </p:nvSpPr>
        <p:spPr>
          <a:xfrm>
            <a:off x="5508104" y="243606"/>
            <a:ext cx="3352800" cy="1680072"/>
          </a:xfrm>
          <a:prstGeom prst="rect">
            <a:avLst/>
          </a:prstGeom>
        </p:spPr>
        <p:txBody>
          <a:bodyPr vert="horz" lIns="91440" tIns="45720" rIns="91440" bIns="45720" rtlCol="1" anchor="ctr">
            <a:normAutofit fontScale="25000" lnSpcReduction="2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9600" dirty="0" smtClean="0">
                <a:latin typeface="Microsoft Uighur" panose="02000000000000000000" pitchFamily="2" charset="-78"/>
                <a:cs typeface="Microsoft Uighur" panose="02000000000000000000" pitchFamily="2" charset="-78"/>
              </a:rPr>
              <a:t>المملكة العربية السعودية</a:t>
            </a:r>
          </a:p>
          <a:p>
            <a:r>
              <a:rPr lang="ar-SA" sz="9600" dirty="0" smtClean="0">
                <a:latin typeface="Microsoft Uighur" panose="02000000000000000000" pitchFamily="2" charset="-78"/>
                <a:cs typeface="Microsoft Uighur" panose="02000000000000000000" pitchFamily="2" charset="-78"/>
              </a:rPr>
              <a:t>وزارة التعليم العالي </a:t>
            </a:r>
          </a:p>
          <a:p>
            <a:r>
              <a:rPr lang="ar-SA" sz="9600" dirty="0" smtClean="0">
                <a:latin typeface="Microsoft Uighur" panose="02000000000000000000" pitchFamily="2" charset="-78"/>
                <a:cs typeface="Microsoft Uighur" panose="02000000000000000000" pitchFamily="2" charset="-78"/>
              </a:rPr>
              <a:t>جامعه الملك سعود</a:t>
            </a:r>
          </a:p>
          <a:p>
            <a:r>
              <a:rPr lang="ar-SA" sz="9600" dirty="0" smtClean="0">
                <a:latin typeface="Microsoft Uighur" panose="02000000000000000000" pitchFamily="2" charset="-78"/>
                <a:cs typeface="Microsoft Uighur" panose="02000000000000000000" pitchFamily="2" charset="-78"/>
              </a:rPr>
              <a:t>كلية التريبة </a:t>
            </a:r>
          </a:p>
          <a:p>
            <a:r>
              <a:rPr lang="ar-SA" sz="9600" dirty="0" smtClean="0">
                <a:latin typeface="Microsoft Uighur" panose="02000000000000000000" pitchFamily="2" charset="-78"/>
                <a:cs typeface="Microsoft Uighur" panose="02000000000000000000" pitchFamily="2" charset="-78"/>
              </a:rPr>
              <a:t>قسم المناهج وطرق تدريس</a:t>
            </a:r>
          </a:p>
          <a:p>
            <a:r>
              <a:rPr lang="ar-SA" sz="9600" dirty="0" smtClean="0">
                <a:latin typeface="Microsoft Uighur" panose="02000000000000000000" pitchFamily="2" charset="-78"/>
                <a:cs typeface="Microsoft Uighur" panose="02000000000000000000" pitchFamily="2" charset="-78"/>
              </a:rPr>
              <a:t>التربية البدنية  </a:t>
            </a:r>
          </a:p>
          <a:p>
            <a:r>
              <a:rPr lang="ar-SA" dirty="0" smtClean="0">
                <a:latin typeface="Microsoft Uighur" panose="02000000000000000000" pitchFamily="2" charset="-78"/>
                <a:cs typeface="Microsoft Uighur" panose="02000000000000000000" pitchFamily="2" charset="-78"/>
              </a:rPr>
              <a:t> </a:t>
            </a:r>
            <a:endParaRPr lang="ar-SA" dirty="0">
              <a:latin typeface="Microsoft Uighur" panose="02000000000000000000" pitchFamily="2" charset="-78"/>
              <a:cs typeface="Microsoft Uighur" panose="02000000000000000000" pitchFamily="2" charset="-78"/>
            </a:endParaRPr>
          </a:p>
        </p:txBody>
      </p:sp>
      <p:pic>
        <p:nvPicPr>
          <p:cNvPr id="9" name="صورة 8"/>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057691" y="458894"/>
            <a:ext cx="2880320" cy="553083"/>
          </a:xfrm>
          <a:prstGeom prst="rect">
            <a:avLst/>
          </a:prstGeom>
          <a:ln>
            <a:noFill/>
          </a:ln>
        </p:spPr>
      </p:pic>
      <p:pic>
        <p:nvPicPr>
          <p:cNvPr id="1026" name="Picture 2" descr="C:\Users\ICOMPUTER\Desktop\تنزيل (1).jpg"/>
          <p:cNvPicPr>
            <a:picLocks noChangeAspect="1" noChangeArrowheads="1"/>
          </p:cNvPicPr>
          <p:nvPr/>
        </p:nvPicPr>
        <p:blipFill>
          <a:blip r:embed="rId4">
            <a:clrChange>
              <a:clrFrom>
                <a:srgbClr val="FBFBFB"/>
              </a:clrFrom>
              <a:clrTo>
                <a:srgbClr val="FBFBFB">
                  <a:alpha val="0"/>
                </a:srgbClr>
              </a:clrTo>
            </a:clrChange>
            <a:extLst>
              <a:ext uri="{28A0092B-C50C-407E-A947-70E740481C1C}">
                <a14:useLocalDpi xmlns:a14="http://schemas.microsoft.com/office/drawing/2010/main" val="0"/>
              </a:ext>
            </a:extLst>
          </a:blip>
          <a:srcRect/>
          <a:stretch>
            <a:fillRect/>
          </a:stretch>
        </p:blipFill>
        <p:spPr bwMode="auto">
          <a:xfrm>
            <a:off x="141750" y="391185"/>
            <a:ext cx="2559087" cy="952863"/>
          </a:xfrm>
          <a:prstGeom prst="rect">
            <a:avLst/>
          </a:prstGeom>
          <a:noFill/>
          <a:extLst>
            <a:ext uri="{909E8E84-426E-40DD-AFC4-6F175D3DCCD1}">
              <a14:hiddenFill xmlns:a14="http://schemas.microsoft.com/office/drawing/2010/main">
                <a:solidFill>
                  <a:srgbClr val="FFFFFF"/>
                </a:solidFill>
              </a14:hiddenFill>
            </a:ext>
          </a:extLst>
        </p:spPr>
      </p:pic>
      <p:sp>
        <p:nvSpPr>
          <p:cNvPr id="10" name="مربع نص 9"/>
          <p:cNvSpPr txBox="1"/>
          <p:nvPr/>
        </p:nvSpPr>
        <p:spPr>
          <a:xfrm>
            <a:off x="2051719" y="1250632"/>
            <a:ext cx="4966983" cy="2308324"/>
          </a:xfrm>
          <a:prstGeom prst="rect">
            <a:avLst/>
          </a:prstGeom>
          <a:noFill/>
        </p:spPr>
        <p:txBody>
          <a:bodyPr wrap="square" rtlCol="1">
            <a:spAutoFit/>
          </a:bodyPr>
          <a:lstStyle/>
          <a:p>
            <a:endParaRPr lang="ar-SA" sz="3600" dirty="0" smtClean="0">
              <a:cs typeface="PT Bold Heading" panose="02010400000000000000" pitchFamily="2" charset="-78"/>
            </a:endParaRPr>
          </a:p>
          <a:p>
            <a:pPr algn="ctr"/>
            <a:r>
              <a:rPr lang="ar-SA" sz="3600" dirty="0" smtClean="0">
                <a:solidFill>
                  <a:srgbClr val="C00000"/>
                </a:solidFill>
                <a:effectLst>
                  <a:outerShdw blurRad="38100" dist="38100" dir="2700000" algn="tl">
                    <a:srgbClr val="000000">
                      <a:alpha val="43137"/>
                    </a:srgbClr>
                  </a:outerShdw>
                </a:effectLst>
                <a:cs typeface="PT Bold Heading" panose="02010400000000000000" pitchFamily="2" charset="-78"/>
              </a:rPr>
              <a:t>دراسات متقدمة</a:t>
            </a:r>
          </a:p>
          <a:p>
            <a:pPr algn="ctr"/>
            <a:r>
              <a:rPr lang="ar-SA" sz="3600" dirty="0" smtClean="0">
                <a:solidFill>
                  <a:srgbClr val="C00000"/>
                </a:solidFill>
                <a:effectLst>
                  <a:outerShdw blurRad="38100" dist="38100" dir="2700000" algn="tl">
                    <a:srgbClr val="000000">
                      <a:alpha val="43137"/>
                    </a:srgbClr>
                  </a:outerShdw>
                </a:effectLst>
                <a:cs typeface="PT Bold Heading" panose="02010400000000000000" pitchFamily="2" charset="-78"/>
              </a:rPr>
              <a:t> في تدريس التربية البدنية</a:t>
            </a:r>
          </a:p>
          <a:p>
            <a:r>
              <a:rPr lang="ar-SA" sz="3600" dirty="0" smtClean="0">
                <a:cs typeface="PT Bold Heading" panose="02010400000000000000" pitchFamily="2" charset="-78"/>
              </a:rPr>
              <a:t> </a:t>
            </a:r>
            <a:endParaRPr lang="ar-SA" sz="3600" dirty="0">
              <a:cs typeface="PT Bold Heading" panose="02010400000000000000" pitchFamily="2" charset="-78"/>
            </a:endParaRPr>
          </a:p>
        </p:txBody>
      </p:sp>
    </p:spTree>
    <p:extLst>
      <p:ext uri="{BB962C8B-B14F-4D97-AF65-F5344CB8AC3E}">
        <p14:creationId xmlns:p14="http://schemas.microsoft.com/office/powerpoint/2010/main" val="1549751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a:solidFill>
                  <a:srgbClr val="C00000"/>
                </a:solidFill>
                <a:cs typeface="PT Bold Heading" panose="02010400000000000000" pitchFamily="2" charset="-78"/>
              </a:rPr>
              <a:t>وصف الأسلوب </a:t>
            </a:r>
            <a:r>
              <a:rPr lang="ar-SA" sz="2800" dirty="0" smtClean="0">
                <a:solidFill>
                  <a:srgbClr val="C00000"/>
                </a:solidFill>
                <a:cs typeface="PT Bold Heading" panose="02010400000000000000" pitchFamily="2" charset="-78"/>
              </a:rPr>
              <a:t>:</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457200" y="843558"/>
            <a:ext cx="8229600" cy="4392487"/>
          </a:xfrm>
        </p:spPr>
        <p:txBody>
          <a:bodyPr>
            <a:normAutofit/>
          </a:bodyPr>
          <a:lstStyle/>
          <a:p>
            <a:r>
              <a:rPr lang="ar-SA" sz="2400" dirty="0"/>
              <a:t>ذكر </a:t>
            </a:r>
            <a:r>
              <a:rPr lang="ar-SA" sz="2400" dirty="0" err="1"/>
              <a:t>أبونمره</a:t>
            </a:r>
            <a:r>
              <a:rPr lang="ar-SA" sz="2400" dirty="0"/>
              <a:t> ،وسعادة(2009) بأنه يشبه هذا الأسلوب أسلوب الاكتشاف الموجه إلى حد كبير إلا أنه يختلف عنه في موضوع الاستجابة حيث تقود العمليات الفكرية الوسيط إلى مجموعة كبيرة من الاستجابات </a:t>
            </a:r>
            <a:r>
              <a:rPr lang="ar-SA" sz="2400" dirty="0" smtClean="0"/>
              <a:t>وتتمثل </a:t>
            </a:r>
            <a:r>
              <a:rPr lang="ar-SA" sz="2400" dirty="0"/>
              <a:t>العملية التي تحدث عند تطبيق هذا الأسلوب فيما يأتي :</a:t>
            </a:r>
            <a:endParaRPr lang="en-US" sz="2400" dirty="0"/>
          </a:p>
          <a:p>
            <a:r>
              <a:rPr lang="ar-SA" sz="2400" b="1" dirty="0">
                <a:solidFill>
                  <a:srgbClr val="C00000"/>
                </a:solidFill>
              </a:rPr>
              <a:t>المثير :</a:t>
            </a:r>
            <a:r>
              <a:rPr lang="ar-SA" sz="2400" dirty="0">
                <a:solidFill>
                  <a:srgbClr val="C00000"/>
                </a:solidFill>
              </a:rPr>
              <a:t> </a:t>
            </a:r>
            <a:r>
              <a:rPr lang="ar-SA" sz="2400" dirty="0" smtClean="0"/>
              <a:t>يكون </a:t>
            </a:r>
            <a:r>
              <a:rPr lang="ar-SA" sz="2400" dirty="0"/>
              <a:t>على شكل سؤال أو مشكلة أو موقف يوصل المتعلم إلى حالة من </a:t>
            </a:r>
            <a:r>
              <a:rPr lang="ar-SA" sz="2400" dirty="0" err="1"/>
              <a:t>الإنسجام</a:t>
            </a:r>
            <a:r>
              <a:rPr lang="ar-SA" sz="2400" dirty="0"/>
              <a:t> الفكري وتظهر حاجته إلى البحث لحل المشكلة باستجابات متشعبة عدة </a:t>
            </a:r>
            <a:r>
              <a:rPr lang="ar-SA" sz="2400" dirty="0" smtClean="0"/>
              <a:t>.</a:t>
            </a:r>
            <a:endParaRPr lang="en-US" sz="2400" dirty="0"/>
          </a:p>
        </p:txBody>
      </p:sp>
    </p:spTree>
    <p:extLst>
      <p:ext uri="{BB962C8B-B14F-4D97-AF65-F5344CB8AC3E}">
        <p14:creationId xmlns:p14="http://schemas.microsoft.com/office/powerpoint/2010/main" val="194433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15508" y="915566"/>
            <a:ext cx="4834880" cy="3373023"/>
          </a:xfrm>
        </p:spPr>
        <p:txBody>
          <a:bodyPr>
            <a:normAutofit/>
          </a:bodyPr>
          <a:lstStyle/>
          <a:p>
            <a:r>
              <a:rPr lang="ar-SA" sz="2400" b="1" dirty="0" smtClean="0">
                <a:solidFill>
                  <a:srgbClr val="C00000"/>
                </a:solidFill>
              </a:rPr>
              <a:t>الوسيط :</a:t>
            </a:r>
            <a:r>
              <a:rPr lang="ar-SA" sz="2400" dirty="0" smtClean="0">
                <a:solidFill>
                  <a:srgbClr val="C00000"/>
                </a:solidFill>
              </a:rPr>
              <a:t> </a:t>
            </a:r>
            <a:r>
              <a:rPr lang="ar-SA" sz="2400" dirty="0" smtClean="0"/>
              <a:t>الانشغال في عملية فكرية للبحث عن حلول المشكلة .</a:t>
            </a:r>
            <a:endParaRPr lang="en-US" sz="2400" dirty="0" smtClean="0"/>
          </a:p>
          <a:p>
            <a:r>
              <a:rPr lang="ar-SA" sz="2400" b="1" dirty="0" smtClean="0">
                <a:solidFill>
                  <a:srgbClr val="C00000"/>
                </a:solidFill>
              </a:rPr>
              <a:t>الاستجابة :</a:t>
            </a:r>
            <a:r>
              <a:rPr lang="ar-SA" sz="2400" dirty="0" smtClean="0">
                <a:solidFill>
                  <a:srgbClr val="C00000"/>
                </a:solidFill>
              </a:rPr>
              <a:t> </a:t>
            </a:r>
            <a:r>
              <a:rPr lang="ar-SA" sz="2400" dirty="0" smtClean="0"/>
              <a:t>إن البحث في مرحلة الوسيط يكون نتيجة الاكتشاف وإنتاج مجموعة من الأفكار المتشعبة والاستجابات الحركية تعبر عن الأفكار</a:t>
            </a:r>
            <a:endParaRPr lang="en-US" sz="2400" dirty="0" smtClean="0"/>
          </a:p>
          <a:p>
            <a:endParaRPr lang="ar-SA" sz="2400" dirty="0"/>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111117" y="0"/>
            <a:ext cx="4176464" cy="5020022"/>
          </a:xfrm>
          <a:prstGeom prst="rect">
            <a:avLst/>
          </a:prstGeom>
        </p:spPr>
      </p:pic>
    </p:spTree>
    <p:extLst>
      <p:ext uri="{BB962C8B-B14F-4D97-AF65-F5344CB8AC3E}">
        <p14:creationId xmlns:p14="http://schemas.microsoft.com/office/powerpoint/2010/main" val="389925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400" dirty="0" smtClean="0">
                <a:solidFill>
                  <a:srgbClr val="C00000"/>
                </a:solidFill>
                <a:cs typeface="PT Bold Heading" panose="02010400000000000000" pitchFamily="2" charset="-78"/>
              </a:rPr>
              <a:t>بنية أسلوب التفكير المتشعب (حل المشكلة):  </a:t>
            </a:r>
            <a:r>
              <a:rPr lang="ar-SA" sz="2400" dirty="0" smtClean="0">
                <a:solidFill>
                  <a:srgbClr val="C00000"/>
                </a:solidFill>
                <a:cs typeface="Akhbar MT" pitchFamily="2" charset="-78"/>
              </a:rPr>
              <a:t>(الحمد والسبر،2005)</a:t>
            </a:r>
            <a:endParaRPr lang="ar-SA" sz="2400" dirty="0">
              <a:solidFill>
                <a:srgbClr val="C00000"/>
              </a:solidFill>
              <a:cs typeface="Akhbar MT" pitchFamily="2"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092340452"/>
              </p:ext>
            </p:extLst>
          </p:nvPr>
        </p:nvGraphicFramePr>
        <p:xfrm>
          <a:off x="1403648" y="1347614"/>
          <a:ext cx="6624736" cy="1893548"/>
        </p:xfrm>
        <a:graphic>
          <a:graphicData uri="http://schemas.openxmlformats.org/drawingml/2006/table">
            <a:tbl>
              <a:tblPr rtl="1" firstRow="1" firstCol="1" lastRow="1" lastCol="1" bandRow="1" bandCol="1">
                <a:tableStyleId>{5A111915-BE36-4E01-A7E5-04B1672EAD32}</a:tableStyleId>
              </a:tblPr>
              <a:tblGrid>
                <a:gridCol w="3263117"/>
                <a:gridCol w="3361619"/>
              </a:tblGrid>
              <a:tr h="473387">
                <a:tc>
                  <a:txBody>
                    <a:bodyPr/>
                    <a:lstStyle/>
                    <a:p>
                      <a:pPr algn="ctr" rtl="1">
                        <a:lnSpc>
                          <a:spcPct val="115000"/>
                        </a:lnSpc>
                        <a:spcAft>
                          <a:spcPts val="1000"/>
                        </a:spcAft>
                      </a:pPr>
                      <a:r>
                        <a:rPr lang="ar-SA" sz="2400" dirty="0">
                          <a:effectLst/>
                        </a:rPr>
                        <a:t>القـرارات</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2400" dirty="0">
                          <a:effectLst/>
                        </a:rPr>
                        <a:t>متخذ القرار</a:t>
                      </a:r>
                      <a:endParaRPr lang="en-US" sz="1200" dirty="0">
                        <a:effectLst/>
                        <a:latin typeface="Calibri"/>
                        <a:ea typeface="Calibri"/>
                        <a:cs typeface="Arial"/>
                      </a:endParaRPr>
                    </a:p>
                  </a:txBody>
                  <a:tcPr marL="68580" marR="68580" marT="0" marB="0" anchor="ctr"/>
                </a:tc>
              </a:tr>
              <a:tr h="473387">
                <a:tc>
                  <a:txBody>
                    <a:bodyPr/>
                    <a:lstStyle/>
                    <a:p>
                      <a:pPr algn="ctr" rtl="1">
                        <a:lnSpc>
                          <a:spcPct val="115000"/>
                        </a:lnSpc>
                        <a:spcAft>
                          <a:spcPts val="1000"/>
                        </a:spcAft>
                      </a:pPr>
                      <a:r>
                        <a:rPr lang="ar-SA" sz="2400" dirty="0">
                          <a:effectLst/>
                        </a:rPr>
                        <a:t> قرارات التخطيط</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2400">
                          <a:effectLst/>
                        </a:rPr>
                        <a:t>المعلم</a:t>
                      </a:r>
                      <a:endParaRPr lang="en-US" sz="1200">
                        <a:effectLst/>
                        <a:latin typeface="Calibri"/>
                        <a:ea typeface="Calibri"/>
                        <a:cs typeface="Arial"/>
                      </a:endParaRPr>
                    </a:p>
                  </a:txBody>
                  <a:tcPr marL="68580" marR="68580" marT="0" marB="0" anchor="ctr"/>
                </a:tc>
              </a:tr>
              <a:tr h="473387">
                <a:tc>
                  <a:txBody>
                    <a:bodyPr/>
                    <a:lstStyle/>
                    <a:p>
                      <a:pPr algn="ctr" rtl="1">
                        <a:lnSpc>
                          <a:spcPct val="115000"/>
                        </a:lnSpc>
                        <a:spcAft>
                          <a:spcPts val="1000"/>
                        </a:spcAft>
                      </a:pPr>
                      <a:r>
                        <a:rPr lang="ar-SA" sz="2400" dirty="0">
                          <a:effectLst/>
                        </a:rPr>
                        <a:t> قرارات التنفيـذ</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2400">
                          <a:effectLst/>
                        </a:rPr>
                        <a:t>الطالب – المعلم</a:t>
                      </a:r>
                      <a:endParaRPr lang="en-US" sz="1200">
                        <a:effectLst/>
                        <a:latin typeface="Calibri"/>
                        <a:ea typeface="Calibri"/>
                        <a:cs typeface="Arial"/>
                      </a:endParaRPr>
                    </a:p>
                  </a:txBody>
                  <a:tcPr marL="68580" marR="68580" marT="0" marB="0" anchor="ctr"/>
                </a:tc>
              </a:tr>
              <a:tr h="473387">
                <a:tc>
                  <a:txBody>
                    <a:bodyPr/>
                    <a:lstStyle/>
                    <a:p>
                      <a:pPr algn="ctr" rtl="1">
                        <a:lnSpc>
                          <a:spcPct val="115000"/>
                        </a:lnSpc>
                        <a:spcAft>
                          <a:spcPts val="1000"/>
                        </a:spcAft>
                      </a:pPr>
                      <a:r>
                        <a:rPr lang="ar-SA" sz="2400">
                          <a:effectLst/>
                        </a:rPr>
                        <a:t> قـرارات التقويم</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2400" dirty="0">
                          <a:effectLst/>
                        </a:rPr>
                        <a:t>الطالب- المعلم</a:t>
                      </a:r>
                      <a:endParaRPr lang="en-US" sz="12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13572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71800" y="195486"/>
            <a:ext cx="5626968" cy="857250"/>
          </a:xfrm>
        </p:spPr>
        <p:txBody>
          <a:bodyPr>
            <a:normAutofit/>
          </a:bodyPr>
          <a:lstStyle/>
          <a:p>
            <a:pPr algn="r"/>
            <a:r>
              <a:rPr lang="ar-SA" sz="2800" dirty="0" smtClean="0">
                <a:solidFill>
                  <a:srgbClr val="C00000"/>
                </a:solidFill>
                <a:cs typeface="PT Bold Heading" panose="02010400000000000000" pitchFamily="2" charset="-78"/>
              </a:rPr>
              <a:t>قرارات التخطيط </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395536" y="987574"/>
            <a:ext cx="8229600" cy="3394472"/>
          </a:xfrm>
        </p:spPr>
        <p:txBody>
          <a:bodyPr>
            <a:normAutofit/>
          </a:bodyPr>
          <a:lstStyle/>
          <a:p>
            <a:r>
              <a:rPr lang="ar-SA" sz="2400" dirty="0" smtClean="0"/>
              <a:t>يتخذ المعلم جميع قرارات التخطيط والتي تنحصر في ثلاثة قرارات رئيسة عن موضوع الدراسة هي :</a:t>
            </a:r>
            <a:endParaRPr lang="en-US" sz="2400" dirty="0" smtClean="0"/>
          </a:p>
          <a:p>
            <a:pPr marL="0" lvl="0" indent="0">
              <a:buNone/>
            </a:pPr>
            <a:r>
              <a:rPr lang="ar-SA" sz="2400" dirty="0" smtClean="0"/>
              <a:t>1- قرار عن الموضوع الدراسي العام للفقرة اللفظية </a:t>
            </a:r>
            <a:endParaRPr lang="en-US" sz="2400" dirty="0" smtClean="0"/>
          </a:p>
          <a:p>
            <a:pPr marL="0" lvl="0" indent="0">
              <a:buNone/>
            </a:pPr>
            <a:r>
              <a:rPr lang="ar-SA" sz="2400" dirty="0" smtClean="0"/>
              <a:t>2- قرار عن الموضوع الدراسي الخاص</a:t>
            </a:r>
            <a:endParaRPr lang="en-US" sz="2400" dirty="0" smtClean="0"/>
          </a:p>
          <a:p>
            <a:pPr marL="0" lvl="0" indent="0">
              <a:buNone/>
            </a:pPr>
            <a:r>
              <a:rPr lang="ar-SA" sz="2400" dirty="0" smtClean="0"/>
              <a:t>3- قرار عن تصميم المشكلة الخاصة أو عدة مشاكل والتي تؤدي إلى حلول عدة فرعية. </a:t>
            </a:r>
            <a:r>
              <a:rPr lang="ar-SA" sz="1100" b="1" dirty="0" smtClean="0"/>
              <a:t>(ابو نمره ،سعاده،2009، 182)</a:t>
            </a:r>
            <a:endParaRPr lang="en-US" sz="1100" dirty="0" smtClean="0"/>
          </a:p>
          <a:p>
            <a:endParaRPr lang="ar-SA" dirty="0"/>
          </a:p>
        </p:txBody>
      </p:sp>
    </p:spTree>
    <p:extLst>
      <p:ext uri="{BB962C8B-B14F-4D97-AF65-F5344CB8AC3E}">
        <p14:creationId xmlns:p14="http://schemas.microsoft.com/office/powerpoint/2010/main" val="349217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12160" y="205979"/>
            <a:ext cx="2674640" cy="857250"/>
          </a:xfrm>
        </p:spPr>
        <p:txBody>
          <a:bodyPr>
            <a:normAutofit/>
          </a:bodyPr>
          <a:lstStyle/>
          <a:p>
            <a:pPr algn="r"/>
            <a:r>
              <a:rPr lang="ar-SA" sz="2800" dirty="0" smtClean="0">
                <a:solidFill>
                  <a:srgbClr val="C00000"/>
                </a:solidFill>
                <a:cs typeface="PT Bold Heading" panose="02010400000000000000" pitchFamily="2" charset="-78"/>
              </a:rPr>
              <a:t>قرارات التنفيذ</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0" y="915566"/>
            <a:ext cx="8686800" cy="3394472"/>
          </a:xfrm>
        </p:spPr>
        <p:txBody>
          <a:bodyPr>
            <a:normAutofit/>
          </a:bodyPr>
          <a:lstStyle/>
          <a:p>
            <a:pPr marL="0" indent="0">
              <a:buNone/>
            </a:pPr>
            <a:r>
              <a:rPr lang="ar-SA" sz="2400" dirty="0" smtClean="0"/>
              <a:t>ويمكن </a:t>
            </a:r>
            <a:r>
              <a:rPr lang="ar-SA" sz="2400" dirty="0"/>
              <a:t>عزيزي الدارس تلخيص قرارات التنفيذ التي يتخذها </a:t>
            </a:r>
            <a:r>
              <a:rPr lang="ar-SA" sz="2400" dirty="0" smtClean="0"/>
              <a:t>المتعلم </a:t>
            </a:r>
            <a:r>
              <a:rPr lang="ar-SA" sz="2400" dirty="0"/>
              <a:t>بما يلي :</a:t>
            </a:r>
            <a:endParaRPr lang="en-US" sz="2400" dirty="0"/>
          </a:p>
          <a:p>
            <a:pPr marL="0" indent="0">
              <a:buNone/>
            </a:pPr>
            <a:r>
              <a:rPr lang="ar-SA" sz="2400" dirty="0" smtClean="0"/>
              <a:t>1- يقرر </a:t>
            </a:r>
            <a:r>
              <a:rPr lang="ar-SA" sz="2400" dirty="0"/>
              <a:t>ماهي الحلول المتشعبة التي تكون ملائمة </a:t>
            </a:r>
            <a:r>
              <a:rPr lang="ar-SA" sz="2400" dirty="0" smtClean="0"/>
              <a:t>للمشكلة</a:t>
            </a:r>
            <a:endParaRPr lang="ar-SA" sz="2400" dirty="0"/>
          </a:p>
          <a:p>
            <a:pPr marL="0" indent="0">
              <a:buNone/>
            </a:pPr>
            <a:r>
              <a:rPr lang="ar-SA" sz="2400" dirty="0" smtClean="0"/>
              <a:t>2-  </a:t>
            </a:r>
            <a:r>
              <a:rPr lang="ar-SA" sz="2400" dirty="0"/>
              <a:t>يكتشف بدائل الإجابات لحل المشكلة </a:t>
            </a:r>
            <a:r>
              <a:rPr lang="ar-SA" sz="2400" dirty="0" smtClean="0"/>
              <a:t>القائمة </a:t>
            </a:r>
          </a:p>
          <a:p>
            <a:pPr marL="0" indent="0">
              <a:buNone/>
            </a:pPr>
            <a:r>
              <a:rPr lang="ar-SA" sz="2400" dirty="0" smtClean="0"/>
              <a:t>3-  يتخذ القرار عن الموضوع الدراسي الخاص </a:t>
            </a:r>
            <a:endParaRPr lang="en-US" sz="2400" dirty="0" smtClean="0"/>
          </a:p>
          <a:p>
            <a:pPr marL="0" indent="0">
              <a:buNone/>
            </a:pPr>
            <a:r>
              <a:rPr lang="ar-SA" sz="2400" dirty="0" smtClean="0"/>
              <a:t>4- ويتخذ </a:t>
            </a:r>
            <a:r>
              <a:rPr lang="ar-SA" sz="2400" dirty="0"/>
              <a:t>المعلم القرار عن الموضوع </a:t>
            </a:r>
            <a:r>
              <a:rPr lang="ar-SA" sz="2400" dirty="0" smtClean="0"/>
              <a:t>الدراسي ونستطيع </a:t>
            </a:r>
            <a:r>
              <a:rPr lang="ar-SA" sz="2400" dirty="0"/>
              <a:t>القول هنا بأن </a:t>
            </a:r>
            <a:r>
              <a:rPr lang="ar-SA" sz="2400" dirty="0" smtClean="0"/>
              <a:t>الحلول</a:t>
            </a:r>
          </a:p>
          <a:p>
            <a:pPr marL="0" indent="0">
              <a:buNone/>
            </a:pPr>
            <a:r>
              <a:rPr lang="ar-SA" sz="2400" dirty="0" smtClean="0"/>
              <a:t> </a:t>
            </a:r>
            <a:r>
              <a:rPr lang="ar-SA" sz="2400" dirty="0"/>
              <a:t>المكتشفة من المتعلم تصبح موضوع الدراسة ومحتوى الفقرة اللفظية .</a:t>
            </a:r>
            <a:r>
              <a:rPr lang="ar-SA" sz="2400" b="1" dirty="0"/>
              <a:t> </a:t>
            </a:r>
            <a:r>
              <a:rPr lang="ar-SA" sz="1000" b="1" dirty="0"/>
              <a:t>(ابو نمره ،سعاده،2009، 183)</a:t>
            </a:r>
            <a:endParaRPr lang="en-US" sz="2400" dirty="0"/>
          </a:p>
          <a:p>
            <a:endParaRPr lang="ar-SA" sz="2400" dirty="0"/>
          </a:p>
        </p:txBody>
      </p:sp>
    </p:spTree>
    <p:extLst>
      <p:ext uri="{BB962C8B-B14F-4D97-AF65-F5344CB8AC3E}">
        <p14:creationId xmlns:p14="http://schemas.microsoft.com/office/powerpoint/2010/main" val="27016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52120" y="205979"/>
            <a:ext cx="3034680" cy="857250"/>
          </a:xfrm>
        </p:spPr>
        <p:txBody>
          <a:bodyPr>
            <a:normAutofit/>
          </a:bodyPr>
          <a:lstStyle/>
          <a:p>
            <a:pPr algn="r"/>
            <a:r>
              <a:rPr lang="ar-SA" sz="2800" dirty="0" smtClean="0">
                <a:solidFill>
                  <a:srgbClr val="C00000"/>
                </a:solidFill>
                <a:cs typeface="PT Bold Heading" panose="02010400000000000000" pitchFamily="2" charset="-78"/>
              </a:rPr>
              <a:t>قرارات التقويم</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467544" y="987574"/>
            <a:ext cx="8229600" cy="3394472"/>
          </a:xfrm>
        </p:spPr>
        <p:txBody>
          <a:bodyPr>
            <a:normAutofit/>
          </a:bodyPr>
          <a:lstStyle/>
          <a:p>
            <a:pPr marL="0" indent="0">
              <a:buNone/>
            </a:pPr>
            <a:r>
              <a:rPr lang="ar-SA" sz="2400" dirty="0" smtClean="0"/>
              <a:t>1-  </a:t>
            </a:r>
            <a:r>
              <a:rPr lang="ar-SA" sz="2400" dirty="0"/>
              <a:t>يتخذ المتعلم قرارات التقويم عن طريق التقويم الذاتي عن الحلول المكتشفة</a:t>
            </a:r>
            <a:endParaRPr lang="en-US" sz="2400" dirty="0"/>
          </a:p>
          <a:p>
            <a:pPr marL="0" indent="0">
              <a:buNone/>
            </a:pPr>
            <a:r>
              <a:rPr lang="ar-SA" sz="2400" dirty="0" smtClean="0"/>
              <a:t>2-  </a:t>
            </a:r>
            <a:r>
              <a:rPr lang="ar-SA" sz="2400" dirty="0"/>
              <a:t>إذا رأى المتعلم حل المشكلة فلا حاجة إذاً لتأكيد صحة الحل من جانب شخص آخر</a:t>
            </a:r>
            <a:endParaRPr lang="en-US" sz="2400" dirty="0"/>
          </a:p>
          <a:p>
            <a:pPr marL="0" indent="0">
              <a:buNone/>
            </a:pPr>
            <a:r>
              <a:rPr lang="ar-SA" sz="2400" dirty="0" smtClean="0"/>
              <a:t>3- في </a:t>
            </a:r>
            <a:r>
              <a:rPr lang="ar-SA" sz="2400" dirty="0"/>
              <a:t>حالة عدم قدرة المتعلم من رؤية بعض الجوانب للحلول يمكن الاستعانة بشريط تلفازي أو بملاحظات المعلم</a:t>
            </a:r>
            <a:endParaRPr lang="en-US" sz="2400" dirty="0"/>
          </a:p>
          <a:p>
            <a:pPr marL="0" indent="0">
              <a:buNone/>
            </a:pPr>
            <a:r>
              <a:rPr lang="ar-SA" sz="2400" dirty="0" smtClean="0"/>
              <a:t>4- وتجدر </a:t>
            </a:r>
            <a:r>
              <a:rPr lang="ar-SA" sz="2400" dirty="0"/>
              <a:t>الإشارة هنا أنه كلما انشغل المتعلم أكثر بقرارات التقويم تحققت أهداف هذا الأسلوب بشكل أفضل. </a:t>
            </a:r>
            <a:r>
              <a:rPr lang="ar-SA" sz="1500" b="1" dirty="0"/>
              <a:t>(ابو نمره ،سعاده،2009، 183)</a:t>
            </a:r>
            <a:endParaRPr lang="en-US" sz="1500" dirty="0"/>
          </a:p>
          <a:p>
            <a:endParaRPr lang="ar-SA" dirty="0"/>
          </a:p>
        </p:txBody>
      </p:sp>
    </p:spTree>
    <p:extLst>
      <p:ext uri="{BB962C8B-B14F-4D97-AF65-F5344CB8AC3E}">
        <p14:creationId xmlns:p14="http://schemas.microsoft.com/office/powerpoint/2010/main" val="4253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24128" y="123478"/>
            <a:ext cx="2962672" cy="857250"/>
          </a:xfrm>
        </p:spPr>
        <p:txBody>
          <a:bodyPr>
            <a:normAutofit/>
          </a:bodyPr>
          <a:lstStyle/>
          <a:p>
            <a:pPr algn="r"/>
            <a:r>
              <a:rPr lang="ar-SA" sz="2800" dirty="0" smtClean="0">
                <a:solidFill>
                  <a:srgbClr val="C00000"/>
                </a:solidFill>
                <a:cs typeface="PT Bold Heading" panose="02010400000000000000" pitchFamily="2" charset="-78"/>
              </a:rPr>
              <a:t>خطوات حل المشكلة :</a:t>
            </a:r>
            <a:endParaRPr lang="ar-SA" sz="2800" dirty="0">
              <a:solidFill>
                <a:srgbClr val="C00000"/>
              </a:solidFill>
              <a:cs typeface="PT Bold Heading" panose="02010400000000000000" pitchFamily="2" charset="-78"/>
            </a:endParaRPr>
          </a:p>
        </p:txBody>
      </p:sp>
      <p:graphicFrame>
        <p:nvGraphicFramePr>
          <p:cNvPr id="4" name="رسم تخطيطي 3"/>
          <p:cNvGraphicFramePr/>
          <p:nvPr>
            <p:extLst>
              <p:ext uri="{D42A27DB-BD31-4B8C-83A1-F6EECF244321}">
                <p14:modId xmlns:p14="http://schemas.microsoft.com/office/powerpoint/2010/main" val="3976290156"/>
              </p:ext>
            </p:extLst>
          </p:nvPr>
        </p:nvGraphicFramePr>
        <p:xfrm>
          <a:off x="1475657" y="915566"/>
          <a:ext cx="6120680" cy="3960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101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400" dirty="0" smtClean="0">
                <a:solidFill>
                  <a:srgbClr val="C00000"/>
                </a:solidFill>
                <a:cs typeface="PT Bold Heading" panose="02010400000000000000" pitchFamily="2" charset="-78"/>
              </a:rPr>
              <a:t>أهداف أسلوب التفكير المتشعب (حل المشكلات) :</a:t>
            </a:r>
            <a:endParaRPr lang="ar-SA" sz="24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a:bodyPr>
          <a:lstStyle/>
          <a:p>
            <a:r>
              <a:rPr lang="ar-SA" sz="2400" dirty="0" smtClean="0"/>
              <a:t>تعويد </a:t>
            </a:r>
            <a:r>
              <a:rPr lang="ar-SA" sz="2400" dirty="0"/>
              <a:t>الطالب على حل المشكلات.</a:t>
            </a:r>
            <a:endParaRPr lang="en-US" sz="2400" dirty="0"/>
          </a:p>
          <a:p>
            <a:pPr lvl="0"/>
            <a:r>
              <a:rPr lang="ar-SA" sz="2400" dirty="0"/>
              <a:t> تدريب الطالب على الاستقلال في التفكير والاستقصاء والاكتشاف .</a:t>
            </a:r>
            <a:endParaRPr lang="en-US" sz="2400" dirty="0"/>
          </a:p>
          <a:p>
            <a:pPr lvl="0"/>
            <a:r>
              <a:rPr lang="ar-SA" sz="2400" dirty="0"/>
              <a:t> تعويد الطالب على الاعتماد على النفس.</a:t>
            </a:r>
            <a:endParaRPr lang="en-US" sz="2400" dirty="0"/>
          </a:p>
          <a:p>
            <a:pPr lvl="0"/>
            <a:r>
              <a:rPr lang="ar-SA" sz="2400" dirty="0"/>
              <a:t>تشجع الطالب على معرفة دقائق الامور لحل المشكلة الحركية .</a:t>
            </a:r>
            <a:endParaRPr lang="en-US" sz="2400" dirty="0"/>
          </a:p>
          <a:p>
            <a:pPr lvl="0"/>
            <a:r>
              <a:rPr lang="ar-SA" sz="2400" dirty="0"/>
              <a:t>تنشيط القدرات الفكرية للمعلم ليصمم مشاكل في المجال المقرر الدراسي </a:t>
            </a:r>
            <a:r>
              <a:rPr lang="ar-SA" sz="2400" dirty="0" smtClean="0"/>
              <a:t>.</a:t>
            </a:r>
          </a:p>
          <a:p>
            <a:pPr marL="0" lvl="0" indent="0">
              <a:buNone/>
            </a:pPr>
            <a:r>
              <a:rPr lang="ar-SA" sz="2400" dirty="0" smtClean="0"/>
              <a:t> </a:t>
            </a:r>
            <a:r>
              <a:rPr lang="ar-SA" sz="1200" b="1" dirty="0"/>
              <a:t>(الحمد ,السبر،2005)</a:t>
            </a:r>
            <a:endParaRPr lang="en-US" sz="1200" dirty="0"/>
          </a:p>
          <a:p>
            <a:endParaRPr lang="ar-SA" sz="2400" dirty="0"/>
          </a:p>
        </p:txBody>
      </p:sp>
    </p:spTree>
    <p:extLst>
      <p:ext uri="{BB962C8B-B14F-4D97-AF65-F5344CB8AC3E}">
        <p14:creationId xmlns:p14="http://schemas.microsoft.com/office/powerpoint/2010/main" val="2001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smtClean="0">
                <a:solidFill>
                  <a:srgbClr val="C00000"/>
                </a:solidFill>
                <a:cs typeface="PT Bold Heading" panose="02010400000000000000" pitchFamily="2" charset="-78"/>
              </a:rPr>
              <a:t>مميزات أسلوب حل المشكلات:</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Autofit/>
          </a:bodyPr>
          <a:lstStyle/>
          <a:p>
            <a:pPr lvl="0"/>
            <a:r>
              <a:rPr lang="ar-SA" sz="2400" dirty="0" smtClean="0"/>
              <a:t>تشجيع </a:t>
            </a:r>
            <a:r>
              <a:rPr lang="ar-SA" sz="2400" dirty="0"/>
              <a:t>الطلاب على التجريب والاستقلال.</a:t>
            </a:r>
            <a:endParaRPr lang="en-US" sz="2400" dirty="0"/>
          </a:p>
          <a:p>
            <a:pPr lvl="0"/>
            <a:r>
              <a:rPr lang="ar-SA" sz="2400" dirty="0"/>
              <a:t>تنمية التفكير والقدرة على الإبداع لدى الطلاب.</a:t>
            </a:r>
            <a:endParaRPr lang="en-US" sz="2400" dirty="0"/>
          </a:p>
          <a:p>
            <a:pPr lvl="0"/>
            <a:r>
              <a:rPr lang="ar-SA" sz="2400" dirty="0"/>
              <a:t>تشجيع الطلاب على معرفة دقائق الحركة.</a:t>
            </a:r>
            <a:endParaRPr lang="en-US" sz="2400" dirty="0"/>
          </a:p>
          <a:p>
            <a:pPr lvl="0"/>
            <a:r>
              <a:rPr lang="ar-SA" sz="2400" dirty="0"/>
              <a:t>المساهمة في تقديم خبرات وأنشطة للطلاب.</a:t>
            </a:r>
            <a:endParaRPr lang="en-US" sz="2400" dirty="0"/>
          </a:p>
          <a:p>
            <a:pPr lvl="0"/>
            <a:r>
              <a:rPr lang="ar-SA" sz="2400" dirty="0"/>
              <a:t>استخدام انطباعاً عاماً للمعلم عن مستويات الطلاب</a:t>
            </a:r>
            <a:r>
              <a:rPr lang="ar-SA" sz="2400" dirty="0" smtClean="0"/>
              <a:t>.</a:t>
            </a:r>
          </a:p>
          <a:p>
            <a:pPr marL="0" lvl="0" indent="0">
              <a:buNone/>
            </a:pPr>
            <a:r>
              <a:rPr lang="ar-SA" sz="1600" dirty="0" smtClean="0"/>
              <a:t> </a:t>
            </a:r>
            <a:r>
              <a:rPr lang="ar-SA" sz="1600" dirty="0"/>
              <a:t>(الحمد ,السبر،2005)</a:t>
            </a:r>
            <a:endParaRPr lang="en-US" sz="1600" dirty="0"/>
          </a:p>
          <a:p>
            <a:endParaRPr lang="ar-SA" sz="2400" dirty="0"/>
          </a:p>
        </p:txBody>
      </p:sp>
    </p:spTree>
    <p:extLst>
      <p:ext uri="{BB962C8B-B14F-4D97-AF65-F5344CB8AC3E}">
        <p14:creationId xmlns:p14="http://schemas.microsoft.com/office/powerpoint/2010/main" val="247890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2400" dirty="0" smtClean="0">
                <a:solidFill>
                  <a:srgbClr val="C00000"/>
                </a:solidFill>
                <a:cs typeface="PT Bold Heading" panose="02010400000000000000" pitchFamily="2" charset="-78"/>
              </a:rPr>
              <a:t>قنوات النمو في أسلوب التفكير المتشعب (حل المشكلة):</a:t>
            </a:r>
            <a:endParaRPr lang="ar-SA" sz="24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Autofit/>
          </a:bodyPr>
          <a:lstStyle/>
          <a:p>
            <a:pPr lvl="0"/>
            <a:r>
              <a:rPr lang="ar-SA" sz="2000" b="1" u="sng" dirty="0" smtClean="0">
                <a:solidFill>
                  <a:srgbClr val="FF0000"/>
                </a:solidFill>
              </a:rPr>
              <a:t>الجانب </a:t>
            </a:r>
            <a:r>
              <a:rPr lang="ar-SA" sz="2000" b="1" u="sng" dirty="0" err="1" smtClean="0">
                <a:solidFill>
                  <a:srgbClr val="FF0000"/>
                </a:solidFill>
              </a:rPr>
              <a:t>المهـــــــــاري</a:t>
            </a:r>
            <a:r>
              <a:rPr lang="ar-SA" sz="2000" b="1" u="sng" dirty="0" smtClean="0">
                <a:solidFill>
                  <a:srgbClr val="FF0000"/>
                </a:solidFill>
              </a:rPr>
              <a:t>:</a:t>
            </a:r>
            <a:r>
              <a:rPr lang="ar-SA" sz="2000" dirty="0" smtClean="0">
                <a:solidFill>
                  <a:srgbClr val="FF0000"/>
                </a:solidFill>
              </a:rPr>
              <a:t> </a:t>
            </a:r>
            <a:r>
              <a:rPr lang="ar-SA" sz="2000" dirty="0" smtClean="0"/>
              <a:t>يكون في أقصى مدى له وذلك لأن الطالب مسئول عن اتخاذ قراراته حسب استجابته ومدى تقدمه في اكتشاف بدائل المهارة.</a:t>
            </a:r>
            <a:endParaRPr lang="en-US" sz="2000" dirty="0" smtClean="0"/>
          </a:p>
          <a:p>
            <a:pPr lvl="0"/>
            <a:r>
              <a:rPr lang="ar-SA" sz="2000" b="1" u="sng" dirty="0" smtClean="0">
                <a:solidFill>
                  <a:srgbClr val="FF0000"/>
                </a:solidFill>
              </a:rPr>
              <a:t>الجانب الاجتماعي:</a:t>
            </a:r>
            <a:r>
              <a:rPr lang="ar-SA" sz="2000" dirty="0" smtClean="0">
                <a:solidFill>
                  <a:srgbClr val="FF0000"/>
                </a:solidFill>
              </a:rPr>
              <a:t> </a:t>
            </a:r>
            <a:r>
              <a:rPr lang="ar-SA" sz="2000" dirty="0" smtClean="0"/>
              <a:t>إذا كان الطـالب يعمل بمفرده يكون الطالب في أدنى مستوى له.</a:t>
            </a:r>
            <a:endParaRPr lang="en-US" sz="1800" dirty="0" smtClean="0"/>
          </a:p>
          <a:p>
            <a:pPr lvl="0"/>
            <a:r>
              <a:rPr lang="ar-SA" sz="2000" b="1" u="sng" dirty="0" smtClean="0">
                <a:solidFill>
                  <a:srgbClr val="FF0000"/>
                </a:solidFill>
              </a:rPr>
              <a:t>الجانب الانفعالي:</a:t>
            </a:r>
            <a:r>
              <a:rPr lang="ar-SA" sz="2000" dirty="0" smtClean="0">
                <a:solidFill>
                  <a:srgbClr val="FF0000"/>
                </a:solidFill>
              </a:rPr>
              <a:t> </a:t>
            </a:r>
            <a:r>
              <a:rPr lang="ar-SA" sz="2000" dirty="0" smtClean="0"/>
              <a:t>يكون الطالب في أقصى مدى انفعالي وذلك عندما ينجح في اكتشاف بدائل المهارة.</a:t>
            </a:r>
            <a:endParaRPr lang="en-US" sz="2000" dirty="0" smtClean="0"/>
          </a:p>
          <a:p>
            <a:pPr lvl="0"/>
            <a:r>
              <a:rPr lang="ar-SA" sz="2000" b="1" u="sng" dirty="0" smtClean="0">
                <a:solidFill>
                  <a:srgbClr val="FF0000"/>
                </a:solidFill>
              </a:rPr>
              <a:t>الجانب المعرفي:</a:t>
            </a:r>
            <a:r>
              <a:rPr lang="ar-SA" sz="2000" dirty="0" smtClean="0">
                <a:solidFill>
                  <a:srgbClr val="FF0000"/>
                </a:solidFill>
              </a:rPr>
              <a:t> </a:t>
            </a:r>
            <a:r>
              <a:rPr lang="ar-SA" sz="2000" dirty="0" smtClean="0"/>
              <a:t>بما أن هدف هذا الأسلوب إيجاد حلول واكتشاف بدائل للمهارة فإن الطالب يكون في أقصى مدى له نحو النمو المعرفي</a:t>
            </a:r>
            <a:r>
              <a:rPr lang="ar-SA" sz="1100" b="1" dirty="0" smtClean="0"/>
              <a:t>.(الحمد ,السبر،2005, 75)</a:t>
            </a:r>
            <a:endParaRPr lang="en-US" sz="1100" b="1" dirty="0" smtClean="0"/>
          </a:p>
          <a:p>
            <a:endParaRPr lang="ar-SA" sz="2000" dirty="0"/>
          </a:p>
        </p:txBody>
      </p:sp>
    </p:spTree>
    <p:extLst>
      <p:ext uri="{BB962C8B-B14F-4D97-AF65-F5344CB8AC3E}">
        <p14:creationId xmlns:p14="http://schemas.microsoft.com/office/powerpoint/2010/main" val="369564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411760" y="771550"/>
            <a:ext cx="6480048" cy="1725930"/>
          </a:xfrm>
        </p:spPr>
        <p:txBody>
          <a:bodyPr>
            <a:normAutofit/>
          </a:bodyPr>
          <a:lstStyle/>
          <a:p>
            <a:r>
              <a:rPr lang="ar-SA" dirty="0" smtClean="0">
                <a:solidFill>
                  <a:srgbClr val="C00000"/>
                </a:solidFill>
                <a:cs typeface="PT Bold Heading" panose="02010400000000000000" pitchFamily="2" charset="-78"/>
              </a:rPr>
              <a:t>أسلوب التفكير المتشعب</a:t>
            </a:r>
            <a:r>
              <a:rPr lang="en-US" dirty="0" smtClean="0">
                <a:solidFill>
                  <a:srgbClr val="C00000"/>
                </a:solidFill>
                <a:cs typeface="PT Bold Heading" panose="02010400000000000000" pitchFamily="2" charset="-78"/>
              </a:rPr>
              <a:t/>
            </a:r>
            <a:br>
              <a:rPr lang="en-US" dirty="0" smtClean="0">
                <a:solidFill>
                  <a:srgbClr val="C00000"/>
                </a:solidFill>
                <a:cs typeface="PT Bold Heading" panose="02010400000000000000" pitchFamily="2" charset="-78"/>
              </a:rPr>
            </a:br>
            <a:r>
              <a:rPr lang="ar-SA" dirty="0" smtClean="0">
                <a:solidFill>
                  <a:srgbClr val="C00000"/>
                </a:solidFill>
                <a:cs typeface="PT Bold Heading" panose="02010400000000000000" pitchFamily="2" charset="-78"/>
              </a:rPr>
              <a:t>(حــل المشكلة)</a:t>
            </a:r>
            <a:endParaRPr lang="ar-SA" dirty="0">
              <a:solidFill>
                <a:srgbClr val="C00000"/>
              </a:solidFill>
              <a:cs typeface="PT Bold Heading" panose="02010400000000000000" pitchFamily="2" charset="-78"/>
            </a:endParaRPr>
          </a:p>
        </p:txBody>
      </p:sp>
      <p:pic>
        <p:nvPicPr>
          <p:cNvPr id="2050" name="Picture 2" descr="http://www.sst5.com/images/problems1.jpg">
            <a:hlinkClick r:id="rId2"/>
          </p:cNvPr>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51520" y="411510"/>
            <a:ext cx="2857500" cy="2721769"/>
          </a:xfrm>
          <a:prstGeom prst="rect">
            <a:avLst/>
          </a:prstGeom>
          <a:noFill/>
          <a:extLst>
            <a:ext uri="{909E8E84-426E-40DD-AFC4-6F175D3DCCD1}">
              <a14:hiddenFill xmlns:a14="http://schemas.microsoft.com/office/drawing/2010/main">
                <a:solidFill>
                  <a:srgbClr val="FFFFFF"/>
                </a:solidFill>
              </a14:hiddenFill>
            </a:ext>
          </a:extLst>
        </p:spPr>
      </p:pic>
      <p:sp>
        <p:nvSpPr>
          <p:cNvPr id="4" name="مستطيل 3"/>
          <p:cNvSpPr/>
          <p:nvPr/>
        </p:nvSpPr>
        <p:spPr>
          <a:xfrm>
            <a:off x="3116229" y="866136"/>
            <a:ext cx="5094312" cy="1446550"/>
          </a:xfrm>
          <a:prstGeom prst="rect">
            <a:avLst/>
          </a:prstGeom>
        </p:spPr>
        <p:txBody>
          <a:bodyPr wrap="square">
            <a:spAutoFit/>
          </a:bodyPr>
          <a:lstStyle/>
          <a:p>
            <a:pPr algn="ctr"/>
            <a:r>
              <a:rPr lang="ar-SA" sz="4400" dirty="0">
                <a:cs typeface="PT Bold Heading" panose="02010400000000000000" pitchFamily="2" charset="-78"/>
              </a:rPr>
              <a:t>أسلوب التفكير المتشعب</a:t>
            </a:r>
            <a:r>
              <a:rPr lang="en-US" sz="4400" dirty="0">
                <a:cs typeface="PT Bold Heading" panose="02010400000000000000" pitchFamily="2" charset="-78"/>
              </a:rPr>
              <a:t/>
            </a:r>
            <a:br>
              <a:rPr lang="en-US" sz="4400" dirty="0">
                <a:cs typeface="PT Bold Heading" panose="02010400000000000000" pitchFamily="2" charset="-78"/>
              </a:rPr>
            </a:br>
            <a:r>
              <a:rPr lang="ar-SA" sz="4400" dirty="0">
                <a:cs typeface="PT Bold Heading" panose="02010400000000000000" pitchFamily="2" charset="-78"/>
              </a:rPr>
              <a:t>(حــل المشكلة)</a:t>
            </a:r>
            <a:endParaRPr lang="ar-SA" sz="4400" dirty="0"/>
          </a:p>
        </p:txBody>
      </p:sp>
    </p:spTree>
    <p:extLst>
      <p:ext uri="{BB962C8B-B14F-4D97-AF65-F5344CB8AC3E}">
        <p14:creationId xmlns:p14="http://schemas.microsoft.com/office/powerpoint/2010/main" val="294371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smtClean="0">
                <a:solidFill>
                  <a:srgbClr val="C00000"/>
                </a:solidFill>
                <a:cs typeface="PT Bold Heading" panose="02010400000000000000" pitchFamily="2" charset="-78"/>
              </a:rPr>
              <a:t>أحد نماذج حل المشكلات : </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lstStyle/>
          <a:p>
            <a:r>
              <a:rPr lang="ar-SA" sz="2800" dirty="0" smtClean="0"/>
              <a:t>قدم </a:t>
            </a:r>
            <a:r>
              <a:rPr lang="ar-SA" sz="2800" dirty="0" err="1"/>
              <a:t>جيلفورد</a:t>
            </a:r>
            <a:r>
              <a:rPr lang="ar-SA" sz="2800" dirty="0"/>
              <a:t> نموذج مبسَّط لحل المشكلات، على أساس نظريته في التكوين العقلي، وأطلق عليه "نموذج التكوين العقلي لحل المشكلات</a:t>
            </a:r>
            <a:r>
              <a:rPr lang="en-US" sz="2800" dirty="0"/>
              <a:t>"Structure of In </a:t>
            </a:r>
            <a:r>
              <a:rPr lang="en-US" sz="2800" dirty="0" err="1"/>
              <a:t>tellect</a:t>
            </a:r>
            <a:r>
              <a:rPr lang="en-US" sz="2800" dirty="0"/>
              <a:t> Problem Solving Model</a:t>
            </a:r>
            <a:r>
              <a:rPr lang="en-US" sz="2800" dirty="0" smtClean="0"/>
              <a:t>".</a:t>
            </a:r>
            <a:endParaRPr lang="ar-SA" dirty="0" smtClean="0"/>
          </a:p>
          <a:p>
            <a:r>
              <a:rPr lang="ar-SA" dirty="0" smtClean="0"/>
              <a:t>نموذج </a:t>
            </a:r>
            <a:r>
              <a:rPr lang="ar-SA" dirty="0" err="1" smtClean="0"/>
              <a:t>جيلفورد</a:t>
            </a:r>
            <a:r>
              <a:rPr lang="ar-SA" dirty="0" smtClean="0"/>
              <a:t> لحل المشكلات </a:t>
            </a:r>
            <a:endParaRPr lang="ar-SA" dirty="0"/>
          </a:p>
        </p:txBody>
      </p:sp>
    </p:spTree>
    <p:extLst>
      <p:ext uri="{BB962C8B-B14F-4D97-AF65-F5344CB8AC3E}">
        <p14:creationId xmlns:p14="http://schemas.microsoft.com/office/powerpoint/2010/main" val="78384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
          <p:cNvSpPr>
            <a:spLocks noChangeArrowheads="1"/>
          </p:cNvSpPr>
          <p:nvPr/>
        </p:nvSpPr>
        <p:spPr bwMode="auto">
          <a:xfrm>
            <a:off x="6445253" y="1564010"/>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a:t>مصفاة </a:t>
            </a:r>
            <a:endParaRPr lang="en-US" altLang="ar-SA"/>
          </a:p>
        </p:txBody>
      </p:sp>
      <p:sp>
        <p:nvSpPr>
          <p:cNvPr id="5" name="AutoShape 8"/>
          <p:cNvSpPr>
            <a:spLocks noChangeArrowheads="1"/>
          </p:cNvSpPr>
          <p:nvPr/>
        </p:nvSpPr>
        <p:spPr bwMode="auto">
          <a:xfrm>
            <a:off x="4932366" y="1544222"/>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a:t>إدراك</a:t>
            </a:r>
            <a:endParaRPr lang="en-US" altLang="ar-SA"/>
          </a:p>
        </p:txBody>
      </p:sp>
      <p:sp>
        <p:nvSpPr>
          <p:cNvPr id="6" name="AutoShape 9"/>
          <p:cNvSpPr>
            <a:spLocks noChangeArrowheads="1"/>
          </p:cNvSpPr>
          <p:nvPr/>
        </p:nvSpPr>
        <p:spPr bwMode="auto">
          <a:xfrm>
            <a:off x="3276603" y="1544222"/>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a:t>متشعب</a:t>
            </a:r>
            <a:endParaRPr lang="en-US" altLang="ar-SA"/>
          </a:p>
        </p:txBody>
      </p:sp>
      <p:sp>
        <p:nvSpPr>
          <p:cNvPr id="7" name="AutoShape 10"/>
          <p:cNvSpPr>
            <a:spLocks noChangeArrowheads="1"/>
          </p:cNvSpPr>
          <p:nvPr/>
        </p:nvSpPr>
        <p:spPr bwMode="auto">
          <a:xfrm>
            <a:off x="1763716" y="1544222"/>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a:t>متقارب</a:t>
            </a:r>
            <a:endParaRPr lang="en-US" altLang="ar-SA"/>
          </a:p>
        </p:txBody>
      </p:sp>
      <p:sp>
        <p:nvSpPr>
          <p:cNvPr id="8" name="AutoShape 19"/>
          <p:cNvSpPr>
            <a:spLocks noChangeArrowheads="1"/>
          </p:cNvSpPr>
          <p:nvPr/>
        </p:nvSpPr>
        <p:spPr bwMode="auto">
          <a:xfrm rot="16200000">
            <a:off x="3441106" y="2789418"/>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9" name="AutoShape 22"/>
          <p:cNvSpPr>
            <a:spLocks noChangeArrowheads="1"/>
          </p:cNvSpPr>
          <p:nvPr/>
        </p:nvSpPr>
        <p:spPr bwMode="auto">
          <a:xfrm>
            <a:off x="5940425" y="1814494"/>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0" name="AutoShape 23"/>
          <p:cNvSpPr>
            <a:spLocks noChangeArrowheads="1"/>
          </p:cNvSpPr>
          <p:nvPr/>
        </p:nvSpPr>
        <p:spPr bwMode="auto">
          <a:xfrm>
            <a:off x="4356100" y="1814494"/>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1" name="AutoShape 24"/>
          <p:cNvSpPr>
            <a:spLocks noChangeArrowheads="1"/>
          </p:cNvSpPr>
          <p:nvPr/>
        </p:nvSpPr>
        <p:spPr bwMode="auto">
          <a:xfrm>
            <a:off x="2771775" y="1814494"/>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2" name="AutoShape 25"/>
          <p:cNvSpPr>
            <a:spLocks noChangeArrowheads="1"/>
          </p:cNvSpPr>
          <p:nvPr/>
        </p:nvSpPr>
        <p:spPr bwMode="auto">
          <a:xfrm rot="20748087">
            <a:off x="1377393" y="2062689"/>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3" name="AutoShape 26"/>
          <p:cNvSpPr>
            <a:spLocks noChangeArrowheads="1"/>
          </p:cNvSpPr>
          <p:nvPr/>
        </p:nvSpPr>
        <p:spPr bwMode="auto">
          <a:xfrm rot="5400000">
            <a:off x="6100567" y="2948963"/>
            <a:ext cx="1613297" cy="206375"/>
          </a:xfrm>
          <a:prstGeom prst="leftArrow">
            <a:avLst>
              <a:gd name="adj1" fmla="val 50000"/>
              <a:gd name="adj2" fmla="val 2605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4" name="AutoShape 28"/>
          <p:cNvSpPr>
            <a:spLocks noChangeArrowheads="1"/>
          </p:cNvSpPr>
          <p:nvPr/>
        </p:nvSpPr>
        <p:spPr bwMode="auto">
          <a:xfrm rot="5400000">
            <a:off x="3449837" y="3727630"/>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5" name="AutoShape 30"/>
          <p:cNvSpPr>
            <a:spLocks noChangeArrowheads="1"/>
          </p:cNvSpPr>
          <p:nvPr/>
        </p:nvSpPr>
        <p:spPr bwMode="auto">
          <a:xfrm rot="5400000">
            <a:off x="1938537" y="3727630"/>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6" name="AutoShape 31"/>
          <p:cNvSpPr>
            <a:spLocks noChangeArrowheads="1"/>
          </p:cNvSpPr>
          <p:nvPr/>
        </p:nvSpPr>
        <p:spPr bwMode="auto">
          <a:xfrm rot="5400000">
            <a:off x="5178625" y="3727630"/>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7" name="AutoShape 32"/>
          <p:cNvSpPr>
            <a:spLocks noChangeArrowheads="1"/>
          </p:cNvSpPr>
          <p:nvPr/>
        </p:nvSpPr>
        <p:spPr bwMode="auto">
          <a:xfrm rot="5400000">
            <a:off x="5178625" y="2377462"/>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8" name="AutoShape 33"/>
          <p:cNvSpPr>
            <a:spLocks noChangeArrowheads="1"/>
          </p:cNvSpPr>
          <p:nvPr/>
        </p:nvSpPr>
        <p:spPr bwMode="auto">
          <a:xfrm rot="5400000">
            <a:off x="3450357" y="2377462"/>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9" name="AutoShape 34"/>
          <p:cNvSpPr>
            <a:spLocks noChangeArrowheads="1"/>
          </p:cNvSpPr>
          <p:nvPr/>
        </p:nvSpPr>
        <p:spPr bwMode="auto">
          <a:xfrm rot="5400000">
            <a:off x="1938537" y="2384605"/>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0" name="AutoShape 36"/>
          <p:cNvSpPr>
            <a:spLocks noChangeArrowheads="1"/>
          </p:cNvSpPr>
          <p:nvPr/>
        </p:nvSpPr>
        <p:spPr bwMode="auto">
          <a:xfrm rot="16200000">
            <a:off x="1885356" y="2789418"/>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21" name="AutoShape 37"/>
          <p:cNvSpPr>
            <a:spLocks noChangeArrowheads="1"/>
          </p:cNvSpPr>
          <p:nvPr/>
        </p:nvSpPr>
        <p:spPr bwMode="auto">
          <a:xfrm rot="16200000">
            <a:off x="5054006" y="2789418"/>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22" name="Line 38"/>
          <p:cNvSpPr>
            <a:spLocks noChangeShapeType="1"/>
          </p:cNvSpPr>
          <p:nvPr/>
        </p:nvSpPr>
        <p:spPr bwMode="auto">
          <a:xfrm>
            <a:off x="5795963" y="2191923"/>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3" name="Line 39"/>
          <p:cNvSpPr>
            <a:spLocks noChangeShapeType="1"/>
          </p:cNvSpPr>
          <p:nvPr/>
        </p:nvSpPr>
        <p:spPr bwMode="auto">
          <a:xfrm>
            <a:off x="4975225" y="2191923"/>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4" name="Line 40"/>
          <p:cNvSpPr>
            <a:spLocks noChangeShapeType="1"/>
          </p:cNvSpPr>
          <p:nvPr/>
        </p:nvSpPr>
        <p:spPr bwMode="auto">
          <a:xfrm>
            <a:off x="4197350" y="2170491"/>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5" name="Line 41"/>
          <p:cNvSpPr>
            <a:spLocks noChangeShapeType="1"/>
          </p:cNvSpPr>
          <p:nvPr/>
        </p:nvSpPr>
        <p:spPr bwMode="auto">
          <a:xfrm>
            <a:off x="3348038" y="2191923"/>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6" name="Line 42"/>
          <p:cNvSpPr>
            <a:spLocks noChangeShapeType="1"/>
          </p:cNvSpPr>
          <p:nvPr/>
        </p:nvSpPr>
        <p:spPr bwMode="auto">
          <a:xfrm>
            <a:off x="2627313" y="2191923"/>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7" name="Line 43"/>
          <p:cNvSpPr>
            <a:spLocks noChangeShapeType="1"/>
          </p:cNvSpPr>
          <p:nvPr/>
        </p:nvSpPr>
        <p:spPr bwMode="auto">
          <a:xfrm>
            <a:off x="1792288" y="2191923"/>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8" name="AutoShape 44"/>
          <p:cNvSpPr>
            <a:spLocks noChangeArrowheads="1"/>
          </p:cNvSpPr>
          <p:nvPr/>
        </p:nvSpPr>
        <p:spPr bwMode="auto">
          <a:xfrm>
            <a:off x="6877050" y="465516"/>
            <a:ext cx="1150938" cy="971550"/>
          </a:xfrm>
          <a:prstGeom prst="wedgeEllipseCallout">
            <a:avLst>
              <a:gd name="adj1" fmla="val -43750"/>
              <a:gd name="adj2" fmla="val 70000"/>
            </a:avLst>
          </a:prstGeom>
          <a:solidFill>
            <a:schemeClr val="accent3">
              <a:lumMod val="60000"/>
              <a:lumOff val="40000"/>
            </a:schemeClr>
          </a:solidFill>
          <a:ln w="9525">
            <a:solidFill>
              <a:schemeClr val="tx1"/>
            </a:solidFill>
            <a:miter lim="800000"/>
            <a:headEnd/>
            <a:tailEnd/>
          </a:ln>
          <a:effectLst/>
          <a:extLst/>
        </p:spPr>
        <p:txBody>
          <a:bodyPr/>
          <a:lstStyle/>
          <a:p>
            <a:pPr algn="ctr"/>
            <a:r>
              <a:rPr lang="ar-SA" altLang="ar-SA" b="1" dirty="0"/>
              <a:t>الاتجاه الإيجابي</a:t>
            </a:r>
            <a:endParaRPr lang="en-US" altLang="ar-SA" b="1" dirty="0"/>
          </a:p>
        </p:txBody>
      </p:sp>
      <p:sp>
        <p:nvSpPr>
          <p:cNvPr id="29" name="AutoShape 45"/>
          <p:cNvSpPr>
            <a:spLocks noChangeArrowheads="1"/>
          </p:cNvSpPr>
          <p:nvPr/>
        </p:nvSpPr>
        <p:spPr bwMode="auto">
          <a:xfrm>
            <a:off x="3348038" y="465516"/>
            <a:ext cx="1871662" cy="863296"/>
          </a:xfrm>
          <a:prstGeom prst="wedgeEllipseCallout">
            <a:avLst>
              <a:gd name="adj1" fmla="val -26931"/>
              <a:gd name="adj2" fmla="val 77676"/>
            </a:avLst>
          </a:prstGeom>
          <a:solidFill>
            <a:schemeClr val="accent3">
              <a:lumMod val="60000"/>
              <a:lumOff val="40000"/>
            </a:schemeClr>
          </a:solidFill>
          <a:ln w="9525">
            <a:solidFill>
              <a:schemeClr val="tx1"/>
            </a:solidFill>
            <a:miter lim="800000"/>
            <a:headEnd/>
            <a:tailEnd/>
          </a:ln>
          <a:effectLst/>
          <a:extLst/>
        </p:spPr>
        <p:txBody>
          <a:bodyPr/>
          <a:lstStyle/>
          <a:p>
            <a:pPr algn="ctr"/>
            <a:r>
              <a:rPr lang="ar-SA" altLang="ar-SA" sz="1400" b="1"/>
              <a:t>التفكير الإبداعي في فرض الحلول والأسباب</a:t>
            </a:r>
            <a:endParaRPr lang="en-US" altLang="ar-SA" sz="1400" b="1"/>
          </a:p>
        </p:txBody>
      </p:sp>
      <p:sp>
        <p:nvSpPr>
          <p:cNvPr id="30" name="AutoShape 46"/>
          <p:cNvSpPr>
            <a:spLocks noChangeArrowheads="1"/>
          </p:cNvSpPr>
          <p:nvPr/>
        </p:nvSpPr>
        <p:spPr bwMode="auto">
          <a:xfrm>
            <a:off x="539552" y="555526"/>
            <a:ext cx="1150937" cy="971550"/>
          </a:xfrm>
          <a:prstGeom prst="wedgeEllipseCallout">
            <a:avLst>
              <a:gd name="adj1" fmla="val 51380"/>
              <a:gd name="adj2" fmla="val 55514"/>
            </a:avLst>
          </a:prstGeom>
          <a:solidFill>
            <a:schemeClr val="accent3">
              <a:lumMod val="40000"/>
              <a:lumOff val="60000"/>
            </a:schemeClr>
          </a:solidFill>
          <a:ln w="9525">
            <a:solidFill>
              <a:schemeClr val="tx1"/>
            </a:solidFill>
            <a:miter lim="800000"/>
            <a:headEnd/>
            <a:tailEnd/>
          </a:ln>
          <a:effectLst/>
          <a:extLst/>
        </p:spPr>
        <p:txBody>
          <a:bodyPr/>
          <a:lstStyle/>
          <a:p>
            <a:pPr algn="ctr"/>
            <a:r>
              <a:rPr lang="ar-SA" altLang="ar-SA" sz="2000" b="1"/>
              <a:t>التفكير النقدي</a:t>
            </a:r>
            <a:endParaRPr lang="en-US" altLang="ar-SA" sz="2000" b="1"/>
          </a:p>
        </p:txBody>
      </p:sp>
      <p:sp>
        <p:nvSpPr>
          <p:cNvPr id="32" name="AutoShape 14"/>
          <p:cNvSpPr>
            <a:spLocks noChangeArrowheads="1"/>
          </p:cNvSpPr>
          <p:nvPr/>
        </p:nvSpPr>
        <p:spPr bwMode="auto">
          <a:xfrm>
            <a:off x="1331640" y="4208685"/>
            <a:ext cx="6408738" cy="595313"/>
          </a:xfrm>
          <a:prstGeom prst="roundRect">
            <a:avLst>
              <a:gd name="adj" fmla="val 16667"/>
            </a:avLst>
          </a:prstGeom>
          <a:solidFill>
            <a:srgbClr val="00B050"/>
          </a:solidFill>
          <a:ln w="9525">
            <a:solidFill>
              <a:schemeClr val="tx1"/>
            </a:solidFill>
            <a:round/>
            <a:headEnd/>
            <a:tailEnd/>
          </a:ln>
          <a:effectLst/>
          <a:extLst/>
        </p:spPr>
        <p:txBody>
          <a:bodyPr wrap="none" anchor="ctr"/>
          <a:lstStyle/>
          <a:p>
            <a:pPr algn="ctr"/>
            <a:r>
              <a:rPr lang="ar-SA" altLang="ar-SA" sz="4400"/>
              <a:t>مخزون الذاكرة </a:t>
            </a:r>
            <a:endParaRPr lang="en-US" altLang="ar-SA" sz="4400"/>
          </a:p>
        </p:txBody>
      </p:sp>
      <p:sp>
        <p:nvSpPr>
          <p:cNvPr id="33" name="AutoShape 15"/>
          <p:cNvSpPr>
            <a:spLocks noChangeArrowheads="1"/>
          </p:cNvSpPr>
          <p:nvPr/>
        </p:nvSpPr>
        <p:spPr bwMode="auto">
          <a:xfrm>
            <a:off x="144466" y="1977685"/>
            <a:ext cx="1258887" cy="1026319"/>
          </a:xfrm>
          <a:prstGeom prst="octagon">
            <a:avLst>
              <a:gd name="adj" fmla="val 29287"/>
            </a:avLst>
          </a:prstGeom>
          <a:solidFill>
            <a:schemeClr val="accent4">
              <a:lumMod val="60000"/>
              <a:lumOff val="40000"/>
            </a:schemeClr>
          </a:solidFill>
          <a:ln w="9525">
            <a:solidFill>
              <a:schemeClr val="tx1"/>
            </a:solidFill>
            <a:miter lim="800000"/>
            <a:headEnd/>
            <a:tailEnd/>
          </a:ln>
          <a:effectLst/>
          <a:extLst/>
        </p:spPr>
        <p:txBody>
          <a:bodyPr wrap="none" anchor="ctr"/>
          <a:lstStyle/>
          <a:p>
            <a:pPr algn="ctr"/>
            <a:r>
              <a:rPr lang="ar-SA" altLang="ar-SA" dirty="0"/>
              <a:t>الناتج</a:t>
            </a:r>
            <a:endParaRPr lang="en-US" altLang="ar-SA" dirty="0"/>
          </a:p>
        </p:txBody>
      </p:sp>
      <p:sp>
        <p:nvSpPr>
          <p:cNvPr id="34" name="AutoShape 16"/>
          <p:cNvSpPr>
            <a:spLocks noChangeArrowheads="1"/>
          </p:cNvSpPr>
          <p:nvPr/>
        </p:nvSpPr>
        <p:spPr bwMode="auto">
          <a:xfrm>
            <a:off x="7885116" y="1382334"/>
            <a:ext cx="935037" cy="323850"/>
          </a:xfrm>
          <a:prstGeom prst="wedgeRectCallout">
            <a:avLst>
              <a:gd name="adj1" fmla="val 19949"/>
              <a:gd name="adj2" fmla="val 110296"/>
            </a:avLst>
          </a:prstGeom>
          <a:solidFill>
            <a:srgbClr val="00B0F0"/>
          </a:solidFill>
          <a:ln w="9525">
            <a:solidFill>
              <a:schemeClr val="tx1"/>
            </a:solidFill>
            <a:miter lim="800000"/>
            <a:headEnd/>
            <a:tailEnd/>
          </a:ln>
          <a:effectLst/>
          <a:extLst/>
        </p:spPr>
        <p:txBody>
          <a:bodyPr/>
          <a:lstStyle/>
          <a:p>
            <a:pPr algn="ctr"/>
            <a:r>
              <a:rPr lang="ar-SA" altLang="ar-SA" sz="2000"/>
              <a:t>مدخلات</a:t>
            </a:r>
            <a:endParaRPr lang="en-US" altLang="ar-SA" sz="2000"/>
          </a:p>
        </p:txBody>
      </p:sp>
      <p:sp>
        <p:nvSpPr>
          <p:cNvPr id="35" name="AutoShape 47"/>
          <p:cNvSpPr>
            <a:spLocks noChangeArrowheads="1"/>
          </p:cNvSpPr>
          <p:nvPr/>
        </p:nvSpPr>
        <p:spPr bwMode="auto">
          <a:xfrm>
            <a:off x="7164263" y="3301783"/>
            <a:ext cx="1800225" cy="827291"/>
          </a:xfrm>
          <a:prstGeom prst="wedgeEllipseCallout">
            <a:avLst>
              <a:gd name="adj1" fmla="val -54583"/>
              <a:gd name="adj2" fmla="val 5827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ar-SA" altLang="ar-SA" sz="1600" b="1" dirty="0"/>
              <a:t>الخبرات السابقة للحلول والتجارب </a:t>
            </a:r>
            <a:endParaRPr lang="en-US" altLang="ar-SA" sz="1600" b="1" dirty="0"/>
          </a:p>
        </p:txBody>
      </p:sp>
      <p:pic>
        <p:nvPicPr>
          <p:cNvPr id="3074" name="Picture 2" descr="C:\Users\ICOMPUTER\Desktop\lij.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8070852" y="1921757"/>
            <a:ext cx="749301" cy="1459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78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800" decel="100000"/>
                                        <p:tgtEl>
                                          <p:spTgt spid="35"/>
                                        </p:tgtEl>
                                      </p:cBhvr>
                                    </p:animEffect>
                                    <p:anim calcmode="lin" valueType="num">
                                      <p:cBhvr>
                                        <p:cTn id="8" dur="800" decel="100000" fill="hold"/>
                                        <p:tgtEl>
                                          <p:spTgt spid="35"/>
                                        </p:tgtEl>
                                        <p:attrNameLst>
                                          <p:attrName>style.rotation</p:attrName>
                                        </p:attrNameLst>
                                      </p:cBhvr>
                                      <p:tavLst>
                                        <p:tav tm="0">
                                          <p:val>
                                            <p:fltVal val="-90"/>
                                          </p:val>
                                        </p:tav>
                                        <p:tav tm="100000">
                                          <p:val>
                                            <p:fltVal val="0"/>
                                          </p:val>
                                        </p:tav>
                                      </p:tavLst>
                                    </p:anim>
                                    <p:anim calcmode="lin" valueType="num">
                                      <p:cBhvr>
                                        <p:cTn id="9" dur="800" decel="100000" fill="hold"/>
                                        <p:tgtEl>
                                          <p:spTgt spid="35"/>
                                        </p:tgtEl>
                                        <p:attrNameLst>
                                          <p:attrName>ppt_x</p:attrName>
                                        </p:attrNameLst>
                                      </p:cBhvr>
                                      <p:tavLst>
                                        <p:tav tm="0">
                                          <p:val>
                                            <p:strVal val="#ppt_x+0.4"/>
                                          </p:val>
                                        </p:tav>
                                        <p:tav tm="100000">
                                          <p:val>
                                            <p:strVal val="#ppt_x-0.05"/>
                                          </p:val>
                                        </p:tav>
                                      </p:tavLst>
                                    </p:anim>
                                    <p:anim calcmode="lin" valueType="num">
                                      <p:cBhvr>
                                        <p:cTn id="10" dur="800" decel="100000" fill="hold"/>
                                        <p:tgtEl>
                                          <p:spTgt spid="3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6445253" y="1059658"/>
            <a:ext cx="936625" cy="917972"/>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sz="1200" dirty="0"/>
              <a:t>مصفاة </a:t>
            </a:r>
            <a:endParaRPr lang="ar-SA" altLang="ar-SA" sz="1200" dirty="0" smtClean="0"/>
          </a:p>
          <a:p>
            <a:pPr algn="ctr"/>
            <a:r>
              <a:rPr lang="ar-SA" altLang="ar-SA" sz="1200" dirty="0" smtClean="0"/>
              <a:t>كيف امسك</a:t>
            </a:r>
          </a:p>
          <a:p>
            <a:pPr algn="ctr"/>
            <a:r>
              <a:rPr lang="ar-SA" altLang="ar-SA" sz="1200" dirty="0"/>
              <a:t> </a:t>
            </a:r>
            <a:r>
              <a:rPr lang="ar-SA" altLang="ar-SA" sz="1200" dirty="0" smtClean="0"/>
              <a:t> الكره </a:t>
            </a:r>
          </a:p>
          <a:p>
            <a:pPr algn="ctr"/>
            <a:r>
              <a:rPr lang="ar-SA" altLang="ar-SA" sz="1200" dirty="0" smtClean="0"/>
              <a:t> خبرات سابقة </a:t>
            </a:r>
            <a:endParaRPr lang="ar-SA" altLang="ar-SA" sz="1200" dirty="0"/>
          </a:p>
        </p:txBody>
      </p:sp>
      <p:sp>
        <p:nvSpPr>
          <p:cNvPr id="6" name="AutoShape 5"/>
          <p:cNvSpPr>
            <a:spLocks noChangeArrowheads="1"/>
          </p:cNvSpPr>
          <p:nvPr/>
        </p:nvSpPr>
        <p:spPr bwMode="auto">
          <a:xfrm>
            <a:off x="4932366" y="1329929"/>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dirty="0"/>
              <a:t>إدراك</a:t>
            </a:r>
            <a:endParaRPr lang="en-US" altLang="ar-SA" dirty="0"/>
          </a:p>
        </p:txBody>
      </p:sp>
      <p:sp>
        <p:nvSpPr>
          <p:cNvPr id="7" name="AutoShape 6"/>
          <p:cNvSpPr>
            <a:spLocks noChangeArrowheads="1"/>
          </p:cNvSpPr>
          <p:nvPr/>
        </p:nvSpPr>
        <p:spPr bwMode="auto">
          <a:xfrm>
            <a:off x="3276603" y="1329929"/>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dirty="0"/>
              <a:t>متشعب</a:t>
            </a:r>
            <a:endParaRPr lang="en-US" altLang="ar-SA" dirty="0"/>
          </a:p>
        </p:txBody>
      </p:sp>
      <p:sp>
        <p:nvSpPr>
          <p:cNvPr id="8" name="AutoShape 7"/>
          <p:cNvSpPr>
            <a:spLocks noChangeArrowheads="1"/>
          </p:cNvSpPr>
          <p:nvPr/>
        </p:nvSpPr>
        <p:spPr bwMode="auto">
          <a:xfrm>
            <a:off x="1763716" y="1329929"/>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a:t>متقارب</a:t>
            </a:r>
            <a:endParaRPr lang="en-US" altLang="ar-SA"/>
          </a:p>
        </p:txBody>
      </p:sp>
      <p:sp>
        <p:nvSpPr>
          <p:cNvPr id="9" name="AutoShape 8"/>
          <p:cNvSpPr>
            <a:spLocks noChangeArrowheads="1"/>
          </p:cNvSpPr>
          <p:nvPr/>
        </p:nvSpPr>
        <p:spPr bwMode="auto">
          <a:xfrm>
            <a:off x="1476375" y="3921920"/>
            <a:ext cx="6408738" cy="595313"/>
          </a:xfrm>
          <a:prstGeom prst="roundRect">
            <a:avLst>
              <a:gd name="adj" fmla="val 16667"/>
            </a:avLst>
          </a:prstGeom>
          <a:solidFill>
            <a:srgbClr val="00B050"/>
          </a:solidFill>
          <a:ln w="9525">
            <a:solidFill>
              <a:schemeClr val="tx1"/>
            </a:solidFill>
            <a:round/>
            <a:headEnd/>
            <a:tailEnd/>
          </a:ln>
          <a:effectLst/>
          <a:extLst/>
        </p:spPr>
        <p:txBody>
          <a:bodyPr wrap="none" anchor="ctr"/>
          <a:lstStyle/>
          <a:p>
            <a:pPr algn="ctr"/>
            <a:r>
              <a:rPr lang="ar-SA" altLang="ar-SA" sz="4400"/>
              <a:t>مخزون الذاكرة </a:t>
            </a:r>
            <a:endParaRPr lang="en-US" altLang="ar-SA" sz="4400"/>
          </a:p>
        </p:txBody>
      </p:sp>
      <p:sp>
        <p:nvSpPr>
          <p:cNvPr id="10" name="AutoShape 9"/>
          <p:cNvSpPr>
            <a:spLocks noChangeArrowheads="1"/>
          </p:cNvSpPr>
          <p:nvPr/>
        </p:nvSpPr>
        <p:spPr bwMode="auto">
          <a:xfrm>
            <a:off x="144466" y="2049487"/>
            <a:ext cx="1258887" cy="1026319"/>
          </a:xfrm>
          <a:prstGeom prst="octagon">
            <a:avLst>
              <a:gd name="adj" fmla="val 29287"/>
            </a:avLst>
          </a:prstGeom>
          <a:solidFill>
            <a:schemeClr val="accent4">
              <a:lumMod val="40000"/>
              <a:lumOff val="60000"/>
            </a:schemeClr>
          </a:solidFill>
          <a:ln w="9525">
            <a:solidFill>
              <a:schemeClr val="tx1"/>
            </a:solidFill>
            <a:miter lim="800000"/>
            <a:headEnd/>
            <a:tailEnd/>
          </a:ln>
          <a:effectLst/>
          <a:extLst/>
        </p:spPr>
        <p:txBody>
          <a:bodyPr wrap="none" anchor="ctr"/>
          <a:lstStyle/>
          <a:p>
            <a:pPr algn="ctr"/>
            <a:r>
              <a:rPr lang="ar-SA" altLang="ar-SA"/>
              <a:t>الناتج</a:t>
            </a:r>
          </a:p>
        </p:txBody>
      </p:sp>
      <p:sp>
        <p:nvSpPr>
          <p:cNvPr id="11" name="AutoShape 10"/>
          <p:cNvSpPr>
            <a:spLocks noChangeArrowheads="1"/>
          </p:cNvSpPr>
          <p:nvPr/>
        </p:nvSpPr>
        <p:spPr bwMode="auto">
          <a:xfrm>
            <a:off x="7668344" y="627460"/>
            <a:ext cx="1151809" cy="917972"/>
          </a:xfrm>
          <a:prstGeom prst="wedgeRectCallout">
            <a:avLst>
              <a:gd name="adj1" fmla="val 19949"/>
              <a:gd name="adj2" fmla="val 71273"/>
            </a:avLst>
          </a:prstGeom>
          <a:solidFill>
            <a:srgbClr val="00B0F0"/>
          </a:solidFill>
          <a:ln w="9525">
            <a:solidFill>
              <a:schemeClr val="tx1"/>
            </a:solidFill>
            <a:miter lim="800000"/>
            <a:headEnd/>
            <a:tailEnd/>
          </a:ln>
          <a:effectLst/>
          <a:extLst/>
        </p:spPr>
        <p:txBody>
          <a:bodyPr/>
          <a:lstStyle/>
          <a:p>
            <a:pPr algn="ctr"/>
            <a:r>
              <a:rPr lang="ar-SA" altLang="ar-SA" sz="1400" dirty="0" smtClean="0"/>
              <a:t>مدخلات</a:t>
            </a:r>
          </a:p>
          <a:p>
            <a:pPr algn="ctr"/>
            <a:r>
              <a:rPr lang="ar-SA" altLang="ar-SA" sz="1400" dirty="0" smtClean="0"/>
              <a:t>كيف انطط الكرة بدون النظر اليها </a:t>
            </a:r>
            <a:endParaRPr lang="ar-SA" altLang="ar-SA" sz="1400" dirty="0"/>
          </a:p>
        </p:txBody>
      </p:sp>
      <p:sp>
        <p:nvSpPr>
          <p:cNvPr id="12" name="AutoShape 11"/>
          <p:cNvSpPr>
            <a:spLocks noChangeArrowheads="1"/>
          </p:cNvSpPr>
          <p:nvPr/>
        </p:nvSpPr>
        <p:spPr bwMode="auto">
          <a:xfrm rot="16200000">
            <a:off x="3441106" y="2575124"/>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13" name="AutoShape 12"/>
          <p:cNvSpPr>
            <a:spLocks noChangeArrowheads="1"/>
          </p:cNvSpPr>
          <p:nvPr/>
        </p:nvSpPr>
        <p:spPr bwMode="auto">
          <a:xfrm>
            <a:off x="5940425" y="160020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4" name="AutoShape 13"/>
          <p:cNvSpPr>
            <a:spLocks noChangeArrowheads="1"/>
          </p:cNvSpPr>
          <p:nvPr/>
        </p:nvSpPr>
        <p:spPr bwMode="auto">
          <a:xfrm>
            <a:off x="4356100" y="160020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5" name="AutoShape 14"/>
          <p:cNvSpPr>
            <a:spLocks noChangeArrowheads="1"/>
          </p:cNvSpPr>
          <p:nvPr/>
        </p:nvSpPr>
        <p:spPr bwMode="auto">
          <a:xfrm>
            <a:off x="2771775" y="160020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6" name="AutoShape 15"/>
          <p:cNvSpPr>
            <a:spLocks noChangeArrowheads="1"/>
          </p:cNvSpPr>
          <p:nvPr/>
        </p:nvSpPr>
        <p:spPr bwMode="auto">
          <a:xfrm rot="20748087">
            <a:off x="1258888" y="1937149"/>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7" name="AutoShape 16"/>
          <p:cNvSpPr>
            <a:spLocks noChangeArrowheads="1"/>
          </p:cNvSpPr>
          <p:nvPr/>
        </p:nvSpPr>
        <p:spPr bwMode="auto">
          <a:xfrm rot="5400000">
            <a:off x="6100567" y="2734669"/>
            <a:ext cx="1613297" cy="206375"/>
          </a:xfrm>
          <a:prstGeom prst="leftArrow">
            <a:avLst>
              <a:gd name="adj1" fmla="val 50000"/>
              <a:gd name="adj2" fmla="val 2605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8" name="AutoShape 17"/>
          <p:cNvSpPr>
            <a:spLocks noChangeArrowheads="1"/>
          </p:cNvSpPr>
          <p:nvPr/>
        </p:nvSpPr>
        <p:spPr bwMode="auto">
          <a:xfrm rot="5400000">
            <a:off x="3449837" y="351333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9" name="AutoShape 18"/>
          <p:cNvSpPr>
            <a:spLocks noChangeArrowheads="1"/>
          </p:cNvSpPr>
          <p:nvPr/>
        </p:nvSpPr>
        <p:spPr bwMode="auto">
          <a:xfrm rot="5400000">
            <a:off x="1938537" y="351333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0" name="AutoShape 19"/>
          <p:cNvSpPr>
            <a:spLocks noChangeArrowheads="1"/>
          </p:cNvSpPr>
          <p:nvPr/>
        </p:nvSpPr>
        <p:spPr bwMode="auto">
          <a:xfrm rot="5400000">
            <a:off x="5178625" y="351333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1" name="AutoShape 20"/>
          <p:cNvSpPr>
            <a:spLocks noChangeArrowheads="1"/>
          </p:cNvSpPr>
          <p:nvPr/>
        </p:nvSpPr>
        <p:spPr bwMode="auto">
          <a:xfrm rot="5400000">
            <a:off x="5178625" y="2163168"/>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2" name="AutoShape 21"/>
          <p:cNvSpPr>
            <a:spLocks noChangeArrowheads="1"/>
          </p:cNvSpPr>
          <p:nvPr/>
        </p:nvSpPr>
        <p:spPr bwMode="auto">
          <a:xfrm rot="5400000">
            <a:off x="3522862" y="2163168"/>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3" name="AutoShape 22"/>
          <p:cNvSpPr>
            <a:spLocks noChangeArrowheads="1"/>
          </p:cNvSpPr>
          <p:nvPr/>
        </p:nvSpPr>
        <p:spPr bwMode="auto">
          <a:xfrm rot="5400000">
            <a:off x="1938537" y="2170312"/>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4" name="AutoShape 24"/>
          <p:cNvSpPr>
            <a:spLocks noChangeArrowheads="1"/>
          </p:cNvSpPr>
          <p:nvPr/>
        </p:nvSpPr>
        <p:spPr bwMode="auto">
          <a:xfrm rot="16200000">
            <a:off x="5054006" y="2575124"/>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25" name="Line 25"/>
          <p:cNvSpPr>
            <a:spLocks noChangeShapeType="1"/>
          </p:cNvSpPr>
          <p:nvPr/>
        </p:nvSpPr>
        <p:spPr bwMode="auto">
          <a:xfrm>
            <a:off x="5795963" y="197763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6" name="Line 26"/>
          <p:cNvSpPr>
            <a:spLocks noChangeShapeType="1"/>
          </p:cNvSpPr>
          <p:nvPr/>
        </p:nvSpPr>
        <p:spPr bwMode="auto">
          <a:xfrm>
            <a:off x="4975225" y="197763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7" name="Line 27"/>
          <p:cNvSpPr>
            <a:spLocks noChangeShapeType="1"/>
          </p:cNvSpPr>
          <p:nvPr/>
        </p:nvSpPr>
        <p:spPr bwMode="auto">
          <a:xfrm>
            <a:off x="4197350" y="1956198"/>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8" name="Line 28"/>
          <p:cNvSpPr>
            <a:spLocks noChangeShapeType="1"/>
          </p:cNvSpPr>
          <p:nvPr/>
        </p:nvSpPr>
        <p:spPr bwMode="auto">
          <a:xfrm>
            <a:off x="3348038" y="197763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9" name="Line 29"/>
          <p:cNvSpPr>
            <a:spLocks noChangeShapeType="1"/>
          </p:cNvSpPr>
          <p:nvPr/>
        </p:nvSpPr>
        <p:spPr bwMode="auto">
          <a:xfrm>
            <a:off x="2627313" y="197763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 name="Line 30"/>
          <p:cNvSpPr>
            <a:spLocks noChangeShapeType="1"/>
          </p:cNvSpPr>
          <p:nvPr/>
        </p:nvSpPr>
        <p:spPr bwMode="auto">
          <a:xfrm>
            <a:off x="1792288" y="197763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pic>
        <p:nvPicPr>
          <p:cNvPr id="31" name="Picture 2" descr="C:\Users\ICOMPUTER\Desktop\lij.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8070852" y="1921757"/>
            <a:ext cx="749301" cy="1459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266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6408294" y="1382428"/>
            <a:ext cx="936625" cy="917972"/>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sz="1200" dirty="0"/>
              <a:t>مصفاة </a:t>
            </a:r>
          </a:p>
          <a:p>
            <a:pPr algn="ctr"/>
            <a:r>
              <a:rPr lang="ar-SA" altLang="ar-SA" sz="1200" dirty="0"/>
              <a:t>كيف امسك</a:t>
            </a:r>
          </a:p>
          <a:p>
            <a:pPr algn="ctr"/>
            <a:r>
              <a:rPr lang="ar-SA" altLang="ar-SA" sz="1200" dirty="0"/>
              <a:t>  الكره </a:t>
            </a:r>
          </a:p>
          <a:p>
            <a:pPr algn="ctr"/>
            <a:r>
              <a:rPr lang="ar-SA" altLang="ar-SA" sz="1200" dirty="0"/>
              <a:t> خبرات سابقة </a:t>
            </a:r>
          </a:p>
        </p:txBody>
      </p:sp>
      <p:sp>
        <p:nvSpPr>
          <p:cNvPr id="6" name="AutoShape 5"/>
          <p:cNvSpPr>
            <a:spLocks noChangeArrowheads="1"/>
          </p:cNvSpPr>
          <p:nvPr/>
        </p:nvSpPr>
        <p:spPr bwMode="auto">
          <a:xfrm>
            <a:off x="4895406" y="1003808"/>
            <a:ext cx="936625" cy="1296591"/>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sz="2000" dirty="0"/>
              <a:t>إدراك</a:t>
            </a:r>
          </a:p>
          <a:p>
            <a:pPr algn="ctr"/>
            <a:r>
              <a:rPr lang="ar-SA" altLang="ar-SA" sz="1400" dirty="0"/>
              <a:t>تكوين </a:t>
            </a:r>
          </a:p>
          <a:p>
            <a:pPr algn="ctr"/>
            <a:r>
              <a:rPr lang="ar-SA" altLang="ar-SA" sz="1400" dirty="0" smtClean="0"/>
              <a:t>إدراك عن</a:t>
            </a:r>
          </a:p>
          <a:p>
            <a:pPr algn="ctr"/>
            <a:r>
              <a:rPr lang="ar-SA" altLang="ar-SA" sz="1400" dirty="0" smtClean="0"/>
              <a:t> تنطيط الكرة </a:t>
            </a:r>
            <a:endParaRPr lang="en-US" altLang="ar-SA" sz="1400" dirty="0"/>
          </a:p>
        </p:txBody>
      </p:sp>
      <p:sp>
        <p:nvSpPr>
          <p:cNvPr id="7" name="AutoShape 6"/>
          <p:cNvSpPr>
            <a:spLocks noChangeArrowheads="1"/>
          </p:cNvSpPr>
          <p:nvPr/>
        </p:nvSpPr>
        <p:spPr bwMode="auto">
          <a:xfrm>
            <a:off x="3239644" y="1652699"/>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dirty="0"/>
              <a:t>متشعب</a:t>
            </a:r>
            <a:endParaRPr lang="en-US" altLang="ar-SA" dirty="0"/>
          </a:p>
        </p:txBody>
      </p:sp>
      <p:sp>
        <p:nvSpPr>
          <p:cNvPr id="8" name="AutoShape 7"/>
          <p:cNvSpPr>
            <a:spLocks noChangeArrowheads="1"/>
          </p:cNvSpPr>
          <p:nvPr/>
        </p:nvSpPr>
        <p:spPr bwMode="auto">
          <a:xfrm>
            <a:off x="1726757" y="1652699"/>
            <a:ext cx="936625" cy="647700"/>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dirty="0"/>
              <a:t>متقارب</a:t>
            </a:r>
            <a:endParaRPr lang="en-US" altLang="ar-SA" dirty="0"/>
          </a:p>
        </p:txBody>
      </p:sp>
      <p:sp>
        <p:nvSpPr>
          <p:cNvPr id="9" name="AutoShape 8"/>
          <p:cNvSpPr>
            <a:spLocks noChangeArrowheads="1"/>
          </p:cNvSpPr>
          <p:nvPr/>
        </p:nvSpPr>
        <p:spPr bwMode="auto">
          <a:xfrm>
            <a:off x="1439416" y="4244690"/>
            <a:ext cx="6408738" cy="595313"/>
          </a:xfrm>
          <a:prstGeom prst="roundRect">
            <a:avLst>
              <a:gd name="adj" fmla="val 16667"/>
            </a:avLst>
          </a:prstGeom>
          <a:solidFill>
            <a:srgbClr val="00B050"/>
          </a:solidFill>
          <a:ln w="9525">
            <a:solidFill>
              <a:schemeClr val="tx1"/>
            </a:solidFill>
            <a:round/>
            <a:headEnd/>
            <a:tailEnd/>
          </a:ln>
          <a:effectLst/>
          <a:extLst/>
        </p:spPr>
        <p:txBody>
          <a:bodyPr wrap="none" anchor="ctr"/>
          <a:lstStyle/>
          <a:p>
            <a:pPr algn="ctr"/>
            <a:r>
              <a:rPr lang="ar-SA" altLang="ar-SA" sz="4400"/>
              <a:t>مخزون الذاكرة </a:t>
            </a:r>
            <a:endParaRPr lang="en-US" altLang="ar-SA" sz="4400"/>
          </a:p>
        </p:txBody>
      </p:sp>
      <p:sp>
        <p:nvSpPr>
          <p:cNvPr id="10" name="AutoShape 9"/>
          <p:cNvSpPr>
            <a:spLocks noChangeArrowheads="1"/>
          </p:cNvSpPr>
          <p:nvPr/>
        </p:nvSpPr>
        <p:spPr bwMode="auto">
          <a:xfrm>
            <a:off x="107507" y="2337519"/>
            <a:ext cx="1258887" cy="1026319"/>
          </a:xfrm>
          <a:prstGeom prst="octagon">
            <a:avLst>
              <a:gd name="adj" fmla="val 29287"/>
            </a:avLst>
          </a:prstGeom>
          <a:solidFill>
            <a:schemeClr val="accent4">
              <a:lumMod val="40000"/>
              <a:lumOff val="60000"/>
            </a:schemeClr>
          </a:solidFill>
          <a:ln w="9525">
            <a:solidFill>
              <a:schemeClr val="tx1"/>
            </a:solidFill>
            <a:miter lim="800000"/>
            <a:headEnd/>
            <a:tailEnd/>
          </a:ln>
          <a:effectLst/>
          <a:extLst/>
        </p:spPr>
        <p:txBody>
          <a:bodyPr wrap="none" anchor="ctr"/>
          <a:lstStyle/>
          <a:p>
            <a:pPr algn="ctr"/>
            <a:r>
              <a:rPr lang="ar-SA" altLang="ar-SA" dirty="0"/>
              <a:t>الناتج</a:t>
            </a:r>
          </a:p>
          <a:p>
            <a:pPr algn="ctr"/>
            <a:r>
              <a:rPr lang="ar-SA" altLang="ar-SA" dirty="0"/>
              <a:t>تغيير </a:t>
            </a:r>
          </a:p>
          <a:p>
            <a:pPr algn="ctr"/>
            <a:r>
              <a:rPr lang="ar-SA" altLang="ar-SA" dirty="0"/>
              <a:t>البطارية</a:t>
            </a:r>
            <a:endParaRPr lang="en-US" altLang="ar-SA" dirty="0"/>
          </a:p>
        </p:txBody>
      </p:sp>
      <p:sp>
        <p:nvSpPr>
          <p:cNvPr id="11" name="AutoShape 10"/>
          <p:cNvSpPr>
            <a:spLocks noChangeArrowheads="1"/>
          </p:cNvSpPr>
          <p:nvPr/>
        </p:nvSpPr>
        <p:spPr bwMode="auto">
          <a:xfrm>
            <a:off x="7848157" y="950230"/>
            <a:ext cx="935037" cy="917972"/>
          </a:xfrm>
          <a:prstGeom prst="wedgeRectCallout">
            <a:avLst>
              <a:gd name="adj1" fmla="val 19949"/>
              <a:gd name="adj2" fmla="val 71273"/>
            </a:avLst>
          </a:prstGeom>
          <a:solidFill>
            <a:srgbClr val="00B0F0"/>
          </a:solidFill>
          <a:ln w="9525">
            <a:solidFill>
              <a:schemeClr val="tx1"/>
            </a:solidFill>
            <a:miter lim="800000"/>
            <a:headEnd/>
            <a:tailEnd/>
          </a:ln>
          <a:effectLst/>
          <a:extLst/>
        </p:spPr>
        <p:txBody>
          <a:bodyPr/>
          <a:lstStyle/>
          <a:p>
            <a:pPr algn="ctr"/>
            <a:r>
              <a:rPr lang="ar-SA" altLang="ar-SA" sz="1200" dirty="0"/>
              <a:t>مدخلات</a:t>
            </a:r>
          </a:p>
          <a:p>
            <a:pPr algn="ctr"/>
            <a:r>
              <a:rPr lang="ar-SA" altLang="ar-SA" sz="1200" dirty="0"/>
              <a:t>كيف انطط الكرة بدون النظر اليها </a:t>
            </a:r>
          </a:p>
        </p:txBody>
      </p:sp>
      <p:sp>
        <p:nvSpPr>
          <p:cNvPr id="12" name="AutoShape 11"/>
          <p:cNvSpPr>
            <a:spLocks noChangeArrowheads="1"/>
          </p:cNvSpPr>
          <p:nvPr/>
        </p:nvSpPr>
        <p:spPr bwMode="auto">
          <a:xfrm rot="16200000">
            <a:off x="3404147" y="2897895"/>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13" name="AutoShape 12"/>
          <p:cNvSpPr>
            <a:spLocks noChangeArrowheads="1"/>
          </p:cNvSpPr>
          <p:nvPr/>
        </p:nvSpPr>
        <p:spPr bwMode="auto">
          <a:xfrm>
            <a:off x="5903466" y="192297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4" name="AutoShape 13"/>
          <p:cNvSpPr>
            <a:spLocks noChangeArrowheads="1"/>
          </p:cNvSpPr>
          <p:nvPr/>
        </p:nvSpPr>
        <p:spPr bwMode="auto">
          <a:xfrm>
            <a:off x="4319141" y="192297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5" name="AutoShape 14"/>
          <p:cNvSpPr>
            <a:spLocks noChangeArrowheads="1"/>
          </p:cNvSpPr>
          <p:nvPr/>
        </p:nvSpPr>
        <p:spPr bwMode="auto">
          <a:xfrm>
            <a:off x="2734816" y="192297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6" name="AutoShape 15"/>
          <p:cNvSpPr>
            <a:spLocks noChangeArrowheads="1"/>
          </p:cNvSpPr>
          <p:nvPr/>
        </p:nvSpPr>
        <p:spPr bwMode="auto">
          <a:xfrm rot="20748087">
            <a:off x="1221929" y="2259919"/>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7" name="AutoShape 16"/>
          <p:cNvSpPr>
            <a:spLocks noChangeArrowheads="1"/>
          </p:cNvSpPr>
          <p:nvPr/>
        </p:nvSpPr>
        <p:spPr bwMode="auto">
          <a:xfrm rot="5400000">
            <a:off x="6063608" y="3057440"/>
            <a:ext cx="1613297" cy="206375"/>
          </a:xfrm>
          <a:prstGeom prst="leftArrow">
            <a:avLst>
              <a:gd name="adj1" fmla="val 50000"/>
              <a:gd name="adj2" fmla="val 2605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8" name="AutoShape 17"/>
          <p:cNvSpPr>
            <a:spLocks noChangeArrowheads="1"/>
          </p:cNvSpPr>
          <p:nvPr/>
        </p:nvSpPr>
        <p:spPr bwMode="auto">
          <a:xfrm rot="5400000">
            <a:off x="3412878" y="383610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9" name="AutoShape 18"/>
          <p:cNvSpPr>
            <a:spLocks noChangeArrowheads="1"/>
          </p:cNvSpPr>
          <p:nvPr/>
        </p:nvSpPr>
        <p:spPr bwMode="auto">
          <a:xfrm rot="5400000">
            <a:off x="1901578" y="383610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0" name="AutoShape 19"/>
          <p:cNvSpPr>
            <a:spLocks noChangeArrowheads="1"/>
          </p:cNvSpPr>
          <p:nvPr/>
        </p:nvSpPr>
        <p:spPr bwMode="auto">
          <a:xfrm rot="5400000">
            <a:off x="5141666" y="383610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1" name="AutoShape 20"/>
          <p:cNvSpPr>
            <a:spLocks noChangeArrowheads="1"/>
          </p:cNvSpPr>
          <p:nvPr/>
        </p:nvSpPr>
        <p:spPr bwMode="auto">
          <a:xfrm rot="5400000">
            <a:off x="5141666" y="2485939"/>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2" name="AutoShape 21"/>
          <p:cNvSpPr>
            <a:spLocks noChangeArrowheads="1"/>
          </p:cNvSpPr>
          <p:nvPr/>
        </p:nvSpPr>
        <p:spPr bwMode="auto">
          <a:xfrm rot="5400000">
            <a:off x="3485903" y="2485939"/>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3" name="AutoShape 22"/>
          <p:cNvSpPr>
            <a:spLocks noChangeArrowheads="1"/>
          </p:cNvSpPr>
          <p:nvPr/>
        </p:nvSpPr>
        <p:spPr bwMode="auto">
          <a:xfrm rot="5400000">
            <a:off x="1901578" y="2493082"/>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4" name="AutoShape 23"/>
          <p:cNvSpPr>
            <a:spLocks noChangeArrowheads="1"/>
          </p:cNvSpPr>
          <p:nvPr/>
        </p:nvSpPr>
        <p:spPr bwMode="auto">
          <a:xfrm rot="16200000">
            <a:off x="1848397" y="2897895"/>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25" name="AutoShape 24"/>
          <p:cNvSpPr>
            <a:spLocks noChangeArrowheads="1"/>
          </p:cNvSpPr>
          <p:nvPr/>
        </p:nvSpPr>
        <p:spPr bwMode="auto">
          <a:xfrm rot="16200000">
            <a:off x="5017047" y="2897895"/>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26" name="Line 25"/>
          <p:cNvSpPr>
            <a:spLocks noChangeShapeType="1"/>
          </p:cNvSpPr>
          <p:nvPr/>
        </p:nvSpPr>
        <p:spPr bwMode="auto">
          <a:xfrm>
            <a:off x="5759004"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7" name="Line 26"/>
          <p:cNvSpPr>
            <a:spLocks noChangeShapeType="1"/>
          </p:cNvSpPr>
          <p:nvPr/>
        </p:nvSpPr>
        <p:spPr bwMode="auto">
          <a:xfrm>
            <a:off x="4938266"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8" name="Line 27"/>
          <p:cNvSpPr>
            <a:spLocks noChangeShapeType="1"/>
          </p:cNvSpPr>
          <p:nvPr/>
        </p:nvSpPr>
        <p:spPr bwMode="auto">
          <a:xfrm>
            <a:off x="4160391" y="2278968"/>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9" name="Line 28"/>
          <p:cNvSpPr>
            <a:spLocks noChangeShapeType="1"/>
          </p:cNvSpPr>
          <p:nvPr/>
        </p:nvSpPr>
        <p:spPr bwMode="auto">
          <a:xfrm>
            <a:off x="3311079"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 name="Line 29"/>
          <p:cNvSpPr>
            <a:spLocks noChangeShapeType="1"/>
          </p:cNvSpPr>
          <p:nvPr/>
        </p:nvSpPr>
        <p:spPr bwMode="auto">
          <a:xfrm>
            <a:off x="2590354"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1" name="Line 30"/>
          <p:cNvSpPr>
            <a:spLocks noChangeShapeType="1"/>
          </p:cNvSpPr>
          <p:nvPr/>
        </p:nvSpPr>
        <p:spPr bwMode="auto">
          <a:xfrm>
            <a:off x="1755329"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pic>
        <p:nvPicPr>
          <p:cNvPr id="32" name="Picture 2" descr="C:\Users\ICOMPUTER\Desktop\lij.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8070852" y="2048217"/>
            <a:ext cx="749301" cy="1459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6080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6264278" y="1382428"/>
            <a:ext cx="936625" cy="917972"/>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sz="1200" dirty="0"/>
              <a:t>مصفاة </a:t>
            </a:r>
          </a:p>
          <a:p>
            <a:pPr algn="ctr"/>
            <a:r>
              <a:rPr lang="ar-SA" altLang="ar-SA" sz="1200" dirty="0"/>
              <a:t>كيف امسك</a:t>
            </a:r>
          </a:p>
          <a:p>
            <a:pPr algn="ctr"/>
            <a:r>
              <a:rPr lang="ar-SA" altLang="ar-SA" sz="1200" dirty="0"/>
              <a:t>  الكره </a:t>
            </a:r>
          </a:p>
          <a:p>
            <a:pPr algn="ctr"/>
            <a:r>
              <a:rPr lang="ar-SA" altLang="ar-SA" sz="1200" dirty="0"/>
              <a:t> خبرات سابقة </a:t>
            </a:r>
          </a:p>
        </p:txBody>
      </p:sp>
      <p:sp>
        <p:nvSpPr>
          <p:cNvPr id="6" name="AutoShape 5"/>
          <p:cNvSpPr>
            <a:spLocks noChangeArrowheads="1"/>
          </p:cNvSpPr>
          <p:nvPr/>
        </p:nvSpPr>
        <p:spPr bwMode="auto">
          <a:xfrm>
            <a:off x="4751391" y="1003808"/>
            <a:ext cx="936625" cy="1296591"/>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sz="2000" dirty="0"/>
              <a:t>إدراك</a:t>
            </a:r>
          </a:p>
          <a:p>
            <a:pPr algn="ctr"/>
            <a:r>
              <a:rPr lang="ar-SA" altLang="ar-SA" sz="1400" dirty="0"/>
              <a:t>تكوين </a:t>
            </a:r>
          </a:p>
          <a:p>
            <a:pPr algn="ctr"/>
            <a:r>
              <a:rPr lang="ar-SA" altLang="ar-SA" sz="1400" dirty="0"/>
              <a:t>إدراك عن</a:t>
            </a:r>
          </a:p>
          <a:p>
            <a:pPr algn="ctr"/>
            <a:r>
              <a:rPr lang="ar-SA" altLang="ar-SA" sz="1400" dirty="0"/>
              <a:t> تنطيط الكرة </a:t>
            </a:r>
            <a:endParaRPr lang="en-US" altLang="ar-SA" sz="1400" dirty="0"/>
          </a:p>
        </p:txBody>
      </p:sp>
      <p:sp>
        <p:nvSpPr>
          <p:cNvPr id="7" name="AutoShape 6"/>
          <p:cNvSpPr>
            <a:spLocks noChangeArrowheads="1"/>
          </p:cNvSpPr>
          <p:nvPr/>
        </p:nvSpPr>
        <p:spPr bwMode="auto">
          <a:xfrm>
            <a:off x="3095628" y="896654"/>
            <a:ext cx="936625" cy="1403747"/>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dirty="0"/>
              <a:t>متشعب</a:t>
            </a:r>
          </a:p>
          <a:p>
            <a:pPr algn="ctr"/>
            <a:r>
              <a:rPr lang="ar-SA" altLang="ar-SA" sz="1600" dirty="0"/>
              <a:t>وضع </a:t>
            </a:r>
          </a:p>
          <a:p>
            <a:pPr algn="ctr"/>
            <a:r>
              <a:rPr lang="ar-SA" altLang="ar-SA" sz="1600" dirty="0"/>
              <a:t>المقترحات </a:t>
            </a:r>
          </a:p>
          <a:p>
            <a:pPr algn="ctr"/>
            <a:r>
              <a:rPr lang="ar-SA" altLang="ar-SA" sz="1600" dirty="0"/>
              <a:t>والأسباب </a:t>
            </a:r>
          </a:p>
          <a:p>
            <a:pPr algn="ctr"/>
            <a:r>
              <a:rPr lang="ar-SA" altLang="ar-SA" sz="1600" dirty="0"/>
              <a:t>المتوقعة</a:t>
            </a:r>
            <a:endParaRPr lang="en-US" altLang="ar-SA" sz="1600" dirty="0"/>
          </a:p>
        </p:txBody>
      </p:sp>
      <p:sp>
        <p:nvSpPr>
          <p:cNvPr id="8" name="AutoShape 7"/>
          <p:cNvSpPr>
            <a:spLocks noChangeArrowheads="1"/>
          </p:cNvSpPr>
          <p:nvPr/>
        </p:nvSpPr>
        <p:spPr bwMode="auto">
          <a:xfrm>
            <a:off x="1438275" y="841883"/>
            <a:ext cx="1081088" cy="1458516"/>
          </a:xfrm>
          <a:prstGeom prst="roundRect">
            <a:avLst>
              <a:gd name="adj" fmla="val 16667"/>
            </a:avLst>
          </a:prstGeom>
          <a:solidFill>
            <a:srgbClr val="FFC000"/>
          </a:solidFill>
          <a:ln w="9525">
            <a:solidFill>
              <a:schemeClr val="tx1"/>
            </a:solidFill>
            <a:round/>
            <a:headEnd/>
            <a:tailEnd/>
          </a:ln>
          <a:effectLst/>
          <a:extLst/>
        </p:spPr>
        <p:txBody>
          <a:bodyPr wrap="none" anchor="ctr"/>
          <a:lstStyle/>
          <a:p>
            <a:pPr algn="ctr"/>
            <a:r>
              <a:rPr lang="ar-SA" altLang="ar-SA" dirty="0"/>
              <a:t>متقارب</a:t>
            </a:r>
          </a:p>
          <a:p>
            <a:pPr algn="ctr"/>
            <a:r>
              <a:rPr lang="ar-SA" altLang="ar-SA" sz="1800" dirty="0"/>
              <a:t>استبعاد </a:t>
            </a:r>
          </a:p>
          <a:p>
            <a:pPr algn="ctr"/>
            <a:r>
              <a:rPr lang="ar-SA" altLang="ar-SA" sz="1800" dirty="0"/>
              <a:t>المقترحات </a:t>
            </a:r>
          </a:p>
          <a:p>
            <a:pPr algn="ctr"/>
            <a:r>
              <a:rPr lang="ar-SA" altLang="ar-SA" sz="1800" dirty="0"/>
              <a:t>الغير سليمة </a:t>
            </a:r>
          </a:p>
        </p:txBody>
      </p:sp>
      <p:sp>
        <p:nvSpPr>
          <p:cNvPr id="9" name="AutoShape 8"/>
          <p:cNvSpPr>
            <a:spLocks noChangeArrowheads="1"/>
          </p:cNvSpPr>
          <p:nvPr/>
        </p:nvSpPr>
        <p:spPr bwMode="auto">
          <a:xfrm>
            <a:off x="1187624" y="4280693"/>
            <a:ext cx="6408738" cy="595313"/>
          </a:xfrm>
          <a:prstGeom prst="roundRect">
            <a:avLst>
              <a:gd name="adj" fmla="val 16667"/>
            </a:avLst>
          </a:prstGeom>
          <a:solidFill>
            <a:srgbClr val="00B050"/>
          </a:solidFill>
          <a:ln w="9525">
            <a:solidFill>
              <a:schemeClr val="tx1"/>
            </a:solidFill>
            <a:round/>
            <a:headEnd/>
            <a:tailEnd/>
          </a:ln>
          <a:effectLst/>
          <a:extLst/>
        </p:spPr>
        <p:txBody>
          <a:bodyPr wrap="none" anchor="ctr"/>
          <a:lstStyle/>
          <a:p>
            <a:pPr algn="ctr"/>
            <a:r>
              <a:rPr lang="ar-SA" altLang="ar-SA" sz="4400" dirty="0"/>
              <a:t>مخزون الذاكرة </a:t>
            </a:r>
            <a:endParaRPr lang="en-US" altLang="ar-SA" sz="4400" dirty="0"/>
          </a:p>
        </p:txBody>
      </p:sp>
      <p:sp>
        <p:nvSpPr>
          <p:cNvPr id="10" name="AutoShape 9"/>
          <p:cNvSpPr>
            <a:spLocks noChangeArrowheads="1"/>
          </p:cNvSpPr>
          <p:nvPr/>
        </p:nvSpPr>
        <p:spPr bwMode="auto">
          <a:xfrm>
            <a:off x="-36512" y="2337519"/>
            <a:ext cx="1258887" cy="1026319"/>
          </a:xfrm>
          <a:prstGeom prst="octagon">
            <a:avLst>
              <a:gd name="adj" fmla="val 29287"/>
            </a:avLst>
          </a:prstGeom>
          <a:solidFill>
            <a:schemeClr val="accent4">
              <a:lumMod val="40000"/>
              <a:lumOff val="60000"/>
            </a:schemeClr>
          </a:solidFill>
          <a:ln w="9525">
            <a:solidFill>
              <a:schemeClr val="tx1"/>
            </a:solidFill>
            <a:miter lim="800000"/>
            <a:headEnd/>
            <a:tailEnd/>
          </a:ln>
          <a:effectLst/>
          <a:extLst/>
        </p:spPr>
        <p:txBody>
          <a:bodyPr wrap="none" anchor="ctr"/>
          <a:lstStyle/>
          <a:p>
            <a:pPr algn="ctr"/>
            <a:r>
              <a:rPr lang="ar-SA" altLang="ar-SA" dirty="0"/>
              <a:t>الناتج</a:t>
            </a:r>
            <a:endParaRPr lang="en-US" altLang="ar-SA" dirty="0"/>
          </a:p>
        </p:txBody>
      </p:sp>
      <p:sp>
        <p:nvSpPr>
          <p:cNvPr id="11" name="AutoShape 10"/>
          <p:cNvSpPr>
            <a:spLocks noChangeArrowheads="1"/>
          </p:cNvSpPr>
          <p:nvPr/>
        </p:nvSpPr>
        <p:spPr bwMode="auto">
          <a:xfrm>
            <a:off x="7704141" y="950230"/>
            <a:ext cx="935037" cy="917972"/>
          </a:xfrm>
          <a:prstGeom prst="wedgeRectCallout">
            <a:avLst>
              <a:gd name="adj1" fmla="val 19949"/>
              <a:gd name="adj2" fmla="val 71273"/>
            </a:avLst>
          </a:prstGeom>
          <a:solidFill>
            <a:srgbClr val="00B0F0"/>
          </a:solidFill>
          <a:ln w="9525">
            <a:solidFill>
              <a:schemeClr val="tx1"/>
            </a:solidFill>
            <a:miter lim="800000"/>
            <a:headEnd/>
            <a:tailEnd/>
          </a:ln>
          <a:effectLst/>
          <a:extLst/>
        </p:spPr>
        <p:txBody>
          <a:bodyPr/>
          <a:lstStyle/>
          <a:p>
            <a:pPr algn="ctr"/>
            <a:r>
              <a:rPr lang="ar-SA" altLang="ar-SA" sz="1200" dirty="0"/>
              <a:t>مدخلات</a:t>
            </a:r>
          </a:p>
          <a:p>
            <a:pPr algn="ctr"/>
            <a:r>
              <a:rPr lang="ar-SA" altLang="ar-SA" sz="1200" dirty="0"/>
              <a:t>كيف انطط الكرة بدون النظر اليها </a:t>
            </a:r>
          </a:p>
        </p:txBody>
      </p:sp>
      <p:sp>
        <p:nvSpPr>
          <p:cNvPr id="12" name="AutoShape 11"/>
          <p:cNvSpPr>
            <a:spLocks noChangeArrowheads="1"/>
          </p:cNvSpPr>
          <p:nvPr/>
        </p:nvSpPr>
        <p:spPr bwMode="auto">
          <a:xfrm rot="16200000">
            <a:off x="3260131" y="2897895"/>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13" name="AutoShape 12"/>
          <p:cNvSpPr>
            <a:spLocks noChangeArrowheads="1"/>
          </p:cNvSpPr>
          <p:nvPr/>
        </p:nvSpPr>
        <p:spPr bwMode="auto">
          <a:xfrm>
            <a:off x="5759450" y="192297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4" name="AutoShape 13"/>
          <p:cNvSpPr>
            <a:spLocks noChangeArrowheads="1"/>
          </p:cNvSpPr>
          <p:nvPr/>
        </p:nvSpPr>
        <p:spPr bwMode="auto">
          <a:xfrm>
            <a:off x="4175125" y="192297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5" name="AutoShape 14"/>
          <p:cNvSpPr>
            <a:spLocks noChangeArrowheads="1"/>
          </p:cNvSpPr>
          <p:nvPr/>
        </p:nvSpPr>
        <p:spPr bwMode="auto">
          <a:xfrm>
            <a:off x="2590800" y="1922971"/>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6" name="AutoShape 15"/>
          <p:cNvSpPr>
            <a:spLocks noChangeArrowheads="1"/>
          </p:cNvSpPr>
          <p:nvPr/>
        </p:nvSpPr>
        <p:spPr bwMode="auto">
          <a:xfrm rot="20748087">
            <a:off x="1077913" y="2259919"/>
            <a:ext cx="431800" cy="202406"/>
          </a:xfrm>
          <a:prstGeom prst="leftArrow">
            <a:avLst>
              <a:gd name="adj1" fmla="val 50000"/>
              <a:gd name="adj2" fmla="val 4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7" name="AutoShape 16"/>
          <p:cNvSpPr>
            <a:spLocks noChangeArrowheads="1"/>
          </p:cNvSpPr>
          <p:nvPr/>
        </p:nvSpPr>
        <p:spPr bwMode="auto">
          <a:xfrm rot="5400000">
            <a:off x="5919592" y="3057440"/>
            <a:ext cx="1613297" cy="206375"/>
          </a:xfrm>
          <a:prstGeom prst="leftArrow">
            <a:avLst>
              <a:gd name="adj1" fmla="val 50000"/>
              <a:gd name="adj2" fmla="val 2605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8" name="AutoShape 17"/>
          <p:cNvSpPr>
            <a:spLocks noChangeArrowheads="1"/>
          </p:cNvSpPr>
          <p:nvPr/>
        </p:nvSpPr>
        <p:spPr bwMode="auto">
          <a:xfrm rot="5400000">
            <a:off x="3268862" y="383610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19" name="AutoShape 18"/>
          <p:cNvSpPr>
            <a:spLocks noChangeArrowheads="1"/>
          </p:cNvSpPr>
          <p:nvPr/>
        </p:nvSpPr>
        <p:spPr bwMode="auto">
          <a:xfrm rot="5400000">
            <a:off x="1757562" y="383610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0" name="AutoShape 19"/>
          <p:cNvSpPr>
            <a:spLocks noChangeArrowheads="1"/>
          </p:cNvSpPr>
          <p:nvPr/>
        </p:nvSpPr>
        <p:spPr bwMode="auto">
          <a:xfrm rot="5400000">
            <a:off x="4997650" y="3836107"/>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1" name="AutoShape 20"/>
          <p:cNvSpPr>
            <a:spLocks noChangeArrowheads="1"/>
          </p:cNvSpPr>
          <p:nvPr/>
        </p:nvSpPr>
        <p:spPr bwMode="auto">
          <a:xfrm rot="5400000">
            <a:off x="4997650" y="2485939"/>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2" name="AutoShape 21"/>
          <p:cNvSpPr>
            <a:spLocks noChangeArrowheads="1"/>
          </p:cNvSpPr>
          <p:nvPr/>
        </p:nvSpPr>
        <p:spPr bwMode="auto">
          <a:xfrm rot="5400000">
            <a:off x="3341887" y="2485939"/>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3" name="AutoShape 22"/>
          <p:cNvSpPr>
            <a:spLocks noChangeArrowheads="1"/>
          </p:cNvSpPr>
          <p:nvPr/>
        </p:nvSpPr>
        <p:spPr bwMode="auto">
          <a:xfrm rot="5400000">
            <a:off x="1757562" y="2493082"/>
            <a:ext cx="586978" cy="215900"/>
          </a:xfrm>
          <a:prstGeom prst="leftArrow">
            <a:avLst>
              <a:gd name="adj1" fmla="val 50000"/>
              <a:gd name="adj2" fmla="val 906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SA"/>
          </a:p>
        </p:txBody>
      </p:sp>
      <p:sp>
        <p:nvSpPr>
          <p:cNvPr id="24" name="AutoShape 23"/>
          <p:cNvSpPr>
            <a:spLocks noChangeArrowheads="1"/>
          </p:cNvSpPr>
          <p:nvPr/>
        </p:nvSpPr>
        <p:spPr bwMode="auto">
          <a:xfrm rot="16200000">
            <a:off x="1704381" y="2897895"/>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25" name="AutoShape 24"/>
          <p:cNvSpPr>
            <a:spLocks noChangeArrowheads="1"/>
          </p:cNvSpPr>
          <p:nvPr/>
        </p:nvSpPr>
        <p:spPr bwMode="auto">
          <a:xfrm rot="16200000">
            <a:off x="4873031" y="2897895"/>
            <a:ext cx="648890" cy="749300"/>
          </a:xfrm>
          <a:prstGeom prst="flowChartDelay">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ar-SA" altLang="ar-SA"/>
              <a:t>تقييم</a:t>
            </a:r>
            <a:endParaRPr lang="en-US" altLang="ar-SA"/>
          </a:p>
        </p:txBody>
      </p:sp>
      <p:sp>
        <p:nvSpPr>
          <p:cNvPr id="26" name="Line 25"/>
          <p:cNvSpPr>
            <a:spLocks noChangeShapeType="1"/>
          </p:cNvSpPr>
          <p:nvPr/>
        </p:nvSpPr>
        <p:spPr bwMode="auto">
          <a:xfrm>
            <a:off x="5614988"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7" name="Line 26"/>
          <p:cNvSpPr>
            <a:spLocks noChangeShapeType="1"/>
          </p:cNvSpPr>
          <p:nvPr/>
        </p:nvSpPr>
        <p:spPr bwMode="auto">
          <a:xfrm>
            <a:off x="4794250"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8" name="Line 27"/>
          <p:cNvSpPr>
            <a:spLocks noChangeShapeType="1"/>
          </p:cNvSpPr>
          <p:nvPr/>
        </p:nvSpPr>
        <p:spPr bwMode="auto">
          <a:xfrm>
            <a:off x="4016375" y="2278968"/>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29" name="Line 28"/>
          <p:cNvSpPr>
            <a:spLocks noChangeShapeType="1"/>
          </p:cNvSpPr>
          <p:nvPr/>
        </p:nvSpPr>
        <p:spPr bwMode="auto">
          <a:xfrm>
            <a:off x="3167063"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0" name="Line 29"/>
          <p:cNvSpPr>
            <a:spLocks noChangeShapeType="1"/>
          </p:cNvSpPr>
          <p:nvPr/>
        </p:nvSpPr>
        <p:spPr bwMode="auto">
          <a:xfrm>
            <a:off x="2446338"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sp>
        <p:nvSpPr>
          <p:cNvPr id="31" name="Line 30"/>
          <p:cNvSpPr>
            <a:spLocks noChangeShapeType="1"/>
          </p:cNvSpPr>
          <p:nvPr/>
        </p:nvSpPr>
        <p:spPr bwMode="auto">
          <a:xfrm>
            <a:off x="1611313" y="2300400"/>
            <a:ext cx="0" cy="18359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SA"/>
          </a:p>
        </p:txBody>
      </p:sp>
      <p:pic>
        <p:nvPicPr>
          <p:cNvPr id="32" name="Picture 2" descr="C:\Users\ICOMPUTER\Desktop\lij.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8070852" y="2120225"/>
            <a:ext cx="749301" cy="1459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878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 عملي </a:t>
            </a:r>
            <a:endParaRPr lang="ar-SA" dirty="0"/>
          </a:p>
        </p:txBody>
      </p:sp>
      <p:sp>
        <p:nvSpPr>
          <p:cNvPr id="3" name="عنصر نائب للمحتوى 2"/>
          <p:cNvSpPr>
            <a:spLocks noGrp="1"/>
          </p:cNvSpPr>
          <p:nvPr>
            <p:ph idx="1"/>
          </p:nvPr>
        </p:nvSpPr>
        <p:spPr/>
        <p:txBody>
          <a:bodyPr>
            <a:normAutofit fontScale="70000" lnSpcReduction="20000"/>
          </a:bodyPr>
          <a:lstStyle/>
          <a:p>
            <a:pPr lvl="0"/>
            <a:r>
              <a:rPr lang="ar-SA" b="1" dirty="0">
                <a:solidFill>
                  <a:srgbClr val="00B050"/>
                </a:solidFill>
              </a:rPr>
              <a:t>اسم </a:t>
            </a:r>
            <a:r>
              <a:rPr lang="ar-SA" b="1" dirty="0" smtClean="0">
                <a:solidFill>
                  <a:srgbClr val="00B050"/>
                </a:solidFill>
              </a:rPr>
              <a:t>الخبرة: </a:t>
            </a:r>
            <a:r>
              <a:rPr lang="ar-SA" b="1" dirty="0"/>
              <a:t>تنطيط الكرة على الأرض في كرة السلة.</a:t>
            </a:r>
            <a:endParaRPr lang="en-US" dirty="0"/>
          </a:p>
          <a:p>
            <a:pPr lvl="0"/>
            <a:r>
              <a:rPr lang="ar-SA" b="1" dirty="0">
                <a:solidFill>
                  <a:srgbClr val="00B050"/>
                </a:solidFill>
              </a:rPr>
              <a:t>الهدف الحركي</a:t>
            </a:r>
            <a:r>
              <a:rPr lang="ar-SA" b="1" dirty="0"/>
              <a:t>: أن يؤدي الطالب تنطيط كرة السلة على الأرض بطرق مختلفة.</a:t>
            </a:r>
            <a:endParaRPr lang="en-US" dirty="0"/>
          </a:p>
          <a:p>
            <a:r>
              <a:rPr lang="ar-SA" b="1" dirty="0">
                <a:solidFill>
                  <a:srgbClr val="00B050"/>
                </a:solidFill>
              </a:rPr>
              <a:t>الهدف الوجداني</a:t>
            </a:r>
            <a:r>
              <a:rPr lang="ar-SA" b="1" dirty="0"/>
              <a:t>: أن يبرز الطالب قدراته الشخصية.</a:t>
            </a:r>
            <a:endParaRPr lang="en-US" dirty="0"/>
          </a:p>
          <a:p>
            <a:pPr lvl="0"/>
            <a:r>
              <a:rPr lang="ar-SA" b="1" dirty="0">
                <a:solidFill>
                  <a:srgbClr val="00B050"/>
                </a:solidFill>
              </a:rPr>
              <a:t>الصف</a:t>
            </a:r>
            <a:r>
              <a:rPr lang="ar-SA" b="1" dirty="0"/>
              <a:t>: الثالث الابتدائي.</a:t>
            </a:r>
            <a:endParaRPr lang="en-US" dirty="0"/>
          </a:p>
          <a:p>
            <a:pPr lvl="0"/>
            <a:r>
              <a:rPr lang="ar-SA" b="1" dirty="0">
                <a:solidFill>
                  <a:srgbClr val="00B050"/>
                </a:solidFill>
              </a:rPr>
              <a:t>الوحدة الأولى.</a:t>
            </a:r>
            <a:endParaRPr lang="en-US" dirty="0">
              <a:solidFill>
                <a:srgbClr val="00B050"/>
              </a:solidFill>
            </a:endParaRPr>
          </a:p>
          <a:p>
            <a:pPr lvl="0"/>
            <a:r>
              <a:rPr lang="ar-SA" b="1" dirty="0"/>
              <a:t>لدى الطالب خبرة سابقةً في تنطيط الكرة على الأرض باليد في الصف الثالث الابتدائي في الوحدة الأولى.</a:t>
            </a:r>
            <a:endParaRPr lang="en-US" dirty="0"/>
          </a:p>
          <a:p>
            <a:pPr lvl="0"/>
            <a:r>
              <a:rPr lang="ar-SA" b="1" dirty="0"/>
              <a:t>كل طالب تكون معه كرة سلة أو كرة يستطيع أن يؤدي بها </a:t>
            </a:r>
            <a:r>
              <a:rPr lang="ar-SA" b="1" dirty="0" err="1"/>
              <a:t>التنطيط</a:t>
            </a:r>
            <a:r>
              <a:rPr lang="ar-SA" b="1" dirty="0"/>
              <a:t>.</a:t>
            </a:r>
            <a:endParaRPr lang="en-US" dirty="0"/>
          </a:p>
          <a:p>
            <a:pPr lvl="0"/>
            <a:r>
              <a:rPr lang="ar-SA" b="1" dirty="0"/>
              <a:t>يشرح المعلم الأسلوب وأهدافه وكيفية التنفيذ واسم المهارة.</a:t>
            </a:r>
            <a:endParaRPr lang="en-US" dirty="0"/>
          </a:p>
          <a:p>
            <a:endParaRPr lang="ar-SA" dirty="0"/>
          </a:p>
        </p:txBody>
      </p:sp>
    </p:spTree>
    <p:extLst>
      <p:ext uri="{BB962C8B-B14F-4D97-AF65-F5344CB8AC3E}">
        <p14:creationId xmlns:p14="http://schemas.microsoft.com/office/powerpoint/2010/main" val="1350391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95486"/>
            <a:ext cx="8229600" cy="3394472"/>
          </a:xfrm>
        </p:spPr>
        <p:txBody>
          <a:bodyPr>
            <a:normAutofit fontScale="62500" lnSpcReduction="20000"/>
          </a:bodyPr>
          <a:lstStyle/>
          <a:p>
            <a:pPr lvl="0"/>
            <a:r>
              <a:rPr lang="ar-SA" b="1" dirty="0">
                <a:solidFill>
                  <a:srgbClr val="00B050"/>
                </a:solidFill>
              </a:rPr>
              <a:t>البدء بتقديم المشكلة.</a:t>
            </a:r>
            <a:endParaRPr lang="en-US" dirty="0">
              <a:solidFill>
                <a:srgbClr val="00B050"/>
              </a:solidFill>
            </a:endParaRPr>
          </a:p>
          <a:p>
            <a:pPr lvl="0"/>
            <a:r>
              <a:rPr lang="ar-SA" b="1" dirty="0">
                <a:solidFill>
                  <a:srgbClr val="00B050"/>
                </a:solidFill>
              </a:rPr>
              <a:t>من يستطيع أداء مهارة </a:t>
            </a:r>
            <a:r>
              <a:rPr lang="ar-SA" b="1" dirty="0" err="1">
                <a:solidFill>
                  <a:srgbClr val="00B050"/>
                </a:solidFill>
              </a:rPr>
              <a:t>التنطيط</a:t>
            </a:r>
            <a:r>
              <a:rPr lang="ar-SA" b="1" dirty="0">
                <a:solidFill>
                  <a:srgbClr val="00B050"/>
                </a:solidFill>
              </a:rPr>
              <a:t> في ثلاثة اتجاهات مختلفة ؟</a:t>
            </a:r>
            <a:endParaRPr lang="en-US" dirty="0">
              <a:solidFill>
                <a:srgbClr val="00B050"/>
              </a:solidFill>
            </a:endParaRPr>
          </a:p>
          <a:p>
            <a:r>
              <a:rPr lang="ar-SA" b="1" dirty="0"/>
              <a:t>ينتشر الطلاب في الملعب وكل طالب يبدأ في اكتشاف بدائل </a:t>
            </a:r>
            <a:r>
              <a:rPr lang="ar-SA" b="1" dirty="0" err="1"/>
              <a:t>للتنطيط</a:t>
            </a:r>
            <a:r>
              <a:rPr lang="ar-SA" b="1" dirty="0"/>
              <a:t> في مفهوم الاتجاه (الأمام- الخلف- الجانب).</a:t>
            </a:r>
            <a:endParaRPr lang="en-US" dirty="0"/>
          </a:p>
          <a:p>
            <a:pPr lvl="0"/>
            <a:r>
              <a:rPr lang="ar-SA" b="1" dirty="0"/>
              <a:t>يجب أن يعطي المعلم لكل طالب الوقت الكافي.</a:t>
            </a:r>
            <a:endParaRPr lang="en-US" dirty="0"/>
          </a:p>
          <a:p>
            <a:pPr lvl="0"/>
            <a:r>
              <a:rPr lang="ar-SA" b="1" dirty="0"/>
              <a:t>يتجول المعلم بين الطلاب لتقديم التغذية الراجعة.</a:t>
            </a:r>
            <a:endParaRPr lang="en-US" dirty="0"/>
          </a:p>
          <a:p>
            <a:pPr lvl="0"/>
            <a:r>
              <a:rPr lang="ar-SA" b="1" dirty="0">
                <a:solidFill>
                  <a:srgbClr val="00B050"/>
                </a:solidFill>
              </a:rPr>
              <a:t>من يستطيع أن يؤدي مهارة </a:t>
            </a:r>
            <a:r>
              <a:rPr lang="ar-SA" b="1" dirty="0" err="1">
                <a:solidFill>
                  <a:srgbClr val="00B050"/>
                </a:solidFill>
              </a:rPr>
              <a:t>التنطيط</a:t>
            </a:r>
            <a:r>
              <a:rPr lang="ar-SA" b="1" dirty="0">
                <a:solidFill>
                  <a:srgbClr val="00B050"/>
                </a:solidFill>
              </a:rPr>
              <a:t> من أربعة أوضاع مختلفة ؟</a:t>
            </a:r>
            <a:endParaRPr lang="en-US" dirty="0">
              <a:solidFill>
                <a:srgbClr val="00B050"/>
              </a:solidFill>
            </a:endParaRPr>
          </a:p>
          <a:p>
            <a:r>
              <a:rPr lang="ar-SA" b="1" dirty="0"/>
              <a:t>(مثال) من الوقوف – من الوقوف نصفا- الجثو نصفا- الجلوس).</a:t>
            </a:r>
            <a:endParaRPr lang="en-US" dirty="0"/>
          </a:p>
          <a:p>
            <a:pPr lvl="0"/>
            <a:r>
              <a:rPr lang="ar-SA" b="1" dirty="0">
                <a:solidFill>
                  <a:srgbClr val="00B050"/>
                </a:solidFill>
              </a:rPr>
              <a:t>من يستطيع أداء </a:t>
            </a:r>
            <a:r>
              <a:rPr lang="ar-SA" b="1" dirty="0" err="1">
                <a:solidFill>
                  <a:srgbClr val="00B050"/>
                </a:solidFill>
              </a:rPr>
              <a:t>التنطيط</a:t>
            </a:r>
            <a:r>
              <a:rPr lang="ar-SA" b="1" dirty="0">
                <a:solidFill>
                  <a:srgbClr val="00B050"/>
                </a:solidFill>
              </a:rPr>
              <a:t> بدون النظر إلى الكرة ؟</a:t>
            </a:r>
            <a:endParaRPr lang="en-US" dirty="0">
              <a:solidFill>
                <a:srgbClr val="00B050"/>
              </a:solidFill>
            </a:endParaRPr>
          </a:p>
          <a:p>
            <a:pPr lvl="0"/>
            <a:r>
              <a:rPr lang="ar-SA" b="1" dirty="0"/>
              <a:t>ما هي الأجزاء التي يمكن تحريكها في الجسم وأنت تنطط الكرة ؟</a:t>
            </a:r>
            <a:endParaRPr lang="en-US" dirty="0"/>
          </a:p>
          <a:p>
            <a:r>
              <a:rPr lang="ar-SA" b="1" dirty="0"/>
              <a:t>(مثال) الذراع الأخرى – الرأس- الرجل ...........)</a:t>
            </a:r>
            <a:endParaRPr lang="en-US" dirty="0"/>
          </a:p>
          <a:p>
            <a:endParaRPr lang="ar-SA" dirty="0"/>
          </a:p>
        </p:txBody>
      </p:sp>
    </p:spTree>
    <p:extLst>
      <p:ext uri="{BB962C8B-B14F-4D97-AF65-F5344CB8AC3E}">
        <p14:creationId xmlns:p14="http://schemas.microsoft.com/office/powerpoint/2010/main" val="323664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600" dirty="0" smtClean="0"/>
              <a:t>المراجع</a:t>
            </a:r>
            <a:endParaRPr lang="ar-SA" dirty="0"/>
          </a:p>
        </p:txBody>
      </p:sp>
      <p:sp>
        <p:nvSpPr>
          <p:cNvPr id="3" name="عنصر نائب للمحتوى 2"/>
          <p:cNvSpPr>
            <a:spLocks noGrp="1"/>
          </p:cNvSpPr>
          <p:nvPr>
            <p:ph idx="1"/>
          </p:nvPr>
        </p:nvSpPr>
        <p:spPr/>
        <p:txBody>
          <a:bodyPr>
            <a:noAutofit/>
          </a:bodyPr>
          <a:lstStyle/>
          <a:p>
            <a:pPr marL="0" lvl="1" indent="0"/>
            <a:r>
              <a:rPr lang="ar-SA" sz="1600" dirty="0"/>
              <a:t>ابو نمره ، محمد خميس، سعادة ،نايف (2009):</a:t>
            </a:r>
            <a:r>
              <a:rPr lang="ar-SA" sz="1600" b="1" i="1" dirty="0"/>
              <a:t>التربية الرياضة وطرق تدريسها </a:t>
            </a:r>
            <a:r>
              <a:rPr lang="ar-SA" sz="1600" dirty="0"/>
              <a:t>,الشركة العربية المتحدة ،القاهرة .</a:t>
            </a:r>
            <a:endParaRPr lang="en-US" sz="1200" dirty="0"/>
          </a:p>
          <a:p>
            <a:pPr marL="0" lvl="1" indent="0"/>
            <a:r>
              <a:rPr lang="ar-YE" sz="1600" dirty="0"/>
              <a:t> عبد الكريم , عفاف : (1989) </a:t>
            </a:r>
            <a:r>
              <a:rPr lang="ar-YE" sz="1600" b="1" i="1" dirty="0"/>
              <a:t>طرق التدريس في التربية البدنية والرياضية</a:t>
            </a:r>
            <a:r>
              <a:rPr lang="ar-YE" sz="1600" dirty="0"/>
              <a:t> , منشاة المعارف </a:t>
            </a:r>
            <a:r>
              <a:rPr lang="ar-YE" sz="1600" dirty="0" err="1"/>
              <a:t>بالاسكندرية</a:t>
            </a:r>
            <a:r>
              <a:rPr lang="ar-YE" sz="1600" dirty="0"/>
              <a:t>.</a:t>
            </a:r>
            <a:endParaRPr lang="en-US" sz="1200" dirty="0"/>
          </a:p>
          <a:p>
            <a:pPr marL="0" lvl="1" indent="0"/>
            <a:r>
              <a:rPr lang="ar-YE" sz="1600" dirty="0"/>
              <a:t>الحمد ,رشيد عبد العزيز ،السبر ،خالد ناصر (2005) : </a:t>
            </a:r>
            <a:r>
              <a:rPr lang="ar-YE" sz="1600" b="1" i="1" dirty="0"/>
              <a:t>اساليب التعليم في التربية البدنية</a:t>
            </a:r>
            <a:r>
              <a:rPr lang="ar-YE" sz="1600" dirty="0"/>
              <a:t> ,الرياض .</a:t>
            </a:r>
            <a:endParaRPr lang="en-US" sz="1200" dirty="0"/>
          </a:p>
          <a:p>
            <a:pPr marL="0" lvl="1" indent="0"/>
            <a:r>
              <a:rPr lang="ar-YE" sz="1600" dirty="0" err="1"/>
              <a:t>الحشحوش</a:t>
            </a:r>
            <a:r>
              <a:rPr lang="ar-YE" sz="1600" dirty="0" smtClean="0"/>
              <a:t>،</a:t>
            </a:r>
            <a:r>
              <a:rPr lang="ar-SA" sz="1600" dirty="0" smtClean="0"/>
              <a:t> </a:t>
            </a:r>
            <a:r>
              <a:rPr lang="ar-YE" sz="1600" dirty="0" smtClean="0"/>
              <a:t>خالد </a:t>
            </a:r>
            <a:r>
              <a:rPr lang="ar-YE" sz="1600" dirty="0"/>
              <a:t>محمد (2012):</a:t>
            </a:r>
            <a:r>
              <a:rPr lang="ar-YE" sz="1600" b="1" i="1" dirty="0"/>
              <a:t>طرق تدريس التربية الرياضية الحديثة</a:t>
            </a:r>
            <a:r>
              <a:rPr lang="ar-YE" sz="1600" dirty="0"/>
              <a:t>, مكتبة المجتمع العربي للطباعة والنشر ، عمان .</a:t>
            </a:r>
            <a:endParaRPr lang="en-US" sz="1200" dirty="0"/>
          </a:p>
          <a:p>
            <a:pPr marL="0" lvl="1" indent="0"/>
            <a:r>
              <a:rPr lang="ar-YE" sz="1600" dirty="0"/>
              <a:t>على ،وليد وعد الله ، محمد ،قصى حازم (2009) :</a:t>
            </a:r>
            <a:r>
              <a:rPr lang="ar-YE" sz="1600" b="1" i="1" dirty="0"/>
              <a:t>طرق تدريس التربية الرياضية كتاب منهجي لطلبة التربية الرياضية في كليات التربية الاساسية</a:t>
            </a:r>
            <a:r>
              <a:rPr lang="ar-YE" sz="1600" dirty="0"/>
              <a:t> ، الموصل .</a:t>
            </a:r>
            <a:endParaRPr lang="en-US" sz="1200" dirty="0"/>
          </a:p>
          <a:p>
            <a:pPr marL="0" lvl="1" indent="0"/>
            <a:r>
              <a:rPr lang="ar-YE" sz="1600" dirty="0" err="1"/>
              <a:t>البساطي</a:t>
            </a:r>
            <a:r>
              <a:rPr lang="ar-YE" sz="1600" dirty="0"/>
              <a:t> ،امر الله احمد (2009): </a:t>
            </a:r>
            <a:r>
              <a:rPr lang="ar-YE" sz="1600" b="1" i="1" dirty="0"/>
              <a:t>التدريس في التربية البدنية والرياضة</a:t>
            </a:r>
            <a:r>
              <a:rPr lang="ar-YE" sz="1600" dirty="0"/>
              <a:t> ،جامعه الملك سعود ،الرياض</a:t>
            </a:r>
            <a:endParaRPr lang="en-US" sz="1200" dirty="0"/>
          </a:p>
          <a:p>
            <a:pPr marL="0" lvl="1" indent="0"/>
            <a:r>
              <a:rPr lang="ar-SA" sz="1600" dirty="0"/>
              <a:t>الديري ،على(1999) :</a:t>
            </a:r>
            <a:r>
              <a:rPr lang="ar-SA" sz="1600" b="1" i="1" dirty="0"/>
              <a:t>طرق تدريس التربية البدنية في المرحلة الاساسية ( التربية الحركية ),</a:t>
            </a:r>
            <a:r>
              <a:rPr lang="ar-SA" sz="1600" dirty="0"/>
              <a:t>دار الكندي للنشر والتوزيع ،الاردن .</a:t>
            </a:r>
            <a:endParaRPr lang="en-US" sz="1200" dirty="0"/>
          </a:p>
          <a:p>
            <a:pPr marL="0" lvl="1" indent="0"/>
            <a:r>
              <a:rPr lang="ar-YE" sz="1600" dirty="0"/>
              <a:t>الامين , شاكر محمود وآخرين : (   1992 ) </a:t>
            </a:r>
            <a:r>
              <a:rPr lang="ar-YE" sz="1600" b="1" i="1" dirty="0"/>
              <a:t>اصول تدريس المواد الاجتماعية</a:t>
            </a:r>
            <a:r>
              <a:rPr lang="ar-YE" sz="1600" dirty="0"/>
              <a:t> , ط1, المكتبة الوطنية , بغداد , العراق .</a:t>
            </a:r>
            <a:endParaRPr lang="en-US" sz="1200" dirty="0"/>
          </a:p>
          <a:p>
            <a:pPr marL="0" lvl="1" indent="0"/>
            <a:r>
              <a:rPr lang="ar-SA" sz="1600" dirty="0"/>
              <a:t>خير الله، سيد محمد. الكناني، ممدوح. </a:t>
            </a:r>
            <a:r>
              <a:rPr lang="ar-SA" sz="1600" b="1" i="1" dirty="0"/>
              <a:t>سيكولوجية التعلم بين النظرية والتطبيق</a:t>
            </a:r>
            <a:r>
              <a:rPr lang="ar-SA" sz="1600" dirty="0"/>
              <a:t>. بيروت: دار النهضة العربية، 1983م.</a:t>
            </a:r>
            <a:endParaRPr lang="en-US" sz="1200" dirty="0"/>
          </a:p>
          <a:p>
            <a:pPr marL="0" indent="0"/>
            <a:endParaRPr lang="ar-SA" sz="2000" dirty="0"/>
          </a:p>
        </p:txBody>
      </p:sp>
    </p:spTree>
    <p:extLst>
      <p:ext uri="{BB962C8B-B14F-4D97-AF65-F5344CB8AC3E}">
        <p14:creationId xmlns:p14="http://schemas.microsoft.com/office/powerpoint/2010/main" val="445671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11510"/>
            <a:ext cx="8229600" cy="4183113"/>
          </a:xfrm>
        </p:spPr>
        <p:txBody>
          <a:bodyPr>
            <a:normAutofit fontScale="70000" lnSpcReduction="20000"/>
          </a:bodyPr>
          <a:lstStyle/>
          <a:p>
            <a:r>
              <a:rPr lang="ar-SA" dirty="0"/>
              <a:t>الدراسات العربية :</a:t>
            </a:r>
            <a:endParaRPr lang="en-US" sz="2400" dirty="0"/>
          </a:p>
          <a:p>
            <a:pPr marL="0" lvl="1" indent="0">
              <a:buNone/>
            </a:pPr>
            <a:r>
              <a:rPr lang="ar-YE" sz="2600" dirty="0"/>
              <a:t>احمد , زكية ابراهيم : (1990) (( فاعلية التدريس </a:t>
            </a:r>
            <a:r>
              <a:rPr lang="ar-YE" sz="2600" dirty="0" err="1"/>
              <a:t>باسلوب</a:t>
            </a:r>
            <a:r>
              <a:rPr lang="ar-YE" sz="2600" dirty="0"/>
              <a:t> الشرح والعرض واسلوب حل المشكلات على تحسين بعض القدرات الادراكية الحركية لتلميذات المرحلة الابتدائية)) </a:t>
            </a:r>
            <a:r>
              <a:rPr lang="ar-YE" sz="2600" dirty="0" err="1"/>
              <a:t>الموتمر</a:t>
            </a:r>
            <a:r>
              <a:rPr lang="ar-YE" sz="2600" dirty="0"/>
              <a:t> العلمي الاول , دور التربية الرياضية في حل المشكلات المعاصرة , المجلد الاول , كلية التربية الرياضية للبنات , جامعة الزقازيق , </a:t>
            </a:r>
            <a:r>
              <a:rPr lang="ar-YE" sz="2600" dirty="0" smtClean="0"/>
              <a:t>القاهرة.</a:t>
            </a:r>
            <a:endParaRPr lang="ar-SA" sz="2600" dirty="0" smtClean="0"/>
          </a:p>
          <a:p>
            <a:pPr marL="0" lvl="1" indent="0">
              <a:buNone/>
            </a:pPr>
            <a:endParaRPr lang="ar-SA" sz="2600" dirty="0"/>
          </a:p>
          <a:p>
            <a:pPr marL="0" lvl="1" indent="0">
              <a:buNone/>
            </a:pPr>
            <a:r>
              <a:rPr lang="ar-YE" sz="2600" dirty="0" smtClean="0"/>
              <a:t>حسو </a:t>
            </a:r>
            <a:r>
              <a:rPr lang="ar-YE" sz="2600" dirty="0"/>
              <a:t>, عبد الجبار عبد الرزاق : (1996) (( دراسة مقارنة بين الاسلوبين المتدرج والعكسي في تعليم قفزة اليدين الامامية على جهاز حصان القفز))  رسالة ماجستير , غير منشورة , كلية التربية الرياضية , جامعة </a:t>
            </a:r>
            <a:r>
              <a:rPr lang="ar-YE" sz="2600" dirty="0" smtClean="0"/>
              <a:t>الموصل.</a:t>
            </a:r>
            <a:endParaRPr lang="ar-SA" sz="2600" dirty="0" smtClean="0"/>
          </a:p>
          <a:p>
            <a:pPr marL="0" lvl="1" indent="0">
              <a:buNone/>
            </a:pPr>
            <a:endParaRPr lang="ar-SA" sz="2600" dirty="0"/>
          </a:p>
          <a:p>
            <a:pPr marL="0" lvl="1" indent="0">
              <a:buNone/>
            </a:pPr>
            <a:r>
              <a:rPr lang="ar-SA" sz="2600" dirty="0" smtClean="0"/>
              <a:t>شلش</a:t>
            </a:r>
            <a:r>
              <a:rPr lang="ar-SA" sz="2600" dirty="0"/>
              <a:t>، فلاح(2006): اثر استخدام اسلوب حل المشكلات في تعلم الضرب الساحق في الكرة الطائرة ) بحث ،منشور ،مجلة علوم التربية البدنية  ،العدد الخامس ،المجلد الثاني  </a:t>
            </a:r>
            <a:r>
              <a:rPr lang="ar-SA" sz="2600" dirty="0" smtClean="0"/>
              <a:t>.</a:t>
            </a:r>
          </a:p>
          <a:p>
            <a:pPr marL="0" lvl="1" indent="0">
              <a:buNone/>
            </a:pPr>
            <a:endParaRPr lang="ar-SA" sz="2600" dirty="0" smtClean="0"/>
          </a:p>
          <a:p>
            <a:pPr marL="0" lvl="1" indent="0">
              <a:buNone/>
            </a:pPr>
            <a:r>
              <a:rPr lang="ar-SA" sz="2600" dirty="0" err="1" smtClean="0"/>
              <a:t>قناوى</a:t>
            </a:r>
            <a:r>
              <a:rPr lang="ar-SA" sz="2600" dirty="0"/>
              <a:t>، شاكر. تأثير بعض استراتيجيات التدريس في تنمية القدرات الإبداعية من خلال مادة اللغة العربية بالتعليم الأساسي، رسالة دكتوراه غير منشورة، معهد الدراسات والبحوث التربوية، جامعة القاهرة، 1993م.</a:t>
            </a:r>
            <a:endParaRPr lang="en-US" sz="1700" dirty="0"/>
          </a:p>
          <a:p>
            <a:pPr marL="0" indent="0">
              <a:buNone/>
            </a:pPr>
            <a:endParaRPr lang="en-US" sz="2300" dirty="0"/>
          </a:p>
          <a:p>
            <a:endParaRPr lang="ar-SA" dirty="0"/>
          </a:p>
        </p:txBody>
      </p:sp>
    </p:spTree>
    <p:extLst>
      <p:ext uri="{BB962C8B-B14F-4D97-AF65-F5344CB8AC3E}">
        <p14:creationId xmlns:p14="http://schemas.microsoft.com/office/powerpoint/2010/main" val="77145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44208" y="195486"/>
            <a:ext cx="2283024" cy="857250"/>
          </a:xfrm>
        </p:spPr>
        <p:txBody>
          <a:bodyPr>
            <a:normAutofit/>
          </a:bodyPr>
          <a:lstStyle/>
          <a:p>
            <a:pPr algn="r"/>
            <a:r>
              <a:rPr lang="ar-SA" dirty="0" smtClean="0"/>
              <a:t>   </a:t>
            </a:r>
            <a:r>
              <a:rPr lang="ar-SA" sz="3200" dirty="0" smtClean="0">
                <a:solidFill>
                  <a:srgbClr val="C00000"/>
                </a:solidFill>
                <a:cs typeface="PT Bold Heading" panose="02010400000000000000" pitchFamily="2" charset="-78"/>
              </a:rPr>
              <a:t>مقدمة </a:t>
            </a:r>
            <a:endParaRPr lang="ar-SA"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251520" y="987574"/>
            <a:ext cx="8352928" cy="3394472"/>
          </a:xfrm>
        </p:spPr>
        <p:txBody>
          <a:bodyPr>
            <a:normAutofit/>
          </a:bodyPr>
          <a:lstStyle/>
          <a:p>
            <a:r>
              <a:rPr lang="ar-SA" sz="2400" dirty="0"/>
              <a:t>التربية الرياضية </a:t>
            </a:r>
            <a:r>
              <a:rPr lang="ar-SA" sz="2400" dirty="0" smtClean="0"/>
              <a:t>جزء </a:t>
            </a:r>
            <a:r>
              <a:rPr lang="ar-SA" sz="2400" dirty="0"/>
              <a:t>لا يتجزأ من التربية فقد اصبحت نموذجا تربويا ، يهدف الي تنمية الفرد </a:t>
            </a:r>
            <a:r>
              <a:rPr lang="ar-SA" sz="2400" dirty="0" smtClean="0"/>
              <a:t>.</a:t>
            </a:r>
          </a:p>
          <a:p>
            <a:r>
              <a:rPr lang="ar-SA" sz="2400" dirty="0"/>
              <a:t>وتعد طريقة حل المشكلات واحدة من الطرائق التعليمية التي يكون فيها الطالب محور العملية التعليمة </a:t>
            </a:r>
            <a:r>
              <a:rPr lang="ar-SA" sz="2400" dirty="0" smtClean="0"/>
              <a:t>.</a:t>
            </a:r>
            <a:endParaRPr lang="ar-SA" sz="2000" dirty="0" smtClean="0"/>
          </a:p>
          <a:p>
            <a:r>
              <a:rPr lang="ar-SA" sz="2400" dirty="0"/>
              <a:t>من أبرز الأساليب التي من خلال يمكن للمتعلم أن ينظم عملياته العقلية في معالجة الموقف والمشاكل، وخاصة المشكلات التي لم يسبق له المرور </a:t>
            </a:r>
            <a:r>
              <a:rPr lang="ar-SA" sz="2400" dirty="0" smtClean="0"/>
              <a:t>بها.</a:t>
            </a:r>
            <a:endParaRPr lang="ar-SA" sz="2400" dirty="0"/>
          </a:p>
        </p:txBody>
      </p:sp>
    </p:spTree>
    <p:extLst>
      <p:ext uri="{BB962C8B-B14F-4D97-AF65-F5344CB8AC3E}">
        <p14:creationId xmlns:p14="http://schemas.microsoft.com/office/powerpoint/2010/main" val="121692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55526"/>
            <a:ext cx="8229600" cy="3394472"/>
          </a:xfrm>
        </p:spPr>
        <p:txBody>
          <a:bodyPr>
            <a:normAutofit/>
          </a:bodyPr>
          <a:lstStyle/>
          <a:p>
            <a:r>
              <a:rPr lang="ar-SA" sz="2600" dirty="0"/>
              <a:t>أن الاهتمام بأسلوب حل </a:t>
            </a:r>
            <a:r>
              <a:rPr lang="ar-SA" sz="2600" dirty="0" smtClean="0"/>
              <a:t>المشكلات </a:t>
            </a:r>
            <a:r>
              <a:rPr lang="ar-SA" sz="2600" dirty="0"/>
              <a:t>بدأ على يد جون </a:t>
            </a:r>
            <a:r>
              <a:rPr lang="ar-SA" sz="2600" dirty="0" err="1" smtClean="0"/>
              <a:t>ديوى</a:t>
            </a:r>
            <a:r>
              <a:rPr lang="ar-SA" sz="2600" dirty="0" smtClean="0"/>
              <a:t> </a:t>
            </a:r>
            <a:r>
              <a:rPr lang="ar-SA" sz="2600" dirty="0"/>
              <a:t>(1910م) من </a:t>
            </a:r>
            <a:r>
              <a:rPr lang="ar-SA" sz="2600" dirty="0" smtClean="0"/>
              <a:t>خلال </a:t>
            </a:r>
            <a:r>
              <a:rPr lang="ar-SA" sz="2600" dirty="0"/>
              <a:t>كتابه كيف </a:t>
            </a:r>
            <a:r>
              <a:rPr lang="ar-SA" sz="2600" dirty="0" smtClean="0"/>
              <a:t>نفكر ثم </a:t>
            </a:r>
            <a:r>
              <a:rPr lang="ar-SA" sz="2600" dirty="0"/>
              <a:t>زاد الاهتمام بصورة واضحة </a:t>
            </a:r>
            <a:endParaRPr lang="en-US" sz="2600" dirty="0"/>
          </a:p>
          <a:p>
            <a:r>
              <a:rPr lang="ar-SA" sz="2600" dirty="0"/>
              <a:t>عام  1945، وذلك من خلال العددي من الدراسات التي قام بها </a:t>
            </a:r>
            <a:r>
              <a:rPr lang="ar-SA" sz="2600" dirty="0" err="1" smtClean="0"/>
              <a:t>ورثيمر</a:t>
            </a:r>
            <a:r>
              <a:rPr lang="ar-SA" sz="2600" dirty="0" smtClean="0"/>
              <a:t> </a:t>
            </a:r>
            <a:r>
              <a:rPr lang="ar-SA" sz="2600" dirty="0"/>
              <a:t>والدراسات التي قام بها جراهام </a:t>
            </a:r>
            <a:r>
              <a:rPr lang="ar-SA" sz="2600" dirty="0" smtClean="0"/>
              <a:t>والز.</a:t>
            </a:r>
          </a:p>
          <a:p>
            <a:r>
              <a:rPr lang="ar-SA" sz="2600" dirty="0"/>
              <a:t>ثم تم تبني هذا الأسلوب كثير من المنظمات والمراكز التي تهتم بتنمية القدرات الإبداعية في الولايات المتحدة الأمريكية وغيرها من الدول </a:t>
            </a:r>
            <a:r>
              <a:rPr lang="ar-SA" sz="2600" dirty="0" smtClean="0"/>
              <a:t> </a:t>
            </a:r>
          </a:p>
          <a:p>
            <a:endParaRPr lang="ar-SA" dirty="0"/>
          </a:p>
        </p:txBody>
      </p:sp>
    </p:spTree>
    <p:extLst>
      <p:ext uri="{BB962C8B-B14F-4D97-AF65-F5344CB8AC3E}">
        <p14:creationId xmlns:p14="http://schemas.microsoft.com/office/powerpoint/2010/main" val="327714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427984" y="771549"/>
            <a:ext cx="4248472" cy="2592289"/>
          </a:xfrm>
        </p:spPr>
        <p:txBody>
          <a:bodyPr>
            <a:normAutofit/>
          </a:bodyPr>
          <a:lstStyle/>
          <a:p>
            <a:r>
              <a:rPr lang="ar-SA" dirty="0" smtClean="0">
                <a:solidFill>
                  <a:srgbClr val="C00000"/>
                </a:solidFill>
                <a:effectLst>
                  <a:outerShdw blurRad="38100" dist="38100" dir="2700000" algn="tl">
                    <a:srgbClr val="000000">
                      <a:alpha val="43137"/>
                    </a:srgbClr>
                  </a:outerShdw>
                </a:effectLst>
                <a:cs typeface="PT Bold Heading" panose="02010400000000000000" pitchFamily="2" charset="-78"/>
              </a:rPr>
              <a:t>من أول من </a:t>
            </a:r>
            <a:br>
              <a:rPr lang="ar-SA" dirty="0" smtClean="0">
                <a:solidFill>
                  <a:srgbClr val="C00000"/>
                </a:solidFill>
                <a:effectLst>
                  <a:outerShdw blurRad="38100" dist="38100" dir="2700000" algn="tl">
                    <a:srgbClr val="000000">
                      <a:alpha val="43137"/>
                    </a:srgbClr>
                  </a:outerShdw>
                </a:effectLst>
                <a:cs typeface="PT Bold Heading" panose="02010400000000000000" pitchFamily="2" charset="-78"/>
              </a:rPr>
            </a:br>
            <a:r>
              <a:rPr lang="ar-SA" dirty="0" smtClean="0">
                <a:solidFill>
                  <a:srgbClr val="C00000"/>
                </a:solidFill>
                <a:effectLst>
                  <a:outerShdw blurRad="38100" dist="38100" dir="2700000" algn="tl">
                    <a:srgbClr val="000000">
                      <a:alpha val="43137"/>
                    </a:srgbClr>
                  </a:outerShdw>
                </a:effectLst>
                <a:cs typeface="PT Bold Heading" panose="02010400000000000000" pitchFamily="2" charset="-78"/>
              </a:rPr>
              <a:t>استخدم هذا الاسلوب </a:t>
            </a:r>
            <a:endParaRPr lang="ar-SA" dirty="0">
              <a:solidFill>
                <a:srgbClr val="C00000"/>
              </a:solidFill>
              <a:effectLst>
                <a:outerShdw blurRad="38100" dist="38100" dir="2700000" algn="tl">
                  <a:srgbClr val="000000">
                    <a:alpha val="43137"/>
                  </a:srgbClr>
                </a:outerShdw>
              </a:effectLst>
              <a:cs typeface="PT Bold Heading" panose="02010400000000000000" pitchFamily="2" charset="-78"/>
            </a:endParaRPr>
          </a:p>
        </p:txBody>
      </p:sp>
      <p:pic>
        <p:nvPicPr>
          <p:cNvPr id="7170" name="Picture 2" descr="http://www.voicejo.com/wp-content/uploads/130233147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31590"/>
            <a:ext cx="3619500" cy="215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295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11960" y="987574"/>
            <a:ext cx="4557192" cy="2304256"/>
          </a:xfrm>
        </p:spPr>
        <p:txBody>
          <a:bodyPr>
            <a:normAutofit/>
          </a:bodyPr>
          <a:lstStyle/>
          <a:p>
            <a:r>
              <a:rPr lang="ar-SA" dirty="0" smtClean="0"/>
              <a:t>الرسول عليه</a:t>
            </a:r>
            <a:br>
              <a:rPr lang="ar-SA" dirty="0" smtClean="0"/>
            </a:br>
            <a:r>
              <a:rPr lang="ar-SA" dirty="0" smtClean="0"/>
              <a:t> أفضل الصلاة وأتم التسليم</a:t>
            </a:r>
            <a:endParaRPr lang="ar-SA" dirty="0"/>
          </a:p>
        </p:txBody>
      </p:sp>
      <p:pic>
        <p:nvPicPr>
          <p:cNvPr id="2050" name="Picture 2" descr="http://www.enjaztech.com/vb/uploadcenter/uploads/01-2013/PIC-747-135916761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38"/>
            <a:ext cx="9144000" cy="5947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08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339502"/>
            <a:ext cx="8229600" cy="3394472"/>
          </a:xfrm>
        </p:spPr>
        <p:txBody>
          <a:bodyPr>
            <a:normAutofit fontScale="92500" lnSpcReduction="20000"/>
          </a:bodyPr>
          <a:lstStyle/>
          <a:p>
            <a:r>
              <a:rPr lang="ar-SA" dirty="0" smtClean="0"/>
              <a:t>إلا إن المتأمل في السنة النبوية يجد</a:t>
            </a:r>
          </a:p>
          <a:p>
            <a:pPr marL="0" indent="0">
              <a:buNone/>
            </a:pPr>
            <a:r>
              <a:rPr lang="ar-SA" dirty="0" smtClean="0"/>
              <a:t>أن هذا الرأي يحتاج إلى إعادة نظر،</a:t>
            </a:r>
          </a:p>
          <a:p>
            <a:pPr marL="0" indent="0">
              <a:buNone/>
            </a:pPr>
            <a:r>
              <a:rPr lang="ar-SA" dirty="0" smtClean="0"/>
              <a:t>لأنه سيجد نفسه أمام عدد من المواقف</a:t>
            </a:r>
          </a:p>
          <a:p>
            <a:pPr marL="0" indent="0">
              <a:buNone/>
            </a:pPr>
            <a:r>
              <a:rPr lang="ar-SA" dirty="0" smtClean="0"/>
              <a:t> التي استخدم فيها الرسول </a:t>
            </a:r>
            <a:r>
              <a:rPr lang="en-US" dirty="0" smtClean="0">
                <a:sym typeface="AGA Arabesque"/>
              </a:rPr>
              <a:t></a:t>
            </a:r>
            <a:r>
              <a:rPr lang="ar-SA" dirty="0" smtClean="0"/>
              <a:t> أسلوب </a:t>
            </a:r>
          </a:p>
          <a:p>
            <a:pPr marL="0" indent="0">
              <a:buNone/>
            </a:pPr>
            <a:r>
              <a:rPr lang="ar-SA" dirty="0" smtClean="0"/>
              <a:t>حل المشكلات عندما تواجهه أو تعرض</a:t>
            </a:r>
          </a:p>
          <a:p>
            <a:pPr marL="0" indent="0">
              <a:buNone/>
            </a:pPr>
            <a:r>
              <a:rPr lang="ar-SA" dirty="0" smtClean="0"/>
              <a:t>عليه مشكلة ما، ومن ذلك أنه </a:t>
            </a:r>
            <a:r>
              <a:rPr lang="en-US" dirty="0" smtClean="0">
                <a:sym typeface="AGA Arabesque"/>
              </a:rPr>
              <a:t></a:t>
            </a:r>
            <a:r>
              <a:rPr lang="ar-SA" dirty="0" smtClean="0"/>
              <a:t> استخدمه</a:t>
            </a:r>
          </a:p>
          <a:p>
            <a:r>
              <a:rPr lang="ar-SA" dirty="0" smtClean="0"/>
              <a:t> عندما ظهرت مشكلة سماع الأذان،</a:t>
            </a:r>
          </a:p>
          <a:p>
            <a:endParaRPr lang="ar-SA" dirty="0"/>
          </a:p>
        </p:txBody>
      </p:sp>
      <p:pic>
        <p:nvPicPr>
          <p:cNvPr id="8194" name="Picture 2" descr="http://www.lahaonline.com/media/images/articles/facpeople/17134605283l0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958" y="314146"/>
            <a:ext cx="3480286" cy="314876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92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smtClean="0">
                <a:solidFill>
                  <a:srgbClr val="C00000"/>
                </a:solidFill>
                <a:cs typeface="PT Bold Heading" panose="02010400000000000000" pitchFamily="2" charset="-78"/>
              </a:rPr>
              <a:t>دراسات عن فاعلية الاسلوب :</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467544" y="1059582"/>
            <a:ext cx="8229600" cy="3394472"/>
          </a:xfrm>
        </p:spPr>
        <p:txBody>
          <a:bodyPr>
            <a:noAutofit/>
          </a:bodyPr>
          <a:lstStyle/>
          <a:p>
            <a:r>
              <a:rPr lang="ar-SA" sz="2400" dirty="0"/>
              <a:t>دراسة احمد , زكية ابراهيم ,( 1990 ) (( فاعلية التدريس بأسلوب الشرح والعرض واسلوب حل المشكلات على تحسين بعض القدرات الادراكية الحركية لتلميذات المرحلة الابتدائية ))وأجريت الدراسة على عينة مكونة من (60) تلميذة من تلميذات الصف الثاني واسفرت النتائج عما </a:t>
            </a:r>
            <a:r>
              <a:rPr lang="ar-SA" sz="2400" dirty="0" err="1"/>
              <a:t>ياتي</a:t>
            </a:r>
            <a:r>
              <a:rPr lang="ar-SA" sz="2400" dirty="0"/>
              <a:t> :</a:t>
            </a:r>
            <a:r>
              <a:rPr lang="ar-SA" sz="2400" u="sng" dirty="0"/>
              <a:t>ان التدريس بأسلوب حل المشكلات </a:t>
            </a:r>
            <a:r>
              <a:rPr lang="ar-SA" sz="2400" u="sng" dirty="0" smtClean="0"/>
              <a:t>كان </a:t>
            </a:r>
            <a:r>
              <a:rPr lang="ar-SA" sz="2400" u="sng" dirty="0"/>
              <a:t>اكثر فاعلية من اسلوب الشرح والعرض على تحسين بعض القدرات الادراكية الحركية لدى افراد عينة البحث .</a:t>
            </a:r>
          </a:p>
        </p:txBody>
      </p:sp>
    </p:spTree>
    <p:extLst>
      <p:ext uri="{BB962C8B-B14F-4D97-AF65-F5344CB8AC3E}">
        <p14:creationId xmlns:p14="http://schemas.microsoft.com/office/powerpoint/2010/main" val="225632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a:solidFill>
                  <a:srgbClr val="C00000"/>
                </a:solidFill>
                <a:cs typeface="PT Bold Heading" panose="02010400000000000000" pitchFamily="2" charset="-78"/>
              </a:rPr>
              <a:t>تعريف أسلوب حل المشكلات: </a:t>
            </a:r>
          </a:p>
        </p:txBody>
      </p:sp>
      <p:sp>
        <p:nvSpPr>
          <p:cNvPr id="3" name="عنصر نائب للمحتوى 2"/>
          <p:cNvSpPr>
            <a:spLocks noGrp="1"/>
          </p:cNvSpPr>
          <p:nvPr>
            <p:ph idx="1"/>
          </p:nvPr>
        </p:nvSpPr>
        <p:spPr/>
        <p:txBody>
          <a:bodyPr>
            <a:normAutofit/>
          </a:bodyPr>
          <a:lstStyle/>
          <a:p>
            <a:r>
              <a:rPr lang="ar-SA" sz="2800" dirty="0" smtClean="0"/>
              <a:t>((</a:t>
            </a:r>
            <a:r>
              <a:rPr lang="ar-SA" sz="2800" dirty="0"/>
              <a:t>هو سلوك ينظم المفاهيم والقواعد التي سبق تعلمها بطريقة تساعد على تطبيقها في الموقف المشكل الذي يواجه الطالب. وبذلك يكون الطالب قد تعلم شيئا جديدا هو سلوك حل المشكلة، وهو مستوى أعلى من مستوى تعلم المبادئ والقواعد والحقائق </a:t>
            </a:r>
            <a:r>
              <a:rPr lang="ar-SA" dirty="0" smtClean="0"/>
              <a:t>))</a:t>
            </a:r>
            <a:endParaRPr lang="ar-SA" dirty="0"/>
          </a:p>
        </p:txBody>
      </p:sp>
    </p:spTree>
    <p:extLst>
      <p:ext uri="{BB962C8B-B14F-4D97-AF65-F5344CB8AC3E}">
        <p14:creationId xmlns:p14="http://schemas.microsoft.com/office/powerpoint/2010/main" val="140312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TotalTime>
  <Words>1633</Words>
  <Application>Microsoft Office PowerPoint</Application>
  <PresentationFormat>عرض على الشاشة (9:16)‏</PresentationFormat>
  <Paragraphs>210</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نسق Office</vt:lpstr>
      <vt:lpstr>عرض تقديمي في PowerPoint</vt:lpstr>
      <vt:lpstr>أسلوب التفكير المتشعب (حــل المشكلة)</vt:lpstr>
      <vt:lpstr>   مقدمة </vt:lpstr>
      <vt:lpstr>عرض تقديمي في PowerPoint</vt:lpstr>
      <vt:lpstr>من أول من  استخدم هذا الاسلوب </vt:lpstr>
      <vt:lpstr>الرسول عليه  أفضل الصلاة وأتم التسليم</vt:lpstr>
      <vt:lpstr>عرض تقديمي في PowerPoint</vt:lpstr>
      <vt:lpstr>دراسات عن فاعلية الاسلوب :</vt:lpstr>
      <vt:lpstr>تعريف أسلوب حل المشكلات: </vt:lpstr>
      <vt:lpstr>وصف الأسلوب :</vt:lpstr>
      <vt:lpstr>عرض تقديمي في PowerPoint</vt:lpstr>
      <vt:lpstr>بنية أسلوب التفكير المتشعب (حل المشكلة):  (الحمد والسبر،2005)</vt:lpstr>
      <vt:lpstr>قرارات التخطيط </vt:lpstr>
      <vt:lpstr>قرارات التنفيذ</vt:lpstr>
      <vt:lpstr>قرارات التقويم</vt:lpstr>
      <vt:lpstr>خطوات حل المشكلة :</vt:lpstr>
      <vt:lpstr>أهداف أسلوب التفكير المتشعب (حل المشكلات) :</vt:lpstr>
      <vt:lpstr>مميزات أسلوب حل المشكلات:</vt:lpstr>
      <vt:lpstr>قنوات النمو في أسلوب التفكير المتشعب (حل المشكلة):</vt:lpstr>
      <vt:lpstr>أحد نماذج حل المشكلات : </vt:lpstr>
      <vt:lpstr>عرض تقديمي في PowerPoint</vt:lpstr>
      <vt:lpstr>عرض تقديمي في PowerPoint</vt:lpstr>
      <vt:lpstr>عرض تقديمي في PowerPoint</vt:lpstr>
      <vt:lpstr>عرض تقديمي في PowerPoint</vt:lpstr>
      <vt:lpstr>مثال : عملي </vt:lpstr>
      <vt:lpstr>عرض تقديمي في PowerPoint</vt:lpstr>
      <vt:lpstr>المراجع</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أسلوب التفكير المتشعب (حــل المشكلة)</dc:title>
  <dc:creator>ICOMPUTER</dc:creator>
  <cp:lastModifiedBy>ICOMPUTER</cp:lastModifiedBy>
  <cp:revision>21</cp:revision>
  <dcterms:created xsi:type="dcterms:W3CDTF">2015-04-17T14:12:09Z</dcterms:created>
  <dcterms:modified xsi:type="dcterms:W3CDTF">2015-05-07T23:21:47Z</dcterms:modified>
</cp:coreProperties>
</file>