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5"/>
  </p:notesMasterIdLst>
  <p:sldIdLst>
    <p:sldId id="256" r:id="rId2"/>
    <p:sldId id="298" r:id="rId3"/>
    <p:sldId id="258" r:id="rId4"/>
    <p:sldId id="297" r:id="rId5"/>
    <p:sldId id="257" r:id="rId6"/>
    <p:sldId id="261" r:id="rId7"/>
    <p:sldId id="272" r:id="rId8"/>
    <p:sldId id="268" r:id="rId9"/>
    <p:sldId id="269" r:id="rId10"/>
    <p:sldId id="270" r:id="rId11"/>
    <p:sldId id="271" r:id="rId12"/>
    <p:sldId id="299" r:id="rId13"/>
    <p:sldId id="259" r:id="rId14"/>
    <p:sldId id="273" r:id="rId15"/>
    <p:sldId id="274" r:id="rId16"/>
    <p:sldId id="275" r:id="rId17"/>
    <p:sldId id="276" r:id="rId18"/>
    <p:sldId id="277" r:id="rId19"/>
    <p:sldId id="300" r:id="rId20"/>
    <p:sldId id="262" r:id="rId21"/>
    <p:sldId id="278" r:id="rId22"/>
    <p:sldId id="279" r:id="rId23"/>
    <p:sldId id="263" r:id="rId24"/>
    <p:sldId id="264" r:id="rId25"/>
    <p:sldId id="280" r:id="rId26"/>
    <p:sldId id="290" r:id="rId27"/>
    <p:sldId id="291" r:id="rId28"/>
    <p:sldId id="292" r:id="rId29"/>
    <p:sldId id="293" r:id="rId30"/>
    <p:sldId id="294" r:id="rId31"/>
    <p:sldId id="295" r:id="rId32"/>
    <p:sldId id="301" r:id="rId33"/>
    <p:sldId id="265" r:id="rId34"/>
    <p:sldId id="284" r:id="rId35"/>
    <p:sldId id="285" r:id="rId36"/>
    <p:sldId id="286" r:id="rId37"/>
    <p:sldId id="287" r:id="rId38"/>
    <p:sldId id="302" r:id="rId39"/>
    <p:sldId id="266" r:id="rId40"/>
    <p:sldId id="267" r:id="rId41"/>
    <p:sldId id="288" r:id="rId42"/>
    <p:sldId id="289" r:id="rId43"/>
    <p:sldId id="296" r:id="rId4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70" d="100"/>
          <a:sy n="70" d="100"/>
        </p:scale>
        <p:origin x="-72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791ACD7-A04E-472C-8EF5-6E67DF51439B}" type="datetimeFigureOut">
              <a:rPr lang="ar-SA" smtClean="0"/>
              <a:pPr/>
              <a:t>18/05/36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54961B8-73AF-4D32-A5A8-B262409827E8}" type="slidenum">
              <a:rPr lang="ar-SA" smtClean="0"/>
              <a:pPr/>
              <a:t>‹#›</a:t>
            </a:fld>
            <a:endParaRPr lang="ar-SA"/>
          </a:p>
        </p:txBody>
      </p:sp>
    </p:spTree>
    <p:extLst>
      <p:ext uri="{BB962C8B-B14F-4D97-AF65-F5344CB8AC3E}">
        <p14:creationId xmlns="" xmlns:p14="http://schemas.microsoft.com/office/powerpoint/2010/main" val="20164685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654961B8-73AF-4D32-A5A8-B262409827E8}" type="slidenum">
              <a:rPr lang="ar-SA" smtClean="0"/>
              <a:pPr/>
              <a:t>6</a:t>
            </a:fld>
            <a:endParaRPr lang="ar-SA"/>
          </a:p>
        </p:txBody>
      </p:sp>
    </p:spTree>
    <p:extLst>
      <p:ext uri="{BB962C8B-B14F-4D97-AF65-F5344CB8AC3E}">
        <p14:creationId xmlns="" xmlns:p14="http://schemas.microsoft.com/office/powerpoint/2010/main" val="249764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654961B8-73AF-4D32-A5A8-B262409827E8}" type="slidenum">
              <a:rPr lang="ar-SA" smtClean="0"/>
              <a:pPr/>
              <a:t>39</a:t>
            </a:fld>
            <a:endParaRPr lang="ar-SA"/>
          </a:p>
        </p:txBody>
      </p:sp>
    </p:spTree>
    <p:extLst>
      <p:ext uri="{BB962C8B-B14F-4D97-AF65-F5344CB8AC3E}">
        <p14:creationId xmlns="" xmlns:p14="http://schemas.microsoft.com/office/powerpoint/2010/main" val="2191127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893D88E-A955-4644-92F7-5F24D91202F3}" type="datetimeFigureOut">
              <a:rPr lang="ar-SA" smtClean="0"/>
              <a:pPr/>
              <a:t>18/05/36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A1E00EC-206C-4EC8-A3E0-FCD96A4D84C2}" type="slidenum">
              <a:rPr lang="ar-SA" smtClean="0"/>
              <a:pPr/>
              <a:t>‹#›</a:t>
            </a:fld>
            <a:endParaRPr lang="ar-SA"/>
          </a:p>
        </p:txBody>
      </p:sp>
    </p:spTree>
    <p:extLst>
      <p:ext uri="{BB962C8B-B14F-4D97-AF65-F5344CB8AC3E}">
        <p14:creationId xmlns="" xmlns:p14="http://schemas.microsoft.com/office/powerpoint/2010/main" val="70297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893D88E-A955-4644-92F7-5F24D91202F3}" type="datetimeFigureOut">
              <a:rPr lang="ar-SA" smtClean="0"/>
              <a:pPr/>
              <a:t>18/05/36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A1E00EC-206C-4EC8-A3E0-FCD96A4D84C2}" type="slidenum">
              <a:rPr lang="ar-SA" smtClean="0"/>
              <a:pPr/>
              <a:t>‹#›</a:t>
            </a:fld>
            <a:endParaRPr lang="ar-SA"/>
          </a:p>
        </p:txBody>
      </p:sp>
    </p:spTree>
    <p:extLst>
      <p:ext uri="{BB962C8B-B14F-4D97-AF65-F5344CB8AC3E}">
        <p14:creationId xmlns="" xmlns:p14="http://schemas.microsoft.com/office/powerpoint/2010/main" val="18691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893D88E-A955-4644-92F7-5F24D91202F3}" type="datetimeFigureOut">
              <a:rPr lang="ar-SA" smtClean="0"/>
              <a:pPr/>
              <a:t>18/05/36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A1E00EC-206C-4EC8-A3E0-FCD96A4D84C2}" type="slidenum">
              <a:rPr lang="ar-SA" smtClean="0"/>
              <a:pPr/>
              <a:t>‹#›</a:t>
            </a:fld>
            <a:endParaRPr lang="ar-SA"/>
          </a:p>
        </p:txBody>
      </p:sp>
    </p:spTree>
    <p:extLst>
      <p:ext uri="{BB962C8B-B14F-4D97-AF65-F5344CB8AC3E}">
        <p14:creationId xmlns="" xmlns:p14="http://schemas.microsoft.com/office/powerpoint/2010/main" val="127378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893D88E-A955-4644-92F7-5F24D91202F3}" type="datetimeFigureOut">
              <a:rPr lang="ar-SA" smtClean="0"/>
              <a:pPr/>
              <a:t>18/05/36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A1E00EC-206C-4EC8-A3E0-FCD96A4D84C2}" type="slidenum">
              <a:rPr lang="ar-SA" smtClean="0"/>
              <a:pPr/>
              <a:t>‹#›</a:t>
            </a:fld>
            <a:endParaRPr lang="ar-SA"/>
          </a:p>
        </p:txBody>
      </p:sp>
    </p:spTree>
    <p:extLst>
      <p:ext uri="{BB962C8B-B14F-4D97-AF65-F5344CB8AC3E}">
        <p14:creationId xmlns="" xmlns:p14="http://schemas.microsoft.com/office/powerpoint/2010/main" val="352231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893D88E-A955-4644-92F7-5F24D91202F3}" type="datetimeFigureOut">
              <a:rPr lang="ar-SA" smtClean="0"/>
              <a:pPr/>
              <a:t>18/05/36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A1E00EC-206C-4EC8-A3E0-FCD96A4D84C2}" type="slidenum">
              <a:rPr lang="ar-SA" smtClean="0"/>
              <a:pPr/>
              <a:t>‹#›</a:t>
            </a:fld>
            <a:endParaRPr lang="ar-SA"/>
          </a:p>
        </p:txBody>
      </p:sp>
    </p:spTree>
    <p:extLst>
      <p:ext uri="{BB962C8B-B14F-4D97-AF65-F5344CB8AC3E}">
        <p14:creationId xmlns="" xmlns:p14="http://schemas.microsoft.com/office/powerpoint/2010/main" val="330686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893D88E-A955-4644-92F7-5F24D91202F3}" type="datetimeFigureOut">
              <a:rPr lang="ar-SA" smtClean="0"/>
              <a:pPr/>
              <a:t>18/05/36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A1E00EC-206C-4EC8-A3E0-FCD96A4D84C2}" type="slidenum">
              <a:rPr lang="ar-SA" smtClean="0"/>
              <a:pPr/>
              <a:t>‹#›</a:t>
            </a:fld>
            <a:endParaRPr lang="ar-SA"/>
          </a:p>
        </p:txBody>
      </p:sp>
    </p:spTree>
    <p:extLst>
      <p:ext uri="{BB962C8B-B14F-4D97-AF65-F5344CB8AC3E}">
        <p14:creationId xmlns="" xmlns:p14="http://schemas.microsoft.com/office/powerpoint/2010/main" val="270826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F893D88E-A955-4644-92F7-5F24D91202F3}" type="datetimeFigureOut">
              <a:rPr lang="ar-SA" smtClean="0"/>
              <a:pPr/>
              <a:t>18/05/36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A1E00EC-206C-4EC8-A3E0-FCD96A4D84C2}" type="slidenum">
              <a:rPr lang="ar-SA" smtClean="0"/>
              <a:pPr/>
              <a:t>‹#›</a:t>
            </a:fld>
            <a:endParaRPr lang="ar-SA"/>
          </a:p>
        </p:txBody>
      </p:sp>
    </p:spTree>
    <p:extLst>
      <p:ext uri="{BB962C8B-B14F-4D97-AF65-F5344CB8AC3E}">
        <p14:creationId xmlns="" xmlns:p14="http://schemas.microsoft.com/office/powerpoint/2010/main" val="290694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F893D88E-A955-4644-92F7-5F24D91202F3}" type="datetimeFigureOut">
              <a:rPr lang="ar-SA" smtClean="0"/>
              <a:pPr/>
              <a:t>18/05/36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A1E00EC-206C-4EC8-A3E0-FCD96A4D84C2}" type="slidenum">
              <a:rPr lang="ar-SA" smtClean="0"/>
              <a:pPr/>
              <a:t>‹#›</a:t>
            </a:fld>
            <a:endParaRPr lang="ar-SA"/>
          </a:p>
        </p:txBody>
      </p:sp>
    </p:spTree>
    <p:extLst>
      <p:ext uri="{BB962C8B-B14F-4D97-AF65-F5344CB8AC3E}">
        <p14:creationId xmlns="" xmlns:p14="http://schemas.microsoft.com/office/powerpoint/2010/main" val="203256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893D88E-A955-4644-92F7-5F24D91202F3}" type="datetimeFigureOut">
              <a:rPr lang="ar-SA" smtClean="0"/>
              <a:pPr/>
              <a:t>18/05/36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A1E00EC-206C-4EC8-A3E0-FCD96A4D84C2}" type="slidenum">
              <a:rPr lang="ar-SA" smtClean="0"/>
              <a:pPr/>
              <a:t>‹#›</a:t>
            </a:fld>
            <a:endParaRPr lang="ar-SA"/>
          </a:p>
        </p:txBody>
      </p:sp>
    </p:spTree>
    <p:extLst>
      <p:ext uri="{BB962C8B-B14F-4D97-AF65-F5344CB8AC3E}">
        <p14:creationId xmlns="" xmlns:p14="http://schemas.microsoft.com/office/powerpoint/2010/main" val="2733274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893D88E-A955-4644-92F7-5F24D91202F3}" type="datetimeFigureOut">
              <a:rPr lang="ar-SA" smtClean="0"/>
              <a:pPr/>
              <a:t>18/05/36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A1E00EC-206C-4EC8-A3E0-FCD96A4D84C2}" type="slidenum">
              <a:rPr lang="ar-SA" smtClean="0"/>
              <a:pPr/>
              <a:t>‹#›</a:t>
            </a:fld>
            <a:endParaRPr lang="ar-SA"/>
          </a:p>
        </p:txBody>
      </p:sp>
    </p:spTree>
    <p:extLst>
      <p:ext uri="{BB962C8B-B14F-4D97-AF65-F5344CB8AC3E}">
        <p14:creationId xmlns="" xmlns:p14="http://schemas.microsoft.com/office/powerpoint/2010/main" val="112646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893D88E-A955-4644-92F7-5F24D91202F3}" type="datetimeFigureOut">
              <a:rPr lang="ar-SA" smtClean="0"/>
              <a:pPr/>
              <a:t>18/05/36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A1E00EC-206C-4EC8-A3E0-FCD96A4D84C2}" type="slidenum">
              <a:rPr lang="ar-SA" smtClean="0"/>
              <a:pPr/>
              <a:t>‹#›</a:t>
            </a:fld>
            <a:endParaRPr lang="ar-SA"/>
          </a:p>
        </p:txBody>
      </p:sp>
    </p:spTree>
    <p:extLst>
      <p:ext uri="{BB962C8B-B14F-4D97-AF65-F5344CB8AC3E}">
        <p14:creationId xmlns="" xmlns:p14="http://schemas.microsoft.com/office/powerpoint/2010/main" val="289888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893D88E-A955-4644-92F7-5F24D91202F3}" type="datetimeFigureOut">
              <a:rPr lang="ar-SA" smtClean="0"/>
              <a:pPr/>
              <a:t>18/05/36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A1E00EC-206C-4EC8-A3E0-FCD96A4D84C2}" type="slidenum">
              <a:rPr lang="ar-SA" smtClean="0"/>
              <a:pPr/>
              <a:t>‹#›</a:t>
            </a:fld>
            <a:endParaRPr lang="ar-SA"/>
          </a:p>
        </p:txBody>
      </p:sp>
    </p:spTree>
    <p:extLst>
      <p:ext uri="{BB962C8B-B14F-4D97-AF65-F5344CB8AC3E}">
        <p14:creationId xmlns="" xmlns:p14="http://schemas.microsoft.com/office/powerpoint/2010/main" val="2048835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71600" y="785794"/>
            <a:ext cx="7772400" cy="4100540"/>
          </a:xfrm>
        </p:spPr>
        <p:txBody>
          <a:bodyPr>
            <a:noAutofit/>
          </a:bodyPr>
          <a:lstStyle/>
          <a:p>
            <a:r>
              <a:rPr lang="ar-SA" sz="6600" b="1" dirty="0" smtClean="0">
                <a:solidFill>
                  <a:srgbClr val="0070C0"/>
                </a:solidFill>
              </a:rPr>
              <a:t>القواعد التنظيمية والإجراءات التنفيذية للتدريس الفعّال وإدارة الحصة في التربية البدنية</a:t>
            </a:r>
            <a:r>
              <a:rPr lang="en-US" sz="6600" b="1" dirty="0" smtClean="0">
                <a:solidFill>
                  <a:srgbClr val="0070C0"/>
                </a:solidFill>
              </a:rPr>
              <a:t/>
            </a:r>
            <a:br>
              <a:rPr lang="en-US" sz="6600" b="1" dirty="0" smtClean="0">
                <a:solidFill>
                  <a:srgbClr val="0070C0"/>
                </a:solidFill>
              </a:rPr>
            </a:br>
            <a:r>
              <a:rPr lang="ar-SA" sz="6600" b="1" dirty="0" smtClean="0">
                <a:solidFill>
                  <a:srgbClr val="0070C0"/>
                </a:solidFill>
              </a:rPr>
              <a:t>ــــــــــــــــــــــــــــــــــــــــــــ</a:t>
            </a:r>
            <a:endParaRPr lang="ar-SA" sz="6600" b="1" dirty="0">
              <a:solidFill>
                <a:srgbClr val="0070C0"/>
              </a:solidFill>
            </a:endParaRPr>
          </a:p>
        </p:txBody>
      </p:sp>
      <p:sp>
        <p:nvSpPr>
          <p:cNvPr id="4" name="مربع نص 3"/>
          <p:cNvSpPr txBox="1"/>
          <p:nvPr/>
        </p:nvSpPr>
        <p:spPr>
          <a:xfrm>
            <a:off x="714348" y="5143512"/>
            <a:ext cx="8072462" cy="461665"/>
          </a:xfrm>
          <a:prstGeom prst="rect">
            <a:avLst/>
          </a:prstGeom>
          <a:noFill/>
        </p:spPr>
        <p:txBody>
          <a:bodyPr wrap="square" rtlCol="1">
            <a:spAutoFit/>
          </a:bodyPr>
          <a:lstStyle/>
          <a:p>
            <a:r>
              <a:rPr lang="ar-SA" sz="2400" b="1" dirty="0" err="1" smtClean="0">
                <a:solidFill>
                  <a:srgbClr val="00B050"/>
                </a:solidFill>
              </a:rPr>
              <a:t>اعداد</a:t>
            </a:r>
            <a:r>
              <a:rPr lang="ar-SA" sz="2400" b="1" dirty="0" smtClean="0">
                <a:solidFill>
                  <a:srgbClr val="00B050"/>
                </a:solidFill>
              </a:rPr>
              <a:t> / خالد </a:t>
            </a:r>
            <a:r>
              <a:rPr lang="ar-SA" sz="2400" b="1" dirty="0" err="1" smtClean="0">
                <a:solidFill>
                  <a:srgbClr val="00B050"/>
                </a:solidFill>
              </a:rPr>
              <a:t>العتيبي</a:t>
            </a:r>
            <a:r>
              <a:rPr lang="ar-SA" sz="2400" b="1" dirty="0" smtClean="0">
                <a:solidFill>
                  <a:srgbClr val="00B050"/>
                </a:solidFill>
              </a:rPr>
              <a:t>                               </a:t>
            </a:r>
            <a:r>
              <a:rPr lang="ar-SA" sz="2400" b="1" dirty="0" err="1" smtClean="0">
                <a:solidFill>
                  <a:srgbClr val="00B050"/>
                </a:solidFill>
              </a:rPr>
              <a:t>اشراف</a:t>
            </a:r>
            <a:r>
              <a:rPr lang="ar-SA" sz="2400" b="1" dirty="0" smtClean="0">
                <a:solidFill>
                  <a:srgbClr val="00B050"/>
                </a:solidFill>
              </a:rPr>
              <a:t> / </a:t>
            </a:r>
            <a:r>
              <a:rPr lang="ar-SA" sz="2400" b="1" dirty="0" err="1" smtClean="0">
                <a:solidFill>
                  <a:srgbClr val="00B050"/>
                </a:solidFill>
              </a:rPr>
              <a:t>د</a:t>
            </a:r>
            <a:r>
              <a:rPr lang="ar-SA" sz="2400" b="1" dirty="0" smtClean="0">
                <a:solidFill>
                  <a:srgbClr val="00B050"/>
                </a:solidFill>
              </a:rPr>
              <a:t>. راشد </a:t>
            </a:r>
            <a:r>
              <a:rPr lang="ar-SA" sz="2400" b="1" dirty="0" err="1" smtClean="0">
                <a:solidFill>
                  <a:srgbClr val="00B050"/>
                </a:solidFill>
              </a:rPr>
              <a:t>الجساس</a:t>
            </a:r>
            <a:endParaRPr lang="ar-SA" sz="2400" b="1" dirty="0">
              <a:solidFill>
                <a:srgbClr val="00B050"/>
              </a:solidFill>
            </a:endParaRPr>
          </a:p>
        </p:txBody>
      </p:sp>
    </p:spTree>
    <p:extLst>
      <p:ext uri="{BB962C8B-B14F-4D97-AF65-F5344CB8AC3E}">
        <p14:creationId xmlns="" xmlns:p14="http://schemas.microsoft.com/office/powerpoint/2010/main" val="3989293028"/>
      </p:ext>
    </p:extLst>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357166"/>
            <a:ext cx="8229600" cy="1143000"/>
          </a:xfrm>
        </p:spPr>
        <p:txBody>
          <a:bodyPr>
            <a:normAutofit fontScale="90000"/>
          </a:bodyPr>
          <a:lstStyle/>
          <a:p>
            <a:r>
              <a:rPr lang="ar-SA" b="1" dirty="0" smtClean="0">
                <a:solidFill>
                  <a:schemeClr val="accent2">
                    <a:lumMod val="75000"/>
                  </a:schemeClr>
                </a:solidFill>
              </a:rPr>
              <a:t/>
            </a:r>
            <a:br>
              <a:rPr lang="ar-SA" b="1" dirty="0" smtClean="0">
                <a:solidFill>
                  <a:schemeClr val="accent2">
                    <a:lumMod val="75000"/>
                  </a:schemeClr>
                </a:solidFill>
              </a:rPr>
            </a:br>
            <a:r>
              <a:rPr lang="ar-SA" b="1" dirty="0" smtClean="0">
                <a:solidFill>
                  <a:schemeClr val="accent2">
                    <a:lumMod val="75000"/>
                  </a:schemeClr>
                </a:solidFill>
              </a:rPr>
              <a:t>المتطلب الرابع:</a:t>
            </a:r>
            <a:br>
              <a:rPr lang="ar-SA" b="1" dirty="0" smtClean="0">
                <a:solidFill>
                  <a:schemeClr val="accent2">
                    <a:lumMod val="75000"/>
                  </a:schemeClr>
                </a:solidFill>
              </a:rPr>
            </a:br>
            <a:r>
              <a:rPr lang="ar-SA" b="1" dirty="0" smtClean="0">
                <a:solidFill>
                  <a:schemeClr val="accent2">
                    <a:lumMod val="75000"/>
                  </a:schemeClr>
                </a:solidFill>
              </a:rPr>
              <a:t> </a:t>
            </a:r>
            <a:r>
              <a:rPr lang="ar-SA" sz="4000" b="1" dirty="0" smtClean="0">
                <a:solidFill>
                  <a:schemeClr val="accent2">
                    <a:lumMod val="75000"/>
                  </a:schemeClr>
                </a:solidFill>
              </a:rPr>
              <a:t>تصحيح الأخطاء وتقديم التغذية الراجعة المناسبة </a:t>
            </a:r>
            <a:br>
              <a:rPr lang="ar-SA" sz="4000" b="1" dirty="0" smtClean="0">
                <a:solidFill>
                  <a:schemeClr val="accent2">
                    <a:lumMod val="75000"/>
                  </a:schemeClr>
                </a:solidFill>
              </a:rPr>
            </a:br>
            <a:r>
              <a:rPr lang="ar-SA" sz="4000" b="1" dirty="0" smtClean="0">
                <a:solidFill>
                  <a:schemeClr val="accent2">
                    <a:lumMod val="75000"/>
                  </a:schemeClr>
                </a:solidFill>
              </a:rPr>
              <a:t>وفقاً للتغيرات في نشاطات التعلم</a:t>
            </a:r>
            <a:r>
              <a:rPr lang="en-US" sz="4000" dirty="0" smtClean="0">
                <a:solidFill>
                  <a:schemeClr val="accent2">
                    <a:lumMod val="75000"/>
                  </a:schemeClr>
                </a:solidFill>
              </a:rPr>
              <a:t/>
            </a:r>
            <a:br>
              <a:rPr lang="en-US" sz="4000" dirty="0" smtClean="0">
                <a:solidFill>
                  <a:schemeClr val="accent2">
                    <a:lumMod val="75000"/>
                  </a:schemeClr>
                </a:solidFill>
              </a:rPr>
            </a:br>
            <a:endParaRPr lang="ar-SA" dirty="0">
              <a:solidFill>
                <a:schemeClr val="accent2">
                  <a:lumMod val="75000"/>
                </a:schemeClr>
              </a:solidFill>
            </a:endParaRPr>
          </a:p>
        </p:txBody>
      </p:sp>
      <p:sp>
        <p:nvSpPr>
          <p:cNvPr id="3" name="عنصر نائب للمحتوى 2"/>
          <p:cNvSpPr>
            <a:spLocks noGrp="1"/>
          </p:cNvSpPr>
          <p:nvPr>
            <p:ph idx="1"/>
          </p:nvPr>
        </p:nvSpPr>
        <p:spPr>
          <a:xfrm>
            <a:off x="1571604" y="2214554"/>
            <a:ext cx="7115196" cy="3911609"/>
          </a:xfrm>
        </p:spPr>
        <p:txBody>
          <a:bodyPr>
            <a:normAutofit/>
          </a:bodyPr>
          <a:lstStyle/>
          <a:p>
            <a:pPr>
              <a:buFont typeface="Wingdings" pitchFamily="2" charset="2"/>
              <a:buChar char="q"/>
            </a:pPr>
            <a:r>
              <a:rPr lang="ar-SA" b="1" dirty="0" smtClean="0"/>
              <a:t>بصفة مستمرة يجب انتباه التلاميذ حول موضوع الدرس</a:t>
            </a:r>
            <a:endParaRPr lang="en-US" dirty="0" smtClean="0"/>
          </a:p>
          <a:p>
            <a:pPr>
              <a:buFont typeface="Wingdings" pitchFamily="2" charset="2"/>
              <a:buChar char="q"/>
            </a:pPr>
            <a:r>
              <a:rPr lang="ar-SA" b="1" dirty="0" smtClean="0"/>
              <a:t>مراعاة تنوع الفروق الفردية بين التلاميذ</a:t>
            </a:r>
            <a:endParaRPr lang="en-US" dirty="0" smtClean="0"/>
          </a:p>
          <a:p>
            <a:pPr>
              <a:buFont typeface="Wingdings" pitchFamily="2" charset="2"/>
              <a:buChar char="q"/>
            </a:pPr>
            <a:r>
              <a:rPr lang="ar-SA" b="1" dirty="0" smtClean="0"/>
              <a:t>يجب على المدرس الاستجابة لتنوع واختلاف احتياجات أفراد الفصل وتقديم </a:t>
            </a:r>
          </a:p>
          <a:p>
            <a:pPr>
              <a:buNone/>
            </a:pPr>
            <a:r>
              <a:rPr lang="ar-SA" b="1" dirty="0" smtClean="0"/>
              <a:t>التغذية المناسبة والإجابة على أسئلة</a:t>
            </a:r>
          </a:p>
          <a:p>
            <a:pPr>
              <a:buNone/>
            </a:pPr>
            <a:r>
              <a:rPr lang="ar-SA" b="1" dirty="0" smtClean="0"/>
              <a:t> واستفسارات كل تلميذ</a:t>
            </a:r>
            <a:endParaRPr lang="en-US" dirty="0" smtClean="0"/>
          </a:p>
          <a:p>
            <a:pPr>
              <a:buNone/>
            </a:pPr>
            <a:endParaRPr lang="ar-SA" dirty="0"/>
          </a:p>
        </p:txBody>
      </p:sp>
      <p:pic>
        <p:nvPicPr>
          <p:cNvPr id="4" name="صورة 3" descr="news_996650765.jpg"/>
          <p:cNvPicPr>
            <a:picLocks noChangeAspect="1"/>
          </p:cNvPicPr>
          <p:nvPr/>
        </p:nvPicPr>
        <p:blipFill>
          <a:blip r:embed="rId2"/>
          <a:stretch>
            <a:fillRect/>
          </a:stretch>
        </p:blipFill>
        <p:spPr>
          <a:xfrm>
            <a:off x="1714480" y="4603603"/>
            <a:ext cx="2116142" cy="1897231"/>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3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from="(-#ppt_w/2)" to="(#ppt_x)" calcmode="lin" valueType="num">
                                      <p:cBhvr>
                                        <p:cTn id="10" dur="300" fill="hold">
                                          <p:stCondLst>
                                            <p:cond delay="0"/>
                                          </p:stCondLst>
                                        </p:cTn>
                                        <p:tgtEl>
                                          <p:spTgt spid="4"/>
                                        </p:tgtEl>
                                        <p:attrNameLst>
                                          <p:attrName>ppt_x</p:attrName>
                                        </p:attrNameLst>
                                      </p:cBhvr>
                                    </p:anim>
                                    <p:anim from="0" to="-1.0" calcmode="lin" valueType="num">
                                      <p:cBhvr>
                                        <p:cTn id="11" dur="100" decel="50000" autoRev="1" fill="hold">
                                          <p:stCondLst>
                                            <p:cond delay="300"/>
                                          </p:stCondLst>
                                        </p:cTn>
                                        <p:tgtEl>
                                          <p:spTgt spid="4"/>
                                        </p:tgtEl>
                                        <p:attrNameLst>
                                          <p:attrName>xshear</p:attrName>
                                        </p:attrNameLst>
                                      </p:cBhvr>
                                    </p:anim>
                                    <p:animScale>
                                      <p:cBhvr>
                                        <p:cTn id="12" dur="100" decel="100000" autoRev="1" fill="hold">
                                          <p:stCondLst>
                                            <p:cond delay="300"/>
                                          </p:stCondLst>
                                        </p:cTn>
                                        <p:tgtEl>
                                          <p:spTgt spid="4"/>
                                        </p:tgtEl>
                                      </p:cBhvr>
                                      <p:from x="100000" y="100000"/>
                                      <p:to x="80000" y="100000"/>
                                    </p:animScale>
                                    <p:anim by="(#ppt_h/3+#ppt_w*0.1)" calcmode="lin" valueType="num">
                                      <p:cBhvr additive="sum">
                                        <p:cTn id="13" dur="100" decel="100000" autoRev="1" fill="hold">
                                          <p:stCondLst>
                                            <p:cond delay="300"/>
                                          </p:stCondLst>
                                        </p:cTn>
                                        <p:tgtEl>
                                          <p:spTgt spid="4"/>
                                        </p:tgtEl>
                                        <p:attrNameLst>
                                          <p:attrName>ppt_x</p:attrName>
                                        </p:attrNameLst>
                                      </p:cBhvr>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from="(-#ppt_w/2)" to="(#ppt_x)" calcmode="lin" valueType="num">
                                      <p:cBhvr>
                                        <p:cTn id="18" dur="300" fill="hold">
                                          <p:stCondLst>
                                            <p:cond delay="0"/>
                                          </p:stCondLst>
                                        </p:cTn>
                                        <p:tgtEl>
                                          <p:spTgt spid="3">
                                            <p:txEl>
                                              <p:pRg st="0" end="0"/>
                                            </p:txEl>
                                          </p:spTgt>
                                        </p:tgtEl>
                                        <p:attrNameLst>
                                          <p:attrName>ppt_x</p:attrName>
                                        </p:attrNameLst>
                                      </p:cBhvr>
                                    </p:anim>
                                    <p:anim from="0" to="-1.0" calcmode="lin" valueType="num">
                                      <p:cBhvr>
                                        <p:cTn id="19" dur="100" decel="50000" autoRev="1" fill="hold">
                                          <p:stCondLst>
                                            <p:cond delay="300"/>
                                          </p:stCondLst>
                                        </p:cTn>
                                        <p:tgtEl>
                                          <p:spTgt spid="3">
                                            <p:txEl>
                                              <p:pRg st="0" end="0"/>
                                            </p:txEl>
                                          </p:spTgt>
                                        </p:tgtEl>
                                        <p:attrNameLst>
                                          <p:attrName>xshear</p:attrName>
                                        </p:attrNameLst>
                                      </p:cBhvr>
                                    </p:anim>
                                    <p:animScale>
                                      <p:cBhvr>
                                        <p:cTn id="20" dur="100" decel="100000" autoRev="1" fill="hold">
                                          <p:stCondLst>
                                            <p:cond delay="300"/>
                                          </p:stCondLst>
                                        </p:cTn>
                                        <p:tgtEl>
                                          <p:spTgt spid="3">
                                            <p:txEl>
                                              <p:pRg st="0" end="0"/>
                                            </p:txEl>
                                          </p:spTgt>
                                        </p:tgtEl>
                                      </p:cBhvr>
                                      <p:from x="100000" y="100000"/>
                                      <p:to x="80000" y="100000"/>
                                    </p:animScale>
                                    <p:anim by="(#ppt_h/3+#ppt_w*0.1)" calcmode="lin" valueType="num">
                                      <p:cBhvr additive="sum">
                                        <p:cTn id="21" dur="100" decel="100000" autoRev="1" fill="hold">
                                          <p:stCondLst>
                                            <p:cond delay="300"/>
                                          </p:stCondLst>
                                        </p:cTn>
                                        <p:tgtEl>
                                          <p:spTgt spid="3">
                                            <p:txEl>
                                              <p:pRg st="0" end="0"/>
                                            </p:txEl>
                                          </p:spTgt>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from="(-#ppt_w/2)" to="(#ppt_x)" calcmode="lin" valueType="num">
                                      <p:cBhvr>
                                        <p:cTn id="26" dur="300" fill="hold">
                                          <p:stCondLst>
                                            <p:cond delay="0"/>
                                          </p:stCondLst>
                                        </p:cTn>
                                        <p:tgtEl>
                                          <p:spTgt spid="3">
                                            <p:txEl>
                                              <p:pRg st="1" end="1"/>
                                            </p:txEl>
                                          </p:spTgt>
                                        </p:tgtEl>
                                        <p:attrNameLst>
                                          <p:attrName>ppt_x</p:attrName>
                                        </p:attrNameLst>
                                      </p:cBhvr>
                                    </p:anim>
                                    <p:anim from="0" to="-1.0" calcmode="lin" valueType="num">
                                      <p:cBhvr>
                                        <p:cTn id="27" dur="100" decel="50000" autoRev="1" fill="hold">
                                          <p:stCondLst>
                                            <p:cond delay="300"/>
                                          </p:stCondLst>
                                        </p:cTn>
                                        <p:tgtEl>
                                          <p:spTgt spid="3">
                                            <p:txEl>
                                              <p:pRg st="1" end="1"/>
                                            </p:txEl>
                                          </p:spTgt>
                                        </p:tgtEl>
                                        <p:attrNameLst>
                                          <p:attrName>xshear</p:attrName>
                                        </p:attrNameLst>
                                      </p:cBhvr>
                                    </p:anim>
                                    <p:animScale>
                                      <p:cBhvr>
                                        <p:cTn id="28" dur="100" decel="100000" autoRev="1" fill="hold">
                                          <p:stCondLst>
                                            <p:cond delay="300"/>
                                          </p:stCondLst>
                                        </p:cTn>
                                        <p:tgtEl>
                                          <p:spTgt spid="3">
                                            <p:txEl>
                                              <p:pRg st="1" end="1"/>
                                            </p:txEl>
                                          </p:spTgt>
                                        </p:tgtEl>
                                      </p:cBhvr>
                                      <p:from x="100000" y="100000"/>
                                      <p:to x="80000" y="100000"/>
                                    </p:animScale>
                                    <p:anim by="(#ppt_h/3+#ppt_w*0.1)" calcmode="lin" valueType="num">
                                      <p:cBhvr additive="sum">
                                        <p:cTn id="29" dur="100" decel="100000" autoRev="1" fill="hold">
                                          <p:stCondLst>
                                            <p:cond delay="300"/>
                                          </p:stCondLst>
                                        </p:cTn>
                                        <p:tgtEl>
                                          <p:spTgt spid="3">
                                            <p:txEl>
                                              <p:pRg st="1" end="1"/>
                                            </p:txEl>
                                          </p:spTgt>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from="(-#ppt_w/2)" to="(#ppt_x)" calcmode="lin" valueType="num">
                                      <p:cBhvr>
                                        <p:cTn id="34" dur="600" fill="hold">
                                          <p:stCondLst>
                                            <p:cond delay="0"/>
                                          </p:stCondLst>
                                        </p:cTn>
                                        <p:tgtEl>
                                          <p:spTgt spid="3">
                                            <p:txEl>
                                              <p:pRg st="2" end="2"/>
                                            </p:txEl>
                                          </p:spTgt>
                                        </p:tgtEl>
                                        <p:attrNameLst>
                                          <p:attrName>ppt_x</p:attrName>
                                        </p:attrNameLst>
                                      </p:cBhvr>
                                    </p:anim>
                                    <p:anim from="0" to="-1.0" calcmode="lin" valueType="num">
                                      <p:cBhvr>
                                        <p:cTn id="35" dur="200" decel="50000" autoRev="1" fill="hold">
                                          <p:stCondLst>
                                            <p:cond delay="600"/>
                                          </p:stCondLst>
                                        </p:cTn>
                                        <p:tgtEl>
                                          <p:spTgt spid="3">
                                            <p:txEl>
                                              <p:pRg st="2" end="2"/>
                                            </p:txEl>
                                          </p:spTgt>
                                        </p:tgtEl>
                                        <p:attrNameLst>
                                          <p:attrName>xshear</p:attrName>
                                        </p:attrNameLst>
                                      </p:cBhvr>
                                    </p:anim>
                                    <p:animScale>
                                      <p:cBhvr>
                                        <p:cTn id="36" dur="200" decel="100000" autoRev="1" fill="hold">
                                          <p:stCondLst>
                                            <p:cond delay="600"/>
                                          </p:stCondLst>
                                        </p:cTn>
                                        <p:tgtEl>
                                          <p:spTgt spid="3">
                                            <p:txEl>
                                              <p:pRg st="2" end="2"/>
                                            </p:txEl>
                                          </p:spTgt>
                                        </p:tgtEl>
                                      </p:cBhvr>
                                      <p:from x="100000" y="100000"/>
                                      <p:to x="80000" y="100000"/>
                                    </p:animScale>
                                    <p:anim by="(#ppt_h/3+#ppt_w*0.1)" calcmode="lin" valueType="num">
                                      <p:cBhvr additive="sum">
                                        <p:cTn id="37" dur="200" decel="100000" autoRev="1" fill="hold">
                                          <p:stCondLst>
                                            <p:cond delay="600"/>
                                          </p:stCondLst>
                                        </p:cTn>
                                        <p:tgtEl>
                                          <p:spTgt spid="3">
                                            <p:txEl>
                                              <p:pRg st="2" end="2"/>
                                            </p:txEl>
                                          </p:spTgt>
                                        </p:tgtEl>
                                        <p:attrNameLst>
                                          <p:attrName>ppt_x</p:attrName>
                                        </p:attrNameLst>
                                      </p:cBhvr>
                                    </p:anim>
                                  </p:childTnLst>
                                </p:cTn>
                              </p:par>
                              <p:par>
                                <p:cTn id="38" presetID="34" presetClass="entr" presetSubtype="0"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from="(-#ppt_w/2)" to="(#ppt_x)" calcmode="lin" valueType="num">
                                      <p:cBhvr>
                                        <p:cTn id="40" dur="600" fill="hold">
                                          <p:stCondLst>
                                            <p:cond delay="0"/>
                                          </p:stCondLst>
                                        </p:cTn>
                                        <p:tgtEl>
                                          <p:spTgt spid="3">
                                            <p:txEl>
                                              <p:pRg st="3" end="3"/>
                                            </p:txEl>
                                          </p:spTgt>
                                        </p:tgtEl>
                                        <p:attrNameLst>
                                          <p:attrName>ppt_x</p:attrName>
                                        </p:attrNameLst>
                                      </p:cBhvr>
                                    </p:anim>
                                    <p:anim from="0" to="-1.0" calcmode="lin" valueType="num">
                                      <p:cBhvr>
                                        <p:cTn id="41" dur="200" decel="50000" autoRev="1" fill="hold">
                                          <p:stCondLst>
                                            <p:cond delay="600"/>
                                          </p:stCondLst>
                                        </p:cTn>
                                        <p:tgtEl>
                                          <p:spTgt spid="3">
                                            <p:txEl>
                                              <p:pRg st="3" end="3"/>
                                            </p:txEl>
                                          </p:spTgt>
                                        </p:tgtEl>
                                        <p:attrNameLst>
                                          <p:attrName>xshear</p:attrName>
                                        </p:attrNameLst>
                                      </p:cBhvr>
                                    </p:anim>
                                    <p:animScale>
                                      <p:cBhvr>
                                        <p:cTn id="42" dur="200" decel="100000" autoRev="1" fill="hold">
                                          <p:stCondLst>
                                            <p:cond delay="600"/>
                                          </p:stCondLst>
                                        </p:cTn>
                                        <p:tgtEl>
                                          <p:spTgt spid="3">
                                            <p:txEl>
                                              <p:pRg st="3" end="3"/>
                                            </p:txEl>
                                          </p:spTgt>
                                        </p:tgtEl>
                                      </p:cBhvr>
                                      <p:from x="100000" y="100000"/>
                                      <p:to x="80000" y="100000"/>
                                    </p:animScale>
                                    <p:anim by="(#ppt_h/3+#ppt_w*0.1)" calcmode="lin" valueType="num">
                                      <p:cBhvr additive="sum">
                                        <p:cTn id="43" dur="200" decel="100000" autoRev="1" fill="hold">
                                          <p:stCondLst>
                                            <p:cond delay="600"/>
                                          </p:stCondLst>
                                        </p:cTn>
                                        <p:tgtEl>
                                          <p:spTgt spid="3">
                                            <p:txEl>
                                              <p:pRg st="3" end="3"/>
                                            </p:txEl>
                                          </p:spTgt>
                                        </p:tgtEl>
                                        <p:attrNameLst>
                                          <p:attrName>ppt_x</p:attrName>
                                        </p:attrNameLst>
                                      </p:cBhvr>
                                    </p:anim>
                                  </p:childTnLst>
                                </p:cTn>
                              </p:par>
                              <p:par>
                                <p:cTn id="44" presetID="34" presetClass="entr" presetSubtype="0" fill="hold" nodeType="with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from="(-#ppt_w/2)" to="(#ppt_x)" calcmode="lin" valueType="num">
                                      <p:cBhvr>
                                        <p:cTn id="46" dur="600" fill="hold">
                                          <p:stCondLst>
                                            <p:cond delay="0"/>
                                          </p:stCondLst>
                                        </p:cTn>
                                        <p:tgtEl>
                                          <p:spTgt spid="3">
                                            <p:txEl>
                                              <p:pRg st="4" end="4"/>
                                            </p:txEl>
                                          </p:spTgt>
                                        </p:tgtEl>
                                        <p:attrNameLst>
                                          <p:attrName>ppt_x</p:attrName>
                                        </p:attrNameLst>
                                      </p:cBhvr>
                                    </p:anim>
                                    <p:anim from="0" to="-1.0" calcmode="lin" valueType="num">
                                      <p:cBhvr>
                                        <p:cTn id="47" dur="200" decel="50000" autoRev="1" fill="hold">
                                          <p:stCondLst>
                                            <p:cond delay="600"/>
                                          </p:stCondLst>
                                        </p:cTn>
                                        <p:tgtEl>
                                          <p:spTgt spid="3">
                                            <p:txEl>
                                              <p:pRg st="4" end="4"/>
                                            </p:txEl>
                                          </p:spTgt>
                                        </p:tgtEl>
                                        <p:attrNameLst>
                                          <p:attrName>xshear</p:attrName>
                                        </p:attrNameLst>
                                      </p:cBhvr>
                                    </p:anim>
                                    <p:animScale>
                                      <p:cBhvr>
                                        <p:cTn id="48" dur="200" decel="100000" autoRev="1" fill="hold">
                                          <p:stCondLst>
                                            <p:cond delay="600"/>
                                          </p:stCondLst>
                                        </p:cTn>
                                        <p:tgtEl>
                                          <p:spTgt spid="3">
                                            <p:txEl>
                                              <p:pRg st="4" end="4"/>
                                            </p:txEl>
                                          </p:spTgt>
                                        </p:tgtEl>
                                      </p:cBhvr>
                                      <p:from x="100000" y="100000"/>
                                      <p:to x="80000" y="100000"/>
                                    </p:animScale>
                                    <p:anim by="(#ppt_h/3+#ppt_w*0.1)" calcmode="lin" valueType="num">
                                      <p:cBhvr additive="sum">
                                        <p:cTn id="49"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28860" y="785794"/>
            <a:ext cx="6400816" cy="2286040"/>
          </a:xfrm>
        </p:spPr>
        <p:txBody>
          <a:bodyPr>
            <a:normAutofit fontScale="90000"/>
          </a:bodyPr>
          <a:lstStyle/>
          <a:p>
            <a:pPr algn="r">
              <a:lnSpc>
                <a:spcPct val="150000"/>
              </a:lnSpc>
            </a:pPr>
            <a:r>
              <a:rPr lang="ar-SA" b="1" dirty="0" smtClean="0">
                <a:solidFill>
                  <a:schemeClr val="accent2">
                    <a:lumMod val="75000"/>
                  </a:schemeClr>
                </a:solidFill>
              </a:rPr>
              <a:t/>
            </a:r>
            <a:br>
              <a:rPr lang="ar-SA" b="1" dirty="0" smtClean="0">
                <a:solidFill>
                  <a:schemeClr val="accent2">
                    <a:lumMod val="75000"/>
                  </a:schemeClr>
                </a:solidFill>
              </a:rPr>
            </a:br>
            <a:r>
              <a:rPr lang="ar-SA" b="1" dirty="0" smtClean="0">
                <a:solidFill>
                  <a:schemeClr val="accent2">
                    <a:lumMod val="75000"/>
                  </a:schemeClr>
                </a:solidFill>
              </a:rPr>
              <a:t>المتطلب الخامس: </a:t>
            </a:r>
            <a:br>
              <a:rPr lang="ar-SA" b="1" dirty="0" smtClean="0">
                <a:solidFill>
                  <a:schemeClr val="accent2">
                    <a:lumMod val="75000"/>
                  </a:schemeClr>
                </a:solidFill>
              </a:rPr>
            </a:br>
            <a:r>
              <a:rPr lang="ar-SA" b="1" dirty="0" smtClean="0">
                <a:solidFill>
                  <a:schemeClr val="accent2">
                    <a:lumMod val="75000"/>
                  </a:schemeClr>
                </a:solidFill>
              </a:rPr>
              <a:t>تقديم ملخص للدرس وختام الحصة.</a:t>
            </a:r>
            <a:r>
              <a:rPr lang="en-US" dirty="0" smtClean="0">
                <a:solidFill>
                  <a:schemeClr val="accent2">
                    <a:lumMod val="75000"/>
                  </a:schemeClr>
                </a:solidFill>
              </a:rPr>
              <a:t/>
            </a:r>
            <a:br>
              <a:rPr lang="en-US" dirty="0" smtClean="0">
                <a:solidFill>
                  <a:schemeClr val="accent2">
                    <a:lumMod val="75000"/>
                  </a:schemeClr>
                </a:solidFill>
              </a:rPr>
            </a:br>
            <a:endParaRPr lang="ar-SA" dirty="0">
              <a:solidFill>
                <a:schemeClr val="accent2">
                  <a:lumMod val="75000"/>
                </a:schemeClr>
              </a:solidFill>
            </a:endParaRPr>
          </a:p>
        </p:txBody>
      </p:sp>
      <p:sp>
        <p:nvSpPr>
          <p:cNvPr id="3" name="عنصر نائب للمحتوى 2"/>
          <p:cNvSpPr>
            <a:spLocks noGrp="1"/>
          </p:cNvSpPr>
          <p:nvPr>
            <p:ph idx="1"/>
          </p:nvPr>
        </p:nvSpPr>
        <p:spPr>
          <a:xfrm>
            <a:off x="914400" y="3143248"/>
            <a:ext cx="8229600" cy="2000264"/>
          </a:xfrm>
        </p:spPr>
        <p:txBody>
          <a:bodyPr/>
          <a:lstStyle/>
          <a:p>
            <a:pPr>
              <a:buNone/>
            </a:pPr>
            <a:endParaRPr lang="ar-SA" b="1" dirty="0" smtClean="0"/>
          </a:p>
          <a:p>
            <a:pPr>
              <a:buNone/>
            </a:pPr>
            <a:endParaRPr lang="ar-SA" b="1" dirty="0" smtClean="0"/>
          </a:p>
          <a:p>
            <a:pPr>
              <a:buFont typeface="Wingdings" pitchFamily="2" charset="2"/>
              <a:buChar char="v"/>
            </a:pPr>
            <a:r>
              <a:rPr lang="ar-SA" b="1" dirty="0" smtClean="0"/>
              <a:t>  تقديم ملخص لأبرز نقاط الدرس والعناوين الرئيسية .</a:t>
            </a:r>
            <a:endParaRPr lang="en-US" dirty="0" smtClean="0"/>
          </a:p>
          <a:p>
            <a:pPr>
              <a:buNone/>
            </a:pPr>
            <a:endParaRPr lang="ar-SA" dirty="0"/>
          </a:p>
        </p:txBody>
      </p:sp>
      <p:pic>
        <p:nvPicPr>
          <p:cNvPr id="6" name="صورة 5" descr="ملخص.gif"/>
          <p:cNvPicPr>
            <a:picLocks noChangeAspect="1"/>
          </p:cNvPicPr>
          <p:nvPr/>
        </p:nvPicPr>
        <p:blipFill>
          <a:blip r:embed="rId2"/>
          <a:stretch>
            <a:fillRect/>
          </a:stretch>
        </p:blipFill>
        <p:spPr>
          <a:xfrm>
            <a:off x="1571604" y="142852"/>
            <a:ext cx="4857784" cy="1962150"/>
          </a:xfrm>
          <a:prstGeom prst="rect">
            <a:avLst/>
          </a:prstGeom>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
                                        <p:tgtEl>
                                          <p:spTgt spid="2"/>
                                        </p:tgtEl>
                                      </p:cBhvr>
                                    </p:animEffect>
                                    <p:anim calcmode="lin" valueType="num">
                                      <p:cBhvr>
                                        <p:cTn id="8" dur="200" fill="hold"/>
                                        <p:tgtEl>
                                          <p:spTgt spid="2"/>
                                        </p:tgtEl>
                                        <p:attrNameLst>
                                          <p:attrName>ppt_x</p:attrName>
                                        </p:attrNameLst>
                                      </p:cBhvr>
                                      <p:tavLst>
                                        <p:tav tm="0">
                                          <p:val>
                                            <p:strVal val="#ppt_x"/>
                                          </p:val>
                                        </p:tav>
                                        <p:tav tm="100000">
                                          <p:val>
                                            <p:strVal val="#ppt_x"/>
                                          </p:val>
                                        </p:tav>
                                      </p:tavLst>
                                    </p:anim>
                                    <p:anim calcmode="lin" valueType="num">
                                      <p:cBhvr>
                                        <p:cTn id="9" dur="200" fill="hold"/>
                                        <p:tgtEl>
                                          <p:spTgt spid="2"/>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
                                        <p:tgtEl>
                                          <p:spTgt spid="6"/>
                                        </p:tgtEl>
                                      </p:cBhvr>
                                    </p:animEffect>
                                    <p:anim calcmode="lin" valueType="num">
                                      <p:cBhvr>
                                        <p:cTn id="15" dur="200" fill="hold"/>
                                        <p:tgtEl>
                                          <p:spTgt spid="6"/>
                                        </p:tgtEl>
                                        <p:attrNameLst>
                                          <p:attrName>ppt_x</p:attrName>
                                        </p:attrNameLst>
                                      </p:cBhvr>
                                      <p:tavLst>
                                        <p:tav tm="0">
                                          <p:val>
                                            <p:strVal val="#ppt_x"/>
                                          </p:val>
                                        </p:tav>
                                        <p:tav tm="100000">
                                          <p:val>
                                            <p:strVal val="#ppt_x"/>
                                          </p:val>
                                        </p:tav>
                                      </p:tavLst>
                                    </p:anim>
                                    <p:anim calcmode="lin" valueType="num">
                                      <p:cBhvr>
                                        <p:cTn id="16" dur="200" fill="hold"/>
                                        <p:tgtEl>
                                          <p:spTgt spid="6"/>
                                        </p:tgtEl>
                                        <p:attrNameLst>
                                          <p:attrName>ppt_y</p:attrName>
                                        </p:attrNameLst>
                                      </p:cBhvr>
                                      <p:tavLst>
                                        <p:tav tm="0">
                                          <p:val>
                                            <p:strVal val="#ppt_y+0.31"/>
                                          </p:val>
                                        </p:tav>
                                        <p:tav tm="100000">
                                          <p:val>
                                            <p:strVal val="#ppt_y+0.31"/>
                                          </p:val>
                                        </p:tav>
                                      </p:tavLst>
                                    </p:anim>
                                    <p:anim calcmode="lin" valueType="num">
                                      <p:cBhvr>
                                        <p:cTn id="17" dur="300" decel="50000" fill="hold">
                                          <p:stCondLst>
                                            <p:cond delay="2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300" decel="50000" fill="hold">
                                          <p:stCondLst>
                                            <p:cond delay="2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43042" y="3000372"/>
            <a:ext cx="7500958" cy="3500462"/>
          </a:xfrm>
        </p:spPr>
        <p:txBody>
          <a:bodyPr>
            <a:normAutofit/>
          </a:bodyPr>
          <a:lstStyle/>
          <a:p>
            <a:r>
              <a:rPr lang="ar-SA" b="1" dirty="0" smtClean="0">
                <a:solidFill>
                  <a:srgbClr val="FF0000"/>
                </a:solidFill>
              </a:rPr>
              <a:t>خلال </a:t>
            </a:r>
            <a:r>
              <a:rPr lang="ar-SA" b="1" u="sng" dirty="0" smtClean="0">
                <a:solidFill>
                  <a:srgbClr val="FF0000"/>
                </a:solidFill>
              </a:rPr>
              <a:t>ثلاثة دقائق </a:t>
            </a:r>
            <a:r>
              <a:rPr lang="ar-SA" b="1" dirty="0" smtClean="0">
                <a:solidFill>
                  <a:srgbClr val="FF0000"/>
                </a:solidFill>
              </a:rPr>
              <a:t/>
            </a:r>
            <a:br>
              <a:rPr lang="ar-SA" b="1" dirty="0" smtClean="0">
                <a:solidFill>
                  <a:srgbClr val="FF0000"/>
                </a:solidFill>
              </a:rPr>
            </a:br>
            <a:r>
              <a:rPr lang="ar-SA" b="1" dirty="0" smtClean="0">
                <a:solidFill>
                  <a:srgbClr val="FF0000"/>
                </a:solidFill>
              </a:rPr>
              <a:t>تشارك مع مجموعتك لصياغة تعريف الإجراءات المتكررة (</a:t>
            </a:r>
            <a:r>
              <a:rPr lang="ar-SA" b="1" dirty="0" err="1" smtClean="0">
                <a:solidFill>
                  <a:srgbClr val="FF0000"/>
                </a:solidFill>
              </a:rPr>
              <a:t>الروتينات</a:t>
            </a:r>
            <a:r>
              <a:rPr lang="ar-SA" b="1" dirty="0" smtClean="0">
                <a:solidFill>
                  <a:srgbClr val="FF0000"/>
                </a:solidFill>
              </a:rPr>
              <a:t>) ؟؟؟؟</a:t>
            </a:r>
            <a:br>
              <a:rPr lang="ar-SA" b="1" dirty="0" smtClean="0">
                <a:solidFill>
                  <a:srgbClr val="FF0000"/>
                </a:solidFill>
              </a:rPr>
            </a:br>
            <a:r>
              <a:rPr lang="ar-SA" b="1" dirty="0" smtClean="0">
                <a:solidFill>
                  <a:srgbClr val="FF0000"/>
                </a:solidFill>
              </a:rPr>
              <a:t>واذكر ما تعرفها منها باختصار</a:t>
            </a:r>
            <a:endParaRPr lang="ar-SA" b="1" dirty="0">
              <a:solidFill>
                <a:srgbClr val="FF0000"/>
              </a:solidFill>
            </a:endParaRPr>
          </a:p>
        </p:txBody>
      </p:sp>
      <p:pic>
        <p:nvPicPr>
          <p:cNvPr id="4" name="عنصر نائب للمحتوى 3" descr="فكر جماعي.jpg"/>
          <p:cNvPicPr>
            <a:picLocks noGrp="1" noChangeAspect="1"/>
          </p:cNvPicPr>
          <p:nvPr>
            <p:ph idx="1"/>
          </p:nvPr>
        </p:nvPicPr>
        <p:blipFill>
          <a:blip r:embed="rId2"/>
          <a:stretch>
            <a:fillRect/>
          </a:stretch>
        </p:blipFill>
        <p:spPr>
          <a:xfrm>
            <a:off x="1714480" y="214290"/>
            <a:ext cx="7072362" cy="278608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728" y="214290"/>
            <a:ext cx="8229600" cy="1143000"/>
          </a:xfrm>
        </p:spPr>
        <p:txBody>
          <a:bodyPr>
            <a:normAutofit fontScale="90000"/>
          </a:bodyPr>
          <a:lstStyle/>
          <a:p>
            <a:r>
              <a:rPr lang="ar-SA" b="1" dirty="0" smtClean="0">
                <a:solidFill>
                  <a:srgbClr val="C00000"/>
                </a:solidFill>
              </a:rPr>
              <a:t/>
            </a:r>
            <a:br>
              <a:rPr lang="ar-SA" b="1" dirty="0" smtClean="0">
                <a:solidFill>
                  <a:srgbClr val="C00000"/>
                </a:solidFill>
              </a:rPr>
            </a:br>
            <a:r>
              <a:rPr lang="ar-SA" b="1" dirty="0" smtClean="0">
                <a:solidFill>
                  <a:srgbClr val="C00000"/>
                </a:solidFill>
              </a:rPr>
              <a:t>ثانيا </a:t>
            </a:r>
            <a:r>
              <a:rPr lang="ar-SA" b="1" dirty="0">
                <a:solidFill>
                  <a:srgbClr val="C00000"/>
                </a:solidFill>
              </a:rPr>
              <a:t>: </a:t>
            </a:r>
            <a:r>
              <a:rPr lang="ar-SA" sz="4000" b="1" dirty="0">
                <a:solidFill>
                  <a:srgbClr val="00B0F0"/>
                </a:solidFill>
              </a:rPr>
              <a:t>الإجراءات التنظيمية المتكررة </a:t>
            </a:r>
            <a:r>
              <a:rPr lang="ar-SA" sz="4000" b="1" dirty="0" smtClean="0">
                <a:solidFill>
                  <a:srgbClr val="00B0F0"/>
                </a:solidFill>
              </a:rPr>
              <a:t/>
            </a:r>
            <a:br>
              <a:rPr lang="ar-SA" sz="4000" b="1" dirty="0" smtClean="0">
                <a:solidFill>
                  <a:srgbClr val="00B0F0"/>
                </a:solidFill>
              </a:rPr>
            </a:br>
            <a:r>
              <a:rPr lang="ar-SA" sz="4000" b="1" dirty="0" smtClean="0">
                <a:solidFill>
                  <a:srgbClr val="00B0F0"/>
                </a:solidFill>
              </a:rPr>
              <a:t>(</a:t>
            </a:r>
            <a:r>
              <a:rPr lang="ar-SA" sz="4000" b="1" dirty="0" err="1">
                <a:solidFill>
                  <a:srgbClr val="00B0F0"/>
                </a:solidFill>
              </a:rPr>
              <a:t>الروتينات</a:t>
            </a:r>
            <a:r>
              <a:rPr lang="ar-SA" sz="4000" b="1" dirty="0">
                <a:solidFill>
                  <a:srgbClr val="00B0F0"/>
                </a:solidFill>
              </a:rPr>
              <a:t>)</a:t>
            </a:r>
            <a:r>
              <a:rPr lang="en-US" sz="4000" dirty="0">
                <a:solidFill>
                  <a:srgbClr val="00B0F0"/>
                </a:solidFill>
              </a:rPr>
              <a:t/>
            </a:r>
            <a:br>
              <a:rPr lang="en-US" sz="4000" dirty="0">
                <a:solidFill>
                  <a:srgbClr val="00B0F0"/>
                </a:solidFill>
              </a:rPr>
            </a:br>
            <a:endParaRPr lang="ar-SA" dirty="0">
              <a:solidFill>
                <a:srgbClr val="00B0F0"/>
              </a:solidFill>
            </a:endParaRPr>
          </a:p>
        </p:txBody>
      </p:sp>
      <p:sp>
        <p:nvSpPr>
          <p:cNvPr id="3" name="عنصر نائب للمحتوى 2"/>
          <p:cNvSpPr>
            <a:spLocks noGrp="1"/>
          </p:cNvSpPr>
          <p:nvPr>
            <p:ph idx="1"/>
          </p:nvPr>
        </p:nvSpPr>
        <p:spPr>
          <a:xfrm>
            <a:off x="1357290" y="1600200"/>
            <a:ext cx="7329510" cy="4972072"/>
          </a:xfrm>
        </p:spPr>
        <p:txBody>
          <a:bodyPr>
            <a:normAutofit/>
          </a:bodyPr>
          <a:lstStyle/>
          <a:p>
            <a:pPr marL="0" indent="0"/>
            <a:r>
              <a:rPr lang="ar-SA" sz="2400" b="1" dirty="0"/>
              <a:t>ترتبط إجراءات تنظيم </a:t>
            </a:r>
            <a:r>
              <a:rPr lang="ar-SA" sz="2400" b="1" dirty="0" smtClean="0"/>
              <a:t>وإدارة</a:t>
            </a:r>
          </a:p>
          <a:p>
            <a:pPr marL="0" indent="0">
              <a:buNone/>
            </a:pPr>
            <a:r>
              <a:rPr lang="ar-SA" sz="2400" b="1" dirty="0" smtClean="0"/>
              <a:t>الحصة </a:t>
            </a:r>
            <a:r>
              <a:rPr lang="ar-SA" sz="2400" b="1" dirty="0"/>
              <a:t>بإجراءات </a:t>
            </a:r>
            <a:r>
              <a:rPr lang="ar-SA" sz="2400" b="1" dirty="0" smtClean="0"/>
              <a:t>التدريس </a:t>
            </a:r>
            <a:r>
              <a:rPr lang="ar-SA" sz="2400" b="1" dirty="0"/>
              <a:t>الفعال </a:t>
            </a:r>
            <a:r>
              <a:rPr lang="ar-SA" sz="2400" b="1" dirty="0" smtClean="0"/>
              <a:t>ولا </a:t>
            </a:r>
            <a:r>
              <a:rPr lang="ar-SA" sz="2400" b="1" dirty="0"/>
              <a:t>يمكن </a:t>
            </a:r>
            <a:endParaRPr lang="ar-SA" sz="2400" b="1" dirty="0" smtClean="0"/>
          </a:p>
          <a:p>
            <a:pPr marL="0" indent="0">
              <a:buNone/>
            </a:pPr>
            <a:r>
              <a:rPr lang="ar-SA" sz="2400" b="1" dirty="0" smtClean="0"/>
              <a:t>الفصل </a:t>
            </a:r>
            <a:r>
              <a:rPr lang="ar-SA" sz="2400" b="1" dirty="0"/>
              <a:t>بينهما عمليا أثناء سير الدرس , بل تتكامل إجراءات كل منهما لتحقيق الهدف من عملية التدريس للتعلم بصفة عامة</a:t>
            </a:r>
            <a:endParaRPr lang="en-US" sz="2400" dirty="0"/>
          </a:p>
          <a:p>
            <a:pPr marL="0" indent="0"/>
            <a:r>
              <a:rPr lang="ar-SA" sz="2400" b="1" dirty="0">
                <a:solidFill>
                  <a:schemeClr val="tx2">
                    <a:lumMod val="60000"/>
                    <a:lumOff val="40000"/>
                  </a:schemeClr>
                </a:solidFill>
              </a:rPr>
              <a:t>ونعني هنا بإجراءات تنظيم وإدارة الحصة </a:t>
            </a:r>
            <a:r>
              <a:rPr lang="ar-SA" sz="2400" b="1" dirty="0" smtClean="0">
                <a:solidFill>
                  <a:schemeClr val="tx2">
                    <a:lumMod val="60000"/>
                    <a:lumOff val="40000"/>
                  </a:schemeClr>
                </a:solidFill>
              </a:rPr>
              <a:t>:</a:t>
            </a:r>
          </a:p>
          <a:p>
            <a:pPr marL="0" indent="0"/>
            <a:r>
              <a:rPr lang="ar-SA" sz="3600" b="1" dirty="0" smtClean="0">
                <a:solidFill>
                  <a:srgbClr val="C00000"/>
                </a:solidFill>
              </a:rPr>
              <a:t>(مجموعة </a:t>
            </a:r>
            <a:r>
              <a:rPr lang="ar-SA" sz="3600" b="1" dirty="0">
                <a:solidFill>
                  <a:srgbClr val="C00000"/>
                </a:solidFill>
              </a:rPr>
              <a:t>الإجراءات المنطقية التي يستخدمها المدرس والتي </a:t>
            </a:r>
            <a:r>
              <a:rPr lang="ar-SA" sz="3600" b="1" u="sng" dirty="0">
                <a:solidFill>
                  <a:srgbClr val="C00000"/>
                </a:solidFill>
              </a:rPr>
              <a:t>تحدث بانتظام </a:t>
            </a:r>
            <a:r>
              <a:rPr lang="ar-SA" sz="3600" b="1" dirty="0">
                <a:solidFill>
                  <a:srgbClr val="C00000"/>
                </a:solidFill>
              </a:rPr>
              <a:t>لتصبح عادات ثابتة من شأنها توفير الجهد </a:t>
            </a:r>
            <a:r>
              <a:rPr lang="ar-SA" sz="3600" b="1" dirty="0" smtClean="0">
                <a:solidFill>
                  <a:srgbClr val="C00000"/>
                </a:solidFill>
              </a:rPr>
              <a:t>والنظام </a:t>
            </a:r>
            <a:r>
              <a:rPr lang="ar-SA" sz="3600" b="1" dirty="0">
                <a:solidFill>
                  <a:srgbClr val="C00000"/>
                </a:solidFill>
              </a:rPr>
              <a:t>والوقت وزيادة </a:t>
            </a:r>
            <a:r>
              <a:rPr lang="ar-SA" sz="3600" b="1" dirty="0" smtClean="0">
                <a:solidFill>
                  <a:srgbClr val="C00000"/>
                </a:solidFill>
              </a:rPr>
              <a:t>فرص التعلم </a:t>
            </a:r>
            <a:r>
              <a:rPr lang="ar-SA" sz="3600" b="1" dirty="0">
                <a:solidFill>
                  <a:srgbClr val="C00000"/>
                </a:solidFill>
              </a:rPr>
              <a:t>فضلاً عن الأهمية التربوية </a:t>
            </a:r>
            <a:r>
              <a:rPr lang="ar-SA" sz="3600" b="1" dirty="0" smtClean="0">
                <a:solidFill>
                  <a:srgbClr val="C00000"/>
                </a:solidFill>
              </a:rPr>
              <a:t>لها)</a:t>
            </a:r>
            <a:endParaRPr lang="en-US" sz="3600" dirty="0">
              <a:solidFill>
                <a:srgbClr val="C00000"/>
              </a:solidFill>
            </a:endParaRPr>
          </a:p>
          <a:p>
            <a:pPr marL="0" indent="0">
              <a:buNone/>
            </a:pPr>
            <a:endParaRPr lang="ar-SA" dirty="0"/>
          </a:p>
        </p:txBody>
      </p:sp>
      <p:pic>
        <p:nvPicPr>
          <p:cNvPr id="4" name="صورة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28728" y="785794"/>
            <a:ext cx="3000396" cy="1714512"/>
          </a:xfrm>
          <a:prstGeom prst="rect">
            <a:avLst/>
          </a:prstGeom>
        </p:spPr>
      </p:pic>
    </p:spTree>
    <p:extLst>
      <p:ext uri="{BB962C8B-B14F-4D97-AF65-F5344CB8AC3E}">
        <p14:creationId xmlns="" xmlns:p14="http://schemas.microsoft.com/office/powerpoint/2010/main" val="2630513905"/>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3">
                                            <p:txEl>
                                              <p:pRg st="1" end="1"/>
                                            </p:txEl>
                                          </p:spTgt>
                                        </p:tgtEl>
                                        <p:attrNameLst>
                                          <p:attrName>ppt_x</p:attrName>
                                        </p:attrNameLst>
                                      </p:cBhvr>
                                    </p:anim>
                                    <p:anim from="0" to="-1.0" calcmode="lin" valueType="num">
                                      <p:cBhvr>
                                        <p:cTn id="22" dur="200" decel="50000" autoRev="1" fill="hold">
                                          <p:stCondLst>
                                            <p:cond delay="600"/>
                                          </p:stCondLst>
                                        </p:cTn>
                                        <p:tgtEl>
                                          <p:spTgt spid="3">
                                            <p:txEl>
                                              <p:pRg st="1" end="1"/>
                                            </p:txEl>
                                          </p:spTgt>
                                        </p:tgtEl>
                                        <p:attrNameLst>
                                          <p:attrName>xshear</p:attrName>
                                        </p:attrNameLst>
                                      </p:cBhvr>
                                    </p:anim>
                                    <p:animScale>
                                      <p:cBhvr>
                                        <p:cTn id="23" dur="200" decel="100000" autoRev="1" fill="hold">
                                          <p:stCondLst>
                                            <p:cond delay="600"/>
                                          </p:stCondLst>
                                        </p:cTn>
                                        <p:tgtEl>
                                          <p:spTgt spid="3">
                                            <p:txEl>
                                              <p:pRg st="1" end="1"/>
                                            </p:txEl>
                                          </p:spTgt>
                                        </p:tgtEl>
                                      </p:cBhvr>
                                      <p:from x="100000" y="100000"/>
                                      <p:to x="80000" y="100000"/>
                                    </p:animScale>
                                    <p:anim by="(#ppt_h/3+#ppt_w*0.1)" calcmode="lin" valueType="num">
                                      <p:cBhvr additive="sum">
                                        <p:cTn id="24" dur="200" decel="100000" autoRev="1" fill="hold">
                                          <p:stCondLst>
                                            <p:cond delay="600"/>
                                          </p:stCondLst>
                                        </p:cTn>
                                        <p:tgtEl>
                                          <p:spTgt spid="3">
                                            <p:txEl>
                                              <p:pRg st="1" end="1"/>
                                            </p:txEl>
                                          </p:spTgt>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from="(-#ppt_w/2)" to="(#ppt_x)" calcmode="lin" valueType="num">
                                      <p:cBhvr>
                                        <p:cTn id="27" dur="600" fill="hold">
                                          <p:stCondLst>
                                            <p:cond delay="0"/>
                                          </p:stCondLst>
                                        </p:cTn>
                                        <p:tgtEl>
                                          <p:spTgt spid="3">
                                            <p:txEl>
                                              <p:pRg st="2" end="2"/>
                                            </p:txEl>
                                          </p:spTgt>
                                        </p:tgtEl>
                                        <p:attrNameLst>
                                          <p:attrName>ppt_x</p:attrName>
                                        </p:attrNameLst>
                                      </p:cBhvr>
                                    </p:anim>
                                    <p:anim from="0" to="-1.0" calcmode="lin" valueType="num">
                                      <p:cBhvr>
                                        <p:cTn id="28" dur="200" decel="50000" autoRev="1" fill="hold">
                                          <p:stCondLst>
                                            <p:cond delay="600"/>
                                          </p:stCondLst>
                                        </p:cTn>
                                        <p:tgtEl>
                                          <p:spTgt spid="3">
                                            <p:txEl>
                                              <p:pRg st="2" end="2"/>
                                            </p:txEl>
                                          </p:spTgt>
                                        </p:tgtEl>
                                        <p:attrNameLst>
                                          <p:attrName>xshear</p:attrName>
                                        </p:attrNameLst>
                                      </p:cBhvr>
                                    </p:anim>
                                    <p:animScale>
                                      <p:cBhvr>
                                        <p:cTn id="29" dur="200" decel="100000" autoRev="1" fill="hold">
                                          <p:stCondLst>
                                            <p:cond delay="600"/>
                                          </p:stCondLst>
                                        </p:cTn>
                                        <p:tgtEl>
                                          <p:spTgt spid="3">
                                            <p:txEl>
                                              <p:pRg st="2" end="2"/>
                                            </p:txEl>
                                          </p:spTgt>
                                        </p:tgtEl>
                                      </p:cBhvr>
                                      <p:from x="100000" y="100000"/>
                                      <p:to x="80000" y="100000"/>
                                    </p:animScale>
                                    <p:anim by="(#ppt_h/3+#ppt_w*0.1)" calcmode="lin" valueType="num">
                                      <p:cBhvr additive="sum">
                                        <p:cTn id="30"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from="(-#ppt_w/2)" to="(#ppt_x)" calcmode="lin" valueType="num">
                                      <p:cBhvr>
                                        <p:cTn id="35" dur="600" fill="hold">
                                          <p:stCondLst>
                                            <p:cond delay="0"/>
                                          </p:stCondLst>
                                        </p:cTn>
                                        <p:tgtEl>
                                          <p:spTgt spid="3">
                                            <p:txEl>
                                              <p:pRg st="3" end="3"/>
                                            </p:txEl>
                                          </p:spTgt>
                                        </p:tgtEl>
                                        <p:attrNameLst>
                                          <p:attrName>ppt_x</p:attrName>
                                        </p:attrNameLst>
                                      </p:cBhvr>
                                    </p:anim>
                                    <p:anim from="0" to="-1.0" calcmode="lin" valueType="num">
                                      <p:cBhvr>
                                        <p:cTn id="36" dur="200" decel="50000" autoRev="1" fill="hold">
                                          <p:stCondLst>
                                            <p:cond delay="600"/>
                                          </p:stCondLst>
                                        </p:cTn>
                                        <p:tgtEl>
                                          <p:spTgt spid="3">
                                            <p:txEl>
                                              <p:pRg st="3" end="3"/>
                                            </p:txEl>
                                          </p:spTgt>
                                        </p:tgtEl>
                                        <p:attrNameLst>
                                          <p:attrName>xshear</p:attrName>
                                        </p:attrNameLst>
                                      </p:cBhvr>
                                    </p:anim>
                                    <p:animScale>
                                      <p:cBhvr>
                                        <p:cTn id="37" dur="200" decel="100000" autoRev="1" fill="hold">
                                          <p:stCondLst>
                                            <p:cond delay="600"/>
                                          </p:stCondLst>
                                        </p:cTn>
                                        <p:tgtEl>
                                          <p:spTgt spid="3">
                                            <p:txEl>
                                              <p:pRg st="3" end="3"/>
                                            </p:txEl>
                                          </p:spTgt>
                                        </p:tgtEl>
                                      </p:cBhvr>
                                      <p:from x="100000" y="100000"/>
                                      <p:to x="80000" y="100000"/>
                                    </p:animScale>
                                    <p:anim by="(#ppt_h/3+#ppt_w*0.1)" calcmode="lin" valueType="num">
                                      <p:cBhvr additive="sum">
                                        <p:cTn id="38"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4414" y="214290"/>
            <a:ext cx="8229600" cy="1143000"/>
          </a:xfrm>
        </p:spPr>
        <p:txBody>
          <a:bodyPr>
            <a:noAutofit/>
          </a:bodyPr>
          <a:lstStyle/>
          <a:p>
            <a:r>
              <a:rPr lang="ar-SA" sz="3600" b="1" dirty="0" smtClean="0">
                <a:solidFill>
                  <a:srgbClr val="7030A0"/>
                </a:solidFill>
              </a:rPr>
              <a:t>       (1)- نزول التلاميذ من الفصل وتغير الملابس :</a:t>
            </a:r>
            <a:r>
              <a:rPr lang="en-US" sz="3600" dirty="0" smtClean="0">
                <a:solidFill>
                  <a:srgbClr val="7030A0"/>
                </a:solidFill>
              </a:rPr>
              <a:t/>
            </a:r>
            <a:br>
              <a:rPr lang="en-US" sz="3600" dirty="0" smtClean="0">
                <a:solidFill>
                  <a:srgbClr val="7030A0"/>
                </a:solidFill>
              </a:rPr>
            </a:br>
            <a:endParaRPr lang="ar-SA" sz="3600" dirty="0">
              <a:solidFill>
                <a:srgbClr val="7030A0"/>
              </a:solidFill>
            </a:endParaRPr>
          </a:p>
        </p:txBody>
      </p:sp>
      <p:sp>
        <p:nvSpPr>
          <p:cNvPr id="3" name="عنصر نائب للمحتوى 2"/>
          <p:cNvSpPr>
            <a:spLocks noGrp="1"/>
          </p:cNvSpPr>
          <p:nvPr>
            <p:ph idx="1"/>
          </p:nvPr>
        </p:nvSpPr>
        <p:spPr>
          <a:xfrm>
            <a:off x="914400" y="1500174"/>
            <a:ext cx="8229600" cy="4525963"/>
          </a:xfrm>
        </p:spPr>
        <p:txBody>
          <a:bodyPr>
            <a:normAutofit fontScale="92500" lnSpcReduction="10000"/>
          </a:bodyPr>
          <a:lstStyle/>
          <a:p>
            <a:pPr>
              <a:buFont typeface="Wingdings" pitchFamily="2" charset="2"/>
              <a:buChar char="§"/>
            </a:pPr>
            <a:r>
              <a:rPr lang="ar-SA" b="1" dirty="0" smtClean="0"/>
              <a:t>يتطلب ذلك من المدرس تنظيم نزول</a:t>
            </a:r>
          </a:p>
          <a:p>
            <a:pPr>
              <a:buNone/>
            </a:pPr>
            <a:r>
              <a:rPr lang="ar-SA" b="1" dirty="0" smtClean="0"/>
              <a:t> التلاميذ من الفصل ومرافقتهم لمكان </a:t>
            </a:r>
          </a:p>
          <a:p>
            <a:pPr>
              <a:buNone/>
            </a:pPr>
            <a:r>
              <a:rPr lang="ar-SA" b="1" dirty="0" smtClean="0"/>
              <a:t>تغير الملابس</a:t>
            </a:r>
            <a:endParaRPr lang="en-US" dirty="0" smtClean="0"/>
          </a:p>
          <a:p>
            <a:pPr>
              <a:buFont typeface="Wingdings" pitchFamily="2" charset="2"/>
              <a:buChar char="§"/>
            </a:pPr>
            <a:r>
              <a:rPr lang="ar-SA" b="1" dirty="0" smtClean="0"/>
              <a:t>يمكن للمدرس الاستعانة ببعض التلاميذ في قيادة هذا العمل</a:t>
            </a:r>
          </a:p>
          <a:p>
            <a:pPr>
              <a:buFont typeface="Wingdings" pitchFamily="2" charset="2"/>
              <a:buChar char="§"/>
            </a:pPr>
            <a:r>
              <a:rPr lang="ar-SA" b="1" dirty="0" smtClean="0"/>
              <a:t>السرعة في إتمام النزول وتغير الملابس</a:t>
            </a:r>
          </a:p>
          <a:p>
            <a:pPr>
              <a:buFont typeface="Wingdings" pitchFamily="2" charset="2"/>
              <a:buChar char="§"/>
            </a:pPr>
            <a:r>
              <a:rPr lang="ar-SA" b="1" dirty="0" smtClean="0"/>
              <a:t>يجب على المدرس تحديد وقت معلن لتغير الملابس ومن الأهمية عدم تجاوزه والتعامل معه بكل جدية</a:t>
            </a:r>
          </a:p>
          <a:p>
            <a:pPr>
              <a:buFont typeface="Wingdings" pitchFamily="2" charset="2"/>
              <a:buChar char="§"/>
            </a:pPr>
            <a:r>
              <a:rPr lang="ar-SA" b="1" dirty="0" smtClean="0"/>
              <a:t>تنظيم عملية النزول من الفصل في شكل قاطرة أو قاطرتين</a:t>
            </a:r>
          </a:p>
          <a:p>
            <a:pPr>
              <a:buFont typeface="Wingdings" pitchFamily="2" charset="2"/>
              <a:buChar char="§"/>
            </a:pPr>
            <a:r>
              <a:rPr lang="ar-SA" b="1" dirty="0" smtClean="0"/>
              <a:t>الاستعانة ببعض التلاميذ لتعليم النظام والقيادة </a:t>
            </a:r>
            <a:endParaRPr lang="ar-SA" dirty="0"/>
          </a:p>
        </p:txBody>
      </p:sp>
      <p:pic>
        <p:nvPicPr>
          <p:cNvPr id="4" name="صورة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333114" y="-24"/>
            <a:ext cx="810918" cy="1320375"/>
          </a:xfrm>
          <a:prstGeom prst="rect">
            <a:avLst/>
          </a:prstGeom>
        </p:spPr>
      </p:pic>
      <p:pic>
        <p:nvPicPr>
          <p:cNvPr id="5" name="صورة 4" descr="k10791232.jpg"/>
          <p:cNvPicPr>
            <a:picLocks noChangeAspect="1"/>
          </p:cNvPicPr>
          <p:nvPr/>
        </p:nvPicPr>
        <p:blipFill>
          <a:blip r:embed="rId3"/>
          <a:stretch>
            <a:fillRect/>
          </a:stretch>
        </p:blipFill>
        <p:spPr>
          <a:xfrm>
            <a:off x="1500166" y="928670"/>
            <a:ext cx="2507397" cy="1966914"/>
          </a:xfrm>
          <a:prstGeom prst="rect">
            <a:avLst/>
          </a:prstGeom>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450" decel="100000" fill="hold"/>
                                        <p:tgtEl>
                                          <p:spTgt spid="5"/>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par>
                                <p:cTn id="15" presetID="7"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2000"/>
                                        <p:tgtEl>
                                          <p:spTgt spid="3">
                                            <p:txEl>
                                              <p:pRg st="0" end="0"/>
                                            </p:txEl>
                                          </p:spTgt>
                                        </p:tgtEl>
                                      </p:cBhvr>
                                    </p:animEffect>
                                    <p:anim calcmode="lin" valueType="num">
                                      <p:cBhvr>
                                        <p:cTn id="2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2000"/>
                                        <p:tgtEl>
                                          <p:spTgt spid="3">
                                            <p:txEl>
                                              <p:pRg st="1" end="1"/>
                                            </p:txEl>
                                          </p:spTgt>
                                        </p:tgtEl>
                                      </p:cBhvr>
                                    </p:animEffect>
                                    <p:anim calcmode="lin" valueType="num">
                                      <p:cBhvr>
                                        <p:cTn id="3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2000"/>
                                        <p:tgtEl>
                                          <p:spTgt spid="3">
                                            <p:txEl>
                                              <p:pRg st="2" end="2"/>
                                            </p:txEl>
                                          </p:spTgt>
                                        </p:tgtEl>
                                      </p:cBhvr>
                                    </p:animEffect>
                                    <p:anim calcmode="lin" valueType="num">
                                      <p:cBhvr>
                                        <p:cTn id="3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8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2000"/>
                                        <p:tgtEl>
                                          <p:spTgt spid="3">
                                            <p:txEl>
                                              <p:pRg st="3" end="3"/>
                                            </p:txEl>
                                          </p:spTgt>
                                        </p:tgtEl>
                                      </p:cBhvr>
                                    </p:animEffect>
                                    <p:anim calcmode="lin" valueType="num">
                                      <p:cBhvr>
                                        <p:cTn id="4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8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6" dur="200" accel="100000" fill="hold">
                                          <p:stCondLst>
                                            <p:cond delay="18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2000"/>
                                        <p:tgtEl>
                                          <p:spTgt spid="3">
                                            <p:txEl>
                                              <p:pRg st="4" end="4"/>
                                            </p:txEl>
                                          </p:spTgt>
                                        </p:tgtEl>
                                      </p:cBhvr>
                                    </p:animEffect>
                                    <p:anim calcmode="lin" valueType="num">
                                      <p:cBhvr>
                                        <p:cTn id="5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3" dur="18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4" dur="200" accel="100000" fill="hold">
                                          <p:stCondLst>
                                            <p:cond delay="18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2000"/>
                                        <p:tgtEl>
                                          <p:spTgt spid="3">
                                            <p:txEl>
                                              <p:pRg st="5" end="5"/>
                                            </p:txEl>
                                          </p:spTgt>
                                        </p:tgtEl>
                                      </p:cBhvr>
                                    </p:animEffect>
                                    <p:anim calcmode="lin" valueType="num">
                                      <p:cBhvr>
                                        <p:cTn id="6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1" dur="18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62" dur="200" accel="100000" fill="hold">
                                          <p:stCondLst>
                                            <p:cond delay="18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2000"/>
                                        <p:tgtEl>
                                          <p:spTgt spid="3">
                                            <p:txEl>
                                              <p:pRg st="6" end="6"/>
                                            </p:txEl>
                                          </p:spTgt>
                                        </p:tgtEl>
                                      </p:cBhvr>
                                    </p:animEffect>
                                    <p:anim calcmode="lin" valueType="num">
                                      <p:cBhvr>
                                        <p:cTn id="6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9" dur="18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70" dur="200" accel="100000" fill="hold">
                                          <p:stCondLst>
                                            <p:cond delay="18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Effect transition="in" filter="fade">
                                      <p:cBhvr>
                                        <p:cTn id="75" dur="2000"/>
                                        <p:tgtEl>
                                          <p:spTgt spid="3">
                                            <p:txEl>
                                              <p:pRg st="7" end="7"/>
                                            </p:txEl>
                                          </p:spTgt>
                                        </p:tgtEl>
                                      </p:cBhvr>
                                    </p:animEffect>
                                    <p:anim calcmode="lin" valueType="num">
                                      <p:cBhvr>
                                        <p:cTn id="76"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7" dur="18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78" dur="200" accel="100000" fill="hold">
                                          <p:stCondLst>
                                            <p:cond delay="18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357166"/>
            <a:ext cx="8229600" cy="1143000"/>
          </a:xfrm>
        </p:spPr>
        <p:txBody>
          <a:bodyPr>
            <a:noAutofit/>
          </a:bodyPr>
          <a:lstStyle/>
          <a:p>
            <a:pPr algn="r"/>
            <a:r>
              <a:rPr lang="ar-SA" sz="3600" b="1" dirty="0" smtClean="0">
                <a:solidFill>
                  <a:srgbClr val="7030A0"/>
                </a:solidFill>
              </a:rPr>
              <a:t>(2)- الدخول إلى ساحة الملعب </a:t>
            </a:r>
            <a:br>
              <a:rPr lang="ar-SA" sz="3600" b="1" dirty="0" smtClean="0">
                <a:solidFill>
                  <a:srgbClr val="7030A0"/>
                </a:solidFill>
              </a:rPr>
            </a:br>
            <a:r>
              <a:rPr lang="ar-SA" sz="3600" b="1" dirty="0" smtClean="0">
                <a:solidFill>
                  <a:srgbClr val="7030A0"/>
                </a:solidFill>
              </a:rPr>
              <a:t>       وتقسيم التلاميذ :</a:t>
            </a:r>
            <a:r>
              <a:rPr lang="en-US" sz="3600" dirty="0" smtClean="0">
                <a:solidFill>
                  <a:srgbClr val="7030A0"/>
                </a:solidFill>
              </a:rPr>
              <a:t/>
            </a:r>
            <a:br>
              <a:rPr lang="en-US" sz="3600" dirty="0" smtClean="0">
                <a:solidFill>
                  <a:srgbClr val="7030A0"/>
                </a:solidFill>
              </a:rPr>
            </a:br>
            <a:endParaRPr lang="ar-SA" sz="3600" dirty="0">
              <a:solidFill>
                <a:srgbClr val="7030A0"/>
              </a:solidFill>
            </a:endParaRPr>
          </a:p>
        </p:txBody>
      </p:sp>
      <p:sp>
        <p:nvSpPr>
          <p:cNvPr id="3" name="عنصر نائب للمحتوى 2"/>
          <p:cNvSpPr>
            <a:spLocks noGrp="1"/>
          </p:cNvSpPr>
          <p:nvPr>
            <p:ph idx="1"/>
          </p:nvPr>
        </p:nvSpPr>
        <p:spPr>
          <a:xfrm>
            <a:off x="1500166" y="1600200"/>
            <a:ext cx="7186634" cy="4525963"/>
          </a:xfrm>
        </p:spPr>
        <p:txBody>
          <a:bodyPr>
            <a:normAutofit lnSpcReduction="10000"/>
          </a:bodyPr>
          <a:lstStyle/>
          <a:p>
            <a:pPr>
              <a:buFont typeface="Wingdings" pitchFamily="2" charset="2"/>
              <a:buChar char="ü"/>
            </a:pPr>
            <a:r>
              <a:rPr lang="ar-SA" b="1" dirty="0" smtClean="0"/>
              <a:t>تمثل اللحظات الأولى من الحصة</a:t>
            </a:r>
            <a:endParaRPr lang="en-US" dirty="0" smtClean="0"/>
          </a:p>
          <a:p>
            <a:pPr>
              <a:buFont typeface="Wingdings" pitchFamily="2" charset="2"/>
              <a:buChar char="ü"/>
            </a:pPr>
            <a:r>
              <a:rPr lang="ar-SA" b="1" dirty="0" smtClean="0"/>
              <a:t>تحدد أو تؤثر في شكل بقية الحصة</a:t>
            </a:r>
            <a:endParaRPr lang="en-US" dirty="0" smtClean="0"/>
          </a:p>
          <a:p>
            <a:pPr>
              <a:buFont typeface="Wingdings" pitchFamily="2" charset="2"/>
              <a:buChar char="ü"/>
            </a:pPr>
            <a:r>
              <a:rPr lang="ar-SA" b="1" dirty="0" smtClean="0"/>
              <a:t>من الأهمية الاتفاق مع التلاميذ على شكل عملية الدخول</a:t>
            </a:r>
            <a:endParaRPr lang="en-US" dirty="0" smtClean="0"/>
          </a:p>
          <a:p>
            <a:pPr>
              <a:buFont typeface="Wingdings" pitchFamily="2" charset="2"/>
              <a:buChar char="ü"/>
            </a:pPr>
            <a:r>
              <a:rPr lang="ar-SA" b="1" dirty="0" smtClean="0"/>
              <a:t>السيطرة الكاملة على ذلك لعدم حدوث أي تجاوز أو احتكاك بين التلاميذ</a:t>
            </a:r>
            <a:endParaRPr lang="en-US" dirty="0" smtClean="0"/>
          </a:p>
          <a:p>
            <a:pPr>
              <a:buFont typeface="Wingdings" pitchFamily="2" charset="2"/>
              <a:buChar char="ü"/>
            </a:pPr>
            <a:r>
              <a:rPr lang="ar-SA" b="1" dirty="0" smtClean="0"/>
              <a:t>يحدد المدرس علامات لوقوف التلاميذ عليها مجرد دخولهم ساحة الملعب أو الجلوس في شكل قاطرات أو صفوف</a:t>
            </a:r>
            <a:endParaRPr lang="en-US" dirty="0" smtClean="0"/>
          </a:p>
          <a:p>
            <a:pPr>
              <a:buNone/>
            </a:pPr>
            <a:endParaRPr lang="ar-SA" dirty="0"/>
          </a:p>
        </p:txBody>
      </p:sp>
      <p:pic>
        <p:nvPicPr>
          <p:cNvPr id="4" name="صورة 3"/>
          <p:cNvPicPr>
            <a:picLocks noChangeAspect="1"/>
          </p:cNvPicPr>
          <p:nvPr/>
        </p:nvPicPr>
        <p:blipFill>
          <a:blip r:embed="rId2" cstate="print">
            <a:lum bright="30000" contrast="30000"/>
            <a:extLst>
              <a:ext uri="{28A0092B-C50C-407E-A947-70E740481C1C}">
                <a14:useLocalDpi xmlns="" xmlns:a14="http://schemas.microsoft.com/office/drawing/2010/main" val="0"/>
              </a:ext>
            </a:extLst>
          </a:blip>
          <a:stretch>
            <a:fillRect/>
          </a:stretch>
        </p:blipFill>
        <p:spPr>
          <a:xfrm>
            <a:off x="1928794" y="5643554"/>
            <a:ext cx="4357718" cy="1214446"/>
          </a:xfrm>
          <a:prstGeom prst="rect">
            <a:avLst/>
          </a:prstGeom>
          <a:ln>
            <a:noFill/>
          </a:ln>
          <a:effectLst>
            <a:outerShdw blurRad="190500" algn="tl" rotWithShape="0">
              <a:srgbClr val="000000">
                <a:alpha val="70000"/>
              </a:srgbClr>
            </a:outerShdw>
          </a:effectLst>
        </p:spPr>
      </p:pic>
      <p:pic>
        <p:nvPicPr>
          <p:cNvPr id="5" name="صورة 4" descr="دخول 1.jpg"/>
          <p:cNvPicPr>
            <a:picLocks noChangeAspect="1"/>
          </p:cNvPicPr>
          <p:nvPr/>
        </p:nvPicPr>
        <p:blipFill>
          <a:blip r:embed="rId3"/>
          <a:stretch>
            <a:fillRect/>
          </a:stretch>
        </p:blipFill>
        <p:spPr>
          <a:xfrm>
            <a:off x="0" y="0"/>
            <a:ext cx="4500562" cy="1428736"/>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54" presetClass="entr" presetSubtype="0" ac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ppt_w*0.05"/>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anim calcmode="lin" valueType="num">
                                      <p:cBhvr>
                                        <p:cTn id="13" dur="500" fill="hold"/>
                                        <p:tgtEl>
                                          <p:spTgt spid="5"/>
                                        </p:tgtEl>
                                        <p:attrNameLst>
                                          <p:attrName>ppt_x</p:attrName>
                                        </p:attrNameLst>
                                      </p:cBhvr>
                                      <p:tavLst>
                                        <p:tav tm="0">
                                          <p:val>
                                            <p:strVal val="#ppt_x-.2"/>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Effect transition="in" filter="fade">
                                      <p:cBhvr>
                                        <p:cTn id="15" dur="500"/>
                                        <p:tgtEl>
                                          <p:spTgt spid="5"/>
                                        </p:tgtEl>
                                      </p:cBhvr>
                                    </p:animEffect>
                                  </p:childTnLst>
                                </p:cTn>
                              </p:par>
                              <p:par>
                                <p:cTn id="16" presetID="34"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from="(-#ppt_w/2)" to="(#ppt_x)" calcmode="lin" valueType="num">
                                      <p:cBhvr>
                                        <p:cTn id="18" dur="300" fill="hold">
                                          <p:stCondLst>
                                            <p:cond delay="0"/>
                                          </p:stCondLst>
                                        </p:cTn>
                                        <p:tgtEl>
                                          <p:spTgt spid="4"/>
                                        </p:tgtEl>
                                        <p:attrNameLst>
                                          <p:attrName>ppt_x</p:attrName>
                                        </p:attrNameLst>
                                      </p:cBhvr>
                                    </p:anim>
                                    <p:anim from="0" to="-1.0" calcmode="lin" valueType="num">
                                      <p:cBhvr>
                                        <p:cTn id="19" dur="100" decel="50000" autoRev="1" fill="hold">
                                          <p:stCondLst>
                                            <p:cond delay="300"/>
                                          </p:stCondLst>
                                        </p:cTn>
                                        <p:tgtEl>
                                          <p:spTgt spid="4"/>
                                        </p:tgtEl>
                                        <p:attrNameLst>
                                          <p:attrName>xshear</p:attrName>
                                        </p:attrNameLst>
                                      </p:cBhvr>
                                    </p:anim>
                                    <p:animScale>
                                      <p:cBhvr>
                                        <p:cTn id="20" dur="100" decel="100000" autoRev="1" fill="hold">
                                          <p:stCondLst>
                                            <p:cond delay="300"/>
                                          </p:stCondLst>
                                        </p:cTn>
                                        <p:tgtEl>
                                          <p:spTgt spid="4"/>
                                        </p:tgtEl>
                                      </p:cBhvr>
                                      <p:from x="100000" y="100000"/>
                                      <p:to x="80000" y="100000"/>
                                    </p:animScale>
                                    <p:anim by="(#ppt_h/3+#ppt_w*0.1)" calcmode="lin" valueType="num">
                                      <p:cBhvr additive="sum">
                                        <p:cTn id="21" dur="100" decel="100000" autoRev="1" fill="hold">
                                          <p:stCondLst>
                                            <p:cond delay="300"/>
                                          </p:stCondLst>
                                        </p:cTn>
                                        <p:tgtEl>
                                          <p:spTgt spid="4"/>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from="(-#ppt_w/2)" to="(#ppt_x)" calcmode="lin" valueType="num">
                                      <p:cBhvr>
                                        <p:cTn id="26" dur="1200" fill="hold">
                                          <p:stCondLst>
                                            <p:cond delay="0"/>
                                          </p:stCondLst>
                                        </p:cTn>
                                        <p:tgtEl>
                                          <p:spTgt spid="3">
                                            <p:txEl>
                                              <p:pRg st="0" end="0"/>
                                            </p:txEl>
                                          </p:spTgt>
                                        </p:tgtEl>
                                        <p:attrNameLst>
                                          <p:attrName>ppt_x</p:attrName>
                                        </p:attrNameLst>
                                      </p:cBhvr>
                                    </p:anim>
                                    <p:anim from="0" to="-1.0" calcmode="lin" valueType="num">
                                      <p:cBhvr>
                                        <p:cTn id="27" dur="400" decel="50000" autoRev="1" fill="hold">
                                          <p:stCondLst>
                                            <p:cond delay="1200"/>
                                          </p:stCondLst>
                                        </p:cTn>
                                        <p:tgtEl>
                                          <p:spTgt spid="3">
                                            <p:txEl>
                                              <p:pRg st="0" end="0"/>
                                            </p:txEl>
                                          </p:spTgt>
                                        </p:tgtEl>
                                        <p:attrNameLst>
                                          <p:attrName>xshear</p:attrName>
                                        </p:attrNameLst>
                                      </p:cBhvr>
                                    </p:anim>
                                    <p:animScale>
                                      <p:cBhvr>
                                        <p:cTn id="28" dur="400" decel="100000" autoRev="1" fill="hold">
                                          <p:stCondLst>
                                            <p:cond delay="1200"/>
                                          </p:stCondLst>
                                        </p:cTn>
                                        <p:tgtEl>
                                          <p:spTgt spid="3">
                                            <p:txEl>
                                              <p:pRg st="0" end="0"/>
                                            </p:txEl>
                                          </p:spTgt>
                                        </p:tgtEl>
                                      </p:cBhvr>
                                      <p:from x="100000" y="100000"/>
                                      <p:to x="80000" y="100000"/>
                                    </p:animScale>
                                    <p:anim by="(#ppt_h/3+#ppt_w*0.1)" calcmode="lin" valueType="num">
                                      <p:cBhvr additive="sum">
                                        <p:cTn id="29" dur="400" decel="100000" autoRev="1" fill="hold">
                                          <p:stCondLst>
                                            <p:cond delay="1200"/>
                                          </p:stCondLst>
                                        </p:cTn>
                                        <p:tgtEl>
                                          <p:spTgt spid="3">
                                            <p:txEl>
                                              <p:pRg st="0" end="0"/>
                                            </p:txEl>
                                          </p:spTgt>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from="(-#ppt_w/2)" to="(#ppt_x)" calcmode="lin" valueType="num">
                                      <p:cBhvr>
                                        <p:cTn id="34" dur="1200" fill="hold">
                                          <p:stCondLst>
                                            <p:cond delay="0"/>
                                          </p:stCondLst>
                                        </p:cTn>
                                        <p:tgtEl>
                                          <p:spTgt spid="3">
                                            <p:txEl>
                                              <p:pRg st="1" end="1"/>
                                            </p:txEl>
                                          </p:spTgt>
                                        </p:tgtEl>
                                        <p:attrNameLst>
                                          <p:attrName>ppt_x</p:attrName>
                                        </p:attrNameLst>
                                      </p:cBhvr>
                                    </p:anim>
                                    <p:anim from="0" to="-1.0" calcmode="lin" valueType="num">
                                      <p:cBhvr>
                                        <p:cTn id="35" dur="400" decel="50000" autoRev="1" fill="hold">
                                          <p:stCondLst>
                                            <p:cond delay="1200"/>
                                          </p:stCondLst>
                                        </p:cTn>
                                        <p:tgtEl>
                                          <p:spTgt spid="3">
                                            <p:txEl>
                                              <p:pRg st="1" end="1"/>
                                            </p:txEl>
                                          </p:spTgt>
                                        </p:tgtEl>
                                        <p:attrNameLst>
                                          <p:attrName>xshear</p:attrName>
                                        </p:attrNameLst>
                                      </p:cBhvr>
                                    </p:anim>
                                    <p:animScale>
                                      <p:cBhvr>
                                        <p:cTn id="36" dur="400" decel="100000" autoRev="1" fill="hold">
                                          <p:stCondLst>
                                            <p:cond delay="1200"/>
                                          </p:stCondLst>
                                        </p:cTn>
                                        <p:tgtEl>
                                          <p:spTgt spid="3">
                                            <p:txEl>
                                              <p:pRg st="1" end="1"/>
                                            </p:txEl>
                                          </p:spTgt>
                                        </p:tgtEl>
                                      </p:cBhvr>
                                      <p:from x="100000" y="100000"/>
                                      <p:to x="80000" y="100000"/>
                                    </p:animScale>
                                    <p:anim by="(#ppt_h/3+#ppt_w*0.1)" calcmode="lin" valueType="num">
                                      <p:cBhvr additive="sum">
                                        <p:cTn id="37" dur="400" decel="100000" autoRev="1" fill="hold">
                                          <p:stCondLst>
                                            <p:cond delay="1200"/>
                                          </p:stCondLst>
                                        </p:cTn>
                                        <p:tgtEl>
                                          <p:spTgt spid="3">
                                            <p:txEl>
                                              <p:pRg st="1" end="1"/>
                                            </p:txEl>
                                          </p:spTgt>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34"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from="(-#ppt_w/2)" to="(#ppt_x)" calcmode="lin" valueType="num">
                                      <p:cBhvr>
                                        <p:cTn id="42" dur="1200" fill="hold">
                                          <p:stCondLst>
                                            <p:cond delay="0"/>
                                          </p:stCondLst>
                                        </p:cTn>
                                        <p:tgtEl>
                                          <p:spTgt spid="3">
                                            <p:txEl>
                                              <p:pRg st="2" end="2"/>
                                            </p:txEl>
                                          </p:spTgt>
                                        </p:tgtEl>
                                        <p:attrNameLst>
                                          <p:attrName>ppt_x</p:attrName>
                                        </p:attrNameLst>
                                      </p:cBhvr>
                                    </p:anim>
                                    <p:anim from="0" to="-1.0" calcmode="lin" valueType="num">
                                      <p:cBhvr>
                                        <p:cTn id="43" dur="400" decel="50000" autoRev="1" fill="hold">
                                          <p:stCondLst>
                                            <p:cond delay="1200"/>
                                          </p:stCondLst>
                                        </p:cTn>
                                        <p:tgtEl>
                                          <p:spTgt spid="3">
                                            <p:txEl>
                                              <p:pRg st="2" end="2"/>
                                            </p:txEl>
                                          </p:spTgt>
                                        </p:tgtEl>
                                        <p:attrNameLst>
                                          <p:attrName>xshear</p:attrName>
                                        </p:attrNameLst>
                                      </p:cBhvr>
                                    </p:anim>
                                    <p:animScale>
                                      <p:cBhvr>
                                        <p:cTn id="44" dur="400" decel="100000" autoRev="1" fill="hold">
                                          <p:stCondLst>
                                            <p:cond delay="1200"/>
                                          </p:stCondLst>
                                        </p:cTn>
                                        <p:tgtEl>
                                          <p:spTgt spid="3">
                                            <p:txEl>
                                              <p:pRg st="2" end="2"/>
                                            </p:txEl>
                                          </p:spTgt>
                                        </p:tgtEl>
                                      </p:cBhvr>
                                      <p:from x="100000" y="100000"/>
                                      <p:to x="80000" y="100000"/>
                                    </p:animScale>
                                    <p:anim by="(#ppt_h/3+#ppt_w*0.1)" calcmode="lin" valueType="num">
                                      <p:cBhvr additive="sum">
                                        <p:cTn id="45" dur="400" decel="100000" autoRev="1" fill="hold">
                                          <p:stCondLst>
                                            <p:cond delay="1200"/>
                                          </p:stCondLst>
                                        </p:cTn>
                                        <p:tgtEl>
                                          <p:spTgt spid="3">
                                            <p:txEl>
                                              <p:pRg st="2" end="2"/>
                                            </p:txEl>
                                          </p:spTgt>
                                        </p:tgtEl>
                                        <p:attrNameLst>
                                          <p:attrName>ppt_x</p:attrName>
                                        </p:attrNameLst>
                                      </p:cBhvr>
                                    </p:anim>
                                  </p:childTnLst>
                                </p:cTn>
                              </p:par>
                            </p:childTnLst>
                          </p:cTn>
                        </p:par>
                      </p:childTnLst>
                    </p:cTn>
                  </p:par>
                  <p:par>
                    <p:cTn id="46" fill="hold">
                      <p:stCondLst>
                        <p:cond delay="indefinite"/>
                      </p:stCondLst>
                      <p:childTnLst>
                        <p:par>
                          <p:cTn id="47" fill="hold">
                            <p:stCondLst>
                              <p:cond delay="0"/>
                            </p:stCondLst>
                            <p:childTnLst>
                              <p:par>
                                <p:cTn id="48" presetID="34"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from="(-#ppt_w/2)" to="(#ppt_x)" calcmode="lin" valueType="num">
                                      <p:cBhvr>
                                        <p:cTn id="50" dur="1200" fill="hold">
                                          <p:stCondLst>
                                            <p:cond delay="0"/>
                                          </p:stCondLst>
                                        </p:cTn>
                                        <p:tgtEl>
                                          <p:spTgt spid="3">
                                            <p:txEl>
                                              <p:pRg st="3" end="3"/>
                                            </p:txEl>
                                          </p:spTgt>
                                        </p:tgtEl>
                                        <p:attrNameLst>
                                          <p:attrName>ppt_x</p:attrName>
                                        </p:attrNameLst>
                                      </p:cBhvr>
                                    </p:anim>
                                    <p:anim from="0" to="-1.0" calcmode="lin" valueType="num">
                                      <p:cBhvr>
                                        <p:cTn id="51" dur="400" decel="50000" autoRev="1" fill="hold">
                                          <p:stCondLst>
                                            <p:cond delay="1200"/>
                                          </p:stCondLst>
                                        </p:cTn>
                                        <p:tgtEl>
                                          <p:spTgt spid="3">
                                            <p:txEl>
                                              <p:pRg st="3" end="3"/>
                                            </p:txEl>
                                          </p:spTgt>
                                        </p:tgtEl>
                                        <p:attrNameLst>
                                          <p:attrName>xshear</p:attrName>
                                        </p:attrNameLst>
                                      </p:cBhvr>
                                    </p:anim>
                                    <p:animScale>
                                      <p:cBhvr>
                                        <p:cTn id="52" dur="400" decel="100000" autoRev="1" fill="hold">
                                          <p:stCondLst>
                                            <p:cond delay="1200"/>
                                          </p:stCondLst>
                                        </p:cTn>
                                        <p:tgtEl>
                                          <p:spTgt spid="3">
                                            <p:txEl>
                                              <p:pRg st="3" end="3"/>
                                            </p:txEl>
                                          </p:spTgt>
                                        </p:tgtEl>
                                      </p:cBhvr>
                                      <p:from x="100000" y="100000"/>
                                      <p:to x="80000" y="100000"/>
                                    </p:animScale>
                                    <p:anim by="(#ppt_h/3+#ppt_w*0.1)" calcmode="lin" valueType="num">
                                      <p:cBhvr additive="sum">
                                        <p:cTn id="53" dur="400" decel="100000" autoRev="1" fill="hold">
                                          <p:stCondLst>
                                            <p:cond delay="1200"/>
                                          </p:stCondLst>
                                        </p:cTn>
                                        <p:tgtEl>
                                          <p:spTgt spid="3">
                                            <p:txEl>
                                              <p:pRg st="3" end="3"/>
                                            </p:txEl>
                                          </p:spTgt>
                                        </p:tgtEl>
                                        <p:attrNameLst>
                                          <p:attrName>ppt_x</p:attrName>
                                        </p:attrNameLst>
                                      </p:cBhvr>
                                    </p:anim>
                                  </p:childTnLst>
                                </p:cTn>
                              </p:par>
                            </p:childTnLst>
                          </p:cTn>
                        </p:par>
                      </p:childTnLst>
                    </p:cTn>
                  </p:par>
                  <p:par>
                    <p:cTn id="54" fill="hold">
                      <p:stCondLst>
                        <p:cond delay="indefinite"/>
                      </p:stCondLst>
                      <p:childTnLst>
                        <p:par>
                          <p:cTn id="55" fill="hold">
                            <p:stCondLst>
                              <p:cond delay="0"/>
                            </p:stCondLst>
                            <p:childTnLst>
                              <p:par>
                                <p:cTn id="56" presetID="34" presetClass="entr" presetSubtype="0" fill="hold" grpId="0"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 from="(-#ppt_w/2)" to="(#ppt_x)" calcmode="lin" valueType="num">
                                      <p:cBhvr>
                                        <p:cTn id="58" dur="1200" fill="hold">
                                          <p:stCondLst>
                                            <p:cond delay="0"/>
                                          </p:stCondLst>
                                        </p:cTn>
                                        <p:tgtEl>
                                          <p:spTgt spid="3">
                                            <p:txEl>
                                              <p:pRg st="4" end="4"/>
                                            </p:txEl>
                                          </p:spTgt>
                                        </p:tgtEl>
                                        <p:attrNameLst>
                                          <p:attrName>ppt_x</p:attrName>
                                        </p:attrNameLst>
                                      </p:cBhvr>
                                    </p:anim>
                                    <p:anim from="0" to="-1.0" calcmode="lin" valueType="num">
                                      <p:cBhvr>
                                        <p:cTn id="59" dur="400" decel="50000" autoRev="1" fill="hold">
                                          <p:stCondLst>
                                            <p:cond delay="1200"/>
                                          </p:stCondLst>
                                        </p:cTn>
                                        <p:tgtEl>
                                          <p:spTgt spid="3">
                                            <p:txEl>
                                              <p:pRg st="4" end="4"/>
                                            </p:txEl>
                                          </p:spTgt>
                                        </p:tgtEl>
                                        <p:attrNameLst>
                                          <p:attrName>xshear</p:attrName>
                                        </p:attrNameLst>
                                      </p:cBhvr>
                                    </p:anim>
                                    <p:animScale>
                                      <p:cBhvr>
                                        <p:cTn id="60" dur="400" decel="100000" autoRev="1" fill="hold">
                                          <p:stCondLst>
                                            <p:cond delay="1200"/>
                                          </p:stCondLst>
                                        </p:cTn>
                                        <p:tgtEl>
                                          <p:spTgt spid="3">
                                            <p:txEl>
                                              <p:pRg st="4" end="4"/>
                                            </p:txEl>
                                          </p:spTgt>
                                        </p:tgtEl>
                                      </p:cBhvr>
                                      <p:from x="100000" y="100000"/>
                                      <p:to x="80000" y="100000"/>
                                    </p:animScale>
                                    <p:anim by="(#ppt_h/3+#ppt_w*0.1)" calcmode="lin" valueType="num">
                                      <p:cBhvr additive="sum">
                                        <p:cTn id="61" dur="400" decel="100000" autoRev="1" fill="hold">
                                          <p:stCondLst>
                                            <p:cond delay="12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85728"/>
            <a:ext cx="8229600" cy="1143000"/>
          </a:xfrm>
        </p:spPr>
        <p:txBody>
          <a:bodyPr>
            <a:normAutofit fontScale="90000"/>
          </a:bodyPr>
          <a:lstStyle/>
          <a:p>
            <a:r>
              <a:rPr lang="ar-SA" b="1" dirty="0" smtClean="0">
                <a:solidFill>
                  <a:srgbClr val="7030A0"/>
                </a:solidFill>
              </a:rPr>
              <a:t>(3)- توزيع الأدوات واستعادتها</a:t>
            </a:r>
            <a:r>
              <a:rPr lang="en-US" dirty="0" smtClean="0">
                <a:solidFill>
                  <a:srgbClr val="7030A0"/>
                </a:solidFill>
              </a:rPr>
              <a:t/>
            </a:r>
            <a:br>
              <a:rPr lang="en-US" dirty="0" smtClean="0">
                <a:solidFill>
                  <a:srgbClr val="7030A0"/>
                </a:solidFill>
              </a:rPr>
            </a:br>
            <a:endParaRPr lang="ar-SA" dirty="0">
              <a:solidFill>
                <a:srgbClr val="7030A0"/>
              </a:solidFill>
            </a:endParaRPr>
          </a:p>
        </p:txBody>
      </p:sp>
      <p:sp>
        <p:nvSpPr>
          <p:cNvPr id="3" name="عنصر نائب للمحتوى 2"/>
          <p:cNvSpPr>
            <a:spLocks noGrp="1"/>
          </p:cNvSpPr>
          <p:nvPr>
            <p:ph idx="1"/>
          </p:nvPr>
        </p:nvSpPr>
        <p:spPr>
          <a:xfrm>
            <a:off x="1142976" y="1600200"/>
            <a:ext cx="7543824" cy="4525963"/>
          </a:xfrm>
        </p:spPr>
        <p:txBody>
          <a:bodyPr/>
          <a:lstStyle/>
          <a:p>
            <a:pPr>
              <a:buFont typeface="Wingdings" pitchFamily="2" charset="2"/>
              <a:buChar char="§"/>
            </a:pPr>
            <a:r>
              <a:rPr lang="ar-SA" b="1" dirty="0" smtClean="0"/>
              <a:t>يجب على المدرس أولا وضعها في أكثر من مكان خارج المساحة المحددة للعمل</a:t>
            </a:r>
            <a:endParaRPr lang="en-US" dirty="0" smtClean="0"/>
          </a:p>
          <a:p>
            <a:pPr>
              <a:buFont typeface="Wingdings" pitchFamily="2" charset="2"/>
              <a:buChar char="§"/>
            </a:pPr>
            <a:r>
              <a:rPr lang="ar-SA" b="1" dirty="0" smtClean="0"/>
              <a:t>يحدد المدرس للتلاميذ كيفية الحصول عليها </a:t>
            </a:r>
            <a:r>
              <a:rPr lang="ar-SA" b="1" dirty="0" err="1" smtClean="0"/>
              <a:t>واعادتها</a:t>
            </a:r>
            <a:r>
              <a:rPr lang="ar-SA" b="1" dirty="0" smtClean="0"/>
              <a:t> لمكانها بعد الانتهاء من العمل بشكل منتظم</a:t>
            </a:r>
            <a:endParaRPr lang="en-US" dirty="0" smtClean="0"/>
          </a:p>
          <a:p>
            <a:pPr>
              <a:buFont typeface="Wingdings" pitchFamily="2" charset="2"/>
              <a:buChar char="§"/>
            </a:pPr>
            <a:r>
              <a:rPr lang="ar-SA" b="1" dirty="0" smtClean="0"/>
              <a:t>يحدد اتجاه الذهاب واتجاه العودة لأخذ الأدوات أو </a:t>
            </a:r>
            <a:r>
              <a:rPr lang="ar-SA" b="1" dirty="0" err="1" smtClean="0"/>
              <a:t>اعادتها</a:t>
            </a:r>
            <a:r>
              <a:rPr lang="ar-SA" b="1" dirty="0" smtClean="0"/>
              <a:t> بعد التمرين</a:t>
            </a:r>
            <a:endParaRPr lang="en-US" dirty="0" smtClean="0"/>
          </a:p>
          <a:p>
            <a:pPr>
              <a:buNone/>
            </a:pPr>
            <a:endParaRPr lang="ar-SA" dirty="0"/>
          </a:p>
        </p:txBody>
      </p:sp>
      <p:pic>
        <p:nvPicPr>
          <p:cNvPr id="4" name="صورة 3" descr="1374693038.jpg"/>
          <p:cNvPicPr>
            <a:picLocks noChangeAspect="1"/>
          </p:cNvPicPr>
          <p:nvPr/>
        </p:nvPicPr>
        <p:blipFill>
          <a:blip r:embed="rId2"/>
          <a:stretch>
            <a:fillRect/>
          </a:stretch>
        </p:blipFill>
        <p:spPr>
          <a:xfrm>
            <a:off x="1928794" y="4643446"/>
            <a:ext cx="3633803" cy="1833562"/>
          </a:xfrm>
          <a:prstGeom prst="rect">
            <a:avLst/>
          </a:prstGeom>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rgbClr val="7030A0"/>
                </a:solidFill>
              </a:rPr>
              <a:t>(4)- استخدام المساحات</a:t>
            </a:r>
            <a:r>
              <a:rPr lang="en-US" dirty="0" smtClean="0">
                <a:solidFill>
                  <a:srgbClr val="7030A0"/>
                </a:solidFill>
              </a:rPr>
              <a:t/>
            </a:r>
            <a:br>
              <a:rPr lang="en-US" dirty="0" smtClean="0">
                <a:solidFill>
                  <a:srgbClr val="7030A0"/>
                </a:solidFill>
              </a:rPr>
            </a:br>
            <a:endParaRPr lang="ar-SA" dirty="0">
              <a:solidFill>
                <a:srgbClr val="7030A0"/>
              </a:solidFill>
            </a:endParaRPr>
          </a:p>
        </p:txBody>
      </p:sp>
      <p:sp>
        <p:nvSpPr>
          <p:cNvPr id="3" name="عنصر نائب للمحتوى 2"/>
          <p:cNvSpPr>
            <a:spLocks noGrp="1"/>
          </p:cNvSpPr>
          <p:nvPr>
            <p:ph idx="1"/>
          </p:nvPr>
        </p:nvSpPr>
        <p:spPr>
          <a:xfrm>
            <a:off x="1214414" y="1600200"/>
            <a:ext cx="7472386" cy="4525963"/>
          </a:xfrm>
        </p:spPr>
        <p:txBody>
          <a:bodyPr/>
          <a:lstStyle/>
          <a:p>
            <a:r>
              <a:rPr lang="ar-SA" b="1" dirty="0" smtClean="0"/>
              <a:t>يقوم المدرس بتحديد المساحات الخاصة بكل نشاط </a:t>
            </a:r>
          </a:p>
          <a:p>
            <a:r>
              <a:rPr lang="ar-SA" b="1" dirty="0" smtClean="0"/>
              <a:t>تعويد التلاميذ دائما علي مراعاة ترك مسافات فيما بينهم من جميع الاتجاهات تسمح لهم بحرية أداء التمرينات بشكل امن دون احتكاك مع الزملاء سواء كان العمل في شكل فردي أو ثنائي أو مجموعات .</a:t>
            </a:r>
            <a:endParaRPr lang="en-US" dirty="0" smtClean="0"/>
          </a:p>
          <a:p>
            <a:pPr>
              <a:buNone/>
            </a:pPr>
            <a:endParaRPr lang="ar-SA" dirty="0"/>
          </a:p>
        </p:txBody>
      </p:sp>
      <p:pic>
        <p:nvPicPr>
          <p:cNvPr id="4" name="صورة 3" descr="images (10).jpg"/>
          <p:cNvPicPr>
            <a:picLocks noChangeAspect="1"/>
          </p:cNvPicPr>
          <p:nvPr/>
        </p:nvPicPr>
        <p:blipFill>
          <a:blip r:embed="rId2"/>
          <a:stretch>
            <a:fillRect/>
          </a:stretch>
        </p:blipFill>
        <p:spPr>
          <a:xfrm>
            <a:off x="2071670" y="4500570"/>
            <a:ext cx="6715140" cy="1714512"/>
          </a:xfrm>
          <a:prstGeom prst="rect">
            <a:avLst/>
          </a:prstGeom>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5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450" decel="100000" fill="hold"/>
                                        <p:tgtEl>
                                          <p:spTgt spid="4"/>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anim calcmode="lin" valueType="num">
                                      <p:cBhvr>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45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357166"/>
            <a:ext cx="8229600" cy="1143000"/>
          </a:xfrm>
        </p:spPr>
        <p:txBody>
          <a:bodyPr>
            <a:noAutofit/>
          </a:bodyPr>
          <a:lstStyle/>
          <a:p>
            <a:r>
              <a:rPr lang="ar-SA" sz="3600" b="1" dirty="0" smtClean="0">
                <a:solidFill>
                  <a:srgbClr val="7030A0"/>
                </a:solidFill>
              </a:rPr>
              <a:t>(5)- إنهاء الحصة وخروج التلاميذ من </a:t>
            </a:r>
            <a:br>
              <a:rPr lang="ar-SA" sz="3600" b="1" dirty="0" smtClean="0">
                <a:solidFill>
                  <a:srgbClr val="7030A0"/>
                </a:solidFill>
              </a:rPr>
            </a:br>
            <a:r>
              <a:rPr lang="ar-SA" sz="3600" b="1" dirty="0" smtClean="0">
                <a:solidFill>
                  <a:srgbClr val="7030A0"/>
                </a:solidFill>
              </a:rPr>
              <a:t>ساحة الملعب إلى غرفة تغير الملابس أو الفصل</a:t>
            </a:r>
            <a:r>
              <a:rPr lang="en-US" sz="3600" dirty="0" smtClean="0">
                <a:solidFill>
                  <a:srgbClr val="7030A0"/>
                </a:solidFill>
              </a:rPr>
              <a:t/>
            </a:r>
            <a:br>
              <a:rPr lang="en-US" sz="3600" dirty="0" smtClean="0">
                <a:solidFill>
                  <a:srgbClr val="7030A0"/>
                </a:solidFill>
              </a:rPr>
            </a:br>
            <a:endParaRPr lang="ar-SA" sz="3600" dirty="0">
              <a:solidFill>
                <a:srgbClr val="7030A0"/>
              </a:solidFill>
            </a:endParaRPr>
          </a:p>
        </p:txBody>
      </p:sp>
      <p:sp>
        <p:nvSpPr>
          <p:cNvPr id="3" name="عنصر نائب للمحتوى 2"/>
          <p:cNvSpPr>
            <a:spLocks noGrp="1"/>
          </p:cNvSpPr>
          <p:nvPr>
            <p:ph idx="1"/>
          </p:nvPr>
        </p:nvSpPr>
        <p:spPr>
          <a:xfrm>
            <a:off x="1557342" y="1428736"/>
            <a:ext cx="7586658" cy="4525963"/>
          </a:xfrm>
        </p:spPr>
        <p:txBody>
          <a:bodyPr>
            <a:normAutofit lnSpcReduction="10000"/>
          </a:bodyPr>
          <a:lstStyle/>
          <a:p>
            <a:pPr>
              <a:buFont typeface="Wingdings" pitchFamily="2" charset="2"/>
              <a:buChar char="q"/>
            </a:pPr>
            <a:r>
              <a:rPr lang="ar-SA" b="1" dirty="0" smtClean="0"/>
              <a:t>يجب على المدرس تعريف التلاميذ</a:t>
            </a:r>
          </a:p>
          <a:p>
            <a:pPr>
              <a:buNone/>
            </a:pPr>
            <a:r>
              <a:rPr lang="ar-SA" b="1" dirty="0" smtClean="0"/>
              <a:t> بأهمية أنشطة التهدئة</a:t>
            </a:r>
          </a:p>
          <a:p>
            <a:pPr>
              <a:buFont typeface="Wingdings" pitchFamily="2" charset="2"/>
              <a:buChar char="q"/>
            </a:pPr>
            <a:r>
              <a:rPr lang="ar-SA" b="1" dirty="0" smtClean="0"/>
              <a:t>أداء بعض تمرينات الاسترخاء </a:t>
            </a:r>
          </a:p>
          <a:p>
            <a:pPr>
              <a:buNone/>
            </a:pPr>
            <a:r>
              <a:rPr lang="ar-SA" b="1" dirty="0" err="1" smtClean="0"/>
              <a:t>والإطالات</a:t>
            </a:r>
            <a:r>
              <a:rPr lang="ar-SA" b="1" dirty="0" smtClean="0"/>
              <a:t> والتخيل في هدوء</a:t>
            </a:r>
          </a:p>
          <a:p>
            <a:pPr>
              <a:buFont typeface="Wingdings" pitchFamily="2" charset="2"/>
              <a:buChar char="q"/>
            </a:pPr>
            <a:r>
              <a:rPr lang="ar-SA" b="1" dirty="0" smtClean="0"/>
              <a:t>الاصطفاف لإنهاء الحصة بأداء التحية</a:t>
            </a:r>
          </a:p>
          <a:p>
            <a:pPr>
              <a:buFont typeface="Wingdings" pitchFamily="2" charset="2"/>
              <a:buChar char="q"/>
            </a:pPr>
            <a:r>
              <a:rPr lang="ar-SA" b="1" dirty="0" smtClean="0"/>
              <a:t>تناوب قيادة احد التلاميذ واصطحابهم </a:t>
            </a:r>
          </a:p>
          <a:p>
            <a:pPr>
              <a:buNone/>
            </a:pPr>
            <a:r>
              <a:rPr lang="ar-SA" b="1" dirty="0" smtClean="0"/>
              <a:t>بعد ذلك لتغير الملابس حتى دخول</a:t>
            </a:r>
          </a:p>
          <a:p>
            <a:pPr>
              <a:buNone/>
            </a:pPr>
            <a:r>
              <a:rPr lang="ar-SA" b="1" dirty="0" smtClean="0"/>
              <a:t>الفصل</a:t>
            </a:r>
            <a:endParaRPr lang="ar-SA" dirty="0"/>
          </a:p>
        </p:txBody>
      </p:sp>
      <p:pic>
        <p:nvPicPr>
          <p:cNvPr id="6" name="صورة 5" descr="images.jpg"/>
          <p:cNvPicPr>
            <a:picLocks noChangeAspect="1"/>
          </p:cNvPicPr>
          <p:nvPr/>
        </p:nvPicPr>
        <p:blipFill>
          <a:blip r:embed="rId2"/>
          <a:stretch>
            <a:fillRect/>
          </a:stretch>
        </p:blipFill>
        <p:spPr>
          <a:xfrm>
            <a:off x="1500166" y="3643314"/>
            <a:ext cx="2252661" cy="2962041"/>
          </a:xfrm>
          <a:prstGeom prst="rect">
            <a:avLst/>
          </a:prstGeom>
        </p:spPr>
      </p:pic>
      <p:pic>
        <p:nvPicPr>
          <p:cNvPr id="7" name="صورة 6" descr="تهد.jpg"/>
          <p:cNvPicPr>
            <a:picLocks noChangeAspect="1"/>
          </p:cNvPicPr>
          <p:nvPr/>
        </p:nvPicPr>
        <p:blipFill>
          <a:blip r:embed="rId3"/>
          <a:stretch>
            <a:fillRect/>
          </a:stretch>
        </p:blipFill>
        <p:spPr>
          <a:xfrm>
            <a:off x="1714480" y="1357298"/>
            <a:ext cx="2357454" cy="2214578"/>
          </a:xfrm>
          <a:prstGeom prst="rect">
            <a:avLst/>
          </a:prstGeom>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heckerboard(across)">
                                      <p:cBhvr>
                                        <p:cTn id="25" dur="500"/>
                                        <p:tgtEl>
                                          <p:spTgt spid="3">
                                            <p:txEl>
                                              <p:pRg st="0" end="0"/>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heckerboard(across)">
                                      <p:cBhvr>
                                        <p:cTn id="28" dur="500"/>
                                        <p:tgtEl>
                                          <p:spTgt spid="3">
                                            <p:txEl>
                                              <p:pRg st="1" end="1"/>
                                            </p:txEl>
                                          </p:spTgt>
                                        </p:tgtEl>
                                      </p:cBhvr>
                                    </p:animEffect>
                                  </p:childTnLst>
                                </p:cTn>
                              </p:par>
                              <p:par>
                                <p:cTn id="29" presetID="54" presetClass="entr" presetSubtype="0" accel="10000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strVal val="#ppt_w*0.05"/>
                                          </p:val>
                                        </p:tav>
                                        <p:tav tm="100000">
                                          <p:val>
                                            <p:strVal val="#ppt_w"/>
                                          </p:val>
                                        </p:tav>
                                      </p:tavLst>
                                    </p:anim>
                                    <p:anim calcmode="lin" valueType="num">
                                      <p:cBhvr>
                                        <p:cTn id="32" dur="500" fill="hold"/>
                                        <p:tgtEl>
                                          <p:spTgt spid="7"/>
                                        </p:tgtEl>
                                        <p:attrNameLst>
                                          <p:attrName>ppt_h</p:attrName>
                                        </p:attrNameLst>
                                      </p:cBhvr>
                                      <p:tavLst>
                                        <p:tav tm="0">
                                          <p:val>
                                            <p:strVal val="#ppt_h"/>
                                          </p:val>
                                        </p:tav>
                                        <p:tav tm="100000">
                                          <p:val>
                                            <p:strVal val="#ppt_h"/>
                                          </p:val>
                                        </p:tav>
                                      </p:tavLst>
                                    </p:anim>
                                    <p:anim calcmode="lin" valueType="num">
                                      <p:cBhvr>
                                        <p:cTn id="33" dur="500" fill="hold"/>
                                        <p:tgtEl>
                                          <p:spTgt spid="7"/>
                                        </p:tgtEl>
                                        <p:attrNameLst>
                                          <p:attrName>ppt_x</p:attrName>
                                        </p:attrNameLst>
                                      </p:cBhvr>
                                      <p:tavLst>
                                        <p:tav tm="0">
                                          <p:val>
                                            <p:strVal val="#ppt_x-.2"/>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checkerboard(across)">
                                      <p:cBhvr>
                                        <p:cTn id="40" dur="500"/>
                                        <p:tgtEl>
                                          <p:spTgt spid="3">
                                            <p:txEl>
                                              <p:pRg st="2" end="2"/>
                                            </p:txEl>
                                          </p:spTgt>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checkerboard(across)">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checkerboard(across)">
                                      <p:cBhvr>
                                        <p:cTn id="48" dur="500"/>
                                        <p:tgtEl>
                                          <p:spTgt spid="3">
                                            <p:txEl>
                                              <p:pRg st="4" end="4"/>
                                            </p:txEl>
                                          </p:spTgt>
                                        </p:tgtEl>
                                      </p:cBhvr>
                                    </p:animEffect>
                                  </p:childTnLst>
                                </p:cTn>
                              </p:par>
                              <p:par>
                                <p:cTn id="49" presetID="5" presetClass="entr" presetSubtype="1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checkerboard(across)">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checkerboard(across)">
                                      <p:cBhvr>
                                        <p:cTn id="56" dur="500"/>
                                        <p:tgtEl>
                                          <p:spTgt spid="3">
                                            <p:txEl>
                                              <p:pRg st="5" end="5"/>
                                            </p:txEl>
                                          </p:spTgt>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checkerboard(across)">
                                      <p:cBhvr>
                                        <p:cTn id="59" dur="500"/>
                                        <p:tgtEl>
                                          <p:spTgt spid="3">
                                            <p:txEl>
                                              <p:pRg st="6" end="6"/>
                                            </p:txEl>
                                          </p:spTgt>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checkerboard(across)">
                                      <p:cBhvr>
                                        <p:cTn id="6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728" y="3357562"/>
            <a:ext cx="7500990" cy="3214710"/>
          </a:xfrm>
        </p:spPr>
        <p:txBody>
          <a:bodyPr>
            <a:normAutofit fontScale="90000"/>
          </a:bodyPr>
          <a:lstStyle/>
          <a:p>
            <a:r>
              <a:rPr lang="ar-SA" b="1" dirty="0" smtClean="0">
                <a:solidFill>
                  <a:srgbClr val="00B050"/>
                </a:solidFill>
              </a:rPr>
              <a:t>هل لديك أدنى فكرة عن الإجراءات التنظيمية لعمل التلاميذ ؟</a:t>
            </a:r>
            <a:br>
              <a:rPr lang="ar-SA" b="1" dirty="0" smtClean="0">
                <a:solidFill>
                  <a:srgbClr val="00B050"/>
                </a:solidFill>
              </a:rPr>
            </a:br>
            <a:r>
              <a:rPr lang="ar-SA" b="1" dirty="0" smtClean="0">
                <a:solidFill>
                  <a:srgbClr val="00B050"/>
                </a:solidFill>
              </a:rPr>
              <a:t>ابحث ذلك بمشاركة مجموعتك خلال</a:t>
            </a:r>
            <a:r>
              <a:rPr lang="ar-SA" b="1" u="sng" dirty="0" smtClean="0">
                <a:solidFill>
                  <a:srgbClr val="00B050"/>
                </a:solidFill>
              </a:rPr>
              <a:t> دقيقتين </a:t>
            </a:r>
            <a:r>
              <a:rPr lang="ar-SA" b="1" dirty="0" smtClean="0">
                <a:solidFill>
                  <a:srgbClr val="00B050"/>
                </a:solidFill>
              </a:rPr>
              <a:t>ثم اذكر ما توصلت إليه </a:t>
            </a:r>
            <a:r>
              <a:rPr lang="ar-SA" b="1" dirty="0" smtClean="0">
                <a:solidFill>
                  <a:srgbClr val="00B0F0"/>
                </a:solidFill>
              </a:rPr>
              <a:t/>
            </a:r>
            <a:br>
              <a:rPr lang="ar-SA" b="1" dirty="0" smtClean="0">
                <a:solidFill>
                  <a:srgbClr val="00B0F0"/>
                </a:solidFill>
              </a:rPr>
            </a:br>
            <a:endParaRPr lang="ar-SA" dirty="0"/>
          </a:p>
        </p:txBody>
      </p:sp>
      <p:pic>
        <p:nvPicPr>
          <p:cNvPr id="4" name="عنصر نائب للمحتوى 3" descr="فكر.jpg"/>
          <p:cNvPicPr>
            <a:picLocks noGrp="1" noChangeAspect="1"/>
          </p:cNvPicPr>
          <p:nvPr>
            <p:ph idx="1"/>
          </p:nvPr>
        </p:nvPicPr>
        <p:blipFill>
          <a:blip r:embed="rId2"/>
          <a:stretch>
            <a:fillRect/>
          </a:stretch>
        </p:blipFill>
        <p:spPr>
          <a:xfrm>
            <a:off x="3286116" y="0"/>
            <a:ext cx="3305175" cy="32956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728" y="4214818"/>
            <a:ext cx="7515220" cy="2143140"/>
          </a:xfrm>
        </p:spPr>
        <p:txBody>
          <a:bodyPr>
            <a:noAutofit/>
          </a:bodyPr>
          <a:lstStyle/>
          <a:p>
            <a:r>
              <a:rPr lang="ar-SA" sz="4800" b="1" dirty="0" smtClean="0">
                <a:solidFill>
                  <a:srgbClr val="FF0000"/>
                </a:solidFill>
              </a:rPr>
              <a:t>برأيك ماذا تعني القواعد التنظيمية والإجراءات التنفيذية للتدريس الفعّال وإدارة الحصة في التربية البدنية ؟</a:t>
            </a:r>
            <a:endParaRPr lang="ar-SA" sz="4800" b="1" dirty="0">
              <a:solidFill>
                <a:srgbClr val="FF0000"/>
              </a:solidFill>
            </a:endParaRPr>
          </a:p>
        </p:txBody>
      </p:sp>
      <p:pic>
        <p:nvPicPr>
          <p:cNvPr id="8" name="عنصر نائب للمحتوى 7" descr="عصف.png"/>
          <p:cNvPicPr>
            <a:picLocks noGrp="1" noChangeAspect="1"/>
          </p:cNvPicPr>
          <p:nvPr>
            <p:ph idx="1"/>
          </p:nvPr>
        </p:nvPicPr>
        <p:blipFill>
          <a:blip r:embed="rId2"/>
          <a:stretch>
            <a:fillRect/>
          </a:stretch>
        </p:blipFill>
        <p:spPr>
          <a:xfrm>
            <a:off x="2214514" y="285728"/>
            <a:ext cx="6929486" cy="36433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14290"/>
            <a:ext cx="8229600" cy="1143000"/>
          </a:xfrm>
        </p:spPr>
        <p:txBody>
          <a:bodyPr>
            <a:normAutofit fontScale="90000"/>
          </a:bodyPr>
          <a:lstStyle/>
          <a:p>
            <a:r>
              <a:rPr lang="ar-SA" b="1" dirty="0">
                <a:solidFill>
                  <a:srgbClr val="C00000"/>
                </a:solidFill>
              </a:rPr>
              <a:t>ثالثاً : </a:t>
            </a:r>
            <a:r>
              <a:rPr lang="ar-SA" b="1" dirty="0">
                <a:solidFill>
                  <a:srgbClr val="00B0F0"/>
                </a:solidFill>
              </a:rPr>
              <a:t>الإجراءات التنظيمية لعمل التلاميذ</a:t>
            </a:r>
            <a:r>
              <a:rPr lang="en-US" dirty="0">
                <a:solidFill>
                  <a:srgbClr val="00B0F0"/>
                </a:solidFill>
              </a:rPr>
              <a:t/>
            </a:r>
            <a:br>
              <a:rPr lang="en-US" dirty="0">
                <a:solidFill>
                  <a:srgbClr val="00B0F0"/>
                </a:solidFill>
              </a:rPr>
            </a:br>
            <a:endParaRPr lang="ar-SA" dirty="0">
              <a:solidFill>
                <a:srgbClr val="00B0F0"/>
              </a:solidFill>
            </a:endParaRPr>
          </a:p>
        </p:txBody>
      </p:sp>
      <p:sp>
        <p:nvSpPr>
          <p:cNvPr id="3" name="عنصر نائب للمحتوى 2"/>
          <p:cNvSpPr>
            <a:spLocks noGrp="1"/>
          </p:cNvSpPr>
          <p:nvPr>
            <p:ph idx="1"/>
          </p:nvPr>
        </p:nvSpPr>
        <p:spPr>
          <a:xfrm>
            <a:off x="1214414" y="2500307"/>
            <a:ext cx="7929586" cy="4357694"/>
          </a:xfrm>
        </p:spPr>
        <p:txBody>
          <a:bodyPr>
            <a:normAutofit/>
          </a:bodyPr>
          <a:lstStyle/>
          <a:p>
            <a:pPr marL="0" indent="0">
              <a:buNone/>
            </a:pPr>
            <a:r>
              <a:rPr lang="ar-EG" b="1" dirty="0"/>
              <a:t>تتطلب طبيعة أنشطة التربية البدنية </a:t>
            </a:r>
            <a:r>
              <a:rPr lang="ar-EG" b="1" u="sng" dirty="0"/>
              <a:t>العمل التعاوني </a:t>
            </a:r>
            <a:r>
              <a:rPr lang="ar-EG" b="1" dirty="0" smtClean="0"/>
              <a:t>في </a:t>
            </a:r>
            <a:r>
              <a:rPr lang="ar-EG" b="1" dirty="0"/>
              <a:t>شكل تنظيمات تكون في الغالب جماعية </a:t>
            </a:r>
            <a:r>
              <a:rPr lang="ar-EG" b="1" dirty="0" smtClean="0"/>
              <a:t>ولذا </a:t>
            </a:r>
            <a:r>
              <a:rPr lang="ar-EG" b="1" dirty="0"/>
              <a:t>تعد عملية تنظيم عمل المجموعات أحد </a:t>
            </a:r>
            <a:r>
              <a:rPr lang="ar-EG" b="1" dirty="0" smtClean="0"/>
              <a:t>أهم</a:t>
            </a:r>
            <a:r>
              <a:rPr lang="ar-SA" b="1" dirty="0" smtClean="0"/>
              <a:t> </a:t>
            </a:r>
            <a:r>
              <a:rPr lang="ar-EG" b="1" dirty="0" smtClean="0"/>
              <a:t>العناصر </a:t>
            </a:r>
            <a:r>
              <a:rPr lang="ar-EG" b="1" dirty="0"/>
              <a:t>التنظيمية لتحقيق الواجبات التعليمية </a:t>
            </a:r>
            <a:r>
              <a:rPr lang="ar-EG" b="1" dirty="0" smtClean="0"/>
              <a:t>والتربوية</a:t>
            </a:r>
            <a:r>
              <a:rPr lang="ar-SA" b="1" dirty="0" smtClean="0"/>
              <a:t> </a:t>
            </a:r>
            <a:r>
              <a:rPr lang="ar-EG" b="1" dirty="0" smtClean="0"/>
              <a:t>ومهما </a:t>
            </a:r>
            <a:r>
              <a:rPr lang="ar-EG" b="1" dirty="0"/>
              <a:t>تنوعت أو اختلفت الأشكال التنظيمية لعمل </a:t>
            </a:r>
            <a:r>
              <a:rPr lang="ar-EG" b="1" dirty="0" smtClean="0"/>
              <a:t>المجموعات </a:t>
            </a:r>
            <a:r>
              <a:rPr lang="ar-EG" b="1" dirty="0"/>
              <a:t>لا يمكن ترتيبها من حيث الأهمية بل يتوقف </a:t>
            </a:r>
            <a:r>
              <a:rPr lang="ar-EG" b="1" dirty="0" smtClean="0"/>
              <a:t>اختيار </a:t>
            </a:r>
            <a:r>
              <a:rPr lang="ar-EG" b="1" dirty="0"/>
              <a:t>أفضلها وفقاُ لنوع وطبيعة النشاط </a:t>
            </a:r>
            <a:r>
              <a:rPr lang="ar-EG" b="1" dirty="0" smtClean="0"/>
              <a:t>المختار</a:t>
            </a:r>
            <a:r>
              <a:rPr lang="ar-SA" b="1" dirty="0" smtClean="0"/>
              <a:t> </a:t>
            </a:r>
            <a:r>
              <a:rPr lang="ar-EG" b="1" dirty="0" smtClean="0"/>
              <a:t>والهدف </a:t>
            </a:r>
            <a:r>
              <a:rPr lang="ar-EG" b="1" dirty="0"/>
              <a:t>منه وكل من عدد </a:t>
            </a:r>
            <a:r>
              <a:rPr lang="ar-EG" b="1" dirty="0" smtClean="0"/>
              <a:t>التلاميذ</a:t>
            </a:r>
            <a:r>
              <a:rPr lang="ar-SA" b="1" dirty="0" smtClean="0"/>
              <a:t> </a:t>
            </a:r>
            <a:r>
              <a:rPr lang="ar-EG" b="1" dirty="0" smtClean="0"/>
              <a:t>والأدوات</a:t>
            </a:r>
            <a:r>
              <a:rPr lang="ar-SA" b="1" dirty="0" smtClean="0"/>
              <a:t> </a:t>
            </a:r>
            <a:r>
              <a:rPr lang="ar-EG" b="1" dirty="0" smtClean="0"/>
              <a:t>والمساحة </a:t>
            </a:r>
            <a:r>
              <a:rPr lang="ar-EG" b="1" dirty="0"/>
              <a:t>المحددة لذلك</a:t>
            </a:r>
            <a:endParaRPr lang="en-US" dirty="0"/>
          </a:p>
          <a:p>
            <a:pPr marL="0" indent="0">
              <a:buNone/>
            </a:pPr>
            <a:endParaRPr lang="ar-SA" dirty="0"/>
          </a:p>
        </p:txBody>
      </p:sp>
      <p:pic>
        <p:nvPicPr>
          <p:cNvPr id="7" name="صورة 6" descr="تنظيم جماعي.jpg"/>
          <p:cNvPicPr>
            <a:picLocks noChangeAspect="1"/>
          </p:cNvPicPr>
          <p:nvPr/>
        </p:nvPicPr>
        <p:blipFill>
          <a:blip r:embed="rId2"/>
          <a:stretch>
            <a:fillRect/>
          </a:stretch>
        </p:blipFill>
        <p:spPr>
          <a:xfrm>
            <a:off x="1643042" y="857232"/>
            <a:ext cx="7286676" cy="1428760"/>
          </a:xfrm>
          <a:prstGeom prst="rect">
            <a:avLst/>
          </a:prstGeom>
        </p:spPr>
      </p:pic>
    </p:spTree>
    <p:extLst>
      <p:ext uri="{BB962C8B-B14F-4D97-AF65-F5344CB8AC3E}">
        <p14:creationId xmlns="" xmlns:p14="http://schemas.microsoft.com/office/powerpoint/2010/main" val="844375469"/>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
                                        <p:tgtEl>
                                          <p:spTgt spid="2"/>
                                        </p:tgtEl>
                                      </p:cBhvr>
                                    </p:animEffect>
                                    <p:anim calcmode="lin" valueType="num">
                                      <p:cBhvr>
                                        <p:cTn id="8" dur="200" fill="hold"/>
                                        <p:tgtEl>
                                          <p:spTgt spid="2"/>
                                        </p:tgtEl>
                                        <p:attrNameLst>
                                          <p:attrName>ppt_x</p:attrName>
                                        </p:attrNameLst>
                                      </p:cBhvr>
                                      <p:tavLst>
                                        <p:tav tm="0">
                                          <p:val>
                                            <p:strVal val="#ppt_x"/>
                                          </p:val>
                                        </p:tav>
                                        <p:tav tm="100000">
                                          <p:val>
                                            <p:strVal val="#ppt_x"/>
                                          </p:val>
                                        </p:tav>
                                      </p:tavLst>
                                    </p:anim>
                                    <p:anim calcmode="lin" valueType="num">
                                      <p:cBhvr>
                                        <p:cTn id="9" dur="200" fill="hold"/>
                                        <p:tgtEl>
                                          <p:spTgt spid="2"/>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37"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250" autoRev="1" fill="hold">
                                          <p:stCondLst>
                                            <p:cond delay="0"/>
                                          </p:stCondLst>
                                        </p:cTn>
                                        <p:tgtEl>
                                          <p:spTgt spid="3">
                                            <p:txEl>
                                              <p:pRg st="0" end="0"/>
                                            </p:txEl>
                                          </p:spTgt>
                                        </p:tgtEl>
                                        <p:attrNameLst>
                                          <p:attrName>ppt_w</p:attrName>
                                        </p:attrNameLst>
                                      </p:cBhvr>
                                    </p:anim>
                                    <p:anim by="(#ppt_w*0.50)" calcmode="lin" valueType="num">
                                      <p:cBhvr>
                                        <p:cTn id="22" dur="250" decel="50000" autoRev="1" fill="hold">
                                          <p:stCondLst>
                                            <p:cond delay="0"/>
                                          </p:stCondLst>
                                        </p:cTn>
                                        <p:tgtEl>
                                          <p:spTgt spid="3">
                                            <p:txEl>
                                              <p:pRg st="0" end="0"/>
                                            </p:txEl>
                                          </p:spTgt>
                                        </p:tgtEl>
                                        <p:attrNameLst>
                                          <p:attrName>ppt_x</p:attrName>
                                        </p:attrNameLst>
                                      </p:cBhvr>
                                    </p:anim>
                                    <p:anim from="(-#ppt_h/2)" to="(#ppt_y)" calcmode="lin" valueType="num">
                                      <p:cBhvr>
                                        <p:cTn id="23" dur="500" fill="hold">
                                          <p:stCondLst>
                                            <p:cond delay="0"/>
                                          </p:stCondLst>
                                        </p:cTn>
                                        <p:tgtEl>
                                          <p:spTgt spid="3">
                                            <p:txEl>
                                              <p:pRg st="0" end="0"/>
                                            </p:txEl>
                                          </p:spTgt>
                                        </p:tgtEl>
                                        <p:attrNameLst>
                                          <p:attrName>ppt_y</p:attrName>
                                        </p:attrNameLst>
                                      </p:cBhvr>
                                    </p:anim>
                                    <p:animRot by="21600000">
                                      <p:cBhvr>
                                        <p:cTn id="24" dur="5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57356" y="142852"/>
            <a:ext cx="7072362" cy="3286140"/>
          </a:xfrm>
        </p:spPr>
        <p:txBody>
          <a:bodyPr>
            <a:noAutofit/>
          </a:bodyPr>
          <a:lstStyle/>
          <a:p>
            <a:r>
              <a:rPr lang="ar-EG" sz="3200" b="1" dirty="0" smtClean="0"/>
              <a:t>فعلى سبيل المثال يختلف التشكيل لأداء مهارة التمرير في كرة اليد وفقاً لعدد التلاميذ </a:t>
            </a:r>
            <a:r>
              <a:rPr lang="ar-EG" sz="3200" b="1" dirty="0" err="1" smtClean="0"/>
              <a:t>والكور</a:t>
            </a:r>
            <a:r>
              <a:rPr lang="ar-EG" sz="3200" b="1" dirty="0" smtClean="0"/>
              <a:t> المتاحة والمساحة أيضاً فقد يكون العمل في شكل قاطرتين</a:t>
            </a:r>
            <a:r>
              <a:rPr lang="ar-SA" sz="3200" b="1" dirty="0" smtClean="0"/>
              <a:t> </a:t>
            </a:r>
            <a:r>
              <a:rPr lang="ar-EG" sz="3200" b="1" dirty="0" err="1" smtClean="0"/>
              <a:t>متواجهتين</a:t>
            </a:r>
            <a:r>
              <a:rPr lang="ar-EG" sz="3200" b="1" dirty="0" smtClean="0"/>
              <a:t> مناسباُ في حال وجود كرة واحدة لكل قاطرتين ( أربعة قاطرات)</a:t>
            </a:r>
            <a:r>
              <a:rPr lang="ar-SA" sz="3200" b="1" dirty="0" smtClean="0"/>
              <a:t> </a:t>
            </a:r>
            <a:r>
              <a:rPr lang="ar-EG" sz="3200" b="1" dirty="0" smtClean="0"/>
              <a:t>والمساحة صغيرة </a:t>
            </a:r>
            <a:endParaRPr lang="ar-SA" sz="3600" dirty="0"/>
          </a:p>
        </p:txBody>
      </p:sp>
      <p:pic>
        <p:nvPicPr>
          <p:cNvPr id="3" name="صورة 2"/>
          <p:cNvPicPr>
            <a:picLocks noChangeAspect="1" noChangeArrowheads="1"/>
          </p:cNvPicPr>
          <p:nvPr/>
        </p:nvPicPr>
        <p:blipFill>
          <a:blip r:embed="rId2"/>
          <a:srcRect/>
          <a:stretch>
            <a:fillRect/>
          </a:stretch>
        </p:blipFill>
        <p:spPr bwMode="auto">
          <a:xfrm>
            <a:off x="2000232" y="3357563"/>
            <a:ext cx="6786610" cy="3500438"/>
          </a:xfrm>
          <a:prstGeom prst="rect">
            <a:avLst/>
          </a:prstGeom>
          <a:noFill/>
          <a:ln w="9525">
            <a:noFill/>
            <a:miter lim="800000"/>
            <a:headEnd/>
            <a:tailEnd/>
          </a:ln>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صورة 1"/>
          <p:cNvPicPr>
            <a:picLocks noChangeAspect="1" noChangeArrowheads="1"/>
          </p:cNvPicPr>
          <p:nvPr/>
        </p:nvPicPr>
        <p:blipFill>
          <a:blip r:embed="rId2"/>
          <a:srcRect/>
          <a:stretch>
            <a:fillRect/>
          </a:stretch>
        </p:blipFill>
        <p:spPr bwMode="auto">
          <a:xfrm>
            <a:off x="1785918" y="2714620"/>
            <a:ext cx="7000924" cy="3654428"/>
          </a:xfrm>
          <a:prstGeom prst="rect">
            <a:avLst/>
          </a:prstGeom>
          <a:noFill/>
          <a:ln w="9525">
            <a:noFill/>
            <a:miter lim="800000"/>
            <a:headEnd/>
            <a:tailEnd/>
          </a:ln>
        </p:spPr>
      </p:pic>
      <p:sp>
        <p:nvSpPr>
          <p:cNvPr id="4" name="مربع نص 3"/>
          <p:cNvSpPr txBox="1"/>
          <p:nvPr/>
        </p:nvSpPr>
        <p:spPr>
          <a:xfrm>
            <a:off x="2000232" y="785794"/>
            <a:ext cx="6000792" cy="1754326"/>
          </a:xfrm>
          <a:prstGeom prst="rect">
            <a:avLst/>
          </a:prstGeom>
          <a:noFill/>
        </p:spPr>
        <p:txBody>
          <a:bodyPr wrap="square" rtlCol="1">
            <a:spAutoFit/>
          </a:bodyPr>
          <a:lstStyle/>
          <a:p>
            <a:r>
              <a:rPr lang="ar-EG" sz="3600" b="1" dirty="0" smtClean="0"/>
              <a:t>بينما يكون التمرير بين زميلين في شكل</a:t>
            </a:r>
            <a:r>
              <a:rPr lang="en-US" sz="3600" b="1" dirty="0" smtClean="0"/>
              <a:t> </a:t>
            </a:r>
            <a:r>
              <a:rPr lang="ar-EG" sz="3600" b="1" dirty="0" smtClean="0"/>
              <a:t>صفوف </a:t>
            </a:r>
            <a:r>
              <a:rPr lang="ar-EG" sz="3600" b="1" dirty="0" err="1" smtClean="0"/>
              <a:t>متواجهه</a:t>
            </a:r>
            <a:r>
              <a:rPr lang="ar-EG" sz="3600" b="1" dirty="0" smtClean="0"/>
              <a:t> عندما يتوافر كرة لكل تلميذين </a:t>
            </a:r>
            <a:endParaRPr lang="ar-SA" sz="36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0" fill="hold"/>
                                        <p:tgtEl>
                                          <p:spTgt spid="1027"/>
                                        </p:tgtEl>
                                        <p:attrNameLst>
                                          <p:attrName>ppt_x</p:attrName>
                                        </p:attrNameLst>
                                      </p:cBhvr>
                                      <p:tavLst>
                                        <p:tav tm="0">
                                          <p:val>
                                            <p:strVal val="#ppt_x-.2"/>
                                          </p:val>
                                        </p:tav>
                                        <p:tav tm="100000">
                                          <p:val>
                                            <p:strVal val="#ppt_x"/>
                                          </p:val>
                                        </p:tav>
                                      </p:tavLst>
                                    </p:anim>
                                    <p:anim calcmode="lin" valueType="num">
                                      <p:cBhvr>
                                        <p:cTn id="15" dur="5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16" dur="5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rgbClr val="00B0F0"/>
                </a:solidFill>
              </a:rPr>
              <a:t/>
            </a:r>
            <a:br>
              <a:rPr lang="ar-SA" b="1" dirty="0" smtClean="0">
                <a:solidFill>
                  <a:srgbClr val="00B0F0"/>
                </a:solidFill>
              </a:rPr>
            </a:br>
            <a:r>
              <a:rPr lang="ar-EG" b="1" dirty="0" smtClean="0">
                <a:solidFill>
                  <a:srgbClr val="00B0F0"/>
                </a:solidFill>
              </a:rPr>
              <a:t>معايير </a:t>
            </a:r>
            <a:r>
              <a:rPr lang="ar-EG" b="1" dirty="0">
                <a:solidFill>
                  <a:srgbClr val="00B0F0"/>
                </a:solidFill>
              </a:rPr>
              <a:t>تنظيم المجموعات</a:t>
            </a:r>
            <a:r>
              <a:rPr lang="en-US" dirty="0">
                <a:solidFill>
                  <a:srgbClr val="00B0F0"/>
                </a:solidFill>
              </a:rPr>
              <a:t/>
            </a:r>
            <a:br>
              <a:rPr lang="en-US" dirty="0">
                <a:solidFill>
                  <a:srgbClr val="00B0F0"/>
                </a:solidFill>
              </a:rPr>
            </a:br>
            <a:endParaRPr lang="ar-SA" dirty="0">
              <a:solidFill>
                <a:srgbClr val="00B0F0"/>
              </a:solidFill>
            </a:endParaRPr>
          </a:p>
        </p:txBody>
      </p:sp>
      <p:sp>
        <p:nvSpPr>
          <p:cNvPr id="3" name="عنصر نائب للمحتوى 2"/>
          <p:cNvSpPr>
            <a:spLocks noGrp="1"/>
          </p:cNvSpPr>
          <p:nvPr>
            <p:ph idx="1"/>
          </p:nvPr>
        </p:nvSpPr>
        <p:spPr/>
        <p:txBody>
          <a:bodyPr/>
          <a:lstStyle/>
          <a:p>
            <a:pPr lvl="0"/>
            <a:r>
              <a:rPr lang="ar-EG" b="1" dirty="0"/>
              <a:t>مستوى القدرات (( البدنية – </a:t>
            </a:r>
            <a:r>
              <a:rPr lang="ar-EG" b="1" dirty="0" err="1"/>
              <a:t>المهارية</a:t>
            </a:r>
            <a:r>
              <a:rPr lang="ar-EG" b="1" dirty="0"/>
              <a:t> – الفكرية ))</a:t>
            </a:r>
            <a:endParaRPr lang="en-US" dirty="0"/>
          </a:p>
          <a:p>
            <a:pPr lvl="0"/>
            <a:r>
              <a:rPr lang="ar-EG" b="1" dirty="0"/>
              <a:t>نوع الجنس .</a:t>
            </a:r>
            <a:endParaRPr lang="en-US" dirty="0"/>
          </a:p>
          <a:p>
            <a:pPr lvl="0"/>
            <a:r>
              <a:rPr lang="ar-EG" b="1" dirty="0"/>
              <a:t>المرحلة العمرية ( السن )</a:t>
            </a:r>
            <a:endParaRPr lang="en-US" dirty="0"/>
          </a:p>
          <a:p>
            <a:pPr lvl="0"/>
            <a:r>
              <a:rPr lang="ar-EG" b="1" dirty="0"/>
              <a:t>العلاقات.</a:t>
            </a:r>
            <a:endParaRPr lang="en-US" dirty="0"/>
          </a:p>
          <a:p>
            <a:pPr lvl="0"/>
            <a:r>
              <a:rPr lang="ar-EG" b="1" dirty="0"/>
              <a:t>العشوائية.</a:t>
            </a:r>
            <a:endParaRPr lang="en-US" dirty="0"/>
          </a:p>
          <a:p>
            <a:pPr marL="0" indent="0">
              <a:buNone/>
            </a:pPr>
            <a:endParaRPr lang="ar-SA" dirty="0"/>
          </a:p>
        </p:txBody>
      </p:sp>
      <p:pic>
        <p:nvPicPr>
          <p:cNvPr id="4" name="صورة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07704" y="3717032"/>
            <a:ext cx="4144888" cy="2996952"/>
          </a:xfrm>
          <a:prstGeom prst="rect">
            <a:avLst/>
          </a:prstGeom>
        </p:spPr>
      </p:pic>
    </p:spTree>
    <p:extLst>
      <p:ext uri="{BB962C8B-B14F-4D97-AF65-F5344CB8AC3E}">
        <p14:creationId xmlns="" xmlns:p14="http://schemas.microsoft.com/office/powerpoint/2010/main" val="2499311834"/>
      </p:ext>
    </p:extLst>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5"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2"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3"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anim calcmode="lin" valueType="num">
                                      <p:cBhvr>
                                        <p:cTn id="15"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6"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7"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18" dur="500" decel="50000">
                                          <p:stCondLst>
                                            <p:cond delay="0"/>
                                          </p:stCondLst>
                                        </p:cTn>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4"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5"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6"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7"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8"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9"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0" dur="2000" decel="50000">
                                          <p:stCondLst>
                                            <p:cond delay="0"/>
                                          </p:stCondLst>
                                        </p:cTn>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6"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7"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8"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9"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40"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41"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42" dur="2000" decel="50000">
                                          <p:stCondLst>
                                            <p:cond delay="0"/>
                                          </p:stCondLst>
                                        </p:cTn>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p:cTn id="47"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8"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9"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50"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51"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52"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53"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4" dur="2000" decel="50000">
                                          <p:stCondLst>
                                            <p:cond delay="0"/>
                                          </p:stCondLst>
                                        </p:cTn>
                                        <p:tgtEl>
                                          <p:spTgt spid="3">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 calcmode="lin" valueType="num">
                                      <p:cBhvr>
                                        <p:cTn id="59" dur="10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60" dur="10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61" dur="1000" accel="50000" fill="hold">
                                          <p:stCondLst>
                                            <p:cond delay="10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62"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63" dur="10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64" dur="10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65" dur="1000" accel="50000" fill="hold">
                                          <p:stCondLst>
                                            <p:cond delay="10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66" dur="2000" decel="50000">
                                          <p:stCondLst>
                                            <p:cond delay="0"/>
                                          </p:stCondLst>
                                        </p:cTn>
                                        <p:tgtEl>
                                          <p:spTgt spid="3">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5" presetClass="entr" presetSubtype="0" fill="hold" grpId="0"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 calcmode="lin" valueType="num">
                                      <p:cBhvr>
                                        <p:cTn id="71" dur="10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72" dur="10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73" dur="1000" accel="50000" fill="hold">
                                          <p:stCondLst>
                                            <p:cond delay="10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74"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75" dur="10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76" dur="10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77" dur="1000" accel="50000" fill="hold">
                                          <p:stCondLst>
                                            <p:cond delay="10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8" dur="2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rgbClr val="00B0F0"/>
                </a:solidFill>
              </a:rPr>
              <a:t/>
            </a:r>
            <a:br>
              <a:rPr lang="ar-SA" b="1" dirty="0" smtClean="0">
                <a:solidFill>
                  <a:srgbClr val="00B0F0"/>
                </a:solidFill>
              </a:rPr>
            </a:br>
            <a:r>
              <a:rPr lang="ar-EG" b="1" dirty="0" smtClean="0">
                <a:solidFill>
                  <a:srgbClr val="00B0F0"/>
                </a:solidFill>
              </a:rPr>
              <a:t>أشكال </a:t>
            </a:r>
            <a:r>
              <a:rPr lang="ar-EG" b="1" dirty="0">
                <a:solidFill>
                  <a:srgbClr val="00B0F0"/>
                </a:solidFill>
              </a:rPr>
              <a:t>تنظيم عمل المجموعات</a:t>
            </a:r>
            <a:r>
              <a:rPr lang="en-US" dirty="0"/>
              <a:t/>
            </a:r>
            <a:br>
              <a:rPr lang="en-US" dirty="0"/>
            </a:br>
            <a:r>
              <a:rPr lang="ar-SA" dirty="0"/>
              <a:t> </a:t>
            </a:r>
            <a:endParaRPr lang="en-US" dirty="0"/>
          </a:p>
        </p:txBody>
      </p:sp>
      <p:sp>
        <p:nvSpPr>
          <p:cNvPr id="3" name="عنصر نائب للمحتوى 2"/>
          <p:cNvSpPr>
            <a:spLocks noGrp="1"/>
          </p:cNvSpPr>
          <p:nvPr>
            <p:ph idx="1"/>
          </p:nvPr>
        </p:nvSpPr>
        <p:spPr>
          <a:xfrm>
            <a:off x="457200" y="1600200"/>
            <a:ext cx="8229600" cy="4972072"/>
          </a:xfrm>
        </p:spPr>
        <p:txBody>
          <a:bodyPr>
            <a:normAutofit/>
          </a:bodyPr>
          <a:lstStyle/>
          <a:p>
            <a:pPr lvl="0">
              <a:lnSpc>
                <a:spcPct val="160000"/>
              </a:lnSpc>
            </a:pPr>
            <a:r>
              <a:rPr lang="ar-EG" b="1" dirty="0"/>
              <a:t>الأداء </a:t>
            </a:r>
            <a:r>
              <a:rPr lang="ar-EG" b="1" dirty="0" err="1" smtClean="0"/>
              <a:t>ال</a:t>
            </a:r>
            <a:r>
              <a:rPr lang="ar-SA" b="1" dirty="0" smtClean="0"/>
              <a:t>ـــ</a:t>
            </a:r>
            <a:r>
              <a:rPr lang="ar-EG" b="1" dirty="0" smtClean="0"/>
              <a:t>ف</a:t>
            </a:r>
            <a:r>
              <a:rPr lang="ar-SA" b="1" dirty="0" smtClean="0"/>
              <a:t>ـــ</a:t>
            </a:r>
            <a:r>
              <a:rPr lang="ar-EG" b="1" dirty="0" smtClean="0"/>
              <a:t>ردي</a:t>
            </a:r>
            <a:endParaRPr lang="ar-SA" b="1" dirty="0" smtClean="0"/>
          </a:p>
          <a:p>
            <a:pPr lvl="0">
              <a:lnSpc>
                <a:spcPct val="160000"/>
              </a:lnSpc>
              <a:buNone/>
            </a:pPr>
            <a:endParaRPr lang="en-US" dirty="0"/>
          </a:p>
          <a:p>
            <a:pPr lvl="0">
              <a:lnSpc>
                <a:spcPct val="160000"/>
              </a:lnSpc>
            </a:pPr>
            <a:r>
              <a:rPr lang="ar-EG" b="1" dirty="0"/>
              <a:t>الأداء </a:t>
            </a:r>
            <a:r>
              <a:rPr lang="ar-EG" b="1" dirty="0" err="1" smtClean="0"/>
              <a:t>ال</a:t>
            </a:r>
            <a:r>
              <a:rPr lang="ar-SA" b="1" dirty="0" smtClean="0"/>
              <a:t>ــ</a:t>
            </a:r>
            <a:r>
              <a:rPr lang="ar-EG" b="1" dirty="0" smtClean="0"/>
              <a:t>زوج</a:t>
            </a:r>
            <a:r>
              <a:rPr lang="ar-SA" b="1" dirty="0" smtClean="0"/>
              <a:t>ـــ</a:t>
            </a:r>
            <a:r>
              <a:rPr lang="ar-EG" b="1" dirty="0" smtClean="0"/>
              <a:t>ي</a:t>
            </a:r>
            <a:endParaRPr lang="ar-SA" b="1" dirty="0" smtClean="0"/>
          </a:p>
          <a:p>
            <a:pPr lvl="0">
              <a:lnSpc>
                <a:spcPct val="160000"/>
              </a:lnSpc>
              <a:buNone/>
            </a:pPr>
            <a:endParaRPr lang="en-US" dirty="0"/>
          </a:p>
          <a:p>
            <a:pPr lvl="0">
              <a:lnSpc>
                <a:spcPct val="160000"/>
              </a:lnSpc>
            </a:pPr>
            <a:r>
              <a:rPr lang="ar-EG" b="1" dirty="0"/>
              <a:t>الأداء </a:t>
            </a:r>
            <a:r>
              <a:rPr lang="ar-EG" b="1" dirty="0" err="1" smtClean="0"/>
              <a:t>ال</a:t>
            </a:r>
            <a:r>
              <a:rPr lang="ar-SA" b="1" dirty="0" smtClean="0"/>
              <a:t>ــ</a:t>
            </a:r>
            <a:r>
              <a:rPr lang="ar-EG" b="1" dirty="0" smtClean="0"/>
              <a:t>جم</a:t>
            </a:r>
            <a:r>
              <a:rPr lang="ar-SA" b="1" dirty="0" smtClean="0"/>
              <a:t>ــ</a:t>
            </a:r>
            <a:r>
              <a:rPr lang="ar-EG" b="1" dirty="0" err="1" smtClean="0"/>
              <a:t>اعي</a:t>
            </a:r>
            <a:endParaRPr lang="en-US" dirty="0"/>
          </a:p>
          <a:p>
            <a:pPr marL="0" indent="0">
              <a:buNone/>
            </a:pPr>
            <a:endParaRPr lang="ar-SA" dirty="0"/>
          </a:p>
        </p:txBody>
      </p:sp>
      <p:pic>
        <p:nvPicPr>
          <p:cNvPr id="5" name="صورة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071934" y="1643050"/>
            <a:ext cx="1025232" cy="1320375"/>
          </a:xfrm>
          <a:prstGeom prst="rect">
            <a:avLst/>
          </a:prstGeom>
        </p:spPr>
      </p:pic>
      <p:pic>
        <p:nvPicPr>
          <p:cNvPr id="7" name="صورة 6" descr="ثنائي ممتاز.png"/>
          <p:cNvPicPr>
            <a:picLocks noChangeAspect="1"/>
          </p:cNvPicPr>
          <p:nvPr/>
        </p:nvPicPr>
        <p:blipFill>
          <a:blip r:embed="rId3" cstate="print"/>
          <a:stretch>
            <a:fillRect/>
          </a:stretch>
        </p:blipFill>
        <p:spPr>
          <a:xfrm>
            <a:off x="3143240" y="3071810"/>
            <a:ext cx="2643195" cy="1857389"/>
          </a:xfrm>
          <a:prstGeom prst="rect">
            <a:avLst/>
          </a:prstGeom>
        </p:spPr>
      </p:pic>
      <p:pic>
        <p:nvPicPr>
          <p:cNvPr id="9" name="صورة 8" descr="جماعي ممتاز.jpg"/>
          <p:cNvPicPr>
            <a:picLocks noChangeAspect="1"/>
          </p:cNvPicPr>
          <p:nvPr/>
        </p:nvPicPr>
        <p:blipFill>
          <a:blip r:embed="rId4"/>
          <a:stretch>
            <a:fillRect/>
          </a:stretch>
        </p:blipFill>
        <p:spPr>
          <a:xfrm>
            <a:off x="3071802" y="4762502"/>
            <a:ext cx="2381250" cy="2095498"/>
          </a:xfrm>
          <a:prstGeom prst="rect">
            <a:avLst/>
          </a:prstGeom>
        </p:spPr>
      </p:pic>
    </p:spTree>
    <p:extLst>
      <p:ext uri="{BB962C8B-B14F-4D97-AF65-F5344CB8AC3E}">
        <p14:creationId xmlns="" xmlns:p14="http://schemas.microsoft.com/office/powerpoint/2010/main" val="185957860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1+#ppt_w/2"/>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5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Scale>
                                      <p:cBhvr>
                                        <p:cTn id="27"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000" decel="50000" fill="hold">
                                          <p:stCondLst>
                                            <p:cond delay="0"/>
                                          </p:stCondLst>
                                        </p:cTn>
                                        <p:tgtEl>
                                          <p:spTgt spid="7"/>
                                        </p:tgtEl>
                                        <p:attrNameLst>
                                          <p:attrName>ppt_x</p:attrName>
                                          <p:attrName>ppt_y</p:attrName>
                                        </p:attrNameLst>
                                      </p:cBhvr>
                                    </p:animMotion>
                                    <p:animEffect transition="in" filter="fade">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5"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36" presetID="52"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Scale>
                                      <p:cBhvr>
                                        <p:cTn id="38" dur="2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2000" decel="50000" fill="hold">
                                          <p:stCondLst>
                                            <p:cond delay="0"/>
                                          </p:stCondLst>
                                        </p:cTn>
                                        <p:tgtEl>
                                          <p:spTgt spid="9"/>
                                        </p:tgtEl>
                                        <p:attrNameLst>
                                          <p:attrName>ppt_x</p:attrName>
                                          <p:attrName>ppt_y</p:attrName>
                                        </p:attrNameLst>
                                      </p:cBhvr>
                                    </p:animMotion>
                                    <p:animEffect transition="in" filter="fade">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428728" y="1714488"/>
            <a:ext cx="7258072" cy="4411675"/>
          </a:xfrm>
        </p:spPr>
        <p:txBody>
          <a:bodyPr>
            <a:noAutofit/>
          </a:bodyPr>
          <a:lstStyle/>
          <a:p>
            <a:pPr>
              <a:buNone/>
            </a:pPr>
            <a:r>
              <a:rPr lang="ar-EG" sz="3600" b="1" dirty="0" smtClean="0">
                <a:solidFill>
                  <a:srgbClr val="002060"/>
                </a:solidFill>
              </a:rPr>
              <a:t>وطبقاً لأنواع الأداء البدني أو </a:t>
            </a:r>
            <a:r>
              <a:rPr lang="ar-EG" sz="3600" b="1" dirty="0" err="1" smtClean="0">
                <a:solidFill>
                  <a:srgbClr val="002060"/>
                </a:solidFill>
              </a:rPr>
              <a:t>المهارى</a:t>
            </a:r>
            <a:r>
              <a:rPr lang="ar-EG" sz="3600" b="1" dirty="0" smtClean="0">
                <a:solidFill>
                  <a:srgbClr val="002060"/>
                </a:solidFill>
              </a:rPr>
              <a:t> الذي</a:t>
            </a:r>
            <a:r>
              <a:rPr lang="ar-SA" sz="3600" b="1" dirty="0" smtClean="0">
                <a:solidFill>
                  <a:srgbClr val="002060"/>
                </a:solidFill>
              </a:rPr>
              <a:t> </a:t>
            </a:r>
            <a:r>
              <a:rPr lang="ar-EG" sz="3600" b="1" dirty="0" smtClean="0">
                <a:solidFill>
                  <a:srgbClr val="002060"/>
                </a:solidFill>
              </a:rPr>
              <a:t>يقوم </a:t>
            </a:r>
            <a:r>
              <a:rPr lang="ar-EG" sz="3600" b="1" dirty="0" err="1" smtClean="0">
                <a:solidFill>
                  <a:srgbClr val="002060"/>
                </a:solidFill>
              </a:rPr>
              <a:t>به</a:t>
            </a:r>
            <a:r>
              <a:rPr lang="ar-EG" sz="3600" b="1" dirty="0" smtClean="0">
                <a:solidFill>
                  <a:srgbClr val="002060"/>
                </a:solidFill>
              </a:rPr>
              <a:t> التلاميذ</a:t>
            </a:r>
            <a:r>
              <a:rPr lang="ar-SA" sz="3600" b="1" dirty="0" smtClean="0">
                <a:solidFill>
                  <a:srgbClr val="002060"/>
                </a:solidFill>
              </a:rPr>
              <a:t> </a:t>
            </a:r>
            <a:r>
              <a:rPr lang="ar-EG" sz="3600" b="1" dirty="0" smtClean="0">
                <a:solidFill>
                  <a:srgbClr val="002060"/>
                </a:solidFill>
              </a:rPr>
              <a:t>خلال درس الحصة يمكن</a:t>
            </a:r>
            <a:r>
              <a:rPr lang="ar-SA" sz="3600" b="1" dirty="0" smtClean="0">
                <a:solidFill>
                  <a:srgbClr val="002060"/>
                </a:solidFill>
              </a:rPr>
              <a:t> </a:t>
            </a:r>
            <a:r>
              <a:rPr lang="ar-EG" sz="3600" b="1" dirty="0" smtClean="0">
                <a:solidFill>
                  <a:srgbClr val="002060"/>
                </a:solidFill>
              </a:rPr>
              <a:t>للمدرس تحديد أحد أشكال التنظيمات</a:t>
            </a:r>
            <a:r>
              <a:rPr lang="ar-SA" sz="3600" b="1" dirty="0" smtClean="0">
                <a:solidFill>
                  <a:srgbClr val="002060"/>
                </a:solidFill>
              </a:rPr>
              <a:t> </a:t>
            </a:r>
            <a:r>
              <a:rPr lang="ar-EG" sz="3600" b="1" dirty="0" smtClean="0">
                <a:solidFill>
                  <a:srgbClr val="002060"/>
                </a:solidFill>
              </a:rPr>
              <a:t>التي</a:t>
            </a:r>
            <a:r>
              <a:rPr lang="ar-SA" sz="3600" b="1" dirty="0" smtClean="0">
                <a:solidFill>
                  <a:srgbClr val="002060"/>
                </a:solidFill>
              </a:rPr>
              <a:t> </a:t>
            </a:r>
            <a:r>
              <a:rPr lang="ar-EG" sz="3600" b="1" dirty="0" smtClean="0">
                <a:solidFill>
                  <a:srgbClr val="002060"/>
                </a:solidFill>
              </a:rPr>
              <a:t>يتخذها التلاميذ بما يتناسب مع طبيعة أداء</a:t>
            </a:r>
            <a:r>
              <a:rPr lang="ar-SA" sz="3600" b="1" dirty="0" smtClean="0">
                <a:solidFill>
                  <a:srgbClr val="002060"/>
                </a:solidFill>
              </a:rPr>
              <a:t> </a:t>
            </a:r>
            <a:r>
              <a:rPr lang="ar-EG" sz="3600" b="1" dirty="0" smtClean="0">
                <a:solidFill>
                  <a:srgbClr val="002060"/>
                </a:solidFill>
              </a:rPr>
              <a:t>نشاطات الدرس وفيما يلي بعض الأشكال التنظيمية التي يمكن</a:t>
            </a:r>
            <a:r>
              <a:rPr lang="ar-SA" sz="3600" b="1" dirty="0" smtClean="0">
                <a:solidFill>
                  <a:srgbClr val="002060"/>
                </a:solidFill>
              </a:rPr>
              <a:t> </a:t>
            </a:r>
            <a:r>
              <a:rPr lang="ar-EG" sz="3600" b="1" dirty="0" smtClean="0">
                <a:solidFill>
                  <a:srgbClr val="002060"/>
                </a:solidFill>
              </a:rPr>
              <a:t>استخدامها :</a:t>
            </a:r>
            <a:r>
              <a:rPr lang="en-US" sz="3600" b="1" dirty="0" smtClean="0">
                <a:solidFill>
                  <a:srgbClr val="00B0F0"/>
                </a:solidFill>
              </a:rPr>
              <a:t/>
            </a:r>
            <a:br>
              <a:rPr lang="en-US" sz="3600" b="1" dirty="0" smtClean="0">
                <a:solidFill>
                  <a:srgbClr val="00B0F0"/>
                </a:solidFill>
              </a:rPr>
            </a:br>
            <a:endParaRPr lang="ar-SA" sz="3600" b="1" dirty="0"/>
          </a:p>
        </p:txBody>
      </p:sp>
    </p:spTree>
  </p:cSld>
  <p:clrMapOvr>
    <a:masterClrMapping/>
  </p:clrMapOvr>
  <p:transition spd="med">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785794"/>
            <a:ext cx="8229600" cy="1143000"/>
          </a:xfrm>
        </p:spPr>
        <p:txBody>
          <a:bodyPr>
            <a:normAutofit fontScale="90000"/>
          </a:bodyPr>
          <a:lstStyle/>
          <a:p>
            <a:pPr lvl="0"/>
            <a:r>
              <a:rPr lang="ar-EG" b="1" dirty="0" smtClean="0"/>
              <a:t>الانتشار الحر </a:t>
            </a:r>
            <a:r>
              <a:rPr lang="en-US" dirty="0" smtClean="0"/>
              <a:t/>
            </a:r>
            <a:br>
              <a:rPr lang="en-US" dirty="0" smtClean="0"/>
            </a:br>
            <a:endParaRPr lang="ar-SA" dirty="0"/>
          </a:p>
        </p:txBody>
      </p:sp>
      <p:pic>
        <p:nvPicPr>
          <p:cNvPr id="3" name="صورة 3"/>
          <p:cNvPicPr>
            <a:picLocks noChangeAspect="1" noChangeArrowheads="1"/>
          </p:cNvPicPr>
          <p:nvPr/>
        </p:nvPicPr>
        <p:blipFill>
          <a:blip r:embed="rId2"/>
          <a:srcRect/>
          <a:stretch>
            <a:fillRect/>
          </a:stretch>
        </p:blipFill>
        <p:spPr bwMode="auto">
          <a:xfrm>
            <a:off x="1500166" y="2000240"/>
            <a:ext cx="7072362"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571480"/>
            <a:ext cx="8229600" cy="1143000"/>
          </a:xfrm>
        </p:spPr>
        <p:txBody>
          <a:bodyPr>
            <a:normAutofit fontScale="90000"/>
          </a:bodyPr>
          <a:lstStyle/>
          <a:p>
            <a:pPr marL="514350" lvl="0" indent="-514350"/>
            <a:r>
              <a:rPr lang="ar-EG" b="1" dirty="0" smtClean="0"/>
              <a:t>الصفوف (( الأداء الفردي والزوجي ))</a:t>
            </a:r>
            <a:r>
              <a:rPr lang="en-US" dirty="0" smtClean="0"/>
              <a:t/>
            </a:r>
            <a:br>
              <a:rPr lang="en-US" dirty="0" smtClean="0"/>
            </a:br>
            <a:endParaRPr lang="ar-SA" dirty="0"/>
          </a:p>
        </p:txBody>
      </p:sp>
      <p:pic>
        <p:nvPicPr>
          <p:cNvPr id="2050" name="صورة 4"/>
          <p:cNvPicPr>
            <a:picLocks noChangeAspect="1" noChangeArrowheads="1"/>
          </p:cNvPicPr>
          <p:nvPr/>
        </p:nvPicPr>
        <p:blipFill>
          <a:blip r:embed="rId2"/>
          <a:srcRect/>
          <a:stretch>
            <a:fillRect/>
          </a:stretch>
        </p:blipFill>
        <p:spPr bwMode="auto">
          <a:xfrm>
            <a:off x="1643010" y="1857364"/>
            <a:ext cx="7500990"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85728"/>
            <a:ext cx="8229600" cy="1439850"/>
          </a:xfrm>
        </p:spPr>
        <p:txBody>
          <a:bodyPr>
            <a:normAutofit/>
          </a:bodyPr>
          <a:lstStyle/>
          <a:p>
            <a:r>
              <a:rPr lang="ar-EG" b="1" dirty="0" smtClean="0"/>
              <a:t>القاطرات </a:t>
            </a:r>
            <a:r>
              <a:rPr lang="en-US" b="1" dirty="0" smtClean="0"/>
              <a:t/>
            </a:r>
            <a:br>
              <a:rPr lang="en-US" b="1" dirty="0" smtClean="0"/>
            </a:br>
            <a:r>
              <a:rPr lang="ar-EG" b="1" dirty="0" smtClean="0"/>
              <a:t>(( الأداء الفردي والزوجي والمجموعات))</a:t>
            </a:r>
            <a:endParaRPr lang="ar-SA" dirty="0"/>
          </a:p>
        </p:txBody>
      </p:sp>
      <p:pic>
        <p:nvPicPr>
          <p:cNvPr id="3" name="صورة 5"/>
          <p:cNvPicPr>
            <a:picLocks noChangeAspect="1" noChangeArrowheads="1"/>
          </p:cNvPicPr>
          <p:nvPr/>
        </p:nvPicPr>
        <p:blipFill>
          <a:blip r:embed="rId2"/>
          <a:srcRect/>
          <a:stretch>
            <a:fillRect/>
          </a:stretch>
        </p:blipFill>
        <p:spPr bwMode="auto">
          <a:xfrm>
            <a:off x="1643042" y="1928802"/>
            <a:ext cx="7072330" cy="2214578"/>
          </a:xfrm>
          <a:prstGeom prst="rect">
            <a:avLst/>
          </a:prstGeom>
          <a:noFill/>
          <a:ln w="9525">
            <a:noFill/>
            <a:miter lim="800000"/>
            <a:headEnd/>
            <a:tailEnd/>
          </a:ln>
        </p:spPr>
      </p:pic>
      <p:pic>
        <p:nvPicPr>
          <p:cNvPr id="4" name="صورة 6"/>
          <p:cNvPicPr>
            <a:picLocks noChangeAspect="1" noChangeArrowheads="1"/>
          </p:cNvPicPr>
          <p:nvPr/>
        </p:nvPicPr>
        <p:blipFill>
          <a:blip r:embed="rId3"/>
          <a:srcRect/>
          <a:stretch>
            <a:fillRect/>
          </a:stretch>
        </p:blipFill>
        <p:spPr bwMode="auto">
          <a:xfrm>
            <a:off x="1643042" y="4214818"/>
            <a:ext cx="7072330" cy="2279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EG" b="1" dirty="0" smtClean="0"/>
              <a:t>الأشكال الهندسية</a:t>
            </a:r>
            <a:endParaRPr lang="ar-SA" dirty="0"/>
          </a:p>
        </p:txBody>
      </p:sp>
      <p:pic>
        <p:nvPicPr>
          <p:cNvPr id="3" name="صورة 7"/>
          <p:cNvPicPr>
            <a:picLocks noChangeAspect="1" noChangeArrowheads="1"/>
          </p:cNvPicPr>
          <p:nvPr/>
        </p:nvPicPr>
        <p:blipFill>
          <a:blip r:embed="rId2"/>
          <a:srcRect/>
          <a:stretch>
            <a:fillRect/>
          </a:stretch>
        </p:blipFill>
        <p:spPr bwMode="auto">
          <a:xfrm>
            <a:off x="1785918" y="1857364"/>
            <a:ext cx="7215238"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6000" b="1" dirty="0" smtClean="0">
                <a:solidFill>
                  <a:srgbClr val="FF0000"/>
                </a:solidFill>
              </a:rPr>
              <a:t/>
            </a:r>
            <a:br>
              <a:rPr lang="ar-SA" sz="6000" b="1" dirty="0" smtClean="0">
                <a:solidFill>
                  <a:srgbClr val="FF0000"/>
                </a:solidFill>
              </a:rPr>
            </a:br>
            <a:r>
              <a:rPr lang="ar-SA" sz="6000" b="1" dirty="0" smtClean="0">
                <a:solidFill>
                  <a:srgbClr val="FF0000"/>
                </a:solidFill>
              </a:rPr>
              <a:t>مقــدمة</a:t>
            </a:r>
            <a:r>
              <a:rPr lang="en-US" sz="6000" dirty="0" smtClean="0">
                <a:solidFill>
                  <a:srgbClr val="FF0000"/>
                </a:solidFill>
              </a:rPr>
              <a:t/>
            </a:r>
            <a:br>
              <a:rPr lang="en-US" sz="6000" dirty="0" smtClean="0">
                <a:solidFill>
                  <a:srgbClr val="FF0000"/>
                </a:solidFill>
              </a:rPr>
            </a:br>
            <a:endParaRPr lang="ar-SA" sz="6000" dirty="0">
              <a:solidFill>
                <a:srgbClr val="FF0000"/>
              </a:solidFill>
            </a:endParaRPr>
          </a:p>
        </p:txBody>
      </p:sp>
      <p:sp>
        <p:nvSpPr>
          <p:cNvPr id="3" name="عنصر نائب للمحتوى 2"/>
          <p:cNvSpPr>
            <a:spLocks noGrp="1"/>
          </p:cNvSpPr>
          <p:nvPr>
            <p:ph idx="1"/>
          </p:nvPr>
        </p:nvSpPr>
        <p:spPr/>
        <p:txBody>
          <a:bodyPr>
            <a:normAutofit fontScale="92500" lnSpcReduction="20000"/>
          </a:bodyPr>
          <a:lstStyle/>
          <a:p>
            <a:pPr marL="0" indent="0">
              <a:buNone/>
            </a:pPr>
            <a:r>
              <a:rPr lang="ar-SA" b="1" dirty="0" smtClean="0"/>
              <a:t>لتفعيل </a:t>
            </a:r>
            <a:r>
              <a:rPr lang="ar-SA" b="1" dirty="0"/>
              <a:t>عملية التدريس يستوجب سيطرة المدرس </a:t>
            </a:r>
            <a:endParaRPr lang="ar-SA" b="1" dirty="0" smtClean="0"/>
          </a:p>
          <a:p>
            <a:pPr marL="0" indent="0">
              <a:buNone/>
            </a:pPr>
            <a:r>
              <a:rPr lang="ar-SA" b="1" dirty="0" smtClean="0"/>
              <a:t>على </a:t>
            </a:r>
            <a:r>
              <a:rPr lang="ar-SA" b="1" dirty="0"/>
              <a:t>الحصة في ضوء المناخ الايجابي لعملية التعلم </a:t>
            </a:r>
            <a:r>
              <a:rPr lang="ar-SA" b="1" dirty="0" smtClean="0"/>
              <a:t>.</a:t>
            </a:r>
          </a:p>
          <a:p>
            <a:pPr marL="0" indent="0">
              <a:buNone/>
            </a:pPr>
            <a:r>
              <a:rPr lang="ar-SA" b="1" dirty="0" smtClean="0"/>
              <a:t> </a:t>
            </a:r>
            <a:r>
              <a:rPr lang="ar-SA" b="1" dirty="0"/>
              <a:t>وهذا يتطلب تحديد بعض القواعد التي </a:t>
            </a:r>
            <a:r>
              <a:rPr lang="ar-SA" b="1" dirty="0" smtClean="0"/>
              <a:t>تعكس</a:t>
            </a:r>
          </a:p>
          <a:p>
            <a:pPr marL="0" indent="0">
              <a:buNone/>
            </a:pPr>
            <a:r>
              <a:rPr lang="ar-SA" b="1" dirty="0" smtClean="0"/>
              <a:t> </a:t>
            </a:r>
            <a:r>
              <a:rPr lang="ar-SA" b="1" dirty="0"/>
              <a:t>قيم المدرس والمدرسة والمجتمع </a:t>
            </a:r>
            <a:endParaRPr lang="ar-SA" b="1" dirty="0" smtClean="0"/>
          </a:p>
          <a:p>
            <a:pPr marL="0" indent="0">
              <a:buNone/>
            </a:pPr>
            <a:r>
              <a:rPr lang="ar-SA" b="1" u="sng" dirty="0" smtClean="0">
                <a:solidFill>
                  <a:srgbClr val="C00000"/>
                </a:solidFill>
              </a:rPr>
              <a:t>وتتمثل </a:t>
            </a:r>
            <a:r>
              <a:rPr lang="ar-SA" b="1" u="sng" dirty="0">
                <a:solidFill>
                  <a:srgbClr val="C00000"/>
                </a:solidFill>
              </a:rPr>
              <a:t>هذه القواعد </a:t>
            </a:r>
            <a:r>
              <a:rPr lang="ar-SA" b="1" u="sng" dirty="0" smtClean="0">
                <a:solidFill>
                  <a:srgbClr val="C00000"/>
                </a:solidFill>
              </a:rPr>
              <a:t>في</a:t>
            </a:r>
          </a:p>
          <a:p>
            <a:pPr marL="0" indent="0">
              <a:buNone/>
            </a:pPr>
            <a:r>
              <a:rPr lang="ar-SA" b="1" u="sng" dirty="0" smtClean="0">
                <a:solidFill>
                  <a:srgbClr val="C00000"/>
                </a:solidFill>
              </a:rPr>
              <a:t> </a:t>
            </a:r>
            <a:r>
              <a:rPr lang="ar-SA" b="1" u="sng" dirty="0">
                <a:solidFill>
                  <a:srgbClr val="C00000"/>
                </a:solidFill>
              </a:rPr>
              <a:t>أشكال من </a:t>
            </a:r>
            <a:r>
              <a:rPr lang="ar-SA" b="1" u="sng" dirty="0" smtClean="0">
                <a:solidFill>
                  <a:srgbClr val="C00000"/>
                </a:solidFill>
              </a:rPr>
              <a:t>السلوك</a:t>
            </a:r>
          </a:p>
          <a:p>
            <a:pPr marL="0" indent="0">
              <a:buNone/>
            </a:pPr>
            <a:r>
              <a:rPr lang="ar-SA" b="1" u="sng" dirty="0" smtClean="0">
                <a:solidFill>
                  <a:srgbClr val="C00000"/>
                </a:solidFill>
              </a:rPr>
              <a:t> </a:t>
            </a:r>
            <a:r>
              <a:rPr lang="ar-SA" b="1" u="sng" dirty="0">
                <a:solidFill>
                  <a:srgbClr val="C00000"/>
                </a:solidFill>
              </a:rPr>
              <a:t>التي يجب </a:t>
            </a:r>
            <a:r>
              <a:rPr lang="ar-SA" b="1" u="sng" dirty="0" smtClean="0">
                <a:solidFill>
                  <a:srgbClr val="C00000"/>
                </a:solidFill>
              </a:rPr>
              <a:t>إتباعها</a:t>
            </a:r>
          </a:p>
          <a:p>
            <a:pPr marL="0" indent="0">
              <a:buNone/>
            </a:pPr>
            <a:r>
              <a:rPr lang="ar-SA" b="1" u="sng" dirty="0" smtClean="0">
                <a:solidFill>
                  <a:srgbClr val="C00000"/>
                </a:solidFill>
              </a:rPr>
              <a:t> </a:t>
            </a:r>
            <a:r>
              <a:rPr lang="ar-SA" b="1" u="sng" dirty="0">
                <a:solidFill>
                  <a:srgbClr val="C00000"/>
                </a:solidFill>
              </a:rPr>
              <a:t>من قبل المدرس والتلميذ </a:t>
            </a:r>
            <a:endParaRPr lang="ar-SA" b="1" u="sng" dirty="0" smtClean="0">
              <a:solidFill>
                <a:srgbClr val="C00000"/>
              </a:solidFill>
            </a:endParaRPr>
          </a:p>
          <a:p>
            <a:pPr marL="0" indent="0">
              <a:buNone/>
            </a:pPr>
            <a:r>
              <a:rPr lang="ar-SA" b="1" u="sng" dirty="0" smtClean="0">
                <a:solidFill>
                  <a:srgbClr val="C00000"/>
                </a:solidFill>
              </a:rPr>
              <a:t>قبل </a:t>
            </a:r>
            <a:r>
              <a:rPr lang="ar-SA" b="1" u="sng" dirty="0">
                <a:solidFill>
                  <a:srgbClr val="C00000"/>
                </a:solidFill>
              </a:rPr>
              <a:t>وأثناء وبعد تنفيذ الحصة</a:t>
            </a:r>
            <a:endParaRPr lang="en-US" u="sng" dirty="0">
              <a:solidFill>
                <a:srgbClr val="C00000"/>
              </a:solidFill>
            </a:endParaRPr>
          </a:p>
        </p:txBody>
      </p:sp>
      <p:pic>
        <p:nvPicPr>
          <p:cNvPr id="4" name="صورة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35696" y="3429000"/>
            <a:ext cx="3024336" cy="2619375"/>
          </a:xfrm>
          <a:prstGeom prst="rect">
            <a:avLst/>
          </a:prstGeom>
        </p:spPr>
      </p:pic>
    </p:spTree>
    <p:extLst>
      <p:ext uri="{BB962C8B-B14F-4D97-AF65-F5344CB8AC3E}">
        <p14:creationId xmlns="" xmlns:p14="http://schemas.microsoft.com/office/powerpoint/2010/main" val="108843917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3">
                                            <p:txEl>
                                              <p:pRg st="3" end="3"/>
                                            </p:txEl>
                                          </p:spTgt>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4" end="4"/>
                                            </p:txEl>
                                          </p:spTgt>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pRg st="5" end="5"/>
                                            </p:txEl>
                                          </p:spTgt>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3">
                                            <p:txEl>
                                              <p:pRg st="6" end="6"/>
                                            </p:txEl>
                                          </p:spTgt>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3">
                                            <p:txEl>
                                              <p:pRg st="7" end="7"/>
                                            </p:txEl>
                                          </p:spTgt>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EG" b="1" dirty="0" smtClean="0"/>
              <a:t>الأشكال الهندسية</a:t>
            </a:r>
            <a:endParaRPr lang="ar-SA" dirty="0"/>
          </a:p>
        </p:txBody>
      </p:sp>
      <p:pic>
        <p:nvPicPr>
          <p:cNvPr id="3" name="صورة 8"/>
          <p:cNvPicPr>
            <a:picLocks noChangeAspect="1" noChangeArrowheads="1"/>
          </p:cNvPicPr>
          <p:nvPr/>
        </p:nvPicPr>
        <p:blipFill>
          <a:blip r:embed="rId2"/>
          <a:srcRect/>
          <a:stretch>
            <a:fillRect/>
          </a:stretch>
        </p:blipFill>
        <p:spPr bwMode="auto">
          <a:xfrm>
            <a:off x="2000232" y="1500175"/>
            <a:ext cx="6786610" cy="47863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EG" b="1" dirty="0" smtClean="0"/>
              <a:t>الأشكال الهندسية</a:t>
            </a:r>
            <a:endParaRPr lang="ar-SA" dirty="0"/>
          </a:p>
        </p:txBody>
      </p:sp>
      <p:pic>
        <p:nvPicPr>
          <p:cNvPr id="3" name="صورة 9"/>
          <p:cNvPicPr>
            <a:picLocks noChangeAspect="1" noChangeArrowheads="1"/>
          </p:cNvPicPr>
          <p:nvPr/>
        </p:nvPicPr>
        <p:blipFill>
          <a:blip r:embed="rId2"/>
          <a:srcRect/>
          <a:stretch>
            <a:fillRect/>
          </a:stretch>
        </p:blipFill>
        <p:spPr bwMode="auto">
          <a:xfrm>
            <a:off x="1857356" y="1785926"/>
            <a:ext cx="6669087"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696" y="285728"/>
            <a:ext cx="7715304" cy="1143000"/>
          </a:xfrm>
        </p:spPr>
        <p:txBody>
          <a:bodyPr>
            <a:normAutofit fontScale="90000"/>
          </a:bodyPr>
          <a:lstStyle/>
          <a:p>
            <a:r>
              <a:rPr lang="ar-SA" b="1" dirty="0" smtClean="0">
                <a:solidFill>
                  <a:srgbClr val="00B0F0"/>
                </a:solidFill>
              </a:rPr>
              <a:t>ناقش مع مجموعتك درجة أهمية </a:t>
            </a:r>
            <a:r>
              <a:rPr lang="ar-SA" b="1" dirty="0" smtClean="0">
                <a:solidFill>
                  <a:srgbClr val="00B050"/>
                </a:solidFill>
              </a:rPr>
              <a:t>إدارة الفصل والسلوك </a:t>
            </a:r>
            <a:r>
              <a:rPr lang="ar-SA" b="1" dirty="0" smtClean="0">
                <a:solidFill>
                  <a:srgbClr val="00B0F0"/>
                </a:solidFill>
              </a:rPr>
              <a:t>, واذكر السبب الرئيسي لذلك </a:t>
            </a:r>
            <a:endParaRPr lang="ar-SA" dirty="0"/>
          </a:p>
        </p:txBody>
      </p:sp>
      <p:pic>
        <p:nvPicPr>
          <p:cNvPr id="4" name="عنصر نائب للمحتوى 3" descr="فكر رسم.jpg"/>
          <p:cNvPicPr>
            <a:picLocks noGrp="1" noChangeAspect="1"/>
          </p:cNvPicPr>
          <p:nvPr>
            <p:ph idx="1"/>
          </p:nvPr>
        </p:nvPicPr>
        <p:blipFill>
          <a:blip r:embed="rId2"/>
          <a:stretch>
            <a:fillRect/>
          </a:stretch>
        </p:blipFill>
        <p:spPr>
          <a:xfrm>
            <a:off x="3286116" y="1857364"/>
            <a:ext cx="3028950" cy="2809875"/>
          </a:xfrm>
        </p:spPr>
      </p:pic>
      <p:sp>
        <p:nvSpPr>
          <p:cNvPr id="5" name="مربع نص 4"/>
          <p:cNvSpPr txBox="1"/>
          <p:nvPr/>
        </p:nvSpPr>
        <p:spPr>
          <a:xfrm>
            <a:off x="1714480" y="4929198"/>
            <a:ext cx="7143768" cy="707886"/>
          </a:xfrm>
          <a:prstGeom prst="rect">
            <a:avLst/>
          </a:prstGeom>
          <a:noFill/>
        </p:spPr>
        <p:txBody>
          <a:bodyPr wrap="square" rtlCol="1">
            <a:spAutoFit/>
          </a:bodyPr>
          <a:lstStyle/>
          <a:p>
            <a:pPr algn="ctr"/>
            <a:r>
              <a:rPr lang="ar-SA" sz="4000" b="1" u="sng" dirty="0" smtClean="0">
                <a:solidFill>
                  <a:srgbClr val="FF0000"/>
                </a:solidFill>
              </a:rPr>
              <a:t>يحتاج هذا النشاط منك إلى ثلاث دقائق فقط</a:t>
            </a:r>
            <a:endParaRPr lang="ar-SA" sz="4000" b="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par>
                          <p:cTn id="19" fill="hold">
                            <p:stCondLst>
                              <p:cond delay="4000"/>
                            </p:stCondLst>
                            <p:childTnLst>
                              <p:par>
                                <p:cTn id="20" presetID="27" presetClass="emph" presetSubtype="0" repeatCount="indefinite" fill="hold" grpId="0" nodeType="afterEffect">
                                  <p:stCondLst>
                                    <p:cond delay="0"/>
                                  </p:stCondLst>
                                  <p:endCondLst>
                                    <p:cond evt="onNext" delay="0">
                                      <p:tgtEl>
                                        <p:sldTgt/>
                                      </p:tgtEl>
                                    </p:cond>
                                  </p:endCondLst>
                                  <p:childTnLst>
                                    <p:animClr clrSpc="rgb">
                                      <p:cBhvr override="childStyle">
                                        <p:cTn id="21" dur="1000" autoRev="1" fill="hold"/>
                                        <p:tgtEl>
                                          <p:spTgt spid="5"/>
                                        </p:tgtEl>
                                        <p:attrNameLst>
                                          <p:attrName>style.color</p:attrName>
                                        </p:attrNameLst>
                                      </p:cBhvr>
                                      <p:to>
                                        <a:schemeClr val="bg1"/>
                                      </p:to>
                                    </p:animClr>
                                    <p:animClr clrSpc="rgb">
                                      <p:cBhvr>
                                        <p:cTn id="22" dur="1000" autoRev="1" fill="hold"/>
                                        <p:tgtEl>
                                          <p:spTgt spid="5"/>
                                        </p:tgtEl>
                                        <p:attrNameLst>
                                          <p:attrName>fillcolor</p:attrName>
                                        </p:attrNameLst>
                                      </p:cBhvr>
                                      <p:to>
                                        <a:schemeClr val="bg1"/>
                                      </p:to>
                                    </p:animClr>
                                    <p:set>
                                      <p:cBhvr>
                                        <p:cTn id="23" dur="1000" autoRev="1" fill="hold"/>
                                        <p:tgtEl>
                                          <p:spTgt spid="5"/>
                                        </p:tgtEl>
                                        <p:attrNameLst>
                                          <p:attrName>fill.type</p:attrName>
                                        </p:attrNameLst>
                                      </p:cBhvr>
                                      <p:to>
                                        <p:strVal val="solid"/>
                                      </p:to>
                                    </p:set>
                                    <p:set>
                                      <p:cBhvr>
                                        <p:cTn id="24" dur="100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rgbClr val="C00000"/>
                </a:solidFill>
              </a:rPr>
              <a:t/>
            </a:r>
            <a:br>
              <a:rPr lang="ar-SA" b="1" dirty="0" smtClean="0">
                <a:solidFill>
                  <a:srgbClr val="C00000"/>
                </a:solidFill>
              </a:rPr>
            </a:br>
            <a:r>
              <a:rPr lang="ar-SA" b="1" dirty="0" smtClean="0">
                <a:solidFill>
                  <a:srgbClr val="C00000"/>
                </a:solidFill>
              </a:rPr>
              <a:t>رابعاً</a:t>
            </a:r>
            <a:r>
              <a:rPr lang="ar-SA" b="1" dirty="0">
                <a:solidFill>
                  <a:srgbClr val="C00000"/>
                </a:solidFill>
              </a:rPr>
              <a:t>: </a:t>
            </a:r>
            <a:r>
              <a:rPr lang="ar-SA" b="1" dirty="0">
                <a:solidFill>
                  <a:srgbClr val="00B0F0"/>
                </a:solidFill>
              </a:rPr>
              <a:t>إدارة الفصل والسلوك</a:t>
            </a:r>
            <a:r>
              <a:rPr lang="en-US" dirty="0"/>
              <a:t/>
            </a:r>
            <a:br>
              <a:rPr lang="en-US" dirty="0"/>
            </a:br>
            <a:endParaRPr lang="ar-SA" dirty="0"/>
          </a:p>
        </p:txBody>
      </p:sp>
      <p:sp>
        <p:nvSpPr>
          <p:cNvPr id="3" name="عنصر نائب للمحتوى 2"/>
          <p:cNvSpPr>
            <a:spLocks noGrp="1"/>
          </p:cNvSpPr>
          <p:nvPr>
            <p:ph idx="1"/>
          </p:nvPr>
        </p:nvSpPr>
        <p:spPr>
          <a:xfrm>
            <a:off x="1428728" y="1357298"/>
            <a:ext cx="7258072" cy="4768865"/>
          </a:xfrm>
        </p:spPr>
        <p:txBody>
          <a:bodyPr>
            <a:normAutofit fontScale="62500" lnSpcReduction="20000"/>
          </a:bodyPr>
          <a:lstStyle/>
          <a:p>
            <a:pPr marL="0" indent="0">
              <a:buFont typeface="Wingdings" pitchFamily="2" charset="2"/>
              <a:buChar char="§"/>
            </a:pPr>
            <a:r>
              <a:rPr lang="ar-EG" b="1" dirty="0" smtClean="0"/>
              <a:t>يعتبر </a:t>
            </a:r>
            <a:r>
              <a:rPr lang="ar-EG" b="1" dirty="0"/>
              <a:t>النظام في الفصل هو حالة يستطيع فيها التلاميذ من استخدام وقتهم </a:t>
            </a:r>
            <a:r>
              <a:rPr lang="ar-SA" b="1" dirty="0" smtClean="0"/>
              <a:t>ب</a:t>
            </a:r>
            <a:r>
              <a:rPr lang="ar-EG" b="1" dirty="0" smtClean="0"/>
              <a:t>أسلوب </a:t>
            </a:r>
            <a:endParaRPr lang="ar-SA" b="1" dirty="0" smtClean="0"/>
          </a:p>
          <a:p>
            <a:pPr marL="0" indent="0">
              <a:buNone/>
            </a:pPr>
            <a:r>
              <a:rPr lang="ar-EG" b="1" dirty="0" smtClean="0"/>
              <a:t>تربوي </a:t>
            </a:r>
            <a:r>
              <a:rPr lang="ar-EG" b="1" dirty="0"/>
              <a:t>مرغوب وبطريقة ما بحيث لا يعوق سلوك التلاميذ الآخرين </a:t>
            </a:r>
            <a:r>
              <a:rPr lang="ar-EG" b="1" dirty="0" smtClean="0"/>
              <a:t>عن </a:t>
            </a:r>
            <a:r>
              <a:rPr lang="ar-EG" b="1" dirty="0"/>
              <a:t>العمل </a:t>
            </a:r>
            <a:r>
              <a:rPr lang="ar-SA" b="1" dirty="0" smtClean="0"/>
              <a:t>ب</a:t>
            </a:r>
            <a:r>
              <a:rPr lang="ar-EG" b="1" dirty="0" smtClean="0"/>
              <a:t>فاعلية </a:t>
            </a:r>
            <a:endParaRPr lang="ar-SA" b="1" dirty="0" smtClean="0"/>
          </a:p>
          <a:p>
            <a:pPr marL="0" indent="0">
              <a:buNone/>
            </a:pPr>
            <a:r>
              <a:rPr lang="ar-EG" b="1" dirty="0" smtClean="0"/>
              <a:t>وإنجاز الأهداف </a:t>
            </a:r>
            <a:r>
              <a:rPr lang="ar-EG" b="1" dirty="0"/>
              <a:t>الخاصة </a:t>
            </a:r>
            <a:r>
              <a:rPr lang="ar-EG" b="1" dirty="0" smtClean="0"/>
              <a:t>بالدرس</a:t>
            </a:r>
            <a:endParaRPr lang="ar-SA" b="1" dirty="0" smtClean="0"/>
          </a:p>
          <a:p>
            <a:pPr marL="0" indent="0">
              <a:buFont typeface="Wingdings" pitchFamily="2" charset="2"/>
              <a:buChar char="§"/>
            </a:pPr>
            <a:r>
              <a:rPr lang="ar-EG" b="1" dirty="0" smtClean="0"/>
              <a:t>لا </a:t>
            </a:r>
            <a:r>
              <a:rPr lang="ar-EG" b="1" dirty="0"/>
              <a:t>يتطلب النظام الجيد في الملعب أن يكون كل تلميذ ثابتاً في الصفوف أو </a:t>
            </a:r>
            <a:r>
              <a:rPr lang="ar-EG" b="1" dirty="0" smtClean="0"/>
              <a:t>التشكيلات أو</a:t>
            </a:r>
            <a:endParaRPr lang="ar-SA" b="1" dirty="0" smtClean="0"/>
          </a:p>
          <a:p>
            <a:pPr marL="0" indent="0">
              <a:buNone/>
            </a:pPr>
            <a:r>
              <a:rPr lang="ar-EG" b="1" dirty="0" smtClean="0"/>
              <a:t> </a:t>
            </a:r>
            <a:r>
              <a:rPr lang="ar-EG" b="1" dirty="0"/>
              <a:t>كل عين مركزة بانتباه بالغ </a:t>
            </a:r>
            <a:r>
              <a:rPr lang="ar-EG" b="1" dirty="0" smtClean="0"/>
              <a:t>للمعلم</a:t>
            </a:r>
            <a:r>
              <a:rPr lang="ar-SA" b="1" dirty="0" smtClean="0"/>
              <a:t> ا</a:t>
            </a:r>
            <a:r>
              <a:rPr lang="ar-EG" b="1" dirty="0" smtClean="0"/>
              <a:t>و </a:t>
            </a:r>
            <a:r>
              <a:rPr lang="ar-EG" b="1" dirty="0"/>
              <a:t>كل تلميذ يستجيب فقط عند إصدار الحكم إليه</a:t>
            </a:r>
            <a:endParaRPr lang="en-US" dirty="0"/>
          </a:p>
          <a:p>
            <a:pPr>
              <a:buNone/>
            </a:pPr>
            <a:r>
              <a:rPr lang="ar-EG" b="1" dirty="0"/>
              <a:t>فمثل هذه المجموعة من التصرفات لا يمكن أن تسمح على تعلم ايجابي طويل </a:t>
            </a:r>
            <a:endParaRPr lang="ar-SA" b="1" dirty="0" smtClean="0"/>
          </a:p>
          <a:p>
            <a:pPr>
              <a:buNone/>
            </a:pPr>
            <a:r>
              <a:rPr lang="ar-EG" b="1" dirty="0" smtClean="0"/>
              <a:t>المدى </a:t>
            </a:r>
            <a:r>
              <a:rPr lang="ar-EG" b="1" dirty="0"/>
              <a:t>غالب </a:t>
            </a:r>
            <a:r>
              <a:rPr lang="ar-EG" b="1" dirty="0" smtClean="0"/>
              <a:t>الأحيان</a:t>
            </a:r>
            <a:r>
              <a:rPr lang="ar-SA" b="1" dirty="0" smtClean="0"/>
              <a:t> </a:t>
            </a:r>
            <a:r>
              <a:rPr lang="ar-EG" b="1" dirty="0" smtClean="0"/>
              <a:t>والمبالغة في العنف والقسوة عندما يكون غير ضروري</a:t>
            </a:r>
            <a:endParaRPr lang="ar-SA" b="1" dirty="0" smtClean="0"/>
          </a:p>
          <a:p>
            <a:pPr>
              <a:buNone/>
            </a:pPr>
            <a:r>
              <a:rPr lang="ar-EG" b="1" dirty="0" smtClean="0"/>
              <a:t> في الدرس فانه يمكن أن يخنق الدرس</a:t>
            </a:r>
            <a:endParaRPr lang="en-US" dirty="0" smtClean="0"/>
          </a:p>
          <a:p>
            <a:pPr>
              <a:buFont typeface="Wingdings" pitchFamily="2" charset="2"/>
              <a:buChar char="§"/>
            </a:pPr>
            <a:r>
              <a:rPr lang="ar-EG" b="1" dirty="0" smtClean="0"/>
              <a:t>من اجل أن يأخذ التعلم مكانه بشكل مؤثر فانه يجب أن يشترك التلميذ في العملية </a:t>
            </a:r>
            <a:endParaRPr lang="ar-SA" b="1" dirty="0" smtClean="0"/>
          </a:p>
          <a:p>
            <a:pPr>
              <a:buNone/>
            </a:pPr>
            <a:r>
              <a:rPr lang="ar-EG" b="1" dirty="0" smtClean="0"/>
              <a:t>التعليمية بفاعلية</a:t>
            </a:r>
            <a:endParaRPr lang="en-US" dirty="0" smtClean="0"/>
          </a:p>
          <a:p>
            <a:pPr>
              <a:buFont typeface="Wingdings" pitchFamily="2" charset="2"/>
              <a:buChar char="§"/>
            </a:pPr>
            <a:r>
              <a:rPr lang="ar-EG" b="1" dirty="0" smtClean="0"/>
              <a:t>كما يجب أن يعمل المعلم كموجه مساعد وكمثير للاستجابات المرغوبة على السواء.</a:t>
            </a:r>
            <a:endParaRPr lang="en-US" dirty="0" smtClean="0"/>
          </a:p>
          <a:p>
            <a:pPr>
              <a:buFont typeface="Wingdings" pitchFamily="2" charset="2"/>
              <a:buChar char="§"/>
            </a:pPr>
            <a:r>
              <a:rPr lang="ar-EG" b="1" dirty="0" smtClean="0"/>
              <a:t>تذكر انه كلما انشغل التلميذ في تعلم الأشياء التي يعتبرها هامة كلما أصبح تعلمه </a:t>
            </a:r>
            <a:endParaRPr lang="ar-SA" b="1" dirty="0" smtClean="0"/>
          </a:p>
          <a:p>
            <a:pPr>
              <a:buNone/>
            </a:pPr>
            <a:r>
              <a:rPr lang="ar-EG" b="1" dirty="0" smtClean="0"/>
              <a:t>أكثر فاعلية</a:t>
            </a:r>
            <a:endParaRPr lang="en-US" dirty="0" smtClean="0"/>
          </a:p>
          <a:p>
            <a:pPr marL="0" indent="0">
              <a:buNone/>
            </a:pPr>
            <a:endParaRPr lang="en-US" dirty="0"/>
          </a:p>
          <a:p>
            <a:pPr marL="0" indent="0">
              <a:buNone/>
            </a:pPr>
            <a:endParaRPr lang="en-US" dirty="0"/>
          </a:p>
        </p:txBody>
      </p:sp>
      <p:pic>
        <p:nvPicPr>
          <p:cNvPr id="4" name="صورة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357422" y="5572140"/>
            <a:ext cx="3571900" cy="1152128"/>
          </a:xfrm>
          <a:prstGeom prst="rect">
            <a:avLst/>
          </a:prstGeom>
        </p:spPr>
      </p:pic>
    </p:spTree>
    <p:extLst>
      <p:ext uri="{BB962C8B-B14F-4D97-AF65-F5344CB8AC3E}">
        <p14:creationId xmlns="" xmlns:p14="http://schemas.microsoft.com/office/powerpoint/2010/main" val="3561372528"/>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300" fill="hold">
                                          <p:stCondLst>
                                            <p:cond delay="0"/>
                                          </p:stCondLst>
                                        </p:cTn>
                                        <p:tgtEl>
                                          <p:spTgt spid="2"/>
                                        </p:tgtEl>
                                        <p:attrNameLst>
                                          <p:attrName>ppt_x</p:attrName>
                                        </p:attrNameLst>
                                      </p:cBhvr>
                                    </p:anim>
                                    <p:anim from="0" to="-1.0" calcmode="lin" valueType="num">
                                      <p:cBhvr>
                                        <p:cTn id="8" dur="100" decel="50000" autoRev="1" fill="hold">
                                          <p:stCondLst>
                                            <p:cond delay="300"/>
                                          </p:stCondLst>
                                        </p:cTn>
                                        <p:tgtEl>
                                          <p:spTgt spid="2"/>
                                        </p:tgtEl>
                                        <p:attrNameLst>
                                          <p:attrName>xshear</p:attrName>
                                        </p:attrNameLst>
                                      </p:cBhvr>
                                    </p:anim>
                                    <p:animScale>
                                      <p:cBhvr>
                                        <p:cTn id="9" dur="100" decel="100000" autoRev="1" fill="hold">
                                          <p:stCondLst>
                                            <p:cond delay="300"/>
                                          </p:stCondLst>
                                        </p:cTn>
                                        <p:tgtEl>
                                          <p:spTgt spid="2"/>
                                        </p:tgtEl>
                                      </p:cBhvr>
                                      <p:from x="100000" y="100000"/>
                                      <p:to x="80000" y="100000"/>
                                    </p:animScale>
                                    <p:anim by="(#ppt_h/3+#ppt_w*0.1)" calcmode="lin" valueType="num">
                                      <p:cBhvr additive="sum">
                                        <p:cTn id="10" dur="100" decel="100000" autoRev="1" fill="hold">
                                          <p:stCondLst>
                                            <p:cond delay="300"/>
                                          </p:stCondLst>
                                        </p:cTn>
                                        <p:tgtEl>
                                          <p:spTgt spid="2"/>
                                        </p:tgtEl>
                                        <p:attrNameLst>
                                          <p:attrName>ppt_x</p:attrName>
                                        </p:attrNameLst>
                                      </p:cBhvr>
                                    </p:anim>
                                  </p:childTnLst>
                                </p:cTn>
                              </p:par>
                              <p:par>
                                <p:cTn id="11" presetID="3" presetClass="entr" presetSubtype="5"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4"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6" dur="500"/>
                                        <p:tgtEl>
                                          <p:spTgt spid="3">
                                            <p:txEl>
                                              <p:pRg st="3" end="3"/>
                                            </p:txEl>
                                          </p:spTgt>
                                        </p:tgtEl>
                                      </p:cBhvr>
                                    </p:animEffect>
                                  </p:childTnLst>
                                </p:cTn>
                              </p:par>
                              <p:par>
                                <p:cTn id="37" presetID="54" presetClass="entr" presetSubtype="0" accel="10000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1"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3" dur="500"/>
                                        <p:tgtEl>
                                          <p:spTgt spid="3">
                                            <p:txEl>
                                              <p:pRg st="4" end="4"/>
                                            </p:txEl>
                                          </p:spTgt>
                                        </p:tgtEl>
                                      </p:cBhvr>
                                    </p:animEffect>
                                  </p:childTnLst>
                                </p:cTn>
                              </p:par>
                              <p:par>
                                <p:cTn id="44" presetID="54" presetClass="entr" presetSubtype="0" accel="10000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7"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8"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9"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0" dur="500"/>
                                        <p:tgtEl>
                                          <p:spTgt spid="3">
                                            <p:txEl>
                                              <p:pRg st="5" end="5"/>
                                            </p:txEl>
                                          </p:spTgt>
                                        </p:tgtEl>
                                      </p:cBhvr>
                                    </p:animEffect>
                                  </p:childTnLst>
                                </p:cTn>
                              </p:par>
                              <p:par>
                                <p:cTn id="51" presetID="54" presetClass="entr" presetSubtype="0" accel="10000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4"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5"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6"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7" dur="500"/>
                                        <p:tgtEl>
                                          <p:spTgt spid="3">
                                            <p:txEl>
                                              <p:pRg st="6" end="6"/>
                                            </p:txEl>
                                          </p:spTgt>
                                        </p:tgtEl>
                                      </p:cBhvr>
                                    </p:animEffect>
                                  </p:childTnLst>
                                </p:cTn>
                              </p:par>
                              <p:par>
                                <p:cTn id="58" presetID="54" presetClass="entr" presetSubtype="0" accel="100000" fill="hold" nodeType="with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p:cTn id="60"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61"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2"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3"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4" dur="500"/>
                                        <p:tgtEl>
                                          <p:spTgt spid="3">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6" presetClass="entr" presetSubtype="0" fill="hold" nodeType="clickEffect">
                                  <p:stCondLst>
                                    <p:cond delay="0"/>
                                  </p:stCondLst>
                                  <p:iterate type="lt">
                                    <p:tmPct val="10000"/>
                                  </p:iterate>
                                  <p:childTnLst>
                                    <p:set>
                                      <p:cBhvr>
                                        <p:cTn id="68" dur="1" fill="hold">
                                          <p:stCondLst>
                                            <p:cond delay="0"/>
                                          </p:stCondLst>
                                        </p:cTn>
                                        <p:tgtEl>
                                          <p:spTgt spid="3">
                                            <p:txEl>
                                              <p:pRg st="8" end="8"/>
                                            </p:txEl>
                                          </p:spTgt>
                                        </p:tgtEl>
                                        <p:attrNameLst>
                                          <p:attrName>style.visibility</p:attrName>
                                        </p:attrNameLst>
                                      </p:cBhvr>
                                      <p:to>
                                        <p:strVal val="visible"/>
                                      </p:to>
                                    </p:set>
                                    <p:anim by="(-#ppt_w*2)" calcmode="lin" valueType="num">
                                      <p:cBhvr rctx="PPT">
                                        <p:cTn id="69" dur="500" autoRev="1" fill="hold">
                                          <p:stCondLst>
                                            <p:cond delay="0"/>
                                          </p:stCondLst>
                                        </p:cTn>
                                        <p:tgtEl>
                                          <p:spTgt spid="3">
                                            <p:txEl>
                                              <p:pRg st="8" end="8"/>
                                            </p:txEl>
                                          </p:spTgt>
                                        </p:tgtEl>
                                        <p:attrNameLst>
                                          <p:attrName>ppt_w</p:attrName>
                                        </p:attrNameLst>
                                      </p:cBhvr>
                                    </p:anim>
                                    <p:anim by="(#ppt_w*0.50)" calcmode="lin" valueType="num">
                                      <p:cBhvr>
                                        <p:cTn id="70" dur="500" decel="50000" autoRev="1" fill="hold">
                                          <p:stCondLst>
                                            <p:cond delay="0"/>
                                          </p:stCondLst>
                                        </p:cTn>
                                        <p:tgtEl>
                                          <p:spTgt spid="3">
                                            <p:txEl>
                                              <p:pRg st="8" end="8"/>
                                            </p:txEl>
                                          </p:spTgt>
                                        </p:tgtEl>
                                        <p:attrNameLst>
                                          <p:attrName>ppt_x</p:attrName>
                                        </p:attrNameLst>
                                      </p:cBhvr>
                                    </p:anim>
                                    <p:anim from="(-#ppt_h/2)" to="(#ppt_y)" calcmode="lin" valueType="num">
                                      <p:cBhvr>
                                        <p:cTn id="71" dur="1000" fill="hold">
                                          <p:stCondLst>
                                            <p:cond delay="0"/>
                                          </p:stCondLst>
                                        </p:cTn>
                                        <p:tgtEl>
                                          <p:spTgt spid="3">
                                            <p:txEl>
                                              <p:pRg st="8" end="8"/>
                                            </p:txEl>
                                          </p:spTgt>
                                        </p:tgtEl>
                                        <p:attrNameLst>
                                          <p:attrName>ppt_y</p:attrName>
                                        </p:attrNameLst>
                                      </p:cBhvr>
                                    </p:anim>
                                    <p:animRot by="21600000">
                                      <p:cBhvr>
                                        <p:cTn id="72" dur="1000" fill="hold">
                                          <p:stCondLst>
                                            <p:cond delay="0"/>
                                          </p:stCondLst>
                                        </p:cTn>
                                        <p:tgtEl>
                                          <p:spTgt spid="3">
                                            <p:txEl>
                                              <p:pRg st="8" end="8"/>
                                            </p:txEl>
                                          </p:spTgt>
                                        </p:tgtEl>
                                        <p:attrNameLst>
                                          <p:attrName>r</p:attrName>
                                        </p:attrNameLst>
                                      </p:cBhvr>
                                    </p:animRot>
                                  </p:childTnLst>
                                </p:cTn>
                              </p:par>
                              <p:par>
                                <p:cTn id="73" presetID="56" presetClass="entr" presetSubtype="0" fill="hold" nodeType="withEffect">
                                  <p:stCondLst>
                                    <p:cond delay="0"/>
                                  </p:stCondLst>
                                  <p:iterate type="lt">
                                    <p:tmPct val="10000"/>
                                  </p:iterate>
                                  <p:childTnLst>
                                    <p:set>
                                      <p:cBhvr>
                                        <p:cTn id="74" dur="1" fill="hold">
                                          <p:stCondLst>
                                            <p:cond delay="0"/>
                                          </p:stCondLst>
                                        </p:cTn>
                                        <p:tgtEl>
                                          <p:spTgt spid="3">
                                            <p:txEl>
                                              <p:pRg st="9" end="9"/>
                                            </p:txEl>
                                          </p:spTgt>
                                        </p:tgtEl>
                                        <p:attrNameLst>
                                          <p:attrName>style.visibility</p:attrName>
                                        </p:attrNameLst>
                                      </p:cBhvr>
                                      <p:to>
                                        <p:strVal val="visible"/>
                                      </p:to>
                                    </p:set>
                                    <p:anim by="(-#ppt_w*2)" calcmode="lin" valueType="num">
                                      <p:cBhvr rctx="PPT">
                                        <p:cTn id="75" dur="500" autoRev="1" fill="hold">
                                          <p:stCondLst>
                                            <p:cond delay="0"/>
                                          </p:stCondLst>
                                        </p:cTn>
                                        <p:tgtEl>
                                          <p:spTgt spid="3">
                                            <p:txEl>
                                              <p:pRg st="9" end="9"/>
                                            </p:txEl>
                                          </p:spTgt>
                                        </p:tgtEl>
                                        <p:attrNameLst>
                                          <p:attrName>ppt_w</p:attrName>
                                        </p:attrNameLst>
                                      </p:cBhvr>
                                    </p:anim>
                                    <p:anim by="(#ppt_w*0.50)" calcmode="lin" valueType="num">
                                      <p:cBhvr>
                                        <p:cTn id="76" dur="500" decel="50000" autoRev="1" fill="hold">
                                          <p:stCondLst>
                                            <p:cond delay="0"/>
                                          </p:stCondLst>
                                        </p:cTn>
                                        <p:tgtEl>
                                          <p:spTgt spid="3">
                                            <p:txEl>
                                              <p:pRg st="9" end="9"/>
                                            </p:txEl>
                                          </p:spTgt>
                                        </p:tgtEl>
                                        <p:attrNameLst>
                                          <p:attrName>ppt_x</p:attrName>
                                        </p:attrNameLst>
                                      </p:cBhvr>
                                    </p:anim>
                                    <p:anim from="(-#ppt_h/2)" to="(#ppt_y)" calcmode="lin" valueType="num">
                                      <p:cBhvr>
                                        <p:cTn id="77" dur="1000" fill="hold">
                                          <p:stCondLst>
                                            <p:cond delay="0"/>
                                          </p:stCondLst>
                                        </p:cTn>
                                        <p:tgtEl>
                                          <p:spTgt spid="3">
                                            <p:txEl>
                                              <p:pRg st="9" end="9"/>
                                            </p:txEl>
                                          </p:spTgt>
                                        </p:tgtEl>
                                        <p:attrNameLst>
                                          <p:attrName>ppt_y</p:attrName>
                                        </p:attrNameLst>
                                      </p:cBhvr>
                                    </p:anim>
                                    <p:animRot by="21600000">
                                      <p:cBhvr>
                                        <p:cTn id="78" dur="1000" fill="hold">
                                          <p:stCondLst>
                                            <p:cond delay="0"/>
                                          </p:stCondLst>
                                        </p:cTn>
                                        <p:tgtEl>
                                          <p:spTgt spid="3">
                                            <p:txEl>
                                              <p:pRg st="9" end="9"/>
                                            </p:txEl>
                                          </p:spTgt>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nodeType="clickEffect">
                                  <p:stCondLst>
                                    <p:cond delay="0"/>
                                  </p:stCondLst>
                                  <p:childTnLst>
                                    <p:set>
                                      <p:cBhvr>
                                        <p:cTn id="82" dur="1" fill="hold">
                                          <p:stCondLst>
                                            <p:cond delay="0"/>
                                          </p:stCondLst>
                                        </p:cTn>
                                        <p:tgtEl>
                                          <p:spTgt spid="3">
                                            <p:txEl>
                                              <p:pRg st="10" end="10"/>
                                            </p:txEl>
                                          </p:spTgt>
                                        </p:tgtEl>
                                        <p:attrNameLst>
                                          <p:attrName>style.visibility</p:attrName>
                                        </p:attrNameLst>
                                      </p:cBhvr>
                                      <p:to>
                                        <p:strVal val="visible"/>
                                      </p:to>
                                    </p:set>
                                    <p:anim calcmode="lin" valueType="num">
                                      <p:cBhvr>
                                        <p:cTn id="83"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84" dur="5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85" dur="500"/>
                                        <p:tgtEl>
                                          <p:spTgt spid="3">
                                            <p:txEl>
                                              <p:pRg st="10" end="1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9" presetClass="entr" presetSubtype="0" fill="hold" nodeType="clickEffect">
                                  <p:stCondLst>
                                    <p:cond delay="0"/>
                                  </p:stCondLst>
                                  <p:childTnLst>
                                    <p:set>
                                      <p:cBhvr>
                                        <p:cTn id="89" dur="1" fill="hold">
                                          <p:stCondLst>
                                            <p:cond delay="0"/>
                                          </p:stCondLst>
                                        </p:cTn>
                                        <p:tgtEl>
                                          <p:spTgt spid="3">
                                            <p:txEl>
                                              <p:pRg st="11" end="11"/>
                                            </p:txEl>
                                          </p:spTgt>
                                        </p:tgtEl>
                                        <p:attrNameLst>
                                          <p:attrName>style.visibility</p:attrName>
                                        </p:attrNameLst>
                                      </p:cBhvr>
                                      <p:to>
                                        <p:strVal val="visible"/>
                                      </p:to>
                                    </p:set>
                                    <p:anim calcmode="lin" valueType="num">
                                      <p:cBhvr>
                                        <p:cTn id="90" dur="5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91" dur="500" fill="hold"/>
                                        <p:tgtEl>
                                          <p:spTgt spid="3">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92" dur="500"/>
                                        <p:tgtEl>
                                          <p:spTgt spid="3">
                                            <p:txEl>
                                              <p:pRg st="11" end="11"/>
                                            </p:txEl>
                                          </p:spTgt>
                                        </p:tgtEl>
                                      </p:cBhvr>
                                    </p:animEffect>
                                  </p:childTnLst>
                                </p:cTn>
                              </p:par>
                              <p:par>
                                <p:cTn id="93" presetID="29" presetClass="entr" presetSubtype="0" fill="hold" nodeType="withEffect">
                                  <p:stCondLst>
                                    <p:cond delay="0"/>
                                  </p:stCondLst>
                                  <p:childTnLst>
                                    <p:set>
                                      <p:cBhvr>
                                        <p:cTn id="94" dur="1" fill="hold">
                                          <p:stCondLst>
                                            <p:cond delay="0"/>
                                          </p:stCondLst>
                                        </p:cTn>
                                        <p:tgtEl>
                                          <p:spTgt spid="3">
                                            <p:txEl>
                                              <p:pRg st="12" end="12"/>
                                            </p:txEl>
                                          </p:spTgt>
                                        </p:tgtEl>
                                        <p:attrNameLst>
                                          <p:attrName>style.visibility</p:attrName>
                                        </p:attrNameLst>
                                      </p:cBhvr>
                                      <p:to>
                                        <p:strVal val="visible"/>
                                      </p:to>
                                    </p:set>
                                    <p:anim calcmode="lin" valueType="num">
                                      <p:cBhvr>
                                        <p:cTn id="95" dur="5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96" dur="500" fill="hold"/>
                                        <p:tgtEl>
                                          <p:spTgt spid="3">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9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500166" y="1571612"/>
            <a:ext cx="7643834" cy="4525963"/>
          </a:xfrm>
        </p:spPr>
        <p:txBody>
          <a:bodyPr>
            <a:normAutofit/>
          </a:bodyPr>
          <a:lstStyle/>
          <a:p>
            <a:pPr algn="ctr"/>
            <a:r>
              <a:rPr lang="ar-EG" b="1" dirty="0" smtClean="0"/>
              <a:t>س</a:t>
            </a:r>
            <a:r>
              <a:rPr lang="ar-SA" b="1" dirty="0" smtClean="0"/>
              <a:t>ُ</a:t>
            </a:r>
            <a:r>
              <a:rPr lang="ar-EG" b="1" dirty="0" err="1" smtClean="0"/>
              <a:t>مح</a:t>
            </a:r>
            <a:r>
              <a:rPr lang="ar-EG" b="1" dirty="0" smtClean="0"/>
              <a:t> للتلميذ بالتعبير عن حماسة أو سعادته عند اكتشاف القوى الكامنة في حركة جسمه</a:t>
            </a:r>
            <a:endParaRPr lang="en-US" dirty="0" smtClean="0"/>
          </a:p>
          <a:p>
            <a:pPr algn="ctr"/>
            <a:r>
              <a:rPr lang="ar-EG" b="1" dirty="0" smtClean="0"/>
              <a:t>ليس من الفشل أن يكون هناك في مكان اللعب بعض</a:t>
            </a:r>
            <a:r>
              <a:rPr lang="ar-SA" b="1" dirty="0" smtClean="0"/>
              <a:t> </a:t>
            </a:r>
            <a:r>
              <a:rPr lang="ar-EG" b="1" dirty="0" smtClean="0"/>
              <a:t>الزن أو الهمهمة في مناقشة ما يرتبط بالعمل</a:t>
            </a:r>
            <a:endParaRPr lang="en-US" dirty="0" smtClean="0"/>
          </a:p>
          <a:p>
            <a:pPr algn="ctr"/>
            <a:r>
              <a:rPr lang="ar-EG" b="1" dirty="0" smtClean="0"/>
              <a:t>اندفاع مفاجئ لبعض التلاميذ معاً بسبب اقتراح فكرة</a:t>
            </a:r>
            <a:endParaRPr lang="ar-SA" b="1" dirty="0" smtClean="0"/>
          </a:p>
          <a:p>
            <a:pPr algn="ctr">
              <a:buNone/>
            </a:pPr>
            <a:r>
              <a:rPr lang="ar-EG" b="1" dirty="0" smtClean="0"/>
              <a:t> أو حل طالما أن باقي التلاميذ لديهم الرغبة في الاستماع للآخرين</a:t>
            </a:r>
            <a:endParaRPr lang="en-US" dirty="0" smtClean="0"/>
          </a:p>
          <a:p>
            <a:pPr>
              <a:buNone/>
            </a:pPr>
            <a:endParaRPr lang="ar-SA" dirty="0"/>
          </a:p>
        </p:txBody>
      </p:sp>
      <p:pic>
        <p:nvPicPr>
          <p:cNvPr id="6" name="صورة 5" descr="istockphoto_7970094-shake-hand-of-two-3d-stylized-people_thumb[1].jpg"/>
          <p:cNvPicPr>
            <a:picLocks noChangeAspect="1"/>
          </p:cNvPicPr>
          <p:nvPr/>
        </p:nvPicPr>
        <p:blipFill>
          <a:blip r:embed="rId2"/>
          <a:stretch>
            <a:fillRect/>
          </a:stretch>
        </p:blipFill>
        <p:spPr>
          <a:xfrm>
            <a:off x="7286644" y="-24"/>
            <a:ext cx="1857388" cy="1500198"/>
          </a:xfrm>
          <a:prstGeom prst="rect">
            <a:avLst/>
          </a:prstGeom>
        </p:spPr>
      </p:pic>
      <p:sp>
        <p:nvSpPr>
          <p:cNvPr id="4" name="مربع نص 3"/>
          <p:cNvSpPr txBox="1"/>
          <p:nvPr/>
        </p:nvSpPr>
        <p:spPr>
          <a:xfrm>
            <a:off x="2643174" y="571480"/>
            <a:ext cx="4429156" cy="1446550"/>
          </a:xfrm>
          <a:prstGeom prst="rect">
            <a:avLst/>
          </a:prstGeom>
          <a:noFill/>
        </p:spPr>
        <p:txBody>
          <a:bodyPr wrap="square" rtlCol="1">
            <a:spAutoFit/>
          </a:bodyPr>
          <a:lstStyle/>
          <a:p>
            <a:pPr algn="ctr">
              <a:buNone/>
            </a:pPr>
            <a:r>
              <a:rPr lang="ar-EG" sz="4400" b="1" dirty="0" smtClean="0">
                <a:solidFill>
                  <a:srgbClr val="FF0000"/>
                </a:solidFill>
              </a:rPr>
              <a:t>لا يفشل النظام إذا</a:t>
            </a:r>
            <a:r>
              <a:rPr lang="en-US" sz="4400" b="1" dirty="0" smtClean="0">
                <a:solidFill>
                  <a:srgbClr val="FF0000"/>
                </a:solidFill>
              </a:rPr>
              <a:t>  !!!   </a:t>
            </a:r>
            <a:r>
              <a:rPr lang="ar-EG" sz="4400" b="1" dirty="0" smtClean="0">
                <a:solidFill>
                  <a:srgbClr val="FF0000"/>
                </a:solidFill>
              </a:rPr>
              <a:t> </a:t>
            </a:r>
            <a:endParaRPr lang="en-US" sz="4400" dirty="0" smtClean="0">
              <a:solidFill>
                <a:srgbClr val="FF0000"/>
              </a:solidFill>
            </a:endParaRP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450" decel="100000" fill="hold"/>
                                        <p:tgtEl>
                                          <p:spTgt spid="6"/>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2000"/>
                                        <p:tgtEl>
                                          <p:spTgt spid="5">
                                            <p:txEl>
                                              <p:pRg st="0" end="0"/>
                                            </p:txEl>
                                          </p:spTgt>
                                        </p:tgtEl>
                                      </p:cBhvr>
                                    </p:animEffect>
                                    <p:anim calcmode="lin" valueType="num">
                                      <p:cBhvr>
                                        <p:cTn id="21"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2000"/>
                                        <p:tgtEl>
                                          <p:spTgt spid="5">
                                            <p:txEl>
                                              <p:pRg st="1" end="1"/>
                                            </p:txEl>
                                          </p:spTgt>
                                        </p:tgtEl>
                                      </p:cBhvr>
                                    </p:animEffect>
                                    <p:anim calcmode="lin" valueType="num">
                                      <p:cBhvr>
                                        <p:cTn id="29"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8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2000"/>
                                        <p:tgtEl>
                                          <p:spTgt spid="5">
                                            <p:txEl>
                                              <p:pRg st="2" end="2"/>
                                            </p:txEl>
                                          </p:spTgt>
                                        </p:tgtEl>
                                      </p:cBhvr>
                                    </p:animEffect>
                                    <p:anim calcmode="lin" valueType="num">
                                      <p:cBhvr>
                                        <p:cTn id="37"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8" dur="18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39" dur="200" accel="100000" fill="hold">
                                          <p:stCondLst>
                                            <p:cond delay="1800"/>
                                          </p:stCondLst>
                                        </p:cTn>
                                        <p:tgtEl>
                                          <p:spTgt spid="5">
                                            <p:txEl>
                                              <p:pRg st="2" end="2"/>
                                            </p:txEl>
                                          </p:spTgt>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2000"/>
                                        <p:tgtEl>
                                          <p:spTgt spid="5">
                                            <p:txEl>
                                              <p:pRg st="3" end="3"/>
                                            </p:txEl>
                                          </p:spTgt>
                                        </p:tgtEl>
                                      </p:cBhvr>
                                    </p:animEffect>
                                    <p:anim calcmode="lin" valueType="num">
                                      <p:cBhvr>
                                        <p:cTn id="43"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8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45" dur="200" accel="100000" fill="hold">
                                          <p:stCondLst>
                                            <p:cond delay="18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57290" y="2500306"/>
            <a:ext cx="7786710" cy="5072098"/>
          </a:xfrm>
        </p:spPr>
        <p:txBody>
          <a:bodyPr>
            <a:normAutofit/>
          </a:bodyPr>
          <a:lstStyle/>
          <a:p>
            <a:r>
              <a:rPr lang="ar-EG" sz="3600" b="1" dirty="0" smtClean="0"/>
              <a:t>عندما يعتدي تلميذ واحد أو أكثر</a:t>
            </a:r>
            <a:endParaRPr lang="ar-SA" sz="3600" b="1" dirty="0" smtClean="0"/>
          </a:p>
          <a:p>
            <a:pPr>
              <a:buNone/>
            </a:pPr>
            <a:r>
              <a:rPr lang="ar-EG" sz="3600" b="1" dirty="0" smtClean="0"/>
              <a:t>على حقوق باقي تلاميذ الفصل</a:t>
            </a:r>
            <a:endParaRPr lang="en-US" sz="3600" dirty="0" smtClean="0"/>
          </a:p>
          <a:p>
            <a:r>
              <a:rPr lang="ar-EG" sz="3600" b="1" dirty="0" smtClean="0"/>
              <a:t>عندما</a:t>
            </a:r>
            <a:r>
              <a:rPr lang="ar-SA" sz="3600" b="1" dirty="0" smtClean="0"/>
              <a:t> </a:t>
            </a:r>
            <a:r>
              <a:rPr lang="ar-EG" sz="3600" b="1" dirty="0" smtClean="0"/>
              <a:t>لا تنجز أهداف الدرس</a:t>
            </a:r>
            <a:r>
              <a:rPr lang="ar-SA" sz="3600" b="1" dirty="0" smtClean="0"/>
              <a:t> </a:t>
            </a:r>
            <a:r>
              <a:rPr lang="ar-EG" sz="3600" b="1" dirty="0" smtClean="0"/>
              <a:t>بفاعلية نتيجة</a:t>
            </a:r>
            <a:r>
              <a:rPr lang="ar-SA" sz="3600" b="1" dirty="0" smtClean="0"/>
              <a:t> </a:t>
            </a:r>
            <a:r>
              <a:rPr lang="ar-EG" sz="3600" b="1" dirty="0" smtClean="0"/>
              <a:t>مناخ الفصل غير الملائم</a:t>
            </a:r>
            <a:endParaRPr lang="en-US" sz="3600" dirty="0" smtClean="0"/>
          </a:p>
          <a:p>
            <a:pPr>
              <a:buNone/>
            </a:pPr>
            <a:endParaRPr lang="ar-SA" dirty="0"/>
          </a:p>
        </p:txBody>
      </p:sp>
      <p:pic>
        <p:nvPicPr>
          <p:cNvPr id="4" name="صورة 3" descr="large_1238209218.jpg"/>
          <p:cNvPicPr>
            <a:picLocks noChangeAspect="1"/>
          </p:cNvPicPr>
          <p:nvPr/>
        </p:nvPicPr>
        <p:blipFill>
          <a:blip r:embed="rId2"/>
          <a:stretch>
            <a:fillRect/>
          </a:stretch>
        </p:blipFill>
        <p:spPr>
          <a:xfrm>
            <a:off x="1643042" y="285728"/>
            <a:ext cx="2286016" cy="3571900"/>
          </a:xfrm>
          <a:prstGeom prst="rect">
            <a:avLst/>
          </a:prstGeom>
        </p:spPr>
      </p:pic>
      <p:sp>
        <p:nvSpPr>
          <p:cNvPr id="5" name="مربع نص 4"/>
          <p:cNvSpPr txBox="1"/>
          <p:nvPr/>
        </p:nvSpPr>
        <p:spPr>
          <a:xfrm>
            <a:off x="4143372" y="857232"/>
            <a:ext cx="5286412" cy="769441"/>
          </a:xfrm>
          <a:prstGeom prst="rect">
            <a:avLst/>
          </a:prstGeom>
          <a:noFill/>
        </p:spPr>
        <p:txBody>
          <a:bodyPr wrap="square" rtlCol="1">
            <a:spAutoFit/>
          </a:bodyPr>
          <a:lstStyle/>
          <a:p>
            <a:pPr algn="ctr">
              <a:buNone/>
            </a:pPr>
            <a:r>
              <a:rPr lang="ar-EG" sz="4400" b="1" dirty="0" smtClean="0">
                <a:solidFill>
                  <a:srgbClr val="FF0000"/>
                </a:solidFill>
              </a:rPr>
              <a:t>ولكن</a:t>
            </a:r>
            <a:r>
              <a:rPr lang="ar-SA" sz="4400" b="1" dirty="0" smtClean="0">
                <a:solidFill>
                  <a:srgbClr val="FF0000"/>
                </a:solidFill>
              </a:rPr>
              <a:t> </a:t>
            </a:r>
            <a:r>
              <a:rPr lang="ar-EG" sz="4400" b="1" dirty="0" smtClean="0">
                <a:solidFill>
                  <a:srgbClr val="FF0000"/>
                </a:solidFill>
              </a:rPr>
              <a:t>النظام يفشل</a:t>
            </a:r>
            <a:r>
              <a:rPr lang="ar-SA" sz="4400" b="1" dirty="0" smtClean="0">
                <a:solidFill>
                  <a:srgbClr val="FF0000"/>
                </a:solidFill>
              </a:rPr>
              <a:t> &gt;&gt;&gt;</a:t>
            </a:r>
            <a:endParaRPr lang="en-US" sz="4400" dirty="0" smtClean="0">
              <a:solidFill>
                <a:srgbClr val="FF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par>
                                <p:cTn id="12" presetID="2" presetClass="entr" presetSubtype="12"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1"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85728"/>
            <a:ext cx="8229600" cy="1143000"/>
          </a:xfrm>
        </p:spPr>
        <p:txBody>
          <a:bodyPr>
            <a:noAutofit/>
          </a:bodyPr>
          <a:lstStyle/>
          <a:p>
            <a:r>
              <a:rPr lang="ar-EG" sz="2800" b="1" dirty="0" smtClean="0">
                <a:solidFill>
                  <a:schemeClr val="tx2">
                    <a:lumMod val="60000"/>
                    <a:lumOff val="40000"/>
                  </a:schemeClr>
                </a:solidFill>
              </a:rPr>
              <a:t>بعض التصرفات العلاجية التي يمكن أن يستفيد منها المعلم</a:t>
            </a:r>
            <a:r>
              <a:rPr lang="ar-SA" sz="2800" b="1" dirty="0" smtClean="0">
                <a:solidFill>
                  <a:schemeClr val="tx2">
                    <a:lumMod val="60000"/>
                    <a:lumOff val="40000"/>
                  </a:schemeClr>
                </a:solidFill>
              </a:rPr>
              <a:t/>
            </a:r>
            <a:br>
              <a:rPr lang="ar-SA" sz="2800" b="1" dirty="0" smtClean="0">
                <a:solidFill>
                  <a:schemeClr val="tx2">
                    <a:lumMod val="60000"/>
                    <a:lumOff val="40000"/>
                  </a:schemeClr>
                </a:solidFill>
              </a:rPr>
            </a:br>
            <a:r>
              <a:rPr lang="ar-EG" sz="2800" b="1" dirty="0" smtClean="0">
                <a:solidFill>
                  <a:schemeClr val="tx2">
                    <a:lumMod val="60000"/>
                    <a:lumOff val="40000"/>
                  </a:schemeClr>
                </a:solidFill>
              </a:rPr>
              <a:t> في مثل هذه الظروف إذ عليه أن يقوم بإحدى الإجراءات التالية </a:t>
            </a:r>
            <a:r>
              <a:rPr lang="ar-SA" sz="2800" b="1" dirty="0" smtClean="0">
                <a:solidFill>
                  <a:schemeClr val="tx2">
                    <a:lumMod val="60000"/>
                    <a:lumOff val="40000"/>
                  </a:schemeClr>
                </a:solidFill>
              </a:rPr>
              <a:t/>
            </a:r>
            <a:br>
              <a:rPr lang="ar-SA" sz="2800" b="1" dirty="0" smtClean="0">
                <a:solidFill>
                  <a:schemeClr val="tx2">
                    <a:lumMod val="60000"/>
                    <a:lumOff val="40000"/>
                  </a:schemeClr>
                </a:solidFill>
              </a:rPr>
            </a:br>
            <a:r>
              <a:rPr lang="ar-EG" sz="2800" b="1" dirty="0" smtClean="0">
                <a:solidFill>
                  <a:schemeClr val="tx2">
                    <a:lumMod val="60000"/>
                    <a:lumOff val="40000"/>
                  </a:schemeClr>
                </a:solidFill>
              </a:rPr>
              <a:t>وفقاً لحجم المشكلة</a:t>
            </a:r>
            <a:r>
              <a:rPr lang="ar-SA" sz="2800" b="1" dirty="0" smtClean="0">
                <a:solidFill>
                  <a:schemeClr val="tx2">
                    <a:lumMod val="60000"/>
                    <a:lumOff val="40000"/>
                  </a:schemeClr>
                </a:solidFill>
              </a:rPr>
              <a:t> :</a:t>
            </a:r>
            <a:r>
              <a:rPr lang="en-US" sz="2800" dirty="0" smtClean="0">
                <a:solidFill>
                  <a:schemeClr val="tx2">
                    <a:lumMod val="60000"/>
                    <a:lumOff val="40000"/>
                  </a:schemeClr>
                </a:solidFill>
              </a:rPr>
              <a:t/>
            </a:r>
            <a:br>
              <a:rPr lang="en-US" sz="2800" dirty="0" smtClean="0">
                <a:solidFill>
                  <a:schemeClr val="tx2">
                    <a:lumMod val="60000"/>
                    <a:lumOff val="40000"/>
                  </a:schemeClr>
                </a:solidFill>
              </a:rPr>
            </a:br>
            <a:endParaRPr lang="ar-SA" sz="2800" dirty="0">
              <a:solidFill>
                <a:schemeClr val="tx2">
                  <a:lumMod val="60000"/>
                  <a:lumOff val="40000"/>
                </a:schemeClr>
              </a:solidFill>
            </a:endParaRPr>
          </a:p>
        </p:txBody>
      </p:sp>
      <p:sp>
        <p:nvSpPr>
          <p:cNvPr id="3" name="عنصر نائب للمحتوى 2"/>
          <p:cNvSpPr>
            <a:spLocks noGrp="1"/>
          </p:cNvSpPr>
          <p:nvPr>
            <p:ph idx="1"/>
          </p:nvPr>
        </p:nvSpPr>
        <p:spPr/>
        <p:txBody>
          <a:bodyPr>
            <a:noAutofit/>
          </a:bodyPr>
          <a:lstStyle/>
          <a:p>
            <a:pPr lvl="0"/>
            <a:r>
              <a:rPr lang="ar-EG" sz="2000" b="1" dirty="0" smtClean="0"/>
              <a:t>نظرة أو تلميحه وتنويه بالاستهجان ( استنكار، عدم الموافقة، عدم الاستحسان ).</a:t>
            </a:r>
            <a:endParaRPr lang="en-US" sz="2000" dirty="0" smtClean="0"/>
          </a:p>
          <a:p>
            <a:pPr lvl="0"/>
            <a:r>
              <a:rPr lang="ar-EG" sz="2000" b="1" dirty="0" smtClean="0"/>
              <a:t>انتقاد عام للفصل .</a:t>
            </a:r>
            <a:endParaRPr lang="en-US" sz="2000" dirty="0" smtClean="0"/>
          </a:p>
          <a:p>
            <a:pPr lvl="0"/>
            <a:r>
              <a:rPr lang="ar-EG" sz="2000" b="1" dirty="0" smtClean="0"/>
              <a:t>الوقوف قريباً من التلميذ المشاغب أو المنشق.</a:t>
            </a:r>
            <a:endParaRPr lang="en-US" sz="2000" dirty="0" smtClean="0"/>
          </a:p>
          <a:p>
            <a:pPr lvl="0"/>
            <a:r>
              <a:rPr lang="ar-EG" sz="2000" b="1" dirty="0" smtClean="0"/>
              <a:t>وضع يد برفق على كتف التلميذ المنشق.</a:t>
            </a:r>
            <a:endParaRPr lang="en-US" sz="2000" dirty="0" smtClean="0"/>
          </a:p>
          <a:p>
            <a:pPr lvl="0"/>
            <a:r>
              <a:rPr lang="ar-EG" sz="2000" b="1" dirty="0" smtClean="0"/>
              <a:t>إفراز المشاغبين وانتقادهم.</a:t>
            </a:r>
            <a:endParaRPr lang="en-US" sz="2000" dirty="0" smtClean="0"/>
          </a:p>
          <a:p>
            <a:pPr lvl="0"/>
            <a:r>
              <a:rPr lang="ar-EG" sz="2000" b="1" dirty="0" smtClean="0"/>
              <a:t>أعادة ترتيب الفصل لعزل المشاغبين .</a:t>
            </a:r>
            <a:endParaRPr lang="en-US" sz="2000" dirty="0" smtClean="0"/>
          </a:p>
          <a:p>
            <a:pPr lvl="0"/>
            <a:r>
              <a:rPr lang="ar-EG" sz="2000" b="1" dirty="0" smtClean="0"/>
              <a:t>استبعاد أو طرد التلميذ أو المشاغبين لفترة من الدرس..</a:t>
            </a:r>
            <a:endParaRPr lang="en-US" sz="2000" dirty="0" smtClean="0"/>
          </a:p>
          <a:p>
            <a:pPr lvl="0"/>
            <a:r>
              <a:rPr lang="ar-EG" sz="2000" b="1" dirty="0" smtClean="0"/>
              <a:t>عزل التلميذ المشاغب عن باقي التلاميذ لفترة من الوقت .</a:t>
            </a:r>
            <a:endParaRPr lang="en-US" sz="2000" dirty="0" smtClean="0"/>
          </a:p>
          <a:p>
            <a:pPr lvl="0"/>
            <a:r>
              <a:rPr lang="ar-EG" sz="2000" b="1" dirty="0" smtClean="0"/>
              <a:t>مفاوضة بين المعلم والتلميذ المشاغب .</a:t>
            </a:r>
            <a:endParaRPr lang="en-US" sz="2000" dirty="0" smtClean="0"/>
          </a:p>
          <a:p>
            <a:pPr lvl="0"/>
            <a:r>
              <a:rPr lang="ar-EG" sz="2000" b="1" dirty="0" smtClean="0"/>
              <a:t>عزل أو طرد التلميذ طوال فترة الدرس ( ونستخدم في الحالات البالغة الشدة فقط ).</a:t>
            </a:r>
            <a:endParaRPr lang="en-US" sz="2000" dirty="0" smtClean="0"/>
          </a:p>
          <a:p>
            <a:pPr lvl="0"/>
            <a:r>
              <a:rPr lang="ar-EG" sz="2000" b="1" dirty="0" smtClean="0"/>
              <a:t>إرسال التلميذ إلى الرئيس </a:t>
            </a:r>
            <a:r>
              <a:rPr lang="ar-EG" sz="2000" b="1" dirty="0" err="1" smtClean="0"/>
              <a:t>المسؤول</a:t>
            </a:r>
            <a:r>
              <a:rPr lang="ar-EG" sz="2000" b="1" dirty="0" smtClean="0"/>
              <a:t> ( كأخر وسيلة ).</a:t>
            </a:r>
            <a:endParaRPr lang="en-US" sz="2000" dirty="0" smtClean="0"/>
          </a:p>
          <a:p>
            <a:pPr lvl="0"/>
            <a:r>
              <a:rPr lang="ar-EG" sz="2000" b="1" dirty="0" smtClean="0"/>
              <a:t>مفاوضة بين المدرسة والأسرة .</a:t>
            </a:r>
            <a:endParaRPr lang="en-US" sz="2000" dirty="0" smtClean="0"/>
          </a:p>
          <a:p>
            <a:endParaRPr lang="ar-SA" sz="2000" dirty="0"/>
          </a:p>
        </p:txBody>
      </p:sp>
      <p:pic>
        <p:nvPicPr>
          <p:cNvPr id="6" name="صورة 5" descr="معلم افضل.jpg"/>
          <p:cNvPicPr>
            <a:picLocks noChangeAspect="1"/>
          </p:cNvPicPr>
          <p:nvPr/>
        </p:nvPicPr>
        <p:blipFill>
          <a:blip r:embed="rId2"/>
          <a:stretch>
            <a:fillRect/>
          </a:stretch>
        </p:blipFill>
        <p:spPr>
          <a:xfrm>
            <a:off x="1571604" y="2071678"/>
            <a:ext cx="2071702" cy="2714644"/>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4" presetClass="entr" presetSubtype="0" accel="10000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9"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0"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8"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9"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30"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7"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9"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4" presetClass="entr" presetSubtype="0" accel="10000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6"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8"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9" dur="500"/>
                                        <p:tgtEl>
                                          <p:spTgt spid="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4" presetClass="entr" presetSubtype="0" accel="100000"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55"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6"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7"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8" dur="5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4" presetClass="entr" presetSubtype="0" accel="100000"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64"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5"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66"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67" dur="500"/>
                                        <p:tgtEl>
                                          <p:spTgt spid="3">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4" presetClass="entr" presetSubtype="0" accel="100000" fill="hold" grpId="0"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 calcmode="lin" valueType="num">
                                      <p:cBhvr>
                                        <p:cTn id="72"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73"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4"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75"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76" dur="500"/>
                                        <p:tgtEl>
                                          <p:spTgt spid="3">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4" presetClass="entr" presetSubtype="0" accel="100000" fill="hold" grpId="0" nodeType="clickEffect">
                                  <p:stCondLst>
                                    <p:cond delay="0"/>
                                  </p:stCondLst>
                                  <p:childTnLst>
                                    <p:set>
                                      <p:cBhvr>
                                        <p:cTn id="80" dur="1" fill="hold">
                                          <p:stCondLst>
                                            <p:cond delay="0"/>
                                          </p:stCondLst>
                                        </p:cTn>
                                        <p:tgtEl>
                                          <p:spTgt spid="3">
                                            <p:txEl>
                                              <p:pRg st="7" end="7"/>
                                            </p:txEl>
                                          </p:spTgt>
                                        </p:tgtEl>
                                        <p:attrNameLst>
                                          <p:attrName>style.visibility</p:attrName>
                                        </p:attrNameLst>
                                      </p:cBhvr>
                                      <p:to>
                                        <p:strVal val="visible"/>
                                      </p:to>
                                    </p:set>
                                    <p:anim calcmode="lin" valueType="num">
                                      <p:cBhvr>
                                        <p:cTn id="81"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82"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3"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84"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85" dur="500"/>
                                        <p:tgtEl>
                                          <p:spTgt spid="3">
                                            <p:txEl>
                                              <p:pRg st="7" end="7"/>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4" presetClass="entr" presetSubtype="0" accel="100000" fill="hold" grpId="0" nodeType="clickEffect">
                                  <p:stCondLst>
                                    <p:cond delay="0"/>
                                  </p:stCondLst>
                                  <p:childTnLst>
                                    <p:set>
                                      <p:cBhvr>
                                        <p:cTn id="89" dur="1" fill="hold">
                                          <p:stCondLst>
                                            <p:cond delay="0"/>
                                          </p:stCondLst>
                                        </p:cTn>
                                        <p:tgtEl>
                                          <p:spTgt spid="3">
                                            <p:txEl>
                                              <p:pRg st="8" end="8"/>
                                            </p:txEl>
                                          </p:spTgt>
                                        </p:tgtEl>
                                        <p:attrNameLst>
                                          <p:attrName>style.visibility</p:attrName>
                                        </p:attrNameLst>
                                      </p:cBhvr>
                                      <p:to>
                                        <p:strVal val="visible"/>
                                      </p:to>
                                    </p:set>
                                    <p:anim calcmode="lin" valueType="num">
                                      <p:cBhvr>
                                        <p:cTn id="90"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91"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92"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93"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94" dur="500"/>
                                        <p:tgtEl>
                                          <p:spTgt spid="3">
                                            <p:txEl>
                                              <p:pRg st="8" end="8"/>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54" presetClass="entr" presetSubtype="0" accel="100000" fill="hold" grpId="0" nodeType="clickEffect">
                                  <p:stCondLst>
                                    <p:cond delay="0"/>
                                  </p:stCondLst>
                                  <p:childTnLst>
                                    <p:set>
                                      <p:cBhvr>
                                        <p:cTn id="98" dur="1" fill="hold">
                                          <p:stCondLst>
                                            <p:cond delay="0"/>
                                          </p:stCondLst>
                                        </p:cTn>
                                        <p:tgtEl>
                                          <p:spTgt spid="3">
                                            <p:txEl>
                                              <p:pRg st="9" end="9"/>
                                            </p:txEl>
                                          </p:spTgt>
                                        </p:tgtEl>
                                        <p:attrNameLst>
                                          <p:attrName>style.visibility</p:attrName>
                                        </p:attrNameLst>
                                      </p:cBhvr>
                                      <p:to>
                                        <p:strVal val="visible"/>
                                      </p:to>
                                    </p:set>
                                    <p:anim calcmode="lin" valueType="num">
                                      <p:cBhvr>
                                        <p:cTn id="99" dur="5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100" dur="5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01" dur="5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102" dur="5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103" dur="500"/>
                                        <p:tgtEl>
                                          <p:spTgt spid="3">
                                            <p:txEl>
                                              <p:pRg st="9" end="9"/>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54" presetClass="entr" presetSubtype="0" accel="100000" fill="hold" grpId="0" nodeType="clickEffect">
                                  <p:stCondLst>
                                    <p:cond delay="0"/>
                                  </p:stCondLst>
                                  <p:childTnLst>
                                    <p:set>
                                      <p:cBhvr>
                                        <p:cTn id="107" dur="1" fill="hold">
                                          <p:stCondLst>
                                            <p:cond delay="0"/>
                                          </p:stCondLst>
                                        </p:cTn>
                                        <p:tgtEl>
                                          <p:spTgt spid="3">
                                            <p:txEl>
                                              <p:pRg st="10" end="10"/>
                                            </p:txEl>
                                          </p:spTgt>
                                        </p:tgtEl>
                                        <p:attrNameLst>
                                          <p:attrName>style.visibility</p:attrName>
                                        </p:attrNameLst>
                                      </p:cBhvr>
                                      <p:to>
                                        <p:strVal val="visible"/>
                                      </p:to>
                                    </p:set>
                                    <p:anim calcmode="lin" valueType="num">
                                      <p:cBhvr>
                                        <p:cTn id="108" dur="5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109"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110"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111"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112" dur="500"/>
                                        <p:tgtEl>
                                          <p:spTgt spid="3">
                                            <p:txEl>
                                              <p:pRg st="10" end="1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4" presetClass="entr" presetSubtype="0" accel="100000" fill="hold" grpId="0" nodeType="clickEffect">
                                  <p:stCondLst>
                                    <p:cond delay="0"/>
                                  </p:stCondLst>
                                  <p:childTnLst>
                                    <p:set>
                                      <p:cBhvr>
                                        <p:cTn id="116" dur="1" fill="hold">
                                          <p:stCondLst>
                                            <p:cond delay="0"/>
                                          </p:stCondLst>
                                        </p:cTn>
                                        <p:tgtEl>
                                          <p:spTgt spid="3">
                                            <p:txEl>
                                              <p:pRg st="11" end="11"/>
                                            </p:txEl>
                                          </p:spTgt>
                                        </p:tgtEl>
                                        <p:attrNameLst>
                                          <p:attrName>style.visibility</p:attrName>
                                        </p:attrNameLst>
                                      </p:cBhvr>
                                      <p:to>
                                        <p:strVal val="visible"/>
                                      </p:to>
                                    </p:set>
                                    <p:anim calcmode="lin" valueType="num">
                                      <p:cBhvr>
                                        <p:cTn id="117" dur="5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118" dur="5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19" dur="5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120" dur="5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12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خطة.jpg"/>
          <p:cNvPicPr>
            <a:picLocks noChangeAspect="1"/>
          </p:cNvPicPr>
          <p:nvPr/>
        </p:nvPicPr>
        <p:blipFill>
          <a:blip r:embed="rId2"/>
          <a:stretch>
            <a:fillRect/>
          </a:stretch>
        </p:blipFill>
        <p:spPr>
          <a:xfrm>
            <a:off x="1714480" y="5357826"/>
            <a:ext cx="7429520" cy="1500174"/>
          </a:xfrm>
          <a:prstGeom prst="rect">
            <a:avLst/>
          </a:prstGeom>
        </p:spPr>
      </p:pic>
      <p:sp>
        <p:nvSpPr>
          <p:cNvPr id="2" name="عنوان 1"/>
          <p:cNvSpPr>
            <a:spLocks noGrp="1"/>
          </p:cNvSpPr>
          <p:nvPr>
            <p:ph type="title"/>
          </p:nvPr>
        </p:nvSpPr>
        <p:spPr>
          <a:xfrm>
            <a:off x="914400" y="357166"/>
            <a:ext cx="8229600" cy="1143000"/>
          </a:xfrm>
        </p:spPr>
        <p:txBody>
          <a:bodyPr>
            <a:noAutofit/>
          </a:bodyPr>
          <a:lstStyle/>
          <a:p>
            <a:r>
              <a:rPr lang="ar-EG" sz="3200" b="1" dirty="0" smtClean="0">
                <a:solidFill>
                  <a:schemeClr val="tx2">
                    <a:lumMod val="60000"/>
                    <a:lumOff val="40000"/>
                  </a:schemeClr>
                </a:solidFill>
              </a:rPr>
              <a:t>وهناك العديد من الإجراءات التي يمكن للمعلم </a:t>
            </a:r>
            <a:r>
              <a:rPr lang="ar-SA" sz="3200" b="1" dirty="0" smtClean="0">
                <a:solidFill>
                  <a:schemeClr val="tx2">
                    <a:lumMod val="60000"/>
                    <a:lumOff val="40000"/>
                  </a:schemeClr>
                </a:solidFill>
              </a:rPr>
              <a:t/>
            </a:r>
            <a:br>
              <a:rPr lang="ar-SA" sz="3200" b="1" dirty="0" smtClean="0">
                <a:solidFill>
                  <a:schemeClr val="tx2">
                    <a:lumMod val="60000"/>
                    <a:lumOff val="40000"/>
                  </a:schemeClr>
                </a:solidFill>
              </a:rPr>
            </a:br>
            <a:r>
              <a:rPr lang="ar-EG" sz="3200" b="1" dirty="0" smtClean="0">
                <a:solidFill>
                  <a:schemeClr val="tx2">
                    <a:lumMod val="60000"/>
                    <a:lumOff val="40000"/>
                  </a:schemeClr>
                </a:solidFill>
              </a:rPr>
              <a:t> اتخاذها لمنع حدوث مشكلات نظامية مثل :</a:t>
            </a:r>
            <a:r>
              <a:rPr lang="en-US" sz="3200" dirty="0" smtClean="0">
                <a:solidFill>
                  <a:schemeClr val="tx2">
                    <a:lumMod val="60000"/>
                    <a:lumOff val="40000"/>
                  </a:schemeClr>
                </a:solidFill>
              </a:rPr>
              <a:t/>
            </a:r>
            <a:br>
              <a:rPr lang="en-US" sz="3200" dirty="0" smtClean="0">
                <a:solidFill>
                  <a:schemeClr val="tx2">
                    <a:lumMod val="60000"/>
                    <a:lumOff val="40000"/>
                  </a:schemeClr>
                </a:solidFill>
              </a:rPr>
            </a:br>
            <a:endParaRPr lang="ar-SA" sz="3200" dirty="0">
              <a:solidFill>
                <a:schemeClr val="tx2">
                  <a:lumMod val="60000"/>
                  <a:lumOff val="40000"/>
                </a:schemeClr>
              </a:solidFill>
            </a:endParaRPr>
          </a:p>
        </p:txBody>
      </p:sp>
      <p:sp>
        <p:nvSpPr>
          <p:cNvPr id="3" name="عنصر نائب للمحتوى 2"/>
          <p:cNvSpPr>
            <a:spLocks noGrp="1"/>
          </p:cNvSpPr>
          <p:nvPr>
            <p:ph idx="1"/>
          </p:nvPr>
        </p:nvSpPr>
        <p:spPr/>
        <p:txBody>
          <a:bodyPr>
            <a:normAutofit fontScale="70000" lnSpcReduction="20000"/>
          </a:bodyPr>
          <a:lstStyle/>
          <a:p>
            <a:pPr lvl="0"/>
            <a:r>
              <a:rPr lang="ar-EG" b="1" dirty="0" smtClean="0"/>
              <a:t>الاستعداد الكامل للدرس.</a:t>
            </a:r>
            <a:endParaRPr lang="en-US" dirty="0" smtClean="0"/>
          </a:p>
          <a:p>
            <a:pPr lvl="0"/>
            <a:r>
              <a:rPr lang="ar-EG" b="1" dirty="0" smtClean="0"/>
              <a:t>التخطيط بالزيادة في المحتوى وليس بالأقل لكل درس .</a:t>
            </a:r>
            <a:endParaRPr lang="en-US" dirty="0" smtClean="0"/>
          </a:p>
          <a:p>
            <a:pPr lvl="0"/>
            <a:r>
              <a:rPr lang="ar-EG" b="1" dirty="0" smtClean="0"/>
              <a:t>عمل شيء في الدرس لإثارة حماس التلاميذ .</a:t>
            </a:r>
            <a:endParaRPr lang="en-US" dirty="0" smtClean="0"/>
          </a:p>
          <a:p>
            <a:pPr lvl="0"/>
            <a:r>
              <a:rPr lang="ar-EG" b="1" dirty="0" smtClean="0"/>
              <a:t>جعل محتوى الدرس يتحدى قدرات التلاميذ بشكل معقول حتى يكون دافعاً</a:t>
            </a:r>
            <a:endParaRPr lang="ar-SA" b="1" dirty="0" smtClean="0"/>
          </a:p>
          <a:p>
            <a:pPr lvl="0">
              <a:buNone/>
            </a:pPr>
            <a:r>
              <a:rPr lang="ar-EG" b="1" dirty="0" smtClean="0"/>
              <a:t> لهم على العمل .</a:t>
            </a:r>
            <a:endParaRPr lang="en-US" dirty="0" smtClean="0"/>
          </a:p>
          <a:p>
            <a:pPr lvl="0"/>
            <a:r>
              <a:rPr lang="ar-EG" b="1" dirty="0" smtClean="0"/>
              <a:t>أنشاء مواقف متنوعة لكي يتمكن كل فرد من تحقيق درجة من النجاح .</a:t>
            </a:r>
            <a:endParaRPr lang="en-US" dirty="0" smtClean="0"/>
          </a:p>
          <a:p>
            <a:pPr lvl="0"/>
            <a:r>
              <a:rPr lang="ar-EG" b="1" dirty="0" smtClean="0"/>
              <a:t>الاحتفاظ بالانفعالات دائماً وضبطها بحيث يكون المعلم بارداً .</a:t>
            </a:r>
            <a:endParaRPr lang="en-US" dirty="0" smtClean="0"/>
          </a:p>
          <a:p>
            <a:pPr lvl="0"/>
            <a:r>
              <a:rPr lang="ar-EG" b="1" dirty="0" smtClean="0"/>
              <a:t>ضبط نبرات الصوت وجعله شيق السمع وليس على وتيرة واحدة رتيبة ومملة.</a:t>
            </a:r>
            <a:endParaRPr lang="en-US" dirty="0" smtClean="0"/>
          </a:p>
          <a:p>
            <a:pPr lvl="0"/>
            <a:r>
              <a:rPr lang="ar-EG" b="1" dirty="0" smtClean="0"/>
              <a:t>عدم النظر إلى تصرفات التلاميذ على أنها إهانةة شخصية .</a:t>
            </a:r>
            <a:endParaRPr lang="en-US" dirty="0" smtClean="0"/>
          </a:p>
          <a:p>
            <a:pPr lvl="0"/>
            <a:r>
              <a:rPr lang="ar-EG" b="1" dirty="0" smtClean="0"/>
              <a:t>الاحتفاظ بوجود وضوح وتمييز بين المعلم والتلميذ بالمحافظة على وجود</a:t>
            </a:r>
            <a:r>
              <a:rPr lang="ar-SA" b="1" dirty="0" smtClean="0"/>
              <a:t> </a:t>
            </a:r>
            <a:r>
              <a:rPr lang="ar-EG" b="1" dirty="0" smtClean="0"/>
              <a:t>مسافة</a:t>
            </a:r>
            <a:r>
              <a:rPr lang="ar-SA" b="1" dirty="0" smtClean="0"/>
              <a:t> </a:t>
            </a:r>
            <a:r>
              <a:rPr lang="ar-EG" b="1" dirty="0" smtClean="0"/>
              <a:t>اجتماعية, فالتلاميذ يحتاجون إلى صداقة الكبار وليس كالزملاء </a:t>
            </a:r>
            <a:r>
              <a:rPr lang="ar-SA" b="1" dirty="0" smtClean="0"/>
              <a:t>(</a:t>
            </a:r>
            <a:r>
              <a:rPr lang="ar-EG" b="1" dirty="0" smtClean="0"/>
              <a:t> الند – للند )</a:t>
            </a:r>
            <a:endParaRPr lang="en-US" dirty="0" smtClean="0"/>
          </a:p>
          <a:p>
            <a:pPr lvl="0"/>
            <a:r>
              <a:rPr lang="ar-EG" b="1" dirty="0" smtClean="0"/>
              <a:t>تجنب استخدام التهكم على الفصل .</a:t>
            </a:r>
            <a:endParaRPr lang="en-US" dirty="0" smtClean="0"/>
          </a:p>
          <a:p>
            <a:pPr>
              <a:buNone/>
            </a:pPr>
            <a:endParaRPr lang="ar-SA" dirty="0"/>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2"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7" presetClass="entr" presetSubtype="2"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2"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7" presetClass="entr" presetSubtype="2"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7" presetClass="entr" presetSubtype="2"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7" presetClass="entr" presetSubtype="2"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7" presetClass="entr" presetSubtype="2" fill="hold" grpId="0"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additive="base">
                                        <p:cTn id="69"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7" presetClass="entr" presetSubtype="2"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additive="base">
                                        <p:cTn id="75"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57356" y="357166"/>
            <a:ext cx="7072362" cy="2071702"/>
          </a:xfrm>
        </p:spPr>
        <p:txBody>
          <a:bodyPr>
            <a:noAutofit/>
          </a:bodyPr>
          <a:lstStyle/>
          <a:p>
            <a:r>
              <a:rPr lang="ar-SA" sz="5400" b="1" dirty="0" smtClean="0">
                <a:solidFill>
                  <a:srgbClr val="7030A0"/>
                </a:solidFill>
              </a:rPr>
              <a:t>ناقش مع مجموعتك </a:t>
            </a:r>
            <a:br>
              <a:rPr lang="ar-SA" sz="5400" b="1" dirty="0" smtClean="0">
                <a:solidFill>
                  <a:srgbClr val="7030A0"/>
                </a:solidFill>
              </a:rPr>
            </a:br>
            <a:r>
              <a:rPr lang="ar-SA" sz="5400" b="1" dirty="0" smtClean="0">
                <a:solidFill>
                  <a:srgbClr val="7030A0"/>
                </a:solidFill>
              </a:rPr>
              <a:t>ماذا يدور في مخيلتك عندما تسمع كلمة </a:t>
            </a:r>
            <a:r>
              <a:rPr lang="ar-SA" sz="5400" b="1" u="sng" dirty="0" smtClean="0">
                <a:solidFill>
                  <a:srgbClr val="7030A0"/>
                </a:solidFill>
              </a:rPr>
              <a:t>الوقت</a:t>
            </a:r>
            <a:r>
              <a:rPr lang="ar-SA" sz="5400" b="1" dirty="0" smtClean="0">
                <a:solidFill>
                  <a:srgbClr val="7030A0"/>
                </a:solidFill>
              </a:rPr>
              <a:t> ؟</a:t>
            </a:r>
            <a:endParaRPr lang="ar-SA" sz="5400" b="1" dirty="0">
              <a:solidFill>
                <a:srgbClr val="7030A0"/>
              </a:solidFill>
            </a:endParaRPr>
          </a:p>
        </p:txBody>
      </p:sp>
      <p:pic>
        <p:nvPicPr>
          <p:cNvPr id="4" name="عنصر نائب للمحتوى 3" descr="وقت.png"/>
          <p:cNvPicPr>
            <a:picLocks noGrp="1" noChangeAspect="1"/>
          </p:cNvPicPr>
          <p:nvPr>
            <p:ph idx="1"/>
          </p:nvPr>
        </p:nvPicPr>
        <p:blipFill>
          <a:blip r:embed="rId2"/>
          <a:stretch>
            <a:fillRect/>
          </a:stretch>
        </p:blipFill>
        <p:spPr>
          <a:xfrm>
            <a:off x="1857356" y="2643182"/>
            <a:ext cx="6858047" cy="2158580"/>
          </a:xfrm>
        </p:spPr>
      </p:pic>
      <p:sp>
        <p:nvSpPr>
          <p:cNvPr id="5" name="مربع نص 4"/>
          <p:cNvSpPr txBox="1"/>
          <p:nvPr/>
        </p:nvSpPr>
        <p:spPr>
          <a:xfrm>
            <a:off x="1714480" y="4929198"/>
            <a:ext cx="7143768" cy="707886"/>
          </a:xfrm>
          <a:prstGeom prst="rect">
            <a:avLst/>
          </a:prstGeom>
          <a:noFill/>
        </p:spPr>
        <p:txBody>
          <a:bodyPr wrap="square" rtlCol="1">
            <a:spAutoFit/>
          </a:bodyPr>
          <a:lstStyle/>
          <a:p>
            <a:pPr algn="ctr"/>
            <a:r>
              <a:rPr lang="ar-SA" sz="4000" b="1" u="sng" dirty="0" smtClean="0">
                <a:solidFill>
                  <a:srgbClr val="FF0000"/>
                </a:solidFill>
              </a:rPr>
              <a:t>يحتاج هذا النشاط منك إلى دقيقتين فقط</a:t>
            </a:r>
            <a:endParaRPr lang="ar-SA" sz="4000" b="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7" presetClass="emph" presetSubtype="0" repeatCount="indefinite" fill="hold" grpId="0" nodeType="afterEffect">
                                  <p:stCondLst>
                                    <p:cond delay="0"/>
                                  </p:stCondLst>
                                  <p:endCondLst>
                                    <p:cond evt="onNext" delay="0">
                                      <p:tgtEl>
                                        <p:sldTgt/>
                                      </p:tgtEl>
                                    </p:cond>
                                  </p:endCondLst>
                                  <p:childTnLst>
                                    <p:animClr clrSpc="rgb">
                                      <p:cBhvr override="childStyle">
                                        <p:cTn id="17" dur="1000" autoRev="1" fill="hold"/>
                                        <p:tgtEl>
                                          <p:spTgt spid="5"/>
                                        </p:tgtEl>
                                        <p:attrNameLst>
                                          <p:attrName>style.color</p:attrName>
                                        </p:attrNameLst>
                                      </p:cBhvr>
                                      <p:to>
                                        <a:schemeClr val="bg1"/>
                                      </p:to>
                                    </p:animClr>
                                    <p:animClr clrSpc="rgb">
                                      <p:cBhvr>
                                        <p:cTn id="18" dur="1000" autoRev="1" fill="hold"/>
                                        <p:tgtEl>
                                          <p:spTgt spid="5"/>
                                        </p:tgtEl>
                                        <p:attrNameLst>
                                          <p:attrName>fillcolor</p:attrName>
                                        </p:attrNameLst>
                                      </p:cBhvr>
                                      <p:to>
                                        <a:schemeClr val="bg1"/>
                                      </p:to>
                                    </p:animClr>
                                    <p:set>
                                      <p:cBhvr>
                                        <p:cTn id="19" dur="1000" autoRev="1" fill="hold"/>
                                        <p:tgtEl>
                                          <p:spTgt spid="5"/>
                                        </p:tgtEl>
                                        <p:attrNameLst>
                                          <p:attrName>fill.type</p:attrName>
                                        </p:attrNameLst>
                                      </p:cBhvr>
                                      <p:to>
                                        <p:strVal val="solid"/>
                                      </p:to>
                                    </p:set>
                                    <p:set>
                                      <p:cBhvr>
                                        <p:cTn id="20" dur="100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188640"/>
            <a:ext cx="8229600" cy="1143000"/>
          </a:xfrm>
        </p:spPr>
        <p:txBody>
          <a:bodyPr>
            <a:normAutofit fontScale="90000"/>
          </a:bodyPr>
          <a:lstStyle/>
          <a:p>
            <a:r>
              <a:rPr lang="ar-SA" b="1" dirty="0" smtClean="0">
                <a:solidFill>
                  <a:srgbClr val="C00000"/>
                </a:solidFill>
              </a:rPr>
              <a:t/>
            </a:r>
            <a:br>
              <a:rPr lang="ar-SA" b="1" dirty="0" smtClean="0">
                <a:solidFill>
                  <a:srgbClr val="C00000"/>
                </a:solidFill>
              </a:rPr>
            </a:br>
            <a:r>
              <a:rPr lang="ar-SA" b="1" dirty="0" smtClean="0">
                <a:solidFill>
                  <a:srgbClr val="C00000"/>
                </a:solidFill>
              </a:rPr>
              <a:t>خامسا:</a:t>
            </a:r>
            <a:r>
              <a:rPr lang="ar-SA" b="1" dirty="0" smtClean="0"/>
              <a:t> </a:t>
            </a:r>
            <a:r>
              <a:rPr lang="ar-SA" b="1" dirty="0">
                <a:solidFill>
                  <a:srgbClr val="00B0F0"/>
                </a:solidFill>
              </a:rPr>
              <a:t>تنظيم وإدارة الوقت </a:t>
            </a:r>
            <a:r>
              <a:rPr lang="en-US" dirty="0">
                <a:solidFill>
                  <a:srgbClr val="00B0F0"/>
                </a:solidFill>
              </a:rPr>
              <a:t/>
            </a:r>
            <a:br>
              <a:rPr lang="en-US" dirty="0">
                <a:solidFill>
                  <a:srgbClr val="00B0F0"/>
                </a:solidFill>
              </a:rPr>
            </a:br>
            <a:endParaRPr lang="ar-SA" dirty="0">
              <a:solidFill>
                <a:srgbClr val="00B0F0"/>
              </a:solidFill>
            </a:endParaRPr>
          </a:p>
        </p:txBody>
      </p:sp>
      <p:sp>
        <p:nvSpPr>
          <p:cNvPr id="3" name="عنصر نائب للمحتوى 2"/>
          <p:cNvSpPr>
            <a:spLocks noGrp="1"/>
          </p:cNvSpPr>
          <p:nvPr>
            <p:ph idx="1"/>
          </p:nvPr>
        </p:nvSpPr>
        <p:spPr>
          <a:xfrm>
            <a:off x="500034" y="1643050"/>
            <a:ext cx="8229600" cy="4525963"/>
          </a:xfrm>
        </p:spPr>
        <p:txBody>
          <a:bodyPr>
            <a:normAutofit fontScale="70000" lnSpcReduction="20000"/>
          </a:bodyPr>
          <a:lstStyle/>
          <a:p>
            <a:pPr marL="0" indent="0">
              <a:buNone/>
            </a:pPr>
            <a:r>
              <a:rPr lang="ar-EG" b="1" dirty="0"/>
              <a:t>يتمثل أحد المبادئ العامة </a:t>
            </a:r>
            <a:r>
              <a:rPr lang="ar-EG" b="1" u="sng" dirty="0"/>
              <a:t>للتدريس الفعال </a:t>
            </a:r>
            <a:r>
              <a:rPr lang="ar-EG" b="1" dirty="0"/>
              <a:t>في أنه كلما </a:t>
            </a:r>
            <a:r>
              <a:rPr lang="ar-EG" b="1" u="sng" dirty="0"/>
              <a:t>زاد</a:t>
            </a:r>
            <a:r>
              <a:rPr lang="ar-EG" b="1" dirty="0"/>
              <a:t> وقت </a:t>
            </a:r>
            <a:endParaRPr lang="ar-SA" b="1" dirty="0" smtClean="0"/>
          </a:p>
          <a:p>
            <a:pPr marL="0" indent="0">
              <a:buNone/>
            </a:pPr>
            <a:r>
              <a:rPr lang="ar-EG" b="1" dirty="0" smtClean="0"/>
              <a:t>اشتراك </a:t>
            </a:r>
            <a:r>
              <a:rPr lang="ar-EG" b="1" dirty="0"/>
              <a:t>الطلبة في </a:t>
            </a:r>
            <a:r>
              <a:rPr lang="ar-EG" b="1" dirty="0" smtClean="0"/>
              <a:t>الأنشطة</a:t>
            </a:r>
            <a:r>
              <a:rPr lang="ar-EG" b="1" u="sng" dirty="0" smtClean="0"/>
              <a:t> زادت </a:t>
            </a:r>
            <a:r>
              <a:rPr lang="ar-EG" b="1" dirty="0" smtClean="0"/>
              <a:t> نسبة </a:t>
            </a:r>
            <a:r>
              <a:rPr lang="ar-EG" b="1" dirty="0"/>
              <a:t>ما يتعلمون </a:t>
            </a:r>
            <a:endParaRPr lang="ar-SA" b="1" dirty="0" smtClean="0"/>
          </a:p>
          <a:p>
            <a:pPr marL="0" indent="0">
              <a:buNone/>
            </a:pPr>
            <a:r>
              <a:rPr lang="ar-EG" b="1" dirty="0" smtClean="0"/>
              <a:t>وبطبيعة </a:t>
            </a:r>
            <a:r>
              <a:rPr lang="ar-EG" b="1" dirty="0"/>
              <a:t>الحال </a:t>
            </a:r>
            <a:endParaRPr lang="en-US" dirty="0"/>
          </a:p>
          <a:p>
            <a:pPr marL="0" indent="0">
              <a:buNone/>
            </a:pPr>
            <a:r>
              <a:rPr lang="ar-EG" b="1" dirty="0"/>
              <a:t>فانه لا يمكن القول دائماً بأن الطالب الذي ينشغل في </a:t>
            </a:r>
            <a:endParaRPr lang="ar-SA" b="1" dirty="0" smtClean="0"/>
          </a:p>
          <a:p>
            <a:pPr marL="0" indent="0">
              <a:buNone/>
            </a:pPr>
            <a:r>
              <a:rPr lang="ar-EG" b="1" dirty="0" smtClean="0"/>
              <a:t>أداء </a:t>
            </a:r>
            <a:r>
              <a:rPr lang="ar-EG" b="1" dirty="0"/>
              <a:t>الأنشطة يتعلم أيضاً </a:t>
            </a:r>
            <a:r>
              <a:rPr lang="ar-EG" b="1" dirty="0" smtClean="0"/>
              <a:t>ولكن </a:t>
            </a:r>
            <a:r>
              <a:rPr lang="ar-EG" b="1" dirty="0"/>
              <a:t>في الوقت نفسه </a:t>
            </a:r>
            <a:endParaRPr lang="en-US" dirty="0" smtClean="0"/>
          </a:p>
          <a:p>
            <a:pPr marL="0" indent="0">
              <a:buNone/>
            </a:pPr>
            <a:r>
              <a:rPr lang="ar-EG" b="1" dirty="0" smtClean="0"/>
              <a:t>يمكن القول بأن احتمالات تعلم الطفل الذي لا يشرك</a:t>
            </a:r>
            <a:endParaRPr lang="ar-SA" b="1" dirty="0" smtClean="0"/>
          </a:p>
          <a:p>
            <a:pPr marL="0" indent="0">
              <a:buNone/>
            </a:pPr>
            <a:r>
              <a:rPr lang="ar-EG" b="1" dirty="0" smtClean="0"/>
              <a:t> في أداء الأنشطة تكون اقل </a:t>
            </a:r>
            <a:endParaRPr lang="en-US" dirty="0" smtClean="0"/>
          </a:p>
          <a:p>
            <a:pPr marL="0" indent="0">
              <a:buNone/>
            </a:pPr>
            <a:r>
              <a:rPr lang="ar-EG" b="1" dirty="0" smtClean="0"/>
              <a:t>من </a:t>
            </a:r>
            <a:r>
              <a:rPr lang="ar-EG" b="1" dirty="0"/>
              <a:t>هنا فإن تنظيم الوقت في أثناء الحصص يمثل </a:t>
            </a:r>
            <a:endParaRPr lang="ar-SA" b="1" dirty="0" smtClean="0"/>
          </a:p>
          <a:p>
            <a:pPr marL="0" indent="0">
              <a:buNone/>
            </a:pPr>
            <a:r>
              <a:rPr lang="ar-EG" b="1" dirty="0" smtClean="0"/>
              <a:t>عاملاً مهماً </a:t>
            </a:r>
            <a:r>
              <a:rPr lang="ar-EG" b="1" dirty="0"/>
              <a:t>في التدريس الفعال للتربية الرياضية </a:t>
            </a:r>
            <a:endParaRPr lang="ar-SA" b="1" dirty="0" smtClean="0"/>
          </a:p>
          <a:p>
            <a:pPr marL="0" indent="0">
              <a:buNone/>
            </a:pPr>
            <a:r>
              <a:rPr lang="ar-EG" b="1" dirty="0" smtClean="0"/>
              <a:t>من </a:t>
            </a:r>
            <a:r>
              <a:rPr lang="ar-EG" b="1" dirty="0"/>
              <a:t>ناحية أخرى </a:t>
            </a:r>
            <a:r>
              <a:rPr lang="ar-EG" b="1" dirty="0" smtClean="0"/>
              <a:t>فانه </a:t>
            </a:r>
            <a:r>
              <a:rPr lang="ar-EG" b="1" dirty="0"/>
              <a:t>ينبغي التأكيد على أن يقضي </a:t>
            </a:r>
            <a:endParaRPr lang="ar-SA" b="1" dirty="0" smtClean="0"/>
          </a:p>
          <a:p>
            <a:pPr marL="0" indent="0">
              <a:buNone/>
            </a:pPr>
            <a:r>
              <a:rPr lang="ar-EG" b="1" dirty="0" smtClean="0"/>
              <a:t>الطلاب </a:t>
            </a:r>
            <a:r>
              <a:rPr lang="ar-EG" b="1" dirty="0"/>
              <a:t>جزءاً كبيراً </a:t>
            </a:r>
            <a:r>
              <a:rPr lang="ar-EG" b="1" dirty="0" smtClean="0"/>
              <a:t>من </a:t>
            </a:r>
            <a:r>
              <a:rPr lang="ar-EG" b="1" dirty="0"/>
              <a:t>وقت الحصة في ممارسة </a:t>
            </a:r>
            <a:endParaRPr lang="ar-SA" b="1" dirty="0" smtClean="0"/>
          </a:p>
          <a:p>
            <a:pPr marL="0" indent="0">
              <a:buNone/>
            </a:pPr>
            <a:r>
              <a:rPr lang="ar-EG" b="1" dirty="0" smtClean="0"/>
              <a:t>الأنشطة </a:t>
            </a:r>
            <a:r>
              <a:rPr lang="ar-EG" b="1" dirty="0"/>
              <a:t>ويمثل ذلك </a:t>
            </a:r>
            <a:r>
              <a:rPr lang="ar-EG" b="1" dirty="0" smtClean="0"/>
              <a:t>إحدى</a:t>
            </a:r>
            <a:r>
              <a:rPr lang="ar-SA" b="1" dirty="0" smtClean="0"/>
              <a:t> </a:t>
            </a:r>
            <a:r>
              <a:rPr lang="ar-EG" b="1" dirty="0" smtClean="0"/>
              <a:t>سمات </a:t>
            </a:r>
            <a:r>
              <a:rPr lang="ar-EG" b="1" dirty="0"/>
              <a:t>الإدارة الايجابية للوقت </a:t>
            </a:r>
            <a:endParaRPr lang="en-US" dirty="0"/>
          </a:p>
          <a:p>
            <a:pPr marL="0" indent="0">
              <a:buNone/>
            </a:pPr>
            <a:endParaRPr lang="ar-SA" dirty="0"/>
          </a:p>
        </p:txBody>
      </p:sp>
      <p:pic>
        <p:nvPicPr>
          <p:cNvPr id="5" name="صورة 4" descr="وقت اساسي.jpg"/>
          <p:cNvPicPr>
            <a:picLocks noChangeAspect="1"/>
          </p:cNvPicPr>
          <p:nvPr/>
        </p:nvPicPr>
        <p:blipFill>
          <a:blip r:embed="rId3"/>
          <a:stretch>
            <a:fillRect/>
          </a:stretch>
        </p:blipFill>
        <p:spPr>
          <a:xfrm>
            <a:off x="1571604" y="2071678"/>
            <a:ext cx="2357454" cy="3143272"/>
          </a:xfrm>
          <a:prstGeom prst="rect">
            <a:avLst/>
          </a:prstGeom>
        </p:spPr>
      </p:pic>
    </p:spTree>
    <p:extLst>
      <p:ext uri="{BB962C8B-B14F-4D97-AF65-F5344CB8AC3E}">
        <p14:creationId xmlns="" xmlns:p14="http://schemas.microsoft.com/office/powerpoint/2010/main" val="2814628543"/>
      </p:ext>
    </p:extLst>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450" decel="100000" fill="hold"/>
                                        <p:tgtEl>
                                          <p:spTgt spid="5"/>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8"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ppt_y"/>
                                          </p:val>
                                        </p:tav>
                                        <p:tav tm="100000">
                                          <p:val>
                                            <p:strVal val="#ppt_y"/>
                                          </p:val>
                                        </p:tav>
                                      </p:tavLst>
                                    </p:anim>
                                  </p:childTnLst>
                                </p:cTn>
                              </p:par>
                              <p:par>
                                <p:cTn id="23" presetID="7" presetClass="entr" presetSubtype="8"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ppt_y"/>
                                          </p:val>
                                        </p:tav>
                                        <p:tav tm="100000">
                                          <p:val>
                                            <p:strVal val="#ppt_y"/>
                                          </p:val>
                                        </p:tav>
                                      </p:tavLst>
                                    </p:anim>
                                  </p:childTnLst>
                                </p:cTn>
                              </p:par>
                              <p:par>
                                <p:cTn id="39" presetID="7" presetClass="entr" presetSubtype="8"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ppt_y"/>
                                          </p:val>
                                        </p:tav>
                                        <p:tav tm="100000">
                                          <p:val>
                                            <p:strVal val="#ppt_y"/>
                                          </p:val>
                                        </p:tav>
                                      </p:tavLst>
                                    </p:anim>
                                  </p:childTnLst>
                                </p:cTn>
                              </p:par>
                              <p:par>
                                <p:cTn id="43" presetID="7" presetClass="entr" presetSubtype="8"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ppt_y"/>
                                          </p:val>
                                        </p:tav>
                                        <p:tav tm="100000">
                                          <p:val>
                                            <p:strVal val="#ppt_y"/>
                                          </p:val>
                                        </p:tav>
                                      </p:tavLst>
                                    </p:anim>
                                  </p:childTnLst>
                                </p:cTn>
                              </p:par>
                              <p:par>
                                <p:cTn id="47" presetID="7" presetClass="entr" presetSubtype="8"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8"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ppt_y"/>
                                          </p:val>
                                        </p:tav>
                                        <p:tav tm="100000">
                                          <p:val>
                                            <p:strVal val="#ppt_y"/>
                                          </p:val>
                                        </p:tav>
                                      </p:tavLst>
                                    </p:anim>
                                  </p:childTnLst>
                                </p:cTn>
                              </p:par>
                              <p:par>
                                <p:cTn id="57" presetID="7" presetClass="entr" presetSubtype="8" fill="hold" grpId="0"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ppt_y"/>
                                          </p:val>
                                        </p:tav>
                                        <p:tav tm="100000">
                                          <p:val>
                                            <p:strVal val="#ppt_y"/>
                                          </p:val>
                                        </p:tav>
                                      </p:tavLst>
                                    </p:anim>
                                  </p:childTnLst>
                                </p:cTn>
                              </p:par>
                              <p:par>
                                <p:cTn id="61" presetID="7" presetClass="entr" presetSubtype="8" fill="hold" grpId="0"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additive="base">
                                        <p:cTn id="6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
                                            <p:txEl>
                                              <p:pRg st="9" end="9"/>
                                            </p:txEl>
                                          </p:spTgt>
                                        </p:tgtEl>
                                        <p:attrNameLst>
                                          <p:attrName>ppt_y</p:attrName>
                                        </p:attrNameLst>
                                      </p:cBhvr>
                                      <p:tavLst>
                                        <p:tav tm="0">
                                          <p:val>
                                            <p:strVal val="#ppt_y"/>
                                          </p:val>
                                        </p:tav>
                                        <p:tav tm="100000">
                                          <p:val>
                                            <p:strVal val="#ppt_y"/>
                                          </p:val>
                                        </p:tav>
                                      </p:tavLst>
                                    </p:anim>
                                  </p:childTnLst>
                                </p:cTn>
                              </p:par>
                              <p:par>
                                <p:cTn id="65" presetID="7" presetClass="entr" presetSubtype="8" fill="hold" grpId="0"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par>
                                <p:cTn id="69" presetID="7" presetClass="entr" presetSubtype="8" fill="hold" grpId="0" nodeType="with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 calcmode="lin" valueType="num">
                                      <p:cBhvr additive="base">
                                        <p:cTn id="7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142976" y="285728"/>
            <a:ext cx="8229600" cy="1143000"/>
          </a:xfrm>
        </p:spPr>
        <p:txBody>
          <a:bodyPr>
            <a:normAutofit/>
          </a:bodyPr>
          <a:lstStyle/>
          <a:p>
            <a:r>
              <a:rPr lang="ar-SA" sz="6000" b="1" dirty="0" smtClean="0">
                <a:solidFill>
                  <a:srgbClr val="FF0000"/>
                </a:solidFill>
              </a:rPr>
              <a:t>المحاور الرئيسية للمحاضرة :</a:t>
            </a:r>
            <a:endParaRPr lang="ar-SA" sz="6000" b="1" dirty="0">
              <a:solidFill>
                <a:srgbClr val="FF0000"/>
              </a:solidFill>
            </a:endParaRPr>
          </a:p>
        </p:txBody>
      </p:sp>
      <p:sp>
        <p:nvSpPr>
          <p:cNvPr id="4" name="عنصر نائب للمحتوى 3"/>
          <p:cNvSpPr>
            <a:spLocks noGrp="1"/>
          </p:cNvSpPr>
          <p:nvPr>
            <p:ph idx="1"/>
          </p:nvPr>
        </p:nvSpPr>
        <p:spPr>
          <a:xfrm>
            <a:off x="714348" y="2143116"/>
            <a:ext cx="8229600" cy="4143404"/>
          </a:xfrm>
        </p:spPr>
        <p:txBody>
          <a:bodyPr>
            <a:normAutofit fontScale="25000" lnSpcReduction="20000"/>
          </a:bodyPr>
          <a:lstStyle/>
          <a:p>
            <a:pPr>
              <a:buFont typeface="Wingdings" pitchFamily="2" charset="2"/>
              <a:buChar char="ü"/>
            </a:pPr>
            <a:r>
              <a:rPr lang="ar-SA" sz="14400" b="1" dirty="0" smtClean="0">
                <a:solidFill>
                  <a:schemeClr val="tx2">
                    <a:lumMod val="50000"/>
                  </a:schemeClr>
                </a:solidFill>
              </a:rPr>
              <a:t>أولا : الإجراءات التنفيذية للتدريس الفعال .</a:t>
            </a:r>
            <a:endParaRPr lang="en-US" sz="14400" b="1" dirty="0" smtClean="0">
              <a:solidFill>
                <a:schemeClr val="tx2">
                  <a:lumMod val="50000"/>
                </a:schemeClr>
              </a:solidFill>
            </a:endParaRPr>
          </a:p>
          <a:p>
            <a:pPr>
              <a:buFont typeface="Wingdings" pitchFamily="2" charset="2"/>
              <a:buChar char="ü"/>
            </a:pPr>
            <a:r>
              <a:rPr lang="ar-SA" sz="14400" b="1" dirty="0" smtClean="0">
                <a:solidFill>
                  <a:schemeClr val="tx2">
                    <a:lumMod val="50000"/>
                  </a:schemeClr>
                </a:solidFill>
              </a:rPr>
              <a:t>ثانيا : الإجراءات التنظيمية المتكررة (</a:t>
            </a:r>
            <a:r>
              <a:rPr lang="ar-SA" sz="14400" b="1" dirty="0" err="1" smtClean="0">
                <a:solidFill>
                  <a:schemeClr val="tx2">
                    <a:lumMod val="50000"/>
                  </a:schemeClr>
                </a:solidFill>
              </a:rPr>
              <a:t>الروتينات</a:t>
            </a:r>
            <a:r>
              <a:rPr lang="ar-SA" sz="14400" b="1" dirty="0" smtClean="0">
                <a:solidFill>
                  <a:schemeClr val="tx2">
                    <a:lumMod val="50000"/>
                  </a:schemeClr>
                </a:solidFill>
              </a:rPr>
              <a:t>)</a:t>
            </a:r>
            <a:endParaRPr lang="en-US" sz="14400" b="1" dirty="0" smtClean="0">
              <a:solidFill>
                <a:schemeClr val="tx2">
                  <a:lumMod val="50000"/>
                </a:schemeClr>
              </a:solidFill>
            </a:endParaRPr>
          </a:p>
          <a:p>
            <a:pPr>
              <a:buFont typeface="Wingdings" pitchFamily="2" charset="2"/>
              <a:buChar char="ü"/>
            </a:pPr>
            <a:r>
              <a:rPr lang="ar-SA" sz="14400" b="1" dirty="0" smtClean="0">
                <a:solidFill>
                  <a:schemeClr val="tx2">
                    <a:lumMod val="50000"/>
                  </a:schemeClr>
                </a:solidFill>
              </a:rPr>
              <a:t>ثالثاً : الإجراءات التنظيمية لعمل التلاميذ</a:t>
            </a:r>
            <a:endParaRPr lang="en-US" sz="14400" b="1" dirty="0" smtClean="0">
              <a:solidFill>
                <a:schemeClr val="tx2">
                  <a:lumMod val="50000"/>
                </a:schemeClr>
              </a:solidFill>
            </a:endParaRPr>
          </a:p>
          <a:p>
            <a:pPr>
              <a:buNone/>
            </a:pPr>
            <a:r>
              <a:rPr lang="ar-SA" sz="9600" b="1" dirty="0" smtClean="0">
                <a:solidFill>
                  <a:schemeClr val="tx2">
                    <a:lumMod val="50000"/>
                  </a:schemeClr>
                </a:solidFill>
              </a:rPr>
              <a:t>               - </a:t>
            </a:r>
            <a:r>
              <a:rPr lang="ar-EG" sz="9600" b="1" dirty="0" smtClean="0">
                <a:solidFill>
                  <a:schemeClr val="tx2">
                    <a:lumMod val="50000"/>
                  </a:schemeClr>
                </a:solidFill>
              </a:rPr>
              <a:t>معايير تنظيم المجموعات</a:t>
            </a:r>
            <a:endParaRPr lang="en-US" sz="9600" b="1" dirty="0" smtClean="0">
              <a:solidFill>
                <a:schemeClr val="tx2">
                  <a:lumMod val="50000"/>
                </a:schemeClr>
              </a:solidFill>
            </a:endParaRPr>
          </a:p>
          <a:p>
            <a:pPr>
              <a:buNone/>
            </a:pPr>
            <a:r>
              <a:rPr lang="ar-SA" sz="9600" b="1" dirty="0" smtClean="0">
                <a:solidFill>
                  <a:schemeClr val="tx2">
                    <a:lumMod val="50000"/>
                  </a:schemeClr>
                </a:solidFill>
              </a:rPr>
              <a:t>               - </a:t>
            </a:r>
            <a:r>
              <a:rPr lang="ar-EG" sz="9600" b="1" dirty="0" smtClean="0">
                <a:solidFill>
                  <a:schemeClr val="tx2">
                    <a:lumMod val="50000"/>
                  </a:schemeClr>
                </a:solidFill>
              </a:rPr>
              <a:t>أشكال تنظيم عمل المجموعات</a:t>
            </a:r>
            <a:endParaRPr lang="en-US" sz="9600" b="1" dirty="0" smtClean="0">
              <a:solidFill>
                <a:schemeClr val="tx2">
                  <a:lumMod val="50000"/>
                </a:schemeClr>
              </a:solidFill>
            </a:endParaRPr>
          </a:p>
          <a:p>
            <a:pPr>
              <a:buFont typeface="Wingdings" pitchFamily="2" charset="2"/>
              <a:buChar char="ü"/>
            </a:pPr>
            <a:r>
              <a:rPr lang="ar-SA" sz="14400" b="1" dirty="0" smtClean="0">
                <a:solidFill>
                  <a:schemeClr val="tx2">
                    <a:lumMod val="50000"/>
                  </a:schemeClr>
                </a:solidFill>
              </a:rPr>
              <a:t>رابعاً: إدارة الفصل والسلوك</a:t>
            </a:r>
            <a:endParaRPr lang="en-US" sz="14400" b="1" dirty="0" smtClean="0">
              <a:solidFill>
                <a:schemeClr val="tx2">
                  <a:lumMod val="50000"/>
                </a:schemeClr>
              </a:solidFill>
            </a:endParaRPr>
          </a:p>
          <a:p>
            <a:pPr>
              <a:buFont typeface="Wingdings" pitchFamily="2" charset="2"/>
              <a:buChar char="ü"/>
            </a:pPr>
            <a:r>
              <a:rPr lang="ar-SA" sz="14400" b="1" dirty="0" smtClean="0">
                <a:solidFill>
                  <a:schemeClr val="tx2">
                    <a:lumMod val="50000"/>
                  </a:schemeClr>
                </a:solidFill>
              </a:rPr>
              <a:t>خامساّ: تنظيم وإدارة الوقت </a:t>
            </a:r>
            <a:endParaRPr lang="en-US" sz="14400" b="1" dirty="0" smtClean="0">
              <a:solidFill>
                <a:schemeClr val="tx2">
                  <a:lumMod val="50000"/>
                </a:schemeClr>
              </a:solidFill>
            </a:endParaRPr>
          </a:p>
          <a:p>
            <a:pPr>
              <a:buNone/>
            </a:pPr>
            <a:endParaRPr lang="ar-SA"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4">
                                            <p:txEl>
                                              <p:pRg st="0" end="0"/>
                                            </p:txEl>
                                          </p:spTgt>
                                        </p:tgtEl>
                                        <p:attrNameLst>
                                          <p:attrName>ppt_x</p:attrName>
                                        </p:attrNameLst>
                                      </p:cBhvr>
                                    </p:anim>
                                    <p:anim from="0" to="-1.0" calcmode="lin" valueType="num">
                                      <p:cBhvr>
                                        <p:cTn id="16" dur="200" decel="50000" autoRev="1" fill="hold">
                                          <p:stCondLst>
                                            <p:cond delay="600"/>
                                          </p:stCondLst>
                                        </p:cTn>
                                        <p:tgtEl>
                                          <p:spTgt spid="4">
                                            <p:txEl>
                                              <p:pRg st="0" end="0"/>
                                            </p:txEl>
                                          </p:spTgt>
                                        </p:tgtEl>
                                        <p:attrNameLst>
                                          <p:attrName>xshear</p:attrName>
                                        </p:attrNameLst>
                                      </p:cBhvr>
                                    </p:anim>
                                    <p:animScale>
                                      <p:cBhvr>
                                        <p:cTn id="17" dur="200" decel="100000" autoRev="1" fill="hold">
                                          <p:stCondLst>
                                            <p:cond delay="600"/>
                                          </p:stCondLst>
                                        </p:cTn>
                                        <p:tgtEl>
                                          <p:spTgt spid="4">
                                            <p:txEl>
                                              <p:pRg st="0" end="0"/>
                                            </p:txEl>
                                          </p:spTgt>
                                        </p:tgtEl>
                                      </p:cBhvr>
                                      <p:from x="100000" y="100000"/>
                                      <p:to x="80000" y="100000"/>
                                    </p:animScale>
                                    <p:anim by="(#ppt_h/3+#ppt_w*0.1)" calcmode="lin" valueType="num">
                                      <p:cBhvr additive="sum">
                                        <p:cTn id="18" dur="200" decel="100000" autoRev="1" fill="hold">
                                          <p:stCondLst>
                                            <p:cond delay="600"/>
                                          </p:stCondLst>
                                        </p:cTn>
                                        <p:tgtEl>
                                          <p:spTgt spid="4">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4">
                                            <p:txEl>
                                              <p:pRg st="1" end="1"/>
                                            </p:txEl>
                                          </p:spTgt>
                                        </p:tgtEl>
                                        <p:attrNameLst>
                                          <p:attrName>ppt_x</p:attrName>
                                        </p:attrNameLst>
                                      </p:cBhvr>
                                    </p:anim>
                                    <p:anim from="0" to="-1.0" calcmode="lin" valueType="num">
                                      <p:cBhvr>
                                        <p:cTn id="24" dur="200" decel="50000" autoRev="1" fill="hold">
                                          <p:stCondLst>
                                            <p:cond delay="600"/>
                                          </p:stCondLst>
                                        </p:cTn>
                                        <p:tgtEl>
                                          <p:spTgt spid="4">
                                            <p:txEl>
                                              <p:pRg st="1" end="1"/>
                                            </p:txEl>
                                          </p:spTgt>
                                        </p:tgtEl>
                                        <p:attrNameLst>
                                          <p:attrName>xshear</p:attrName>
                                        </p:attrNameLst>
                                      </p:cBhvr>
                                    </p:anim>
                                    <p:animScale>
                                      <p:cBhvr>
                                        <p:cTn id="25" dur="200" decel="100000" autoRev="1" fill="hold">
                                          <p:stCondLst>
                                            <p:cond delay="600"/>
                                          </p:stCondLst>
                                        </p:cTn>
                                        <p:tgtEl>
                                          <p:spTgt spid="4">
                                            <p:txEl>
                                              <p:pRg st="1" end="1"/>
                                            </p:txEl>
                                          </p:spTgt>
                                        </p:tgtEl>
                                      </p:cBhvr>
                                      <p:from x="100000" y="100000"/>
                                      <p:to x="80000" y="100000"/>
                                    </p:animScale>
                                    <p:anim by="(#ppt_h/3+#ppt_w*0.1)" calcmode="lin" valueType="num">
                                      <p:cBhvr additive="sum">
                                        <p:cTn id="26" dur="200" decel="100000" autoRev="1" fill="hold">
                                          <p:stCondLst>
                                            <p:cond delay="600"/>
                                          </p:stCondLst>
                                        </p:cTn>
                                        <p:tgtEl>
                                          <p:spTgt spid="4">
                                            <p:txEl>
                                              <p:pRg st="1" end="1"/>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4">
                                            <p:txEl>
                                              <p:pRg st="2" end="2"/>
                                            </p:txEl>
                                          </p:spTgt>
                                        </p:tgtEl>
                                        <p:attrNameLst>
                                          <p:attrName>ppt_x</p:attrName>
                                        </p:attrNameLst>
                                      </p:cBhvr>
                                    </p:anim>
                                    <p:anim from="0" to="-1.0" calcmode="lin" valueType="num">
                                      <p:cBhvr>
                                        <p:cTn id="32" dur="200" decel="50000" autoRev="1" fill="hold">
                                          <p:stCondLst>
                                            <p:cond delay="600"/>
                                          </p:stCondLst>
                                        </p:cTn>
                                        <p:tgtEl>
                                          <p:spTgt spid="4">
                                            <p:txEl>
                                              <p:pRg st="2" end="2"/>
                                            </p:txEl>
                                          </p:spTgt>
                                        </p:tgtEl>
                                        <p:attrNameLst>
                                          <p:attrName>xshear</p:attrName>
                                        </p:attrNameLst>
                                      </p:cBhvr>
                                    </p:anim>
                                    <p:animScale>
                                      <p:cBhvr>
                                        <p:cTn id="33" dur="200" decel="100000" autoRev="1" fill="hold">
                                          <p:stCondLst>
                                            <p:cond delay="600"/>
                                          </p:stCondLst>
                                        </p:cTn>
                                        <p:tgtEl>
                                          <p:spTgt spid="4">
                                            <p:txEl>
                                              <p:pRg st="2" end="2"/>
                                            </p:txEl>
                                          </p:spTgt>
                                        </p:tgtEl>
                                      </p:cBhvr>
                                      <p:from x="100000" y="100000"/>
                                      <p:to x="80000" y="100000"/>
                                    </p:animScale>
                                    <p:anim by="(#ppt_h/3+#ppt_w*0.1)" calcmode="lin" valueType="num">
                                      <p:cBhvr additive="sum">
                                        <p:cTn id="34" dur="200" decel="100000" autoRev="1" fill="hold">
                                          <p:stCondLst>
                                            <p:cond delay="600"/>
                                          </p:stCondLst>
                                        </p:cTn>
                                        <p:tgtEl>
                                          <p:spTgt spid="4">
                                            <p:txEl>
                                              <p:pRg st="2" end="2"/>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from="(-#ppt_w/2)" to="(#ppt_x)" calcmode="lin" valueType="num">
                                      <p:cBhvr>
                                        <p:cTn id="39" dur="600" fill="hold">
                                          <p:stCondLst>
                                            <p:cond delay="0"/>
                                          </p:stCondLst>
                                        </p:cTn>
                                        <p:tgtEl>
                                          <p:spTgt spid="4">
                                            <p:txEl>
                                              <p:pRg st="3" end="3"/>
                                            </p:txEl>
                                          </p:spTgt>
                                        </p:tgtEl>
                                        <p:attrNameLst>
                                          <p:attrName>ppt_x</p:attrName>
                                        </p:attrNameLst>
                                      </p:cBhvr>
                                    </p:anim>
                                    <p:anim from="0" to="-1.0" calcmode="lin" valueType="num">
                                      <p:cBhvr>
                                        <p:cTn id="40" dur="200" decel="50000" autoRev="1" fill="hold">
                                          <p:stCondLst>
                                            <p:cond delay="600"/>
                                          </p:stCondLst>
                                        </p:cTn>
                                        <p:tgtEl>
                                          <p:spTgt spid="4">
                                            <p:txEl>
                                              <p:pRg st="3" end="3"/>
                                            </p:txEl>
                                          </p:spTgt>
                                        </p:tgtEl>
                                        <p:attrNameLst>
                                          <p:attrName>xshear</p:attrName>
                                        </p:attrNameLst>
                                      </p:cBhvr>
                                    </p:anim>
                                    <p:animScale>
                                      <p:cBhvr>
                                        <p:cTn id="41" dur="200" decel="100000" autoRev="1" fill="hold">
                                          <p:stCondLst>
                                            <p:cond delay="600"/>
                                          </p:stCondLst>
                                        </p:cTn>
                                        <p:tgtEl>
                                          <p:spTgt spid="4">
                                            <p:txEl>
                                              <p:pRg st="3" end="3"/>
                                            </p:txEl>
                                          </p:spTgt>
                                        </p:tgtEl>
                                      </p:cBhvr>
                                      <p:from x="100000" y="100000"/>
                                      <p:to x="80000" y="100000"/>
                                    </p:animScale>
                                    <p:anim by="(#ppt_h/3+#ppt_w*0.1)" calcmode="lin" valueType="num">
                                      <p:cBhvr additive="sum">
                                        <p:cTn id="42" dur="200" decel="100000" autoRev="1" fill="hold">
                                          <p:stCondLst>
                                            <p:cond delay="600"/>
                                          </p:stCondLst>
                                        </p:cTn>
                                        <p:tgtEl>
                                          <p:spTgt spid="4">
                                            <p:txEl>
                                              <p:pRg st="3" end="3"/>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from="(-#ppt_w/2)" to="(#ppt_x)" calcmode="lin" valueType="num">
                                      <p:cBhvr>
                                        <p:cTn id="47" dur="600" fill="hold">
                                          <p:stCondLst>
                                            <p:cond delay="0"/>
                                          </p:stCondLst>
                                        </p:cTn>
                                        <p:tgtEl>
                                          <p:spTgt spid="4">
                                            <p:txEl>
                                              <p:pRg st="4" end="4"/>
                                            </p:txEl>
                                          </p:spTgt>
                                        </p:tgtEl>
                                        <p:attrNameLst>
                                          <p:attrName>ppt_x</p:attrName>
                                        </p:attrNameLst>
                                      </p:cBhvr>
                                    </p:anim>
                                    <p:anim from="0" to="-1.0" calcmode="lin" valueType="num">
                                      <p:cBhvr>
                                        <p:cTn id="48" dur="200" decel="50000" autoRev="1" fill="hold">
                                          <p:stCondLst>
                                            <p:cond delay="600"/>
                                          </p:stCondLst>
                                        </p:cTn>
                                        <p:tgtEl>
                                          <p:spTgt spid="4">
                                            <p:txEl>
                                              <p:pRg st="4" end="4"/>
                                            </p:txEl>
                                          </p:spTgt>
                                        </p:tgtEl>
                                        <p:attrNameLst>
                                          <p:attrName>xshear</p:attrName>
                                        </p:attrNameLst>
                                      </p:cBhvr>
                                    </p:anim>
                                    <p:animScale>
                                      <p:cBhvr>
                                        <p:cTn id="49" dur="200" decel="100000" autoRev="1" fill="hold">
                                          <p:stCondLst>
                                            <p:cond delay="600"/>
                                          </p:stCondLst>
                                        </p:cTn>
                                        <p:tgtEl>
                                          <p:spTgt spid="4">
                                            <p:txEl>
                                              <p:pRg st="4" end="4"/>
                                            </p:txEl>
                                          </p:spTgt>
                                        </p:tgtEl>
                                      </p:cBhvr>
                                      <p:from x="100000" y="100000"/>
                                      <p:to x="80000" y="100000"/>
                                    </p:animScale>
                                    <p:anim by="(#ppt_h/3+#ppt_w*0.1)" calcmode="lin" valueType="num">
                                      <p:cBhvr additive="sum">
                                        <p:cTn id="50" dur="200" decel="100000" autoRev="1" fill="hold">
                                          <p:stCondLst>
                                            <p:cond delay="600"/>
                                          </p:stCondLst>
                                        </p:cTn>
                                        <p:tgtEl>
                                          <p:spTgt spid="4">
                                            <p:txEl>
                                              <p:pRg st="4" end="4"/>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 from="(-#ppt_w/2)" to="(#ppt_x)" calcmode="lin" valueType="num">
                                      <p:cBhvr>
                                        <p:cTn id="55" dur="600" fill="hold">
                                          <p:stCondLst>
                                            <p:cond delay="0"/>
                                          </p:stCondLst>
                                        </p:cTn>
                                        <p:tgtEl>
                                          <p:spTgt spid="4">
                                            <p:txEl>
                                              <p:pRg st="5" end="5"/>
                                            </p:txEl>
                                          </p:spTgt>
                                        </p:tgtEl>
                                        <p:attrNameLst>
                                          <p:attrName>ppt_x</p:attrName>
                                        </p:attrNameLst>
                                      </p:cBhvr>
                                    </p:anim>
                                    <p:anim from="0" to="-1.0" calcmode="lin" valueType="num">
                                      <p:cBhvr>
                                        <p:cTn id="56" dur="200" decel="50000" autoRev="1" fill="hold">
                                          <p:stCondLst>
                                            <p:cond delay="600"/>
                                          </p:stCondLst>
                                        </p:cTn>
                                        <p:tgtEl>
                                          <p:spTgt spid="4">
                                            <p:txEl>
                                              <p:pRg st="5" end="5"/>
                                            </p:txEl>
                                          </p:spTgt>
                                        </p:tgtEl>
                                        <p:attrNameLst>
                                          <p:attrName>xshear</p:attrName>
                                        </p:attrNameLst>
                                      </p:cBhvr>
                                    </p:anim>
                                    <p:animScale>
                                      <p:cBhvr>
                                        <p:cTn id="57" dur="200" decel="100000" autoRev="1" fill="hold">
                                          <p:stCondLst>
                                            <p:cond delay="600"/>
                                          </p:stCondLst>
                                        </p:cTn>
                                        <p:tgtEl>
                                          <p:spTgt spid="4">
                                            <p:txEl>
                                              <p:pRg st="5" end="5"/>
                                            </p:txEl>
                                          </p:spTgt>
                                        </p:tgtEl>
                                      </p:cBhvr>
                                      <p:from x="100000" y="100000"/>
                                      <p:to x="80000" y="100000"/>
                                    </p:animScale>
                                    <p:anim by="(#ppt_h/3+#ppt_w*0.1)" calcmode="lin" valueType="num">
                                      <p:cBhvr additive="sum">
                                        <p:cTn id="58" dur="200" decel="100000" autoRev="1" fill="hold">
                                          <p:stCondLst>
                                            <p:cond delay="600"/>
                                          </p:stCondLst>
                                        </p:cTn>
                                        <p:tgtEl>
                                          <p:spTgt spid="4">
                                            <p:txEl>
                                              <p:pRg st="5" end="5"/>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 from="(-#ppt_w/2)" to="(#ppt_x)" calcmode="lin" valueType="num">
                                      <p:cBhvr>
                                        <p:cTn id="63" dur="600" fill="hold">
                                          <p:stCondLst>
                                            <p:cond delay="0"/>
                                          </p:stCondLst>
                                        </p:cTn>
                                        <p:tgtEl>
                                          <p:spTgt spid="4">
                                            <p:txEl>
                                              <p:pRg st="6" end="6"/>
                                            </p:txEl>
                                          </p:spTgt>
                                        </p:tgtEl>
                                        <p:attrNameLst>
                                          <p:attrName>ppt_x</p:attrName>
                                        </p:attrNameLst>
                                      </p:cBhvr>
                                    </p:anim>
                                    <p:anim from="0" to="-1.0" calcmode="lin" valueType="num">
                                      <p:cBhvr>
                                        <p:cTn id="64" dur="200" decel="50000" autoRev="1" fill="hold">
                                          <p:stCondLst>
                                            <p:cond delay="600"/>
                                          </p:stCondLst>
                                        </p:cTn>
                                        <p:tgtEl>
                                          <p:spTgt spid="4">
                                            <p:txEl>
                                              <p:pRg st="6" end="6"/>
                                            </p:txEl>
                                          </p:spTgt>
                                        </p:tgtEl>
                                        <p:attrNameLst>
                                          <p:attrName>xshear</p:attrName>
                                        </p:attrNameLst>
                                      </p:cBhvr>
                                    </p:anim>
                                    <p:animScale>
                                      <p:cBhvr>
                                        <p:cTn id="65" dur="200" decel="100000" autoRev="1" fill="hold">
                                          <p:stCondLst>
                                            <p:cond delay="600"/>
                                          </p:stCondLst>
                                        </p:cTn>
                                        <p:tgtEl>
                                          <p:spTgt spid="4">
                                            <p:txEl>
                                              <p:pRg st="6" end="6"/>
                                            </p:txEl>
                                          </p:spTgt>
                                        </p:tgtEl>
                                      </p:cBhvr>
                                      <p:from x="100000" y="100000"/>
                                      <p:to x="80000" y="100000"/>
                                    </p:animScale>
                                    <p:anim by="(#ppt_h/3+#ppt_w*0.1)" calcmode="lin" valueType="num">
                                      <p:cBhvr additive="sum">
                                        <p:cTn id="66" dur="200" decel="100000" autoRev="1" fill="hold">
                                          <p:stCondLst>
                                            <p:cond delay="600"/>
                                          </p:stCondLst>
                                        </p:cTn>
                                        <p:tgtEl>
                                          <p:spTgt spid="4">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285728"/>
            <a:ext cx="8229600" cy="1143000"/>
          </a:xfrm>
        </p:spPr>
        <p:txBody>
          <a:bodyPr>
            <a:normAutofit fontScale="90000"/>
          </a:bodyPr>
          <a:lstStyle/>
          <a:p>
            <a:r>
              <a:rPr lang="ar-SA" b="1" dirty="0" smtClean="0">
                <a:solidFill>
                  <a:srgbClr val="00B0F0"/>
                </a:solidFill>
              </a:rPr>
              <a:t/>
            </a:r>
            <a:br>
              <a:rPr lang="ar-SA" b="1" dirty="0" smtClean="0">
                <a:solidFill>
                  <a:srgbClr val="00B0F0"/>
                </a:solidFill>
              </a:rPr>
            </a:br>
            <a:r>
              <a:rPr lang="ar-SA" b="1" dirty="0" smtClean="0">
                <a:solidFill>
                  <a:srgbClr val="00B0F0"/>
                </a:solidFill>
              </a:rPr>
              <a:t> </a:t>
            </a:r>
            <a:r>
              <a:rPr lang="ar-EG" b="1" dirty="0" smtClean="0">
                <a:solidFill>
                  <a:srgbClr val="00B0F0"/>
                </a:solidFill>
              </a:rPr>
              <a:t>وتشتمل </a:t>
            </a:r>
            <a:r>
              <a:rPr lang="ar-EG" b="1" dirty="0">
                <a:solidFill>
                  <a:srgbClr val="00B0F0"/>
                </a:solidFill>
              </a:rPr>
              <a:t>هذه المبادئ على ما يلي :</a:t>
            </a:r>
            <a:r>
              <a:rPr lang="en-US" dirty="0">
                <a:solidFill>
                  <a:srgbClr val="00B0F0"/>
                </a:solidFill>
              </a:rPr>
              <a:t/>
            </a:r>
            <a:br>
              <a:rPr lang="en-US" dirty="0">
                <a:solidFill>
                  <a:srgbClr val="00B0F0"/>
                </a:solidFill>
              </a:rPr>
            </a:br>
            <a:endParaRPr lang="ar-SA" dirty="0">
              <a:solidFill>
                <a:srgbClr val="00B0F0"/>
              </a:solidFill>
            </a:endParaRPr>
          </a:p>
        </p:txBody>
      </p:sp>
      <p:sp>
        <p:nvSpPr>
          <p:cNvPr id="3" name="عنصر نائب للمحتوى 2"/>
          <p:cNvSpPr>
            <a:spLocks noGrp="1"/>
          </p:cNvSpPr>
          <p:nvPr>
            <p:ph idx="1"/>
          </p:nvPr>
        </p:nvSpPr>
        <p:spPr>
          <a:xfrm>
            <a:off x="1428728" y="1600200"/>
            <a:ext cx="7258072" cy="4525963"/>
          </a:xfrm>
        </p:spPr>
        <p:txBody>
          <a:bodyPr>
            <a:normAutofit fontScale="77500" lnSpcReduction="20000"/>
          </a:bodyPr>
          <a:lstStyle/>
          <a:p>
            <a:pPr lvl="0"/>
            <a:r>
              <a:rPr lang="ar-EG" b="1" dirty="0"/>
              <a:t>إنشاء وتعزيز </a:t>
            </a:r>
            <a:r>
              <a:rPr lang="ar-EG" b="1" dirty="0" err="1"/>
              <a:t>الروتينات</a:t>
            </a:r>
            <a:r>
              <a:rPr lang="ar-EG" b="1" dirty="0"/>
              <a:t> الكافية .</a:t>
            </a:r>
            <a:endParaRPr lang="en-US" dirty="0"/>
          </a:p>
          <a:p>
            <a:pPr lvl="0"/>
            <a:r>
              <a:rPr lang="ar-EG" b="1" dirty="0"/>
              <a:t>وجود رؤية واضحة لتقديرات السلوك مع تدعيم ذلك </a:t>
            </a:r>
            <a:r>
              <a:rPr lang="ar-EG" b="1" dirty="0" smtClean="0"/>
              <a:t>باستراتيجيات </a:t>
            </a:r>
            <a:r>
              <a:rPr lang="ar-EG" b="1" dirty="0"/>
              <a:t>سيطرة عملية.</a:t>
            </a:r>
            <a:endParaRPr lang="en-US" dirty="0"/>
          </a:p>
          <a:p>
            <a:pPr lvl="0"/>
            <a:r>
              <a:rPr lang="ar-EG" b="1" dirty="0"/>
              <a:t>الاستعانة بالطلاب لمساعدة المدرس في إعداد </a:t>
            </a:r>
            <a:r>
              <a:rPr lang="ar-EG" b="1" dirty="0" err="1" smtClean="0"/>
              <a:t>وتجهيزالأجهزة</a:t>
            </a:r>
            <a:r>
              <a:rPr lang="ar-EG" b="1" dirty="0" smtClean="0"/>
              <a:t> </a:t>
            </a:r>
            <a:r>
              <a:rPr lang="ar-EG" b="1" dirty="0"/>
              <a:t>وفي توزيع وجمع المعدات.</a:t>
            </a:r>
            <a:endParaRPr lang="en-US" dirty="0"/>
          </a:p>
          <a:p>
            <a:pPr lvl="0"/>
            <a:r>
              <a:rPr lang="ar-EG" b="1" dirty="0"/>
              <a:t>الاختصار والتحديد عند إصدار أية تعليمات شفهية .</a:t>
            </a:r>
            <a:endParaRPr lang="en-US" dirty="0"/>
          </a:p>
          <a:p>
            <a:pPr lvl="0"/>
            <a:r>
              <a:rPr lang="ar-EG" b="1" dirty="0"/>
              <a:t>تحديد أي أسباب ممكنة قد تؤدي إلى تعطيل </a:t>
            </a:r>
            <a:r>
              <a:rPr lang="ar-EG" b="1" dirty="0" smtClean="0"/>
              <a:t>الحصة</a:t>
            </a:r>
            <a:r>
              <a:rPr lang="ar-SA" b="1" dirty="0" smtClean="0"/>
              <a:t> </a:t>
            </a:r>
            <a:r>
              <a:rPr lang="ar-EG" b="1" dirty="0" smtClean="0"/>
              <a:t>وتخطيط </a:t>
            </a:r>
            <a:r>
              <a:rPr lang="ar-EG" b="1" dirty="0"/>
              <a:t>استراتيجيات للتعامل مع هذه الأسباب ، بما في </a:t>
            </a:r>
            <a:r>
              <a:rPr lang="ar-EG" b="1" dirty="0" smtClean="0"/>
              <a:t>ذلك</a:t>
            </a:r>
            <a:r>
              <a:rPr lang="ar-SA" b="1" dirty="0" smtClean="0"/>
              <a:t> التنقلات</a:t>
            </a:r>
            <a:r>
              <a:rPr lang="ar-EG" b="1" dirty="0" smtClean="0"/>
              <a:t> </a:t>
            </a:r>
            <a:r>
              <a:rPr lang="ar-EG" b="1" dirty="0"/>
              <a:t>بين مراحل الحصة والطوابير والانتظار.</a:t>
            </a:r>
            <a:endParaRPr lang="en-US" dirty="0"/>
          </a:p>
          <a:p>
            <a:pPr lvl="0"/>
            <a:r>
              <a:rPr lang="ar-EG" b="1" dirty="0"/>
              <a:t>اشتمال خطة الدرس على تقديرات توزيع الوقت بين </a:t>
            </a:r>
            <a:r>
              <a:rPr lang="ar-EG" b="1" dirty="0" smtClean="0"/>
              <a:t>الأنشطة </a:t>
            </a:r>
            <a:r>
              <a:rPr lang="ar-EG" b="1" dirty="0"/>
              <a:t>المختلفة .</a:t>
            </a:r>
            <a:endParaRPr lang="en-US" dirty="0"/>
          </a:p>
          <a:p>
            <a:pPr lvl="0"/>
            <a:r>
              <a:rPr lang="ar-EG" b="1" dirty="0"/>
              <a:t>تقييم مدى دقة وملائمة الوقت الذي تم تحديده لمراحل الحصة</a:t>
            </a:r>
            <a:endParaRPr lang="en-US" dirty="0"/>
          </a:p>
        </p:txBody>
      </p:sp>
      <p:pic>
        <p:nvPicPr>
          <p:cNvPr id="4" name="صورة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86644" y="214291"/>
            <a:ext cx="1654474" cy="1214446"/>
          </a:xfrm>
          <a:prstGeom prst="rect">
            <a:avLst/>
          </a:prstGeom>
        </p:spPr>
      </p:pic>
    </p:spTree>
    <p:extLst>
      <p:ext uri="{BB962C8B-B14F-4D97-AF65-F5344CB8AC3E}">
        <p14:creationId xmlns="" xmlns:p14="http://schemas.microsoft.com/office/powerpoint/2010/main" val="2024373994"/>
      </p:ext>
    </p:extLst>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
                                        <p:tgtEl>
                                          <p:spTgt spid="2"/>
                                        </p:tgtEl>
                                      </p:cBhvr>
                                    </p:animEffect>
                                    <p:anim calcmode="lin" valueType="num">
                                      <p:cBhvr>
                                        <p:cTn id="8" dur="200" fill="hold"/>
                                        <p:tgtEl>
                                          <p:spTgt spid="2"/>
                                        </p:tgtEl>
                                        <p:attrNameLst>
                                          <p:attrName>ppt_x</p:attrName>
                                        </p:attrNameLst>
                                      </p:cBhvr>
                                      <p:tavLst>
                                        <p:tav tm="0">
                                          <p:val>
                                            <p:strVal val="#ppt_x"/>
                                          </p:val>
                                        </p:tav>
                                        <p:tav tm="100000">
                                          <p:val>
                                            <p:strVal val="#ppt_x"/>
                                          </p:val>
                                        </p:tav>
                                      </p:tavLst>
                                    </p:anim>
                                    <p:anim calcmode="lin" valueType="num">
                                      <p:cBhvr>
                                        <p:cTn id="9" dur="200" fill="hold"/>
                                        <p:tgtEl>
                                          <p:spTgt spid="2"/>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15"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4"/>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9" dur="2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6" dur="2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7" dur="2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3"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4" dur="2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5" dur="2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15" presetClass="entr" presetSubtype="0"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 calcmode="lin" valueType="num">
                                      <p:cBhvr>
                                        <p:cTn id="60"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1"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2" dur="2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63" dur="2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p:stCondLst>
                        <p:cond delay="indefinite"/>
                      </p:stCondLst>
                      <p:childTnLst>
                        <p:par>
                          <p:cTn id="65" fill="hold">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 calcmode="lin" valueType="num">
                                      <p:cBhvr>
                                        <p:cTn id="6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9"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0" dur="2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71" dur="2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00118" y="0"/>
            <a:ext cx="8229600" cy="6858000"/>
          </a:xfrm>
        </p:spPr>
        <p:txBody>
          <a:bodyPr>
            <a:noAutofit/>
          </a:bodyPr>
          <a:lstStyle/>
          <a:p>
            <a:pPr>
              <a:buNone/>
            </a:pPr>
            <a:r>
              <a:rPr lang="ar-EG" sz="2300" b="1" dirty="0" smtClean="0"/>
              <a:t>مع ذلك قد يكون من الصعب إيجاد نوع من التوازن بين الوقت الكافي لأداء</a:t>
            </a:r>
            <a:endParaRPr lang="ar-SA" sz="2300" b="1" dirty="0" smtClean="0"/>
          </a:p>
          <a:p>
            <a:pPr>
              <a:buNone/>
            </a:pPr>
            <a:r>
              <a:rPr lang="ar-EG" sz="2300" b="1" dirty="0" smtClean="0"/>
              <a:t> المهام والتدرج الملائم عبر المهام ويمكن القول</a:t>
            </a:r>
            <a:r>
              <a:rPr lang="ar-SA" sz="2300" b="1" dirty="0" smtClean="0"/>
              <a:t> </a:t>
            </a:r>
            <a:r>
              <a:rPr lang="ar-EG" sz="2300" b="1" dirty="0" smtClean="0"/>
              <a:t>بأنه ينبغي إلا يشترك الطلاب </a:t>
            </a:r>
            <a:endParaRPr lang="ar-SA" sz="2300" b="1" dirty="0" smtClean="0"/>
          </a:p>
          <a:p>
            <a:pPr>
              <a:buNone/>
            </a:pPr>
            <a:r>
              <a:rPr lang="ar-EG" sz="2300" b="1" dirty="0" smtClean="0"/>
              <a:t>لوقت طويل في أداء نشاط معين حتى يصيبهم الملل ويتحول الأمر إلى مجرد </a:t>
            </a:r>
            <a:endParaRPr lang="ar-SA" sz="2300" b="1" dirty="0" smtClean="0"/>
          </a:p>
          <a:p>
            <a:pPr>
              <a:buNone/>
            </a:pPr>
            <a:r>
              <a:rPr lang="ar-EG" sz="2300" b="1" dirty="0" smtClean="0"/>
              <a:t>استجابات تلقائية دون أي تفكير ينبغي أن تكون الحصة هادفة تتسم بالحيوية</a:t>
            </a:r>
            <a:endParaRPr lang="ar-SA" sz="2300" b="1" dirty="0" smtClean="0"/>
          </a:p>
          <a:p>
            <a:pPr>
              <a:buNone/>
            </a:pPr>
            <a:r>
              <a:rPr lang="ar-EG" sz="2300" b="1" dirty="0" smtClean="0"/>
              <a:t> كما يجب تجنب إهدار الوقت </a:t>
            </a:r>
            <a:r>
              <a:rPr lang="ar-SA" sz="2300" b="1" dirty="0" smtClean="0"/>
              <a:t>،</a:t>
            </a:r>
            <a:r>
              <a:rPr lang="ar-EG" sz="2300" b="1" dirty="0" smtClean="0"/>
              <a:t>على الجانب الآخر ، فانه يكون حاجة للوقت حتى يمارس الطلاب بعض المهارات والتقنيات بطريقة صحيحة ويعتمد قرار </a:t>
            </a:r>
            <a:endParaRPr lang="ar-SA" sz="2300" b="1" dirty="0" smtClean="0"/>
          </a:p>
          <a:p>
            <a:pPr>
              <a:buNone/>
            </a:pPr>
            <a:r>
              <a:rPr lang="ar-EG" sz="2300" b="1" dirty="0" smtClean="0"/>
              <a:t>الاستمرار في أداء مهمة ما أو الانتقال</a:t>
            </a:r>
            <a:r>
              <a:rPr lang="ar-SA" sz="2300" b="1" dirty="0" smtClean="0"/>
              <a:t> </a:t>
            </a:r>
            <a:r>
              <a:rPr lang="ar-EG" sz="2300" b="1" dirty="0" smtClean="0"/>
              <a:t>إلى المهمة التي تليها بشكل كبير على </a:t>
            </a:r>
            <a:endParaRPr lang="ar-SA" sz="2300" b="1" dirty="0" smtClean="0"/>
          </a:p>
          <a:p>
            <a:pPr>
              <a:buNone/>
            </a:pPr>
            <a:r>
              <a:rPr lang="ar-EG" sz="2300" b="1" dirty="0" smtClean="0"/>
              <a:t>ملاحظة المدرس ومراقبة لعملية تعلم الطالب </a:t>
            </a:r>
            <a:endParaRPr lang="ar-SA" sz="2300" b="1" dirty="0" smtClean="0"/>
          </a:p>
          <a:p>
            <a:pPr>
              <a:buNone/>
            </a:pPr>
            <a:r>
              <a:rPr lang="ar-EG" sz="2300" b="1" dirty="0" smtClean="0"/>
              <a:t>بصفة عامة فان إحدى العقبات الأكثر حدوثاً التي تقف في طريق توزيع</a:t>
            </a:r>
            <a:endParaRPr lang="ar-SA" sz="2300" b="1" dirty="0" smtClean="0"/>
          </a:p>
          <a:p>
            <a:pPr>
              <a:buNone/>
            </a:pPr>
            <a:r>
              <a:rPr lang="ar-EG" sz="2300" b="1" dirty="0" smtClean="0"/>
              <a:t> وقت الحصة بكفاءة تتمثل في التحدث المفرط للمدرس ولا </a:t>
            </a:r>
            <a:r>
              <a:rPr lang="ar-EG" sz="2300" b="1" dirty="0" err="1" smtClean="0"/>
              <a:t>سيما</a:t>
            </a:r>
            <a:r>
              <a:rPr lang="ar-EG" sz="2300" b="1" dirty="0" smtClean="0"/>
              <a:t> في أثناء </a:t>
            </a:r>
            <a:endParaRPr lang="ar-SA" sz="2300" b="1" dirty="0" smtClean="0"/>
          </a:p>
          <a:p>
            <a:pPr>
              <a:buNone/>
            </a:pPr>
            <a:r>
              <a:rPr lang="ar-EG" sz="2300" b="1" dirty="0" smtClean="0"/>
              <a:t>مقدمات الحصص ، ذلك لأن المدرسين غير ذوي الخبرة يميلون بصفة خاصة </a:t>
            </a:r>
            <a:endParaRPr lang="ar-SA" sz="2300" b="1" dirty="0" smtClean="0"/>
          </a:p>
          <a:p>
            <a:pPr>
              <a:buNone/>
            </a:pPr>
            <a:r>
              <a:rPr lang="ar-EG" sz="2300" b="1" dirty="0" smtClean="0"/>
              <a:t>إلى التحدث لفترات طويلة من الوقت عندما يكون من الأفضل لتحقيق التعلم </a:t>
            </a:r>
            <a:endParaRPr lang="ar-SA" sz="2300" b="1" dirty="0" smtClean="0"/>
          </a:p>
          <a:p>
            <a:pPr>
              <a:buNone/>
            </a:pPr>
            <a:r>
              <a:rPr lang="ar-EG" sz="2300" b="1" dirty="0" smtClean="0"/>
              <a:t>الانتقال إلى المدرسة الفعلية للنشاط ، ومن هذه الزاوية يقترح أحد المتخصصين</a:t>
            </a:r>
            <a:endParaRPr lang="ar-SA" sz="2300" b="1" dirty="0" smtClean="0"/>
          </a:p>
          <a:p>
            <a:pPr>
              <a:buNone/>
            </a:pPr>
            <a:r>
              <a:rPr lang="ar-EG" sz="2300" b="1" dirty="0" smtClean="0"/>
              <a:t> أنه ينبغي أن يحدد المدرسون مقدار الوقت الذي يقضونه في الحديث المتواصل </a:t>
            </a:r>
            <a:endParaRPr lang="ar-SA" sz="2300" b="1" dirty="0" smtClean="0"/>
          </a:p>
          <a:p>
            <a:pPr>
              <a:buNone/>
            </a:pPr>
            <a:r>
              <a:rPr lang="ar-EG" sz="2300" b="1" dirty="0" smtClean="0"/>
              <a:t>بما لا يزيد عن دقيقة ونصف الدقيقة لكل عام من متوسط عمر طلاب الفصل .</a:t>
            </a:r>
            <a:endParaRPr lang="en-US" sz="2300" dirty="0" smtClean="0"/>
          </a:p>
          <a:p>
            <a:pPr>
              <a:buNone/>
            </a:pPr>
            <a:r>
              <a:rPr lang="en-US" sz="2300" b="1" dirty="0" smtClean="0"/>
              <a:t> </a:t>
            </a:r>
            <a:endParaRPr lang="en-US" sz="2300" dirty="0" smtClean="0"/>
          </a:p>
          <a:p>
            <a:pPr>
              <a:buNone/>
            </a:pPr>
            <a:r>
              <a:rPr lang="ar-EG" sz="2300" b="1" dirty="0" smtClean="0"/>
              <a:t> </a:t>
            </a:r>
            <a:endParaRPr lang="en-US" sz="2300" dirty="0" smtClean="0"/>
          </a:p>
          <a:p>
            <a:pPr>
              <a:buNone/>
            </a:pPr>
            <a:endParaRPr lang="ar-SA" sz="2300" dirty="0"/>
          </a:p>
        </p:txBody>
      </p:sp>
    </p:spTree>
  </p:cSld>
  <p:clrMapOvr>
    <a:masterClrMapping/>
  </p:clrMapOvr>
  <p:transition spd="med">
    <p:cover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843094" y="571480"/>
            <a:ext cx="7300906" cy="5857916"/>
          </a:xfrm>
        </p:spPr>
        <p:txBody>
          <a:bodyPr>
            <a:noAutofit/>
          </a:bodyPr>
          <a:lstStyle/>
          <a:p>
            <a:pPr>
              <a:buNone/>
            </a:pPr>
            <a:r>
              <a:rPr lang="ar-EG" b="1" dirty="0" smtClean="0"/>
              <a:t>وفي حصص التربية الرياضية ، ينبغي أن يعتبر هذا الرقم الحد</a:t>
            </a:r>
            <a:r>
              <a:rPr lang="ar-SA" b="1" dirty="0" smtClean="0"/>
              <a:t> </a:t>
            </a:r>
            <a:r>
              <a:rPr lang="ar-EG" b="1" dirty="0" smtClean="0"/>
              <a:t>الأقصى</a:t>
            </a:r>
            <a:r>
              <a:rPr lang="ar-SA" b="1" dirty="0" smtClean="0"/>
              <a:t> </a:t>
            </a:r>
            <a:r>
              <a:rPr lang="ar-EG" b="1" dirty="0" smtClean="0"/>
              <a:t>لوقت التحدث</a:t>
            </a:r>
            <a:r>
              <a:rPr lang="ar-SA" b="1" dirty="0" smtClean="0"/>
              <a:t> </a:t>
            </a:r>
            <a:r>
              <a:rPr lang="ar-EG" b="1" dirty="0" smtClean="0"/>
              <a:t>الذي يتحدث فيه المدرسون </a:t>
            </a:r>
            <a:r>
              <a:rPr lang="ar-EG" b="1" dirty="0" err="1" smtClean="0"/>
              <a:t>ولايمارس</a:t>
            </a:r>
            <a:r>
              <a:rPr lang="ar-EG" b="1" dirty="0" smtClean="0"/>
              <a:t> فيه الطلاب الأنشطة ،على ذلك فإن الوقت الذي</a:t>
            </a:r>
            <a:r>
              <a:rPr lang="ar-SA" b="1" dirty="0" smtClean="0"/>
              <a:t> </a:t>
            </a:r>
            <a:r>
              <a:rPr lang="ar-EG" b="1" dirty="0" smtClean="0"/>
              <a:t>سوف يقضيه المدرس في الكلام في فصل</a:t>
            </a:r>
            <a:r>
              <a:rPr lang="ar-SA" b="1" dirty="0" smtClean="0"/>
              <a:t> </a:t>
            </a:r>
            <a:r>
              <a:rPr lang="ar-EG" b="1" dirty="0" smtClean="0"/>
              <a:t>يبلغ الطلاب فيه</a:t>
            </a:r>
            <a:r>
              <a:rPr lang="ar-SA" b="1" dirty="0" smtClean="0"/>
              <a:t> </a:t>
            </a:r>
            <a:r>
              <a:rPr lang="ar-EG" b="1" dirty="0" smtClean="0"/>
              <a:t>ست سنوات من العمر</a:t>
            </a:r>
            <a:r>
              <a:rPr lang="ar-SA" b="1" dirty="0" smtClean="0"/>
              <a:t> </a:t>
            </a:r>
            <a:r>
              <a:rPr lang="ar-EG" b="1" dirty="0" smtClean="0"/>
              <a:t>سيكون تسع دقائق ، أما بالنسبة</a:t>
            </a:r>
            <a:r>
              <a:rPr lang="ar-SA" b="1" dirty="0" smtClean="0"/>
              <a:t> </a:t>
            </a:r>
            <a:r>
              <a:rPr lang="ar-EG" b="1" dirty="0" smtClean="0"/>
              <a:t>للطلاب الذين يصل عمرهم إلى عشرة وأربعة عشر وثمانية</a:t>
            </a:r>
            <a:r>
              <a:rPr lang="ar-SA" b="1" dirty="0" smtClean="0"/>
              <a:t> </a:t>
            </a:r>
            <a:r>
              <a:rPr lang="ar-EG" b="1" dirty="0" smtClean="0"/>
              <a:t>عشر عاماً ، فسوف ترتفع فترة الحديث إلى خمس عشرة</a:t>
            </a:r>
            <a:r>
              <a:rPr lang="ar-SA" b="1" dirty="0" smtClean="0"/>
              <a:t> </a:t>
            </a:r>
            <a:r>
              <a:rPr lang="ar-EG" b="1" dirty="0" smtClean="0"/>
              <a:t>وإحدى وعشرين وسبع وعشرين دقيقة بالتتابع ،أما بقية الوقت في الحصة فينبغي أن يتم من خلاله ممارسة مهام</a:t>
            </a:r>
            <a:r>
              <a:rPr lang="ar-SA" b="1" dirty="0" smtClean="0"/>
              <a:t> </a:t>
            </a:r>
            <a:r>
              <a:rPr lang="ar-EG" b="1" dirty="0" smtClean="0"/>
              <a:t>هادفة</a:t>
            </a:r>
            <a:r>
              <a:rPr lang="ar-SA" b="1" dirty="0" smtClean="0"/>
              <a:t> </a:t>
            </a:r>
            <a:r>
              <a:rPr lang="ar-EG" b="1" dirty="0" smtClean="0"/>
              <a:t>تساعد على التعلم.</a:t>
            </a:r>
            <a:endParaRPr lang="en-US" b="1" dirty="0" smtClean="0"/>
          </a:p>
          <a:p>
            <a:pPr>
              <a:buNone/>
            </a:pPr>
            <a:r>
              <a:rPr lang="en-US" b="1" dirty="0" smtClean="0"/>
              <a:t> </a:t>
            </a:r>
          </a:p>
          <a:p>
            <a:endParaRPr lang="ar-SA" b="1"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2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00166" y="1857364"/>
            <a:ext cx="7215238" cy="2928950"/>
          </a:xfrm>
        </p:spPr>
        <p:txBody>
          <a:bodyPr>
            <a:noAutofit/>
          </a:bodyPr>
          <a:lstStyle/>
          <a:p>
            <a:r>
              <a:rPr lang="ar-SA" sz="9600" b="1" dirty="0" smtClean="0">
                <a:solidFill>
                  <a:srgbClr val="FF0000"/>
                </a:solidFill>
              </a:rPr>
              <a:t>نهاية العرض </a:t>
            </a:r>
            <a:br>
              <a:rPr lang="ar-SA" sz="9600" b="1" dirty="0" smtClean="0">
                <a:solidFill>
                  <a:srgbClr val="FF0000"/>
                </a:solidFill>
              </a:rPr>
            </a:br>
            <a:r>
              <a:rPr lang="ar-SA" sz="9600" b="1" dirty="0" smtClean="0">
                <a:solidFill>
                  <a:srgbClr val="FF0000"/>
                </a:solidFill>
              </a:rPr>
              <a:t>شكراً لكم لتفاعلكم</a:t>
            </a:r>
            <a:endParaRPr lang="ar-SA" sz="96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85344" y="260648"/>
            <a:ext cx="8229600" cy="1143000"/>
          </a:xfrm>
        </p:spPr>
        <p:txBody>
          <a:bodyPr>
            <a:normAutofit/>
          </a:bodyPr>
          <a:lstStyle/>
          <a:p>
            <a:r>
              <a:rPr lang="ar-SA" b="1" dirty="0">
                <a:solidFill>
                  <a:schemeClr val="accent2">
                    <a:lumMod val="75000"/>
                  </a:schemeClr>
                </a:solidFill>
              </a:rPr>
              <a:t>أولا :</a:t>
            </a:r>
            <a:r>
              <a:rPr lang="ar-SA" b="1" dirty="0"/>
              <a:t> </a:t>
            </a:r>
            <a:r>
              <a:rPr lang="ar-SA" b="1" dirty="0">
                <a:solidFill>
                  <a:srgbClr val="00B0F0"/>
                </a:solidFill>
              </a:rPr>
              <a:t>الإجراءات التنفيذية للتدريس </a:t>
            </a:r>
            <a:r>
              <a:rPr lang="ar-SA" b="1" dirty="0" smtClean="0">
                <a:solidFill>
                  <a:srgbClr val="00B0F0"/>
                </a:solidFill>
              </a:rPr>
              <a:t>الفعال</a:t>
            </a:r>
            <a:endParaRPr lang="ar-SA" dirty="0">
              <a:solidFill>
                <a:srgbClr val="00B0F0"/>
              </a:solidFill>
            </a:endParaRPr>
          </a:p>
        </p:txBody>
      </p:sp>
      <p:sp>
        <p:nvSpPr>
          <p:cNvPr id="3" name="عنصر نائب للمحتوى 2"/>
          <p:cNvSpPr>
            <a:spLocks noGrp="1"/>
          </p:cNvSpPr>
          <p:nvPr>
            <p:ph idx="1"/>
          </p:nvPr>
        </p:nvSpPr>
        <p:spPr>
          <a:xfrm>
            <a:off x="1428728" y="1600200"/>
            <a:ext cx="7258072" cy="4525963"/>
          </a:xfrm>
        </p:spPr>
        <p:txBody>
          <a:bodyPr>
            <a:normAutofit/>
          </a:bodyPr>
          <a:lstStyle/>
          <a:p>
            <a:pPr marL="0" indent="0">
              <a:buNone/>
            </a:pPr>
            <a:r>
              <a:rPr lang="ar-SA" sz="3600" b="1" dirty="0"/>
              <a:t>يقصد بالفعال هنا الديناميكية الخاصة بعمل </a:t>
            </a:r>
            <a:r>
              <a:rPr lang="ar-SA" sz="3600" b="1" dirty="0" smtClean="0"/>
              <a:t>المدرس فيما </a:t>
            </a:r>
            <a:r>
              <a:rPr lang="ar-SA" sz="3600" b="1" dirty="0"/>
              <a:t>يتعلق باستغلاله للإمكانات المتاحة </a:t>
            </a:r>
            <a:r>
              <a:rPr lang="ar-SA" sz="3600" b="1" dirty="0" smtClean="0"/>
              <a:t>لتحقيق اكبر </a:t>
            </a:r>
            <a:r>
              <a:rPr lang="ar-SA" sz="3600" b="1" dirty="0"/>
              <a:t>استفادة ممكنة لجودة عملية التدريس , وترتبط الإجراءات الخاصة بعملية التدريس الفعال باستراتيجيات التدريس والتخطيط للتدريس</a:t>
            </a:r>
            <a:endParaRPr lang="en-US" sz="3600" dirty="0"/>
          </a:p>
          <a:p>
            <a:endParaRPr lang="ar-SA" sz="3600" dirty="0"/>
          </a:p>
        </p:txBody>
      </p:sp>
      <p:pic>
        <p:nvPicPr>
          <p:cNvPr id="4" name="صورة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004048" y="4365104"/>
            <a:ext cx="4104456" cy="2420888"/>
          </a:xfrm>
          <a:prstGeom prst="rect">
            <a:avLst/>
          </a:prstGeom>
        </p:spPr>
      </p:pic>
    </p:spTree>
    <p:extLst>
      <p:ext uri="{BB962C8B-B14F-4D97-AF65-F5344CB8AC3E}">
        <p14:creationId xmlns="" xmlns:p14="http://schemas.microsoft.com/office/powerpoint/2010/main" val="138275190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2000" fill="hold"/>
                                        <p:tgtEl>
                                          <p:spTgt spid="4"/>
                                        </p:tgtEl>
                                        <p:attrNameLst>
                                          <p:attrName>ppt_x</p:attrName>
                                        </p:attrNameLst>
                                      </p:cBhvr>
                                      <p:tavLst>
                                        <p:tav tm="0">
                                          <p:val>
                                            <p:strVal val="1+#ppt_w/2"/>
                                          </p:val>
                                        </p:tav>
                                        <p:tav tm="100000">
                                          <p:val>
                                            <p:strVal val="#ppt_x"/>
                                          </p:val>
                                        </p:tav>
                                      </p:tavLst>
                                    </p:anim>
                                    <p:anim calcmode="lin" valueType="num">
                                      <p:cBhvr additive="base">
                                        <p:cTn id="11"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14290"/>
            <a:ext cx="8229600" cy="1143000"/>
          </a:xfrm>
        </p:spPr>
        <p:txBody>
          <a:bodyPr>
            <a:normAutofit fontScale="90000"/>
          </a:bodyPr>
          <a:lstStyle/>
          <a:p>
            <a:pPr algn="r"/>
            <a:r>
              <a:rPr lang="ar-SA" b="1" dirty="0" smtClean="0">
                <a:solidFill>
                  <a:srgbClr val="00B0F0"/>
                </a:solidFill>
              </a:rPr>
              <a:t/>
            </a:r>
            <a:br>
              <a:rPr lang="ar-SA" b="1" dirty="0" smtClean="0">
                <a:solidFill>
                  <a:srgbClr val="00B0F0"/>
                </a:solidFill>
              </a:rPr>
            </a:br>
            <a:r>
              <a:rPr lang="ar-SA" b="1" dirty="0" smtClean="0">
                <a:solidFill>
                  <a:srgbClr val="00B0F0"/>
                </a:solidFill>
              </a:rPr>
              <a:t> متطلبات </a:t>
            </a:r>
            <a:r>
              <a:rPr lang="ar-SA" b="1" dirty="0">
                <a:solidFill>
                  <a:srgbClr val="00B0F0"/>
                </a:solidFill>
              </a:rPr>
              <a:t>تفعيل عملية </a:t>
            </a:r>
            <a:r>
              <a:rPr lang="ar-SA" b="1" dirty="0" smtClean="0">
                <a:solidFill>
                  <a:srgbClr val="00B0F0"/>
                </a:solidFill>
              </a:rPr>
              <a:t>التدريس</a:t>
            </a:r>
            <a:r>
              <a:rPr lang="en-US" dirty="0"/>
              <a:t/>
            </a:r>
            <a:br>
              <a:rPr lang="en-US" dirty="0"/>
            </a:br>
            <a:endParaRPr lang="ar-SA" dirty="0"/>
          </a:p>
        </p:txBody>
      </p:sp>
      <p:sp>
        <p:nvSpPr>
          <p:cNvPr id="3" name="عنصر نائب للمحتوى 2"/>
          <p:cNvSpPr>
            <a:spLocks noGrp="1"/>
          </p:cNvSpPr>
          <p:nvPr>
            <p:ph idx="1"/>
          </p:nvPr>
        </p:nvSpPr>
        <p:spPr>
          <a:xfrm>
            <a:off x="1285852" y="2571744"/>
            <a:ext cx="7658096" cy="4525963"/>
          </a:xfrm>
        </p:spPr>
        <p:txBody>
          <a:bodyPr>
            <a:normAutofit/>
          </a:bodyPr>
          <a:lstStyle/>
          <a:p>
            <a:pPr lvl="0"/>
            <a:r>
              <a:rPr lang="ar-SA" b="1" dirty="0"/>
              <a:t>تهيئة وإعداد التلميذ لمادة التعلم ( خبرات التعلم ).</a:t>
            </a:r>
            <a:endParaRPr lang="en-US" dirty="0"/>
          </a:p>
          <a:p>
            <a:pPr lvl="0"/>
            <a:r>
              <a:rPr lang="ar-SA" b="1" dirty="0"/>
              <a:t>تقديم مادة الدرس ( مادة التعلم </a:t>
            </a:r>
            <a:r>
              <a:rPr lang="ar-SA" b="1" dirty="0" smtClean="0"/>
              <a:t>).</a:t>
            </a:r>
            <a:endParaRPr lang="en-US" dirty="0"/>
          </a:p>
          <a:p>
            <a:pPr lvl="0"/>
            <a:r>
              <a:rPr lang="ar-SA" b="1" dirty="0"/>
              <a:t>توجيه وتطوير نشاطات الدرس </a:t>
            </a:r>
            <a:r>
              <a:rPr lang="ar-SA" b="1" dirty="0" smtClean="0"/>
              <a:t>لتحقيق الهدف </a:t>
            </a:r>
            <a:r>
              <a:rPr lang="ar-SA" b="1" dirty="0"/>
              <a:t>من نشاطات التعلم .</a:t>
            </a:r>
            <a:endParaRPr lang="en-US" dirty="0"/>
          </a:p>
          <a:p>
            <a:pPr lvl="0"/>
            <a:r>
              <a:rPr lang="ar-SA" b="1" dirty="0"/>
              <a:t>تصحيح </a:t>
            </a:r>
            <a:r>
              <a:rPr lang="ar-SA" b="1" dirty="0" err="1" smtClean="0"/>
              <a:t>الأخطاءوتقديم</a:t>
            </a:r>
            <a:r>
              <a:rPr lang="ar-SA" b="1" dirty="0" smtClean="0"/>
              <a:t> التغذية الراجعة المناسبة </a:t>
            </a:r>
            <a:r>
              <a:rPr lang="ar-SA" b="1" dirty="0"/>
              <a:t>للتغيرات الحادثة </a:t>
            </a:r>
            <a:r>
              <a:rPr lang="ar-SA" b="1" dirty="0" smtClean="0"/>
              <a:t>في </a:t>
            </a:r>
            <a:r>
              <a:rPr lang="ar-SA" b="1" dirty="0"/>
              <a:t>نشاطات التعلم .</a:t>
            </a:r>
            <a:endParaRPr lang="en-US" dirty="0"/>
          </a:p>
          <a:p>
            <a:pPr lvl="0"/>
            <a:r>
              <a:rPr lang="ar-SA" b="1" dirty="0"/>
              <a:t>تقديم ملخص للدرس في نهاية الحصة .</a:t>
            </a:r>
            <a:endParaRPr lang="en-US" dirty="0"/>
          </a:p>
          <a:p>
            <a:pPr marL="0" indent="0">
              <a:buNone/>
            </a:pPr>
            <a:endParaRPr lang="ar-SA" dirty="0"/>
          </a:p>
        </p:txBody>
      </p:sp>
      <p:pic>
        <p:nvPicPr>
          <p:cNvPr id="5" name="صورة 4" descr="متطلبات.jpg"/>
          <p:cNvPicPr>
            <a:picLocks noChangeAspect="1"/>
          </p:cNvPicPr>
          <p:nvPr/>
        </p:nvPicPr>
        <p:blipFill>
          <a:blip r:embed="rId3"/>
          <a:stretch>
            <a:fillRect/>
          </a:stretch>
        </p:blipFill>
        <p:spPr>
          <a:xfrm>
            <a:off x="1785918" y="214290"/>
            <a:ext cx="1905000" cy="2438400"/>
          </a:xfrm>
          <a:prstGeom prst="rect">
            <a:avLst/>
          </a:prstGeom>
        </p:spPr>
      </p:pic>
    </p:spTree>
    <p:extLst>
      <p:ext uri="{BB962C8B-B14F-4D97-AF65-F5344CB8AC3E}">
        <p14:creationId xmlns="" xmlns:p14="http://schemas.microsoft.com/office/powerpoint/2010/main" val="323745815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par>
                                <p:cTn id="10" presetID="7"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0"/>
                                        <p:tgtEl>
                                          <p:spTgt spid="3">
                                            <p:txEl>
                                              <p:pRg st="4" end="4"/>
                                            </p:txEl>
                                          </p:spTgt>
                                        </p:tgtEl>
                                      </p:cBhvr>
                                    </p:animEffect>
                                    <p:anim calcmode="lin" valueType="num">
                                      <p:cBhvr>
                                        <p:cTn id="5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14744" y="428604"/>
            <a:ext cx="4972056" cy="2143140"/>
          </a:xfrm>
        </p:spPr>
        <p:txBody>
          <a:bodyPr>
            <a:normAutofit/>
          </a:bodyPr>
          <a:lstStyle/>
          <a:p>
            <a:pPr algn="r"/>
            <a:r>
              <a:rPr lang="ar-SA" b="1" dirty="0" smtClean="0">
                <a:solidFill>
                  <a:schemeClr val="accent2">
                    <a:lumMod val="75000"/>
                  </a:schemeClr>
                </a:solidFill>
              </a:rPr>
              <a:t>المتطلب الأول: </a:t>
            </a:r>
            <a:br>
              <a:rPr lang="ar-SA" b="1" dirty="0" smtClean="0">
                <a:solidFill>
                  <a:schemeClr val="accent2">
                    <a:lumMod val="75000"/>
                  </a:schemeClr>
                </a:solidFill>
              </a:rPr>
            </a:br>
            <a:r>
              <a:rPr lang="ar-SA" b="1" dirty="0" smtClean="0">
                <a:solidFill>
                  <a:schemeClr val="accent2">
                    <a:lumMod val="75000"/>
                  </a:schemeClr>
                </a:solidFill>
              </a:rPr>
              <a:t>تهيئة وإعداد التلميذ لمادة التعلّم</a:t>
            </a:r>
            <a:endParaRPr lang="ar-SA" dirty="0">
              <a:solidFill>
                <a:schemeClr val="accent2">
                  <a:lumMod val="75000"/>
                </a:schemeClr>
              </a:solidFill>
            </a:endParaRPr>
          </a:p>
        </p:txBody>
      </p:sp>
      <p:sp>
        <p:nvSpPr>
          <p:cNvPr id="3" name="عنصر نائب للمحتوى 2"/>
          <p:cNvSpPr>
            <a:spLocks noGrp="1"/>
          </p:cNvSpPr>
          <p:nvPr>
            <p:ph idx="1"/>
          </p:nvPr>
        </p:nvSpPr>
        <p:spPr>
          <a:xfrm>
            <a:off x="914400" y="3286124"/>
            <a:ext cx="8229600" cy="3071833"/>
          </a:xfrm>
        </p:spPr>
        <p:txBody>
          <a:bodyPr>
            <a:normAutofit/>
          </a:bodyPr>
          <a:lstStyle/>
          <a:p>
            <a:r>
              <a:rPr lang="ar-SA" b="1" dirty="0" smtClean="0"/>
              <a:t>المقدمة الجيدة للدرس تعزز من اتجاه التلاميذ نحو التعلم</a:t>
            </a:r>
            <a:endParaRPr lang="en-US" dirty="0" smtClean="0"/>
          </a:p>
          <a:p>
            <a:r>
              <a:rPr lang="ar-SA" b="1" dirty="0" smtClean="0"/>
              <a:t>تعطي في الغالب تصورا عن بداية الدرس</a:t>
            </a:r>
            <a:endParaRPr lang="en-US" dirty="0" smtClean="0"/>
          </a:p>
          <a:p>
            <a:r>
              <a:rPr lang="ar-SA" b="1" dirty="0" smtClean="0"/>
              <a:t>التشويق لتعلم مادة الدرس</a:t>
            </a:r>
            <a:endParaRPr lang="en-US" dirty="0" smtClean="0"/>
          </a:p>
          <a:p>
            <a:r>
              <a:rPr lang="ar-SA" b="1" dirty="0" smtClean="0"/>
              <a:t>يجب أن يضمّن للدرس مقدمة شيقة عن مادة التعلم .</a:t>
            </a:r>
            <a:endParaRPr lang="en-US" dirty="0" smtClean="0"/>
          </a:p>
          <a:p>
            <a:pPr>
              <a:buNone/>
            </a:pPr>
            <a:endParaRPr lang="ar-SA" dirty="0"/>
          </a:p>
        </p:txBody>
      </p:sp>
      <p:pic>
        <p:nvPicPr>
          <p:cNvPr id="4" name="صورة 3" descr="new-beginning-logo_option3-1024x790.jpg"/>
          <p:cNvPicPr>
            <a:picLocks noChangeAspect="1"/>
          </p:cNvPicPr>
          <p:nvPr/>
        </p:nvPicPr>
        <p:blipFill>
          <a:blip r:embed="rId2" cstate="print"/>
          <a:stretch>
            <a:fillRect/>
          </a:stretch>
        </p:blipFill>
        <p:spPr>
          <a:xfrm>
            <a:off x="1571604" y="785794"/>
            <a:ext cx="2428892" cy="2357454"/>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par>
                                <p:cTn id="10" presetID="26"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45">
                                          <p:stCondLst>
                                            <p:cond delay="0"/>
                                          </p:stCondLst>
                                        </p:cTn>
                                        <p:tgtEl>
                                          <p:spTgt spid="4"/>
                                        </p:tgtEl>
                                      </p:cBhvr>
                                    </p:animEffect>
                                    <p:anim calcmode="lin" valueType="num">
                                      <p:cBhvr>
                                        <p:cTn id="13"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8" dur="7">
                                          <p:stCondLst>
                                            <p:cond delay="163"/>
                                          </p:stCondLst>
                                        </p:cTn>
                                        <p:tgtEl>
                                          <p:spTgt spid="4"/>
                                        </p:tgtEl>
                                      </p:cBhvr>
                                      <p:to x="100000" y="60000"/>
                                    </p:animScale>
                                    <p:animScale>
                                      <p:cBhvr>
                                        <p:cTn id="19" dur="42" decel="50000">
                                          <p:stCondLst>
                                            <p:cond delay="169"/>
                                          </p:stCondLst>
                                        </p:cTn>
                                        <p:tgtEl>
                                          <p:spTgt spid="4"/>
                                        </p:tgtEl>
                                      </p:cBhvr>
                                      <p:to x="100000" y="100000"/>
                                    </p:animScale>
                                    <p:animScale>
                                      <p:cBhvr>
                                        <p:cTn id="20" dur="7">
                                          <p:stCondLst>
                                            <p:cond delay="328"/>
                                          </p:stCondLst>
                                        </p:cTn>
                                        <p:tgtEl>
                                          <p:spTgt spid="4"/>
                                        </p:tgtEl>
                                      </p:cBhvr>
                                      <p:to x="100000" y="80000"/>
                                    </p:animScale>
                                    <p:animScale>
                                      <p:cBhvr>
                                        <p:cTn id="21" dur="42" decel="50000">
                                          <p:stCondLst>
                                            <p:cond delay="335"/>
                                          </p:stCondLst>
                                        </p:cTn>
                                        <p:tgtEl>
                                          <p:spTgt spid="4"/>
                                        </p:tgtEl>
                                      </p:cBhvr>
                                      <p:to x="100000" y="100000"/>
                                    </p:animScale>
                                    <p:animScale>
                                      <p:cBhvr>
                                        <p:cTn id="22" dur="7">
                                          <p:stCondLst>
                                            <p:cond delay="411"/>
                                          </p:stCondLst>
                                        </p:cTn>
                                        <p:tgtEl>
                                          <p:spTgt spid="4"/>
                                        </p:tgtEl>
                                      </p:cBhvr>
                                      <p:to x="100000" y="90000"/>
                                    </p:animScale>
                                    <p:animScale>
                                      <p:cBhvr>
                                        <p:cTn id="23" dur="42" decel="50000">
                                          <p:stCondLst>
                                            <p:cond delay="417"/>
                                          </p:stCondLst>
                                        </p:cTn>
                                        <p:tgtEl>
                                          <p:spTgt spid="4"/>
                                        </p:tgtEl>
                                      </p:cBhvr>
                                      <p:to x="100000" y="100000"/>
                                    </p:animScale>
                                    <p:animScale>
                                      <p:cBhvr>
                                        <p:cTn id="24" dur="7">
                                          <p:stCondLst>
                                            <p:cond delay="452"/>
                                          </p:stCondLst>
                                        </p:cTn>
                                        <p:tgtEl>
                                          <p:spTgt spid="4"/>
                                        </p:tgtEl>
                                      </p:cBhvr>
                                      <p:to x="100000" y="95000"/>
                                    </p:animScale>
                                    <p:animScale>
                                      <p:cBhvr>
                                        <p:cTn id="25" dur="42" decel="50000">
                                          <p:stCondLst>
                                            <p:cond delay="459"/>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80">
                                          <p:stCondLst>
                                            <p:cond delay="0"/>
                                          </p:stCondLst>
                                        </p:cTn>
                                        <p:tgtEl>
                                          <p:spTgt spid="3">
                                            <p:txEl>
                                              <p:pRg st="0" end="0"/>
                                            </p:txEl>
                                          </p:spTgt>
                                        </p:tgtEl>
                                      </p:cBhvr>
                                    </p:animEffect>
                                    <p:anim calcmode="lin" valueType="num">
                                      <p:cBhvr>
                                        <p:cTn id="3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0" end="0"/>
                                            </p:txEl>
                                          </p:spTgt>
                                        </p:tgtEl>
                                      </p:cBhvr>
                                      <p:to x="100000" y="60000"/>
                                    </p:animScale>
                                    <p:animScale>
                                      <p:cBhvr>
                                        <p:cTn id="37" dur="166" decel="50000">
                                          <p:stCondLst>
                                            <p:cond delay="676"/>
                                          </p:stCondLst>
                                        </p:cTn>
                                        <p:tgtEl>
                                          <p:spTgt spid="3">
                                            <p:txEl>
                                              <p:pRg st="0" end="0"/>
                                            </p:txEl>
                                          </p:spTgt>
                                        </p:tgtEl>
                                      </p:cBhvr>
                                      <p:to x="100000" y="100000"/>
                                    </p:animScale>
                                    <p:animScale>
                                      <p:cBhvr>
                                        <p:cTn id="38" dur="26">
                                          <p:stCondLst>
                                            <p:cond delay="1312"/>
                                          </p:stCondLst>
                                        </p:cTn>
                                        <p:tgtEl>
                                          <p:spTgt spid="3">
                                            <p:txEl>
                                              <p:pRg st="0" end="0"/>
                                            </p:txEl>
                                          </p:spTgt>
                                        </p:tgtEl>
                                      </p:cBhvr>
                                      <p:to x="100000" y="80000"/>
                                    </p:animScale>
                                    <p:animScale>
                                      <p:cBhvr>
                                        <p:cTn id="39" dur="166" decel="50000">
                                          <p:stCondLst>
                                            <p:cond delay="1338"/>
                                          </p:stCondLst>
                                        </p:cTn>
                                        <p:tgtEl>
                                          <p:spTgt spid="3">
                                            <p:txEl>
                                              <p:pRg st="0" end="0"/>
                                            </p:txEl>
                                          </p:spTgt>
                                        </p:tgtEl>
                                      </p:cBhvr>
                                      <p:to x="100000" y="100000"/>
                                    </p:animScale>
                                    <p:animScale>
                                      <p:cBhvr>
                                        <p:cTn id="40" dur="26">
                                          <p:stCondLst>
                                            <p:cond delay="1642"/>
                                          </p:stCondLst>
                                        </p:cTn>
                                        <p:tgtEl>
                                          <p:spTgt spid="3">
                                            <p:txEl>
                                              <p:pRg st="0" end="0"/>
                                            </p:txEl>
                                          </p:spTgt>
                                        </p:tgtEl>
                                      </p:cBhvr>
                                      <p:to x="100000" y="90000"/>
                                    </p:animScale>
                                    <p:animScale>
                                      <p:cBhvr>
                                        <p:cTn id="41" dur="166" decel="50000">
                                          <p:stCondLst>
                                            <p:cond delay="1668"/>
                                          </p:stCondLst>
                                        </p:cTn>
                                        <p:tgtEl>
                                          <p:spTgt spid="3">
                                            <p:txEl>
                                              <p:pRg st="0" end="0"/>
                                            </p:txEl>
                                          </p:spTgt>
                                        </p:tgtEl>
                                      </p:cBhvr>
                                      <p:to x="100000" y="100000"/>
                                    </p:animScale>
                                    <p:animScale>
                                      <p:cBhvr>
                                        <p:cTn id="42" dur="26">
                                          <p:stCondLst>
                                            <p:cond delay="1808"/>
                                          </p:stCondLst>
                                        </p:cTn>
                                        <p:tgtEl>
                                          <p:spTgt spid="3">
                                            <p:txEl>
                                              <p:pRg st="0" end="0"/>
                                            </p:txEl>
                                          </p:spTgt>
                                        </p:tgtEl>
                                      </p:cBhvr>
                                      <p:to x="100000" y="95000"/>
                                    </p:animScale>
                                    <p:animScale>
                                      <p:cBhvr>
                                        <p:cTn id="43" dur="166" decel="50000">
                                          <p:stCondLst>
                                            <p:cond delay="1834"/>
                                          </p:stCondLst>
                                        </p:cTn>
                                        <p:tgtEl>
                                          <p:spTgt spid="3">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wipe(down)">
                                      <p:cBhvr>
                                        <p:cTn id="48" dur="580">
                                          <p:stCondLst>
                                            <p:cond delay="0"/>
                                          </p:stCondLst>
                                        </p:cTn>
                                        <p:tgtEl>
                                          <p:spTgt spid="3">
                                            <p:txEl>
                                              <p:pRg st="1" end="1"/>
                                            </p:txEl>
                                          </p:spTgt>
                                        </p:tgtEl>
                                      </p:cBhvr>
                                    </p:animEffect>
                                    <p:anim calcmode="lin" valueType="num">
                                      <p:cBhvr>
                                        <p:cTn id="4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1" end="1"/>
                                            </p:txEl>
                                          </p:spTgt>
                                        </p:tgtEl>
                                      </p:cBhvr>
                                      <p:to x="100000" y="60000"/>
                                    </p:animScale>
                                    <p:animScale>
                                      <p:cBhvr>
                                        <p:cTn id="55" dur="166" decel="50000">
                                          <p:stCondLst>
                                            <p:cond delay="676"/>
                                          </p:stCondLst>
                                        </p:cTn>
                                        <p:tgtEl>
                                          <p:spTgt spid="3">
                                            <p:txEl>
                                              <p:pRg st="1" end="1"/>
                                            </p:txEl>
                                          </p:spTgt>
                                        </p:tgtEl>
                                      </p:cBhvr>
                                      <p:to x="100000" y="100000"/>
                                    </p:animScale>
                                    <p:animScale>
                                      <p:cBhvr>
                                        <p:cTn id="56" dur="26">
                                          <p:stCondLst>
                                            <p:cond delay="1312"/>
                                          </p:stCondLst>
                                        </p:cTn>
                                        <p:tgtEl>
                                          <p:spTgt spid="3">
                                            <p:txEl>
                                              <p:pRg st="1" end="1"/>
                                            </p:txEl>
                                          </p:spTgt>
                                        </p:tgtEl>
                                      </p:cBhvr>
                                      <p:to x="100000" y="80000"/>
                                    </p:animScale>
                                    <p:animScale>
                                      <p:cBhvr>
                                        <p:cTn id="57" dur="166" decel="50000">
                                          <p:stCondLst>
                                            <p:cond delay="1338"/>
                                          </p:stCondLst>
                                        </p:cTn>
                                        <p:tgtEl>
                                          <p:spTgt spid="3">
                                            <p:txEl>
                                              <p:pRg st="1" end="1"/>
                                            </p:txEl>
                                          </p:spTgt>
                                        </p:tgtEl>
                                      </p:cBhvr>
                                      <p:to x="100000" y="100000"/>
                                    </p:animScale>
                                    <p:animScale>
                                      <p:cBhvr>
                                        <p:cTn id="58" dur="26">
                                          <p:stCondLst>
                                            <p:cond delay="1642"/>
                                          </p:stCondLst>
                                        </p:cTn>
                                        <p:tgtEl>
                                          <p:spTgt spid="3">
                                            <p:txEl>
                                              <p:pRg st="1" end="1"/>
                                            </p:txEl>
                                          </p:spTgt>
                                        </p:tgtEl>
                                      </p:cBhvr>
                                      <p:to x="100000" y="90000"/>
                                    </p:animScale>
                                    <p:animScale>
                                      <p:cBhvr>
                                        <p:cTn id="59" dur="166" decel="50000">
                                          <p:stCondLst>
                                            <p:cond delay="1668"/>
                                          </p:stCondLst>
                                        </p:cTn>
                                        <p:tgtEl>
                                          <p:spTgt spid="3">
                                            <p:txEl>
                                              <p:pRg st="1" end="1"/>
                                            </p:txEl>
                                          </p:spTgt>
                                        </p:tgtEl>
                                      </p:cBhvr>
                                      <p:to x="100000" y="100000"/>
                                    </p:animScale>
                                    <p:animScale>
                                      <p:cBhvr>
                                        <p:cTn id="60" dur="26">
                                          <p:stCondLst>
                                            <p:cond delay="1808"/>
                                          </p:stCondLst>
                                        </p:cTn>
                                        <p:tgtEl>
                                          <p:spTgt spid="3">
                                            <p:txEl>
                                              <p:pRg st="1" end="1"/>
                                            </p:txEl>
                                          </p:spTgt>
                                        </p:tgtEl>
                                      </p:cBhvr>
                                      <p:to x="100000" y="95000"/>
                                    </p:animScale>
                                    <p:animScale>
                                      <p:cBhvr>
                                        <p:cTn id="61" dur="166" decel="50000">
                                          <p:stCondLst>
                                            <p:cond delay="1834"/>
                                          </p:stCondLst>
                                        </p:cTn>
                                        <p:tgtEl>
                                          <p:spTgt spid="3">
                                            <p:txEl>
                                              <p:pRg st="1" end="1"/>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2" end="2"/>
                                            </p:txEl>
                                          </p:spTgt>
                                        </p:tgtEl>
                                        <p:attrNameLst>
                                          <p:attrName>style.visibility</p:attrName>
                                        </p:attrNameLst>
                                      </p:cBhvr>
                                      <p:to>
                                        <p:strVal val="visible"/>
                                      </p:to>
                                    </p:set>
                                    <p:animEffect transition="in" filter="wipe(down)">
                                      <p:cBhvr>
                                        <p:cTn id="66" dur="580">
                                          <p:stCondLst>
                                            <p:cond delay="0"/>
                                          </p:stCondLst>
                                        </p:cTn>
                                        <p:tgtEl>
                                          <p:spTgt spid="3">
                                            <p:txEl>
                                              <p:pRg st="2" end="2"/>
                                            </p:txEl>
                                          </p:spTgt>
                                        </p:tgtEl>
                                      </p:cBhvr>
                                    </p:animEffect>
                                    <p:anim calcmode="lin" valueType="num">
                                      <p:cBhvr>
                                        <p:cTn id="6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2" end="2"/>
                                            </p:txEl>
                                          </p:spTgt>
                                        </p:tgtEl>
                                      </p:cBhvr>
                                      <p:to x="100000" y="60000"/>
                                    </p:animScale>
                                    <p:animScale>
                                      <p:cBhvr>
                                        <p:cTn id="73" dur="166" decel="50000">
                                          <p:stCondLst>
                                            <p:cond delay="676"/>
                                          </p:stCondLst>
                                        </p:cTn>
                                        <p:tgtEl>
                                          <p:spTgt spid="3">
                                            <p:txEl>
                                              <p:pRg st="2" end="2"/>
                                            </p:txEl>
                                          </p:spTgt>
                                        </p:tgtEl>
                                      </p:cBhvr>
                                      <p:to x="100000" y="100000"/>
                                    </p:animScale>
                                    <p:animScale>
                                      <p:cBhvr>
                                        <p:cTn id="74" dur="26">
                                          <p:stCondLst>
                                            <p:cond delay="1312"/>
                                          </p:stCondLst>
                                        </p:cTn>
                                        <p:tgtEl>
                                          <p:spTgt spid="3">
                                            <p:txEl>
                                              <p:pRg st="2" end="2"/>
                                            </p:txEl>
                                          </p:spTgt>
                                        </p:tgtEl>
                                      </p:cBhvr>
                                      <p:to x="100000" y="80000"/>
                                    </p:animScale>
                                    <p:animScale>
                                      <p:cBhvr>
                                        <p:cTn id="75" dur="166" decel="50000">
                                          <p:stCondLst>
                                            <p:cond delay="1338"/>
                                          </p:stCondLst>
                                        </p:cTn>
                                        <p:tgtEl>
                                          <p:spTgt spid="3">
                                            <p:txEl>
                                              <p:pRg st="2" end="2"/>
                                            </p:txEl>
                                          </p:spTgt>
                                        </p:tgtEl>
                                      </p:cBhvr>
                                      <p:to x="100000" y="100000"/>
                                    </p:animScale>
                                    <p:animScale>
                                      <p:cBhvr>
                                        <p:cTn id="76" dur="26">
                                          <p:stCondLst>
                                            <p:cond delay="1642"/>
                                          </p:stCondLst>
                                        </p:cTn>
                                        <p:tgtEl>
                                          <p:spTgt spid="3">
                                            <p:txEl>
                                              <p:pRg st="2" end="2"/>
                                            </p:txEl>
                                          </p:spTgt>
                                        </p:tgtEl>
                                      </p:cBhvr>
                                      <p:to x="100000" y="90000"/>
                                    </p:animScale>
                                    <p:animScale>
                                      <p:cBhvr>
                                        <p:cTn id="77" dur="166" decel="50000">
                                          <p:stCondLst>
                                            <p:cond delay="1668"/>
                                          </p:stCondLst>
                                        </p:cTn>
                                        <p:tgtEl>
                                          <p:spTgt spid="3">
                                            <p:txEl>
                                              <p:pRg st="2" end="2"/>
                                            </p:txEl>
                                          </p:spTgt>
                                        </p:tgtEl>
                                      </p:cBhvr>
                                      <p:to x="100000" y="100000"/>
                                    </p:animScale>
                                    <p:animScale>
                                      <p:cBhvr>
                                        <p:cTn id="78" dur="26">
                                          <p:stCondLst>
                                            <p:cond delay="1808"/>
                                          </p:stCondLst>
                                        </p:cTn>
                                        <p:tgtEl>
                                          <p:spTgt spid="3">
                                            <p:txEl>
                                              <p:pRg st="2" end="2"/>
                                            </p:txEl>
                                          </p:spTgt>
                                        </p:tgtEl>
                                      </p:cBhvr>
                                      <p:to x="100000" y="95000"/>
                                    </p:animScale>
                                    <p:animScale>
                                      <p:cBhvr>
                                        <p:cTn id="79" dur="166" decel="50000">
                                          <p:stCondLst>
                                            <p:cond delay="1834"/>
                                          </p:stCondLst>
                                        </p:cTn>
                                        <p:tgtEl>
                                          <p:spTgt spid="3">
                                            <p:txEl>
                                              <p:pRg st="2" end="2"/>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3" end="3"/>
                                            </p:txEl>
                                          </p:spTgt>
                                        </p:tgtEl>
                                        <p:attrNameLst>
                                          <p:attrName>style.visibility</p:attrName>
                                        </p:attrNameLst>
                                      </p:cBhvr>
                                      <p:to>
                                        <p:strVal val="visible"/>
                                      </p:to>
                                    </p:set>
                                    <p:animEffect transition="in" filter="wipe(down)">
                                      <p:cBhvr>
                                        <p:cTn id="84" dur="580">
                                          <p:stCondLst>
                                            <p:cond delay="0"/>
                                          </p:stCondLst>
                                        </p:cTn>
                                        <p:tgtEl>
                                          <p:spTgt spid="3">
                                            <p:txEl>
                                              <p:pRg st="3" end="3"/>
                                            </p:txEl>
                                          </p:spTgt>
                                        </p:tgtEl>
                                      </p:cBhvr>
                                    </p:animEffect>
                                    <p:anim calcmode="lin" valueType="num">
                                      <p:cBhvr>
                                        <p:cTn id="8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3" end="3"/>
                                            </p:txEl>
                                          </p:spTgt>
                                        </p:tgtEl>
                                      </p:cBhvr>
                                      <p:to x="100000" y="60000"/>
                                    </p:animScale>
                                    <p:animScale>
                                      <p:cBhvr>
                                        <p:cTn id="91" dur="166" decel="50000">
                                          <p:stCondLst>
                                            <p:cond delay="676"/>
                                          </p:stCondLst>
                                        </p:cTn>
                                        <p:tgtEl>
                                          <p:spTgt spid="3">
                                            <p:txEl>
                                              <p:pRg st="3" end="3"/>
                                            </p:txEl>
                                          </p:spTgt>
                                        </p:tgtEl>
                                      </p:cBhvr>
                                      <p:to x="100000" y="100000"/>
                                    </p:animScale>
                                    <p:animScale>
                                      <p:cBhvr>
                                        <p:cTn id="92" dur="26">
                                          <p:stCondLst>
                                            <p:cond delay="1312"/>
                                          </p:stCondLst>
                                        </p:cTn>
                                        <p:tgtEl>
                                          <p:spTgt spid="3">
                                            <p:txEl>
                                              <p:pRg st="3" end="3"/>
                                            </p:txEl>
                                          </p:spTgt>
                                        </p:tgtEl>
                                      </p:cBhvr>
                                      <p:to x="100000" y="80000"/>
                                    </p:animScale>
                                    <p:animScale>
                                      <p:cBhvr>
                                        <p:cTn id="93" dur="166" decel="50000">
                                          <p:stCondLst>
                                            <p:cond delay="1338"/>
                                          </p:stCondLst>
                                        </p:cTn>
                                        <p:tgtEl>
                                          <p:spTgt spid="3">
                                            <p:txEl>
                                              <p:pRg st="3" end="3"/>
                                            </p:txEl>
                                          </p:spTgt>
                                        </p:tgtEl>
                                      </p:cBhvr>
                                      <p:to x="100000" y="100000"/>
                                    </p:animScale>
                                    <p:animScale>
                                      <p:cBhvr>
                                        <p:cTn id="94" dur="26">
                                          <p:stCondLst>
                                            <p:cond delay="1642"/>
                                          </p:stCondLst>
                                        </p:cTn>
                                        <p:tgtEl>
                                          <p:spTgt spid="3">
                                            <p:txEl>
                                              <p:pRg st="3" end="3"/>
                                            </p:txEl>
                                          </p:spTgt>
                                        </p:tgtEl>
                                      </p:cBhvr>
                                      <p:to x="100000" y="90000"/>
                                    </p:animScale>
                                    <p:animScale>
                                      <p:cBhvr>
                                        <p:cTn id="95" dur="166" decel="50000">
                                          <p:stCondLst>
                                            <p:cond delay="1668"/>
                                          </p:stCondLst>
                                        </p:cTn>
                                        <p:tgtEl>
                                          <p:spTgt spid="3">
                                            <p:txEl>
                                              <p:pRg st="3" end="3"/>
                                            </p:txEl>
                                          </p:spTgt>
                                        </p:tgtEl>
                                      </p:cBhvr>
                                      <p:to x="100000" y="100000"/>
                                    </p:animScale>
                                    <p:animScale>
                                      <p:cBhvr>
                                        <p:cTn id="96" dur="26">
                                          <p:stCondLst>
                                            <p:cond delay="1808"/>
                                          </p:stCondLst>
                                        </p:cTn>
                                        <p:tgtEl>
                                          <p:spTgt spid="3">
                                            <p:txEl>
                                              <p:pRg st="3" end="3"/>
                                            </p:txEl>
                                          </p:spTgt>
                                        </p:tgtEl>
                                      </p:cBhvr>
                                      <p:to x="100000" y="95000"/>
                                    </p:animScale>
                                    <p:animScale>
                                      <p:cBhvr>
                                        <p:cTn id="97"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868" y="857232"/>
            <a:ext cx="5300642" cy="1143000"/>
          </a:xfrm>
        </p:spPr>
        <p:txBody>
          <a:bodyPr>
            <a:normAutofit fontScale="90000"/>
          </a:bodyPr>
          <a:lstStyle/>
          <a:p>
            <a:pPr algn="r"/>
            <a:r>
              <a:rPr lang="ar-SA" b="1" dirty="0" smtClean="0">
                <a:solidFill>
                  <a:schemeClr val="accent2">
                    <a:lumMod val="75000"/>
                  </a:schemeClr>
                </a:solidFill>
              </a:rPr>
              <a:t>المتطلب الثاني: تقديم مادة الدرس</a:t>
            </a:r>
            <a:r>
              <a:rPr lang="en-US" dirty="0" smtClean="0">
                <a:solidFill>
                  <a:schemeClr val="accent2">
                    <a:lumMod val="75000"/>
                  </a:schemeClr>
                </a:solidFill>
              </a:rPr>
              <a:t/>
            </a:r>
            <a:br>
              <a:rPr lang="en-US" dirty="0" smtClean="0">
                <a:solidFill>
                  <a:schemeClr val="accent2">
                    <a:lumMod val="75000"/>
                  </a:schemeClr>
                </a:solidFill>
              </a:rPr>
            </a:br>
            <a:endParaRPr lang="ar-SA" dirty="0">
              <a:solidFill>
                <a:schemeClr val="accent2">
                  <a:lumMod val="75000"/>
                </a:schemeClr>
              </a:solidFill>
            </a:endParaRPr>
          </a:p>
        </p:txBody>
      </p:sp>
      <p:sp>
        <p:nvSpPr>
          <p:cNvPr id="3" name="عنصر نائب للمحتوى 2"/>
          <p:cNvSpPr>
            <a:spLocks noGrp="1"/>
          </p:cNvSpPr>
          <p:nvPr>
            <p:ph idx="1"/>
          </p:nvPr>
        </p:nvSpPr>
        <p:spPr>
          <a:xfrm>
            <a:off x="571472" y="2000240"/>
            <a:ext cx="8229600" cy="4525963"/>
          </a:xfrm>
        </p:spPr>
        <p:txBody>
          <a:bodyPr>
            <a:normAutofit fontScale="85000" lnSpcReduction="10000"/>
          </a:bodyPr>
          <a:lstStyle/>
          <a:p>
            <a:pPr>
              <a:buFont typeface="Wingdings" pitchFamily="2" charset="2"/>
              <a:buChar char="ü"/>
            </a:pPr>
            <a:r>
              <a:rPr lang="ar-SA" b="1" dirty="0" smtClean="0"/>
              <a:t>تركيز انتباه التلاميذ على الموضوعات الأساسية</a:t>
            </a:r>
            <a:endParaRPr lang="en-US" dirty="0" smtClean="0"/>
          </a:p>
          <a:p>
            <a:pPr>
              <a:buFont typeface="Wingdings" pitchFamily="2" charset="2"/>
              <a:buChar char="ü"/>
            </a:pPr>
            <a:r>
              <a:rPr lang="ar-SA" b="1" dirty="0" smtClean="0"/>
              <a:t>البداية من خلال الشرح والتفسير بطريقة مباشرة لمادة الدرس أو بطريقة غير مباشرة من خلال الأسئلة والحوار والعرض</a:t>
            </a:r>
            <a:endParaRPr lang="en-US" dirty="0" smtClean="0"/>
          </a:p>
          <a:p>
            <a:pPr>
              <a:buFont typeface="Wingdings" pitchFamily="2" charset="2"/>
              <a:buChar char="ü"/>
            </a:pPr>
            <a:r>
              <a:rPr lang="ar-SA" b="1" dirty="0" smtClean="0"/>
              <a:t>استخدام الأمثلة والنماذج الحركية لإظهار النقاط الفنية والأساسية والمهمة في الأداء </a:t>
            </a:r>
            <a:r>
              <a:rPr lang="ar-SA" b="1" dirty="0" err="1" smtClean="0"/>
              <a:t>المهاري</a:t>
            </a:r>
            <a:r>
              <a:rPr lang="ar-SA" b="1" dirty="0" smtClean="0"/>
              <a:t> – الحركي</a:t>
            </a:r>
            <a:endParaRPr lang="en-US" dirty="0" smtClean="0"/>
          </a:p>
          <a:p>
            <a:pPr>
              <a:buFont typeface="Wingdings" pitchFamily="2" charset="2"/>
              <a:buChar char="ü"/>
            </a:pPr>
            <a:r>
              <a:rPr lang="ar-SA" b="1" dirty="0" smtClean="0"/>
              <a:t>استخدام الأسلوب المناسب للتدريس ( الأمر – التبادلي –...الخ) .</a:t>
            </a:r>
            <a:endParaRPr lang="en-US" dirty="0" smtClean="0"/>
          </a:p>
          <a:p>
            <a:pPr>
              <a:buFont typeface="Wingdings" pitchFamily="2" charset="2"/>
              <a:buChar char="ü"/>
            </a:pPr>
            <a:r>
              <a:rPr lang="ar-SA" b="1" dirty="0" smtClean="0"/>
              <a:t>يجب على المدرس تجنب الإطالة في الشرح أو إعطاء التعليمات أكثر من اللازم</a:t>
            </a:r>
            <a:endParaRPr lang="en-US" dirty="0" smtClean="0"/>
          </a:p>
          <a:p>
            <a:pPr>
              <a:buFont typeface="Wingdings" pitchFamily="2" charset="2"/>
              <a:buChar char="ü"/>
            </a:pPr>
            <a:r>
              <a:rPr lang="ar-SA" b="1" dirty="0" smtClean="0"/>
              <a:t>يجب تركيز الانتباه على نقطتين أو ثلاثة من العناصر الأساسية الأكثر أهمية في المهارة الحركية المتعلمة ( النقاط  الفنية )</a:t>
            </a:r>
            <a:endParaRPr lang="en-US" dirty="0" smtClean="0"/>
          </a:p>
          <a:p>
            <a:pPr>
              <a:buNone/>
            </a:pPr>
            <a:endParaRPr lang="ar-SA" dirty="0"/>
          </a:p>
        </p:txBody>
      </p:sp>
      <p:pic>
        <p:nvPicPr>
          <p:cNvPr id="5" name="صورة 4" descr="3737186225.jpg"/>
          <p:cNvPicPr>
            <a:picLocks noChangeAspect="1"/>
          </p:cNvPicPr>
          <p:nvPr/>
        </p:nvPicPr>
        <p:blipFill>
          <a:blip r:embed="rId2" cstate="print"/>
          <a:stretch>
            <a:fillRect/>
          </a:stretch>
        </p:blipFill>
        <p:spPr>
          <a:xfrm>
            <a:off x="1500166" y="214290"/>
            <a:ext cx="2435835" cy="1571636"/>
          </a:xfrm>
          <a:prstGeom prst="rect">
            <a:avLst/>
          </a:prstGeom>
        </p:spPr>
      </p:pic>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7"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7"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7" presetClass="entr" presetSubtype="4"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2976" y="357166"/>
            <a:ext cx="8229600" cy="1143000"/>
          </a:xfrm>
        </p:spPr>
        <p:txBody>
          <a:bodyPr>
            <a:normAutofit fontScale="90000"/>
          </a:bodyPr>
          <a:lstStyle/>
          <a:p>
            <a:r>
              <a:rPr lang="ar-SA" b="1" dirty="0" smtClean="0">
                <a:solidFill>
                  <a:schemeClr val="accent2">
                    <a:lumMod val="75000"/>
                  </a:schemeClr>
                </a:solidFill>
              </a:rPr>
              <a:t/>
            </a:r>
            <a:br>
              <a:rPr lang="ar-SA" b="1" dirty="0" smtClean="0">
                <a:solidFill>
                  <a:schemeClr val="accent2">
                    <a:lumMod val="75000"/>
                  </a:schemeClr>
                </a:solidFill>
              </a:rPr>
            </a:br>
            <a:r>
              <a:rPr lang="ar-SA" b="1" dirty="0" smtClean="0">
                <a:solidFill>
                  <a:schemeClr val="accent2">
                    <a:lumMod val="75000"/>
                  </a:schemeClr>
                </a:solidFill>
              </a:rPr>
              <a:t>المتطلب الثالث:</a:t>
            </a:r>
            <a:br>
              <a:rPr lang="ar-SA" b="1" dirty="0" smtClean="0">
                <a:solidFill>
                  <a:schemeClr val="accent2">
                    <a:lumMod val="75000"/>
                  </a:schemeClr>
                </a:solidFill>
              </a:rPr>
            </a:br>
            <a:r>
              <a:rPr lang="ar-SA" b="1" dirty="0" smtClean="0">
                <a:solidFill>
                  <a:schemeClr val="accent2">
                    <a:lumMod val="75000"/>
                  </a:schemeClr>
                </a:solidFill>
              </a:rPr>
              <a:t> </a:t>
            </a:r>
            <a:r>
              <a:rPr lang="ar-SA" sz="4000" b="1" dirty="0" smtClean="0">
                <a:solidFill>
                  <a:schemeClr val="accent2">
                    <a:lumMod val="75000"/>
                  </a:schemeClr>
                </a:solidFill>
              </a:rPr>
              <a:t>توجيه وتطوير نشاطات الدرس لتحقيق الهدف </a:t>
            </a:r>
            <a:br>
              <a:rPr lang="ar-SA" sz="4000" b="1" dirty="0" smtClean="0">
                <a:solidFill>
                  <a:schemeClr val="accent2">
                    <a:lumMod val="75000"/>
                  </a:schemeClr>
                </a:solidFill>
              </a:rPr>
            </a:br>
            <a:r>
              <a:rPr lang="ar-SA" sz="4000" b="1" dirty="0" smtClean="0">
                <a:solidFill>
                  <a:schemeClr val="accent2">
                    <a:lumMod val="75000"/>
                  </a:schemeClr>
                </a:solidFill>
              </a:rPr>
              <a:t>المنشود من نشاطات التعلم.</a:t>
            </a:r>
            <a:r>
              <a:rPr lang="en-US" sz="4000" dirty="0" smtClean="0">
                <a:solidFill>
                  <a:schemeClr val="accent2">
                    <a:lumMod val="75000"/>
                  </a:schemeClr>
                </a:solidFill>
              </a:rPr>
              <a:t/>
            </a:r>
            <a:br>
              <a:rPr lang="en-US" sz="4000" dirty="0" smtClean="0">
                <a:solidFill>
                  <a:schemeClr val="accent2">
                    <a:lumMod val="75000"/>
                  </a:schemeClr>
                </a:solidFill>
              </a:rPr>
            </a:br>
            <a:endParaRPr lang="ar-SA" sz="4000" dirty="0">
              <a:solidFill>
                <a:schemeClr val="accent2">
                  <a:lumMod val="75000"/>
                </a:schemeClr>
              </a:solidFill>
            </a:endParaRPr>
          </a:p>
        </p:txBody>
      </p:sp>
      <p:sp>
        <p:nvSpPr>
          <p:cNvPr id="3" name="عنصر نائب للمحتوى 2"/>
          <p:cNvSpPr>
            <a:spLocks noGrp="1"/>
          </p:cNvSpPr>
          <p:nvPr>
            <p:ph idx="1"/>
          </p:nvPr>
        </p:nvSpPr>
        <p:spPr>
          <a:xfrm>
            <a:off x="1714480" y="2214554"/>
            <a:ext cx="7186634" cy="5240343"/>
          </a:xfrm>
        </p:spPr>
        <p:txBody>
          <a:bodyPr>
            <a:normAutofit/>
          </a:bodyPr>
          <a:lstStyle/>
          <a:p>
            <a:r>
              <a:rPr lang="ar-SA" b="1" dirty="0" smtClean="0"/>
              <a:t>الاهتمام بخصائص الأداء</a:t>
            </a:r>
          </a:p>
          <a:p>
            <a:pPr>
              <a:buNone/>
            </a:pPr>
            <a:r>
              <a:rPr lang="ar-SA" b="1" dirty="0" err="1" smtClean="0"/>
              <a:t>المهاري</a:t>
            </a:r>
            <a:r>
              <a:rPr lang="ar-SA" b="1" dirty="0" smtClean="0"/>
              <a:t> والتنويع في استخداماته </a:t>
            </a:r>
          </a:p>
          <a:p>
            <a:r>
              <a:rPr lang="ar-SA" b="1" dirty="0" smtClean="0"/>
              <a:t>تقديم المعرفة اللازمة والمتعلقة</a:t>
            </a:r>
          </a:p>
          <a:p>
            <a:pPr>
              <a:buNone/>
            </a:pPr>
            <a:r>
              <a:rPr lang="ar-SA" b="1" dirty="0" smtClean="0"/>
              <a:t> بالمهارة المتعلمة</a:t>
            </a:r>
          </a:p>
          <a:p>
            <a:r>
              <a:rPr lang="ar-SA" b="1" dirty="0" smtClean="0"/>
              <a:t>الانتقال من مرحلة المعرفة </a:t>
            </a:r>
            <a:r>
              <a:rPr lang="ar-SA" b="1" dirty="0" err="1" smtClean="0"/>
              <a:t>المهارية</a:t>
            </a:r>
            <a:r>
              <a:rPr lang="ar-SA" b="1" dirty="0" smtClean="0"/>
              <a:t> إلى مواقف تعليمية جديدة ومبتكرة</a:t>
            </a:r>
            <a:endParaRPr lang="en-US" dirty="0" smtClean="0"/>
          </a:p>
          <a:p>
            <a:r>
              <a:rPr lang="ar-SA" b="1" dirty="0" smtClean="0"/>
              <a:t>التطور </a:t>
            </a:r>
            <a:r>
              <a:rPr lang="ar-SA" b="1" dirty="0" err="1" smtClean="0"/>
              <a:t>المهاري</a:t>
            </a:r>
            <a:r>
              <a:rPr lang="ar-SA" b="1" dirty="0" smtClean="0"/>
              <a:t> والمعرفي لكل فرد من أفراد الفصل</a:t>
            </a:r>
            <a:endParaRPr lang="en-US" dirty="0" smtClean="0"/>
          </a:p>
          <a:p>
            <a:pPr>
              <a:buNone/>
            </a:pPr>
            <a:endParaRPr lang="ar-SA" dirty="0"/>
          </a:p>
        </p:txBody>
      </p:sp>
      <p:pic>
        <p:nvPicPr>
          <p:cNvPr id="4" name="صورة 3" descr="تنزيل (1).jpg"/>
          <p:cNvPicPr>
            <a:picLocks noChangeAspect="1"/>
          </p:cNvPicPr>
          <p:nvPr/>
        </p:nvPicPr>
        <p:blipFill>
          <a:blip r:embed="rId2"/>
          <a:stretch>
            <a:fillRect/>
          </a:stretch>
        </p:blipFill>
        <p:spPr>
          <a:xfrm>
            <a:off x="1500166" y="1857364"/>
            <a:ext cx="2452690" cy="2553028"/>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1000"/>
                                        <p:tgtEl>
                                          <p:spTgt spid="3">
                                            <p:txEl>
                                              <p:pRg st="5" end="5"/>
                                            </p:txEl>
                                          </p:spTgt>
                                        </p:tgtEl>
                                      </p:cBhvr>
                                    </p:animEffect>
                                    <p:anim calcmode="lin" valueType="num">
                                      <p:cBhvr>
                                        <p:cTn id="5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1906</Words>
  <Application>Microsoft Office PowerPoint</Application>
  <PresentationFormat>عرض على الشاشة (3:4)‏</PresentationFormat>
  <Paragraphs>214</Paragraphs>
  <Slides>43</Slides>
  <Notes>2</Notes>
  <HiddenSlides>0</HiddenSlides>
  <MMClips>0</MMClips>
  <ScaleCrop>false</ScaleCrop>
  <HeadingPairs>
    <vt:vector size="4" baseType="variant">
      <vt:variant>
        <vt:lpstr>سمة</vt:lpstr>
      </vt:variant>
      <vt:variant>
        <vt:i4>1</vt:i4>
      </vt:variant>
      <vt:variant>
        <vt:lpstr>عناوين الشرائح</vt:lpstr>
      </vt:variant>
      <vt:variant>
        <vt:i4>43</vt:i4>
      </vt:variant>
    </vt:vector>
  </HeadingPairs>
  <TitlesOfParts>
    <vt:vector size="44" baseType="lpstr">
      <vt:lpstr>نسق Office</vt:lpstr>
      <vt:lpstr>القواعد التنظيمية والإجراءات التنفيذية للتدريس الفعّال وإدارة الحصة في التربية البدنية ــــــــــــــــــــــــــــــــــــــــــــ</vt:lpstr>
      <vt:lpstr>برأيك ماذا تعني القواعد التنظيمية والإجراءات التنفيذية للتدريس الفعّال وإدارة الحصة في التربية البدنية ؟</vt:lpstr>
      <vt:lpstr> مقــدمة </vt:lpstr>
      <vt:lpstr>المحاور الرئيسية للمحاضرة :</vt:lpstr>
      <vt:lpstr>أولا : الإجراءات التنفيذية للتدريس الفعال</vt:lpstr>
      <vt:lpstr>  متطلبات تفعيل عملية التدريس </vt:lpstr>
      <vt:lpstr>المتطلب الأول:  تهيئة وإعداد التلميذ لمادة التعلّم</vt:lpstr>
      <vt:lpstr>المتطلب الثاني: تقديم مادة الدرس </vt:lpstr>
      <vt:lpstr> المتطلب الثالث:  توجيه وتطوير نشاطات الدرس لتحقيق الهدف  المنشود من نشاطات التعلم. </vt:lpstr>
      <vt:lpstr> المتطلب الرابع:  تصحيح الأخطاء وتقديم التغذية الراجعة المناسبة  وفقاً للتغيرات في نشاطات التعلم </vt:lpstr>
      <vt:lpstr> المتطلب الخامس:  تقديم ملخص للدرس وختام الحصة. </vt:lpstr>
      <vt:lpstr>خلال ثلاثة دقائق  تشارك مع مجموعتك لصياغة تعريف الإجراءات المتكررة (الروتينات) ؟؟؟؟ واذكر ما تعرفها منها باختصار</vt:lpstr>
      <vt:lpstr> ثانيا : الإجراءات التنظيمية المتكررة  (الروتينات) </vt:lpstr>
      <vt:lpstr>       (1)- نزول التلاميذ من الفصل وتغير الملابس : </vt:lpstr>
      <vt:lpstr>(2)- الدخول إلى ساحة الملعب         وتقسيم التلاميذ : </vt:lpstr>
      <vt:lpstr>(3)- توزيع الأدوات واستعادتها </vt:lpstr>
      <vt:lpstr>(4)- استخدام المساحات </vt:lpstr>
      <vt:lpstr>(5)- إنهاء الحصة وخروج التلاميذ من  ساحة الملعب إلى غرفة تغير الملابس أو الفصل </vt:lpstr>
      <vt:lpstr>هل لديك أدنى فكرة عن الإجراءات التنظيمية لعمل التلاميذ ؟ ابحث ذلك بمشاركة مجموعتك خلال دقيقتين ثم اذكر ما توصلت إليه  </vt:lpstr>
      <vt:lpstr>ثالثاً : الإجراءات التنظيمية لعمل التلاميذ </vt:lpstr>
      <vt:lpstr>فعلى سبيل المثال يختلف التشكيل لأداء مهارة التمرير في كرة اليد وفقاً لعدد التلاميذ والكور المتاحة والمساحة أيضاً فقد يكون العمل في شكل قاطرتين متواجهتين مناسباُ في حال وجود كرة واحدة لكل قاطرتين ( أربعة قاطرات) والمساحة صغيرة </vt:lpstr>
      <vt:lpstr>الشريحة 22</vt:lpstr>
      <vt:lpstr> معايير تنظيم المجموعات </vt:lpstr>
      <vt:lpstr> أشكال تنظيم عمل المجموعات  </vt:lpstr>
      <vt:lpstr>الشريحة 25</vt:lpstr>
      <vt:lpstr>الانتشار الحر  </vt:lpstr>
      <vt:lpstr>الصفوف (( الأداء الفردي والزوجي )) </vt:lpstr>
      <vt:lpstr>القاطرات  (( الأداء الفردي والزوجي والمجموعات))</vt:lpstr>
      <vt:lpstr>الأشكال الهندسية</vt:lpstr>
      <vt:lpstr>الأشكال الهندسية</vt:lpstr>
      <vt:lpstr>الأشكال الهندسية</vt:lpstr>
      <vt:lpstr>ناقش مع مجموعتك درجة أهمية إدارة الفصل والسلوك , واذكر السبب الرئيسي لذلك </vt:lpstr>
      <vt:lpstr> رابعاً: إدارة الفصل والسلوك </vt:lpstr>
      <vt:lpstr>الشريحة 34</vt:lpstr>
      <vt:lpstr>الشريحة 35</vt:lpstr>
      <vt:lpstr>بعض التصرفات العلاجية التي يمكن أن يستفيد منها المعلم  في مثل هذه الظروف إذ عليه أن يقوم بإحدى الإجراءات التالية  وفقاً لحجم المشكلة : </vt:lpstr>
      <vt:lpstr>وهناك العديد من الإجراءات التي يمكن للمعلم   اتخاذها لمنع حدوث مشكلات نظامية مثل : </vt:lpstr>
      <vt:lpstr>ناقش مع مجموعتك  ماذا يدور في مخيلتك عندما تسمع كلمة الوقت ؟</vt:lpstr>
      <vt:lpstr> خامسا: تنظيم وإدارة الوقت  </vt:lpstr>
      <vt:lpstr>  وتشتمل هذه المبادئ على ما يلي : </vt:lpstr>
      <vt:lpstr>الشريحة 41</vt:lpstr>
      <vt:lpstr>الشريحة 42</vt:lpstr>
      <vt:lpstr>نهاية العرض  شكراً لكم لتفاعلكم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google</cp:lastModifiedBy>
  <cp:revision>106</cp:revision>
  <dcterms:created xsi:type="dcterms:W3CDTF">2014-03-05T08:28:36Z</dcterms:created>
  <dcterms:modified xsi:type="dcterms:W3CDTF">2015-03-08T03:41:04Z</dcterms:modified>
</cp:coreProperties>
</file>