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57" r:id="rId3"/>
    <p:sldId id="258" r:id="rId4"/>
    <p:sldId id="297" r:id="rId5"/>
    <p:sldId id="261" r:id="rId6"/>
    <p:sldId id="296" r:id="rId7"/>
    <p:sldId id="266" r:id="rId8"/>
    <p:sldId id="269" r:id="rId9"/>
    <p:sldId id="270" r:id="rId10"/>
    <p:sldId id="271" r:id="rId11"/>
    <p:sldId id="272" r:id="rId12"/>
    <p:sldId id="275" r:id="rId13"/>
    <p:sldId id="279" r:id="rId14"/>
    <p:sldId id="282" r:id="rId15"/>
    <p:sldId id="28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300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9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6B85A-0E11-45F3-8C22-D3F35C3DD022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572FB-3CBF-4AB7-98D9-B7AC0D5470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6B85A-0E11-45F3-8C22-D3F35C3DD022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572FB-3CBF-4AB7-98D9-B7AC0D54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6B85A-0E11-45F3-8C22-D3F35C3DD022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572FB-3CBF-4AB7-98D9-B7AC0D54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6B85A-0E11-45F3-8C22-D3F35C3DD022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572FB-3CBF-4AB7-98D9-B7AC0D54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6B85A-0E11-45F3-8C22-D3F35C3DD022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572FB-3CBF-4AB7-98D9-B7AC0D5470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6B85A-0E11-45F3-8C22-D3F35C3DD022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572FB-3CBF-4AB7-98D9-B7AC0D54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6B85A-0E11-45F3-8C22-D3F35C3DD022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572FB-3CBF-4AB7-98D9-B7AC0D54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6B85A-0E11-45F3-8C22-D3F35C3DD022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572FB-3CBF-4AB7-98D9-B7AC0D54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6B85A-0E11-45F3-8C22-D3F35C3DD022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572FB-3CBF-4AB7-98D9-B7AC0D5470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6B85A-0E11-45F3-8C22-D3F35C3DD022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572FB-3CBF-4AB7-98D9-B7AC0D54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6B85A-0E11-45F3-8C22-D3F35C3DD022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572FB-3CBF-4AB7-98D9-B7AC0D5470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206B85A-0E11-45F3-8C22-D3F35C3DD022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5572FB-3CBF-4AB7-98D9-B7AC0D5470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7406640" cy="1472184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Synovial fluid (SF)</a:t>
            </a:r>
            <a:b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ar-SA" dirty="0"/>
          </a:p>
        </p:txBody>
      </p:sp>
      <p:pic>
        <p:nvPicPr>
          <p:cNvPr id="1026" name="Picture 2" descr="http://www.indianbonefoundation.com/img/faq/IBF_Osteoarthritis_FAQ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90800"/>
            <a:ext cx="2971800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790688" cy="6400800"/>
          </a:xfrm>
        </p:spPr>
        <p:txBody>
          <a:bodyPr/>
          <a:lstStyle/>
          <a:p>
            <a:pPr marL="82296" indent="0">
              <a:buNone/>
            </a:pPr>
            <a:r>
              <a:rPr lang="en-GB" sz="2800" b="1" dirty="0" smtClean="0">
                <a:latin typeface="Times New Roman"/>
                <a:cs typeface="Times New Roman"/>
              </a:rPr>
              <a:t>•Viscosity:</a:t>
            </a: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Synovial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fluid is very viscous due to its high concentration of polymerized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hyaluronate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endParaRPr lang="en-US" dirty="0" smtClean="0"/>
          </a:p>
          <a:p>
            <a:pPr>
              <a:buNone/>
            </a:pPr>
            <a:r>
              <a:rPr lang="en-GB" sz="2800" b="1" dirty="0" smtClean="0">
                <a:latin typeface="Times New Roman"/>
                <a:cs typeface="Times New Roman"/>
              </a:rPr>
              <a:t>•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Clotting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 - Clotting of synovial fluid can result when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fibrinogen is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present. 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Fibrinog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en may have entered into the synovial capsule during damage to the synovial membrane or as a result of a traumatic tap.</a:t>
            </a:r>
          </a:p>
          <a:p>
            <a:pPr marL="82296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1504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6200"/>
            <a:ext cx="79248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i="1" dirty="0" smtClean="0">
                <a:latin typeface="Times New Roman"/>
                <a:cs typeface="Times New Roman"/>
              </a:rPr>
              <a:t>•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mucin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clot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mucin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clot test, also known as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Rope’s test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is an estimation of the integrity of the hyaluronic</a:t>
            </a:r>
          </a:p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  acid–protein complex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mucin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Normal synovial fluid forms a tight ropy clot upon the addition of acetic acid.</a:t>
            </a:r>
          </a:p>
          <a:p>
            <a:pPr>
              <a:spcBef>
                <a:spcPct val="0"/>
              </a:spcBef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 good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mucin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clot indicates good integrity of the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hyaluronate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. A poor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mucin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clot, one that breaks up easily, is associated with destruction or dilution of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hyaluronate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73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52400"/>
            <a:ext cx="8077200" cy="64452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Chemical examination:</a:t>
            </a:r>
            <a:endParaRPr lang="en-GB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Proteins: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normal range for synovial fluid protein is 1-3 g/dl.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Increased synovial fluid protein levels are seen in arthritis.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Glucose:</a:t>
            </a: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Normally, synovial fluid glucose levels are less</a:t>
            </a: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than 10 mg/</a:t>
            </a:r>
            <a:r>
              <a:rPr lang="en-GB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</a:t>
            </a:r>
            <a:r>
              <a:rPr lang="en-GB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lower than serum </a:t>
            </a:r>
            <a:r>
              <a:rPr lang="en-GB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levels.</a:t>
            </a:r>
            <a:endParaRPr lang="en-GB" sz="28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rtl="1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Joint disorders that are classified as infectious demonstrate decreases in synovial fluid glucose and can be as much as 20-100 mg/dl less than serum levels.</a:t>
            </a:r>
            <a:r>
              <a:rPr lang="en-US" dirty="0" smtClean="0">
                <a:ea typeface="Calibri" pitchFamily="34" charset="0"/>
                <a:cs typeface="Tahoma" pitchFamily="34" charset="0"/>
              </a:rPr>
              <a:t> </a:t>
            </a:r>
          </a:p>
          <a:p>
            <a:pPr marL="0" indent="0" rtl="1" eaLnBrk="1" hangingPunct="1">
              <a:spcBef>
                <a:spcPct val="0"/>
              </a:spcBef>
              <a:buFontTx/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="" xmlns:p14="http://schemas.microsoft.com/office/powerpoint/2010/main" val="39818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8913"/>
            <a:ext cx="7897813" cy="6480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Uric acid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Synovial fluid uric acid normally ranges from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6 to 8 mg/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presence of uric acid in synovial fluid is helpful in diagnosis of gout. </a:t>
            </a:r>
          </a:p>
          <a:p>
            <a:pPr eaLnBrk="1" hangingPunct="1">
              <a:buFontTx/>
              <a:buChar char="-"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Lactate dehydrogenase: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Lactate dehydrogenase (LD) can be elevated in synovial fluid, while serum levels remain normal.</a:t>
            </a:r>
          </a:p>
          <a:p>
            <a:pPr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- Synovial fluid LD levels are usually increased in (</a:t>
            </a:r>
            <a:r>
              <a:rPr lang="en-US" sz="2800" b="1" dirty="0" smtClean="0"/>
              <a:t>rheumatoid arthritis )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RA, infectious arthritis, and gout.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5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20" t="30867" r="50000" b="10277"/>
          <a:stretch>
            <a:fillRect/>
          </a:stretch>
        </p:blipFill>
        <p:spPr>
          <a:xfrm>
            <a:off x="1116013" y="0"/>
            <a:ext cx="6408737" cy="6858000"/>
          </a:xfrm>
        </p:spPr>
      </p:pic>
    </p:spTree>
    <p:extLst>
      <p:ext uri="{BB962C8B-B14F-4D97-AF65-F5344CB8AC3E}">
        <p14:creationId xmlns="" xmlns:p14="http://schemas.microsoft.com/office/powerpoint/2010/main" val="34352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2" descr="C:\Users\halmubarak.KSU1\Pictures\as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02"/>
          <a:stretch>
            <a:fillRect/>
          </a:stretch>
        </p:blipFill>
        <p:spPr bwMode="auto">
          <a:xfrm>
            <a:off x="0" y="44450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918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99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8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562088" cy="6629400"/>
          </a:xfrm>
        </p:spPr>
        <p:txBody>
          <a:bodyPr>
            <a:normAutofit/>
          </a:bodyPr>
          <a:lstStyle/>
          <a:p>
            <a:pPr marL="82296" indent="0">
              <a:lnSpc>
                <a:spcPct val="80000"/>
              </a:lnSpc>
              <a:buNone/>
              <a:defRPr/>
            </a:pPr>
            <a:r>
              <a:rPr lang="en-GB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Sputum</a:t>
            </a:r>
            <a:endParaRPr lang="en-GB" sz="4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80000"/>
              </a:lnSpc>
              <a:buNone/>
              <a:defRPr/>
            </a:pP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80000"/>
              </a:lnSpc>
              <a:buNone/>
              <a:defRPr/>
            </a:pP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80000"/>
              </a:lnSpc>
              <a:buNone/>
              <a:defRPr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Sputum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296" indent="0">
              <a:lnSpc>
                <a:spcPct val="80000"/>
              </a:lnSpc>
              <a:buNone/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It is mucus-like secretion, from lungs, bronchi,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trachea and can be coughed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up,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spit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swallowed.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ontaminated with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Epithelial cells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Nasal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secretions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Saliva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Bacteria</a:t>
            </a:r>
          </a:p>
          <a:p>
            <a:pPr>
              <a:lnSpc>
                <a:spcPct val="80000"/>
              </a:lnSpc>
              <a:defRPr/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11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09600"/>
            <a:ext cx="7790688" cy="65532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produced by surface epithelial cells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submucous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glands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Tx/>
              <a:buChar char="-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Mucus layer covers the airways and protects bronchial epithelium against inhaled noxious substances.</a:t>
            </a:r>
          </a:p>
          <a:p>
            <a:endParaRPr lang="en-US" dirty="0"/>
          </a:p>
        </p:txBody>
      </p:sp>
      <p:pic>
        <p:nvPicPr>
          <p:cNvPr id="4" name="Picture 2" descr="http://www.nature.com/ni/journal/v16/n1/images/ni.3045-F1.jpg"/>
          <p:cNvPicPr>
            <a:picLocks noChangeAspect="1" noChangeArrowheads="1"/>
          </p:cNvPicPr>
          <p:nvPr/>
        </p:nvPicPr>
        <p:blipFill>
          <a:blip r:embed="rId2" cstate="print"/>
          <a:srcRect l="31501" b="45238"/>
          <a:stretch>
            <a:fillRect/>
          </a:stretch>
        </p:blipFill>
        <p:spPr bwMode="auto">
          <a:xfrm>
            <a:off x="1676400" y="3352800"/>
            <a:ext cx="61722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824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"/>
            <a:ext cx="7924800" cy="6705600"/>
          </a:xfrm>
        </p:spPr>
        <p:txBody>
          <a:bodyPr/>
          <a:lstStyle/>
          <a:p>
            <a:pPr marL="82296" indent="0" algn="ctr">
              <a:buNone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Synovial fluid (SF)</a:t>
            </a:r>
          </a:p>
          <a:p>
            <a:pPr marL="82296" indent="0"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Synovial fluid (joint fluid) (synovia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Synovial fluid is a plasma dialysate modified by constituents secreted by the joint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tissues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Joint fluid is called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synovial fluid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because of its resemblance to egg white.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Syn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like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ovia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egg)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 viscous, mucinous substance that lubricates most joints.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2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"/>
            <a:ext cx="7790688" cy="6553200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mucus-like secretion may become infected,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blood stained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or contain abnormal cells that may lead to a diagnosis.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- 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Irritation of the respiratory system causes both inflammation of the air passages and a notable increase in mucus secretion. 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99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Chemical composition: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990600" y="981075"/>
            <a:ext cx="7696200" cy="5145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95% water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5 %  solids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including: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- Carbohydrates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- Proteins ( enzymes,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immunoglobulins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- Lipids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- DNA from broken WBC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- Macrophages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- Bronchial epithelial cells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"/>
            <a:ext cx="7790688" cy="6629400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sputum culture is done to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Detect and identify bacteria or fungi that are causing an infection (such as  pneumonia or  tuberculosis) of the lungs or the airways leading to the lungs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- Symptoms of a lung infection may include difficulty breathing, pain when breathing, or a cough that produces bloody or greenish brown  sputum.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39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0"/>
            <a:ext cx="82296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Normal sputum is colorless and clear.</a:t>
            </a:r>
          </a:p>
          <a:p>
            <a:pPr eaLnBrk="1" hangingPunct="1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Yellow color if puss is present as in pneumonia.</a:t>
            </a:r>
          </a:p>
          <a:p>
            <a:pPr eaLnBrk="1" hangingPunct="1"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Rusty color may be due to decomposed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heamoglobin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 color if there was recent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 in  pulmonary infection,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tuberculousis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3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04800"/>
            <a:ext cx="82296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Pneumonia</a:t>
            </a:r>
          </a:p>
          <a:p>
            <a:pPr algn="ctr" eaLnBrk="1" hangingPunct="1">
              <a:buFontTx/>
              <a:buNone/>
            </a:pPr>
            <a:endParaRPr lang="en-GB" sz="44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Pneumonia occurs when the lungs become inflamed and infected. </a:t>
            </a:r>
          </a:p>
          <a:p>
            <a:pPr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Because the lungs are infected, pneumonia makes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it difficult to breath.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 It often follows a common cold or the flu.</a:t>
            </a:r>
          </a:p>
          <a:p>
            <a:pPr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Pneumonia can be caused by either bacteria, fungi, parasites or a virus.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air sacs may fill with fluid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9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25604" name="Picture 2" descr="D:\sputum\tumblr_inline_mk1k8zDz471qz4rgp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39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9938" name="Picture 2" descr="http://www.nature.com/ni/journal/v16/n1/images/ni.3045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28600"/>
            <a:ext cx="901065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https://www.youtube.com/watch?v=-hZ8OGpWBrY&amp;list=PLfk7Z-Egnx6XQeRf2KKXDrYKtjXy375AH</a:t>
            </a: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"/>
            <a:ext cx="8001000" cy="66294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Human joints are lined with a tissue called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synovium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Synovium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produces synovia, also called </a:t>
            </a:r>
            <a:r>
              <a:rPr lang="en-US" sz="3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synovial fluid.</a:t>
            </a:r>
          </a:p>
          <a:p>
            <a:pPr>
              <a:buFontTx/>
              <a:buChar char="-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This fluid capsule cushions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diarthrotic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joints allowing the bones to freely articulate.</a:t>
            </a:r>
          </a:p>
          <a:p>
            <a:pPr>
              <a:buFontTx/>
              <a:buChar char="-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inner membrane of synovial joints is called the 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synovial membrane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and secretes synovial fluid into the joint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cavity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which </a:t>
            </a:r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is formed by </a:t>
            </a:r>
            <a:r>
              <a:rPr lang="en-GB" sz="30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ultrafiltration</a:t>
            </a:r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 of plasma across the synovial membrane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This fluid forms a thin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layer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at the surface of cartilage.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Normal synovial fluid contains  3-4 mg/ml  of 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hyaluronic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acid)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2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20" t="30867" r="50000" b="10277"/>
          <a:stretch>
            <a:fillRect/>
          </a:stretch>
        </p:blipFill>
        <p:spPr>
          <a:xfrm>
            <a:off x="1116013" y="0"/>
            <a:ext cx="6408737" cy="6858000"/>
          </a:xfrm>
        </p:spPr>
      </p:pic>
    </p:spTree>
    <p:extLst>
      <p:ext uri="{BB962C8B-B14F-4D97-AF65-F5344CB8AC3E}">
        <p14:creationId xmlns="" xmlns:p14="http://schemas.microsoft.com/office/powerpoint/2010/main" val="34352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4294967295"/>
          </p:nvPr>
        </p:nvSpPr>
        <p:spPr>
          <a:xfrm>
            <a:off x="304800" y="304800"/>
            <a:ext cx="8839200" cy="6781800"/>
          </a:xfrm>
        </p:spPr>
        <p:txBody>
          <a:bodyPr>
            <a:normAutofit fontScale="85000" lnSpcReduction="20000"/>
          </a:bodyPr>
          <a:lstStyle/>
          <a:p>
            <a:pPr marL="82296" indent="0" algn="ctr" eaLnBrk="1" hangingPunct="1">
              <a:buNone/>
            </a:pP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4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Hyaluronic</a:t>
            </a:r>
            <a:r>
              <a:rPr lang="en-US" sz="4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  <a:p>
            <a:pPr marL="82296" indent="0" algn="ctr" eaLnBrk="1" hangingPunct="1">
              <a:buNone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Normal synovial fluid contains  3-4 mg/ml  of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hyaluronic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acid), a polymer of disaccharides composed of D-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glucuronic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acid and D-N-acetyl glucosamine joined by alternating beta-1,4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and beta-1,3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bond.</a:t>
            </a:r>
          </a:p>
          <a:p>
            <a:pPr eaLnBrk="1" hangingPunct="1">
              <a:buFontTx/>
              <a:buNone/>
            </a:pPr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Hyaluronan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is synthesized by the synovial membrane and 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secreted into the joint cavity thus,</a:t>
            </a:r>
          </a:p>
          <a:p>
            <a:pPr eaLnBrk="1" hangingPunct="1">
              <a:buFontTx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providing the synovial fluid with its characteristic; viscous and  </a:t>
            </a:r>
          </a:p>
          <a:p>
            <a:pPr eaLnBrk="1" hangingPunct="1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elastic properties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lubricating  the surfaces between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synovium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cartilage</a:t>
            </a:r>
          </a:p>
          <a:p>
            <a:pPr eaLnBrk="1" hangingPunct="1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This high content of hyaluronic acid is a distinctive </a:t>
            </a:r>
          </a:p>
          <a:p>
            <a:pPr eaLnBrk="1" hangingPunct="1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feature of the synovial fluid.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eaLnBrk="1" hangingPunct="1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38202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57200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secreted by synovial cells , which also has a lubricating role.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838200"/>
            <a:ext cx="2622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lubricin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4294967295"/>
          </p:nvPr>
        </p:nvSpPr>
        <p:spPr>
          <a:xfrm>
            <a:off x="0" y="76200"/>
            <a:ext cx="10058400" cy="68580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3500" b="1" dirty="0" smtClean="0">
                <a:solidFill>
                  <a:schemeClr val="accent3">
                    <a:lumMod val="75000"/>
                  </a:schemeClr>
                </a:solidFill>
              </a:rPr>
              <a:t>Function of the synovial fluid </a:t>
            </a:r>
          </a:p>
          <a:p>
            <a:pPr algn="ctr" eaLnBrk="1" hangingPunct="1">
              <a:buFontTx/>
              <a:buNone/>
            </a:pPr>
            <a:endParaRPr lang="en-US" sz="35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sz="2000" baseline="30000" dirty="0" smtClean="0"/>
              <a:t> </a:t>
            </a:r>
            <a:r>
              <a:rPr lang="en-US" sz="2000" dirty="0" smtClean="0"/>
              <a:t>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Synovial fluid forms a thin layer (roughly 50  µm) at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the surface of cartilage and performing the following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functions: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1) reduction of friction - synovial fluid lubricates the  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articulating joints thus reducing friction during joint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movement 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2) shock absorption.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3) The fluid supplies oxygen and nutrients and removes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carbon dioxide and metabolic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wastes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4) It also contains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phagocytic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cells that remove microbes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and the debris that results from normal wear and tear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in the joint.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6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"/>
            <a:ext cx="7790688" cy="6553200"/>
          </a:xfrm>
        </p:spPr>
        <p:txBody>
          <a:bodyPr/>
          <a:lstStyle/>
          <a:p>
            <a:pPr algn="ctr"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Collection of the synovial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fluid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Synovial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fluid can 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collected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a procedure termed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arthrocentisis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Arthrocentisis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the method for obtaining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synovial fluids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by using a needle aspiration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synovial fluid.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58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"/>
            <a:ext cx="7790688" cy="6553200"/>
          </a:xfrm>
        </p:spPr>
        <p:txBody>
          <a:bodyPr>
            <a:normAutofit fontScale="92500"/>
          </a:bodyPr>
          <a:lstStyle/>
          <a:p>
            <a:pPr marL="82296" indent="0" algn="ctr"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Laboratory testing</a:t>
            </a:r>
          </a:p>
          <a:p>
            <a:pPr marL="82296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• Volume:</a:t>
            </a: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amount of fluid contained in joints is usually small.</a:t>
            </a: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knee joint normally contains up to 4 ml of fluid.</a:t>
            </a:r>
          </a:p>
          <a:p>
            <a:pPr marL="82296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Color and clarity:</a:t>
            </a:r>
          </a:p>
          <a:p>
            <a:pPr marL="82296" indent="0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Synovial fluid: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colorless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– pale  yellow</a:t>
            </a:r>
          </a:p>
          <a:p>
            <a:pPr marL="82296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Apearance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clear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u="sng" dirty="0">
                <a:latin typeface="Times New Roman" pitchFamily="18" charset="0"/>
                <a:cs typeface="Times New Roman" pitchFamily="18" charset="0"/>
              </a:rPr>
              <a:t>Other appearances may indicate various disease</a:t>
            </a:r>
          </a:p>
          <a:p>
            <a:pPr>
              <a:lnSpc>
                <a:spcPct val="90000"/>
              </a:lnSpc>
              <a:buNone/>
            </a:pPr>
            <a:r>
              <a:rPr lang="en-GB" sz="2800" u="sng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states: </a:t>
            </a:r>
            <a:endParaRPr lang="en-GB" sz="28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yellow/cloudy 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fluids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usually involve an inflammatory processes.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A white/cloudy synovial fluid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may contain crystals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brown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SF indicates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hemorrhage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into the joint.</a:t>
            </a:r>
          </a:p>
          <a:p>
            <a:pPr>
              <a:lnSpc>
                <a:spcPct val="90000"/>
              </a:lnSpc>
              <a:buNone/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8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631</TotalTime>
  <Words>998</Words>
  <Application>Microsoft Office PowerPoint</Application>
  <PresentationFormat>On-screen Show (4:3)</PresentationFormat>
  <Paragraphs>152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Solstice</vt:lpstr>
      <vt:lpstr>Synovial fluid (SF)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        Chemical composition: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AAN</dc:creator>
  <cp:lastModifiedBy>aalbity</cp:lastModifiedBy>
  <cp:revision>50</cp:revision>
  <dcterms:created xsi:type="dcterms:W3CDTF">2015-11-30T19:54:55Z</dcterms:created>
  <dcterms:modified xsi:type="dcterms:W3CDTF">2016-12-04T07:53:09Z</dcterms:modified>
</cp:coreProperties>
</file>