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24"/>
    <p:restoredTop sz="94677"/>
  </p:normalViewPr>
  <p:slideViewPr>
    <p:cSldViewPr snapToGrid="0" snapToObjects="1">
      <p:cViewPr varScale="1">
        <p:scale>
          <a:sx n="129" d="100"/>
          <a:sy n="129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
المستوى الثاني
المستوى الثالث
المستوى الرابع
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259370-DCD1-E94F-9FCF-4A8A7C44E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1486" y="1925077"/>
            <a:ext cx="5482634" cy="1698171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/>
              <a:t>صيام المريض و حجه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DA54DDDE-FEFC-374A-8DB9-DA3FF52E5191}"/>
              </a:ext>
            </a:extLst>
          </p:cNvPr>
          <p:cNvSpPr txBox="1"/>
          <p:nvPr/>
        </p:nvSpPr>
        <p:spPr>
          <a:xfrm>
            <a:off x="3753446" y="4344126"/>
            <a:ext cx="28346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457200" rtl="1" eaLnBrk="1" latinLnBrk="0" hangingPunct="1"/>
            <a:r>
              <a:rPr lang="ar-SA" dirty="0"/>
              <a:t>الوحدة السادسة 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102B9687-C95D-9348-9E23-53D9BB8EE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74" b="98396" l="370" r="97778">
                        <a14:foregroundMark x1="82222" y1="9626" x2="82222" y2="17112"/>
                        <a14:foregroundMark x1="82222" y1="17112" x2="84815" y2="8556"/>
                        <a14:foregroundMark x1="84815" y1="8556" x2="87037" y2="17647"/>
                        <a14:foregroundMark x1="87037" y1="17647" x2="91481" y2="9626"/>
                        <a14:foregroundMark x1="91481" y1="9626" x2="92963" y2="14973"/>
                        <a14:foregroundMark x1="92963" y1="4813" x2="94074" y2="11765"/>
                        <a14:foregroundMark x1="94074" y1="11765" x2="95556" y2="4813"/>
                        <a14:foregroundMark x1="95556" y1="4813" x2="85926" y2="2674"/>
                        <a14:foregroundMark x1="85926" y1="2674" x2="69630" y2="3209"/>
                        <a14:foregroundMark x1="97037" y1="3743" x2="97778" y2="40107"/>
                        <a14:foregroundMark x1="70741" y1="96257" x2="61852" y2="95187"/>
                        <a14:foregroundMark x1="61852" y1="95187" x2="70000" y2="91979"/>
                        <a14:foregroundMark x1="70000" y1="91979" x2="74815" y2="91979"/>
                        <a14:foregroundMark x1="72593" y1="98930" x2="62963" y2="98396"/>
                        <a14:foregroundMark x1="62963" y1="98396" x2="62222" y2="98396"/>
                        <a14:foregroundMark x1="25185" y1="36898" x2="34815" y2="40107"/>
                        <a14:foregroundMark x1="34815" y1="40107" x2="27037" y2="44385"/>
                        <a14:foregroundMark x1="27037" y1="44385" x2="19630" y2="41711"/>
                        <a14:foregroundMark x1="19630" y1="37433" x2="10370" y2="35829"/>
                        <a14:foregroundMark x1="10370" y1="35829" x2="7037" y2="32620"/>
                        <a14:foregroundMark x1="3333" y1="29412" x2="2222" y2="27273"/>
                        <a14:foregroundMark x1="29259" y1="34225" x2="31111" y2="34225"/>
                        <a14:foregroundMark x1="24074" y1="33690" x2="23333" y2="33155"/>
                        <a14:foregroundMark x1="24444" y1="33690" x2="26667" y2="34225"/>
                        <a14:foregroundMark x1="42963" y1="40107" x2="44815" y2="41711"/>
                        <a14:foregroundMark x1="35185" y1="39037" x2="37037" y2="37968"/>
                        <a14:foregroundMark x1="14444" y1="39037" x2="15556" y2="40107"/>
                        <a14:foregroundMark x1="31852" y1="42246" x2="28519" y2="49198"/>
                        <a14:foregroundMark x1="28519" y1="49198" x2="25926" y2="47059"/>
                        <a14:foregroundMark x1="30000" y1="48128" x2="38148" y2="48663"/>
                        <a14:foregroundMark x1="370" y1="25668" x2="370" y2="2566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61200" y="0"/>
            <a:ext cx="513080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72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>
            <a:extLst>
              <a:ext uri="{FF2B5EF4-FFF2-40B4-BE49-F238E27FC236}">
                <a16:creationId xmlns:a16="http://schemas.microsoft.com/office/drawing/2014/main" id="{65A2EDE0-7293-6745-9E5A-F8986B3284CC}"/>
              </a:ext>
            </a:extLst>
          </p:cNvPr>
          <p:cNvSpPr/>
          <p:nvPr/>
        </p:nvSpPr>
        <p:spPr>
          <a:xfrm>
            <a:off x="7374834" y="371012"/>
            <a:ext cx="4412974" cy="2932043"/>
          </a:xfrm>
          <a:prstGeom prst="cloudCallout">
            <a:avLst/>
          </a:prstGeom>
          <a:solidFill>
            <a:schemeClr val="bg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/>
          </a:p>
        </p:txBody>
      </p:sp>
      <p:sp>
        <p:nvSpPr>
          <p:cNvPr id="3" name="وسيلة شرح على شكل سحابة 2">
            <a:extLst>
              <a:ext uri="{FF2B5EF4-FFF2-40B4-BE49-F238E27FC236}">
                <a16:creationId xmlns:a16="http://schemas.microsoft.com/office/drawing/2014/main" id="{908C071F-6497-FE4C-9A39-8EBC23B1FE8F}"/>
              </a:ext>
            </a:extLst>
          </p:cNvPr>
          <p:cNvSpPr/>
          <p:nvPr/>
        </p:nvSpPr>
        <p:spPr>
          <a:xfrm>
            <a:off x="1523999" y="371012"/>
            <a:ext cx="5320937" cy="3051457"/>
          </a:xfrm>
          <a:prstGeom prst="cloudCallout">
            <a:avLst/>
          </a:prstGeom>
          <a:solidFill>
            <a:schemeClr val="bg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 dirty="0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0B8EF771-C14E-A84C-91E2-FD48B38CC260}"/>
              </a:ext>
            </a:extLst>
          </p:cNvPr>
          <p:cNvSpPr txBox="1"/>
          <p:nvPr/>
        </p:nvSpPr>
        <p:spPr>
          <a:xfrm>
            <a:off x="3786810" y="3756990"/>
            <a:ext cx="5367130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457200" rtl="1" eaLnBrk="1" latinLnBrk="0" hangingPunct="1"/>
            <a:r>
              <a:rPr lang="ar-SA" b="1" dirty="0"/>
              <a:t>احكام التداوي في الحج :</a:t>
            </a:r>
          </a:p>
          <a:p>
            <a:pPr marL="0" algn="ctr" defTabSz="457200" rtl="1" eaLnBrk="1" latinLnBrk="0" hangingPunct="1"/>
            <a:endParaRPr lang="ar-SA" dirty="0"/>
          </a:p>
          <a:p>
            <a:pPr marL="0" algn="r" defTabSz="457200" rtl="1" eaLnBrk="1" latinLnBrk="0" hangingPunct="1"/>
            <a:r>
              <a:rPr lang="ar-SA" dirty="0"/>
              <a:t> اذا قدر الله سبحانه و تعالى على الحاج في أيام أداء المناسك مرضا غير محصور لكن يحتاج الى عمليه جراحيه فماذا يفعل ؟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C461A9F8-1077-9845-A6F7-E999F749D59F}"/>
              </a:ext>
            </a:extLst>
          </p:cNvPr>
          <p:cNvSpPr txBox="1"/>
          <p:nvPr/>
        </p:nvSpPr>
        <p:spPr>
          <a:xfrm>
            <a:off x="7797247" y="919730"/>
            <a:ext cx="356814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600" dirty="0"/>
              <a:t>يجوز له إجراؤها ، ولا شيء عليه متى لم يستلزم العلاج فعل شيء من محظورات الاحرام . </a:t>
            </a:r>
          </a:p>
          <a:p>
            <a:pPr algn="r"/>
            <a:r>
              <a:rPr lang="ar-SA" sz="1600" dirty="0"/>
              <a:t>فعن ابن نحيفة </a:t>
            </a:r>
            <a:r>
              <a:rPr lang="ar-SA" sz="1200" dirty="0"/>
              <a:t>رضي الله عنه </a:t>
            </a:r>
            <a:r>
              <a:rPr lang="ar-SA" sz="1600" dirty="0"/>
              <a:t>( احتجم النبي </a:t>
            </a:r>
            <a:r>
              <a:rPr lang="ar-SA" sz="1200" dirty="0"/>
              <a:t>صلى الله عليه وسلم </a:t>
            </a:r>
            <a:r>
              <a:rPr lang="ar-SA" sz="1600" dirty="0"/>
              <a:t>و هو محرم بلحي جمل في وسط رأسه ) 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A7B2569A-5B15-9F49-92CA-BCB508DC43E0}"/>
              </a:ext>
            </a:extLst>
          </p:cNvPr>
          <p:cNvSpPr txBox="1"/>
          <p:nvPr/>
        </p:nvSpPr>
        <p:spPr>
          <a:xfrm>
            <a:off x="1920240" y="919730"/>
            <a:ext cx="427155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600" dirty="0"/>
              <a:t>فان تضمن التداوي بالجراحة فعل شيء من المحظورات الاحرام، فانه يرخص للمريض فعل ذلك و لاشي عليه ، وتلزمه الفدية في كل ما سبق .</a:t>
            </a:r>
          </a:p>
          <a:p>
            <a:pPr algn="r"/>
            <a:endParaRPr lang="ar-SA" sz="1600" dirty="0"/>
          </a:p>
          <a:p>
            <a:pPr algn="r"/>
            <a:r>
              <a:rPr lang="ar-SA" sz="1600" dirty="0"/>
              <a:t> لقوله </a:t>
            </a:r>
            <a:r>
              <a:rPr lang="ar-SA" sz="1400" dirty="0"/>
              <a:t>تعالى </a:t>
            </a:r>
            <a:r>
              <a:rPr lang="ar-SA" sz="1400" dirty="0">
                <a:sym typeface="Wingdings" pitchFamily="2" charset="2"/>
              </a:rPr>
              <a:t>(</a:t>
            </a:r>
            <a:r>
              <a:rPr lang="ar-SA" sz="1600" dirty="0"/>
              <a:t>فَمَن كَانَ مِنكُم مَّرِيضًا أَوْ بِهِ أَذًى مِّن رَّأْسِهِ فَفِدْيَةٌ مِّن صِيَامٍ أَوْ صَدَقَةٍ أَوْ نُسُكٍ </a:t>
            </a:r>
            <a:r>
              <a:rPr lang="ar-SA" sz="1600" dirty="0" err="1"/>
              <a:t>ۚ</a:t>
            </a:r>
            <a:r>
              <a:rPr lang="ar-SA" sz="1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4981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وجة 1">
            <a:extLst>
              <a:ext uri="{FF2B5EF4-FFF2-40B4-BE49-F238E27FC236}">
                <a16:creationId xmlns:a16="http://schemas.microsoft.com/office/drawing/2014/main" id="{2517E51D-368F-6E45-83EA-6987B3218920}"/>
              </a:ext>
            </a:extLst>
          </p:cNvPr>
          <p:cNvSpPr/>
          <p:nvPr/>
        </p:nvSpPr>
        <p:spPr>
          <a:xfrm>
            <a:off x="6844938" y="511625"/>
            <a:ext cx="4963886" cy="2573384"/>
          </a:xfrm>
          <a:prstGeom prst="wave">
            <a:avLst/>
          </a:prstGeom>
          <a:solidFill>
            <a:schemeClr val="bg2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96BB0E68-FD84-4148-A5AE-700E8ECB290A}"/>
              </a:ext>
            </a:extLst>
          </p:cNvPr>
          <p:cNvSpPr txBox="1"/>
          <p:nvPr/>
        </p:nvSpPr>
        <p:spPr>
          <a:xfrm>
            <a:off x="6844937" y="1340843"/>
            <a:ext cx="496388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dirty="0"/>
              <a:t>لا تدع الدقائق تضيع سدى واملأ صحيفتك بما فيه هدى : إن أحب الكلام إلى الله سبحان الله وبحمده سبحان الله العظيم.</a:t>
            </a:r>
            <a:br>
              <a:rPr lang="ar-SA" b="1" dirty="0"/>
            </a:br>
            <a:br>
              <a:rPr lang="ar-SA" dirty="0"/>
            </a:br>
            <a:endParaRPr lang="ar-SA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F63F574B-2590-8A41-8568-ED97DD842DF7}"/>
              </a:ext>
            </a:extLst>
          </p:cNvPr>
          <p:cNvSpPr txBox="1"/>
          <p:nvPr/>
        </p:nvSpPr>
        <p:spPr>
          <a:xfrm>
            <a:off x="7067006" y="4297680"/>
            <a:ext cx="474181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r>
              <a:rPr lang="ar-SA" dirty="0"/>
              <a:t>عمل الطالبات :</a:t>
            </a:r>
          </a:p>
          <a:p>
            <a:pPr marL="0" algn="r" defTabSz="457200" rtl="1" eaLnBrk="1" latinLnBrk="0" hangingPunct="1"/>
            <a:r>
              <a:rPr lang="ar-SA" dirty="0"/>
              <a:t>فاطمة السليمان</a:t>
            </a:r>
            <a:r>
              <a:rPr lang="en-US" dirty="0"/>
              <a:t> </a:t>
            </a:r>
          </a:p>
          <a:p>
            <a:pPr marL="0" algn="r" defTabSz="457200" rtl="1" eaLnBrk="1" latinLnBrk="0" hangingPunct="1"/>
            <a:r>
              <a:rPr lang="ar-SA" dirty="0"/>
              <a:t>سارة آل مريع </a:t>
            </a:r>
          </a:p>
          <a:p>
            <a:pPr marL="0" algn="r" defTabSz="457200" rtl="1" eaLnBrk="1" latinLnBrk="0" hangingPunct="1"/>
            <a:r>
              <a:rPr lang="ar-SA" dirty="0"/>
              <a:t>نورة الدوسري </a:t>
            </a:r>
          </a:p>
        </p:txBody>
      </p:sp>
      <p:sp>
        <p:nvSpPr>
          <p:cNvPr id="7" name="موجة 6">
            <a:extLst>
              <a:ext uri="{FF2B5EF4-FFF2-40B4-BE49-F238E27FC236}">
                <a16:creationId xmlns:a16="http://schemas.microsoft.com/office/drawing/2014/main" id="{5810012D-94D7-2546-B67F-6BAEEF5FC351}"/>
              </a:ext>
            </a:extLst>
          </p:cNvPr>
          <p:cNvSpPr/>
          <p:nvPr/>
        </p:nvSpPr>
        <p:spPr>
          <a:xfrm>
            <a:off x="1214846" y="1340843"/>
            <a:ext cx="5003075" cy="3135086"/>
          </a:xfrm>
          <a:prstGeom prst="wave">
            <a:avLst/>
          </a:prstGeom>
          <a:solidFill>
            <a:schemeClr val="bg2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endParaRPr lang="ar-SA" b="1" dirty="0"/>
          </a:p>
          <a:p>
            <a:pPr algn="r" rtl="1"/>
            <a:endParaRPr lang="ar-SA" b="1" dirty="0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23A7D091-E067-724D-9FBE-D388E8E72BF4}"/>
              </a:ext>
            </a:extLst>
          </p:cNvPr>
          <p:cNvSpPr txBox="1"/>
          <p:nvPr/>
        </p:nvSpPr>
        <p:spPr>
          <a:xfrm>
            <a:off x="1214845" y="2123556"/>
            <a:ext cx="41148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1600" b="1" dirty="0"/>
              <a:t>( قَالَ إِنَّمَا أَشْكُو بَثِّي وَحُزْنِي إِلَى اللَّهِ وَأَعْلَمُ مِنَ اللَّهِ مَا لَا تَعْلَمُونَ )</a:t>
            </a:r>
          </a:p>
          <a:p>
            <a:pPr algn="r" rtl="1"/>
            <a:endParaRPr lang="ar-SA" sz="1600" b="1" dirty="0"/>
          </a:p>
          <a:p>
            <a:pPr algn="r" rtl="1"/>
            <a:endParaRPr lang="ar-SA" sz="1600" b="1" dirty="0"/>
          </a:p>
          <a:p>
            <a:pPr algn="r" rtl="1"/>
            <a:r>
              <a:rPr lang="ar-SA" sz="1600" b="1" dirty="0"/>
              <a:t>اوجاعك التي لم يلتفت لها احد هي تحت عناية الله فثق بالله .</a:t>
            </a:r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41529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24D3E8-EF0A-A54D-8445-84388CA8C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4812" y="34223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ar-SA" sz="2800" dirty="0"/>
              <a:t>احوال المريض في الصوم و ما يتعلق بذلك من أحكام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608AE8E-72EC-DA40-BDE4-59BB4AF1B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7087" y="2843783"/>
            <a:ext cx="5059301" cy="1710799"/>
          </a:xfrm>
        </p:spPr>
        <p:txBody>
          <a:bodyPr/>
          <a:lstStyle/>
          <a:p>
            <a:r>
              <a:rPr lang="ar-SA" dirty="0"/>
              <a:t>أولا : أحوال المريض :</a:t>
            </a:r>
          </a:p>
          <a:p>
            <a:r>
              <a:rPr lang="ar-SA" dirty="0"/>
              <a:t>للمريض أحوال في صومه ، تتنوع بحسب درجة المرض الذي أصابه ، وبما يأتي بيان درجات مرض الصائم ، و ما يجب مع كل منها :</a:t>
            </a:r>
          </a:p>
          <a:p>
            <a:endParaRPr lang="ar-SA" dirty="0"/>
          </a:p>
        </p:txBody>
      </p:sp>
      <p:sp>
        <p:nvSpPr>
          <p:cNvPr id="5" name="مستطيل مستدير الزوايا 4">
            <a:extLst>
              <a:ext uri="{FF2B5EF4-FFF2-40B4-BE49-F238E27FC236}">
                <a16:creationId xmlns:a16="http://schemas.microsoft.com/office/drawing/2014/main" id="{942F13B7-DBD7-954F-BD01-28CF79BA9595}"/>
              </a:ext>
            </a:extLst>
          </p:cNvPr>
          <p:cNvSpPr/>
          <p:nvPr/>
        </p:nvSpPr>
        <p:spPr>
          <a:xfrm>
            <a:off x="1818452" y="1406472"/>
            <a:ext cx="3275777" cy="13072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400" b="1" dirty="0"/>
              <a:t>مرض خفيف </a:t>
            </a:r>
            <a:r>
              <a:rPr lang="ar-SA" sz="1400" dirty="0"/>
              <a:t>لا يشق معه الصوم كالزكام الخفيف ( وجوب الصوم عليه ) </a:t>
            </a:r>
          </a:p>
        </p:txBody>
      </p:sp>
      <p:sp>
        <p:nvSpPr>
          <p:cNvPr id="6" name="مستطيل مستدير الزوايا 5">
            <a:extLst>
              <a:ext uri="{FF2B5EF4-FFF2-40B4-BE49-F238E27FC236}">
                <a16:creationId xmlns:a16="http://schemas.microsoft.com/office/drawing/2014/main" id="{B891EF90-AD71-1E45-8934-471670053DB1}"/>
              </a:ext>
            </a:extLst>
          </p:cNvPr>
          <p:cNvSpPr/>
          <p:nvPr/>
        </p:nvSpPr>
        <p:spPr>
          <a:xfrm>
            <a:off x="1725205" y="5550460"/>
            <a:ext cx="3369023" cy="119026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400" b="1" dirty="0"/>
              <a:t>مرض شاق يخشى أن يطول بالصوم </a:t>
            </a:r>
            <a:r>
              <a:rPr lang="ar-SA" sz="1400" dirty="0"/>
              <a:t>، كالتهاب الرئة الشديد( كسابقه ليس له صوم ) </a:t>
            </a:r>
          </a:p>
        </p:txBody>
      </p:sp>
      <p:sp>
        <p:nvSpPr>
          <p:cNvPr id="7" name="مستطيل مستدير الزوايا 6">
            <a:extLst>
              <a:ext uri="{FF2B5EF4-FFF2-40B4-BE49-F238E27FC236}">
                <a16:creationId xmlns:a16="http://schemas.microsoft.com/office/drawing/2014/main" id="{E46973D2-0821-E747-992C-367BCE0C1918}"/>
              </a:ext>
            </a:extLst>
          </p:cNvPr>
          <p:cNvSpPr/>
          <p:nvPr/>
        </p:nvSpPr>
        <p:spPr>
          <a:xfrm>
            <a:off x="1818451" y="2843783"/>
            <a:ext cx="3275777" cy="127674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400" b="1" dirty="0"/>
              <a:t>٢</a:t>
            </a:r>
            <a:r>
              <a:rPr lang="ar-SA" sz="1400" dirty="0"/>
              <a:t>- </a:t>
            </a:r>
            <a:r>
              <a:rPr lang="ar-SA" sz="1400" b="1" dirty="0"/>
              <a:t>مرض شاق </a:t>
            </a:r>
            <a:r>
              <a:rPr lang="ar-SA" sz="1400" dirty="0"/>
              <a:t>لكنه لا يزيد عند الصوم كألم الظهر و الركبة الشديدين  ( يكون مخير بين الصوم و الفطر ) </a:t>
            </a:r>
          </a:p>
        </p:txBody>
      </p:sp>
      <p:sp>
        <p:nvSpPr>
          <p:cNvPr id="8" name="مستطيل مستدير الزوايا 7">
            <a:extLst>
              <a:ext uri="{FF2B5EF4-FFF2-40B4-BE49-F238E27FC236}">
                <a16:creationId xmlns:a16="http://schemas.microsoft.com/office/drawing/2014/main" id="{28D98D91-90B1-6D43-9FBB-F71180EC30C2}"/>
              </a:ext>
            </a:extLst>
          </p:cNvPr>
          <p:cNvSpPr/>
          <p:nvPr/>
        </p:nvSpPr>
        <p:spPr>
          <a:xfrm>
            <a:off x="1765917" y="4237809"/>
            <a:ext cx="3328311" cy="120065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400" b="1" dirty="0"/>
              <a:t>٣-مرض شاق يزيد أثره بالصوم </a:t>
            </a:r>
            <a:r>
              <a:rPr lang="ar-SA" sz="1400" dirty="0"/>
              <a:t>، او  مرض من شأنه ان يحدث عند الصوم مثل، ارتفاع او انخفاض السكر ( يجب على المريض ان يفطر لقوله تعالى (</a:t>
            </a:r>
            <a:r>
              <a:rPr lang="ar-SA" sz="1400" dirty="0">
                <a:sym typeface="Wingdings" pitchFamily="2" charset="2"/>
              </a:rPr>
              <a:t>: </a:t>
            </a:r>
            <a:r>
              <a:rPr lang="ar-SA" sz="1400" b="1" dirty="0">
                <a:sym typeface="Wingdings" pitchFamily="2" charset="2"/>
              </a:rPr>
              <a:t>[</a:t>
            </a:r>
            <a:r>
              <a:rPr lang="ar-SA" sz="1400" b="1" dirty="0"/>
              <a:t> وَلَا تَقْتُلُوا أَنْفُسَكُمْ ][النساء:29</a:t>
            </a:r>
            <a:r>
              <a:rPr lang="ar-SA" sz="1600" b="1" dirty="0"/>
              <a:t>] </a:t>
            </a:r>
            <a:endParaRPr lang="ar-SA" sz="1600" dirty="0"/>
          </a:p>
        </p:txBody>
      </p:sp>
      <p:sp>
        <p:nvSpPr>
          <p:cNvPr id="11" name="سهم لليسار 10">
            <a:extLst>
              <a:ext uri="{FF2B5EF4-FFF2-40B4-BE49-F238E27FC236}">
                <a16:creationId xmlns:a16="http://schemas.microsoft.com/office/drawing/2014/main" id="{90B19FF0-D15C-3B40-9DFA-22AFFA28FEEB}"/>
              </a:ext>
            </a:extLst>
          </p:cNvPr>
          <p:cNvSpPr/>
          <p:nvPr/>
        </p:nvSpPr>
        <p:spPr>
          <a:xfrm>
            <a:off x="5459896" y="4604568"/>
            <a:ext cx="715617" cy="4671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/>
          </a:p>
        </p:txBody>
      </p:sp>
      <p:sp>
        <p:nvSpPr>
          <p:cNvPr id="12" name="سهم لليسار 11">
            <a:extLst>
              <a:ext uri="{FF2B5EF4-FFF2-40B4-BE49-F238E27FC236}">
                <a16:creationId xmlns:a16="http://schemas.microsoft.com/office/drawing/2014/main" id="{3695E582-C7C5-4343-B033-1D2C815FB9B5}"/>
              </a:ext>
            </a:extLst>
          </p:cNvPr>
          <p:cNvSpPr/>
          <p:nvPr/>
        </p:nvSpPr>
        <p:spPr>
          <a:xfrm>
            <a:off x="5459896" y="1808526"/>
            <a:ext cx="715617" cy="4671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/>
          </a:p>
        </p:txBody>
      </p:sp>
      <p:sp>
        <p:nvSpPr>
          <p:cNvPr id="14" name="سهم لليسار 13">
            <a:extLst>
              <a:ext uri="{FF2B5EF4-FFF2-40B4-BE49-F238E27FC236}">
                <a16:creationId xmlns:a16="http://schemas.microsoft.com/office/drawing/2014/main" id="{C1659777-1DD1-6343-9085-D4C1433C986E}"/>
              </a:ext>
            </a:extLst>
          </p:cNvPr>
          <p:cNvSpPr/>
          <p:nvPr/>
        </p:nvSpPr>
        <p:spPr>
          <a:xfrm>
            <a:off x="5459894" y="3289852"/>
            <a:ext cx="715617" cy="4671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/>
          </a:p>
        </p:txBody>
      </p:sp>
      <p:sp>
        <p:nvSpPr>
          <p:cNvPr id="15" name="سهم لليسار 14">
            <a:extLst>
              <a:ext uri="{FF2B5EF4-FFF2-40B4-BE49-F238E27FC236}">
                <a16:creationId xmlns:a16="http://schemas.microsoft.com/office/drawing/2014/main" id="{197D686B-CC44-054E-B10F-33380E163154}"/>
              </a:ext>
            </a:extLst>
          </p:cNvPr>
          <p:cNvSpPr/>
          <p:nvPr/>
        </p:nvSpPr>
        <p:spPr>
          <a:xfrm>
            <a:off x="5459895" y="5919284"/>
            <a:ext cx="715617" cy="4671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345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795943-CE30-3F4E-A26C-E4CF21B3E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65967"/>
            <a:ext cx="8911687" cy="849090"/>
          </a:xfrm>
        </p:spPr>
        <p:txBody>
          <a:bodyPr/>
          <a:lstStyle/>
          <a:p>
            <a:pPr algn="ctr"/>
            <a:r>
              <a:rPr lang="ar-SA" dirty="0"/>
              <a:t>احكام المريض المفطر بسبب مبيح للفطر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8A8C964-89E0-6F4A-908F-A4ED2D133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105" y="948029"/>
            <a:ext cx="10345783" cy="5699760"/>
          </a:xfrm>
        </p:spPr>
        <p:txBody>
          <a:bodyPr>
            <a:normAutofit/>
          </a:bodyPr>
          <a:lstStyle/>
          <a:p>
            <a:pPr algn="ctr"/>
            <a:r>
              <a:rPr lang="ar-SA" b="1" dirty="0"/>
              <a:t> </a:t>
            </a:r>
            <a:r>
              <a:rPr lang="ar-SA" sz="2000" b="1" dirty="0"/>
              <a:t>أولا :</a:t>
            </a:r>
            <a:endParaRPr lang="ar-SA" b="1" dirty="0"/>
          </a:p>
          <a:p>
            <a:pPr algn="ctr"/>
            <a:endParaRPr lang="ar-SA" dirty="0"/>
          </a:p>
        </p:txBody>
      </p:sp>
      <p:sp>
        <p:nvSpPr>
          <p:cNvPr id="4" name="مستطيل مستدير الزوايا 3">
            <a:extLst>
              <a:ext uri="{FF2B5EF4-FFF2-40B4-BE49-F238E27FC236}">
                <a16:creationId xmlns:a16="http://schemas.microsoft.com/office/drawing/2014/main" id="{F21F089B-6081-F449-8E76-D71E0CD12915}"/>
              </a:ext>
            </a:extLst>
          </p:cNvPr>
          <p:cNvSpPr/>
          <p:nvPr/>
        </p:nvSpPr>
        <p:spPr>
          <a:xfrm>
            <a:off x="3839103" y="1720963"/>
            <a:ext cx="5018640" cy="1465192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/>
              <a:t>أن يفطر بسبب مرض يرجى برؤه</a:t>
            </a:r>
            <a:r>
              <a:rPr lang="ar-SA" dirty="0"/>
              <a:t>. وهذا عليه ان يقضي الأيام التي افطرها بعد برئه : لقوله تعالى (</a:t>
            </a:r>
            <a:r>
              <a:rPr lang="ar-SA" b="1" dirty="0"/>
              <a:t>فَمَن كَانَ مِنكُم مَّرِيضًا أَوْ على سَفَرٍ فَعِدَّةٌ مِّنْ أَيَّامٍ أُخَرَ </a:t>
            </a:r>
            <a:r>
              <a:rPr lang="ar-SA" b="1" dirty="0" err="1"/>
              <a:t>ۚ</a:t>
            </a:r>
            <a:r>
              <a:rPr lang="ar-SA" b="1" dirty="0"/>
              <a:t>) </a:t>
            </a:r>
            <a:r>
              <a:rPr lang="ar-SA" sz="1600" dirty="0"/>
              <a:t>( البقرة :١٨٤)</a:t>
            </a:r>
            <a:endParaRPr lang="ar-SA" dirty="0"/>
          </a:p>
        </p:txBody>
      </p:sp>
      <p:sp>
        <p:nvSpPr>
          <p:cNvPr id="5" name="مستطيل مستدير الزوايا 4">
            <a:extLst>
              <a:ext uri="{FF2B5EF4-FFF2-40B4-BE49-F238E27FC236}">
                <a16:creationId xmlns:a16="http://schemas.microsoft.com/office/drawing/2014/main" id="{24643FEB-FFAC-B045-8970-E8B21218B1FD}"/>
              </a:ext>
            </a:extLst>
          </p:cNvPr>
          <p:cNvSpPr/>
          <p:nvPr/>
        </p:nvSpPr>
        <p:spPr>
          <a:xfrm>
            <a:off x="1240855" y="3633391"/>
            <a:ext cx="4062549" cy="1223508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b="1" dirty="0"/>
              <a:t>فان برآ بعد رمضان ، ومع ذلك لم يقضي أيامه التي افطرها حتى ادركه رمضان جديد ،</a:t>
            </a:r>
            <a:endParaRPr lang="ar-SA" dirty="0"/>
          </a:p>
        </p:txBody>
      </p:sp>
      <p:sp>
        <p:nvSpPr>
          <p:cNvPr id="6" name="مستطيل مستدير الزوايا 5">
            <a:extLst>
              <a:ext uri="{FF2B5EF4-FFF2-40B4-BE49-F238E27FC236}">
                <a16:creationId xmlns:a16="http://schemas.microsoft.com/office/drawing/2014/main" id="{1C5F3F20-DB6B-F94E-B824-C7684B8C9A8A}"/>
              </a:ext>
            </a:extLst>
          </p:cNvPr>
          <p:cNvSpPr/>
          <p:nvPr/>
        </p:nvSpPr>
        <p:spPr>
          <a:xfrm>
            <a:off x="4468561" y="5254961"/>
            <a:ext cx="4097382" cy="1392828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/>
              <a:t> واذا مات بعد رمضان الجديد</a:t>
            </a:r>
            <a:endParaRPr lang="ar-SA" dirty="0"/>
          </a:p>
        </p:txBody>
      </p:sp>
      <p:sp>
        <p:nvSpPr>
          <p:cNvPr id="7" name="مستطيل مستدير الزوايا 6">
            <a:extLst>
              <a:ext uri="{FF2B5EF4-FFF2-40B4-BE49-F238E27FC236}">
                <a16:creationId xmlns:a16="http://schemas.microsoft.com/office/drawing/2014/main" id="{90DF03E9-E369-5E44-BC92-FD1F064CFAA2}"/>
              </a:ext>
            </a:extLst>
          </p:cNvPr>
          <p:cNvSpPr/>
          <p:nvPr/>
        </p:nvSpPr>
        <p:spPr>
          <a:xfrm>
            <a:off x="7634220" y="3584217"/>
            <a:ext cx="4062549" cy="1223508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/>
              <a:t>اذا استمر المرض به الى ان ادركه رمضان آخر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0237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321DCF-EB5D-DB46-BA30-DE27A15D8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685" y="780865"/>
            <a:ext cx="8911687" cy="786679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/>
              <a:t>أحكام المريض المفطر بسبب مبيح للفطر :</a:t>
            </a:r>
            <a:br>
              <a:rPr lang="ar-SA" dirty="0"/>
            </a:br>
            <a:endParaRPr lang="ar-SA" dirty="0"/>
          </a:p>
        </p:txBody>
      </p:sp>
      <p:sp>
        <p:nvSpPr>
          <p:cNvPr id="4" name="مستطيل مستدير الزوايا 3">
            <a:extLst>
              <a:ext uri="{FF2B5EF4-FFF2-40B4-BE49-F238E27FC236}">
                <a16:creationId xmlns:a16="http://schemas.microsoft.com/office/drawing/2014/main" id="{9297F15F-33AD-BC4B-A9F7-4BFEBE7B2CF2}"/>
              </a:ext>
            </a:extLst>
          </p:cNvPr>
          <p:cNvSpPr/>
          <p:nvPr/>
        </p:nvSpPr>
        <p:spPr>
          <a:xfrm>
            <a:off x="3135085" y="2612473"/>
            <a:ext cx="7133741" cy="2824231"/>
          </a:xfrm>
          <a:prstGeom prst="roundRect">
            <a:avLst/>
          </a:prstGeom>
          <a:solidFill>
            <a:schemeClr val="bg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5CAAABE8-DCEE-4F43-9915-53666820107C}"/>
              </a:ext>
            </a:extLst>
          </p:cNvPr>
          <p:cNvSpPr txBox="1"/>
          <p:nvPr/>
        </p:nvSpPr>
        <p:spPr>
          <a:xfrm>
            <a:off x="3785288" y="2902226"/>
            <a:ext cx="6034573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/>
              <a:t>أن يفطر بسبب مرض لا يرجى برؤه : فهذا يسقط عنه الصوم للعجز الدائم، و تلزمه الفدية ، عملا بقوله تعالى:  قال ابن عباس رضي الله عنها في هذه الآية ( ليست بمنسوخة ؛ وهو  الشيخ الكبير ، و المرأة الكبيرة لا يستطيعان ان يصوما </a:t>
            </a:r>
            <a:r>
              <a:rPr lang="ar-SA" dirty="0" err="1"/>
              <a:t>فطيعمان</a:t>
            </a:r>
            <a:r>
              <a:rPr lang="ar-SA" dirty="0"/>
              <a:t> مكان كل يوم مسكيناً) و الفدية عن كل يوم افطره من رمضان (( نصف صاع)) من بر او تمر او ارز او نحو ذلك مما يطعمه اهله . </a:t>
            </a:r>
          </a:p>
        </p:txBody>
      </p:sp>
      <p:sp>
        <p:nvSpPr>
          <p:cNvPr id="6" name="مستطيل مستدير الزوايا 5">
            <a:extLst>
              <a:ext uri="{FF2B5EF4-FFF2-40B4-BE49-F238E27FC236}">
                <a16:creationId xmlns:a16="http://schemas.microsoft.com/office/drawing/2014/main" id="{BC67D4C8-04A9-A643-AAE6-FB963CEF298D}"/>
              </a:ext>
            </a:extLst>
          </p:cNvPr>
          <p:cNvSpPr/>
          <p:nvPr/>
        </p:nvSpPr>
        <p:spPr>
          <a:xfrm>
            <a:off x="5369731" y="1742139"/>
            <a:ext cx="2664448" cy="6957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ثانيا :</a:t>
            </a:r>
          </a:p>
        </p:txBody>
      </p:sp>
    </p:spTree>
    <p:extLst>
      <p:ext uri="{BB962C8B-B14F-4D97-AF65-F5344CB8AC3E}">
        <p14:creationId xmlns:p14="http://schemas.microsoft.com/office/powerpoint/2010/main" val="916511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FD1584-4275-A042-8C57-58B8AC03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اثر العلاج على صحة صيام المريض :</a:t>
            </a:r>
            <a:br>
              <a:rPr lang="ar-SA" dirty="0"/>
            </a:b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B45751-3230-F046-AB21-45D756ABB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07434"/>
            <a:ext cx="8915400" cy="3777622"/>
          </a:xfrm>
        </p:spPr>
        <p:txBody>
          <a:bodyPr/>
          <a:lstStyle/>
          <a:p>
            <a:r>
              <a:rPr lang="ar-SA" dirty="0"/>
              <a:t>نتناول في هذه الفقرات بعض أنواع العلاجات التي يتناولها المرضى ، ونبين الحكم الشرعي </a:t>
            </a:r>
            <a:r>
              <a:rPr lang="ar-SA" dirty="0" err="1"/>
              <a:t>لاثرها</a:t>
            </a:r>
            <a:r>
              <a:rPr lang="ar-SA" dirty="0"/>
              <a:t> في صومهم و ذلك على النحو الاتي :</a:t>
            </a:r>
          </a:p>
        </p:txBody>
      </p:sp>
      <p:sp>
        <p:nvSpPr>
          <p:cNvPr id="4" name="مستطيل مستدير الزوايا 3">
            <a:extLst>
              <a:ext uri="{FF2B5EF4-FFF2-40B4-BE49-F238E27FC236}">
                <a16:creationId xmlns:a16="http://schemas.microsoft.com/office/drawing/2014/main" id="{45D88E3B-6515-6848-A608-744224572AF6}"/>
              </a:ext>
            </a:extLst>
          </p:cNvPr>
          <p:cNvSpPr/>
          <p:nvPr/>
        </p:nvSpPr>
        <p:spPr>
          <a:xfrm>
            <a:off x="8229600" y="2312880"/>
            <a:ext cx="3001618" cy="12821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ctr" defTabSz="457200" rtl="1" eaLnBrk="1" latinLnBrk="0" hangingPunct="1"/>
            <a:r>
              <a:rPr lang="ar-SA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اثثر</a:t>
            </a:r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علاج الربو في صحة الصوم </a:t>
            </a:r>
          </a:p>
        </p:txBody>
      </p:sp>
      <p:sp>
        <p:nvSpPr>
          <p:cNvPr id="5" name="سهم للأسفل 4">
            <a:extLst>
              <a:ext uri="{FF2B5EF4-FFF2-40B4-BE49-F238E27FC236}">
                <a16:creationId xmlns:a16="http://schemas.microsoft.com/office/drawing/2014/main" id="{3B866EB0-B1C1-B140-A160-677F92A1BEB4}"/>
              </a:ext>
            </a:extLst>
          </p:cNvPr>
          <p:cNvSpPr/>
          <p:nvPr/>
        </p:nvSpPr>
        <p:spPr>
          <a:xfrm>
            <a:off x="10247245" y="3812429"/>
            <a:ext cx="735495" cy="66592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/>
          </a:p>
        </p:txBody>
      </p:sp>
      <p:sp>
        <p:nvSpPr>
          <p:cNvPr id="7" name="سهم للأسفل 6">
            <a:extLst>
              <a:ext uri="{FF2B5EF4-FFF2-40B4-BE49-F238E27FC236}">
                <a16:creationId xmlns:a16="http://schemas.microsoft.com/office/drawing/2014/main" id="{6ADECD84-99D9-C84B-A206-1BD708AD1B66}"/>
              </a:ext>
            </a:extLst>
          </p:cNvPr>
          <p:cNvSpPr/>
          <p:nvPr/>
        </p:nvSpPr>
        <p:spPr>
          <a:xfrm>
            <a:off x="8531088" y="3812429"/>
            <a:ext cx="735495" cy="66592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/>
          </a:p>
        </p:txBody>
      </p:sp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00F469B7-D611-BE4B-B1A5-A3BB5B494936}"/>
              </a:ext>
            </a:extLst>
          </p:cNvPr>
          <p:cNvSpPr/>
          <p:nvPr/>
        </p:nvSpPr>
        <p:spPr>
          <a:xfrm>
            <a:off x="9949070" y="4737775"/>
            <a:ext cx="1719469" cy="143060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كبسولات</a:t>
            </a:r>
            <a:r>
              <a:rPr lang="ar-SA" dirty="0"/>
              <a:t> </a:t>
            </a:r>
          </a:p>
        </p:txBody>
      </p:sp>
      <p:sp>
        <p:nvSpPr>
          <p:cNvPr id="9" name="شكل بيضاوي 8">
            <a:extLst>
              <a:ext uri="{FF2B5EF4-FFF2-40B4-BE49-F238E27FC236}">
                <a16:creationId xmlns:a16="http://schemas.microsoft.com/office/drawing/2014/main" id="{B2CA42AC-0173-7541-A632-426C94995B7D}"/>
              </a:ext>
            </a:extLst>
          </p:cNvPr>
          <p:cNvSpPr/>
          <p:nvPr/>
        </p:nvSpPr>
        <p:spPr>
          <a:xfrm>
            <a:off x="8080513" y="4741595"/>
            <a:ext cx="1528969" cy="130814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بخاخ </a:t>
            </a:r>
          </a:p>
        </p:txBody>
      </p:sp>
      <p:sp>
        <p:nvSpPr>
          <p:cNvPr id="10" name="مستطيل مستدير الزوايا 9">
            <a:extLst>
              <a:ext uri="{FF2B5EF4-FFF2-40B4-BE49-F238E27FC236}">
                <a16:creationId xmlns:a16="http://schemas.microsoft.com/office/drawing/2014/main" id="{B08EA5FB-FE97-E346-98C4-4869DF6770E4}"/>
              </a:ext>
            </a:extLst>
          </p:cNvPr>
          <p:cNvSpPr/>
          <p:nvPr/>
        </p:nvSpPr>
        <p:spPr>
          <a:xfrm>
            <a:off x="4789298" y="2312878"/>
            <a:ext cx="3001618" cy="12821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ctr" defTabSz="457200" rtl="1" eaLnBrk="1" latinLnBrk="0" hangingPunct="1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اثر قطرة العين و الاذن على صحة الصوم </a:t>
            </a:r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43D7CAF9-0FBB-9D40-BF42-8640774347C9}"/>
              </a:ext>
            </a:extLst>
          </p:cNvPr>
          <p:cNvSpPr/>
          <p:nvPr/>
        </p:nvSpPr>
        <p:spPr>
          <a:xfrm>
            <a:off x="4805501" y="4617278"/>
            <a:ext cx="2579272" cy="158766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اجتنب المريض ابتلاع ما يخرج منها الى الحلق فصيامه صحيح </a:t>
            </a:r>
          </a:p>
        </p:txBody>
      </p:sp>
      <p:sp>
        <p:nvSpPr>
          <p:cNvPr id="12" name="سهم للأسفل 11">
            <a:extLst>
              <a:ext uri="{FF2B5EF4-FFF2-40B4-BE49-F238E27FC236}">
                <a16:creationId xmlns:a16="http://schemas.microsoft.com/office/drawing/2014/main" id="{A871D8E9-7189-C24C-8C87-7B5ADE0A53CB}"/>
              </a:ext>
            </a:extLst>
          </p:cNvPr>
          <p:cNvSpPr/>
          <p:nvPr/>
        </p:nvSpPr>
        <p:spPr>
          <a:xfrm>
            <a:off x="5806903" y="3827957"/>
            <a:ext cx="735495" cy="665922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/>
          </a:p>
        </p:txBody>
      </p:sp>
      <p:sp>
        <p:nvSpPr>
          <p:cNvPr id="14" name="مستطيل مستدير الزوايا 13">
            <a:extLst>
              <a:ext uri="{FF2B5EF4-FFF2-40B4-BE49-F238E27FC236}">
                <a16:creationId xmlns:a16="http://schemas.microsoft.com/office/drawing/2014/main" id="{038398DE-4B21-0748-AA54-63B1A8673B4B}"/>
              </a:ext>
            </a:extLst>
          </p:cNvPr>
          <p:cNvSpPr/>
          <p:nvPr/>
        </p:nvSpPr>
        <p:spPr>
          <a:xfrm>
            <a:off x="1348997" y="2312878"/>
            <a:ext cx="3001618" cy="12821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ctr" defTabSz="457200" rtl="1" eaLnBrk="1" latinLnBrk="0" hangingPunct="1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اثر الحقن المهبلية وما حكمها على صحة الصوم </a:t>
            </a:r>
          </a:p>
        </p:txBody>
      </p:sp>
      <p:sp>
        <p:nvSpPr>
          <p:cNvPr id="15" name="سهم للأسفل 14">
            <a:extLst>
              <a:ext uri="{FF2B5EF4-FFF2-40B4-BE49-F238E27FC236}">
                <a16:creationId xmlns:a16="http://schemas.microsoft.com/office/drawing/2014/main" id="{2A0F3272-5E47-4C43-8E13-84E91B0C105E}"/>
              </a:ext>
            </a:extLst>
          </p:cNvPr>
          <p:cNvSpPr/>
          <p:nvPr/>
        </p:nvSpPr>
        <p:spPr>
          <a:xfrm>
            <a:off x="2331519" y="3827184"/>
            <a:ext cx="735495" cy="66592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/>
          </a:p>
        </p:txBody>
      </p:sp>
      <p:sp>
        <p:nvSpPr>
          <p:cNvPr id="16" name="شكل بيضاوي 15">
            <a:extLst>
              <a:ext uri="{FF2B5EF4-FFF2-40B4-BE49-F238E27FC236}">
                <a16:creationId xmlns:a16="http://schemas.microsoft.com/office/drawing/2014/main" id="{6B0888EC-62A9-8C46-AC63-561A7290FF17}"/>
              </a:ext>
            </a:extLst>
          </p:cNvPr>
          <p:cNvSpPr/>
          <p:nvPr/>
        </p:nvSpPr>
        <p:spPr>
          <a:xfrm>
            <a:off x="1444597" y="4644167"/>
            <a:ext cx="2509337" cy="170693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sz="1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مايدخل</a:t>
            </a:r>
            <a:r>
              <a:rPr lang="ar-SA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المهبل من تحاميل او غسول او غيرها (لا يفطر </a:t>
            </a:r>
            <a:r>
              <a:rPr lang="ar-SA" sz="1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60209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74C71D-4008-9242-B0B4-5195C1FC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dirty="0"/>
              <a:t>اثر العلاج على صحة صيام المريض </a:t>
            </a:r>
          </a:p>
        </p:txBody>
      </p:sp>
      <p:sp>
        <p:nvSpPr>
          <p:cNvPr id="5" name="مستطيل مستدير الزوايا 4">
            <a:extLst>
              <a:ext uri="{FF2B5EF4-FFF2-40B4-BE49-F238E27FC236}">
                <a16:creationId xmlns:a16="http://schemas.microsoft.com/office/drawing/2014/main" id="{30B20DDD-F575-BE47-8D23-2236E6CED86C}"/>
              </a:ext>
            </a:extLst>
          </p:cNvPr>
          <p:cNvSpPr/>
          <p:nvPr/>
        </p:nvSpPr>
        <p:spPr>
          <a:xfrm>
            <a:off x="9120808" y="1892297"/>
            <a:ext cx="3001618" cy="128214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ctr" defTabSz="457200" rtl="1" eaLnBrk="1" latinLnBrk="0" hangingPunct="1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اثر الحقن العضلية و الجلدية و الوريدية على صحة الانسان </a:t>
            </a:r>
          </a:p>
        </p:txBody>
      </p:sp>
      <p:sp>
        <p:nvSpPr>
          <p:cNvPr id="7" name="مستطيل مستدير الزوايا 6">
            <a:extLst>
              <a:ext uri="{FF2B5EF4-FFF2-40B4-BE49-F238E27FC236}">
                <a16:creationId xmlns:a16="http://schemas.microsoft.com/office/drawing/2014/main" id="{3F5A9BC4-E610-A64F-B50C-946FEC688FE6}"/>
              </a:ext>
            </a:extLst>
          </p:cNvPr>
          <p:cNvSpPr/>
          <p:nvPr/>
        </p:nvSpPr>
        <p:spPr>
          <a:xfrm>
            <a:off x="5888210" y="1879593"/>
            <a:ext cx="3001618" cy="12821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ctr" defTabSz="457200" rtl="1" eaLnBrk="1" latinLnBrk="0" hangingPunct="1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اثر خروج الدم على صحة الانسان </a:t>
            </a:r>
          </a:p>
        </p:txBody>
      </p:sp>
      <p:sp>
        <p:nvSpPr>
          <p:cNvPr id="10" name="سهم للأسفل 9">
            <a:extLst>
              <a:ext uri="{FF2B5EF4-FFF2-40B4-BE49-F238E27FC236}">
                <a16:creationId xmlns:a16="http://schemas.microsoft.com/office/drawing/2014/main" id="{A38034FB-D489-824E-860C-CA0BFF921BF2}"/>
              </a:ext>
            </a:extLst>
          </p:cNvPr>
          <p:cNvSpPr/>
          <p:nvPr/>
        </p:nvSpPr>
        <p:spPr>
          <a:xfrm>
            <a:off x="10386751" y="3342561"/>
            <a:ext cx="735495" cy="66592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/>
          </a:p>
        </p:txBody>
      </p:sp>
      <p:sp>
        <p:nvSpPr>
          <p:cNvPr id="8" name="سهم للأسفل 7">
            <a:extLst>
              <a:ext uri="{FF2B5EF4-FFF2-40B4-BE49-F238E27FC236}">
                <a16:creationId xmlns:a16="http://schemas.microsoft.com/office/drawing/2014/main" id="{08C24703-9E88-4040-8BD6-1758C125585C}"/>
              </a:ext>
            </a:extLst>
          </p:cNvPr>
          <p:cNvSpPr/>
          <p:nvPr/>
        </p:nvSpPr>
        <p:spPr>
          <a:xfrm>
            <a:off x="3597016" y="3324873"/>
            <a:ext cx="735495" cy="66592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 dirty="0"/>
          </a:p>
        </p:txBody>
      </p:sp>
      <p:sp>
        <p:nvSpPr>
          <p:cNvPr id="9" name="سهم للأسفل 8">
            <a:extLst>
              <a:ext uri="{FF2B5EF4-FFF2-40B4-BE49-F238E27FC236}">
                <a16:creationId xmlns:a16="http://schemas.microsoft.com/office/drawing/2014/main" id="{7DE7C6A6-5A3F-EA42-97E4-51141E87B86B}"/>
              </a:ext>
            </a:extLst>
          </p:cNvPr>
          <p:cNvSpPr/>
          <p:nvPr/>
        </p:nvSpPr>
        <p:spPr>
          <a:xfrm>
            <a:off x="7104751" y="3368852"/>
            <a:ext cx="735495" cy="66592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/>
          </a:p>
        </p:txBody>
      </p:sp>
      <p:sp>
        <p:nvSpPr>
          <p:cNvPr id="11" name="شكل بيضاوي 10">
            <a:extLst>
              <a:ext uri="{FF2B5EF4-FFF2-40B4-BE49-F238E27FC236}">
                <a16:creationId xmlns:a16="http://schemas.microsoft.com/office/drawing/2014/main" id="{C290032B-E8C1-3442-9361-15DDB1A2FACC}"/>
              </a:ext>
            </a:extLst>
          </p:cNvPr>
          <p:cNvSpPr/>
          <p:nvPr/>
        </p:nvSpPr>
        <p:spPr>
          <a:xfrm>
            <a:off x="9464862" y="4178864"/>
            <a:ext cx="2579272" cy="15876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باستثناء المغذي من السوائل و الحقن ( لا يفطر ) </a:t>
            </a:r>
          </a:p>
        </p:txBody>
      </p:sp>
      <p:sp>
        <p:nvSpPr>
          <p:cNvPr id="12" name="شكل بيضاوي 11">
            <a:extLst>
              <a:ext uri="{FF2B5EF4-FFF2-40B4-BE49-F238E27FC236}">
                <a16:creationId xmlns:a16="http://schemas.microsoft.com/office/drawing/2014/main" id="{33ACA906-7643-E747-9552-B22FB2A2651B}"/>
              </a:ext>
            </a:extLst>
          </p:cNvPr>
          <p:cNvSpPr/>
          <p:nvPr/>
        </p:nvSpPr>
        <p:spPr>
          <a:xfrm>
            <a:off x="2874190" y="1554416"/>
            <a:ext cx="2181148" cy="14756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دم الفصد و التبرع فمتى خرج عمدا بالفصد و الشرط و كان كثير افطر </a:t>
            </a:r>
            <a:r>
              <a:rPr lang="ar-SA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،</a:t>
            </a:r>
          </a:p>
        </p:txBody>
      </p:sp>
      <p:sp>
        <p:nvSpPr>
          <p:cNvPr id="13" name="شكل بيضاوي 12">
            <a:extLst>
              <a:ext uri="{FF2B5EF4-FFF2-40B4-BE49-F238E27FC236}">
                <a16:creationId xmlns:a16="http://schemas.microsoft.com/office/drawing/2014/main" id="{9E29F636-4522-A548-B2D8-EF1EB0F509A5}"/>
              </a:ext>
            </a:extLst>
          </p:cNvPr>
          <p:cNvSpPr/>
          <p:nvPr/>
        </p:nvSpPr>
        <p:spPr>
          <a:xfrm>
            <a:off x="5970034" y="4241886"/>
            <a:ext cx="3004931" cy="185583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دم الخارج من البدن ( حجامه )، كان له اثر في صوم الحاجم و المحجوم فيفطران </a:t>
            </a:r>
            <a:r>
              <a:rPr lang="ar-SA" sz="1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لثقول</a:t>
            </a:r>
            <a:r>
              <a:rPr lang="ar-SA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النبي ( افطر الحاجم و المحجوم </a:t>
            </a:r>
            <a:r>
              <a:rPr lang="ar-SA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 </a:t>
            </a:r>
          </a:p>
        </p:txBody>
      </p:sp>
      <p:sp>
        <p:nvSpPr>
          <p:cNvPr id="14" name="سهم لليسار 13">
            <a:extLst>
              <a:ext uri="{FF2B5EF4-FFF2-40B4-BE49-F238E27FC236}">
                <a16:creationId xmlns:a16="http://schemas.microsoft.com/office/drawing/2014/main" id="{20BBF1BE-FAAC-004F-BC16-EA9B04ECF50F}"/>
              </a:ext>
            </a:extLst>
          </p:cNvPr>
          <p:cNvSpPr/>
          <p:nvPr/>
        </p:nvSpPr>
        <p:spPr>
          <a:xfrm>
            <a:off x="5170828" y="2193307"/>
            <a:ext cx="608349" cy="530044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 dirty="0"/>
          </a:p>
        </p:txBody>
      </p:sp>
      <p:sp>
        <p:nvSpPr>
          <p:cNvPr id="15" name="شكل بيضاوي 14">
            <a:extLst>
              <a:ext uri="{FF2B5EF4-FFF2-40B4-BE49-F238E27FC236}">
                <a16:creationId xmlns:a16="http://schemas.microsoft.com/office/drawing/2014/main" id="{F44847E2-6590-F34F-BA7F-7470E13443E5}"/>
              </a:ext>
            </a:extLst>
          </p:cNvPr>
          <p:cNvSpPr/>
          <p:nvPr/>
        </p:nvSpPr>
        <p:spPr>
          <a:xfrm>
            <a:off x="3028481" y="4328806"/>
            <a:ext cx="2620977" cy="16819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sz="1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فاما</a:t>
            </a:r>
            <a:r>
              <a:rPr lang="ar-SA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القليل الذي اخذ لتحليل او كشف او نحوه </a:t>
            </a:r>
            <a:r>
              <a:rPr lang="ar-SA" sz="1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اوخرج</a:t>
            </a:r>
            <a:r>
              <a:rPr lang="ar-SA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بالرعاف ( فلا يبطل صيامه ) لعدم الاختيار ،</a:t>
            </a:r>
          </a:p>
        </p:txBody>
      </p:sp>
      <p:sp>
        <p:nvSpPr>
          <p:cNvPr id="16" name="مستطيل مستدير الزوايا 15">
            <a:extLst>
              <a:ext uri="{FF2B5EF4-FFF2-40B4-BE49-F238E27FC236}">
                <a16:creationId xmlns:a16="http://schemas.microsoft.com/office/drawing/2014/main" id="{5AA72B48-C041-9A4B-9D95-B4D18FB40726}"/>
              </a:ext>
            </a:extLst>
          </p:cNvPr>
          <p:cNvSpPr/>
          <p:nvPr/>
        </p:nvSpPr>
        <p:spPr>
          <a:xfrm>
            <a:off x="482659" y="1501799"/>
            <a:ext cx="2288955" cy="128214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ctr" defTabSz="457200" rtl="1" eaLnBrk="1" latinLnBrk="0" hangingPunct="1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اثر </a:t>
            </a:r>
            <a:r>
              <a:rPr lang="ar-SA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القئ</a:t>
            </a:r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في صحة الصوم </a:t>
            </a:r>
          </a:p>
        </p:txBody>
      </p:sp>
      <p:sp>
        <p:nvSpPr>
          <p:cNvPr id="18" name="سهم للأسفل 17">
            <a:extLst>
              <a:ext uri="{FF2B5EF4-FFF2-40B4-BE49-F238E27FC236}">
                <a16:creationId xmlns:a16="http://schemas.microsoft.com/office/drawing/2014/main" id="{1043742E-777A-EA4E-88D7-2EC0D5B030EA}"/>
              </a:ext>
            </a:extLst>
          </p:cNvPr>
          <p:cNvSpPr/>
          <p:nvPr/>
        </p:nvSpPr>
        <p:spPr>
          <a:xfrm>
            <a:off x="1257831" y="3299711"/>
            <a:ext cx="735495" cy="66592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 dirty="0"/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80D47190-9001-8949-86BF-B0CCCAC15C41}"/>
              </a:ext>
            </a:extLst>
          </p:cNvPr>
          <p:cNvSpPr/>
          <p:nvPr/>
        </p:nvSpPr>
        <p:spPr>
          <a:xfrm>
            <a:off x="238540" y="4241885"/>
            <a:ext cx="2642108" cy="24670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sz="1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القئ</a:t>
            </a:r>
            <a:r>
              <a:rPr lang="ar-SA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المتعمد يفسد الصوم و الغير متعمد لا يفسد الصوم   ثبت ان النبي </a:t>
            </a:r>
            <a:r>
              <a:rPr lang="ar-SA" sz="9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صلئ</a:t>
            </a:r>
            <a:r>
              <a:rPr lang="ar-SA" sz="9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الله عليه و سلم</a:t>
            </a:r>
          </a:p>
          <a:p>
            <a:pPr marL="0" algn="ctr" defTabSz="457200" rtl="1" eaLnBrk="1" latinLnBrk="0" hangingPunct="1"/>
            <a:r>
              <a:rPr lang="ar-SA" sz="9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SA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قال ( من ذرعه </a:t>
            </a:r>
            <a:r>
              <a:rPr lang="ar-SA" sz="1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القئ</a:t>
            </a:r>
            <a:r>
              <a:rPr lang="ar-SA" sz="1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فليس له قضاء ومن استقاء عمدا فليقض )  </a:t>
            </a:r>
          </a:p>
        </p:txBody>
      </p:sp>
    </p:spTree>
    <p:extLst>
      <p:ext uri="{BB962C8B-B14F-4D97-AF65-F5344CB8AC3E}">
        <p14:creationId xmlns:p14="http://schemas.microsoft.com/office/powerpoint/2010/main" val="121808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6525B1-A774-094F-A885-6A55E644F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4691" y="268356"/>
            <a:ext cx="8915399" cy="586408"/>
          </a:xfrm>
        </p:spPr>
        <p:txBody>
          <a:bodyPr>
            <a:noAutofit/>
          </a:bodyPr>
          <a:lstStyle/>
          <a:p>
            <a:pPr algn="ctr"/>
            <a:r>
              <a:rPr lang="ar-SA" sz="2800" dirty="0"/>
              <a:t>أحوال المريض في الحج و ما يتعلق بذلك من احكام 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8DCFFC6-8D48-E444-9E0D-F6859F7B7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834" y="854764"/>
            <a:ext cx="7393287" cy="2836365"/>
          </a:xfrm>
        </p:spPr>
        <p:txBody>
          <a:bodyPr>
            <a:normAutofit/>
          </a:bodyPr>
          <a:lstStyle/>
          <a:p>
            <a:pPr algn="r"/>
            <a:r>
              <a:rPr lang="ar-SA" sz="2000" b="1" dirty="0"/>
              <a:t>مقدمه: </a:t>
            </a:r>
          </a:p>
          <a:p>
            <a:pPr algn="r"/>
            <a:r>
              <a:rPr lang="ar-SA" sz="2000" dirty="0"/>
              <a:t>فرض الله الحج على القادر المستطيع من عباده فقال </a:t>
            </a:r>
            <a:r>
              <a:rPr lang="ar-SA" dirty="0">
                <a:sym typeface="Wingdings" pitchFamily="2" charset="2"/>
              </a:rPr>
              <a:t>(</a:t>
            </a:r>
            <a:r>
              <a:rPr lang="ar-SA" b="1" dirty="0"/>
              <a:t>حِجُّ الْبَيْتِ مَنِ اسْتَطَاعَ إِلَيْهِ سَبِيلًا وَمَنْ كَفَرَ فَإِنَّ اللَّهَ غَنِيٌّ عَنِ الْعَالَمِينَ</a:t>
            </a:r>
            <a:r>
              <a:rPr lang="ar-SA" sz="1600" b="1" dirty="0"/>
              <a:t>}[آل عمران ) </a:t>
            </a:r>
          </a:p>
          <a:p>
            <a:pPr algn="r"/>
            <a:r>
              <a:rPr lang="ar-SA" sz="1600" dirty="0"/>
              <a:t>و القادر : على الحج هو الذي يتمك من أدائه جسديا و ماديا ،</a:t>
            </a:r>
            <a:r>
              <a:rPr lang="ar-SA" sz="1600" b="1" dirty="0"/>
              <a:t> </a:t>
            </a:r>
          </a:p>
          <a:p>
            <a:pPr algn="ctr"/>
            <a:r>
              <a:rPr lang="ar-SA" sz="1600" b="1" dirty="0"/>
              <a:t>المريض عند ادعاء الحج  : </a:t>
            </a:r>
          </a:p>
          <a:p>
            <a:pPr algn="r"/>
            <a:r>
              <a:rPr lang="ar-SA" sz="1600" b="1" dirty="0"/>
              <a:t>يا اما يكون لا يستطيع أدائه الحج أصلا بسبب مرضه </a:t>
            </a:r>
          </a:p>
          <a:p>
            <a:pPr algn="r"/>
            <a:r>
              <a:rPr lang="ar-SA" sz="1600" b="1" dirty="0"/>
              <a:t>اما يكون تعرض له مرض اثناء الحج فيحصره و لا يحصره </a:t>
            </a:r>
            <a:r>
              <a:rPr lang="ar-SA" sz="1400" b="1" dirty="0"/>
              <a:t>،</a:t>
            </a:r>
            <a:endParaRPr lang="ar-SA" dirty="0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1D6D0CD4-A64A-4542-9677-77947DECF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779" y="3691129"/>
            <a:ext cx="3579479" cy="3298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C6EB23E2-8597-1940-AE2C-019FB3CB9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5258" y="1012120"/>
            <a:ext cx="3816742" cy="3141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0E694C63-90A3-714D-A19F-00B3F0C42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5258" y="4246812"/>
            <a:ext cx="3816742" cy="2611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112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3A893C-3375-624F-9F24-9C08FF5F6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149" y="68134"/>
            <a:ext cx="8911687" cy="1648827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/>
              <a:t>احكام حج المريض الذي لا يستطيع الحج لمانع مريضي </a:t>
            </a:r>
            <a:br>
              <a:rPr lang="ar-SA" dirty="0"/>
            </a:br>
            <a:r>
              <a:rPr lang="ar-SA" dirty="0"/>
              <a:t>له حالتان :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85619116-C2A1-9F4E-B8B8-0366D92430DC}"/>
              </a:ext>
            </a:extLst>
          </p:cNvPr>
          <p:cNvSpPr/>
          <p:nvPr/>
        </p:nvSpPr>
        <p:spPr>
          <a:xfrm>
            <a:off x="7240998" y="2625625"/>
            <a:ext cx="4776831" cy="3304904"/>
          </a:xfrm>
          <a:prstGeom prst="rect">
            <a:avLst/>
          </a:prstGeom>
          <a:solidFill>
            <a:schemeClr val="bg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 dirty="0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E219FE6F-8B42-354A-B39B-0FA46DECA217}"/>
              </a:ext>
            </a:extLst>
          </p:cNvPr>
          <p:cNvSpPr txBox="1"/>
          <p:nvPr/>
        </p:nvSpPr>
        <p:spPr>
          <a:xfrm>
            <a:off x="7319375" y="3100070"/>
            <a:ext cx="462007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dirty="0" err="1"/>
              <a:t>الحاله</a:t>
            </a:r>
            <a:r>
              <a:rPr lang="ar-SA" b="1" dirty="0"/>
              <a:t> الأولى: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اذا كان المسلم لا يستطيع الحج لمانع مرضي و ورأى الأطباء المسلمون الأمناء بأن في حجه من الجهد ما يهلك البدن ، او يزيد في علته ، فعليه ان ينتظر وقت برؤه ان كان مرضه يرجئ بروه 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77F41F03-56FB-9C44-ADFF-302CC7BA4C3A}"/>
              </a:ext>
            </a:extLst>
          </p:cNvPr>
          <p:cNvSpPr/>
          <p:nvPr/>
        </p:nvSpPr>
        <p:spPr>
          <a:xfrm>
            <a:off x="1580605" y="2625625"/>
            <a:ext cx="5081451" cy="3304904"/>
          </a:xfrm>
          <a:prstGeom prst="rect">
            <a:avLst/>
          </a:prstGeom>
          <a:solidFill>
            <a:schemeClr val="bg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 dirty="0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BCED8831-4ECC-E644-A226-4861BE978562}"/>
              </a:ext>
            </a:extLst>
          </p:cNvPr>
          <p:cNvSpPr txBox="1"/>
          <p:nvPr/>
        </p:nvSpPr>
        <p:spPr>
          <a:xfrm>
            <a:off x="1580604" y="2846916"/>
            <a:ext cx="5081451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r>
              <a:rPr lang="ar-SA" sz="2000" b="1" dirty="0"/>
              <a:t>الحالة </a:t>
            </a:r>
            <a:r>
              <a:rPr lang="ar-SA" sz="2000" b="1" dirty="0" err="1"/>
              <a:t>الثانيه</a:t>
            </a:r>
            <a:r>
              <a:rPr lang="ar-SA" sz="2000" b="1" dirty="0"/>
              <a:t> </a:t>
            </a:r>
            <a:r>
              <a:rPr lang="ar-SA" b="1" dirty="0"/>
              <a:t>:</a:t>
            </a:r>
          </a:p>
          <a:p>
            <a:pPr marL="0" algn="r" defTabSz="457200" rtl="1" eaLnBrk="1" latinLnBrk="0" hangingPunct="1"/>
            <a:r>
              <a:rPr lang="ar-SA" dirty="0"/>
              <a:t>ان كان مرضه يرجى لا يرجئ بروه كأن يكون مريضا مرض مزمنا سقط عنه الحج ان كان فقيرا ، و وجب عليه ان يوكل من يحج عنه ان كان غنياً </a:t>
            </a:r>
          </a:p>
          <a:p>
            <a:pPr marL="0" algn="r" defTabSz="457200" rtl="1" eaLnBrk="1" latinLnBrk="0" hangingPunct="1"/>
            <a:endParaRPr lang="ar-SA" sz="1600" b="1" dirty="0"/>
          </a:p>
          <a:p>
            <a:pPr marL="0" algn="r" defTabSz="457200" rtl="1" eaLnBrk="1" latinLnBrk="0" hangingPunct="1"/>
            <a:r>
              <a:rPr lang="ar-SA" sz="1600" b="1" dirty="0"/>
              <a:t>فعن عبدالله بن العباس</a:t>
            </a:r>
            <a:r>
              <a:rPr lang="ar-SA" dirty="0"/>
              <a:t> رضي الله عنهما أن امرأه قالت لرسول الله صلى الله عليه و سلم : ان فريضة الله على عباده في الحج أدركت أبي شيخا كبيراً ، لا يثبت على راحله ، </a:t>
            </a:r>
            <a:r>
              <a:rPr lang="ar-SA" dirty="0" err="1"/>
              <a:t>افاحج</a:t>
            </a:r>
            <a:r>
              <a:rPr lang="ar-SA" dirty="0"/>
              <a:t> عنه ؟ قال نعم ،ذلك في حجة الوداع .</a:t>
            </a:r>
          </a:p>
        </p:txBody>
      </p:sp>
      <p:cxnSp>
        <p:nvCxnSpPr>
          <p:cNvPr id="16" name="رابط كسهم مستقيم 15">
            <a:extLst>
              <a:ext uri="{FF2B5EF4-FFF2-40B4-BE49-F238E27FC236}">
                <a16:creationId xmlns:a16="http://schemas.microsoft.com/office/drawing/2014/main" id="{0D033FA0-CF1B-3B4C-9E47-ED6F46346B86}"/>
              </a:ext>
            </a:extLst>
          </p:cNvPr>
          <p:cNvCxnSpPr>
            <a:cxnSpLocks/>
          </p:cNvCxnSpPr>
          <p:nvPr/>
        </p:nvCxnSpPr>
        <p:spPr>
          <a:xfrm flipH="1">
            <a:off x="6204857" y="1621677"/>
            <a:ext cx="548640" cy="6904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>
            <a:extLst>
              <a:ext uri="{FF2B5EF4-FFF2-40B4-BE49-F238E27FC236}">
                <a16:creationId xmlns:a16="http://schemas.microsoft.com/office/drawing/2014/main" id="{B2C540FF-3C22-F84F-9125-4FBA84F7CFA2}"/>
              </a:ext>
            </a:extLst>
          </p:cNvPr>
          <p:cNvCxnSpPr>
            <a:cxnSpLocks/>
          </p:cNvCxnSpPr>
          <p:nvPr/>
        </p:nvCxnSpPr>
        <p:spPr>
          <a:xfrm>
            <a:off x="7031992" y="1621677"/>
            <a:ext cx="531402" cy="5968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91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AC14F6-8D5D-A64B-9552-1865CFE15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283" y="206099"/>
            <a:ext cx="8911687" cy="708301"/>
          </a:xfrm>
        </p:spPr>
        <p:txBody>
          <a:bodyPr/>
          <a:lstStyle/>
          <a:p>
            <a:pPr algn="ctr"/>
            <a:r>
              <a:rPr lang="ar-SA" dirty="0"/>
              <a:t>احكام من أحصر بسبب مرض 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CE4E0067-E8D2-2341-B1AD-4184E609866E}"/>
              </a:ext>
            </a:extLst>
          </p:cNvPr>
          <p:cNvSpPr/>
          <p:nvPr/>
        </p:nvSpPr>
        <p:spPr>
          <a:xfrm>
            <a:off x="1188719" y="3261350"/>
            <a:ext cx="5081451" cy="3304904"/>
          </a:xfrm>
          <a:prstGeom prst="rect">
            <a:avLst/>
          </a:prstGeom>
          <a:solidFill>
            <a:schemeClr val="bg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74A7455A-B902-F744-B961-5B282C1E6E1D}"/>
              </a:ext>
            </a:extLst>
          </p:cNvPr>
          <p:cNvSpPr/>
          <p:nvPr/>
        </p:nvSpPr>
        <p:spPr>
          <a:xfrm>
            <a:off x="6801393" y="3261350"/>
            <a:ext cx="5081451" cy="3304904"/>
          </a:xfrm>
          <a:prstGeom prst="rect">
            <a:avLst/>
          </a:prstGeom>
          <a:solidFill>
            <a:schemeClr val="bg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algn="ctr" defTabSz="457200" rtl="1" eaLnBrk="1" latinLnBrk="0" hangingPunct="1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E70BA0F-C0D3-E648-8B7E-CCE27857BEF3}"/>
              </a:ext>
            </a:extLst>
          </p:cNvPr>
          <p:cNvSpPr/>
          <p:nvPr/>
        </p:nvSpPr>
        <p:spPr>
          <a:xfrm>
            <a:off x="7746274" y="2119444"/>
            <a:ext cx="3487783" cy="692331"/>
          </a:xfrm>
          <a:prstGeom prst="rect">
            <a:avLst/>
          </a:prstGeom>
          <a:solidFill>
            <a:schemeClr val="bg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dirty="0"/>
              <a:t>من اشترط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0FC0221-4175-AF49-8CC1-B1F05A3D7EE7}"/>
              </a:ext>
            </a:extLst>
          </p:cNvPr>
          <p:cNvSpPr/>
          <p:nvPr/>
        </p:nvSpPr>
        <p:spPr>
          <a:xfrm>
            <a:off x="1889759" y="2119444"/>
            <a:ext cx="3487783" cy="692331"/>
          </a:xfrm>
          <a:prstGeom prst="rect">
            <a:avLst/>
          </a:prstGeom>
          <a:solidFill>
            <a:schemeClr val="bg2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457200" rtl="1" eaLnBrk="1" latinLnBrk="0" hangingPunct="1"/>
            <a:r>
              <a:rPr lang="ar-SA" dirty="0">
                <a:solidFill>
                  <a:schemeClr val="tx1"/>
                </a:solidFill>
              </a:rPr>
              <a:t>من لم يشترط 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E558BD48-9A7B-D341-BB20-E09A1F16DAE7}"/>
              </a:ext>
            </a:extLst>
          </p:cNvPr>
          <p:cNvSpPr txBox="1"/>
          <p:nvPr/>
        </p:nvSpPr>
        <p:spPr>
          <a:xfrm>
            <a:off x="2429691" y="1084217"/>
            <a:ext cx="830797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r>
              <a:rPr lang="ar-SA" dirty="0"/>
              <a:t>الاحصار في الشرع : المنع عن المضي في أفعال الحج ، سواء كان ذلك بسبب عدو او الحبس او المرض 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CAF5955C-C367-324A-BAC7-C37E2D369C56}"/>
              </a:ext>
            </a:extLst>
          </p:cNvPr>
          <p:cNvSpPr txBox="1"/>
          <p:nvPr/>
        </p:nvSpPr>
        <p:spPr>
          <a:xfrm>
            <a:off x="6801394" y="3261350"/>
            <a:ext cx="5081450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r>
              <a:rPr lang="ar-SA" dirty="0"/>
              <a:t>فمن احصر عن الحج لمرض لا يستطيع معه أداء مناسك الحج و كان قد اشترط في ابتداء احرامه ( ان محلي حيث حبستني ) جاز له التحلل مطلقاً ، فلا شيء عليه .</a:t>
            </a:r>
          </a:p>
          <a:p>
            <a:pPr marL="0" algn="r" defTabSz="457200" rtl="1" eaLnBrk="1" latinLnBrk="0" hangingPunct="1"/>
            <a:endParaRPr lang="ar-SA" dirty="0"/>
          </a:p>
          <a:p>
            <a:pPr marL="0" algn="r" defTabSz="457200" rtl="1" eaLnBrk="1" latinLnBrk="0" hangingPunct="1"/>
            <a:r>
              <a:rPr lang="ar-SA" b="1" dirty="0"/>
              <a:t>فعن عائشة قالت : دخل الرسول صلى الله على ضبابه بنت الزبير رضي الله عنها فقال لها لعلك اردت الحج ؟ </a:t>
            </a:r>
          </a:p>
          <a:p>
            <a:pPr marL="0" algn="r" defTabSz="457200" rtl="1" eaLnBrk="1" latinLnBrk="0" hangingPunct="1"/>
            <a:r>
              <a:rPr lang="ar-SA" b="1" dirty="0"/>
              <a:t>فعن عائشة رضي الله عنه قالت : والله لا اجدني ،جعة ، فقال لها ( حجي و اشترطي ، و قولي اللهم محلي حيث حبستني) 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97A18DE4-26CB-EC43-B3D1-E57321082C68}"/>
              </a:ext>
            </a:extLst>
          </p:cNvPr>
          <p:cNvSpPr txBox="1"/>
          <p:nvPr/>
        </p:nvSpPr>
        <p:spPr>
          <a:xfrm>
            <a:off x="1332411" y="3448594"/>
            <a:ext cx="4781006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r" defTabSz="457200" rtl="1" eaLnBrk="1" latinLnBrk="0" hangingPunct="1"/>
            <a:r>
              <a:rPr lang="ar-SA" dirty="0"/>
              <a:t>و ان لم يشترط المريض جاز له التحلل الصحيح من قولي اهل العلم ، لكن يلزمنه ان يتحلل ان يذبح هديا في الحرم فمن لم يستطيع يصوم عشرة أيام </a:t>
            </a:r>
            <a:r>
              <a:rPr lang="ar-SA" dirty="0" err="1"/>
              <a:t>لانه</a:t>
            </a:r>
            <a:r>
              <a:rPr lang="ar-SA" dirty="0"/>
              <a:t> يعتبر </a:t>
            </a:r>
            <a:r>
              <a:rPr lang="ar-SA" dirty="0" err="1"/>
              <a:t>محصراً</a:t>
            </a:r>
            <a:endParaRPr lang="ar-SA" dirty="0"/>
          </a:p>
          <a:p>
            <a:pPr marL="0" algn="r" defTabSz="457200" rtl="1" eaLnBrk="1" latinLnBrk="0" hangingPunct="1"/>
            <a:endParaRPr lang="ar-SA" dirty="0"/>
          </a:p>
          <a:p>
            <a:pPr algn="r" rtl="1"/>
            <a:r>
              <a:rPr lang="ar-SA" dirty="0"/>
              <a:t>قال تعالى (</a:t>
            </a:r>
            <a:r>
              <a:rPr lang="ar-SA" b="1" dirty="0"/>
              <a:t>وَأَتِمُّوا الْحَجَّ وَالْعُمْرَةَ لِلَّهِ </a:t>
            </a:r>
            <a:r>
              <a:rPr lang="ar-SA" b="1" dirty="0" err="1"/>
              <a:t>ۚ</a:t>
            </a:r>
            <a:r>
              <a:rPr lang="ar-SA" b="1" dirty="0"/>
              <a:t> فَإِنْ أُحْصِرْتُمْ فَمَا اسْتَيْسَرَ مِنَ الْهَدْيِ) </a:t>
            </a:r>
            <a:r>
              <a:rPr lang="ar-SA" sz="1200" b="1" dirty="0"/>
              <a:t>،( البقرة ١٩٦)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80404193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{F8859838-2EBD-F642-8768-518D06E33728}tf10001119</Template>
  <TotalTime>419</TotalTime>
  <Words>1031</Words>
  <Application>Microsoft Macintosh PowerPoint</Application>
  <PresentationFormat>شاشة عريضة</PresentationFormat>
  <Paragraphs>80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Tahoma</vt:lpstr>
      <vt:lpstr>Wingdings</vt:lpstr>
      <vt:lpstr>Wingdings 3</vt:lpstr>
      <vt:lpstr>ربطة</vt:lpstr>
      <vt:lpstr>صيام المريض و حجه</vt:lpstr>
      <vt:lpstr>احوال المريض في الصوم و ما يتعلق بذلك من أحكام </vt:lpstr>
      <vt:lpstr>احكام المريض المفطر بسبب مبيح للفطر </vt:lpstr>
      <vt:lpstr>أحكام المريض المفطر بسبب مبيح للفطر : </vt:lpstr>
      <vt:lpstr>اثر العلاج على صحة صيام المريض : </vt:lpstr>
      <vt:lpstr>اثر العلاج على صحة صيام المريض </vt:lpstr>
      <vt:lpstr>أحوال المريض في الحج و ما يتعلق بذلك من احكام </vt:lpstr>
      <vt:lpstr>احكام حج المريض الذي لا يستطيع الحج لمانع مريضي  له حالتان :</vt:lpstr>
      <vt:lpstr>احكام من أحصر بسبب مرض 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أحوال المريض في الصوم و ما يتعلق بذلك من احكام</dc:title>
  <dc:creator>fatmah .</dc:creator>
  <cp:lastModifiedBy>fatmah .</cp:lastModifiedBy>
  <cp:revision>47</cp:revision>
  <dcterms:created xsi:type="dcterms:W3CDTF">2018-09-27T20:17:07Z</dcterms:created>
  <dcterms:modified xsi:type="dcterms:W3CDTF">2018-10-03T06:12:16Z</dcterms:modified>
</cp:coreProperties>
</file>