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5" r:id="rId19"/>
    <p:sldId id="277" r:id="rId20"/>
    <p:sldId id="278" r:id="rId21"/>
    <p:sldId id="279" r:id="rId22"/>
    <p:sldId id="280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30/01/1435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30/01/1435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30/01/1435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مستطيل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30/01/1435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30/01/1435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ar-SA" sz="11500" dirty="0" smtClean="0">
                <a:solidFill>
                  <a:srgbClr val="66FF66"/>
                </a:solidFill>
                <a:cs typeface="AL-Mateen" pitchFamily="2" charset="-78"/>
              </a:rPr>
              <a:t>صيام المريض وحجه</a:t>
            </a:r>
            <a:endParaRPr lang="ar-SA" sz="11500" dirty="0">
              <a:solidFill>
                <a:srgbClr val="66FF66"/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285860"/>
            <a:ext cx="9144000" cy="5429264"/>
          </a:xfrm>
          <a:solidFill>
            <a:schemeClr val="tx1">
              <a:lumMod val="95000"/>
              <a:lumOff val="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ar-SA" sz="4400" dirty="0" smtClean="0">
                <a:solidFill>
                  <a:srgbClr val="FFFF00"/>
                </a:solidFill>
                <a:cs typeface="Simplified Arabic" pitchFamily="2" charset="-78"/>
              </a:rPr>
              <a:t>مرض (....) رمضان الماضي واستمر معه المرض حتى دخل عليه رمضان الجديد، فماذا عليه ؟!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Simplified Arabic" pitchFamily="2" charset="-78"/>
              </a:rPr>
              <a:t/>
            </a:r>
            <a:b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Simplified Arabic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Simplified Arabic" pitchFamily="2" charset="-78"/>
              </a:rPr>
              <a:t/>
            </a:r>
            <a:b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Simplified Arabic" pitchFamily="2" charset="-78"/>
              </a:rPr>
            </a:b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285860"/>
            <a:ext cx="9144000" cy="5429264"/>
          </a:xfrm>
          <a:solidFill>
            <a:schemeClr val="tx1">
              <a:lumMod val="95000"/>
              <a:lumOff val="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ar-SA" sz="4800" dirty="0" smtClean="0">
                <a:solidFill>
                  <a:srgbClr val="00B050"/>
                </a:solidFill>
                <a:cs typeface="Simplified Arabic" pitchFamily="2" charset="-78"/>
              </a:rPr>
              <a:t>مرض (.....) رمضان الماضي، ولم يقضي شيئاً منه حتى دخل محرم فتوفاه الله، فهل عليه قضاء ؟!</a:t>
            </a:r>
            <a:r>
              <a:rPr lang="ar-SA" dirty="0" smtClean="0">
                <a:solidFill>
                  <a:srgbClr val="00B050"/>
                </a:solidFill>
                <a:cs typeface="Simplified Arabic" pitchFamily="2" charset="-78"/>
              </a:rPr>
              <a:t/>
            </a:r>
            <a:br>
              <a:rPr lang="ar-SA" dirty="0" smtClean="0">
                <a:solidFill>
                  <a:srgbClr val="00B050"/>
                </a:solidFill>
                <a:cs typeface="Simplified Arabic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Simplified Arabic" pitchFamily="2" charset="-78"/>
              </a:rPr>
              <a:t/>
            </a:r>
            <a:b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Simplified Arabic" pitchFamily="2" charset="-78"/>
              </a:rPr>
            </a:b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285860"/>
            <a:ext cx="9144000" cy="5429264"/>
          </a:xfrm>
          <a:solidFill>
            <a:schemeClr val="tx1">
              <a:lumMod val="95000"/>
              <a:lumOff val="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ar-SA" sz="4800" dirty="0" smtClean="0">
                <a:solidFill>
                  <a:srgbClr val="00B0F0"/>
                </a:solidFill>
                <a:cs typeface="Simplified Arabic" pitchFamily="2" charset="-78"/>
              </a:rPr>
              <a:t>مرض (.....) رمضان الماضي، ولم يقض منه شيئاً حتى دخل عليه رمضان الجديد، مع أنه لا عذر له في ترك القضاء ؟!</a:t>
            </a:r>
            <a:r>
              <a:rPr lang="ar-SA" sz="4800" dirty="0" smtClean="0">
                <a:solidFill>
                  <a:srgbClr val="00B050"/>
                </a:solidFill>
                <a:cs typeface="Simplified Arabic" pitchFamily="2" charset="-78"/>
              </a:rPr>
              <a:t/>
            </a:r>
            <a:br>
              <a:rPr lang="ar-SA" sz="4800" dirty="0" smtClean="0">
                <a:solidFill>
                  <a:srgbClr val="00B050"/>
                </a:solidFill>
                <a:cs typeface="Simplified Arabic" pitchFamily="2" charset="-78"/>
              </a:rPr>
            </a:b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428736"/>
            <a:ext cx="9144000" cy="54292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SA" sz="8800" dirty="0" smtClean="0">
                <a:solidFill>
                  <a:srgbClr val="00B0F0"/>
                </a:solidFill>
                <a:cs typeface="AL-Mateen" pitchFamily="2" charset="-78"/>
              </a:rPr>
              <a:t>أثر العلاج على صيام المريض</a:t>
            </a:r>
            <a:br>
              <a:rPr lang="ar-SA" sz="8800" dirty="0" smtClean="0">
                <a:solidFill>
                  <a:srgbClr val="00B0F0"/>
                </a:solidFill>
                <a:cs typeface="AL-Mateen" pitchFamily="2" charset="-78"/>
              </a:rPr>
            </a:br>
            <a:endParaRPr lang="ar-SA" sz="8800" dirty="0">
              <a:solidFill>
                <a:srgbClr val="00B0F0"/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077200" cy="1213888"/>
          </a:xfrm>
        </p:spPr>
        <p:txBody>
          <a:bodyPr>
            <a:noAutofit/>
          </a:bodyPr>
          <a:lstStyle/>
          <a:p>
            <a:pPr algn="ctr"/>
            <a:r>
              <a:rPr lang="ar-SA" sz="8000" b="1" dirty="0" smtClean="0">
                <a:solidFill>
                  <a:srgbClr val="00B0F0"/>
                </a:solidFill>
                <a:latin typeface="Monotype Koufi" pitchFamily="2" charset="-78"/>
                <a:ea typeface="Monotype Koufi" pitchFamily="2" charset="-78"/>
                <a:cs typeface="AL-Mateen" pitchFamily="2" charset="-78"/>
              </a:rPr>
              <a:t>علاج الربو</a:t>
            </a:r>
            <a:endParaRPr lang="ar-SA" sz="8000" b="1" dirty="0">
              <a:solidFill>
                <a:srgbClr val="00B0F0"/>
              </a:solidFill>
              <a:latin typeface="Monotype Koufi" pitchFamily="2" charset="-78"/>
              <a:ea typeface="Monotype Koufi" pitchFamily="2" charset="-78"/>
              <a:cs typeface="AL-Mateen" pitchFamily="2" charset="-78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6429388" y="2428868"/>
            <a:ext cx="1571636" cy="200026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FF00"/>
                </a:solidFill>
                <a:cs typeface="Simplified Arabic" pitchFamily="2" charset="-78"/>
              </a:rPr>
              <a:t>عن طريق الكبسولات (يفطر)</a:t>
            </a:r>
            <a:endParaRPr lang="ar-SA" sz="28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1214414" y="2428868"/>
            <a:ext cx="1571636" cy="200026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FF00"/>
                </a:solidFill>
                <a:cs typeface="Simplified Arabic" pitchFamily="2" charset="-78"/>
              </a:rPr>
              <a:t>عن طريق </a:t>
            </a:r>
            <a:r>
              <a:rPr lang="ar-SA" sz="2800" b="1" dirty="0" err="1" smtClean="0">
                <a:solidFill>
                  <a:srgbClr val="FFFF00"/>
                </a:solidFill>
                <a:cs typeface="Simplified Arabic" pitchFamily="2" charset="-78"/>
              </a:rPr>
              <a:t>البخاخ</a:t>
            </a:r>
            <a:r>
              <a:rPr lang="ar-SA" sz="2800" b="1" dirty="0" smtClean="0">
                <a:solidFill>
                  <a:srgbClr val="FFFF00"/>
                </a:solidFill>
                <a:cs typeface="Simplified Arabic" pitchFamily="2" charset="-78"/>
              </a:rPr>
              <a:t> (لا يفطر)</a:t>
            </a:r>
            <a:endParaRPr lang="ar-SA" sz="28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grpSp>
        <p:nvGrpSpPr>
          <p:cNvPr id="10" name="مجموعة 9"/>
          <p:cNvGrpSpPr/>
          <p:nvPr/>
        </p:nvGrpSpPr>
        <p:grpSpPr>
          <a:xfrm>
            <a:off x="1927206" y="1357298"/>
            <a:ext cx="5289588" cy="1071570"/>
            <a:chOff x="1927206" y="1357298"/>
            <a:chExt cx="5289588" cy="1071570"/>
          </a:xfrm>
        </p:grpSpPr>
        <p:grpSp>
          <p:nvGrpSpPr>
            <p:cNvPr id="2" name="مجموعة 18"/>
            <p:cNvGrpSpPr/>
            <p:nvPr/>
          </p:nvGrpSpPr>
          <p:grpSpPr>
            <a:xfrm>
              <a:off x="1927206" y="1785924"/>
              <a:ext cx="5289588" cy="642944"/>
              <a:chOff x="1927206" y="1785924"/>
              <a:chExt cx="5289588" cy="642944"/>
            </a:xfrm>
          </p:grpSpPr>
          <p:cxnSp>
            <p:nvCxnSpPr>
              <p:cNvPr id="6" name="رابط مستقيم 5"/>
              <p:cNvCxnSpPr/>
              <p:nvPr/>
            </p:nvCxnSpPr>
            <p:spPr>
              <a:xfrm rot="5400000">
                <a:off x="6894529" y="2106603"/>
                <a:ext cx="642942" cy="1588"/>
              </a:xfrm>
              <a:prstGeom prst="line">
                <a:avLst/>
              </a:prstGeom>
              <a:ln w="190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رابط مستقيم 6"/>
              <p:cNvCxnSpPr/>
              <p:nvPr/>
            </p:nvCxnSpPr>
            <p:spPr>
              <a:xfrm rot="5400000">
                <a:off x="1606529" y="2106603"/>
                <a:ext cx="642942" cy="1588"/>
              </a:xfrm>
              <a:prstGeom prst="line">
                <a:avLst/>
              </a:prstGeom>
              <a:ln w="190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رابط مستقيم 8"/>
              <p:cNvCxnSpPr/>
              <p:nvPr/>
            </p:nvCxnSpPr>
            <p:spPr>
              <a:xfrm rot="10800000" flipV="1">
                <a:off x="1928794" y="1785924"/>
                <a:ext cx="5286412" cy="1"/>
              </a:xfrm>
              <a:prstGeom prst="line">
                <a:avLst/>
              </a:prstGeom>
              <a:ln w="190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رابط مستقيم 15"/>
            <p:cNvCxnSpPr/>
            <p:nvPr/>
          </p:nvCxnSpPr>
          <p:spPr>
            <a:xfrm rot="5400000">
              <a:off x="4499768" y="1571612"/>
              <a:ext cx="429422" cy="79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500306"/>
            <a:ext cx="9144000" cy="263061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rgbClr val="FF0000"/>
                </a:solidFill>
                <a:cs typeface="AL-Mateen" pitchFamily="2" charset="-78"/>
              </a:rPr>
              <a:t>قطرة الأنف والعين والأذن</a:t>
            </a:r>
            <a:endParaRPr lang="ar-SA" sz="8000" dirty="0">
              <a:solidFill>
                <a:srgbClr val="FF0000"/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500306"/>
            <a:ext cx="9144000" cy="2630610"/>
          </a:xfrm>
          <a:solidFill>
            <a:schemeClr val="bg2">
              <a:lumMod val="1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rgbClr val="FF0000"/>
                </a:solidFill>
                <a:cs typeface="AL-Mateen" pitchFamily="2" charset="-78"/>
              </a:rPr>
              <a:t>الحقن المهبلية وما في حكمها</a:t>
            </a:r>
            <a:endParaRPr lang="ar-SA" sz="8000" dirty="0">
              <a:solidFill>
                <a:srgbClr val="FF0000"/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428736"/>
            <a:ext cx="9144000" cy="3702180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rgbClr val="FFFF00"/>
                </a:solidFill>
                <a:cs typeface="AL-Mateen" pitchFamily="2" charset="-78"/>
              </a:rPr>
              <a:t>الحقن العضلية والجلدية والوريدية</a:t>
            </a:r>
            <a:endParaRPr lang="ar-SA" sz="8000" dirty="0">
              <a:solidFill>
                <a:srgbClr val="FFFF00"/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3214678" y="571480"/>
            <a:ext cx="1643074" cy="78581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cs typeface="AL-Mateen" pitchFamily="2" charset="-78"/>
              </a:rPr>
              <a:t>خروج الدم</a:t>
            </a:r>
            <a:endParaRPr lang="ar-SA" sz="3600" b="1" dirty="0">
              <a:cs typeface="AL-Mateen" pitchFamily="2" charset="-78"/>
            </a:endParaRPr>
          </a:p>
        </p:txBody>
      </p:sp>
      <p:sp>
        <p:nvSpPr>
          <p:cNvPr id="10" name="مستطيل ذو زوايا قطرية مستديرة 9"/>
          <p:cNvSpPr/>
          <p:nvPr/>
        </p:nvSpPr>
        <p:spPr>
          <a:xfrm>
            <a:off x="5429256" y="2428868"/>
            <a:ext cx="2214578" cy="1000132"/>
          </a:xfrm>
          <a:prstGeom prst="round2Diag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rgbClr val="FFFF00"/>
                </a:solidFill>
                <a:cs typeface="Simplified Arabic" pitchFamily="2" charset="-78"/>
              </a:rPr>
              <a:t>دم الحيض والنفاس (يبطل الصيام)</a:t>
            </a:r>
            <a:endParaRPr lang="ar-SA" sz="2000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11" name="مستطيل ذو زوايا قطرية مستديرة 10"/>
          <p:cNvSpPr/>
          <p:nvPr/>
        </p:nvSpPr>
        <p:spPr>
          <a:xfrm>
            <a:off x="642910" y="2500306"/>
            <a:ext cx="2000264" cy="857256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rgbClr val="FF0000"/>
                </a:solidFill>
                <a:cs typeface="Simplified Arabic" pitchFamily="2" charset="-78"/>
              </a:rPr>
              <a:t>دم </a:t>
            </a:r>
            <a:r>
              <a:rPr lang="ar-SA" sz="2000" dirty="0" err="1" smtClean="0">
                <a:solidFill>
                  <a:srgbClr val="FF0000"/>
                </a:solidFill>
                <a:cs typeface="Simplified Arabic" pitchFamily="2" charset="-78"/>
              </a:rPr>
              <a:t>الفصد</a:t>
            </a:r>
            <a:r>
              <a:rPr lang="ar-SA" sz="2000" dirty="0" smtClean="0">
                <a:solidFill>
                  <a:srgbClr val="FF0000"/>
                </a:solidFill>
                <a:cs typeface="Simplified Arabic" pitchFamily="2" charset="-78"/>
              </a:rPr>
              <a:t> والتبرع</a:t>
            </a:r>
            <a:endParaRPr lang="ar-SA" sz="2000" dirty="0">
              <a:solidFill>
                <a:srgbClr val="FF0000"/>
              </a:solidFill>
              <a:cs typeface="Simplified Arabic" pitchFamily="2" charset="-78"/>
            </a:endParaRPr>
          </a:p>
        </p:txBody>
      </p:sp>
      <p:grpSp>
        <p:nvGrpSpPr>
          <p:cNvPr id="3" name="مجموعة 22"/>
          <p:cNvGrpSpPr/>
          <p:nvPr/>
        </p:nvGrpSpPr>
        <p:grpSpPr>
          <a:xfrm>
            <a:off x="1071534" y="3357562"/>
            <a:ext cx="3571904" cy="1143008"/>
            <a:chOff x="1071534" y="3429000"/>
            <a:chExt cx="3571904" cy="1143008"/>
          </a:xfrm>
        </p:grpSpPr>
        <p:cxnSp>
          <p:nvCxnSpPr>
            <p:cNvPr id="13" name="رابط مستقيم 12"/>
            <p:cNvCxnSpPr/>
            <p:nvPr/>
          </p:nvCxnSpPr>
          <p:spPr>
            <a:xfrm rot="16200000" flipH="1">
              <a:off x="1963093" y="3747735"/>
              <a:ext cx="641626" cy="4156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>
              <a:off x="1071538" y="4071942"/>
              <a:ext cx="3571900" cy="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6200000" flipH="1">
              <a:off x="4393404" y="4321974"/>
              <a:ext cx="500066" cy="2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H="1">
              <a:off x="821503" y="4321973"/>
              <a:ext cx="500066" cy="3"/>
            </a:xfrm>
            <a:prstGeom prst="line">
              <a:avLst/>
            </a:prstGeom>
            <a:ln w="254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مستطيل ذو زوايا قطرية مستديرة 23"/>
          <p:cNvSpPr/>
          <p:nvPr/>
        </p:nvSpPr>
        <p:spPr>
          <a:xfrm>
            <a:off x="3571868" y="4500570"/>
            <a:ext cx="2214578" cy="1000132"/>
          </a:xfrm>
          <a:prstGeom prst="round2Diag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cs typeface="Simplified Arabic" pitchFamily="2" charset="-78"/>
              </a:rPr>
              <a:t>إذا كان كثيراً متعمداً (يبطل الصيام)</a:t>
            </a:r>
            <a:endParaRPr lang="ar-SA" sz="2000" dirty="0">
              <a:cs typeface="Simplified Arabic" pitchFamily="2" charset="-78"/>
            </a:endParaRPr>
          </a:p>
        </p:txBody>
      </p:sp>
      <p:sp>
        <p:nvSpPr>
          <p:cNvPr id="25" name="مستطيل ذو زوايا قطرية مستديرة 24"/>
          <p:cNvSpPr/>
          <p:nvPr/>
        </p:nvSpPr>
        <p:spPr>
          <a:xfrm>
            <a:off x="214282" y="4500570"/>
            <a:ext cx="2214578" cy="1000132"/>
          </a:xfrm>
          <a:prstGeom prst="round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cs typeface="Simplified Arabic" pitchFamily="2" charset="-78"/>
              </a:rPr>
              <a:t>القليل الذي يؤخذ لتحليل أو كشف ونحوه (لا يبطله)</a:t>
            </a:r>
            <a:endParaRPr lang="ar-SA" dirty="0">
              <a:cs typeface="Simplified Arabic" pitchFamily="2" charset="-78"/>
            </a:endParaRPr>
          </a:p>
        </p:txBody>
      </p:sp>
      <p:sp>
        <p:nvSpPr>
          <p:cNvPr id="17" name="مستطيل ذو زوايا قطرية مستديرة 16"/>
          <p:cNvSpPr/>
          <p:nvPr/>
        </p:nvSpPr>
        <p:spPr>
          <a:xfrm>
            <a:off x="3286116" y="2500306"/>
            <a:ext cx="1571636" cy="857256"/>
          </a:xfrm>
          <a:prstGeom prst="round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cs typeface="Simplified Arabic" pitchFamily="2" charset="-78"/>
              </a:rPr>
              <a:t>دم الحجامة (يبطل الصيام)</a:t>
            </a:r>
            <a:endParaRPr lang="ar-SA" sz="2000" dirty="0">
              <a:cs typeface="Simplified Arabic" pitchFamily="2" charset="-78"/>
            </a:endParaRPr>
          </a:p>
        </p:txBody>
      </p:sp>
      <p:grpSp>
        <p:nvGrpSpPr>
          <p:cNvPr id="20" name="مجموعة 19"/>
          <p:cNvGrpSpPr/>
          <p:nvPr/>
        </p:nvGrpSpPr>
        <p:grpSpPr>
          <a:xfrm>
            <a:off x="1643042" y="1357298"/>
            <a:ext cx="4929225" cy="1143802"/>
            <a:chOff x="1643042" y="1357298"/>
            <a:chExt cx="4929225" cy="1143802"/>
          </a:xfrm>
        </p:grpSpPr>
        <p:grpSp>
          <p:nvGrpSpPr>
            <p:cNvPr id="2" name="مجموعة 4"/>
            <p:cNvGrpSpPr/>
            <p:nvPr/>
          </p:nvGrpSpPr>
          <p:grpSpPr>
            <a:xfrm>
              <a:off x="1643042" y="1357298"/>
              <a:ext cx="4929225" cy="1143009"/>
              <a:chOff x="1643042" y="1357298"/>
              <a:chExt cx="4929225" cy="1143009"/>
            </a:xfrm>
          </p:grpSpPr>
          <p:cxnSp>
            <p:nvCxnSpPr>
              <p:cNvPr id="6" name="رابط مستقيم 5"/>
              <p:cNvCxnSpPr>
                <a:stCxn id="4" idx="2"/>
              </p:cNvCxnSpPr>
              <p:nvPr/>
            </p:nvCxnSpPr>
            <p:spPr>
              <a:xfrm rot="16200000" flipH="1">
                <a:off x="3717480" y="1676032"/>
                <a:ext cx="641626" cy="4157"/>
              </a:xfrm>
              <a:prstGeom prst="line">
                <a:avLst/>
              </a:prstGeom>
              <a:ln w="2540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رابط مستقيم 6"/>
              <p:cNvCxnSpPr/>
              <p:nvPr/>
            </p:nvCxnSpPr>
            <p:spPr>
              <a:xfrm rot="10800000">
                <a:off x="1643042" y="2000241"/>
                <a:ext cx="4929222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رابط مستقيم 7"/>
              <p:cNvCxnSpPr/>
              <p:nvPr/>
            </p:nvCxnSpPr>
            <p:spPr>
              <a:xfrm rot="16200000" flipH="1">
                <a:off x="6322232" y="2250273"/>
                <a:ext cx="500067" cy="2"/>
              </a:xfrm>
              <a:prstGeom prst="line">
                <a:avLst/>
              </a:prstGeom>
              <a:ln w="2540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رابط مستقيم 8"/>
              <p:cNvCxnSpPr/>
              <p:nvPr/>
            </p:nvCxnSpPr>
            <p:spPr>
              <a:xfrm rot="16200000" flipH="1">
                <a:off x="1393009" y="2250272"/>
                <a:ext cx="500067" cy="2"/>
              </a:xfrm>
              <a:prstGeom prst="line">
                <a:avLst/>
              </a:prstGeom>
              <a:ln w="25400" cmpd="sng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رابط مستقيم 18"/>
            <p:cNvCxnSpPr/>
            <p:nvPr/>
          </p:nvCxnSpPr>
          <p:spPr>
            <a:xfrm rot="5400000">
              <a:off x="3793789" y="2250273"/>
              <a:ext cx="500066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24" grpId="0" animBg="1"/>
      <p:bldP spid="25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077200" cy="1213888"/>
          </a:xfrm>
        </p:spPr>
        <p:txBody>
          <a:bodyPr>
            <a:noAutofit/>
          </a:bodyPr>
          <a:lstStyle/>
          <a:p>
            <a:pPr algn="ctr"/>
            <a:r>
              <a:rPr lang="ar-SA" sz="8000" b="1" dirty="0" smtClean="0">
                <a:solidFill>
                  <a:srgbClr val="00B0F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القيء</a:t>
            </a:r>
            <a:endParaRPr lang="ar-SA" sz="8000" b="1" dirty="0">
              <a:solidFill>
                <a:srgbClr val="00B0F0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6429388" y="2857498"/>
            <a:ext cx="1571636" cy="2000264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FF00"/>
                </a:solidFill>
                <a:cs typeface="Simplified Arabic" pitchFamily="2" charset="-78"/>
              </a:rPr>
              <a:t>إذا كان متعمداً (يبطله)</a:t>
            </a:r>
            <a:endParaRPr lang="ar-SA" sz="28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1214414" y="2857498"/>
            <a:ext cx="1571636" cy="2000264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FF00"/>
                </a:solidFill>
                <a:cs typeface="Simplified Arabic" pitchFamily="2" charset="-78"/>
              </a:rPr>
              <a:t>غير متعمد (لا يبطله</a:t>
            </a:r>
            <a:endParaRPr lang="ar-SA" sz="28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grpSp>
        <p:nvGrpSpPr>
          <p:cNvPr id="10" name="مجموعة 9"/>
          <p:cNvGrpSpPr/>
          <p:nvPr/>
        </p:nvGrpSpPr>
        <p:grpSpPr>
          <a:xfrm>
            <a:off x="1927206" y="1785926"/>
            <a:ext cx="5289588" cy="1071572"/>
            <a:chOff x="1927206" y="1785926"/>
            <a:chExt cx="5289588" cy="1071572"/>
          </a:xfrm>
        </p:grpSpPr>
        <p:grpSp>
          <p:nvGrpSpPr>
            <p:cNvPr id="2" name="مجموعة 18"/>
            <p:cNvGrpSpPr/>
            <p:nvPr/>
          </p:nvGrpSpPr>
          <p:grpSpPr>
            <a:xfrm>
              <a:off x="1927206" y="2214554"/>
              <a:ext cx="5289588" cy="642944"/>
              <a:chOff x="1927206" y="1785924"/>
              <a:chExt cx="5289588" cy="642944"/>
            </a:xfrm>
          </p:grpSpPr>
          <p:cxnSp>
            <p:nvCxnSpPr>
              <p:cNvPr id="6" name="رابط مستقيم 5"/>
              <p:cNvCxnSpPr/>
              <p:nvPr/>
            </p:nvCxnSpPr>
            <p:spPr>
              <a:xfrm rot="5400000">
                <a:off x="6894529" y="2106603"/>
                <a:ext cx="642942" cy="1588"/>
              </a:xfrm>
              <a:prstGeom prst="line">
                <a:avLst/>
              </a:prstGeom>
              <a:ln w="190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رابط مستقيم 6"/>
              <p:cNvCxnSpPr/>
              <p:nvPr/>
            </p:nvCxnSpPr>
            <p:spPr>
              <a:xfrm rot="5400000">
                <a:off x="1606529" y="2106603"/>
                <a:ext cx="642942" cy="1588"/>
              </a:xfrm>
              <a:prstGeom prst="line">
                <a:avLst/>
              </a:prstGeom>
              <a:ln w="190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رابط مستقيم 8"/>
              <p:cNvCxnSpPr/>
              <p:nvPr/>
            </p:nvCxnSpPr>
            <p:spPr>
              <a:xfrm rot="10800000" flipV="1">
                <a:off x="1928794" y="1785924"/>
                <a:ext cx="5286412" cy="1"/>
              </a:xfrm>
              <a:prstGeom prst="line">
                <a:avLst/>
              </a:prstGeom>
              <a:ln w="190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رابط مستقيم 15"/>
            <p:cNvCxnSpPr/>
            <p:nvPr/>
          </p:nvCxnSpPr>
          <p:spPr>
            <a:xfrm rot="5400000">
              <a:off x="4286248" y="2000240"/>
              <a:ext cx="429422" cy="7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ar-SA" sz="11500" dirty="0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صيام المريض</a:t>
            </a:r>
            <a:endParaRPr lang="ar-SA" sz="11500" dirty="0">
              <a:solidFill>
                <a:srgbClr val="FF0000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اوية واحدة مخدوشة 3"/>
          <p:cNvSpPr/>
          <p:nvPr/>
        </p:nvSpPr>
        <p:spPr>
          <a:xfrm>
            <a:off x="6643702" y="2000240"/>
            <a:ext cx="2143140" cy="928694"/>
          </a:xfrm>
          <a:prstGeom prst="snip1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الأقراص العلاجية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5" name="مستطيل ذو زاوية واحدة مخدوشة 4"/>
          <p:cNvSpPr/>
          <p:nvPr/>
        </p:nvSpPr>
        <p:spPr>
          <a:xfrm>
            <a:off x="3714744" y="2071678"/>
            <a:ext cx="2143140" cy="928694"/>
          </a:xfrm>
          <a:prstGeom prst="snip1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حفر السن وقلع الضرس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6" name="مستطيل ذو زاوية واحدة مخدوشة 5"/>
          <p:cNvSpPr/>
          <p:nvPr/>
        </p:nvSpPr>
        <p:spPr>
          <a:xfrm>
            <a:off x="714348" y="2071678"/>
            <a:ext cx="2143140" cy="928694"/>
          </a:xfrm>
          <a:prstGeom prst="snip1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السواك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7" name="مستطيل ذو زاوية واحدة مخدوشة 6"/>
          <p:cNvSpPr/>
          <p:nvPr/>
        </p:nvSpPr>
        <p:spPr>
          <a:xfrm>
            <a:off x="6715140" y="3357562"/>
            <a:ext cx="2143140" cy="928694"/>
          </a:xfrm>
          <a:prstGeom prst="snip1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إدخال المنظار أو اللولب إلى الرحم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8" name="مستطيل ذو زاوية واحدة مخدوشة 7"/>
          <p:cNvSpPr/>
          <p:nvPr/>
        </p:nvSpPr>
        <p:spPr>
          <a:xfrm>
            <a:off x="4500562" y="3357562"/>
            <a:ext cx="1285884" cy="928694"/>
          </a:xfrm>
          <a:prstGeom prst="snip1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المناظير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9" name="مستطيل ذو زاوية واحدة مخدوشة 8"/>
          <p:cNvSpPr/>
          <p:nvPr/>
        </p:nvSpPr>
        <p:spPr>
          <a:xfrm>
            <a:off x="2714612" y="3357562"/>
            <a:ext cx="1285884" cy="928694"/>
          </a:xfrm>
          <a:prstGeom prst="snip1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القسطرة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10" name="مستطيل ذو زاوية واحدة مخدوشة 9"/>
          <p:cNvSpPr/>
          <p:nvPr/>
        </p:nvSpPr>
        <p:spPr>
          <a:xfrm>
            <a:off x="714348" y="3357562"/>
            <a:ext cx="1428760" cy="928694"/>
          </a:xfrm>
          <a:prstGeom prst="snip1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فرشاة الأسنان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11" name="مستطيل ذو زاوية واحدة مخدوشة 10"/>
          <p:cNvSpPr/>
          <p:nvPr/>
        </p:nvSpPr>
        <p:spPr>
          <a:xfrm>
            <a:off x="714348" y="4786322"/>
            <a:ext cx="1428760" cy="928694"/>
          </a:xfrm>
          <a:prstGeom prst="snip1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مواد الأشعة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12" name="مستطيل ذو زاوية واحدة مخدوشة 11"/>
          <p:cNvSpPr/>
          <p:nvPr/>
        </p:nvSpPr>
        <p:spPr>
          <a:xfrm>
            <a:off x="3857620" y="4857760"/>
            <a:ext cx="1928826" cy="928694"/>
          </a:xfrm>
          <a:prstGeom prst="snip1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المحاليل لغسل المثانة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0" y="0"/>
            <a:ext cx="9001156" cy="1357298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 smtClean="0">
                <a:solidFill>
                  <a:srgbClr val="00B050"/>
                </a:solidFill>
                <a:cs typeface="AL-Mateen" pitchFamily="2" charset="-78"/>
              </a:rPr>
              <a:t>أمور غير </a:t>
            </a:r>
            <a:r>
              <a:rPr lang="ar-SA" sz="7200" dirty="0" err="1" smtClean="0">
                <a:solidFill>
                  <a:srgbClr val="00B050"/>
                </a:solidFill>
                <a:cs typeface="AL-Mateen" pitchFamily="2" charset="-78"/>
              </a:rPr>
              <a:t>مفطرة</a:t>
            </a:r>
            <a:endParaRPr lang="ar-SA" sz="7200" dirty="0">
              <a:solidFill>
                <a:srgbClr val="00B050"/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اوية واحدة مخدوشة 3"/>
          <p:cNvSpPr/>
          <p:nvPr/>
        </p:nvSpPr>
        <p:spPr>
          <a:xfrm>
            <a:off x="6643702" y="2071678"/>
            <a:ext cx="2143140" cy="928694"/>
          </a:xfrm>
          <a:prstGeom prst="snip1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المضمضة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5" name="مستطيل ذو زاوية واحدة مخدوشة 4"/>
          <p:cNvSpPr/>
          <p:nvPr/>
        </p:nvSpPr>
        <p:spPr>
          <a:xfrm>
            <a:off x="3714744" y="2071678"/>
            <a:ext cx="2143140" cy="928694"/>
          </a:xfrm>
          <a:prstGeom prst="snip1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غازات التخدير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6" name="مستطيل ذو زاوية واحدة مخدوشة 5"/>
          <p:cNvSpPr/>
          <p:nvPr/>
        </p:nvSpPr>
        <p:spPr>
          <a:xfrm>
            <a:off x="714348" y="2071678"/>
            <a:ext cx="2143140" cy="1214446"/>
          </a:xfrm>
          <a:prstGeom prst="snip1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إدخال قسطرة في الشرايين لتصوير أو علاج القلب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7" name="مستطيل ذو زاوية واحدة مخدوشة 6"/>
          <p:cNvSpPr/>
          <p:nvPr/>
        </p:nvSpPr>
        <p:spPr>
          <a:xfrm>
            <a:off x="6715140" y="3357562"/>
            <a:ext cx="2143140" cy="928694"/>
          </a:xfrm>
          <a:prstGeom prst="snip1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الغرغرة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8" name="مستطيل ذو زاوية واحدة مخدوشة 7"/>
          <p:cNvSpPr/>
          <p:nvPr/>
        </p:nvSpPr>
        <p:spPr>
          <a:xfrm>
            <a:off x="4000496" y="3357562"/>
            <a:ext cx="1285884" cy="928694"/>
          </a:xfrm>
          <a:prstGeom prst="snip1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الدهانات والمراهم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10" name="مستطيل ذو زاوية واحدة مخدوشة 9"/>
          <p:cNvSpPr/>
          <p:nvPr/>
        </p:nvSpPr>
        <p:spPr>
          <a:xfrm>
            <a:off x="714348" y="3929066"/>
            <a:ext cx="1428760" cy="928694"/>
          </a:xfrm>
          <a:prstGeom prst="snip1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أخذ عينات من الكبد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12" name="مستطيل ذو زاوية واحدة مخدوشة 11"/>
          <p:cNvSpPr/>
          <p:nvPr/>
        </p:nvSpPr>
        <p:spPr>
          <a:xfrm>
            <a:off x="3857620" y="4857760"/>
            <a:ext cx="1928826" cy="928694"/>
          </a:xfrm>
          <a:prstGeom prst="snip1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err="1" smtClean="0">
                <a:solidFill>
                  <a:srgbClr val="FFFF00"/>
                </a:solidFill>
                <a:cs typeface="Simplified Arabic" pitchFamily="2" charset="-78"/>
              </a:rPr>
              <a:t>اللصقات</a:t>
            </a:r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 العلاجية الجلدية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0" y="0"/>
            <a:ext cx="9001156" cy="1357298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 smtClean="0">
                <a:solidFill>
                  <a:srgbClr val="FFFF00"/>
                </a:solidFill>
                <a:cs typeface="AL-Mateen" pitchFamily="2" charset="-78"/>
              </a:rPr>
              <a:t>أمور غير </a:t>
            </a:r>
            <a:r>
              <a:rPr lang="ar-SA" sz="7200" dirty="0" err="1" smtClean="0">
                <a:solidFill>
                  <a:srgbClr val="FFFF00"/>
                </a:solidFill>
                <a:cs typeface="AL-Mateen" pitchFamily="2" charset="-78"/>
              </a:rPr>
              <a:t>مفطرة</a:t>
            </a:r>
            <a:endParaRPr lang="ar-SA" sz="7200" dirty="0">
              <a:solidFill>
                <a:srgbClr val="FFFF00"/>
              </a:solidFill>
              <a:cs typeface="AL-Mateen" pitchFamily="2" charset="-78"/>
            </a:endParaRPr>
          </a:p>
        </p:txBody>
      </p:sp>
      <p:sp>
        <p:nvSpPr>
          <p:cNvPr id="14" name="مستطيل ذو زاوية واحدة مخدوشة 13"/>
          <p:cNvSpPr/>
          <p:nvPr/>
        </p:nvSpPr>
        <p:spPr>
          <a:xfrm>
            <a:off x="6715140" y="4929198"/>
            <a:ext cx="1928826" cy="928694"/>
          </a:xfrm>
          <a:prstGeom prst="snip1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Simplified Arabic" pitchFamily="2" charset="-78"/>
              </a:rPr>
              <a:t>غاز الأكسجين</a:t>
            </a:r>
            <a:endParaRPr lang="ar-SA" sz="24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428736"/>
            <a:ext cx="9144000" cy="4559436"/>
          </a:xfrm>
          <a:solidFill>
            <a:srgbClr val="CC3399"/>
          </a:solidFill>
        </p:spPr>
        <p:txBody>
          <a:bodyPr>
            <a:noAutofit/>
          </a:bodyPr>
          <a:lstStyle/>
          <a:p>
            <a:pPr algn="ctr"/>
            <a:r>
              <a:rPr lang="ar-SA" sz="199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  <a:t>حج المريض</a:t>
            </a:r>
            <a:r>
              <a:rPr lang="ar-SA" sz="115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  <a:t/>
            </a:r>
            <a:br>
              <a:rPr lang="ar-SA" sz="115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-Mateen" pitchFamily="2" charset="-78"/>
              </a:rPr>
            </a:br>
            <a:endParaRPr lang="ar-SA" sz="6000" dirty="0">
              <a:solidFill>
                <a:schemeClr val="tx1">
                  <a:lumMod val="95000"/>
                  <a:lumOff val="5000"/>
                </a:schemeClr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077200" cy="1213888"/>
          </a:xfrm>
        </p:spPr>
        <p:txBody>
          <a:bodyPr>
            <a:noAutofit/>
          </a:bodyPr>
          <a:lstStyle/>
          <a:p>
            <a:pPr algn="ctr"/>
            <a:r>
              <a:rPr lang="ar-SA" sz="6000" b="1" dirty="0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AL-Mateen" pitchFamily="2" charset="-78"/>
              </a:rPr>
              <a:t>المريض عند أداء فريضة الحج</a:t>
            </a:r>
            <a:endParaRPr lang="ar-SA" sz="6000" b="1" dirty="0">
              <a:solidFill>
                <a:srgbClr val="FFFF00"/>
              </a:solidFill>
              <a:latin typeface="Monotype Koufi" pitchFamily="2" charset="-78"/>
              <a:ea typeface="Monotype Koufi" pitchFamily="2" charset="-78"/>
              <a:cs typeface="AL-Mateen" pitchFamily="2" charset="-78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6357950" y="2857498"/>
            <a:ext cx="1857388" cy="2143138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FF00"/>
                </a:solidFill>
                <a:cs typeface="Simplified Arabic" pitchFamily="2" charset="-78"/>
              </a:rPr>
              <a:t>إما أنه لا يستطيع أصلاً أداءه بسبب مرضه</a:t>
            </a:r>
            <a:endParaRPr lang="ar-SA" sz="28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928662" y="2857498"/>
            <a:ext cx="2000264" cy="2071700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FF00"/>
                </a:solidFill>
                <a:cs typeface="Simplified Arabic" pitchFamily="2" charset="-78"/>
              </a:rPr>
              <a:t>أو أنه حج صحيحاً ثم مرض في أثناء حجه</a:t>
            </a:r>
            <a:endParaRPr lang="ar-SA" sz="28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grpSp>
        <p:nvGrpSpPr>
          <p:cNvPr id="2" name="مجموعة 9"/>
          <p:cNvGrpSpPr/>
          <p:nvPr/>
        </p:nvGrpSpPr>
        <p:grpSpPr>
          <a:xfrm>
            <a:off x="1927206" y="1785926"/>
            <a:ext cx="5289588" cy="1071572"/>
            <a:chOff x="1927206" y="1785926"/>
            <a:chExt cx="5289588" cy="1071572"/>
          </a:xfrm>
        </p:grpSpPr>
        <p:grpSp>
          <p:nvGrpSpPr>
            <p:cNvPr id="4" name="مجموعة 18"/>
            <p:cNvGrpSpPr/>
            <p:nvPr/>
          </p:nvGrpSpPr>
          <p:grpSpPr>
            <a:xfrm>
              <a:off x="1927206" y="2214554"/>
              <a:ext cx="5289588" cy="642944"/>
              <a:chOff x="1927206" y="1785924"/>
              <a:chExt cx="5289588" cy="642944"/>
            </a:xfrm>
          </p:grpSpPr>
          <p:cxnSp>
            <p:nvCxnSpPr>
              <p:cNvPr id="6" name="رابط مستقيم 5"/>
              <p:cNvCxnSpPr/>
              <p:nvPr/>
            </p:nvCxnSpPr>
            <p:spPr>
              <a:xfrm rot="5400000">
                <a:off x="6894529" y="2106603"/>
                <a:ext cx="642942" cy="1588"/>
              </a:xfrm>
              <a:prstGeom prst="line">
                <a:avLst/>
              </a:prstGeom>
              <a:ln w="190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رابط مستقيم 6"/>
              <p:cNvCxnSpPr/>
              <p:nvPr/>
            </p:nvCxnSpPr>
            <p:spPr>
              <a:xfrm rot="5400000">
                <a:off x="1606529" y="2106603"/>
                <a:ext cx="642942" cy="1588"/>
              </a:xfrm>
              <a:prstGeom prst="line">
                <a:avLst/>
              </a:prstGeom>
              <a:ln w="190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رابط مستقيم 8"/>
              <p:cNvCxnSpPr/>
              <p:nvPr/>
            </p:nvCxnSpPr>
            <p:spPr>
              <a:xfrm rot="10800000" flipV="1">
                <a:off x="1928794" y="1785924"/>
                <a:ext cx="5286412" cy="1"/>
              </a:xfrm>
              <a:prstGeom prst="line">
                <a:avLst/>
              </a:prstGeom>
              <a:ln w="190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رابط مستقيم 15"/>
            <p:cNvCxnSpPr/>
            <p:nvPr/>
          </p:nvCxnSpPr>
          <p:spPr>
            <a:xfrm rot="5400000">
              <a:off x="4286248" y="2000240"/>
              <a:ext cx="429422" cy="7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077200" cy="1213888"/>
          </a:xfrm>
        </p:spPr>
        <p:txBody>
          <a:bodyPr>
            <a:noAutofit/>
          </a:bodyPr>
          <a:lstStyle/>
          <a:p>
            <a:pPr algn="ctr"/>
            <a:r>
              <a:rPr lang="ar-SA" sz="4000" b="1" dirty="0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AL-Battar" pitchFamily="2" charset="-78"/>
              </a:rPr>
              <a:t>أولاً: المريض الذي لا يستطيع الحج لمانع صحي</a:t>
            </a:r>
          </a:p>
          <a:p>
            <a:pPr algn="ctr"/>
            <a:endParaRPr lang="ar-SA" b="1" dirty="0">
              <a:solidFill>
                <a:srgbClr val="FFFF00"/>
              </a:solidFill>
              <a:latin typeface="Monotype Koufi" pitchFamily="2" charset="-78"/>
              <a:ea typeface="Monotype Koufi" pitchFamily="2" charset="-78"/>
              <a:cs typeface="AL-Battar" pitchFamily="2" charset="-78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6286512" y="2571744"/>
            <a:ext cx="1857388" cy="2143138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66FF66"/>
                </a:solidFill>
                <a:cs typeface="Simplified Arabic" pitchFamily="2" charset="-78"/>
              </a:rPr>
              <a:t>إما أنه لا يستطيع أصلاً أداءه بسبب مرضه</a:t>
            </a:r>
            <a:endParaRPr lang="ar-SA" sz="2800" b="1" dirty="0">
              <a:solidFill>
                <a:srgbClr val="66FF66"/>
              </a:solidFill>
              <a:cs typeface="Simplified Arabic" pitchFamily="2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928662" y="2571744"/>
            <a:ext cx="2000264" cy="2071700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66FF66"/>
                </a:solidFill>
                <a:cs typeface="Simplified Arabic" pitchFamily="2" charset="-78"/>
              </a:rPr>
              <a:t>أو أنه حج صحيحاً ثم مرض في أثناء حجه</a:t>
            </a:r>
            <a:endParaRPr lang="ar-SA" sz="2800" b="1" dirty="0">
              <a:solidFill>
                <a:srgbClr val="66FF66"/>
              </a:solidFill>
              <a:cs typeface="Simplified Arabic" pitchFamily="2" charset="-78"/>
            </a:endParaRPr>
          </a:p>
        </p:txBody>
      </p:sp>
      <p:grpSp>
        <p:nvGrpSpPr>
          <p:cNvPr id="2" name="مجموعة 9"/>
          <p:cNvGrpSpPr/>
          <p:nvPr/>
        </p:nvGrpSpPr>
        <p:grpSpPr>
          <a:xfrm>
            <a:off x="1927206" y="1500174"/>
            <a:ext cx="5289588" cy="1071572"/>
            <a:chOff x="1927206" y="1785926"/>
            <a:chExt cx="5289588" cy="1071572"/>
          </a:xfrm>
        </p:grpSpPr>
        <p:grpSp>
          <p:nvGrpSpPr>
            <p:cNvPr id="4" name="مجموعة 18"/>
            <p:cNvGrpSpPr/>
            <p:nvPr/>
          </p:nvGrpSpPr>
          <p:grpSpPr>
            <a:xfrm>
              <a:off x="1927206" y="2214554"/>
              <a:ext cx="5289588" cy="642944"/>
              <a:chOff x="1927206" y="1785924"/>
              <a:chExt cx="5289588" cy="642944"/>
            </a:xfrm>
          </p:grpSpPr>
          <p:cxnSp>
            <p:nvCxnSpPr>
              <p:cNvPr id="6" name="رابط مستقيم 5"/>
              <p:cNvCxnSpPr/>
              <p:nvPr/>
            </p:nvCxnSpPr>
            <p:spPr>
              <a:xfrm rot="5400000">
                <a:off x="6894529" y="2106603"/>
                <a:ext cx="642942" cy="1588"/>
              </a:xfrm>
              <a:prstGeom prst="line">
                <a:avLst/>
              </a:prstGeom>
              <a:ln w="190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رابط مستقيم 6"/>
              <p:cNvCxnSpPr/>
              <p:nvPr/>
            </p:nvCxnSpPr>
            <p:spPr>
              <a:xfrm rot="5400000">
                <a:off x="1606529" y="2106603"/>
                <a:ext cx="642942" cy="1588"/>
              </a:xfrm>
              <a:prstGeom prst="line">
                <a:avLst/>
              </a:prstGeom>
              <a:ln w="190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رابط مستقيم 8"/>
              <p:cNvCxnSpPr/>
              <p:nvPr/>
            </p:nvCxnSpPr>
            <p:spPr>
              <a:xfrm rot="10800000" flipV="1">
                <a:off x="1928794" y="1785924"/>
                <a:ext cx="5286412" cy="1"/>
              </a:xfrm>
              <a:prstGeom prst="line">
                <a:avLst/>
              </a:prstGeom>
              <a:ln w="1905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رابط مستقيم 15"/>
            <p:cNvCxnSpPr/>
            <p:nvPr/>
          </p:nvCxnSpPr>
          <p:spPr>
            <a:xfrm rot="5400000">
              <a:off x="4286248" y="2000240"/>
              <a:ext cx="429422" cy="7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077200" cy="1213888"/>
          </a:xfrm>
        </p:spPr>
        <p:txBody>
          <a:bodyPr>
            <a:noAutofit/>
          </a:bodyPr>
          <a:lstStyle/>
          <a:p>
            <a:pPr algn="ctr"/>
            <a:r>
              <a:rPr lang="ar-SA" sz="4000" b="1" dirty="0" smtClean="0">
                <a:solidFill>
                  <a:srgbClr val="00B0F0"/>
                </a:solidFill>
                <a:latin typeface="Monotype Koufi" pitchFamily="2" charset="-78"/>
                <a:ea typeface="Monotype Koufi" pitchFamily="2" charset="-78"/>
                <a:cs typeface="AL-Battar" pitchFamily="2" charset="-78"/>
              </a:rPr>
              <a:t>ثانياً: من أحصر عن الحج بسبب المرض</a:t>
            </a:r>
          </a:p>
          <a:p>
            <a:pPr algn="ctr"/>
            <a:endParaRPr lang="ar-SA" b="1" dirty="0">
              <a:solidFill>
                <a:srgbClr val="FFFF00"/>
              </a:solidFill>
              <a:latin typeface="Monotype Koufi" pitchFamily="2" charset="-78"/>
              <a:ea typeface="Monotype Koufi" pitchFamily="2" charset="-78"/>
              <a:cs typeface="AL-Battar" pitchFamily="2" charset="-78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6286512" y="2571744"/>
            <a:ext cx="1857388" cy="2143138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  <a:cs typeface="Simplified Arabic" pitchFamily="2" charset="-78"/>
              </a:rPr>
              <a:t>إما أنه لا يستطيع أصلاً أداءه بسبب مرضه</a:t>
            </a:r>
            <a:endParaRPr lang="ar-SA" sz="2800" b="1" dirty="0">
              <a:solidFill>
                <a:srgbClr val="FF0000"/>
              </a:solidFill>
              <a:cs typeface="Simplified Arabic" pitchFamily="2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928662" y="2571744"/>
            <a:ext cx="2000264" cy="2071700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  <a:cs typeface="Simplified Arabic" pitchFamily="2" charset="-78"/>
              </a:rPr>
              <a:t>أو أنه حج صحيحاً ثم مرض في أثناء حجه</a:t>
            </a:r>
            <a:endParaRPr lang="ar-SA" sz="2800" b="1" dirty="0">
              <a:solidFill>
                <a:srgbClr val="FF0000"/>
              </a:solidFill>
              <a:cs typeface="Simplified Arabic" pitchFamily="2" charset="-78"/>
            </a:endParaRPr>
          </a:p>
        </p:txBody>
      </p:sp>
      <p:grpSp>
        <p:nvGrpSpPr>
          <p:cNvPr id="2" name="مجموعة 9"/>
          <p:cNvGrpSpPr/>
          <p:nvPr/>
        </p:nvGrpSpPr>
        <p:grpSpPr>
          <a:xfrm>
            <a:off x="1927206" y="1500174"/>
            <a:ext cx="5289588" cy="1071572"/>
            <a:chOff x="1927206" y="1785926"/>
            <a:chExt cx="5289588" cy="1071572"/>
          </a:xfrm>
        </p:grpSpPr>
        <p:grpSp>
          <p:nvGrpSpPr>
            <p:cNvPr id="4" name="مجموعة 18"/>
            <p:cNvGrpSpPr/>
            <p:nvPr/>
          </p:nvGrpSpPr>
          <p:grpSpPr>
            <a:xfrm>
              <a:off x="1927206" y="2214554"/>
              <a:ext cx="5289588" cy="642944"/>
              <a:chOff x="1927206" y="1785924"/>
              <a:chExt cx="5289588" cy="642944"/>
            </a:xfrm>
          </p:grpSpPr>
          <p:cxnSp>
            <p:nvCxnSpPr>
              <p:cNvPr id="6" name="رابط مستقيم 5"/>
              <p:cNvCxnSpPr/>
              <p:nvPr/>
            </p:nvCxnSpPr>
            <p:spPr>
              <a:xfrm rot="5400000">
                <a:off x="6894529" y="2106603"/>
                <a:ext cx="642942" cy="1588"/>
              </a:xfrm>
              <a:prstGeom prst="line">
                <a:avLst/>
              </a:prstGeom>
              <a:ln w="190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رابط مستقيم 6"/>
              <p:cNvCxnSpPr/>
              <p:nvPr/>
            </p:nvCxnSpPr>
            <p:spPr>
              <a:xfrm rot="5400000">
                <a:off x="1606529" y="2106603"/>
                <a:ext cx="642942" cy="1588"/>
              </a:xfrm>
              <a:prstGeom prst="line">
                <a:avLst/>
              </a:prstGeom>
              <a:ln w="190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رابط مستقيم 8"/>
              <p:cNvCxnSpPr/>
              <p:nvPr/>
            </p:nvCxnSpPr>
            <p:spPr>
              <a:xfrm rot="10800000" flipV="1">
                <a:off x="1928794" y="1785924"/>
                <a:ext cx="5286412" cy="1"/>
              </a:xfrm>
              <a:prstGeom prst="line">
                <a:avLst/>
              </a:prstGeom>
              <a:ln w="190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رابط مستقيم 15"/>
            <p:cNvCxnSpPr/>
            <p:nvPr/>
          </p:nvCxnSpPr>
          <p:spPr>
            <a:xfrm rot="5400000">
              <a:off x="4286248" y="2000240"/>
              <a:ext cx="429422" cy="794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077200" cy="1213888"/>
          </a:xfrm>
        </p:spPr>
        <p:txBody>
          <a:bodyPr>
            <a:no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AL-Battar" pitchFamily="2" charset="-78"/>
              </a:rPr>
              <a:t>ثالثاً: </a:t>
            </a:r>
            <a:r>
              <a:rPr lang="ar-SA" sz="4000" b="1" dirty="0" err="1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AL-Battar" pitchFamily="2" charset="-78"/>
              </a:rPr>
              <a:t>التداوي</a:t>
            </a:r>
            <a:r>
              <a:rPr lang="ar-SA" sz="4000" b="1" dirty="0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AL-Battar" pitchFamily="2" charset="-78"/>
              </a:rPr>
              <a:t> في الحج</a:t>
            </a:r>
          </a:p>
          <a:p>
            <a:pPr algn="ctr"/>
            <a:endParaRPr lang="ar-SA" b="1" dirty="0">
              <a:solidFill>
                <a:srgbClr val="FFFF00"/>
              </a:solidFill>
              <a:latin typeface="Monotype Koufi" pitchFamily="2" charset="-78"/>
              <a:ea typeface="Monotype Koufi" pitchFamily="2" charset="-78"/>
              <a:cs typeface="AL-Battar" pitchFamily="2" charset="-78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6286512" y="2571744"/>
            <a:ext cx="1857388" cy="2143138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00B0F0"/>
                </a:solidFill>
                <a:cs typeface="Simplified Arabic" pitchFamily="2" charset="-78"/>
              </a:rPr>
              <a:t>لا يستلزم فعل شيء من محظورات الإحرام (جائز)</a:t>
            </a:r>
            <a:endParaRPr lang="ar-SA" sz="2400" b="1" dirty="0">
              <a:solidFill>
                <a:srgbClr val="00B0F0"/>
              </a:solidFill>
              <a:cs typeface="Simplified Arabic" pitchFamily="2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857224" y="2571744"/>
            <a:ext cx="2214578" cy="2071700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00B0F0"/>
                </a:solidFill>
                <a:cs typeface="Simplified Arabic" pitchFamily="2" charset="-78"/>
              </a:rPr>
              <a:t>أن يتضمن فعل شيء من محظورات الإحرام (يرخص له ولا إثم عليه وتلزمه الفدية)</a:t>
            </a:r>
            <a:endParaRPr lang="ar-SA" sz="2000" b="1" dirty="0">
              <a:solidFill>
                <a:srgbClr val="00B0F0"/>
              </a:solidFill>
              <a:cs typeface="Simplified Arabic" pitchFamily="2" charset="-78"/>
            </a:endParaRPr>
          </a:p>
        </p:txBody>
      </p:sp>
      <p:grpSp>
        <p:nvGrpSpPr>
          <p:cNvPr id="2" name="مجموعة 9"/>
          <p:cNvGrpSpPr/>
          <p:nvPr/>
        </p:nvGrpSpPr>
        <p:grpSpPr>
          <a:xfrm>
            <a:off x="2000232" y="1500174"/>
            <a:ext cx="5216562" cy="1071572"/>
            <a:chOff x="1927206" y="1785926"/>
            <a:chExt cx="5289588" cy="1071572"/>
          </a:xfrm>
        </p:grpSpPr>
        <p:grpSp>
          <p:nvGrpSpPr>
            <p:cNvPr id="4" name="مجموعة 18"/>
            <p:cNvGrpSpPr/>
            <p:nvPr/>
          </p:nvGrpSpPr>
          <p:grpSpPr>
            <a:xfrm>
              <a:off x="1927206" y="2214554"/>
              <a:ext cx="5289588" cy="642944"/>
              <a:chOff x="1927206" y="1785924"/>
              <a:chExt cx="5289588" cy="642944"/>
            </a:xfrm>
          </p:grpSpPr>
          <p:cxnSp>
            <p:nvCxnSpPr>
              <p:cNvPr id="6" name="رابط مستقيم 5"/>
              <p:cNvCxnSpPr/>
              <p:nvPr/>
            </p:nvCxnSpPr>
            <p:spPr>
              <a:xfrm rot="5400000">
                <a:off x="6894529" y="2106603"/>
                <a:ext cx="642942" cy="1588"/>
              </a:xfrm>
              <a:prstGeom prst="line">
                <a:avLst/>
              </a:prstGeom>
              <a:ln w="190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رابط مستقيم 6"/>
              <p:cNvCxnSpPr/>
              <p:nvPr/>
            </p:nvCxnSpPr>
            <p:spPr>
              <a:xfrm rot="5400000">
                <a:off x="1606529" y="2106603"/>
                <a:ext cx="642942" cy="1588"/>
              </a:xfrm>
              <a:prstGeom prst="line">
                <a:avLst/>
              </a:prstGeom>
              <a:ln w="190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رابط مستقيم 8"/>
              <p:cNvCxnSpPr/>
              <p:nvPr/>
            </p:nvCxnSpPr>
            <p:spPr>
              <a:xfrm rot="10800000" flipV="1">
                <a:off x="1928794" y="1785924"/>
                <a:ext cx="5286412" cy="1"/>
              </a:xfrm>
              <a:prstGeom prst="line">
                <a:avLst/>
              </a:prstGeom>
              <a:ln w="190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رابط مستقيم 15"/>
            <p:cNvCxnSpPr/>
            <p:nvPr/>
          </p:nvCxnSpPr>
          <p:spPr>
            <a:xfrm rot="5400000">
              <a:off x="4286248" y="2000240"/>
              <a:ext cx="429422" cy="794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0" y="1571612"/>
            <a:ext cx="9144000" cy="335758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B0F0"/>
                </a:solidFill>
                <a:cs typeface="Simplified Arabic" pitchFamily="2" charset="-78"/>
              </a:rPr>
              <a:t>حج طبيب مع حملة حكوميّة واضطر لإجراء عملية جراحية لإسعاف أحد حجاجها، لكن سيضطر إلى فوات الوقوف بعرفة عليه ؟!!</a:t>
            </a:r>
            <a:endParaRPr lang="ar-SA" sz="4000" b="1" dirty="0">
              <a:solidFill>
                <a:srgbClr val="00B0F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0" y="1571612"/>
            <a:ext cx="9144000" cy="442915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00B0F0"/>
                </a:solidFill>
                <a:cs typeface="AL-Battar" pitchFamily="2" charset="-78"/>
              </a:rPr>
              <a:t>رابعاً: حج الحائض</a:t>
            </a:r>
          </a:p>
          <a:p>
            <a:pPr algn="just">
              <a:buFontTx/>
              <a:buChar char="-"/>
            </a:pPr>
            <a:r>
              <a:rPr lang="ar-SA" sz="4000" b="1" dirty="0" smtClean="0">
                <a:solidFill>
                  <a:srgbClr val="FFFF00"/>
                </a:solidFill>
                <a:cs typeface="Simplified Arabic" pitchFamily="2" charset="-78"/>
              </a:rPr>
              <a:t>لا يمنع الحيض من الحج.</a:t>
            </a:r>
          </a:p>
          <a:p>
            <a:pPr algn="just">
              <a:buFontTx/>
              <a:buChar char="-"/>
            </a:pPr>
            <a:r>
              <a:rPr lang="ar-SA" sz="4000" b="1" dirty="0" smtClean="0">
                <a:solidFill>
                  <a:srgbClr val="FFFF00"/>
                </a:solidFill>
                <a:cs typeface="Simplified Arabic" pitchFamily="2" charset="-78"/>
              </a:rPr>
              <a:t>من أحرمت وهي حائض عليها أن تأتي بأعمال الحج غير أنها لا تطوف بالبيت ولا تسعى بين الصفا والمروة إلا إذا انقطع حيضها واغتسلت، وهكذا </a:t>
            </a:r>
            <a:r>
              <a:rPr lang="ar-SA" sz="4000" b="1" dirty="0" err="1" smtClean="0">
                <a:solidFill>
                  <a:srgbClr val="FFFF00"/>
                </a:solidFill>
                <a:cs typeface="Simplified Arabic" pitchFamily="2" charset="-78"/>
              </a:rPr>
              <a:t>النفساء</a:t>
            </a:r>
            <a:endParaRPr lang="ar-SA" sz="4000" b="1" dirty="0" smtClean="0">
              <a:solidFill>
                <a:srgbClr val="FFFF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0" y="1571612"/>
            <a:ext cx="9144000" cy="442915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>
              <a:buFontTx/>
              <a:buChar char="-"/>
            </a:pPr>
            <a:r>
              <a:rPr lang="ar-SA" sz="4000" b="1" dirty="0" smtClean="0">
                <a:solidFill>
                  <a:srgbClr val="FFFF00"/>
                </a:solidFill>
                <a:cs typeface="Simplified Arabic" pitchFamily="2" charset="-78"/>
              </a:rPr>
              <a:t>إذا لم يتبق عليها من أعمال الحج إلا طواف الوداع فإنه يسقط عنها.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077200" cy="1213888"/>
          </a:xfrm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أحوال المريض مع الصيام</a:t>
            </a:r>
            <a:endParaRPr lang="ar-SA" sz="5400" dirty="0">
              <a:solidFill>
                <a:srgbClr val="FFFF00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grpSp>
        <p:nvGrpSpPr>
          <p:cNvPr id="10" name="مجموعة 9"/>
          <p:cNvGrpSpPr/>
          <p:nvPr/>
        </p:nvGrpSpPr>
        <p:grpSpPr>
          <a:xfrm>
            <a:off x="1643042" y="1785926"/>
            <a:ext cx="6002380" cy="643736"/>
            <a:chOff x="1643042" y="1785926"/>
            <a:chExt cx="6002380" cy="643736"/>
          </a:xfrm>
        </p:grpSpPr>
        <p:cxnSp>
          <p:nvCxnSpPr>
            <p:cNvPr id="5" name="رابط مستقيم 4"/>
            <p:cNvCxnSpPr/>
            <p:nvPr/>
          </p:nvCxnSpPr>
          <p:spPr>
            <a:xfrm rot="5400000">
              <a:off x="4536281" y="2107397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رابط مستقيم 5"/>
            <p:cNvCxnSpPr/>
            <p:nvPr/>
          </p:nvCxnSpPr>
          <p:spPr>
            <a:xfrm rot="5400000">
              <a:off x="7323157" y="2106603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5400000">
              <a:off x="1322365" y="2106603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>
              <a:off x="1643042" y="1785927"/>
              <a:ext cx="600079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مستطيل مستدير الزوايا 10"/>
          <p:cNvSpPr/>
          <p:nvPr/>
        </p:nvSpPr>
        <p:spPr>
          <a:xfrm>
            <a:off x="6858016" y="2428868"/>
            <a:ext cx="1571636" cy="20002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cs typeface="Simplified Arabic" pitchFamily="2" charset="-78"/>
              </a:rPr>
              <a:t>ألا يتأثر بالصيام كالمزكوم (لا يحل له أن يفطر)</a:t>
            </a:r>
            <a:endParaRPr lang="ar-SA" sz="2000" dirty="0">
              <a:cs typeface="Simplified Arabic" pitchFamily="2" charset="-78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4071934" y="2428868"/>
            <a:ext cx="1571636" cy="20002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cs typeface="Simplified Arabic" pitchFamily="2" charset="-78"/>
              </a:rPr>
              <a:t>إذا كان يشق عليه ولا يضره (يكره له أن يصوم) ويسن له أن يفطر</a:t>
            </a:r>
            <a:endParaRPr lang="ar-SA" sz="2000" dirty="0">
              <a:cs typeface="Simplified Arabic" pitchFamily="2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857224" y="2428868"/>
            <a:ext cx="1571636" cy="20002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cs typeface="Simplified Arabic" pitchFamily="2" charset="-78"/>
              </a:rPr>
              <a:t>إذا كان يشق عليه ويضره (مريض السكر) (حرام)</a:t>
            </a:r>
            <a:endParaRPr lang="ar-SA" sz="2000" dirty="0">
              <a:cs typeface="Simplified Arabic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2" grpId="0" animBg="1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عرّفة مسبقاً 3"/>
          <p:cNvSpPr/>
          <p:nvPr/>
        </p:nvSpPr>
        <p:spPr>
          <a:xfrm>
            <a:off x="0" y="1571612"/>
            <a:ext cx="9144000" cy="5072098"/>
          </a:xfrm>
          <a:prstGeom prst="flowChartPredefined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600" b="1" dirty="0" smtClean="0">
                <a:cs typeface="Al-Mothnna" pitchFamily="2" charset="-78"/>
              </a:rPr>
              <a:t>تطبيق</a:t>
            </a:r>
            <a:endParaRPr lang="ar-SA" sz="16600" b="1" dirty="0">
              <a:cs typeface="Al-Mothnna" pitchFamily="2" charset="-78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62560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1588" indent="274638" algn="justLow">
              <a:buNone/>
            </a:pPr>
            <a:r>
              <a:rPr lang="ar-SA" b="1" dirty="0" smtClean="0">
                <a:solidFill>
                  <a:srgbClr val="FFFF00"/>
                </a:solidFill>
                <a:cs typeface="Simplified Arabic" pitchFamily="2" charset="-78"/>
              </a:rPr>
              <a:t>حاجة (....) تبقى عليها من أعمال الحج طواف الإفاضة، واضطرت للمغادرة نظراً لارتباطها بحملة، وليس لها أحد بمكة، ولا يستطيع الرجوع قريباً للمملكة لفقرها ولطول الإجراءات النظامية ببلدها</a:t>
            </a:r>
            <a:endParaRPr lang="ar-SA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62560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1588" indent="274638" algn="justLow">
              <a:buNone/>
            </a:pPr>
            <a:endParaRPr lang="ar-SA" b="1" dirty="0" smtClean="0">
              <a:solidFill>
                <a:srgbClr val="FFFF00"/>
              </a:solidFill>
              <a:cs typeface="Simplified Arabic" pitchFamily="2" charset="-78"/>
            </a:endParaRPr>
          </a:p>
          <a:p>
            <a:pPr marL="1588" indent="274638" algn="justLow">
              <a:buNone/>
            </a:pPr>
            <a:r>
              <a:rPr lang="ar-SA" b="1" dirty="0" smtClean="0">
                <a:solidFill>
                  <a:srgbClr val="FFFF00"/>
                </a:solidFill>
                <a:cs typeface="Simplified Arabic" pitchFamily="2" charset="-78"/>
              </a:rPr>
              <a:t>حجت (أم....) مع أبناءها من الرياض، ولما جاء اليوم الثالث عشر حاضت، وبقي عليها من أعمال الحج طواف الإفاضة، ولا يستطيع أبناءها المكوث لارتباطهم بأعمال ؟!!</a:t>
            </a:r>
            <a:endParaRPr lang="ar-SA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077200" cy="1213888"/>
          </a:xfrm>
        </p:spPr>
        <p:txBody>
          <a:bodyPr>
            <a:noAutofit/>
          </a:bodyPr>
          <a:lstStyle/>
          <a:p>
            <a:pPr algn="ctr"/>
            <a:r>
              <a:rPr lang="ar-SA" sz="5400" b="1" dirty="0" smtClean="0">
                <a:solidFill>
                  <a:srgbClr val="00B0F0"/>
                </a:solidFill>
                <a:latin typeface="Monotype Koufi" pitchFamily="2" charset="-78"/>
                <a:ea typeface="Monotype Koufi" pitchFamily="2" charset="-78"/>
                <a:cs typeface="AL-Battar" pitchFamily="2" charset="-78"/>
              </a:rPr>
              <a:t>من يجوز له الفطر لا يخلو</a:t>
            </a:r>
            <a:endParaRPr lang="ar-SA" sz="5400" b="1" dirty="0">
              <a:solidFill>
                <a:srgbClr val="00B0F0"/>
              </a:solidFill>
              <a:latin typeface="Monotype Koufi" pitchFamily="2" charset="-78"/>
              <a:ea typeface="Monotype Koufi" pitchFamily="2" charset="-78"/>
              <a:cs typeface="AL-Battar" pitchFamily="2" charset="-78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6429388" y="2428868"/>
            <a:ext cx="1571636" cy="200026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FF00"/>
                </a:solidFill>
                <a:cs typeface="Simplified Arabic" pitchFamily="2" charset="-78"/>
              </a:rPr>
              <a:t>إمّا أن يكون مرضه يرجى برؤه (يقضي)</a:t>
            </a:r>
            <a:endParaRPr lang="ar-SA" sz="20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1214414" y="2428868"/>
            <a:ext cx="1571636" cy="200026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FF00"/>
                </a:solidFill>
                <a:cs typeface="Simplified Arabic" pitchFamily="2" charset="-78"/>
              </a:rPr>
              <a:t>أو أنه لا يرجى برؤه (يسقط عنه الصوم وتلزمه الفدية)</a:t>
            </a:r>
            <a:endParaRPr lang="ar-SA" sz="2000" b="1" dirty="0">
              <a:solidFill>
                <a:srgbClr val="FFFF00"/>
              </a:solidFill>
              <a:cs typeface="Simplified Arabic" pitchFamily="2" charset="-78"/>
            </a:endParaRPr>
          </a:p>
        </p:txBody>
      </p:sp>
      <p:grpSp>
        <p:nvGrpSpPr>
          <p:cNvPr id="20" name="مجموعة 19"/>
          <p:cNvGrpSpPr/>
          <p:nvPr/>
        </p:nvGrpSpPr>
        <p:grpSpPr>
          <a:xfrm>
            <a:off x="1927206" y="1357298"/>
            <a:ext cx="5289588" cy="1071570"/>
            <a:chOff x="1927206" y="1357298"/>
            <a:chExt cx="5289588" cy="1071570"/>
          </a:xfrm>
        </p:grpSpPr>
        <p:grpSp>
          <p:nvGrpSpPr>
            <p:cNvPr id="19" name="مجموعة 18"/>
            <p:cNvGrpSpPr/>
            <p:nvPr/>
          </p:nvGrpSpPr>
          <p:grpSpPr>
            <a:xfrm>
              <a:off x="1927206" y="1785924"/>
              <a:ext cx="5289588" cy="642944"/>
              <a:chOff x="1927206" y="1785924"/>
              <a:chExt cx="5289588" cy="642944"/>
            </a:xfrm>
          </p:grpSpPr>
          <p:cxnSp>
            <p:nvCxnSpPr>
              <p:cNvPr id="6" name="رابط مستقيم 5"/>
              <p:cNvCxnSpPr/>
              <p:nvPr/>
            </p:nvCxnSpPr>
            <p:spPr>
              <a:xfrm rot="5400000">
                <a:off x="6894529" y="2106603"/>
                <a:ext cx="642942" cy="15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رابط مستقيم 6"/>
              <p:cNvCxnSpPr/>
              <p:nvPr/>
            </p:nvCxnSpPr>
            <p:spPr>
              <a:xfrm rot="5400000">
                <a:off x="1606529" y="2106603"/>
                <a:ext cx="642942" cy="15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رابط مستقيم 8"/>
              <p:cNvCxnSpPr/>
              <p:nvPr/>
            </p:nvCxnSpPr>
            <p:spPr>
              <a:xfrm rot="10800000" flipV="1">
                <a:off x="1928794" y="1785924"/>
                <a:ext cx="5286412" cy="1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رابط مستقيم 15"/>
            <p:cNvCxnSpPr/>
            <p:nvPr/>
          </p:nvCxnSpPr>
          <p:spPr>
            <a:xfrm rot="5400000">
              <a:off x="4499768" y="1571612"/>
              <a:ext cx="429422" cy="79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خماسي 3"/>
          <p:cNvSpPr/>
          <p:nvPr/>
        </p:nvSpPr>
        <p:spPr>
          <a:xfrm>
            <a:off x="500034" y="2000240"/>
            <a:ext cx="8001056" cy="2643206"/>
          </a:xfrm>
          <a:prstGeom prst="homePlat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3800" dirty="0" smtClean="0">
                <a:solidFill>
                  <a:srgbClr val="7030A0"/>
                </a:solidFill>
                <a:cs typeface="HeshamNormal" pitchFamily="2" charset="-78"/>
              </a:rPr>
              <a:t>تطبيقات</a:t>
            </a:r>
            <a:endParaRPr lang="ar-SA" sz="13800" dirty="0">
              <a:solidFill>
                <a:srgbClr val="7030A0"/>
              </a:solidFill>
              <a:cs typeface="HeshamNormal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285860"/>
            <a:ext cx="9144000" cy="5429264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Low"/>
            <a:r>
              <a:rPr lang="ar-SA" dirty="0" smtClean="0">
                <a:cs typeface="Simplified Arabic" pitchFamily="2" charset="-78"/>
              </a:rPr>
              <a:t>أصيب (.....) بمرض الكلى، وألزمه الطبيب بعدم الصيام لمشقته عليه، ولأنه قد يضره ؟!!</a:t>
            </a:r>
            <a:endParaRPr lang="ar-SA" dirty="0">
              <a:cs typeface="Simplified Arabic" pitchFamily="2" charset="-78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285860"/>
            <a:ext cx="9144000" cy="5429264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Low"/>
            <a:r>
              <a:rPr lang="ar-SA" dirty="0" smtClean="0">
                <a:solidFill>
                  <a:srgbClr val="FFFF00"/>
                </a:solidFill>
                <a:cs typeface="Simplified Arabic" pitchFamily="2" charset="-78"/>
              </a:rPr>
              <a:t>أصبح (.....) نهار الصيام وفي ضرسه وجعٌ شديد ؟!!</a:t>
            </a:r>
            <a:endParaRPr lang="ar-SA" dirty="0">
              <a:solidFill>
                <a:srgbClr val="FFFF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285860"/>
            <a:ext cx="9144000" cy="5429264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ar-SA" sz="4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Simplified Arabic" pitchFamily="2" charset="-78"/>
              </a:rPr>
              <a:t>أحس (....) بصداع يسير في رأسه، وهو صائم؟!!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Simplified Arabic" pitchFamily="2" charset="-78"/>
              </a:rPr>
              <a:t/>
            </a:r>
            <a:b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Simplified Arabic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Simplified Arabic" pitchFamily="2" charset="-78"/>
              </a:rPr>
              <a:t/>
            </a:r>
            <a:b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Simplified Arabic" pitchFamily="2" charset="-78"/>
              </a:rPr>
            </a:b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285860"/>
            <a:ext cx="9144000" cy="5429264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ar-SA" sz="4400" dirty="0" smtClean="0">
                <a:solidFill>
                  <a:srgbClr val="FFFF00"/>
                </a:solidFill>
                <a:cs typeface="Simplified Arabic" pitchFamily="2" charset="-78"/>
              </a:rPr>
              <a:t>مرض (.....) أسبوعاً من شهر رمضان الماضي وأفطر فيها، ولم يقضها حتى دخل عليه رمضان الجديد، مع أنه لم يكن هناك ما يمنعه من القضاء؟!!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Simplified Arabic" pitchFamily="2" charset="-78"/>
              </a:rPr>
              <a:t/>
            </a:r>
            <a:b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Simplified Arabic" pitchFamily="2" charset="-78"/>
              </a:rPr>
            </a:b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Simplified Arabic" pitchFamily="2" charset="-78"/>
              </a:rPr>
              <a:t/>
            </a:r>
            <a:b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Simplified Arabic" pitchFamily="2" charset="-78"/>
              </a:rPr>
            </a:br>
            <a:endParaRPr lang="ar-SA" dirty="0">
              <a:solidFill>
                <a:schemeClr val="tx1">
                  <a:lumMod val="95000"/>
                  <a:lumOff val="5000"/>
                </a:schemeClr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حدة نمطية">
  <a:themeElements>
    <a:clrScheme name="وحدة نمطية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وحدة نمطية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حدة نمطي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79</TotalTime>
  <Words>572</Words>
  <PresentationFormat>عرض على الشاشة (3:4)‏</PresentationFormat>
  <Paragraphs>74</Paragraphs>
  <Slides>32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3" baseType="lpstr">
      <vt:lpstr>وحدة نمطية</vt:lpstr>
      <vt:lpstr>الشريحة 1</vt:lpstr>
      <vt:lpstr>الشريحة 2</vt:lpstr>
      <vt:lpstr>الشريحة 3</vt:lpstr>
      <vt:lpstr>الشريحة 4</vt:lpstr>
      <vt:lpstr>الشريحة 5</vt:lpstr>
      <vt:lpstr>أصيب (.....) بمرض الكلى، وألزمه الطبيب بعدم الصيام لمشقته عليه، ولأنه قد يضره ؟!!</vt:lpstr>
      <vt:lpstr>أصبح (.....) نهار الصيام وفي ضرسه وجعٌ شديد ؟!!</vt:lpstr>
      <vt:lpstr>أحس (....) بصداع يسير في رأسه، وهو صائم؟!!  </vt:lpstr>
      <vt:lpstr>مرض (.....) أسبوعاً من شهر رمضان الماضي وأفطر فيها، ولم يقضها حتى دخل عليه رمضان الجديد، مع أنه لم يكن هناك ما يمنعه من القضاء؟!!  </vt:lpstr>
      <vt:lpstr>مرض (....) رمضان الماضي واستمر معه المرض حتى دخل عليه رمضان الجديد، فماذا عليه ؟!  </vt:lpstr>
      <vt:lpstr>مرض (.....) رمضان الماضي، ولم يقضي شيئاً منه حتى دخل محرم فتوفاه الله، فهل عليه قضاء ؟!  </vt:lpstr>
      <vt:lpstr>مرض (.....) رمضان الماضي، ولم يقض منه شيئاً حتى دخل عليه رمضان الجديد، مع أنه لا عذر له في ترك القضاء ؟! </vt:lpstr>
      <vt:lpstr>أثر العلاج على صيام المريض </vt:lpstr>
      <vt:lpstr>الشريحة 14</vt:lpstr>
      <vt:lpstr>قطرة الأنف والعين والأذن</vt:lpstr>
      <vt:lpstr>الحقن المهبلية وما في حكمها</vt:lpstr>
      <vt:lpstr>الحقن العضلية والجلدية والوريدية</vt:lpstr>
      <vt:lpstr>الشريحة 18</vt:lpstr>
      <vt:lpstr>الشريحة 19</vt:lpstr>
      <vt:lpstr>الشريحة 20</vt:lpstr>
      <vt:lpstr>الشريحة 21</vt:lpstr>
      <vt:lpstr>حج المريض 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cp:lastModifiedBy>xp</cp:lastModifiedBy>
  <cp:revision>72</cp:revision>
  <dcterms:modified xsi:type="dcterms:W3CDTF">2013-12-03T08:31:01Z</dcterms:modified>
</cp:coreProperties>
</file>