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70" r:id="rId3"/>
    <p:sldId id="258" r:id="rId4"/>
    <p:sldId id="275" r:id="rId5"/>
    <p:sldId id="276" r:id="rId6"/>
    <p:sldId id="277" r:id="rId7"/>
    <p:sldId id="278" r:id="rId8"/>
    <p:sldId id="279" r:id="rId9"/>
    <p:sldId id="261" r:id="rId10"/>
    <p:sldId id="262" r:id="rId11"/>
    <p:sldId id="265" r:id="rId12"/>
    <p:sldId id="280" r:id="rId13"/>
    <p:sldId id="268" r:id="rId14"/>
    <p:sldId id="267" r:id="rId15"/>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1380"/>
    <a:srgbClr val="FFFF99"/>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69" d="100"/>
          <a:sy n="69" d="100"/>
        </p:scale>
        <p:origin x="54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23/02/38</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transition>
    <p:strips dir="l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23/02/38</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transition>
    <p:strips dir="l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23/02/38</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transition>
    <p:strips dir="l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23/02/38</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transition>
    <p:strips dir="l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23/02/38</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transition>
    <p:strips dir="l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23/02/38</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transition>
    <p:strips dir="l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pPr/>
              <a:t>23/02/38</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transition>
    <p:strips dir="l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pPr/>
              <a:t>23/02/38</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transition>
    <p:strips dir="l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pPr/>
              <a:t>23/02/38</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transition>
    <p:strips dir="l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23/02/38</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transition>
    <p:strips dir="l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23/02/38</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transition>
    <p:strips dir="l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pPr/>
              <a:t>23/02/38</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strips dir="ld"/>
  </p:transition>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pic>
        <p:nvPicPr>
          <p:cNvPr id="1027" name="Picture 3" descr="C:\Users\Micro\Documents\Download\SullivanHarry300px.jpg"/>
          <p:cNvPicPr>
            <a:picLocks noChangeAspect="1" noChangeArrowheads="1"/>
          </p:cNvPicPr>
          <p:nvPr/>
        </p:nvPicPr>
        <p:blipFill>
          <a:blip r:embed="rId2" cstate="print"/>
          <a:srcRect/>
          <a:stretch>
            <a:fillRect/>
          </a:stretch>
        </p:blipFill>
        <p:spPr bwMode="auto">
          <a:xfrm>
            <a:off x="1115616" y="1124744"/>
            <a:ext cx="3672408" cy="4608512"/>
          </a:xfrm>
          <a:prstGeom prst="rect">
            <a:avLst/>
          </a:prstGeom>
          <a:ln>
            <a:noFill/>
          </a:ln>
          <a:effectLst>
            <a:outerShdw blurRad="292100" dist="139700" dir="2700000" algn="tl" rotWithShape="0">
              <a:srgbClr val="333333">
                <a:alpha val="65000"/>
              </a:srgbClr>
            </a:outerShdw>
          </a:effectLst>
        </p:spPr>
      </p:pic>
      <p:sp>
        <p:nvSpPr>
          <p:cNvPr id="4" name="مربع نص 3"/>
          <p:cNvSpPr txBox="1"/>
          <p:nvPr/>
        </p:nvSpPr>
        <p:spPr>
          <a:xfrm>
            <a:off x="5364088" y="1700808"/>
            <a:ext cx="3096344" cy="3416320"/>
          </a:xfrm>
          <a:prstGeom prst="rect">
            <a:avLst/>
          </a:prstGeom>
          <a:noFill/>
        </p:spPr>
        <p:txBody>
          <a:bodyPr wrap="square" rtlCol="1">
            <a:spAutoFit/>
          </a:bodyPr>
          <a:lstStyle/>
          <a:p>
            <a:pPr algn="ctr">
              <a:lnSpc>
                <a:spcPct val="150000"/>
              </a:lnSpc>
            </a:pPr>
            <a:r>
              <a:rPr lang="ar-SA" sz="3600" b="1" dirty="0" smtClean="0">
                <a:solidFill>
                  <a:schemeClr val="bg2"/>
                </a:solidFill>
              </a:rPr>
              <a:t>نظرية هاري </a:t>
            </a:r>
            <a:r>
              <a:rPr lang="ar-SA" sz="3600" b="1" dirty="0" err="1" smtClean="0">
                <a:solidFill>
                  <a:schemeClr val="bg2"/>
                </a:solidFill>
              </a:rPr>
              <a:t>ستاك</a:t>
            </a:r>
            <a:r>
              <a:rPr lang="ar-SA" sz="3600" b="1" dirty="0" smtClean="0">
                <a:solidFill>
                  <a:schemeClr val="bg2"/>
                </a:solidFill>
              </a:rPr>
              <a:t> </a:t>
            </a:r>
            <a:r>
              <a:rPr lang="ar-SA" sz="3600" b="1" dirty="0" err="1" smtClean="0">
                <a:solidFill>
                  <a:schemeClr val="bg2"/>
                </a:solidFill>
              </a:rPr>
              <a:t>سوليفان</a:t>
            </a:r>
            <a:endParaRPr lang="ar-SA" sz="3600" b="1" dirty="0" smtClean="0">
              <a:solidFill>
                <a:schemeClr val="bg2"/>
              </a:solidFill>
            </a:endParaRPr>
          </a:p>
          <a:p>
            <a:pPr algn="ctr">
              <a:lnSpc>
                <a:spcPct val="150000"/>
              </a:lnSpc>
            </a:pPr>
            <a:r>
              <a:rPr lang="ar-SA" sz="3600" b="1" dirty="0" smtClean="0">
                <a:solidFill>
                  <a:schemeClr val="tx2">
                    <a:lumMod val="40000"/>
                    <a:lumOff val="60000"/>
                  </a:schemeClr>
                </a:solidFill>
              </a:rPr>
              <a:t>العلاقات الشخصية المتبادلة (البينية)</a:t>
            </a:r>
            <a:endParaRPr lang="ar-SA" sz="3600" b="1" dirty="0">
              <a:solidFill>
                <a:schemeClr val="tx2">
                  <a:lumMod val="40000"/>
                  <a:lumOff val="60000"/>
                </a:schemeClr>
              </a:solidFill>
            </a:endParaRPr>
          </a:p>
        </p:txBody>
      </p:sp>
    </p:spTree>
  </p:cSld>
  <p:clrMapOvr>
    <a:masterClrMapping/>
  </p:clrMapOvr>
  <p:transition>
    <p:strips dir="ld"/>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3" name="مربع نص 2"/>
          <p:cNvSpPr txBox="1"/>
          <p:nvPr/>
        </p:nvSpPr>
        <p:spPr>
          <a:xfrm>
            <a:off x="179512" y="260648"/>
            <a:ext cx="5832648" cy="6247864"/>
          </a:xfrm>
          <a:prstGeom prst="rect">
            <a:avLst/>
          </a:prstGeom>
          <a:noFill/>
        </p:spPr>
        <p:txBody>
          <a:bodyPr wrap="square" rtlCol="1">
            <a:spAutoFit/>
          </a:bodyPr>
          <a:lstStyle/>
          <a:p>
            <a:pPr algn="justLow"/>
            <a:r>
              <a:rPr lang="ar-SA" sz="2000" b="1" dirty="0" smtClean="0">
                <a:solidFill>
                  <a:srgbClr val="FF0000"/>
                </a:solidFill>
              </a:rPr>
              <a:t>العمليات المعرفية</a:t>
            </a:r>
          </a:p>
          <a:p>
            <a:pPr algn="justLow"/>
            <a:r>
              <a:rPr lang="ar-SA" sz="2000" b="1" dirty="0" smtClean="0">
                <a:solidFill>
                  <a:schemeClr val="tx1">
                    <a:lumMod val="65000"/>
                    <a:lumOff val="35000"/>
                  </a:schemeClr>
                </a:solidFill>
              </a:rPr>
              <a:t>الخبرة المعرفية بحسب سوليفان تتدرج في ثلاث أشكال:</a:t>
            </a:r>
          </a:p>
          <a:p>
            <a:pPr algn="justLow">
              <a:buFont typeface="Arial" pitchFamily="34" charset="0"/>
              <a:buChar char="•"/>
            </a:pPr>
            <a:r>
              <a:rPr lang="ar-SA" sz="2000" b="1" dirty="0" smtClean="0">
                <a:solidFill>
                  <a:schemeClr val="bg1"/>
                </a:solidFill>
              </a:rPr>
              <a:t> الطور المبكر (غير المتمايزة)</a:t>
            </a:r>
          </a:p>
          <a:p>
            <a:pPr algn="justLow"/>
            <a:r>
              <a:rPr lang="ar-SA" sz="2000" b="1" dirty="0" smtClean="0">
                <a:solidFill>
                  <a:schemeClr val="tx1">
                    <a:lumMod val="65000"/>
                    <a:lumOff val="35000"/>
                  </a:schemeClr>
                </a:solidFill>
              </a:rPr>
              <a:t>مرحلة حسية خاصة بالرضع، فالرضيع يدرك حدوث الأمور من حوله لكنه لا يدرك مفاهيم الذات والزمان والمكان، ولا يدرك العلاقات السببية والمعاني للأشياء من حوله، ويرى سوليفان أن ما يحدث لدى الذهانين شبيه بسمات هذه المرحلة، كم أن هذه المرحلة شرط لانتقال الفرد للمرحلة التالية</a:t>
            </a:r>
          </a:p>
          <a:p>
            <a:pPr algn="justLow">
              <a:buFont typeface="Arial" pitchFamily="34" charset="0"/>
              <a:buChar char="•"/>
            </a:pPr>
            <a:r>
              <a:rPr lang="ar-SA" sz="2000" b="1" dirty="0" smtClean="0">
                <a:solidFill>
                  <a:schemeClr val="bg1"/>
                </a:solidFill>
              </a:rPr>
              <a:t> الخبرة التراكمية (الادراكية الانفعالية)</a:t>
            </a:r>
          </a:p>
          <a:p>
            <a:pPr algn="justLow"/>
            <a:r>
              <a:rPr lang="ar-SA" sz="2000" b="1" dirty="0" smtClean="0">
                <a:solidFill>
                  <a:schemeClr val="tx1">
                    <a:lumMod val="65000"/>
                    <a:lumOff val="35000"/>
                  </a:schemeClr>
                </a:solidFill>
              </a:rPr>
              <a:t>مرحلة ما قبل المدرسة تنمو خلالها اللغة، تتميز بالعلاقات السببية بين الأحداث التي تحدث في نفس الوقت والتي لا ترتبط منطقياً، فيعطي الطفل معاني للأشياء لكنه لا يربطها منطقياً، ويكون فيها التفكير مشوهاً وفي حدوده الأدنى، والتفكير الخرافي لدى البالغين مثال على هذا النوع.</a:t>
            </a:r>
          </a:p>
          <a:p>
            <a:pPr algn="justLow"/>
            <a:r>
              <a:rPr lang="ar-SA" sz="2000" b="1" dirty="0" smtClean="0">
                <a:solidFill>
                  <a:schemeClr val="bg1"/>
                </a:solidFill>
              </a:rPr>
              <a:t>الخبرة المنظمة (الأسلوب التركيبي)</a:t>
            </a:r>
          </a:p>
          <a:p>
            <a:pPr algn="justLow"/>
            <a:r>
              <a:rPr lang="ar-SA" sz="2000" b="1" dirty="0" smtClean="0">
                <a:solidFill>
                  <a:schemeClr val="tx1">
                    <a:lumMod val="65000"/>
                    <a:lumOff val="35000"/>
                  </a:schemeClr>
                </a:solidFill>
              </a:rPr>
              <a:t>سنوات المدرسة فأعلى، وهي نشاط رمزي ينعقد الاجماع على صدقه من كافة أفراد المجتمع الواحد، يصبح التفكير فيها عقلانياً منطقياً مستخدماً طريقة تعبير يتفق عليها الجميع كاللغة والأرقام، يتعلم فيها الطفل الأنشطة الاجتماعية والمبادئ التي تجعل من تفكيره واضح وسليم وغير مفكك.</a:t>
            </a:r>
          </a:p>
        </p:txBody>
      </p:sp>
      <p:pic>
        <p:nvPicPr>
          <p:cNvPr id="2" name="صورة 1"/>
          <p:cNvPicPr>
            <a:picLocks noChangeAspect="1"/>
          </p:cNvPicPr>
          <p:nvPr/>
        </p:nvPicPr>
        <p:blipFill>
          <a:blip r:embed="rId2"/>
          <a:stretch>
            <a:fillRect/>
          </a:stretch>
        </p:blipFill>
        <p:spPr>
          <a:xfrm>
            <a:off x="5868144" y="476672"/>
            <a:ext cx="2304256" cy="1584176"/>
          </a:xfrm>
          <a:prstGeom prst="rect">
            <a:avLst/>
          </a:prstGeom>
        </p:spPr>
      </p:pic>
      <p:pic>
        <p:nvPicPr>
          <p:cNvPr id="4" name="صورة 3"/>
          <p:cNvPicPr>
            <a:picLocks noChangeAspect="1"/>
          </p:cNvPicPr>
          <p:nvPr/>
        </p:nvPicPr>
        <p:blipFill>
          <a:blip r:embed="rId3"/>
          <a:stretch>
            <a:fillRect/>
          </a:stretch>
        </p:blipFill>
        <p:spPr>
          <a:xfrm>
            <a:off x="6012160" y="2636912"/>
            <a:ext cx="2016224" cy="1333797"/>
          </a:xfrm>
          <a:prstGeom prst="rect">
            <a:avLst/>
          </a:prstGeom>
        </p:spPr>
      </p:pic>
      <p:pic>
        <p:nvPicPr>
          <p:cNvPr id="5" name="صورة 4"/>
          <p:cNvPicPr>
            <a:picLocks noChangeAspect="1"/>
          </p:cNvPicPr>
          <p:nvPr/>
        </p:nvPicPr>
        <p:blipFill>
          <a:blip r:embed="rId4"/>
          <a:stretch>
            <a:fillRect/>
          </a:stretch>
        </p:blipFill>
        <p:spPr>
          <a:xfrm>
            <a:off x="6156176" y="4546774"/>
            <a:ext cx="2327067" cy="1546522"/>
          </a:xfrm>
          <a:prstGeom prst="rect">
            <a:avLst/>
          </a:prstGeom>
        </p:spPr>
      </p:pic>
    </p:spTree>
  </p:cSld>
  <p:clrMapOvr>
    <a:masterClrMapping/>
  </p:clrMapOvr>
  <p:transition>
    <p:strips dir="ld"/>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4" name="مربع نص 3"/>
          <p:cNvSpPr txBox="1"/>
          <p:nvPr/>
        </p:nvSpPr>
        <p:spPr>
          <a:xfrm>
            <a:off x="2915816" y="332656"/>
            <a:ext cx="5904656" cy="5940088"/>
          </a:xfrm>
          <a:prstGeom prst="rect">
            <a:avLst/>
          </a:prstGeom>
          <a:noFill/>
        </p:spPr>
        <p:txBody>
          <a:bodyPr wrap="square" rtlCol="1">
            <a:spAutoFit/>
          </a:bodyPr>
          <a:lstStyle/>
          <a:p>
            <a:pPr algn="ctr"/>
            <a:r>
              <a:rPr lang="ar-SA" sz="2000" b="1" dirty="0" smtClean="0"/>
              <a:t>مراحل النمو</a:t>
            </a:r>
          </a:p>
          <a:p>
            <a:pPr algn="ctr"/>
            <a:r>
              <a:rPr lang="ar-SA" sz="2000" b="1" dirty="0" smtClean="0"/>
              <a:t>مرحلة الطفولة </a:t>
            </a:r>
            <a:r>
              <a:rPr lang="ar-SA" sz="2000" b="1" dirty="0" err="1" smtClean="0"/>
              <a:t>المبكرة </a:t>
            </a:r>
            <a:r>
              <a:rPr lang="ar-SA" sz="2000" b="1" dirty="0" smtClean="0"/>
              <a:t>(الرضاعة</a:t>
            </a:r>
            <a:r>
              <a:rPr lang="ar-SA" sz="2000" b="1" dirty="0" err="1" smtClean="0"/>
              <a:t>)</a:t>
            </a:r>
            <a:endParaRPr lang="ar-SA" sz="2000" b="1" dirty="0" smtClean="0"/>
          </a:p>
          <a:p>
            <a:pPr algn="ctr"/>
            <a:r>
              <a:rPr lang="ar-SA" sz="2000" b="1" dirty="0" smtClean="0">
                <a:solidFill>
                  <a:schemeClr val="bg1"/>
                </a:solidFill>
              </a:rPr>
              <a:t>منذ الميلاد وحتى ظهور الكلام والفم هو المنطقة الأساسية لتفاعل الفرد مع البيئة، وخبرات الإرضاع ستؤثر على شخصيته مستقبلاً</a:t>
            </a:r>
          </a:p>
          <a:p>
            <a:pPr algn="ctr"/>
            <a:r>
              <a:rPr lang="ar-SA" sz="2000" b="1" dirty="0" smtClean="0"/>
              <a:t>مرحلة الطفولة</a:t>
            </a:r>
          </a:p>
          <a:p>
            <a:pPr algn="ctr"/>
            <a:r>
              <a:rPr lang="ar-SA" sz="2000" b="1" dirty="0" smtClean="0">
                <a:solidFill>
                  <a:schemeClr val="bg1"/>
                </a:solidFill>
              </a:rPr>
              <a:t>منذ ظهور الكلام وحتى ظهور الحاجة </a:t>
            </a:r>
            <a:r>
              <a:rPr lang="ar-SA" sz="2000" b="1" dirty="0" err="1" smtClean="0">
                <a:solidFill>
                  <a:schemeClr val="bg1"/>
                </a:solidFill>
              </a:rPr>
              <a:t>للرفاق </a:t>
            </a:r>
            <a:r>
              <a:rPr lang="ar-SA" sz="2000" b="1" dirty="0" smtClean="0">
                <a:solidFill>
                  <a:schemeClr val="bg1"/>
                </a:solidFill>
              </a:rPr>
              <a:t>، تكوين مشاعر مع الآخرين والوالدين تحديداً، التمييز بين المذكر والمؤنث، يحدث في هذه المرحلة التحول الشرير</a:t>
            </a:r>
          </a:p>
          <a:p>
            <a:pPr algn="ctr"/>
            <a:r>
              <a:rPr lang="ar-SA" sz="2000" b="1" dirty="0" smtClean="0"/>
              <a:t>مرحلة الصبا</a:t>
            </a:r>
          </a:p>
          <a:p>
            <a:pPr algn="ctr"/>
            <a:r>
              <a:rPr lang="ar-SA" sz="2000" b="1" dirty="0" smtClean="0">
                <a:solidFill>
                  <a:schemeClr val="bg1"/>
                </a:solidFill>
              </a:rPr>
              <a:t>طوال المرحلة الابتدائية، يطور فيها الفرد خبرات اجتماعية خارج الأسرة، ويصبح فيها متعاوناً ومنافساً، ويتعلم معنى النبذ الاجتماعي</a:t>
            </a:r>
          </a:p>
          <a:p>
            <a:pPr algn="ctr"/>
            <a:r>
              <a:rPr lang="ar-SA" sz="2000" b="1" dirty="0" smtClean="0"/>
              <a:t>مرحلة ما قبل المراهقة</a:t>
            </a:r>
          </a:p>
          <a:p>
            <a:pPr algn="ctr"/>
            <a:r>
              <a:rPr lang="ar-SA" sz="2000" b="1" dirty="0" smtClean="0">
                <a:solidFill>
                  <a:schemeClr val="bg1"/>
                </a:solidFill>
              </a:rPr>
              <a:t>الحاجة لعلاقة حميمة وصداقة مع فرد من نفس الجنس وهي مرحلة مهمة وتشكل بداية العلاقات الإنسانية الحقيقية</a:t>
            </a:r>
          </a:p>
          <a:p>
            <a:pPr algn="ctr"/>
            <a:r>
              <a:rPr lang="ar-SA" sz="2000" b="1" dirty="0" smtClean="0"/>
              <a:t>مرحلة المراهقة المبكرة</a:t>
            </a:r>
          </a:p>
          <a:p>
            <a:pPr algn="ctr"/>
            <a:r>
              <a:rPr lang="ar-SA" sz="2000" b="1" dirty="0" smtClean="0">
                <a:solidFill>
                  <a:schemeClr val="bg1"/>
                </a:solidFill>
              </a:rPr>
              <a:t>بدء العلاقة الجنسية وإشباع الرغبات الجنسية، ويميز </a:t>
            </a:r>
            <a:r>
              <a:rPr lang="ar-SA" sz="2000" b="1" dirty="0" err="1" smtClean="0">
                <a:solidFill>
                  <a:schemeClr val="bg1"/>
                </a:solidFill>
              </a:rPr>
              <a:t>سوليفان</a:t>
            </a:r>
            <a:r>
              <a:rPr lang="ar-SA" sz="2000" b="1" dirty="0" smtClean="0">
                <a:solidFill>
                  <a:schemeClr val="bg1"/>
                </a:solidFill>
              </a:rPr>
              <a:t> هنا بين الصلات الحميمة والرغبات </a:t>
            </a:r>
            <a:r>
              <a:rPr lang="ar-SA" sz="2000" b="1" dirty="0" err="1" smtClean="0">
                <a:solidFill>
                  <a:schemeClr val="bg1"/>
                </a:solidFill>
              </a:rPr>
              <a:t>الشبقية</a:t>
            </a:r>
            <a:r>
              <a:rPr lang="ar-SA" sz="2000" b="1" dirty="0" smtClean="0">
                <a:solidFill>
                  <a:schemeClr val="bg1"/>
                </a:solidFill>
              </a:rPr>
              <a:t> </a:t>
            </a:r>
          </a:p>
          <a:p>
            <a:pPr algn="ctr"/>
            <a:r>
              <a:rPr lang="ar-SA" sz="2000" b="1" dirty="0" smtClean="0"/>
              <a:t>مرحلة المراهقة المتأخرة</a:t>
            </a:r>
            <a:endParaRPr lang="ar-SA" dirty="0" smtClean="0"/>
          </a:p>
          <a:p>
            <a:pPr algn="ctr"/>
            <a:r>
              <a:rPr lang="ar-SA" sz="2000" b="1" dirty="0" smtClean="0">
                <a:solidFill>
                  <a:schemeClr val="bg1"/>
                </a:solidFill>
              </a:rPr>
              <a:t>الرشد والوصول إلى التكيف والتكامل الجنسي والاجتماعي والاقتصادي</a:t>
            </a:r>
          </a:p>
        </p:txBody>
      </p:sp>
      <p:pic>
        <p:nvPicPr>
          <p:cNvPr id="2" name="صورة 1"/>
          <p:cNvPicPr>
            <a:picLocks noChangeAspect="1"/>
          </p:cNvPicPr>
          <p:nvPr/>
        </p:nvPicPr>
        <p:blipFill>
          <a:blip r:embed="rId2"/>
          <a:stretch>
            <a:fillRect/>
          </a:stretch>
        </p:blipFill>
        <p:spPr>
          <a:xfrm>
            <a:off x="179512" y="188640"/>
            <a:ext cx="2487384" cy="6480720"/>
          </a:xfrm>
          <a:prstGeom prst="rect">
            <a:avLst/>
          </a:prstGeom>
        </p:spPr>
      </p:pic>
    </p:spTree>
  </p:cSld>
  <p:clrMapOvr>
    <a:masterClrMapping/>
  </p:clrMapOvr>
  <p:transition>
    <p:strips dir="l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r>
              <a:rPr lang="ar-SA" dirty="0" smtClean="0"/>
              <a:t>الأسهامات التي أضافها سوليفان العلاج النفسي</a:t>
            </a:r>
            <a:endParaRPr lang="en-US" dirty="0"/>
          </a:p>
        </p:txBody>
      </p:sp>
      <p:sp>
        <p:nvSpPr>
          <p:cNvPr id="3" name="Content Placeholder 2"/>
          <p:cNvSpPr>
            <a:spLocks noGrp="1"/>
          </p:cNvSpPr>
          <p:nvPr>
            <p:ph idx="1"/>
          </p:nvPr>
        </p:nvSpPr>
        <p:spPr/>
        <p:style>
          <a:lnRef idx="1">
            <a:schemeClr val="accent4"/>
          </a:lnRef>
          <a:fillRef idx="2">
            <a:schemeClr val="accent4"/>
          </a:fillRef>
          <a:effectRef idx="1">
            <a:schemeClr val="accent4"/>
          </a:effectRef>
          <a:fontRef idx="minor">
            <a:schemeClr val="dk1"/>
          </a:fontRef>
        </p:style>
        <p:txBody>
          <a:bodyPr>
            <a:normAutofit fontScale="92500" lnSpcReduction="20000"/>
          </a:bodyPr>
          <a:lstStyle/>
          <a:p>
            <a:r>
              <a:rPr lang="ar-SA" b="1" dirty="0">
                <a:solidFill>
                  <a:schemeClr val="tx1"/>
                </a:solidFill>
                <a:cs typeface="Akhbar MT" pitchFamily="2" charset="-78"/>
              </a:rPr>
              <a:t>ينظر سوليفان للعلاج النفسي على انه عمليه </a:t>
            </a:r>
            <a:r>
              <a:rPr lang="ar-SA" b="1" dirty="0" smtClean="0">
                <a:solidFill>
                  <a:schemeClr val="tx1"/>
                </a:solidFill>
                <a:cs typeface="Akhbar MT" pitchFamily="2" charset="-78"/>
              </a:rPr>
              <a:t>تبادلية حيث </a:t>
            </a:r>
            <a:r>
              <a:rPr lang="ar-SA" b="1" dirty="0">
                <a:solidFill>
                  <a:schemeClr val="tx1"/>
                </a:solidFill>
                <a:cs typeface="Akhbar MT" pitchFamily="2" charset="-78"/>
              </a:rPr>
              <a:t>يقوم الشخص بمساعده الاخر في حل مشاكل العيش او الحياه </a:t>
            </a:r>
          </a:p>
          <a:p>
            <a:r>
              <a:rPr lang="ar-SA" b="1" dirty="0">
                <a:solidFill>
                  <a:schemeClr val="tx1"/>
                </a:solidFill>
                <a:cs typeface="Akhbar MT" pitchFamily="2" charset="-78"/>
              </a:rPr>
              <a:t>سوليفان يستخدم مفهوم ملاحظه المشارك (أي ان الطبيب النفسي ملتزم بملاحظه علاقات شخصيه تبادليه او اكثر و التي يكون فيها مشاركا فعالا في حين الطبيب النفسي يلاحظ </a:t>
            </a:r>
            <a:r>
              <a:rPr lang="ar-SA" b="1" dirty="0" smtClean="0">
                <a:solidFill>
                  <a:schemeClr val="tx1"/>
                </a:solidFill>
                <a:cs typeface="Akhbar MT" pitchFamily="2" charset="-78"/>
              </a:rPr>
              <a:t>ما يحدث</a:t>
            </a:r>
            <a:endParaRPr lang="ar-SA" b="1" dirty="0">
              <a:solidFill>
                <a:schemeClr val="tx1"/>
              </a:solidFill>
              <a:cs typeface="Akhbar MT" pitchFamily="2" charset="-78"/>
            </a:endParaRPr>
          </a:p>
          <a:p>
            <a:r>
              <a:rPr lang="ar-SA" b="1" dirty="0">
                <a:solidFill>
                  <a:schemeClr val="tx1"/>
                </a:solidFill>
                <a:cs typeface="Akhbar MT" pitchFamily="2" charset="-78"/>
              </a:rPr>
              <a:t>سوليفان ايضا يهتم بموضوع الازمات </a:t>
            </a:r>
            <a:r>
              <a:rPr lang="ar-SA" b="1" dirty="0" smtClean="0">
                <a:solidFill>
                  <a:schemeClr val="tx1"/>
                </a:solidFill>
                <a:cs typeface="Akhbar MT" pitchFamily="2" charset="-78"/>
              </a:rPr>
              <a:t>الشخصية التبادلية الحاضرة </a:t>
            </a:r>
            <a:r>
              <a:rPr lang="ar-SA" b="1" dirty="0">
                <a:solidFill>
                  <a:schemeClr val="tx1"/>
                </a:solidFill>
                <a:cs typeface="Akhbar MT" pitchFamily="2" charset="-78"/>
              </a:rPr>
              <a:t>هذه الازمات تزودنا </a:t>
            </a:r>
            <a:r>
              <a:rPr lang="ar-SA" b="1" dirty="0" smtClean="0">
                <a:solidFill>
                  <a:schemeClr val="tx1"/>
                </a:solidFill>
                <a:cs typeface="Akhbar MT" pitchFamily="2" charset="-78"/>
              </a:rPr>
              <a:t>بثروة </a:t>
            </a:r>
            <a:r>
              <a:rPr lang="ar-SA" b="1" dirty="0">
                <a:solidFill>
                  <a:schemeClr val="tx1"/>
                </a:solidFill>
                <a:cs typeface="Akhbar MT" pitchFamily="2" charset="-78"/>
              </a:rPr>
              <a:t>من المعلومات خصوصا اذا امكن ربطها </a:t>
            </a:r>
            <a:r>
              <a:rPr lang="ar-SA" b="1" dirty="0" smtClean="0">
                <a:solidFill>
                  <a:schemeClr val="tx1"/>
                </a:solidFill>
                <a:cs typeface="Akhbar MT" pitchFamily="2" charset="-78"/>
              </a:rPr>
              <a:t>بأزمات </a:t>
            </a:r>
            <a:r>
              <a:rPr lang="ar-SA" b="1" dirty="0">
                <a:solidFill>
                  <a:schemeClr val="tx1"/>
                </a:solidFill>
                <a:cs typeface="Akhbar MT" pitchFamily="2" charset="-78"/>
              </a:rPr>
              <a:t>مماثله في الماضي</a:t>
            </a:r>
          </a:p>
          <a:p>
            <a:r>
              <a:rPr lang="ar-SA" b="1" dirty="0">
                <a:solidFill>
                  <a:schemeClr val="tx1"/>
                </a:solidFill>
                <a:cs typeface="Akhbar MT" pitchFamily="2" charset="-78"/>
              </a:rPr>
              <a:t>سوليفان اطلق على عمليه الاستكشاف المستقبلي مصطلح احلام </a:t>
            </a:r>
            <a:r>
              <a:rPr lang="ar-SA" b="1" dirty="0" smtClean="0">
                <a:solidFill>
                  <a:schemeClr val="tx1"/>
                </a:solidFill>
                <a:cs typeface="Akhbar MT" pitchFamily="2" charset="-78"/>
              </a:rPr>
              <a:t>اليقظة البناءة</a:t>
            </a:r>
            <a:endParaRPr lang="ar-SA" b="1" dirty="0">
              <a:solidFill>
                <a:schemeClr val="tx1"/>
              </a:solidFill>
              <a:cs typeface="Akhbar MT" pitchFamily="2" charset="-78"/>
            </a:endParaRPr>
          </a:p>
          <a:p>
            <a:r>
              <a:rPr lang="ar-SA" b="1" dirty="0">
                <a:solidFill>
                  <a:schemeClr val="tx1"/>
                </a:solidFill>
                <a:cs typeface="Akhbar MT" pitchFamily="2" charset="-78"/>
              </a:rPr>
              <a:t>ايضا سوليفان اعطى اهميه كبرى </a:t>
            </a:r>
            <a:r>
              <a:rPr lang="ar-SA" b="1" dirty="0" smtClean="0">
                <a:solidFill>
                  <a:schemeClr val="tx1"/>
                </a:solidFill>
                <a:cs typeface="Akhbar MT" pitchFamily="2" charset="-78"/>
              </a:rPr>
              <a:t>للمقابلة </a:t>
            </a:r>
            <a:r>
              <a:rPr lang="ar-SA" b="1" dirty="0">
                <a:solidFill>
                  <a:schemeClr val="tx1"/>
                </a:solidFill>
                <a:cs typeface="Akhbar MT" pitchFamily="2" charset="-78"/>
              </a:rPr>
              <a:t>والتي هي مصطلحه </a:t>
            </a:r>
            <a:r>
              <a:rPr lang="ar-SA" b="1" dirty="0" smtClean="0">
                <a:solidFill>
                  <a:schemeClr val="tx1"/>
                </a:solidFill>
                <a:cs typeface="Akhbar MT" pitchFamily="2" charset="-78"/>
              </a:rPr>
              <a:t>للعملية الشخصية التبادلية </a:t>
            </a:r>
            <a:r>
              <a:rPr lang="ar-SA" b="1" dirty="0">
                <a:solidFill>
                  <a:schemeClr val="tx1"/>
                </a:solidFill>
                <a:cs typeface="Akhbar MT" pitchFamily="2" charset="-78"/>
              </a:rPr>
              <a:t>التي تظهر بين المريض و المعالج</a:t>
            </a:r>
          </a:p>
          <a:p>
            <a:endParaRPr lang="en-US" dirty="0"/>
          </a:p>
        </p:txBody>
      </p:sp>
      <p:pic>
        <p:nvPicPr>
          <p:cNvPr id="4" name="صورة 3"/>
          <p:cNvPicPr>
            <a:picLocks noChangeAspect="1"/>
          </p:cNvPicPr>
          <p:nvPr/>
        </p:nvPicPr>
        <p:blipFill>
          <a:blip r:embed="rId2"/>
          <a:stretch>
            <a:fillRect/>
          </a:stretch>
        </p:blipFill>
        <p:spPr>
          <a:xfrm>
            <a:off x="179512" y="5651130"/>
            <a:ext cx="2520280" cy="1206870"/>
          </a:xfrm>
          <a:prstGeom prst="rect">
            <a:avLst/>
          </a:prstGeom>
        </p:spPr>
      </p:pic>
    </p:spTree>
    <p:extLst>
      <p:ext uri="{BB962C8B-B14F-4D97-AF65-F5344CB8AC3E}">
        <p14:creationId xmlns:p14="http://schemas.microsoft.com/office/powerpoint/2010/main" val="3034136491"/>
      </p:ext>
    </p:extLst>
  </p:cSld>
  <p:clrMapOvr>
    <a:masterClrMapping/>
  </p:clrMapOvr>
  <p:transition>
    <p:strips dir="l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Micro\Documents\Download\Harry Stack_Sullivan.jpg"/>
          <p:cNvPicPr>
            <a:picLocks noChangeAspect="1" noChangeArrowheads="1"/>
          </p:cNvPicPr>
          <p:nvPr/>
        </p:nvPicPr>
        <p:blipFill>
          <a:blip r:embed="rId2" cstate="print"/>
          <a:srcRect/>
          <a:stretch>
            <a:fillRect/>
          </a:stretch>
        </p:blipFill>
        <p:spPr bwMode="auto">
          <a:xfrm>
            <a:off x="0" y="0"/>
            <a:ext cx="2267744" cy="6858000"/>
          </a:xfrm>
          <a:prstGeom prst="rect">
            <a:avLst/>
          </a:prstGeom>
          <a:noFill/>
        </p:spPr>
      </p:pic>
      <p:sp>
        <p:nvSpPr>
          <p:cNvPr id="3" name="مربع نص 2"/>
          <p:cNvSpPr txBox="1"/>
          <p:nvPr/>
        </p:nvSpPr>
        <p:spPr>
          <a:xfrm>
            <a:off x="2483768" y="551289"/>
            <a:ext cx="6408712" cy="5755422"/>
          </a:xfrm>
          <a:prstGeom prst="rect">
            <a:avLst/>
          </a:prstGeom>
          <a:noFill/>
        </p:spPr>
        <p:txBody>
          <a:bodyPr wrap="square" rtlCol="1">
            <a:spAutoFit/>
          </a:bodyPr>
          <a:lstStyle/>
          <a:p>
            <a:pPr algn="ctr"/>
            <a:r>
              <a:rPr lang="ar-SA" sz="3200" b="1" dirty="0" smtClean="0"/>
              <a:t>النقد</a:t>
            </a:r>
            <a:r>
              <a:rPr lang="ar-SA" sz="2400" b="1" dirty="0" smtClean="0">
                <a:solidFill>
                  <a:srgbClr val="C00000"/>
                </a:solidFill>
              </a:rPr>
              <a:t> </a:t>
            </a:r>
          </a:p>
          <a:p>
            <a:pPr algn="justLow"/>
            <a:r>
              <a:rPr lang="ar-SA" sz="2400" b="1" dirty="0" smtClean="0">
                <a:solidFill>
                  <a:srgbClr val="C00000"/>
                </a:solidFill>
              </a:rPr>
              <a:t>تعد نظرية سوليفان واحدة من النظريات المعقدة في علم النفس للأسباب التالية:</a:t>
            </a:r>
          </a:p>
          <a:p>
            <a:pPr algn="justLow">
              <a:buFont typeface="Arial" pitchFamily="34" charset="0"/>
              <a:buChar char="•"/>
            </a:pPr>
            <a:r>
              <a:rPr lang="ar-SA" sz="2400" b="1" dirty="0" smtClean="0"/>
              <a:t> استخدامه لعدد من المصطلحات الجديدة والغير مفهومة في علم النفس.</a:t>
            </a:r>
          </a:p>
          <a:p>
            <a:pPr algn="justLow">
              <a:buFont typeface="Arial" pitchFamily="34" charset="0"/>
              <a:buChar char="•"/>
            </a:pPr>
            <a:r>
              <a:rPr lang="ar-SA" sz="2400" b="1" dirty="0" smtClean="0">
                <a:solidFill>
                  <a:schemeClr val="bg1"/>
                </a:solidFill>
              </a:rPr>
              <a:t> نظراً لدرتعمق في الميدان السيكوبيولوجي.</a:t>
            </a:r>
          </a:p>
          <a:p>
            <a:pPr algn="justLow">
              <a:buFont typeface="Arial" pitchFamily="34" charset="0"/>
              <a:buChar char="•"/>
            </a:pPr>
            <a:r>
              <a:rPr lang="ar-SA" sz="2400" b="1" dirty="0" smtClean="0"/>
              <a:t> </a:t>
            </a:r>
            <a:r>
              <a:rPr lang="ar-SA" sz="2400" b="1" dirty="0" err="1" smtClean="0"/>
              <a:t>سوليفان</a:t>
            </a:r>
            <a:r>
              <a:rPr lang="ar-SA" sz="2400" b="1" dirty="0" smtClean="0"/>
              <a:t> كان متحدثاً أكثر منه كاتباً.</a:t>
            </a:r>
          </a:p>
          <a:p>
            <a:pPr algn="justLow">
              <a:buFont typeface="Arial" pitchFamily="34" charset="0"/>
              <a:buChar char="•"/>
            </a:pPr>
            <a:r>
              <a:rPr lang="ar-SA" sz="2400" b="1" dirty="0" smtClean="0">
                <a:solidFill>
                  <a:schemeClr val="bg1"/>
                </a:solidFill>
              </a:rPr>
              <a:t> اللغة التي كان يكتب بها كانت معقده ومختصره جداً.</a:t>
            </a:r>
          </a:p>
          <a:p>
            <a:pPr algn="justLow"/>
            <a:r>
              <a:rPr lang="ar-SA" sz="2400" b="1" dirty="0" smtClean="0">
                <a:solidFill>
                  <a:srgbClr val="C00000"/>
                </a:solidFill>
              </a:rPr>
              <a:t>منهج </a:t>
            </a:r>
            <a:r>
              <a:rPr lang="ar-SA" sz="2400" b="1" dirty="0" err="1" smtClean="0">
                <a:solidFill>
                  <a:srgbClr val="C00000"/>
                </a:solidFill>
              </a:rPr>
              <a:t>سوليفان</a:t>
            </a:r>
            <a:r>
              <a:rPr lang="ar-SA" sz="2400" b="1" dirty="0" smtClean="0">
                <a:solidFill>
                  <a:srgbClr val="C00000"/>
                </a:solidFill>
              </a:rPr>
              <a:t> يركز حول </a:t>
            </a:r>
            <a:r>
              <a:rPr lang="ar-SA" sz="2400" b="1" dirty="0" err="1" smtClean="0">
                <a:solidFill>
                  <a:srgbClr val="C00000"/>
                </a:solidFill>
              </a:rPr>
              <a:t>أمرين:</a:t>
            </a:r>
            <a:endParaRPr lang="ar-SA" sz="2400" b="1" dirty="0" smtClean="0">
              <a:solidFill>
                <a:srgbClr val="C00000"/>
              </a:solidFill>
            </a:endParaRPr>
          </a:p>
          <a:p>
            <a:pPr algn="justLow">
              <a:buFont typeface="Arial" pitchFamily="34" charset="0"/>
              <a:buChar char="•"/>
            </a:pPr>
            <a:r>
              <a:rPr lang="ar-SA" sz="2400" b="1" dirty="0" smtClean="0"/>
              <a:t> العلاقات الشخصية المتبادلة والتوتر أو التهديد الناجم عنها.</a:t>
            </a:r>
          </a:p>
          <a:p>
            <a:pPr algn="justLow">
              <a:buFont typeface="Arial" pitchFamily="34" charset="0"/>
              <a:buChar char="•"/>
            </a:pPr>
            <a:r>
              <a:rPr lang="ar-SA" sz="2400" b="1" dirty="0" smtClean="0"/>
              <a:t> أساليب الامن والتوافق التي يطورها الشخص لمواجهتها وهذه الأساليب هي التي تحدد سواء الفرد من عدمه.</a:t>
            </a:r>
            <a:r>
              <a:rPr lang="ar-SA" sz="2400" b="1" dirty="0" smtClean="0">
                <a:solidFill>
                  <a:schemeClr val="bg1"/>
                </a:solidFill>
              </a:rPr>
              <a:t>ة كبرى للعوامل الثقافية والاجتماعية</a:t>
            </a:r>
          </a:p>
          <a:p>
            <a:pPr algn="ctr"/>
            <a:r>
              <a:rPr lang="ar-SA" sz="2400" b="1" dirty="0" smtClean="0">
                <a:solidFill>
                  <a:srgbClr val="C00000"/>
                </a:solidFill>
              </a:rPr>
              <a:t>الوراثة تقدم الأساس البيولوجي والعلاقات الشخصية هي المسئولة عن تشكيل الشخصية</a:t>
            </a:r>
          </a:p>
        </p:txBody>
      </p:sp>
    </p:spTree>
    <p:extLst>
      <p:ext uri="{BB962C8B-B14F-4D97-AF65-F5344CB8AC3E}">
        <p14:creationId xmlns:p14="http://schemas.microsoft.com/office/powerpoint/2010/main" val="2472136180"/>
      </p:ext>
    </p:extLst>
  </p:cSld>
  <p:clrMapOvr>
    <a:masterClrMapping/>
  </p:clrMapOvr>
  <p:transition>
    <p:strips dir="ld"/>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pic>
        <p:nvPicPr>
          <p:cNvPr id="8194" name="Picture 2" descr="C:\Users\Micro\Documents\Download\تنزيل.jpg"/>
          <p:cNvPicPr>
            <a:picLocks noChangeAspect="1" noChangeArrowheads="1"/>
          </p:cNvPicPr>
          <p:nvPr/>
        </p:nvPicPr>
        <p:blipFill>
          <a:blip r:embed="rId2" cstate="print">
            <a:duotone>
              <a:prstClr val="black"/>
              <a:srgbClr val="D9C3A5">
                <a:tint val="50000"/>
                <a:satMod val="180000"/>
              </a:srgbClr>
            </a:duotone>
          </a:blip>
          <a:srcRect/>
          <a:stretch>
            <a:fillRect/>
          </a:stretch>
        </p:blipFill>
        <p:spPr bwMode="auto">
          <a:xfrm>
            <a:off x="5292080" y="0"/>
            <a:ext cx="3851920" cy="6858000"/>
          </a:xfrm>
          <a:prstGeom prst="rect">
            <a:avLst/>
          </a:prstGeom>
          <a:noFill/>
        </p:spPr>
      </p:pic>
      <p:sp>
        <p:nvSpPr>
          <p:cNvPr id="3" name="مربع نص 2"/>
          <p:cNvSpPr txBox="1"/>
          <p:nvPr/>
        </p:nvSpPr>
        <p:spPr>
          <a:xfrm>
            <a:off x="251520" y="332656"/>
            <a:ext cx="6192688" cy="923330"/>
          </a:xfrm>
          <a:prstGeom prst="rect">
            <a:avLst/>
          </a:prstGeom>
          <a:noFill/>
        </p:spPr>
        <p:txBody>
          <a:bodyPr wrap="square" rtlCol="1">
            <a:spAutoFit/>
          </a:bodyPr>
          <a:lstStyle/>
          <a:p>
            <a:r>
              <a:rPr lang="ar-SA" dirty="0" smtClean="0"/>
              <a:t> </a:t>
            </a:r>
          </a:p>
          <a:p>
            <a:endParaRPr lang="ar-SA" dirty="0" smtClean="0"/>
          </a:p>
          <a:p>
            <a:endParaRPr lang="ar-SA" dirty="0"/>
          </a:p>
        </p:txBody>
      </p:sp>
      <p:sp>
        <p:nvSpPr>
          <p:cNvPr id="4" name="مربع نص 3"/>
          <p:cNvSpPr txBox="1"/>
          <p:nvPr/>
        </p:nvSpPr>
        <p:spPr>
          <a:xfrm>
            <a:off x="1187624" y="1536174"/>
            <a:ext cx="3312368" cy="3785652"/>
          </a:xfrm>
          <a:prstGeom prst="rect">
            <a:avLst/>
          </a:prstGeom>
          <a:noFill/>
        </p:spPr>
        <p:txBody>
          <a:bodyPr wrap="square" rtlCol="1">
            <a:spAutoFit/>
          </a:bodyPr>
          <a:lstStyle/>
          <a:p>
            <a:pPr algn="ctr"/>
            <a:r>
              <a:rPr lang="ar-SA" sz="4800" b="1" dirty="0" smtClean="0">
                <a:solidFill>
                  <a:srgbClr val="C00000"/>
                </a:solidFill>
              </a:rPr>
              <a:t>التقويم والمكانة الراهنة:</a:t>
            </a:r>
          </a:p>
          <a:p>
            <a:pPr algn="ctr"/>
            <a:r>
              <a:rPr lang="ar-SA" sz="4800" b="1" dirty="0" smtClean="0">
                <a:solidFill>
                  <a:schemeClr val="bg2">
                    <a:lumMod val="10000"/>
                  </a:schemeClr>
                </a:solidFill>
              </a:rPr>
              <a:t>ما هو نقدك لنظــــــرية سوليفان . </a:t>
            </a:r>
            <a:r>
              <a:rPr lang="ar-SA" sz="4800" b="1" dirty="0" err="1" smtClean="0">
                <a:solidFill>
                  <a:schemeClr val="bg2">
                    <a:lumMod val="10000"/>
                  </a:schemeClr>
                </a:solidFill>
              </a:rPr>
              <a:t>.</a:t>
            </a:r>
            <a:r>
              <a:rPr lang="ar-SA" sz="4800" b="1" dirty="0" smtClean="0">
                <a:solidFill>
                  <a:schemeClr val="bg2">
                    <a:lumMod val="10000"/>
                  </a:schemeClr>
                </a:solidFill>
              </a:rPr>
              <a:t> </a:t>
            </a:r>
            <a:r>
              <a:rPr lang="ar-SA" sz="4800" b="1" dirty="0" err="1" smtClean="0">
                <a:solidFill>
                  <a:schemeClr val="bg2">
                    <a:lumMod val="10000"/>
                  </a:schemeClr>
                </a:solidFill>
              </a:rPr>
              <a:t>؟</a:t>
            </a:r>
            <a:endParaRPr lang="ar-SA" sz="4800" b="1" dirty="0">
              <a:solidFill>
                <a:schemeClr val="bg2">
                  <a:lumMod val="10000"/>
                </a:schemeClr>
              </a:solidFill>
            </a:endParaRPr>
          </a:p>
        </p:txBody>
      </p:sp>
    </p:spTree>
  </p:cSld>
  <p:clrMapOvr>
    <a:masterClrMapping/>
  </p:clrMapOvr>
  <p:transition>
    <p:strips dir="l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p:cNvPicPr>
            <a:picLocks noGrp="1"/>
          </p:cNvPicPr>
          <p:nvPr>
            <p:ph idx="1"/>
          </p:nvPr>
        </p:nvPicPr>
        <p:blipFill>
          <a:blip r:embed="rId2"/>
          <a:stretch>
            <a:fillRect/>
          </a:stretch>
        </p:blipFill>
        <p:spPr>
          <a:xfrm>
            <a:off x="0" y="0"/>
            <a:ext cx="9144000" cy="6741368"/>
          </a:xfrm>
          <a:prstGeom prst="rect">
            <a:avLst/>
          </a:prstGeom>
        </p:spPr>
      </p:pic>
    </p:spTree>
    <p:extLst>
      <p:ext uri="{BB962C8B-B14F-4D97-AF65-F5344CB8AC3E}">
        <p14:creationId xmlns:p14="http://schemas.microsoft.com/office/powerpoint/2010/main" val="3572134329"/>
      </p:ext>
    </p:extLst>
  </p:cSld>
  <p:clrMapOvr>
    <a:masterClrMapping/>
  </p:clrMapOvr>
  <p:transition>
    <p:strips dir="ld"/>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pic>
        <p:nvPicPr>
          <p:cNvPr id="1026" name="Picture 2" descr="C:\Users\Micro\Documents\Download\iStock_000012137153Small.jpg"/>
          <p:cNvPicPr>
            <a:picLocks noChangeAspect="1" noChangeArrowheads="1"/>
          </p:cNvPicPr>
          <p:nvPr/>
        </p:nvPicPr>
        <p:blipFill>
          <a:blip r:embed="rId2" cstate="print"/>
          <a:srcRect t="27240" b="11020"/>
          <a:stretch>
            <a:fillRect/>
          </a:stretch>
        </p:blipFill>
        <p:spPr bwMode="auto">
          <a:xfrm>
            <a:off x="0" y="0"/>
            <a:ext cx="9144000" cy="1772816"/>
          </a:xfrm>
          <a:prstGeom prst="rect">
            <a:avLst/>
          </a:prstGeom>
          <a:noFill/>
        </p:spPr>
      </p:pic>
      <p:sp>
        <p:nvSpPr>
          <p:cNvPr id="3" name="مربع نص 2"/>
          <p:cNvSpPr txBox="1"/>
          <p:nvPr/>
        </p:nvSpPr>
        <p:spPr>
          <a:xfrm>
            <a:off x="323528" y="1988840"/>
            <a:ext cx="8496944" cy="317009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1">
            <a:spAutoFit/>
          </a:bodyPr>
          <a:lstStyle/>
          <a:p>
            <a:pPr algn="ctr"/>
            <a:r>
              <a:rPr lang="ar-SA" sz="2000" b="1" dirty="0" smtClean="0"/>
              <a:t>من المفاهيم الأساسية التي تناولها سوليفان: </a:t>
            </a:r>
            <a:endParaRPr lang="ar-SA" sz="2000" b="1" dirty="0" smtClean="0"/>
          </a:p>
          <a:p>
            <a:pPr algn="ctr"/>
            <a:endParaRPr lang="ar-SA" sz="2000" b="1" dirty="0" smtClean="0"/>
          </a:p>
          <a:p>
            <a:pPr algn="ctr"/>
            <a:r>
              <a:rPr lang="ar-SA" sz="2000" b="1" dirty="0" smtClean="0">
                <a:solidFill>
                  <a:schemeClr val="tx2">
                    <a:lumMod val="50000"/>
                  </a:schemeClr>
                </a:solidFill>
              </a:rPr>
              <a:t>1-أسس الشخصية</a:t>
            </a:r>
          </a:p>
          <a:p>
            <a:pPr algn="ctr"/>
            <a:r>
              <a:rPr lang="ar-SA" sz="2000" b="1" dirty="0" smtClean="0">
                <a:solidFill>
                  <a:schemeClr val="tx2">
                    <a:lumMod val="50000"/>
                  </a:schemeClr>
                </a:solidFill>
              </a:rPr>
              <a:t>يعرف الشخصية بأنها الطرق المتميزة التي يستطيع من خلالها الفرد التعامل مع الاخرين. </a:t>
            </a:r>
          </a:p>
          <a:p>
            <a:pPr algn="ctr"/>
            <a:r>
              <a:rPr lang="ar-SA" sz="2000" b="1" dirty="0" smtClean="0">
                <a:solidFill>
                  <a:schemeClr val="bg1"/>
                </a:solidFill>
              </a:rPr>
              <a:t>النظر إلى الشخصية من خلال علاقاتها بالآخرين خاصة الأم والأب/ اختلافها باختلاف النظام الاجتماعي والثقافي للشخص  </a:t>
            </a:r>
          </a:p>
          <a:p>
            <a:pPr algn="ctr"/>
            <a:r>
              <a:rPr lang="ar-SA" sz="2000" b="1" dirty="0" smtClean="0">
                <a:solidFill>
                  <a:schemeClr val="tx2">
                    <a:lumMod val="50000"/>
                  </a:schemeClr>
                </a:solidFill>
              </a:rPr>
              <a:t>بناء الشخصية</a:t>
            </a:r>
          </a:p>
          <a:p>
            <a:pPr algn="ctr"/>
            <a:r>
              <a:rPr lang="ar-SA" sz="2000" b="1" dirty="0" smtClean="0">
                <a:solidFill>
                  <a:schemeClr val="bg1"/>
                </a:solidFill>
              </a:rPr>
              <a:t>هي كيان فرضي </a:t>
            </a:r>
            <a:r>
              <a:rPr lang="ar-SA" sz="2000" b="1" dirty="0" err="1" smtClean="0">
                <a:solidFill>
                  <a:schemeClr val="bg1"/>
                </a:solidFill>
              </a:rPr>
              <a:t>لايمكن</a:t>
            </a:r>
            <a:r>
              <a:rPr lang="ar-SA" sz="2000" b="1" dirty="0" smtClean="0">
                <a:solidFill>
                  <a:schemeClr val="bg1"/>
                </a:solidFill>
              </a:rPr>
              <a:t> ملاحظته بمعزل عن الآخرين والذين قد يكونوا مجرد رموز</a:t>
            </a:r>
          </a:p>
          <a:p>
            <a:pPr algn="ctr"/>
            <a:r>
              <a:rPr lang="ar-SA" sz="2000" b="1" dirty="0" smtClean="0">
                <a:solidFill>
                  <a:schemeClr val="bg1"/>
                </a:solidFill>
              </a:rPr>
              <a:t>الشخصية تنظيم مرن</a:t>
            </a:r>
          </a:p>
          <a:p>
            <a:pPr algn="ctr"/>
            <a:r>
              <a:rPr lang="ar-SA" sz="2000" b="1" dirty="0" smtClean="0">
                <a:solidFill>
                  <a:schemeClr val="bg1"/>
                </a:solidFill>
              </a:rPr>
              <a:t>ويرى أن الشخصية تتكون من عناصر تطبيقية يمكن مباشرة ملاحظتها. </a:t>
            </a:r>
          </a:p>
        </p:txBody>
      </p:sp>
    </p:spTree>
  </p:cSld>
  <p:clrMapOvr>
    <a:masterClrMapping/>
  </p:clrMapOvr>
  <p:transition>
    <p:strips dir="l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3">
            <a:schemeClr val="accent3"/>
          </a:fillRef>
          <a:effectRef idx="2">
            <a:schemeClr val="accent3"/>
          </a:effectRef>
          <a:fontRef idx="minor">
            <a:schemeClr val="lt1"/>
          </a:fontRef>
        </p:style>
        <p:txBody>
          <a:bodyPr/>
          <a:lstStyle/>
          <a:p>
            <a:r>
              <a:rPr lang="ar-SA" dirty="0" smtClean="0"/>
              <a:t>المفهوم الثاني : القلق والعمليات الأمنية</a:t>
            </a:r>
            <a:endParaRPr lang="en-US" dirty="0"/>
          </a:p>
        </p:txBody>
      </p:sp>
      <p:sp>
        <p:nvSpPr>
          <p:cNvPr id="3" name="Content Placeholder 2"/>
          <p:cNvSpPr>
            <a:spLocks noGrp="1"/>
          </p:cNvSpPr>
          <p:nvPr>
            <p:ph idx="1"/>
          </p:nvPr>
        </p:nvSpPr>
        <p:spPr/>
        <p:txBody>
          <a:bodyPr/>
          <a:lstStyle/>
          <a:p>
            <a:r>
              <a:rPr lang="ar-SA" dirty="0" smtClean="0"/>
              <a:t>ينظر للقلق على أنه شعور وانفعال مؤلم يمكن أن يظهر من عدم اشباع الحاجات العضوية وكذلك فقدان الأمن الاجتماعي. </a:t>
            </a:r>
          </a:p>
          <a:p>
            <a:r>
              <a:rPr lang="ar-SA" dirty="0" smtClean="0"/>
              <a:t>يرى أن القلق يمكن ملاحظته من خلال أعراضه الفسيولوجية.</a:t>
            </a:r>
          </a:p>
          <a:p>
            <a:r>
              <a:rPr lang="ar-SA" dirty="0" smtClean="0"/>
              <a:t>يرى أن القلق شخصي تبادلي في الأصل.</a:t>
            </a:r>
          </a:p>
          <a:p>
            <a:r>
              <a:rPr lang="ar-SA" dirty="0" smtClean="0"/>
              <a:t>يعمل القلق كنظام تحذيري وتحفيزي.</a:t>
            </a:r>
            <a:endParaRPr lang="en-US" dirty="0"/>
          </a:p>
        </p:txBody>
      </p:sp>
      <p:pic>
        <p:nvPicPr>
          <p:cNvPr id="4" name="صورة 3"/>
          <p:cNvPicPr>
            <a:picLocks noChangeAspect="1"/>
          </p:cNvPicPr>
          <p:nvPr/>
        </p:nvPicPr>
        <p:blipFill>
          <a:blip r:embed="rId2"/>
          <a:stretch>
            <a:fillRect/>
          </a:stretch>
        </p:blipFill>
        <p:spPr>
          <a:xfrm>
            <a:off x="251520" y="3933056"/>
            <a:ext cx="2592288" cy="2375669"/>
          </a:xfrm>
          <a:prstGeom prst="rect">
            <a:avLst/>
          </a:prstGeom>
        </p:spPr>
      </p:pic>
    </p:spTree>
    <p:extLst>
      <p:ext uri="{BB962C8B-B14F-4D97-AF65-F5344CB8AC3E}">
        <p14:creationId xmlns:p14="http://schemas.microsoft.com/office/powerpoint/2010/main" val="2486908263"/>
      </p:ext>
    </p:extLst>
  </p:cSld>
  <p:clrMapOvr>
    <a:masterClrMapping/>
  </p:clrMapOvr>
  <p:transition>
    <p:strips dir="l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3"/>
          </a:lnRef>
          <a:fillRef idx="3">
            <a:schemeClr val="accent3"/>
          </a:fillRef>
          <a:effectRef idx="3">
            <a:schemeClr val="accent3"/>
          </a:effectRef>
          <a:fontRef idx="minor">
            <a:schemeClr val="lt1"/>
          </a:fontRef>
        </p:style>
        <p:txBody>
          <a:bodyPr/>
          <a:lstStyle/>
          <a:p>
            <a:r>
              <a:rPr lang="ar-SA" dirty="0" smtClean="0"/>
              <a:t>العمليات الأمنية</a:t>
            </a:r>
            <a:endParaRPr lang="en-US" dirty="0"/>
          </a:p>
        </p:txBody>
      </p:sp>
      <p:sp>
        <p:nvSpPr>
          <p:cNvPr id="3" name="Content Placeholder 2"/>
          <p:cNvSpPr>
            <a:spLocks noGrp="1"/>
          </p:cNvSpPr>
          <p:nvPr>
            <p:ph idx="1"/>
          </p:nvPr>
        </p:nvSpPr>
        <p:spPr/>
        <p:txBody>
          <a:bodyPr/>
          <a:lstStyle/>
          <a:p>
            <a:r>
              <a:rPr lang="ar-SA" dirty="0" smtClean="0"/>
              <a:t>يعرفها بأنها: أداة شخصية تبادلية يستخدمها الشخص للتخفيف من القلق الى الحد الأدنى.</a:t>
            </a:r>
          </a:p>
          <a:p>
            <a:r>
              <a:rPr lang="ar-SA" dirty="0" smtClean="0"/>
              <a:t>ولها أثارها الايجابية والسلبية على حسب الطريقة المتبعة.</a:t>
            </a:r>
          </a:p>
          <a:p>
            <a:r>
              <a:rPr lang="ar-SA" dirty="0" smtClean="0"/>
              <a:t>يشترك سوليفان  في العمليات الأمنية مع فرويد في ميكانيزمات الدفاع الا أن الفرق في تركيز سوليفان على الطريقة وليس النشاط الداخلي.</a:t>
            </a:r>
          </a:p>
          <a:p>
            <a:r>
              <a:rPr lang="ar-SA" dirty="0" smtClean="0"/>
              <a:t>التسامي والغفلة الاختيارية نماذج لعمليات أمنية  تساعد الأفراد في السيطرة على القلق.</a:t>
            </a:r>
            <a:endParaRPr lang="en-US" dirty="0"/>
          </a:p>
        </p:txBody>
      </p:sp>
      <p:pic>
        <p:nvPicPr>
          <p:cNvPr id="4" name="صورة 3"/>
          <p:cNvPicPr>
            <a:picLocks noChangeAspect="1"/>
          </p:cNvPicPr>
          <p:nvPr/>
        </p:nvPicPr>
        <p:blipFill>
          <a:blip r:embed="rId2"/>
          <a:stretch>
            <a:fillRect/>
          </a:stretch>
        </p:blipFill>
        <p:spPr>
          <a:xfrm>
            <a:off x="458447" y="5373216"/>
            <a:ext cx="1800200" cy="1254685"/>
          </a:xfrm>
          <a:prstGeom prst="rect">
            <a:avLst/>
          </a:prstGeom>
        </p:spPr>
      </p:pic>
      <p:pic>
        <p:nvPicPr>
          <p:cNvPr id="5" name="صورة 4"/>
          <p:cNvPicPr>
            <a:picLocks noChangeAspect="1"/>
          </p:cNvPicPr>
          <p:nvPr/>
        </p:nvPicPr>
        <p:blipFill>
          <a:blip r:embed="rId3"/>
          <a:stretch>
            <a:fillRect/>
          </a:stretch>
        </p:blipFill>
        <p:spPr>
          <a:xfrm>
            <a:off x="683568" y="274638"/>
            <a:ext cx="1735841" cy="1107957"/>
          </a:xfrm>
          <a:prstGeom prst="rect">
            <a:avLst/>
          </a:prstGeom>
        </p:spPr>
      </p:pic>
    </p:spTree>
    <p:extLst>
      <p:ext uri="{BB962C8B-B14F-4D97-AF65-F5344CB8AC3E}">
        <p14:creationId xmlns:p14="http://schemas.microsoft.com/office/powerpoint/2010/main" val="2146437101"/>
      </p:ext>
    </p:extLst>
  </p:cSld>
  <p:clrMapOvr>
    <a:masterClrMapping/>
  </p:clrMapOvr>
  <p:transition>
    <p:strips dir="l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SA" dirty="0" smtClean="0"/>
              <a:t/>
            </a:r>
            <a:br>
              <a:rPr lang="ar-SA" dirty="0" smtClean="0"/>
            </a:br>
            <a:r>
              <a:rPr lang="ar-SA" dirty="0"/>
              <a:t/>
            </a:r>
            <a:br>
              <a:rPr lang="ar-SA" dirty="0"/>
            </a:br>
            <a:r>
              <a:rPr lang="ar-SA" dirty="0" smtClean="0"/>
              <a:t/>
            </a:r>
            <a:br>
              <a:rPr lang="ar-SA" dirty="0" smtClean="0"/>
            </a:br>
            <a:endParaRPr lang="en-US" dirty="0"/>
          </a:p>
        </p:txBody>
      </p:sp>
      <p:sp>
        <p:nvSpPr>
          <p:cNvPr id="3" name="Content Placeholder 2"/>
          <p:cNvSpPr>
            <a:spLocks noGrp="1"/>
          </p:cNvSpPr>
          <p:nvPr>
            <p:ph idx="1"/>
          </p:nvPr>
        </p:nvSpPr>
        <p:spPr>
          <a:xfrm>
            <a:off x="457200" y="2420888"/>
            <a:ext cx="8229600" cy="3705275"/>
          </a:xfrm>
        </p:spPr>
        <p:txBody>
          <a:bodyPr>
            <a:normAutofit lnSpcReduction="10000"/>
          </a:bodyPr>
          <a:lstStyle/>
          <a:p>
            <a:endParaRPr lang="ar-SA" dirty="0" smtClean="0"/>
          </a:p>
          <a:p>
            <a:pPr marL="0" indent="0" algn="ctr">
              <a:buNone/>
            </a:pPr>
            <a:r>
              <a:rPr lang="ar-SA" dirty="0">
                <a:solidFill>
                  <a:schemeClr val="tx2">
                    <a:lumMod val="60000"/>
                    <a:lumOff val="40000"/>
                  </a:schemeClr>
                </a:solidFill>
              </a:rPr>
              <a:t>ثالث مفهوم: تطور الشخصية </a:t>
            </a:r>
          </a:p>
          <a:p>
            <a:r>
              <a:rPr lang="ar-SA" dirty="0" smtClean="0"/>
              <a:t>يرى </a:t>
            </a:r>
            <a:r>
              <a:rPr lang="ar-SA" dirty="0" smtClean="0"/>
              <a:t>سوليفان </a:t>
            </a:r>
            <a:r>
              <a:rPr lang="ar-SA" dirty="0" smtClean="0"/>
              <a:t>أن الشخصية </a:t>
            </a:r>
            <a:r>
              <a:rPr lang="ar-SA" dirty="0" smtClean="0"/>
              <a:t>تظهر كنتيجة لتفاعلات الأفراد مع بيئاتهم من خلال عدد لا حصر له من المواقف الاجتماعية.</a:t>
            </a:r>
          </a:p>
          <a:p>
            <a:r>
              <a:rPr lang="ar-SA" dirty="0" smtClean="0"/>
              <a:t>يرى أن عملية تطوير الشخصية تتم من خلال عمليتان هما: </a:t>
            </a:r>
          </a:p>
          <a:p>
            <a:pPr marL="0" indent="0" algn="ctr">
              <a:buNone/>
            </a:pPr>
            <a:r>
              <a:rPr lang="ar-SA" u="sng" dirty="0" smtClean="0">
                <a:solidFill>
                  <a:srgbClr val="C00000"/>
                </a:solidFill>
              </a:rPr>
              <a:t>الديناميات والتجسيدات الشخصية</a:t>
            </a:r>
            <a:endParaRPr lang="en-US" u="sng" dirty="0">
              <a:solidFill>
                <a:srgbClr val="C00000"/>
              </a:solidFill>
            </a:endParaRPr>
          </a:p>
        </p:txBody>
      </p:sp>
      <p:pic>
        <p:nvPicPr>
          <p:cNvPr id="4" name="صورة 3"/>
          <p:cNvPicPr>
            <a:picLocks noChangeAspect="1"/>
          </p:cNvPicPr>
          <p:nvPr/>
        </p:nvPicPr>
        <p:blipFill>
          <a:blip r:embed="rId2"/>
          <a:stretch>
            <a:fillRect/>
          </a:stretch>
        </p:blipFill>
        <p:spPr>
          <a:xfrm>
            <a:off x="457200" y="307902"/>
            <a:ext cx="8229600" cy="2401017"/>
          </a:xfrm>
          <a:prstGeom prst="rect">
            <a:avLst/>
          </a:prstGeom>
        </p:spPr>
      </p:pic>
    </p:spTree>
    <p:extLst>
      <p:ext uri="{BB962C8B-B14F-4D97-AF65-F5344CB8AC3E}">
        <p14:creationId xmlns:p14="http://schemas.microsoft.com/office/powerpoint/2010/main" val="1296210177"/>
      </p:ext>
    </p:extLst>
  </p:cSld>
  <p:clrMapOvr>
    <a:masterClrMapping/>
  </p:clrMapOvr>
  <p:transition>
    <p:strips dir="l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lstStyle/>
          <a:p>
            <a:r>
              <a:rPr lang="ar-SA" dirty="0" smtClean="0">
                <a:solidFill>
                  <a:schemeClr val="tx1"/>
                </a:solidFill>
              </a:rPr>
              <a:t>المكون الأول الديناميات </a:t>
            </a:r>
            <a:endParaRPr lang="en-US" dirty="0">
              <a:solidFill>
                <a:schemeClr val="tx1"/>
              </a:solidFill>
            </a:endParaRPr>
          </a:p>
        </p:txBody>
      </p:sp>
      <p:sp>
        <p:nvSpPr>
          <p:cNvPr id="3" name="Content Placeholder 2"/>
          <p:cNvSpPr>
            <a:spLocks noGrp="1"/>
          </p:cNvSpPr>
          <p:nvPr>
            <p:ph idx="1"/>
          </p:nvPr>
        </p:nvSpPr>
        <p:spPr/>
        <p:txBody>
          <a:bodyPr/>
          <a:lstStyle/>
          <a:p>
            <a:r>
              <a:rPr lang="ar-SA" dirty="0" smtClean="0"/>
              <a:t>يقصد بها الحركة أو الطاقة المتحولة التي تميز علاقات الفرد الشخصية التبادلية. </a:t>
            </a:r>
          </a:p>
          <a:p>
            <a:r>
              <a:rPr lang="ar-SA" dirty="0" smtClean="0"/>
              <a:t>ويرى أن الأفراد يغيرون في مستوى طاقاتهم في علاقاتهم مع بعضهم البعض حسب احتياجات كل مرحلة. </a:t>
            </a:r>
          </a:p>
          <a:p>
            <a:r>
              <a:rPr lang="ar-SA" dirty="0" smtClean="0"/>
              <a:t>فهناك طاقة دينامية تظهر في الطفولة وأخرى في المراهقة وهي أشد تعقيداً. ؟؟</a:t>
            </a:r>
            <a:endParaRPr lang="en-US" dirty="0"/>
          </a:p>
        </p:txBody>
      </p:sp>
    </p:spTree>
    <p:extLst>
      <p:ext uri="{BB962C8B-B14F-4D97-AF65-F5344CB8AC3E}">
        <p14:creationId xmlns:p14="http://schemas.microsoft.com/office/powerpoint/2010/main" val="412064385"/>
      </p:ext>
    </p:extLst>
  </p:cSld>
  <p:clrMapOvr>
    <a:masterClrMapping/>
  </p:clrMapOvr>
  <p:transition>
    <p:strips dir="l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smtClean="0"/>
              <a:t> </a:t>
            </a:r>
            <a:endParaRPr lang="en-US" dirty="0"/>
          </a:p>
        </p:txBody>
      </p:sp>
      <p:sp>
        <p:nvSpPr>
          <p:cNvPr id="3" name="Content Placeholder 2"/>
          <p:cNvSpPr>
            <a:spLocks noGrp="1"/>
          </p:cNvSpPr>
          <p:nvPr>
            <p:ph idx="1"/>
          </p:nvPr>
        </p:nvSpPr>
        <p:spPr/>
        <p:style>
          <a:lnRef idx="1">
            <a:schemeClr val="accent1"/>
          </a:lnRef>
          <a:fillRef idx="2">
            <a:schemeClr val="accent1"/>
          </a:fillRef>
          <a:effectRef idx="1">
            <a:schemeClr val="accent1"/>
          </a:effectRef>
          <a:fontRef idx="minor">
            <a:schemeClr val="dk1"/>
          </a:fontRef>
        </p:style>
        <p:txBody>
          <a:bodyPr>
            <a:normAutofit lnSpcReduction="10000"/>
          </a:bodyPr>
          <a:lstStyle/>
          <a:p>
            <a:pPr algn="ctr"/>
            <a:endParaRPr lang="ar-SA" dirty="0" smtClean="0">
              <a:solidFill>
                <a:srgbClr val="C00000"/>
              </a:solidFill>
            </a:endParaRPr>
          </a:p>
          <a:p>
            <a:pPr algn="ctr"/>
            <a:r>
              <a:rPr lang="ar-SA" dirty="0" smtClean="0">
                <a:solidFill>
                  <a:srgbClr val="C00000"/>
                </a:solidFill>
              </a:rPr>
              <a:t>نظام </a:t>
            </a:r>
            <a:r>
              <a:rPr lang="ar-SA" dirty="0" smtClean="0">
                <a:solidFill>
                  <a:srgbClr val="C00000"/>
                </a:solidFill>
              </a:rPr>
              <a:t>الذات </a:t>
            </a:r>
          </a:p>
          <a:p>
            <a:pPr marL="0" indent="0">
              <a:buNone/>
            </a:pPr>
            <a:r>
              <a:rPr lang="ar-SA" sz="2400" dirty="0" smtClean="0"/>
              <a:t>من أهم الطاقات الديناميكية التي تساعد في تشكيل الشخصية. </a:t>
            </a:r>
          </a:p>
          <a:p>
            <a:pPr marL="0" indent="0">
              <a:buNone/>
            </a:pPr>
            <a:r>
              <a:rPr lang="ar-SA" sz="2400" dirty="0" smtClean="0"/>
              <a:t>ويقصد بها: الصورة الذاتية للفرد والمبنية على أساس من التجارب الشخصية التبادلية والتي تعتمد على تقييمات ايجابية وسلبية حقيقة أو متخيلة. </a:t>
            </a:r>
          </a:p>
          <a:p>
            <a:pPr marL="0" indent="0" algn="ctr">
              <a:buNone/>
            </a:pPr>
            <a:r>
              <a:rPr lang="ar-SA" dirty="0" smtClean="0">
                <a:solidFill>
                  <a:srgbClr val="C00000"/>
                </a:solidFill>
              </a:rPr>
              <a:t>وللذات ثلاثة أنواع: </a:t>
            </a:r>
          </a:p>
          <a:p>
            <a:pPr marL="0" indent="0" algn="ctr">
              <a:buNone/>
            </a:pPr>
            <a:r>
              <a:rPr lang="ar-SA" sz="2400" b="1" dirty="0" smtClean="0"/>
              <a:t>الذات الجيده,  الذات السيئة,الذات السلبية النكرة</a:t>
            </a:r>
          </a:p>
          <a:p>
            <a:pPr marL="0" lvl="0" indent="0" algn="ctr">
              <a:spcBef>
                <a:spcPts val="0"/>
              </a:spcBef>
              <a:buNone/>
            </a:pPr>
            <a:r>
              <a:rPr lang="ar-SA" sz="2000" b="1" dirty="0">
                <a:solidFill>
                  <a:prstClr val="black"/>
                </a:solidFill>
              </a:rPr>
              <a:t>كلما ازداد القلق زاد انفصال نظام الذات عن الذات الحقيقية وبالتالي يتجه الفرد للمرض والفصام</a:t>
            </a:r>
          </a:p>
          <a:p>
            <a:pPr marL="0" lvl="0" indent="0" algn="ctr">
              <a:spcBef>
                <a:spcPts val="0"/>
              </a:spcBef>
              <a:buNone/>
            </a:pPr>
            <a:r>
              <a:rPr lang="ar-SA" sz="2000" b="1" dirty="0">
                <a:solidFill>
                  <a:prstClr val="black"/>
                </a:solidFill>
              </a:rPr>
              <a:t>نظام الذات هو نتاج جوانب غير منطقية في المجتمع </a:t>
            </a:r>
          </a:p>
          <a:p>
            <a:pPr marL="0" lvl="0" indent="0" algn="ctr">
              <a:spcBef>
                <a:spcPts val="0"/>
              </a:spcBef>
              <a:buNone/>
            </a:pPr>
            <a:r>
              <a:rPr lang="ar-SA" sz="2000" b="1" dirty="0">
                <a:solidFill>
                  <a:prstClr val="black"/>
                </a:solidFill>
              </a:rPr>
              <a:t>ينشأ في الطفولة ويستمر في النمو</a:t>
            </a:r>
          </a:p>
          <a:p>
            <a:pPr marL="0" lvl="0" indent="0" algn="ctr">
              <a:spcBef>
                <a:spcPts val="0"/>
              </a:spcBef>
              <a:buNone/>
            </a:pPr>
            <a:r>
              <a:rPr lang="ar-SA" sz="2000" b="1" dirty="0">
                <a:solidFill>
                  <a:prstClr val="black"/>
                </a:solidFill>
              </a:rPr>
              <a:t>يساعد نقد النظام في تقليل المسافة بينه وبين الذات الحقيقية</a:t>
            </a:r>
          </a:p>
          <a:p>
            <a:pPr marL="0" lvl="0" indent="0" algn="ctr">
              <a:spcBef>
                <a:spcPts val="0"/>
              </a:spcBef>
              <a:buNone/>
            </a:pPr>
            <a:r>
              <a:rPr lang="ar-SA" sz="2000" b="1" dirty="0">
                <a:solidFill>
                  <a:srgbClr val="FF0000"/>
                </a:solidFill>
              </a:rPr>
              <a:t>يركز سوليفان على (نظام الذات) والذي يشبه عند فرويد .........</a:t>
            </a:r>
          </a:p>
          <a:p>
            <a:pPr marL="0" lvl="0" indent="0">
              <a:spcBef>
                <a:spcPts val="0"/>
              </a:spcBef>
              <a:buNone/>
            </a:pPr>
            <a:endParaRPr lang="ar-SA" sz="1800" dirty="0">
              <a:solidFill>
                <a:prstClr val="black"/>
              </a:solidFill>
            </a:endParaRPr>
          </a:p>
          <a:p>
            <a:pPr marL="0" indent="0" algn="ctr">
              <a:buNone/>
            </a:pPr>
            <a:endParaRPr lang="ar-SA" b="1" dirty="0" smtClean="0"/>
          </a:p>
          <a:p>
            <a:pPr marL="0" indent="0">
              <a:buNone/>
            </a:pPr>
            <a:endParaRPr lang="en-US" dirty="0"/>
          </a:p>
        </p:txBody>
      </p:sp>
      <p:pic>
        <p:nvPicPr>
          <p:cNvPr id="4" name="صورة 3"/>
          <p:cNvPicPr>
            <a:picLocks noChangeAspect="1"/>
          </p:cNvPicPr>
          <p:nvPr/>
        </p:nvPicPr>
        <p:blipFill>
          <a:blip r:embed="rId2"/>
          <a:stretch>
            <a:fillRect/>
          </a:stretch>
        </p:blipFill>
        <p:spPr>
          <a:xfrm>
            <a:off x="179512" y="92076"/>
            <a:ext cx="8640960" cy="2040780"/>
          </a:xfrm>
          <a:prstGeom prst="rect">
            <a:avLst/>
          </a:prstGeom>
        </p:spPr>
      </p:pic>
    </p:spTree>
    <p:extLst>
      <p:ext uri="{BB962C8B-B14F-4D97-AF65-F5344CB8AC3E}">
        <p14:creationId xmlns:p14="http://schemas.microsoft.com/office/powerpoint/2010/main" val="3971541339"/>
      </p:ext>
    </p:extLst>
  </p:cSld>
  <p:clrMapOvr>
    <a:masterClrMapping/>
  </p:clrMapOvr>
  <p:transition>
    <p:strips dir="l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Micro\Documents\Download\Depositphotos_3300394_l.jpg"/>
          <p:cNvPicPr>
            <a:picLocks noChangeAspect="1" noChangeArrowheads="1"/>
          </p:cNvPicPr>
          <p:nvPr/>
        </p:nvPicPr>
        <p:blipFill>
          <a:blip r:embed="rId2" cstate="print"/>
          <a:srcRect/>
          <a:stretch>
            <a:fillRect/>
          </a:stretch>
        </p:blipFill>
        <p:spPr bwMode="auto">
          <a:xfrm>
            <a:off x="0" y="0"/>
            <a:ext cx="9144000" cy="2636912"/>
          </a:xfrm>
          <a:prstGeom prst="rect">
            <a:avLst/>
          </a:prstGeom>
          <a:noFill/>
        </p:spPr>
      </p:pic>
      <p:sp>
        <p:nvSpPr>
          <p:cNvPr id="3" name="مربع نص 2"/>
          <p:cNvSpPr txBox="1"/>
          <p:nvPr/>
        </p:nvSpPr>
        <p:spPr>
          <a:xfrm>
            <a:off x="467544" y="2996952"/>
            <a:ext cx="8208912" cy="3170099"/>
          </a:xfrm>
          <a:prstGeom prst="rect">
            <a:avLst/>
          </a:prstGeom>
          <a:noFill/>
        </p:spPr>
        <p:txBody>
          <a:bodyPr wrap="square" rtlCol="1">
            <a:spAutoFit/>
          </a:bodyPr>
          <a:lstStyle/>
          <a:p>
            <a:pPr algn="ctr"/>
            <a:r>
              <a:rPr lang="ar-SA" sz="2000" b="1" dirty="0" smtClean="0">
                <a:solidFill>
                  <a:schemeClr val="accent5">
                    <a:lumMod val="75000"/>
                  </a:schemeClr>
                </a:solidFill>
              </a:rPr>
              <a:t> المكون الثاني للشخصية: التجسيدات التشخيصية</a:t>
            </a:r>
          </a:p>
          <a:p>
            <a:pPr algn="ctr"/>
            <a:r>
              <a:rPr lang="ar-SA" sz="2000" b="1" dirty="0" smtClean="0"/>
              <a:t>مجموعة  من المشاعر والاتجاهات والاعتقادات التي تظهر من خلال تجارب الفرد الشخصية التبادلية</a:t>
            </a:r>
          </a:p>
          <a:p>
            <a:pPr algn="ctr"/>
            <a:r>
              <a:rPr lang="ar-SA" sz="2000" b="1" dirty="0" smtClean="0">
                <a:solidFill>
                  <a:schemeClr val="accent5">
                    <a:lumMod val="75000"/>
                  </a:schemeClr>
                </a:solidFill>
              </a:rPr>
              <a:t>الشخص الذي يحقق الإشباع يؤدي إلى تشخيص جيد</a:t>
            </a:r>
          </a:p>
          <a:p>
            <a:pPr algn="ctr"/>
            <a:r>
              <a:rPr lang="ar-SA" sz="2000" b="1" dirty="0" smtClean="0">
                <a:solidFill>
                  <a:schemeClr val="accent5">
                    <a:lumMod val="75000"/>
                  </a:schemeClr>
                </a:solidFill>
              </a:rPr>
              <a:t>الشخص الذي يؤدي للقلق يؤدي إلى تشخيص سيء</a:t>
            </a:r>
          </a:p>
          <a:p>
            <a:pPr algn="ctr"/>
            <a:r>
              <a:rPr lang="ar-SA" sz="2000" b="1" dirty="0" smtClean="0"/>
              <a:t>التشخيصات نادراً ما تكون أوصاف دقيقة أو حقيقية للآخرين لكنها تستمر وتؤثر في سلوكنا مع الآخرين من خلال التعميم</a:t>
            </a:r>
          </a:p>
          <a:p>
            <a:pPr algn="ctr"/>
            <a:r>
              <a:rPr lang="ar-SA" sz="2000" b="1" dirty="0" smtClean="0">
                <a:solidFill>
                  <a:schemeClr val="accent5">
                    <a:lumMod val="75000"/>
                  </a:schemeClr>
                </a:solidFill>
              </a:rPr>
              <a:t>الأنماط المعممة الجامدة</a:t>
            </a:r>
          </a:p>
          <a:p>
            <a:pPr algn="ctr"/>
            <a:r>
              <a:rPr lang="ar-SA" sz="2000" b="1" dirty="0" smtClean="0"/>
              <a:t>تصورات ذهنية ينعقد الإجماع على صحتها وتحظى بقبول واسع من أعضاء المجتمع ويتناقلها جيل بعد جيل</a:t>
            </a:r>
          </a:p>
        </p:txBody>
      </p:sp>
    </p:spTree>
  </p:cSld>
  <p:clrMapOvr>
    <a:masterClrMapping/>
  </p:clrMapOvr>
  <p:transition>
    <p:strips dir="ld"/>
  </p:transition>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649</TotalTime>
  <Words>971</Words>
  <Application>Microsoft Office PowerPoint</Application>
  <PresentationFormat>عرض على الشاشة (4:3)</PresentationFormat>
  <Paragraphs>91</Paragraphs>
  <Slides>14</Slides>
  <Notes>0</Notes>
  <HiddenSlides>0</HiddenSlides>
  <MMClips>0</MMClips>
  <ScaleCrop>false</ScaleCrop>
  <HeadingPairs>
    <vt:vector size="6" baseType="variant">
      <vt:variant>
        <vt:lpstr>الخطوط المستخدمة</vt:lpstr>
      </vt:variant>
      <vt:variant>
        <vt:i4>4</vt:i4>
      </vt:variant>
      <vt:variant>
        <vt:lpstr>نسق</vt:lpstr>
      </vt:variant>
      <vt:variant>
        <vt:i4>1</vt:i4>
      </vt:variant>
      <vt:variant>
        <vt:lpstr>عناوين الشرائح</vt:lpstr>
      </vt:variant>
      <vt:variant>
        <vt:i4>14</vt:i4>
      </vt:variant>
    </vt:vector>
  </HeadingPairs>
  <TitlesOfParts>
    <vt:vector size="19" baseType="lpstr">
      <vt:lpstr>Akhbar MT</vt:lpstr>
      <vt:lpstr>Arial</vt:lpstr>
      <vt:lpstr>Calibri</vt:lpstr>
      <vt:lpstr>Times New Roman</vt:lpstr>
      <vt:lpstr>سمة Office</vt:lpstr>
      <vt:lpstr>عرض تقديمي في PowerPoint</vt:lpstr>
      <vt:lpstr>عرض تقديمي في PowerPoint</vt:lpstr>
      <vt:lpstr>عرض تقديمي في PowerPoint</vt:lpstr>
      <vt:lpstr>المفهوم الثاني : القلق والعمليات الأمنية</vt:lpstr>
      <vt:lpstr>العمليات الأمنية</vt:lpstr>
      <vt:lpstr>   </vt:lpstr>
      <vt:lpstr>المكون الأول الديناميات </vt:lpstr>
      <vt:lpstr> </vt:lpstr>
      <vt:lpstr>عرض تقديمي في PowerPoint</vt:lpstr>
      <vt:lpstr>عرض تقديمي في PowerPoint</vt:lpstr>
      <vt:lpstr>عرض تقديمي في PowerPoint</vt:lpstr>
      <vt:lpstr>الأسهامات التي أضافها سوليفان العلاج النفسي</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Aeshah</dc:creator>
  <cp:lastModifiedBy>Salwa Humsani</cp:lastModifiedBy>
  <cp:revision>63</cp:revision>
  <dcterms:created xsi:type="dcterms:W3CDTF">2015-03-28T17:32:08Z</dcterms:created>
  <dcterms:modified xsi:type="dcterms:W3CDTF">2016-11-23T04:03:18Z</dcterms:modified>
</cp:coreProperties>
</file>