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7" r:id="rId16"/>
    <p:sldId id="271" r:id="rId17"/>
    <p:sldId id="278" r:id="rId18"/>
    <p:sldId id="272" r:id="rId19"/>
    <p:sldId id="279" r:id="rId20"/>
    <p:sldId id="273" r:id="rId21"/>
    <p:sldId id="280" r:id="rId22"/>
    <p:sldId id="281" r:id="rId23"/>
    <p:sldId id="282" r:id="rId24"/>
    <p:sldId id="275" r:id="rId25"/>
    <p:sldId id="283" r:id="rId26"/>
    <p:sldId id="284" r:id="rId27"/>
    <p:sldId id="285" r:id="rId28"/>
    <p:sldId id="276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29D5-43C5-491D-B997-9E375F70F502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9A99-1086-4AD6-B0E0-D74BEEE98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29D5-43C5-491D-B997-9E375F70F502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9A99-1086-4AD6-B0E0-D74BEEE98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29D5-43C5-491D-B997-9E375F70F502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9A99-1086-4AD6-B0E0-D74BEEE98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29D5-43C5-491D-B997-9E375F70F502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9A99-1086-4AD6-B0E0-D74BEEE98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29D5-43C5-491D-B997-9E375F70F502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9A99-1086-4AD6-B0E0-D74BEEE98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29D5-43C5-491D-B997-9E375F70F502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9A99-1086-4AD6-B0E0-D74BEEE98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29D5-43C5-491D-B997-9E375F70F502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9A99-1086-4AD6-B0E0-D74BEEE98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29D5-43C5-491D-B997-9E375F70F502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9A99-1086-4AD6-B0E0-D74BEEE98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29D5-43C5-491D-B997-9E375F70F502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9A99-1086-4AD6-B0E0-D74BEEE98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29D5-43C5-491D-B997-9E375F70F502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9A99-1086-4AD6-B0E0-D74BEEE98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29D5-43C5-491D-B997-9E375F70F502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9A99-1086-4AD6-B0E0-D74BEEE98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B29D5-43C5-491D-B997-9E375F70F502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29A99-1086-4AD6-B0E0-D74BEEE98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strinsarc.com/evolve/downloa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Evolve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00200"/>
            <a:ext cx="7620000" cy="3733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What is a Component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</a:p>
          <a:p>
            <a:pPr algn="l"/>
            <a:r>
              <a:rPr lang="en-US" sz="2800" i="1" dirty="0">
                <a:solidFill>
                  <a:schemeClr val="tx1"/>
                </a:solidFill>
              </a:rPr>
              <a:t>A component is a unit of software that can be instantiated, and uses </a:t>
            </a:r>
            <a:r>
              <a:rPr lang="en-US" sz="2200" i="1" dirty="0">
                <a:solidFill>
                  <a:schemeClr val="tx1"/>
                </a:solidFill>
              </a:rPr>
              <a:t>interfaces </a:t>
            </a:r>
            <a:r>
              <a:rPr lang="en-US" sz="2200" i="1" dirty="0" smtClean="0">
                <a:solidFill>
                  <a:schemeClr val="tx1"/>
                </a:solidFill>
              </a:rPr>
              <a:t>to describe </a:t>
            </a:r>
            <a:r>
              <a:rPr lang="en-US" sz="2200" i="1" dirty="0">
                <a:solidFill>
                  <a:schemeClr val="tx1"/>
                </a:solidFill>
              </a:rPr>
              <a:t>which services it provides and requires</a:t>
            </a:r>
            <a:r>
              <a:rPr lang="en-US" sz="2200" i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In other words, a component is separated from its environment by interfaces. A component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instance can then be connected up to other instances which offer compatible interfaces. It really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is that simple!</a:t>
            </a:r>
            <a:endParaRPr lang="en-US" sz="2200" i="1" dirty="0" smtClean="0">
              <a:solidFill>
                <a:schemeClr val="tx1"/>
              </a:solidFill>
            </a:endParaRPr>
          </a:p>
          <a:p>
            <a:pPr algn="l"/>
            <a:endParaRPr lang="en-US" sz="2200" i="1" dirty="0"/>
          </a:p>
          <a:p>
            <a:pPr algn="l"/>
            <a:endParaRPr lang="en-US" sz="2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24050"/>
            <a:ext cx="603885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95400" y="1447800"/>
            <a:ext cx="4869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 WordProcessor composite </a:t>
            </a:r>
            <a:r>
              <a:rPr lang="en-US" dirty="0" smtClean="0">
                <a:solidFill>
                  <a:srgbClr val="C00000"/>
                </a:solidFill>
              </a:rPr>
              <a:t>component: Example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5410200"/>
            <a:ext cx="6830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</a:t>
            </a:r>
            <a:r>
              <a:rPr lang="en-US" dirty="0" smtClean="0"/>
              <a:t>these are complementary/Opposite, </a:t>
            </a:r>
            <a:r>
              <a:rPr lang="en-US" dirty="0"/>
              <a:t>we can connect an instance of each of these together, joining them via </a:t>
            </a:r>
            <a:r>
              <a:rPr lang="en-US" dirty="0" smtClean="0"/>
              <a:t>a connector </a:t>
            </a:r>
            <a:r>
              <a:rPr lang="en-US" dirty="0" err="1">
                <a:solidFill>
                  <a:srgbClr val="00B050"/>
                </a:solidFill>
              </a:rPr>
              <a:t>conn</a:t>
            </a:r>
            <a:r>
              <a:rPr lang="en-US" dirty="0"/>
              <a:t> as shown in </a:t>
            </a:r>
            <a:r>
              <a:rPr lang="en-US" dirty="0" smtClean="0"/>
              <a:t>figure.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Compositional Hierarchy</a:t>
            </a:r>
          </a:p>
          <a:p>
            <a:pPr>
              <a:buNone/>
            </a:pPr>
            <a:r>
              <a:rPr lang="en-US" dirty="0"/>
              <a:t>An </a:t>
            </a:r>
            <a:r>
              <a:rPr lang="en-US" dirty="0" err="1">
                <a:solidFill>
                  <a:srgbClr val="C00000"/>
                </a:solidFill>
              </a:rPr>
              <a:t>OfficeSuite</a:t>
            </a:r>
            <a:r>
              <a:rPr lang="en-US" dirty="0"/>
              <a:t> composite, made up of a </a:t>
            </a:r>
            <a:r>
              <a:rPr lang="en-US" dirty="0" err="1" smtClean="0">
                <a:solidFill>
                  <a:srgbClr val="00B050"/>
                </a:solidFill>
              </a:rPr>
              <a:t>wordprocessor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00B050"/>
                </a:solidFill>
              </a:rPr>
              <a:t>spreadsheet</a:t>
            </a:r>
            <a:r>
              <a:rPr lang="en-US" dirty="0"/>
              <a:t> </a:t>
            </a:r>
            <a:r>
              <a:rPr lang="en-US" dirty="0" smtClean="0"/>
              <a:t>instance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276600"/>
            <a:ext cx="53149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438400"/>
            <a:ext cx="5100637" cy="2613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43000" y="1752600"/>
            <a:ext cx="4163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The compositional hierarchy of </a:t>
            </a:r>
            <a:r>
              <a:rPr lang="en-US" dirty="0" err="1">
                <a:solidFill>
                  <a:srgbClr val="C00000"/>
                </a:solidFill>
              </a:rPr>
              <a:t>OfficeSuite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Evolve </a:t>
            </a:r>
            <a:r>
              <a:rPr lang="en-US" sz="2700" dirty="0" smtClean="0"/>
              <a:t>[</a:t>
            </a:r>
            <a:r>
              <a:rPr lang="en-US" sz="2700" dirty="0"/>
              <a:t>Creating, Reusing and Executing Components</a:t>
            </a:r>
            <a:r>
              <a:rPr lang="en-US" sz="2700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The Backbone Component </a:t>
            </a:r>
            <a:r>
              <a:rPr lang="en-US" b="1" dirty="0" smtClean="0"/>
              <a:t>Language</a:t>
            </a:r>
          </a:p>
          <a:p>
            <a:r>
              <a:rPr lang="en-US" dirty="0"/>
              <a:t>Backbone is a </a:t>
            </a:r>
            <a:r>
              <a:rPr lang="en-US" dirty="0">
                <a:solidFill>
                  <a:srgbClr val="C00000"/>
                </a:solidFill>
              </a:rPr>
              <a:t>component language </a:t>
            </a:r>
            <a:r>
              <a:rPr lang="en-US" dirty="0" smtClean="0"/>
              <a:t>and a </a:t>
            </a:r>
            <a:r>
              <a:rPr lang="en-US" dirty="0" smtClean="0">
                <a:solidFill>
                  <a:srgbClr val="C00000"/>
                </a:solidFill>
              </a:rPr>
              <a:t>runtime engine</a:t>
            </a:r>
          </a:p>
          <a:p>
            <a:pPr lvl="2">
              <a:buNone/>
            </a:pPr>
            <a:r>
              <a:rPr lang="en-US" dirty="0"/>
              <a:t>The Backbone definition for WordProcessor is as follows.</a:t>
            </a:r>
          </a:p>
          <a:p>
            <a:pPr lvl="2">
              <a:buNone/>
            </a:pPr>
            <a:r>
              <a:rPr lang="en-US" dirty="0"/>
              <a:t>component </a:t>
            </a:r>
            <a:r>
              <a:rPr lang="en-US" dirty="0">
                <a:solidFill>
                  <a:srgbClr val="C00000"/>
                </a:solidFill>
              </a:rPr>
              <a:t>WordProcessor</a:t>
            </a:r>
          </a:p>
          <a:p>
            <a:pPr lvl="2">
              <a:buNone/>
            </a:pPr>
            <a:r>
              <a:rPr lang="en-US" dirty="0"/>
              <a:t>{</a:t>
            </a:r>
          </a:p>
          <a:p>
            <a:pPr lvl="2">
              <a:buNone/>
            </a:pPr>
            <a:r>
              <a:rPr lang="en-US" dirty="0">
                <a:solidFill>
                  <a:srgbClr val="C00000"/>
                </a:solidFill>
              </a:rPr>
              <a:t>ports:</a:t>
            </a:r>
          </a:p>
          <a:p>
            <a:pPr lvl="3">
              <a:buNone/>
            </a:pPr>
            <a:r>
              <a:rPr lang="en-US" dirty="0"/>
              <a:t>checker,</a:t>
            </a:r>
          </a:p>
          <a:p>
            <a:pPr lvl="3">
              <a:buNone/>
            </a:pPr>
            <a:r>
              <a:rPr lang="en-US" dirty="0"/>
              <a:t>doc;</a:t>
            </a:r>
          </a:p>
          <a:p>
            <a:pPr lvl="2">
              <a:buNone/>
            </a:pPr>
            <a:r>
              <a:rPr lang="en-US" dirty="0">
                <a:solidFill>
                  <a:srgbClr val="C00000"/>
                </a:solidFill>
              </a:rPr>
              <a:t>parts:</a:t>
            </a:r>
          </a:p>
          <a:p>
            <a:pPr lvl="3">
              <a:buNone/>
            </a:pPr>
            <a:r>
              <a:rPr lang="en-US" dirty="0"/>
              <a:t>s: </a:t>
            </a:r>
            <a:r>
              <a:rPr lang="en-US" dirty="0" err="1"/>
              <a:t>SpellChecker</a:t>
            </a:r>
            <a:endParaRPr lang="en-US" dirty="0"/>
          </a:p>
          <a:p>
            <a:pPr lvl="4">
              <a:buNone/>
            </a:pPr>
            <a:r>
              <a:rPr lang="en-US" dirty="0">
                <a:solidFill>
                  <a:srgbClr val="C00000"/>
                </a:solidFill>
              </a:rPr>
              <a:t>slots:</a:t>
            </a:r>
          </a:p>
          <a:p>
            <a:pPr lvl="4">
              <a:buNone/>
            </a:pPr>
            <a:r>
              <a:rPr lang="en-US" dirty="0" err="1"/>
              <a:t>dictionaryName</a:t>
            </a:r>
            <a:r>
              <a:rPr lang="en-US" dirty="0"/>
              <a:t> = "US",</a:t>
            </a:r>
          </a:p>
          <a:p>
            <a:pPr lvl="3">
              <a:buNone/>
            </a:pPr>
            <a:r>
              <a:rPr lang="en-US" dirty="0"/>
              <a:t>d: Document;</a:t>
            </a:r>
          </a:p>
          <a:p>
            <a:pPr lvl="2">
              <a:buNone/>
            </a:pPr>
            <a:r>
              <a:rPr lang="en-US" dirty="0">
                <a:solidFill>
                  <a:srgbClr val="C00000"/>
                </a:solidFill>
              </a:rPr>
              <a:t>connectors:</a:t>
            </a:r>
          </a:p>
          <a:p>
            <a:pPr lvl="3">
              <a:buNone/>
            </a:pPr>
            <a:r>
              <a:rPr lang="en-US" dirty="0" err="1"/>
              <a:t>conn</a:t>
            </a:r>
            <a:r>
              <a:rPr lang="en-US" dirty="0"/>
              <a:t> joins </a:t>
            </a:r>
            <a:r>
              <a:rPr lang="en-US" dirty="0" err="1"/>
              <a:t>document@s</a:t>
            </a:r>
            <a:r>
              <a:rPr lang="en-US" dirty="0"/>
              <a:t> to </a:t>
            </a:r>
            <a:r>
              <a:rPr lang="en-US" dirty="0" err="1"/>
              <a:t>port@d</a:t>
            </a:r>
            <a:r>
              <a:rPr lang="en-US" dirty="0"/>
              <a:t>,</a:t>
            </a:r>
          </a:p>
          <a:p>
            <a:pPr lvl="3">
              <a:buNone/>
            </a:pPr>
            <a:r>
              <a:rPr lang="en-US" dirty="0"/>
              <a:t>a joins </a:t>
            </a:r>
            <a:r>
              <a:rPr lang="en-US" dirty="0" err="1"/>
              <a:t>check@s</a:t>
            </a:r>
            <a:r>
              <a:rPr lang="en-US" dirty="0"/>
              <a:t> to checker,</a:t>
            </a:r>
          </a:p>
          <a:p>
            <a:pPr lvl="3">
              <a:buNone/>
            </a:pPr>
            <a:r>
              <a:rPr lang="en-US" dirty="0"/>
              <a:t>b joins </a:t>
            </a:r>
            <a:r>
              <a:rPr lang="en-US" dirty="0" err="1"/>
              <a:t>document@d</a:t>
            </a:r>
            <a:r>
              <a:rPr lang="en-US" dirty="0"/>
              <a:t> to doc;</a:t>
            </a:r>
          </a:p>
          <a:p>
            <a:pPr lvl="2">
              <a:buNone/>
            </a:pPr>
            <a:r>
              <a:rPr lang="en-US" dirty="0"/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Installing and Using Evolve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Evolve is written in Java and runs on any system with Java </a:t>
            </a:r>
            <a:r>
              <a:rPr lang="en-US" dirty="0" smtClean="0"/>
              <a:t>1.6</a:t>
            </a:r>
          </a:p>
          <a:p>
            <a:r>
              <a:rPr lang="en-US" dirty="0" smtClean="0"/>
              <a:t>Download Evolve </a:t>
            </a:r>
            <a:r>
              <a:rPr lang="en-US" dirty="0" smtClean="0"/>
              <a:t>from</a:t>
            </a:r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www.instrinsarc.com/evolve/download</a:t>
            </a:r>
            <a:endParaRPr lang="en-US" dirty="0" smtClean="0"/>
          </a:p>
          <a:p>
            <a:r>
              <a:rPr lang="en-US" dirty="0" smtClean="0"/>
              <a:t>Unzip the distribution into a directory and you should see the following set of files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Evolve </a:t>
            </a:r>
            <a:r>
              <a:rPr lang="en-US" dirty="0" smtClean="0"/>
              <a:t>directory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088" y="1600200"/>
            <a:ext cx="69818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/>
              <a:t>Evolve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several ways to run </a:t>
            </a:r>
            <a:r>
              <a:rPr lang="en-US" dirty="0" smtClean="0"/>
              <a:t>Evolve</a:t>
            </a:r>
          </a:p>
          <a:p>
            <a:r>
              <a:rPr lang="en-US" dirty="0" smtClean="0"/>
              <a:t>If you are using Windows, you can double-click </a:t>
            </a:r>
            <a:r>
              <a:rPr lang="en-US" dirty="0" smtClean="0">
                <a:solidFill>
                  <a:srgbClr val="FF0000"/>
                </a:solidFill>
              </a:rPr>
              <a:t>evolve.exe</a:t>
            </a:r>
            <a:r>
              <a:rPr lang="en-US" dirty="0" smtClean="0"/>
              <a:t> or </a:t>
            </a:r>
            <a:r>
              <a:rPr lang="en-US" dirty="0" smtClean="0"/>
              <a:t>create a shortcut, drag it to the desktop, and double-click </a:t>
            </a:r>
            <a:r>
              <a:rPr lang="en-US" dirty="0" smtClean="0"/>
              <a:t>that</a:t>
            </a:r>
          </a:p>
          <a:p>
            <a:r>
              <a:rPr lang="en-US" dirty="0" smtClean="0"/>
              <a:t>If you are using </a:t>
            </a:r>
            <a:r>
              <a:rPr lang="en-US" dirty="0" smtClean="0">
                <a:solidFill>
                  <a:srgbClr val="FF0000"/>
                </a:solidFill>
              </a:rPr>
              <a:t>Linux or </a:t>
            </a:r>
            <a:r>
              <a:rPr lang="en-US" dirty="0" err="1" smtClean="0">
                <a:solidFill>
                  <a:srgbClr val="FF0000"/>
                </a:solidFill>
              </a:rPr>
              <a:t>MacOS</a:t>
            </a:r>
            <a:r>
              <a:rPr lang="en-US" dirty="0" smtClean="0"/>
              <a:t>, then </a:t>
            </a:r>
            <a:r>
              <a:rPr lang="en-US" dirty="0" smtClean="0"/>
              <a:t>you may be able to double-click the executable </a:t>
            </a:r>
            <a:r>
              <a:rPr lang="en-US" dirty="0" smtClean="0">
                <a:solidFill>
                  <a:srgbClr val="FF0000"/>
                </a:solidFill>
              </a:rPr>
              <a:t>evolve.jar</a:t>
            </a:r>
            <a:r>
              <a:rPr lang="en-US" dirty="0" smtClean="0"/>
              <a:t> file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Evolve from the command </a:t>
            </a:r>
            <a:r>
              <a:rPr lang="en-US" dirty="0" smtClean="0"/>
              <a:t>line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java -jar evolve.jar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Evolve on startup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518163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43600" y="14478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startup diagram shows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stratum</a:t>
            </a:r>
            <a:r>
              <a:rPr lang="en-US" dirty="0" smtClean="0"/>
              <a:t> </a:t>
            </a:r>
            <a:r>
              <a:rPr lang="en-US" dirty="0" smtClean="0"/>
              <a:t>containing the </a:t>
            </a:r>
            <a:r>
              <a:rPr lang="en-US" dirty="0" smtClean="0">
                <a:solidFill>
                  <a:srgbClr val="FF0000"/>
                </a:solidFill>
              </a:rPr>
              <a:t>Backbone</a:t>
            </a:r>
            <a:r>
              <a:rPr lang="en-US" dirty="0" smtClean="0"/>
              <a:t> definitions. Every model builds on this.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7432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may like to change the Swing look and feel used for </a:t>
            </a:r>
            <a:r>
              <a:rPr lang="en-US" dirty="0" smtClean="0"/>
              <a:t>Evolve: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6019800"/>
            <a:ext cx="43434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The Environment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43434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286000"/>
            <a:ext cx="51720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5029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Evolve environment variables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The Environment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676400"/>
            <a:ext cx="5076825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16002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first need to add a variable </a:t>
            </a:r>
            <a:r>
              <a:rPr lang="en-US" dirty="0" smtClean="0">
                <a:solidFill>
                  <a:srgbClr val="FF0000"/>
                </a:solidFill>
              </a:rPr>
              <a:t>BB</a:t>
            </a:r>
            <a:r>
              <a:rPr lang="en-US" dirty="0" smtClean="0"/>
              <a:t>, which will be where Evolve writes the </a:t>
            </a:r>
            <a:r>
              <a:rPr lang="en-US" dirty="0" smtClean="0">
                <a:solidFill>
                  <a:srgbClr val="FF0000"/>
                </a:solidFill>
              </a:rPr>
              <a:t>Backbone files </a:t>
            </a:r>
            <a:r>
              <a:rPr lang="en-US" dirty="0" smtClean="0"/>
              <a:t>to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8956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the variable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CARS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point it </a:t>
            </a:r>
            <a:r>
              <a:rPr lang="en-US" dirty="0" smtClean="0"/>
              <a:t>to the </a:t>
            </a:r>
            <a:r>
              <a:rPr lang="en-US" dirty="0" smtClean="0">
                <a:solidFill>
                  <a:srgbClr val="FF0000"/>
                </a:solidFill>
              </a:rPr>
              <a:t>tutorial\</a:t>
            </a:r>
            <a:r>
              <a:rPr lang="en-US" dirty="0" err="1" smtClean="0">
                <a:solidFill>
                  <a:srgbClr val="FF0000"/>
                </a:solidFill>
              </a:rPr>
              <a:t>CarRental</a:t>
            </a:r>
            <a:r>
              <a:rPr lang="en-US" dirty="0" smtClean="0"/>
              <a:t> directory of the installation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5943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Setting up the BB and other variables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4495800"/>
            <a:ext cx="2895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 Java using Backbone Tab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Evolve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00200"/>
            <a:ext cx="7620000" cy="37338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1. A </a:t>
            </a:r>
            <a:r>
              <a:rPr lang="en-US" b="1" dirty="0">
                <a:solidFill>
                  <a:srgbClr val="FF0000"/>
                </a:solidFill>
              </a:rPr>
              <a:t>Leaf </a:t>
            </a:r>
            <a:r>
              <a:rPr lang="en-US" b="1" dirty="0" smtClean="0">
                <a:solidFill>
                  <a:srgbClr val="FF0000"/>
                </a:solidFill>
              </a:rPr>
              <a:t>Component: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A component which cannot be further decomposed into others. An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atomic unit, implemented by a class.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2. Provided interface: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A service provided by a component. Mapped onto the </a:t>
            </a:r>
            <a:r>
              <a:rPr lang="en-US" dirty="0" smtClean="0">
                <a:solidFill>
                  <a:schemeClr val="tx1"/>
                </a:solidFill>
              </a:rPr>
              <a:t>implemented interfaces </a:t>
            </a:r>
            <a:r>
              <a:rPr lang="en-US" dirty="0">
                <a:solidFill>
                  <a:schemeClr val="tx1"/>
                </a:solidFill>
              </a:rPr>
              <a:t>of the class or onto an instance of an anonymous </a:t>
            </a:r>
            <a:r>
              <a:rPr lang="en-US" dirty="0" smtClean="0">
                <a:solidFill>
                  <a:schemeClr val="tx1"/>
                </a:solidFill>
              </a:rPr>
              <a:t>inner class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endParaRPr lang="en-US" sz="2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Navigating Around the Tutorial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File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Open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Existing</a:t>
            </a:r>
            <a:r>
              <a:rPr lang="en-US" dirty="0" smtClean="0"/>
              <a:t> model</a:t>
            </a:r>
          </a:p>
          <a:p>
            <a:r>
              <a:rPr lang="en-US" dirty="0" smtClean="0"/>
              <a:t>Navigate to the tutorial directory of the installation</a:t>
            </a:r>
            <a:r>
              <a:rPr lang="en-US" dirty="0" smtClean="0"/>
              <a:t>, and </a:t>
            </a:r>
            <a:r>
              <a:rPr lang="en-US" dirty="0" smtClean="0"/>
              <a:t>select the </a:t>
            </a:r>
            <a:r>
              <a:rPr lang="en-US" dirty="0" smtClean="0">
                <a:solidFill>
                  <a:srgbClr val="FF0000"/>
                </a:solidFill>
              </a:rPr>
              <a:t>car-</a:t>
            </a:r>
            <a:r>
              <a:rPr lang="en-US" dirty="0" err="1" smtClean="0">
                <a:solidFill>
                  <a:srgbClr val="FF0000"/>
                </a:solidFill>
              </a:rPr>
              <a:t>rental.evolve</a:t>
            </a:r>
            <a:r>
              <a:rPr lang="en-US" dirty="0" smtClean="0"/>
              <a:t> file.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7848600" cy="551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58674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Evolve models are </a:t>
            </a:r>
            <a:r>
              <a:rPr lang="en-US" dirty="0" smtClean="0">
                <a:solidFill>
                  <a:srgbClr val="FF0000"/>
                </a:solidFill>
              </a:rPr>
              <a:t>XML files</a:t>
            </a:r>
            <a:r>
              <a:rPr lang="en-US" dirty="0" smtClean="0"/>
              <a:t>. Files with a </a:t>
            </a:r>
            <a:r>
              <a:rPr lang="en-US" dirty="0" smtClean="0">
                <a:solidFill>
                  <a:srgbClr val="FF0000"/>
                </a:solidFill>
              </a:rPr>
              <a:t>.evolve extension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rgbClr val="FF0000"/>
                </a:solidFill>
              </a:rPr>
              <a:t>uncompressed</a:t>
            </a:r>
            <a:r>
              <a:rPr lang="en-US" dirty="0" smtClean="0"/>
              <a:t>. To create </a:t>
            </a:r>
            <a:r>
              <a:rPr lang="en-US" dirty="0" smtClean="0"/>
              <a:t>a compressed </a:t>
            </a:r>
            <a:r>
              <a:rPr lang="en-US" dirty="0" smtClean="0"/>
              <a:t>model choose the 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err="1" smtClean="0">
                <a:solidFill>
                  <a:srgbClr val="FF0000"/>
                </a:solidFill>
              </a:rPr>
              <a:t>evolvez</a:t>
            </a:r>
            <a:r>
              <a:rPr lang="en-US" dirty="0" smtClean="0">
                <a:solidFill>
                  <a:srgbClr val="FF0000"/>
                </a:solidFill>
              </a:rPr>
              <a:t> extension </a:t>
            </a:r>
            <a:r>
              <a:rPr lang="en-US" dirty="0" smtClean="0"/>
              <a:t>when saving.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Navigating Around the Tutorial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Navigating into </a:t>
            </a:r>
            <a:r>
              <a:rPr lang="en-US" b="1" dirty="0" smtClean="0"/>
              <a:t>Strata</a:t>
            </a:r>
          </a:p>
          <a:p>
            <a:pPr lvl="1"/>
            <a:r>
              <a:rPr lang="en-US" dirty="0" smtClean="0"/>
              <a:t>To visit into a stratum, double-click it, or alternatively </a:t>
            </a:r>
            <a:r>
              <a:rPr lang="en-US" dirty="0" smtClean="0"/>
              <a:t>middle-click it</a:t>
            </a:r>
          </a:p>
          <a:p>
            <a:r>
              <a:rPr lang="en-US" dirty="0" smtClean="0"/>
              <a:t>To go </a:t>
            </a:r>
            <a:r>
              <a:rPr lang="en-US" dirty="0" smtClean="0">
                <a:solidFill>
                  <a:srgbClr val="FF0000"/>
                </a:solidFill>
              </a:rPr>
              <a:t>backwards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forwards</a:t>
            </a:r>
            <a:r>
              <a:rPr lang="en-US" dirty="0" smtClean="0"/>
              <a:t> in </a:t>
            </a:r>
            <a:r>
              <a:rPr lang="en-US" dirty="0" smtClean="0"/>
              <a:t>the diagram </a:t>
            </a:r>
            <a:r>
              <a:rPr lang="en-US" dirty="0" smtClean="0"/>
              <a:t>history</a:t>
            </a:r>
          </a:p>
          <a:p>
            <a:pPr lvl="1"/>
            <a:r>
              <a:rPr lang="en-US" dirty="0" err="1" smtClean="0"/>
              <a:t>View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Open</a:t>
            </a:r>
            <a:r>
              <a:rPr lang="en-US" dirty="0" smtClean="0"/>
              <a:t> </a:t>
            </a:r>
            <a:r>
              <a:rPr lang="en-US" dirty="0" smtClean="0"/>
              <a:t>previous diagram or </a:t>
            </a:r>
            <a:r>
              <a:rPr lang="en-US" dirty="0" err="1" smtClean="0"/>
              <a:t>View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Open</a:t>
            </a:r>
            <a:r>
              <a:rPr lang="en-US" dirty="0" smtClean="0"/>
              <a:t> </a:t>
            </a:r>
            <a:r>
              <a:rPr lang="en-US" dirty="0" smtClean="0"/>
              <a:t>next diagram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Navigating Around the Tutorial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Tabs: </a:t>
            </a:r>
            <a:r>
              <a:rPr lang="en-US" dirty="0" smtClean="0"/>
              <a:t>Evolve uses a tabbed graphical </a:t>
            </a:r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View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Open current </a:t>
            </a:r>
            <a:r>
              <a:rPr lang="en-US" dirty="0" smtClean="0"/>
              <a:t>in new </a:t>
            </a:r>
            <a:r>
              <a:rPr lang="en-US" dirty="0" smtClean="0"/>
              <a:t>tab</a:t>
            </a:r>
          </a:p>
          <a:p>
            <a:r>
              <a:rPr lang="en-US" b="1" dirty="0" smtClean="0"/>
              <a:t>The Tool </a:t>
            </a:r>
            <a:r>
              <a:rPr lang="en-US" b="1" dirty="0" smtClean="0"/>
              <a:t>Palette: </a:t>
            </a:r>
            <a:r>
              <a:rPr lang="en-US" dirty="0" smtClean="0"/>
              <a:t>the tools used to define </a:t>
            </a:r>
            <a:r>
              <a:rPr lang="en-US" dirty="0" smtClean="0"/>
              <a:t>components</a:t>
            </a:r>
          </a:p>
          <a:p>
            <a:r>
              <a:rPr lang="en-US" b="1" dirty="0" smtClean="0"/>
              <a:t>The Size of a </a:t>
            </a:r>
            <a:r>
              <a:rPr lang="en-US" b="1" dirty="0" smtClean="0"/>
              <a:t>Diagram: </a:t>
            </a:r>
            <a:r>
              <a:rPr lang="en-US" dirty="0" smtClean="0"/>
              <a:t>To enlarge the diagram simply drag a figure to the edge of the </a:t>
            </a:r>
            <a:r>
              <a:rPr lang="en-US" dirty="0" smtClean="0"/>
              <a:t>diagram</a:t>
            </a:r>
          </a:p>
          <a:p>
            <a:r>
              <a:rPr lang="en-US" b="1" dirty="0" smtClean="0"/>
              <a:t>Keys: </a:t>
            </a:r>
            <a:r>
              <a:rPr lang="en-US" dirty="0" err="1" smtClean="0"/>
              <a:t>File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Preferences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Edit</a:t>
            </a:r>
            <a:r>
              <a:rPr lang="en-US" dirty="0" smtClean="0"/>
              <a:t> </a:t>
            </a:r>
            <a:r>
              <a:rPr lang="en-US" dirty="0" smtClean="0"/>
              <a:t>Environment </a:t>
            </a:r>
            <a:r>
              <a:rPr lang="en-US" dirty="0" smtClean="0"/>
              <a:t>Preferences</a:t>
            </a:r>
          </a:p>
          <a:p>
            <a:r>
              <a:rPr lang="en-US" b="1" dirty="0" smtClean="0"/>
              <a:t>Pasting into a </a:t>
            </a:r>
            <a:r>
              <a:rPr lang="en-US" b="1" dirty="0" err="1" smtClean="0"/>
              <a:t>Wordprocessor</a:t>
            </a:r>
            <a:r>
              <a:rPr lang="en-US" b="1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control C</a:t>
            </a:r>
            <a:r>
              <a:rPr lang="en-US" dirty="0" smtClean="0"/>
              <a:t> and pasted </a:t>
            </a:r>
            <a:r>
              <a:rPr lang="en-US" dirty="0" smtClean="0">
                <a:solidFill>
                  <a:srgbClr val="FF0000"/>
                </a:solidFill>
              </a:rPr>
              <a:t>control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</a:p>
          <a:p>
            <a:r>
              <a:rPr lang="en-US" b="1" dirty="0" smtClean="0"/>
              <a:t>Full Screen </a:t>
            </a:r>
            <a:r>
              <a:rPr lang="en-US" b="1" dirty="0" smtClean="0"/>
              <a:t>Mode: </a:t>
            </a:r>
            <a:r>
              <a:rPr lang="en-US" dirty="0" err="1" smtClean="0"/>
              <a:t>File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Toggle</a:t>
            </a:r>
            <a:r>
              <a:rPr lang="en-US" dirty="0" smtClean="0"/>
              <a:t> </a:t>
            </a:r>
            <a:r>
              <a:rPr lang="en-US" dirty="0" smtClean="0"/>
              <a:t>full </a:t>
            </a:r>
            <a:r>
              <a:rPr lang="en-US" dirty="0" smtClean="0"/>
              <a:t>screen OR </a:t>
            </a:r>
            <a:r>
              <a:rPr lang="en-US" dirty="0" smtClean="0">
                <a:solidFill>
                  <a:srgbClr val="FF0000"/>
                </a:solidFill>
              </a:rPr>
              <a:t>F11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Subjects and Views and the Subject 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Evolve is a powerful and versatile CASE tool, and adopts common CASE tool </a:t>
            </a:r>
            <a:r>
              <a:rPr lang="en-US" dirty="0" smtClean="0"/>
              <a:t>conventions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subject</a:t>
            </a:r>
            <a:r>
              <a:rPr lang="en-US" dirty="0" smtClean="0"/>
              <a:t> is the underlying data of a component or other model </a:t>
            </a:r>
            <a:r>
              <a:rPr lang="en-US" dirty="0" smtClean="0"/>
              <a:t>element. </a:t>
            </a:r>
            <a:r>
              <a:rPr lang="en-US" dirty="0" smtClean="0"/>
              <a:t>Deleting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subject</a:t>
            </a:r>
            <a:r>
              <a:rPr lang="en-US" dirty="0" smtClean="0"/>
              <a:t>, however, will delete all its </a:t>
            </a:r>
            <a:r>
              <a:rPr lang="en-US" dirty="0" smtClean="0">
                <a:solidFill>
                  <a:srgbClr val="FF0000"/>
                </a:solidFill>
              </a:rPr>
              <a:t>views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view</a:t>
            </a:r>
            <a:r>
              <a:rPr lang="en-US" dirty="0" smtClean="0"/>
              <a:t> is the </a:t>
            </a:r>
            <a:r>
              <a:rPr lang="en-US" dirty="0" smtClean="0"/>
              <a:t>graphical presentation </a:t>
            </a:r>
            <a:r>
              <a:rPr lang="en-US" dirty="0" smtClean="0"/>
              <a:t>of this shown on a </a:t>
            </a:r>
            <a:r>
              <a:rPr lang="en-US" dirty="0" smtClean="0"/>
              <a:t>diagram. </a:t>
            </a:r>
            <a:r>
              <a:rPr lang="en-US" dirty="0" smtClean="0"/>
              <a:t>Deleting a </a:t>
            </a:r>
            <a:r>
              <a:rPr lang="en-US" dirty="0" smtClean="0">
                <a:solidFill>
                  <a:srgbClr val="FF0000"/>
                </a:solidFill>
              </a:rPr>
              <a:t>view</a:t>
            </a:r>
            <a:r>
              <a:rPr lang="en-US" dirty="0" smtClean="0"/>
              <a:t> will not delete the </a:t>
            </a:r>
            <a:r>
              <a:rPr lang="en-US" dirty="0" smtClean="0">
                <a:solidFill>
                  <a:srgbClr val="FF0000"/>
                </a:solidFill>
              </a:rPr>
              <a:t>subject.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Subjects and Views and the Subject Browser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00200"/>
            <a:ext cx="629910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14478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can delete views by selecting them and invoking </a:t>
            </a:r>
            <a:r>
              <a:rPr lang="en-US" dirty="0" err="1" smtClean="0">
                <a:solidFill>
                  <a:srgbClr val="FF0000"/>
                </a:solidFill>
              </a:rPr>
              <a:t>Edit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rgbClr val="FF0000"/>
                </a:solidFill>
              </a:rPr>
              <a:t>Delete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views </a:t>
            </a:r>
            <a:r>
              <a:rPr lang="en-US" dirty="0" smtClean="0"/>
              <a:t>only.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895600"/>
            <a:ext cx="220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remove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subject</a:t>
            </a:r>
            <a:r>
              <a:rPr lang="en-US" dirty="0" smtClean="0"/>
              <a:t> and all its views, however, we need to press </a:t>
            </a:r>
            <a:r>
              <a:rPr lang="en-US" dirty="0" smtClean="0">
                <a:solidFill>
                  <a:srgbClr val="FF0000"/>
                </a:solidFill>
              </a:rPr>
              <a:t>delete</a:t>
            </a:r>
            <a:r>
              <a:rPr lang="en-US" dirty="0" smtClean="0"/>
              <a:t> or invoke </a:t>
            </a:r>
            <a:r>
              <a:rPr lang="en-US" dirty="0" err="1" smtClean="0">
                <a:solidFill>
                  <a:srgbClr val="FF0000"/>
                </a:solidFill>
              </a:rPr>
              <a:t>Edit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rgbClr val="FF0000"/>
                </a:solidFill>
              </a:rPr>
              <a:t>Delete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Subject 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Diagrams allow us to see graphical views of </a:t>
            </a:r>
            <a:r>
              <a:rPr lang="en-US" dirty="0" smtClean="0"/>
              <a:t>subjects.</a:t>
            </a:r>
          </a:p>
          <a:p>
            <a:r>
              <a:rPr lang="en-US" dirty="0" smtClean="0"/>
              <a:t>To look at the subjects directly, however, </a:t>
            </a:r>
            <a:r>
              <a:rPr lang="en-US" dirty="0" smtClean="0"/>
              <a:t>we instead </a:t>
            </a:r>
            <a:r>
              <a:rPr lang="en-US" dirty="0" smtClean="0"/>
              <a:t>use the </a:t>
            </a:r>
            <a:r>
              <a:rPr lang="en-US" dirty="0" smtClean="0">
                <a:solidFill>
                  <a:srgbClr val="FF0000"/>
                </a:solidFill>
              </a:rPr>
              <a:t>subject </a:t>
            </a:r>
            <a:r>
              <a:rPr lang="en-US" dirty="0" smtClean="0">
                <a:solidFill>
                  <a:srgbClr val="FF0000"/>
                </a:solidFill>
              </a:rPr>
              <a:t>browser</a:t>
            </a:r>
          </a:p>
          <a:p>
            <a:r>
              <a:rPr lang="en-US" dirty="0" smtClean="0"/>
              <a:t>Select an item on the screen and invoke </a:t>
            </a:r>
            <a:r>
              <a:rPr lang="en-US" dirty="0" err="1" smtClean="0">
                <a:solidFill>
                  <a:srgbClr val="FF0000"/>
                </a:solidFill>
              </a:rPr>
              <a:t>Object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rgbClr val="FF0000"/>
                </a:solidFill>
              </a:rPr>
              <a:t>Browse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element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Subject Browser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524000"/>
            <a:ext cx="596265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15240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top</a:t>
            </a:r>
          </a:p>
          <a:p>
            <a:r>
              <a:rPr lang="en-US" dirty="0" smtClean="0"/>
              <a:t>left tree shows the strata of the model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743200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bottom left tree shows the elements in the currently</a:t>
            </a:r>
          </a:p>
          <a:p>
            <a:r>
              <a:rPr lang="en-US" dirty="0" smtClean="0"/>
              <a:t>selected strata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4196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right hand pane shows the details of the selected element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Backbone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the </a:t>
            </a:r>
            <a:r>
              <a:rPr lang="en-US" dirty="0" smtClean="0">
                <a:solidFill>
                  <a:srgbClr val="FF0000"/>
                </a:solidFill>
              </a:rPr>
              <a:t>car-</a:t>
            </a:r>
            <a:r>
              <a:rPr lang="en-US" dirty="0" err="1" smtClean="0">
                <a:solidFill>
                  <a:srgbClr val="FF0000"/>
                </a:solidFill>
              </a:rPr>
              <a:t>rental.evolve</a:t>
            </a:r>
            <a:r>
              <a:rPr lang="en-US" dirty="0" smtClean="0"/>
              <a:t> </a:t>
            </a:r>
            <a:r>
              <a:rPr lang="en-US" dirty="0" smtClean="0"/>
              <a:t>model</a:t>
            </a:r>
          </a:p>
          <a:p>
            <a:r>
              <a:rPr lang="en-US" dirty="0" smtClean="0"/>
              <a:t>Middle-click on the base stratum </a:t>
            </a:r>
            <a:r>
              <a:rPr lang="en-US" dirty="0" smtClean="0"/>
              <a:t>to navigate </a:t>
            </a:r>
            <a:r>
              <a:rPr lang="en-US" dirty="0" smtClean="0"/>
              <a:t>into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First, “tag” the current stratum to indicate that we want to run </a:t>
            </a:r>
            <a:r>
              <a:rPr lang="en-US" dirty="0" smtClean="0"/>
              <a:t>it (</a:t>
            </a:r>
            <a:r>
              <a:rPr lang="en-US" dirty="0" err="1" smtClean="0">
                <a:solidFill>
                  <a:srgbClr val="FF0000"/>
                </a:solidFill>
              </a:rPr>
              <a:t>Backbone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rgbClr val="FF0000"/>
                </a:solidFill>
              </a:rPr>
              <a:t>Tag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current stratum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Then choose the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Backbone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rgbClr val="FF0000"/>
                </a:solidFill>
              </a:rPr>
              <a:t>Run</a:t>
            </a:r>
            <a:r>
              <a:rPr lang="en-US" dirty="0" smtClean="0">
                <a:solidFill>
                  <a:srgbClr val="FF0000"/>
                </a:solidFill>
              </a:rPr>
              <a:t> Backbone) </a:t>
            </a:r>
            <a:r>
              <a:rPr lang="en-US" dirty="0" smtClean="0"/>
              <a:t>menu </a:t>
            </a:r>
            <a:r>
              <a:rPr lang="en-US" dirty="0" smtClean="0"/>
              <a:t>option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Backbone runner window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371600"/>
            <a:ext cx="5867400" cy="416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00200" y="57150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this all works, your installation is correct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Evolve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00200"/>
            <a:ext cx="7620000" cy="3733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3. Required interface:</a:t>
            </a:r>
            <a:endParaRPr lang="en-US" b="1" dirty="0">
              <a:solidFill>
                <a:srgbClr val="FF0000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A service required by a component. Mapped onto a field of </a:t>
            </a:r>
            <a:r>
              <a:rPr lang="en-US" dirty="0" smtClean="0">
                <a:solidFill>
                  <a:schemeClr val="tx1"/>
                </a:solidFill>
              </a:rPr>
              <a:t>the class</a:t>
            </a:r>
            <a:r>
              <a:rPr lang="en-US" dirty="0">
                <a:solidFill>
                  <a:schemeClr val="tx1"/>
                </a:solidFill>
              </a:rPr>
              <a:t>, with a setter only.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4. Port 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A named “gate” insulating the component from its environment</a:t>
            </a:r>
            <a:r>
              <a:rPr lang="en-US" dirty="0" smtClean="0">
                <a:solidFill>
                  <a:schemeClr val="tx1"/>
                </a:solidFill>
              </a:rPr>
              <a:t>. All </a:t>
            </a:r>
            <a:r>
              <a:rPr lang="en-US" dirty="0">
                <a:solidFill>
                  <a:schemeClr val="tx1"/>
                </a:solidFill>
              </a:rPr>
              <a:t>provided and required interfaces must be via ports.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Evolve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00200"/>
            <a:ext cx="7620000" cy="3733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5. Attribute 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A configurable field of the </a:t>
            </a:r>
            <a:r>
              <a:rPr lang="en-US" dirty="0" smtClean="0">
                <a:solidFill>
                  <a:schemeClr val="tx1"/>
                </a:solidFill>
              </a:rPr>
              <a:t>component. 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6. Port 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A named “gate” insulating the component from its environment</a:t>
            </a:r>
            <a:r>
              <a:rPr lang="en-US" dirty="0" smtClean="0">
                <a:solidFill>
                  <a:schemeClr val="tx1"/>
                </a:solidFill>
              </a:rPr>
              <a:t>. All </a:t>
            </a:r>
            <a:r>
              <a:rPr lang="en-US" dirty="0">
                <a:solidFill>
                  <a:schemeClr val="tx1"/>
                </a:solidFill>
              </a:rPr>
              <a:t>provided and required interfaces must be via ports.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905000"/>
            <a:ext cx="44577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1447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 Leaf </a:t>
            </a:r>
            <a:r>
              <a:rPr lang="en-US" b="1" dirty="0" smtClean="0">
                <a:solidFill>
                  <a:srgbClr val="C00000"/>
                </a:solidFill>
              </a:rPr>
              <a:t>Component: Example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public class </a:t>
            </a:r>
            <a:r>
              <a:rPr lang="en-US" dirty="0" err="1"/>
              <a:t>SpellChecker</a:t>
            </a:r>
            <a:r>
              <a:rPr lang="en-US" dirty="0"/>
              <a:t> implements </a:t>
            </a:r>
            <a:r>
              <a:rPr lang="en-US" dirty="0" err="1" smtClean="0"/>
              <a:t>ISpellCheck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{</a:t>
            </a:r>
          </a:p>
          <a:p>
            <a:pPr lvl="1">
              <a:buNone/>
            </a:pPr>
            <a:r>
              <a:rPr lang="en-US" dirty="0">
                <a:solidFill>
                  <a:srgbClr val="C00000"/>
                </a:solidFill>
              </a:rPr>
              <a:t>// the attribute</a:t>
            </a:r>
          </a:p>
          <a:p>
            <a:pPr lvl="1">
              <a:buNone/>
            </a:pPr>
            <a:r>
              <a:rPr lang="en-US" dirty="0"/>
              <a:t>private String </a:t>
            </a:r>
            <a:r>
              <a:rPr lang="en-US" dirty="0" err="1"/>
              <a:t>dictionaryName</a:t>
            </a:r>
            <a:r>
              <a:rPr lang="en-US" dirty="0"/>
              <a:t>;</a:t>
            </a:r>
          </a:p>
          <a:p>
            <a:pPr lvl="1">
              <a:buNone/>
            </a:pPr>
            <a:r>
              <a:rPr lang="en-US" dirty="0"/>
              <a:t>public String </a:t>
            </a:r>
            <a:r>
              <a:rPr lang="en-US" dirty="0" err="1"/>
              <a:t>getDictionaryName</a:t>
            </a:r>
            <a:r>
              <a:rPr lang="en-US" dirty="0"/>
              <a:t>() { return </a:t>
            </a:r>
            <a:r>
              <a:rPr lang="en-US" dirty="0" err="1"/>
              <a:t>dictionaryName</a:t>
            </a:r>
            <a:r>
              <a:rPr lang="en-US" dirty="0"/>
              <a:t>; }</a:t>
            </a:r>
          </a:p>
          <a:p>
            <a:pPr lvl="1">
              <a:buNone/>
            </a:pPr>
            <a:r>
              <a:rPr lang="en-US" dirty="0"/>
              <a:t>public void </a:t>
            </a:r>
            <a:r>
              <a:rPr lang="en-US" dirty="0" err="1"/>
              <a:t>setDictionaryName</a:t>
            </a:r>
            <a:r>
              <a:rPr lang="en-US" dirty="0"/>
              <a:t>(String name) { </a:t>
            </a:r>
            <a:r>
              <a:rPr lang="en-US" dirty="0" err="1"/>
              <a:t>dictionaryName</a:t>
            </a:r>
            <a:r>
              <a:rPr lang="en-US" dirty="0"/>
              <a:t> = name; }</a:t>
            </a:r>
          </a:p>
          <a:p>
            <a:pPr lvl="1">
              <a:buNone/>
            </a:pPr>
            <a:r>
              <a:rPr lang="en-US" dirty="0">
                <a:solidFill>
                  <a:srgbClr val="C00000"/>
                </a:solidFill>
              </a:rPr>
              <a:t>// the required port</a:t>
            </a:r>
          </a:p>
          <a:p>
            <a:pPr lvl="1">
              <a:buNone/>
            </a:pPr>
            <a:r>
              <a:rPr lang="en-US" dirty="0"/>
              <a:t>private </a:t>
            </a:r>
            <a:r>
              <a:rPr lang="en-US" dirty="0" err="1"/>
              <a:t>IDocument</a:t>
            </a:r>
            <a:r>
              <a:rPr lang="en-US" dirty="0"/>
              <a:t> document;</a:t>
            </a:r>
          </a:p>
          <a:p>
            <a:pPr lvl="1">
              <a:buNone/>
            </a:pPr>
            <a:r>
              <a:rPr lang="fr-FR" dirty="0"/>
              <a:t>public </a:t>
            </a:r>
            <a:r>
              <a:rPr lang="fr-FR" dirty="0" err="1"/>
              <a:t>void</a:t>
            </a:r>
            <a:r>
              <a:rPr lang="fr-FR" dirty="0"/>
              <a:t> </a:t>
            </a:r>
            <a:r>
              <a:rPr lang="fr-FR" dirty="0" err="1"/>
              <a:t>setDocument</a:t>
            </a:r>
            <a:r>
              <a:rPr lang="fr-FR" dirty="0"/>
              <a:t>(</a:t>
            </a:r>
            <a:r>
              <a:rPr lang="fr-FR" dirty="0" err="1"/>
              <a:t>IDocument</a:t>
            </a:r>
            <a:r>
              <a:rPr lang="fr-FR" dirty="0"/>
              <a:t> doc) { document = doc; }</a:t>
            </a:r>
          </a:p>
          <a:p>
            <a:pPr lvl="1">
              <a:buNone/>
            </a:pPr>
            <a:r>
              <a:rPr lang="en-US" dirty="0">
                <a:solidFill>
                  <a:srgbClr val="C00000"/>
                </a:solidFill>
              </a:rPr>
              <a:t>// the provided port for document</a:t>
            </a:r>
          </a:p>
          <a:p>
            <a:pPr lvl="1">
              <a:buNone/>
            </a:pPr>
            <a:r>
              <a:rPr lang="en-US" dirty="0"/>
              <a:t>private </a:t>
            </a:r>
            <a:r>
              <a:rPr lang="en-US" dirty="0" err="1"/>
              <a:t>ISuggest</a:t>
            </a:r>
            <a:r>
              <a:rPr lang="en-US" dirty="0"/>
              <a:t> </a:t>
            </a:r>
            <a:r>
              <a:rPr lang="en-US" dirty="0" err="1"/>
              <a:t>document_Provided</a:t>
            </a:r>
            <a:r>
              <a:rPr lang="en-US" dirty="0"/>
              <a:t> = new </a:t>
            </a:r>
            <a:r>
              <a:rPr lang="en-US" dirty="0" err="1"/>
              <a:t>ISuggest</a:t>
            </a:r>
            <a:r>
              <a:rPr lang="en-US" dirty="0"/>
              <a:t> {</a:t>
            </a:r>
          </a:p>
          <a:p>
            <a:pPr lvl="1">
              <a:buNone/>
            </a:pPr>
            <a:r>
              <a:rPr lang="en-US" dirty="0">
                <a:solidFill>
                  <a:srgbClr val="00B050"/>
                </a:solidFill>
              </a:rPr>
              <a:t>// methods for </a:t>
            </a:r>
            <a:r>
              <a:rPr lang="en-US" dirty="0" err="1">
                <a:solidFill>
                  <a:srgbClr val="00B050"/>
                </a:solidFill>
              </a:rPr>
              <a:t>ISuggest</a:t>
            </a:r>
            <a:r>
              <a:rPr lang="en-US" dirty="0">
                <a:solidFill>
                  <a:srgbClr val="00B050"/>
                </a:solidFill>
              </a:rPr>
              <a:t> implementation...</a:t>
            </a:r>
          </a:p>
          <a:p>
            <a:pPr lvl="1">
              <a:buNone/>
            </a:pPr>
            <a:r>
              <a:rPr lang="en-US" dirty="0"/>
              <a:t>}</a:t>
            </a:r>
          </a:p>
          <a:p>
            <a:pPr lvl="1">
              <a:buNone/>
            </a:pPr>
            <a:r>
              <a:rPr lang="en-US" dirty="0"/>
              <a:t>public </a:t>
            </a:r>
            <a:r>
              <a:rPr lang="en-US" dirty="0" err="1"/>
              <a:t>ISuggest</a:t>
            </a:r>
            <a:r>
              <a:rPr lang="en-US" dirty="0"/>
              <a:t> </a:t>
            </a:r>
            <a:r>
              <a:rPr lang="en-US" dirty="0" err="1"/>
              <a:t>getDocument_Provided</a:t>
            </a:r>
            <a:r>
              <a:rPr lang="en-US" dirty="0"/>
              <a:t>()</a:t>
            </a:r>
          </a:p>
          <a:p>
            <a:pPr lvl="1">
              <a:buNone/>
            </a:pPr>
            <a:r>
              <a:rPr lang="en-US" dirty="0"/>
              <a:t>{ return </a:t>
            </a:r>
            <a:r>
              <a:rPr lang="en-US" dirty="0" err="1"/>
              <a:t>document_Provided</a:t>
            </a:r>
            <a:r>
              <a:rPr lang="en-US" dirty="0"/>
              <a:t>; }</a:t>
            </a:r>
          </a:p>
          <a:p>
            <a:pPr lvl="1">
              <a:buNone/>
            </a:pPr>
            <a:r>
              <a:rPr lang="en-US" dirty="0">
                <a:solidFill>
                  <a:srgbClr val="00B050"/>
                </a:solidFill>
              </a:rPr>
              <a:t>// methods for </a:t>
            </a:r>
            <a:r>
              <a:rPr lang="en-US" dirty="0" err="1">
                <a:solidFill>
                  <a:srgbClr val="00B050"/>
                </a:solidFill>
              </a:rPr>
              <a:t>ISpellCheck</a:t>
            </a:r>
            <a:r>
              <a:rPr lang="en-US" dirty="0">
                <a:solidFill>
                  <a:srgbClr val="00B050"/>
                </a:solidFill>
              </a:rPr>
              <a:t>...</a:t>
            </a:r>
          </a:p>
          <a:p>
            <a:pPr lvl="1">
              <a:buNone/>
            </a:pPr>
            <a:r>
              <a:rPr lang="en-US" dirty="0"/>
              <a:t>...</a:t>
            </a:r>
          </a:p>
          <a:p>
            <a:pPr lvl="1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 Leaf </a:t>
            </a:r>
            <a:r>
              <a:rPr lang="en-US" b="1" dirty="0" smtClean="0">
                <a:solidFill>
                  <a:srgbClr val="C00000"/>
                </a:solidFill>
              </a:rPr>
              <a:t>Component Mapping onto java class/Bean: Example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Evolve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00200"/>
            <a:ext cx="7620000" cy="37338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A Composite Component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A composite component connects up instances of other components to make a new </a:t>
            </a:r>
            <a:r>
              <a:rPr lang="en-US" sz="2400" dirty="0" smtClean="0">
                <a:solidFill>
                  <a:schemeClr val="tx1"/>
                </a:solidFill>
              </a:rPr>
              <a:t>component.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A component created by wiring together instances of other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components (parts) using connectors, and selectively exposing ports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of internal parts.</a:t>
            </a:r>
            <a:endParaRPr lang="en-US" sz="2200" i="1" dirty="0">
              <a:solidFill>
                <a:schemeClr val="tx1"/>
              </a:solidFill>
            </a:endParaRPr>
          </a:p>
          <a:p>
            <a:pPr algn="l"/>
            <a:endParaRPr lang="en-US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Evolve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00200"/>
            <a:ext cx="7620000" cy="3733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1. Part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Another name for a component </a:t>
            </a:r>
            <a:r>
              <a:rPr lang="en-US" sz="2400" dirty="0" smtClean="0">
                <a:solidFill>
                  <a:schemeClr val="tx1"/>
                </a:solidFill>
              </a:rPr>
              <a:t>instance. [</a:t>
            </a:r>
            <a:r>
              <a:rPr lang="en-US" sz="2400" dirty="0" err="1" smtClean="0">
                <a:solidFill>
                  <a:schemeClr val="tx1"/>
                </a:solidFill>
              </a:rPr>
              <a:t>intance</a:t>
            </a:r>
            <a:r>
              <a:rPr lang="en-US" sz="2400" dirty="0" smtClean="0">
                <a:solidFill>
                  <a:schemeClr val="tx1"/>
                </a:solidFill>
              </a:rPr>
              <a:t>=part]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2. Connector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A wire joining together two ports of component </a:t>
            </a:r>
            <a:r>
              <a:rPr lang="en-US" sz="2400" dirty="0" smtClean="0">
                <a:solidFill>
                  <a:schemeClr val="tx1"/>
                </a:solidFill>
              </a:rPr>
              <a:t>instances.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3. Constituent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A general name for a port, part, connector or </a:t>
            </a:r>
            <a:r>
              <a:rPr lang="en-US" sz="2400" dirty="0" smtClean="0">
                <a:solidFill>
                  <a:schemeClr val="tx1"/>
                </a:solidFill>
              </a:rPr>
              <a:t>attribute.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447800"/>
            <a:ext cx="36480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47800"/>
            <a:ext cx="44577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5181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Note </a:t>
            </a:r>
            <a:r>
              <a:rPr lang="en-US" dirty="0"/>
              <a:t>how the interfaces of the </a:t>
            </a:r>
            <a:r>
              <a:rPr lang="en-US" dirty="0" smtClean="0">
                <a:solidFill>
                  <a:srgbClr val="C00000"/>
                </a:solidFill>
              </a:rPr>
              <a:t>spell</a:t>
            </a:r>
            <a:r>
              <a:rPr lang="en-US" dirty="0" smtClean="0"/>
              <a:t> port </a:t>
            </a:r>
            <a:r>
              <a:rPr lang="en-US" dirty="0"/>
              <a:t>of </a:t>
            </a:r>
            <a:r>
              <a:rPr lang="en-US" dirty="0">
                <a:solidFill>
                  <a:srgbClr val="00B050"/>
                </a:solidFill>
              </a:rPr>
              <a:t>Document</a:t>
            </a:r>
            <a:r>
              <a:rPr lang="en-US" dirty="0"/>
              <a:t> are the opposites of the interfaces provided and required by the </a:t>
            </a:r>
            <a:r>
              <a:rPr lang="en-US" dirty="0">
                <a:solidFill>
                  <a:srgbClr val="C00000"/>
                </a:solidFill>
              </a:rPr>
              <a:t>document</a:t>
            </a:r>
            <a:r>
              <a:rPr lang="en-US" dirty="0"/>
              <a:t> </a:t>
            </a:r>
            <a:r>
              <a:rPr lang="en-US" dirty="0" smtClean="0"/>
              <a:t>port of </a:t>
            </a:r>
            <a:r>
              <a:rPr lang="en-US" dirty="0" err="1">
                <a:solidFill>
                  <a:srgbClr val="00B050"/>
                </a:solidFill>
              </a:rPr>
              <a:t>SpellChecker</a:t>
            </a:r>
            <a:r>
              <a:rPr lang="en-US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1430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2. </a:t>
            </a:r>
            <a:r>
              <a:rPr lang="en-US" sz="1600" dirty="0" err="1" smtClean="0">
                <a:solidFill>
                  <a:srgbClr val="C00000"/>
                </a:solidFill>
              </a:rPr>
              <a:t>SpellChecker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>
                <a:solidFill>
                  <a:srgbClr val="C00000"/>
                </a:solidFill>
              </a:rPr>
              <a:t>provides an </a:t>
            </a:r>
            <a:r>
              <a:rPr lang="en-US" sz="1600" dirty="0" err="1">
                <a:solidFill>
                  <a:srgbClr val="00B050"/>
                </a:solidFill>
              </a:rPr>
              <a:t>ISuggest</a:t>
            </a:r>
            <a:r>
              <a:rPr lang="en-US" sz="1600" dirty="0">
                <a:solidFill>
                  <a:srgbClr val="C00000"/>
                </a:solidFill>
              </a:rPr>
              <a:t> implementation, and requires an </a:t>
            </a:r>
            <a:r>
              <a:rPr lang="en-US" sz="1600" dirty="0" err="1">
                <a:solidFill>
                  <a:srgbClr val="00B050"/>
                </a:solidFill>
              </a:rPr>
              <a:t>IDocument</a:t>
            </a:r>
            <a:r>
              <a:rPr lang="en-US" sz="1600" dirty="0">
                <a:solidFill>
                  <a:srgbClr val="C00000"/>
                </a:solidFill>
              </a:rPr>
              <a:t> implementation.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3000" y="11430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3. Document </a:t>
            </a:r>
            <a:r>
              <a:rPr lang="en-US" sz="1600" dirty="0"/>
              <a:t>requires an </a:t>
            </a:r>
            <a:r>
              <a:rPr lang="en-US" sz="1600" dirty="0" err="1">
                <a:solidFill>
                  <a:srgbClr val="C00000"/>
                </a:solidFill>
              </a:rPr>
              <a:t>ISuggest</a:t>
            </a:r>
            <a:r>
              <a:rPr lang="en-US" sz="1600" dirty="0"/>
              <a:t> implementation and provides an </a:t>
            </a:r>
            <a:r>
              <a:rPr lang="en-US" sz="1600" dirty="0" err="1">
                <a:solidFill>
                  <a:srgbClr val="00B050"/>
                </a:solidFill>
              </a:rPr>
              <a:t>IDocument</a:t>
            </a:r>
            <a:r>
              <a:rPr lang="en-US" sz="1600" dirty="0"/>
              <a:t> one.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1216</Words>
  <Application>Microsoft Office PowerPoint</Application>
  <PresentationFormat>On-screen Show (4:3)</PresentationFormat>
  <Paragraphs>153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Evolve</vt:lpstr>
      <vt:lpstr>Evolve</vt:lpstr>
      <vt:lpstr>Evolve</vt:lpstr>
      <vt:lpstr>Evolve</vt:lpstr>
      <vt:lpstr>Evolve</vt:lpstr>
      <vt:lpstr>Evolve</vt:lpstr>
      <vt:lpstr>Evolve</vt:lpstr>
      <vt:lpstr>Evolve</vt:lpstr>
      <vt:lpstr>Evolve</vt:lpstr>
      <vt:lpstr>Evolve</vt:lpstr>
      <vt:lpstr>Evolve</vt:lpstr>
      <vt:lpstr>Evolve</vt:lpstr>
      <vt:lpstr>Evolve [Creating, Reusing and Executing Components]</vt:lpstr>
      <vt:lpstr>Installing and Using Evolve</vt:lpstr>
      <vt:lpstr>Evolve directory</vt:lpstr>
      <vt:lpstr>Using Evolve</vt:lpstr>
      <vt:lpstr>Evolve on startup</vt:lpstr>
      <vt:lpstr>Setting Up The Environment</vt:lpstr>
      <vt:lpstr>Setting Up The Environment</vt:lpstr>
      <vt:lpstr>Navigating Around the Tutorial Model</vt:lpstr>
      <vt:lpstr>Slide 21</vt:lpstr>
      <vt:lpstr>Navigating Around the Tutorial Model</vt:lpstr>
      <vt:lpstr>Navigating Around the Tutorial Model</vt:lpstr>
      <vt:lpstr>Subjects and Views and the Subject Browser</vt:lpstr>
      <vt:lpstr>Subjects and Views and the Subject Browser</vt:lpstr>
      <vt:lpstr>The Subject Browser</vt:lpstr>
      <vt:lpstr>The Subject Browser</vt:lpstr>
      <vt:lpstr>Running A Backbone Program</vt:lpstr>
      <vt:lpstr>The Backbone runner window</vt:lpstr>
    </vt:vector>
  </TitlesOfParts>
  <Company>ksu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Evolve</dc:title>
  <dc:creator>ccis-hpdx2300-26</dc:creator>
  <cp:lastModifiedBy>ccis-hpdx2300-26</cp:lastModifiedBy>
  <cp:revision>30</cp:revision>
  <dcterms:created xsi:type="dcterms:W3CDTF">2012-02-28T06:32:28Z</dcterms:created>
  <dcterms:modified xsi:type="dcterms:W3CDTF">2012-03-04T06:55:09Z</dcterms:modified>
</cp:coreProperties>
</file>