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7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581" autoAdjust="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Freeform 2"/>
          <p:cNvSpPr>
            <a:spLocks/>
          </p:cNvSpPr>
          <p:nvPr/>
        </p:nvSpPr>
        <p:spPr bwMode="blackWhite">
          <a:xfrm>
            <a:off x="20638" y="12700"/>
            <a:ext cx="889635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en-US" noProof="0"/>
              <a:t>Click to edit Master title style</a:t>
            </a:r>
          </a:p>
        </p:txBody>
      </p:sp>
      <p:sp>
        <p:nvSpPr>
          <p:cNvPr id="512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en-US" noProof="0"/>
              <a:t>Click to edit Master subtitle style</a:t>
            </a:r>
          </a:p>
        </p:txBody>
      </p:sp>
      <p:sp>
        <p:nvSpPr>
          <p:cNvPr id="5125" name="Rectangle 5"/>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5126" name="Rectangle 6"/>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5127" name="Rectangle 7"/>
          <p:cNvSpPr>
            <a:spLocks noGrp="1" noChangeArrowheads="1"/>
          </p:cNvSpPr>
          <p:nvPr>
            <p:ph type="sldNum" sz="quarter" idx="4"/>
          </p:nvPr>
        </p:nvSpPr>
        <p:spPr>
          <a:xfrm>
            <a:off x="6553200" y="6248400"/>
            <a:ext cx="1905000" cy="457200"/>
          </a:xfrm>
        </p:spPr>
        <p:txBody>
          <a:bodyPr/>
          <a:lstStyle>
            <a:lvl1pPr>
              <a:defRPr/>
            </a:lvl1pPr>
          </a:lstStyle>
          <a:p>
            <a:fld id="{CC6874D0-9C6E-40B9-9407-4F7BF612CB91}" type="slidenum">
              <a:rPr lang="en-US"/>
              <a:pPr/>
              <a:t>‹#›</a:t>
            </a:fld>
            <a:endParaRPr lang="en-US"/>
          </a:p>
        </p:txBody>
      </p:sp>
      <p:grpSp>
        <p:nvGrpSpPr>
          <p:cNvPr id="5128" name="Group 8" descr="crayon"/>
          <p:cNvGrpSpPr>
            <a:grpSpLocks/>
          </p:cNvGrpSpPr>
          <p:nvPr/>
        </p:nvGrpSpPr>
        <p:grpSpPr bwMode="auto">
          <a:xfrm>
            <a:off x="195263" y="234950"/>
            <a:ext cx="3787775" cy="1778000"/>
            <a:chOff x="123" y="148"/>
            <a:chExt cx="2386" cy="1120"/>
          </a:xfrm>
        </p:grpSpPr>
        <p:sp>
          <p:nvSpPr>
            <p:cNvPr id="5129"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132" name="Group 12"/>
            <p:cNvGrpSpPr>
              <a:grpSpLocks/>
            </p:cNvGrpSpPr>
            <p:nvPr userDrawn="1"/>
          </p:nvGrpSpPr>
          <p:grpSpPr bwMode="auto">
            <a:xfrm>
              <a:off x="123" y="148"/>
              <a:ext cx="2386" cy="1081"/>
              <a:chOff x="123" y="148"/>
              <a:chExt cx="2386" cy="1081"/>
            </a:xfrm>
          </p:grpSpPr>
          <p:sp>
            <p:nvSpPr>
              <p:cNvPr id="5133"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4"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5"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6"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5138" name="Group 18" descr="crayon"/>
          <p:cNvGrpSpPr>
            <a:grpSpLocks/>
          </p:cNvGrpSpPr>
          <p:nvPr/>
        </p:nvGrpSpPr>
        <p:grpSpPr bwMode="auto">
          <a:xfrm>
            <a:off x="7915275" y="4368800"/>
            <a:ext cx="742950" cy="1058863"/>
            <a:chOff x="4986" y="2752"/>
            <a:chExt cx="468" cy="667"/>
          </a:xfrm>
        </p:grpSpPr>
        <p:sp>
          <p:nvSpPr>
            <p:cNvPr id="5139"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21"/>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142" name="Group 22"/>
            <p:cNvGrpSpPr>
              <a:grpSpLocks/>
            </p:cNvGrpSpPr>
            <p:nvPr userDrawn="1"/>
          </p:nvGrpSpPr>
          <p:grpSpPr bwMode="auto">
            <a:xfrm>
              <a:off x="4986" y="2752"/>
              <a:ext cx="468" cy="667"/>
              <a:chOff x="4986" y="2752"/>
              <a:chExt cx="468" cy="667"/>
            </a:xfrm>
          </p:grpSpPr>
          <p:sp>
            <p:nvSpPr>
              <p:cNvPr id="5143"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4"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5"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6" name="Freeform 26"/>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7" name="Freeform 27"/>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5148" name="Freeform 28"/>
          <p:cNvSpPr>
            <a:spLocks/>
          </p:cNvSpPr>
          <p:nvPr/>
        </p:nvSpPr>
        <p:spPr bwMode="auto">
          <a:xfrm>
            <a:off x="901700" y="5054600"/>
            <a:ext cx="6807200"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49" name="Freeform 29"/>
          <p:cNvSpPr>
            <a:spLocks/>
          </p:cNvSpPr>
          <p:nvPr/>
        </p:nvSpPr>
        <p:spPr bwMode="auto">
          <a:xfrm>
            <a:off x="4076700" y="1930400"/>
            <a:ext cx="889000"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C56757-469B-4DC7-8364-92DD1A6B5283}" type="slidenum">
              <a:rPr lang="en-US"/>
              <a:pPr/>
              <a:t>‹#›</a:t>
            </a:fld>
            <a:endParaRPr lang="en-US"/>
          </a:p>
        </p:txBody>
      </p:sp>
    </p:spTree>
    <p:extLst>
      <p:ext uri="{BB962C8B-B14F-4D97-AF65-F5344CB8AC3E}">
        <p14:creationId xmlns:p14="http://schemas.microsoft.com/office/powerpoint/2010/main" val="424455267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E6CC80-E4C3-4F3E-A64A-3CE492F9EBC0}" type="slidenum">
              <a:rPr lang="en-US"/>
              <a:pPr/>
              <a:t>‹#›</a:t>
            </a:fld>
            <a:endParaRPr lang="en-US"/>
          </a:p>
        </p:txBody>
      </p:sp>
    </p:spTree>
    <p:extLst>
      <p:ext uri="{BB962C8B-B14F-4D97-AF65-F5344CB8AC3E}">
        <p14:creationId xmlns:p14="http://schemas.microsoft.com/office/powerpoint/2010/main" val="1105342902"/>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p>
        </p:txBody>
      </p:sp>
      <p:sp>
        <p:nvSpPr>
          <p:cNvPr id="3" name="Text Placeholder 2"/>
          <p:cNvSpPr>
            <a:spLocks noGrp="1"/>
          </p:cNvSpPr>
          <p:nvPr>
            <p:ph type="body" sz="half" idx="1"/>
          </p:nvPr>
        </p:nvSpPr>
        <p:spPr>
          <a:xfrm>
            <a:off x="6858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3716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5560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18300" y="6248400"/>
            <a:ext cx="1905000" cy="457200"/>
          </a:xfrm>
        </p:spPr>
        <p:txBody>
          <a:bodyPr/>
          <a:lstStyle>
            <a:lvl1pPr>
              <a:defRPr/>
            </a:lvl1pPr>
          </a:lstStyle>
          <a:p>
            <a:fld id="{AA3282D5-91D2-427A-A555-F5D65BE28599}" type="slidenum">
              <a:rPr lang="en-US"/>
              <a:pPr/>
              <a:t>‹#›</a:t>
            </a:fld>
            <a:endParaRPr lang="en-US"/>
          </a:p>
        </p:txBody>
      </p:sp>
    </p:spTree>
    <p:extLst>
      <p:ext uri="{BB962C8B-B14F-4D97-AF65-F5344CB8AC3E}">
        <p14:creationId xmlns:p14="http://schemas.microsoft.com/office/powerpoint/2010/main" val="718217652"/>
      </p:ext>
    </p:extLst>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p>
        </p:txBody>
      </p:sp>
      <p:sp>
        <p:nvSpPr>
          <p:cNvPr id="3" name="Text Placeholder 2"/>
          <p:cNvSpPr>
            <a:spLocks noGrp="1"/>
          </p:cNvSpPr>
          <p:nvPr>
            <p:ph type="body" sz="half" idx="1"/>
          </p:nvPr>
        </p:nvSpPr>
        <p:spPr>
          <a:xfrm>
            <a:off x="6858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828800"/>
            <a:ext cx="3771900" cy="17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10100" y="3733800"/>
            <a:ext cx="3771900" cy="17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13716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5560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718300" y="6248400"/>
            <a:ext cx="1905000" cy="457200"/>
          </a:xfrm>
        </p:spPr>
        <p:txBody>
          <a:bodyPr/>
          <a:lstStyle>
            <a:lvl1pPr>
              <a:defRPr/>
            </a:lvl1pPr>
          </a:lstStyle>
          <a:p>
            <a:fld id="{824507F0-7790-4B60-8148-654AC89BA7E3}" type="slidenum">
              <a:rPr lang="en-US"/>
              <a:pPr/>
              <a:t>‹#›</a:t>
            </a:fld>
            <a:endParaRPr lang="en-US"/>
          </a:p>
        </p:txBody>
      </p:sp>
    </p:spTree>
    <p:extLst>
      <p:ext uri="{BB962C8B-B14F-4D97-AF65-F5344CB8AC3E}">
        <p14:creationId xmlns:p14="http://schemas.microsoft.com/office/powerpoint/2010/main" val="273906907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817877-3EA9-4229-A180-CB8979902AE1}" type="slidenum">
              <a:rPr lang="en-US"/>
              <a:pPr/>
              <a:t>‹#›</a:t>
            </a:fld>
            <a:endParaRPr lang="en-US"/>
          </a:p>
        </p:txBody>
      </p:sp>
    </p:spTree>
    <p:extLst>
      <p:ext uri="{BB962C8B-B14F-4D97-AF65-F5344CB8AC3E}">
        <p14:creationId xmlns:p14="http://schemas.microsoft.com/office/powerpoint/2010/main" val="323441273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497AF7-9C5B-4F7E-8CEF-EE127C95BEC9}" type="slidenum">
              <a:rPr lang="en-US"/>
              <a:pPr/>
              <a:t>‹#›</a:t>
            </a:fld>
            <a:endParaRPr lang="en-US"/>
          </a:p>
        </p:txBody>
      </p:sp>
    </p:spTree>
    <p:extLst>
      <p:ext uri="{BB962C8B-B14F-4D97-AF65-F5344CB8AC3E}">
        <p14:creationId xmlns:p14="http://schemas.microsoft.com/office/powerpoint/2010/main" val="683230009"/>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893F1D-69C8-46B0-B581-551FFA125840}" type="slidenum">
              <a:rPr lang="en-US"/>
              <a:pPr/>
              <a:t>‹#›</a:t>
            </a:fld>
            <a:endParaRPr lang="en-US"/>
          </a:p>
        </p:txBody>
      </p:sp>
    </p:spTree>
    <p:extLst>
      <p:ext uri="{BB962C8B-B14F-4D97-AF65-F5344CB8AC3E}">
        <p14:creationId xmlns:p14="http://schemas.microsoft.com/office/powerpoint/2010/main" val="328186253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422AD14-EBC8-46D4-94DF-4B5C1249732F}" type="slidenum">
              <a:rPr lang="en-US"/>
              <a:pPr/>
              <a:t>‹#›</a:t>
            </a:fld>
            <a:endParaRPr lang="en-US"/>
          </a:p>
        </p:txBody>
      </p:sp>
    </p:spTree>
    <p:extLst>
      <p:ext uri="{BB962C8B-B14F-4D97-AF65-F5344CB8AC3E}">
        <p14:creationId xmlns:p14="http://schemas.microsoft.com/office/powerpoint/2010/main" val="395822488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7AB41A4-F0F8-4DBA-ADDC-7A8C9BE1B8BA}" type="slidenum">
              <a:rPr lang="en-US"/>
              <a:pPr/>
              <a:t>‹#›</a:t>
            </a:fld>
            <a:endParaRPr lang="en-US"/>
          </a:p>
        </p:txBody>
      </p:sp>
    </p:spTree>
    <p:extLst>
      <p:ext uri="{BB962C8B-B14F-4D97-AF65-F5344CB8AC3E}">
        <p14:creationId xmlns:p14="http://schemas.microsoft.com/office/powerpoint/2010/main" val="219014988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7956704-9E6F-43B7-9C00-967661B0161B}" type="slidenum">
              <a:rPr lang="en-US"/>
              <a:pPr/>
              <a:t>‹#›</a:t>
            </a:fld>
            <a:endParaRPr lang="en-US"/>
          </a:p>
        </p:txBody>
      </p:sp>
    </p:spTree>
    <p:extLst>
      <p:ext uri="{BB962C8B-B14F-4D97-AF65-F5344CB8AC3E}">
        <p14:creationId xmlns:p14="http://schemas.microsoft.com/office/powerpoint/2010/main" val="1345777334"/>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B043A5-2CFC-4AE9-B6DA-483125DB0BFE}" type="slidenum">
              <a:rPr lang="en-US"/>
              <a:pPr/>
              <a:t>‹#›</a:t>
            </a:fld>
            <a:endParaRPr lang="en-US"/>
          </a:p>
        </p:txBody>
      </p:sp>
    </p:spTree>
    <p:extLst>
      <p:ext uri="{BB962C8B-B14F-4D97-AF65-F5344CB8AC3E}">
        <p14:creationId xmlns:p14="http://schemas.microsoft.com/office/powerpoint/2010/main" val="780595849"/>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CF5639B-A85A-41BD-B0DF-7034084F83E5}" type="slidenum">
              <a:rPr lang="en-US"/>
              <a:pPr/>
              <a:t>‹#›</a:t>
            </a:fld>
            <a:endParaRPr lang="en-US"/>
          </a:p>
        </p:txBody>
      </p:sp>
    </p:spTree>
    <p:extLst>
      <p:ext uri="{BB962C8B-B14F-4D97-AF65-F5344CB8AC3E}">
        <p14:creationId xmlns:p14="http://schemas.microsoft.com/office/powerpoint/2010/main" val="3571144116"/>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alpha val="9000"/>
          </a:srgbClr>
        </a:solidFill>
        <a:effectLst/>
      </p:bgPr>
    </p:bg>
    <p:spTree>
      <p:nvGrpSpPr>
        <p:cNvPr id="1" name=""/>
        <p:cNvGrpSpPr/>
        <p:nvPr/>
      </p:nvGrpSpPr>
      <p:grpSpPr>
        <a:xfrm>
          <a:off x="0" y="0"/>
          <a:ext cx="0" cy="0"/>
          <a:chOff x="0" y="0"/>
          <a:chExt cx="0" cy="0"/>
        </a:xfrm>
      </p:grpSpPr>
      <p:sp>
        <p:nvSpPr>
          <p:cNvPr id="4098" name="Freeform 2"/>
          <p:cNvSpPr>
            <a:spLocks/>
          </p:cNvSpPr>
          <p:nvPr/>
        </p:nvSpPr>
        <p:spPr bwMode="auto">
          <a:xfrm rot="-3172564">
            <a:off x="7777957" y="-15081"/>
            <a:ext cx="1162050" cy="2084387"/>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4100"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1"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4102"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4103"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30F4BFEC-35B6-4AC7-9677-188FE62E9B4F}" type="slidenum">
              <a:rPr lang="en-US"/>
              <a:pPr/>
              <a:t>‹#›</a:t>
            </a:fld>
            <a:endParaRPr lang="en-US"/>
          </a:p>
        </p:txBody>
      </p:sp>
      <p:sp>
        <p:nvSpPr>
          <p:cNvPr id="4104" name="Freeform 8"/>
          <p:cNvSpPr>
            <a:spLocks/>
          </p:cNvSpPr>
          <p:nvPr/>
        </p:nvSpPr>
        <p:spPr bwMode="auto">
          <a:xfrm rot="-3172564">
            <a:off x="7865269" y="24607"/>
            <a:ext cx="1165225" cy="2097087"/>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 name="Freeform 9" descr="crayon"/>
          <p:cNvSpPr>
            <a:spLocks/>
          </p:cNvSpPr>
          <p:nvPr/>
        </p:nvSpPr>
        <p:spPr bwMode="auto">
          <a:xfrm rot="-3172564">
            <a:off x="7831138" y="192088"/>
            <a:ext cx="1025525" cy="1571625"/>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06" name="Group 10" descr="crayons"/>
          <p:cNvGrpSpPr>
            <a:grpSpLocks/>
          </p:cNvGrpSpPr>
          <p:nvPr/>
        </p:nvGrpSpPr>
        <p:grpSpPr bwMode="auto">
          <a:xfrm>
            <a:off x="7938" y="5867400"/>
            <a:ext cx="1287462" cy="919163"/>
            <a:chOff x="5" y="3490"/>
            <a:chExt cx="1124" cy="785"/>
          </a:xfrm>
        </p:grpSpPr>
        <p:sp>
          <p:nvSpPr>
            <p:cNvPr id="4107"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16" name="Group 20"/>
            <p:cNvGrpSpPr>
              <a:grpSpLocks/>
            </p:cNvGrpSpPr>
            <p:nvPr userDrawn="1"/>
          </p:nvGrpSpPr>
          <p:grpSpPr bwMode="auto">
            <a:xfrm>
              <a:off x="5" y="3490"/>
              <a:ext cx="1124" cy="780"/>
              <a:chOff x="5" y="3490"/>
              <a:chExt cx="1124" cy="780"/>
            </a:xfrm>
          </p:grpSpPr>
          <p:grpSp>
            <p:nvGrpSpPr>
              <p:cNvPr id="4117" name="Group 21"/>
              <p:cNvGrpSpPr>
                <a:grpSpLocks/>
              </p:cNvGrpSpPr>
              <p:nvPr userDrawn="1"/>
            </p:nvGrpSpPr>
            <p:grpSpPr bwMode="auto">
              <a:xfrm>
                <a:off x="499" y="3562"/>
                <a:ext cx="548" cy="708"/>
                <a:chOff x="499" y="3562"/>
                <a:chExt cx="548" cy="708"/>
              </a:xfrm>
            </p:grpSpPr>
            <p:sp>
              <p:nvSpPr>
                <p:cNvPr id="4118"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21"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2"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3"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24" name="Group 28"/>
              <p:cNvGrpSpPr>
                <a:grpSpLocks/>
              </p:cNvGrpSpPr>
              <p:nvPr userDrawn="1"/>
            </p:nvGrpSpPr>
            <p:grpSpPr bwMode="auto">
              <a:xfrm>
                <a:off x="5" y="3490"/>
                <a:ext cx="1124" cy="678"/>
                <a:chOff x="5" y="3490"/>
                <a:chExt cx="1124" cy="678"/>
              </a:xfrm>
            </p:grpSpPr>
            <p:sp>
              <p:nvSpPr>
                <p:cNvPr id="4125"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6"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7"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8"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9"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0"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1"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2"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grpSp>
        <p:nvGrpSpPr>
          <p:cNvPr id="4133" name="Group 37"/>
          <p:cNvGrpSpPr>
            <a:grpSpLocks/>
          </p:cNvGrpSpPr>
          <p:nvPr/>
        </p:nvGrpSpPr>
        <p:grpSpPr bwMode="auto">
          <a:xfrm>
            <a:off x="8680450" y="2116138"/>
            <a:ext cx="385763" cy="4308475"/>
            <a:chOff x="5468" y="1333"/>
            <a:chExt cx="243" cy="2714"/>
          </a:xfrm>
        </p:grpSpPr>
        <p:sp>
          <p:nvSpPr>
            <p:cNvPr id="4134"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5"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4136" name="Group 40"/>
          <p:cNvGrpSpPr>
            <a:grpSpLocks/>
          </p:cNvGrpSpPr>
          <p:nvPr/>
        </p:nvGrpSpPr>
        <p:grpSpPr bwMode="auto">
          <a:xfrm>
            <a:off x="7318375" y="90488"/>
            <a:ext cx="2133600" cy="1911350"/>
            <a:chOff x="4610" y="57"/>
            <a:chExt cx="1344" cy="1204"/>
          </a:xfrm>
        </p:grpSpPr>
        <p:grpSp>
          <p:nvGrpSpPr>
            <p:cNvPr id="4137" name="Group 41"/>
            <p:cNvGrpSpPr>
              <a:grpSpLocks/>
            </p:cNvGrpSpPr>
            <p:nvPr userDrawn="1"/>
          </p:nvGrpSpPr>
          <p:grpSpPr bwMode="auto">
            <a:xfrm>
              <a:off x="4610" y="57"/>
              <a:ext cx="1344" cy="1204"/>
              <a:chOff x="4610" y="57"/>
              <a:chExt cx="1344" cy="1204"/>
            </a:xfrm>
          </p:grpSpPr>
          <p:sp>
            <p:nvSpPr>
              <p:cNvPr id="4138"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39" name="Group 43"/>
              <p:cNvGrpSpPr>
                <a:grpSpLocks/>
              </p:cNvGrpSpPr>
              <p:nvPr userDrawn="1"/>
            </p:nvGrpSpPr>
            <p:grpSpPr bwMode="auto">
              <a:xfrm>
                <a:off x="4610" y="57"/>
                <a:ext cx="1344" cy="985"/>
                <a:chOff x="4610" y="57"/>
                <a:chExt cx="1344" cy="985"/>
              </a:xfrm>
            </p:grpSpPr>
            <p:sp>
              <p:nvSpPr>
                <p:cNvPr id="4140"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1" name="Freeform 45"/>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2" name="Freeform 46"/>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3"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4" name="Freeform 48"/>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5" name="Freeform 49"/>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6"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7" name="Freeform 51"/>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414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p:dissolve/>
  </p:transition>
  <p:txStyles>
    <p:titleStyle>
      <a:lvl1pPr algn="ctr" rtl="0" eaLnBrk="1" fontAlgn="base" hangingPunct="1">
        <a:spcBef>
          <a:spcPct val="0"/>
        </a:spcBef>
        <a:spcAft>
          <a:spcPct val="0"/>
        </a:spcAft>
        <a:defRPr sz="44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omic Sans MS" pitchFamily="66" charset="0"/>
        </a:defRPr>
      </a:lvl2pPr>
      <a:lvl3pPr algn="ctr" rtl="0" eaLnBrk="1" fontAlgn="base" hangingPunct="1">
        <a:spcBef>
          <a:spcPct val="0"/>
        </a:spcBef>
        <a:spcAft>
          <a:spcPct val="0"/>
        </a:spcAft>
        <a:defRPr sz="4400">
          <a:solidFill>
            <a:schemeClr val="tx1"/>
          </a:solidFill>
          <a:latin typeface="Comic Sans MS" pitchFamily="66" charset="0"/>
        </a:defRPr>
      </a:lvl3pPr>
      <a:lvl4pPr algn="ctr" rtl="0" eaLnBrk="1" fontAlgn="base" hangingPunct="1">
        <a:spcBef>
          <a:spcPct val="0"/>
        </a:spcBef>
        <a:spcAft>
          <a:spcPct val="0"/>
        </a:spcAft>
        <a:defRPr sz="4400">
          <a:solidFill>
            <a:schemeClr val="tx1"/>
          </a:solidFill>
          <a:latin typeface="Comic Sans MS" pitchFamily="66" charset="0"/>
        </a:defRPr>
      </a:lvl4pPr>
      <a:lvl5pPr algn="ctr" rtl="0" eaLnBrk="1" fontAlgn="base" hangingPunct="1">
        <a:spcBef>
          <a:spcPct val="0"/>
        </a:spcBef>
        <a:spcAft>
          <a:spcPct val="0"/>
        </a:spcAft>
        <a:defRPr sz="4400">
          <a:solidFill>
            <a:schemeClr val="tx1"/>
          </a:solidFill>
          <a:latin typeface="Comic Sans MS" pitchFamily="66" charset="0"/>
        </a:defRPr>
      </a:lvl5pPr>
      <a:lvl6pPr marL="457200" algn="ctr" rtl="0" eaLnBrk="1" fontAlgn="base" hangingPunct="1">
        <a:spcBef>
          <a:spcPct val="0"/>
        </a:spcBef>
        <a:spcAft>
          <a:spcPct val="0"/>
        </a:spcAft>
        <a:defRPr sz="4400">
          <a:solidFill>
            <a:schemeClr val="tx1"/>
          </a:solidFill>
          <a:latin typeface="Comic Sans MS" pitchFamily="66" charset="0"/>
        </a:defRPr>
      </a:lvl6pPr>
      <a:lvl7pPr marL="914400" algn="ctr" rtl="0" eaLnBrk="1" fontAlgn="base" hangingPunct="1">
        <a:spcBef>
          <a:spcPct val="0"/>
        </a:spcBef>
        <a:spcAft>
          <a:spcPct val="0"/>
        </a:spcAft>
        <a:defRPr sz="4400">
          <a:solidFill>
            <a:schemeClr val="tx1"/>
          </a:solidFill>
          <a:latin typeface="Comic Sans MS" pitchFamily="66" charset="0"/>
        </a:defRPr>
      </a:lvl7pPr>
      <a:lvl8pPr marL="1371600" algn="ctr" rtl="0" eaLnBrk="1" fontAlgn="base" hangingPunct="1">
        <a:spcBef>
          <a:spcPct val="0"/>
        </a:spcBef>
        <a:spcAft>
          <a:spcPct val="0"/>
        </a:spcAft>
        <a:defRPr sz="4400">
          <a:solidFill>
            <a:schemeClr val="tx1"/>
          </a:solidFill>
          <a:latin typeface="Comic Sans MS" pitchFamily="66" charset="0"/>
        </a:defRPr>
      </a:lvl8pPr>
      <a:lvl9pPr marL="1828800" algn="ctr" rtl="0" eaLnBrk="1" fontAlgn="base" hangingPunct="1">
        <a:spcBef>
          <a:spcPct val="0"/>
        </a:spcBef>
        <a:spcAft>
          <a:spcPct val="0"/>
        </a:spcAft>
        <a:defRPr sz="4400">
          <a:solidFill>
            <a:schemeClr val="tx1"/>
          </a:solidFill>
          <a:latin typeface="Comic Sans MS" pitchFamily="66"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43000" y="2348880"/>
            <a:ext cx="6705600" cy="1447800"/>
          </a:xfrm>
        </p:spPr>
        <p:txBody>
          <a:bodyPr/>
          <a:lstStyle/>
          <a:p>
            <a:r>
              <a:rPr lang="ar-SA" sz="11500" dirty="0">
                <a:cs typeface="B Arash" pitchFamily="2" charset="-78"/>
              </a:rPr>
              <a:t>صعوبات التعلم </a:t>
            </a:r>
            <a:endParaRPr lang="en-US" sz="11500" dirty="0">
              <a:cs typeface="B Arash" pitchFamily="2" charset="-78"/>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27384"/>
            <a:ext cx="7696200" cy="6624736"/>
          </a:xfrm>
        </p:spPr>
        <p:txBody>
          <a:bodyPr/>
          <a:lstStyle/>
          <a:p>
            <a:pPr marL="0" indent="0" algn="just" rtl="1">
              <a:lnSpc>
                <a:spcPct val="150000"/>
              </a:lnSpc>
              <a:buNone/>
            </a:pPr>
            <a:r>
              <a:rPr lang="ar-SA" sz="2600" b="1" dirty="0">
                <a:solidFill>
                  <a:srgbClr val="00B050"/>
                </a:solidFill>
                <a:latin typeface="ae_Ouhod" pitchFamily="34" charset="-78"/>
                <a:cs typeface="ae_Ouhod" pitchFamily="34" charset="-78"/>
              </a:rPr>
              <a:t>ثالثاً: المظاهر اللغوية: </a:t>
            </a:r>
          </a:p>
          <a:p>
            <a:pPr marL="0" indent="0" algn="just" rtl="1">
              <a:lnSpc>
                <a:spcPct val="150000"/>
              </a:lnSpc>
              <a:buNone/>
            </a:pPr>
            <a:r>
              <a:rPr lang="ar-SA" sz="2600" b="1" dirty="0">
                <a:solidFill>
                  <a:srgbClr val="0070C0"/>
                </a:solidFill>
                <a:latin typeface="ae_AlMohanad" pitchFamily="18" charset="-78"/>
                <a:cs typeface="ae_AlMohanad" pitchFamily="18" charset="-78"/>
              </a:rPr>
              <a:t>تعتبر الإضطرابات اللغوية أكثر المظاهر وضوحاً وإهتماماً من قبل الباحثين في ميدان صعوبات التعلم ، وأهمها الديسلكسيا وتسمى أحياناً بضعف القدرة على القراءة ، ومن أعراض الديسلكسيا : </a:t>
            </a:r>
          </a:p>
          <a:p>
            <a:pPr marL="514350" indent="-514350" algn="just" rtl="1">
              <a:lnSpc>
                <a:spcPct val="150000"/>
              </a:lnSpc>
              <a:buFont typeface="+mj-lt"/>
              <a:buAutoNum type="arabicPeriod"/>
            </a:pPr>
            <a:r>
              <a:rPr lang="ar-SA" sz="2600" b="1" dirty="0">
                <a:solidFill>
                  <a:srgbClr val="C00000"/>
                </a:solidFill>
                <a:latin typeface="ae_AlMohanad" pitchFamily="18" charset="-78"/>
                <a:cs typeface="ae_AlMohanad" pitchFamily="18" charset="-78"/>
              </a:rPr>
              <a:t>صعوبة القدرة على القراءة: </a:t>
            </a:r>
            <a:r>
              <a:rPr lang="ar-SA" sz="2600" b="1" dirty="0">
                <a:solidFill>
                  <a:srgbClr val="0070C0"/>
                </a:solidFill>
                <a:latin typeface="ae_AlMohanad" pitchFamily="18" charset="-78"/>
                <a:cs typeface="ae_AlMohanad" pitchFamily="18" charset="-78"/>
              </a:rPr>
              <a:t>والتي تعود إلى أسباب تتمثل في ضعف قدرة الطفل على تكوين التتابع الصحيح للمهارات القرائية .</a:t>
            </a:r>
          </a:p>
          <a:p>
            <a:pPr marL="514350" indent="-514350" algn="just" rtl="1">
              <a:lnSpc>
                <a:spcPct val="150000"/>
              </a:lnSpc>
              <a:buFont typeface="+mj-lt"/>
              <a:buAutoNum type="arabicPeriod"/>
            </a:pPr>
            <a:r>
              <a:rPr lang="ar-SA" sz="2600" b="1" dirty="0">
                <a:solidFill>
                  <a:srgbClr val="C00000"/>
                </a:solidFill>
                <a:latin typeface="ae_AlMohanad" pitchFamily="18" charset="-78"/>
                <a:cs typeface="ae_AlMohanad" pitchFamily="18" charset="-78"/>
              </a:rPr>
              <a:t>صعوبة في القدرة على القراءة: </a:t>
            </a:r>
            <a:r>
              <a:rPr lang="ar-SA" sz="2600" b="1" dirty="0">
                <a:solidFill>
                  <a:srgbClr val="0070C0"/>
                </a:solidFill>
                <a:latin typeface="ae_AlMohanad" pitchFamily="18" charset="-78"/>
                <a:cs typeface="ae_AlMohanad" pitchFamily="18" charset="-78"/>
              </a:rPr>
              <a:t>والتي تعود إلى أسباب طبية تتمثل في الخلل الوظيفي للدماغ . </a:t>
            </a:r>
            <a:endParaRPr lang="en-US" sz="2600" b="1" dirty="0">
              <a:solidFill>
                <a:srgbClr val="0070C0"/>
              </a:solidFill>
              <a:latin typeface="ae_AlMohanad" pitchFamily="18" charset="-78"/>
              <a:cs typeface="ae_AlMohanad" pitchFamily="18" charset="-78"/>
            </a:endParaRPr>
          </a:p>
        </p:txBody>
      </p:sp>
    </p:spTree>
    <p:extLst>
      <p:ext uri="{BB962C8B-B14F-4D97-AF65-F5344CB8AC3E}">
        <p14:creationId xmlns:p14="http://schemas.microsoft.com/office/powerpoint/2010/main" val="1737686716"/>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27384"/>
            <a:ext cx="7696200" cy="6624736"/>
          </a:xfrm>
        </p:spPr>
        <p:txBody>
          <a:bodyPr/>
          <a:lstStyle/>
          <a:p>
            <a:pPr marL="514350" indent="-514350" algn="just" rtl="1">
              <a:lnSpc>
                <a:spcPct val="150000"/>
              </a:lnSpc>
              <a:buFont typeface="+mj-lt"/>
              <a:buAutoNum type="arabicPeriod" startAt="3"/>
            </a:pPr>
            <a:r>
              <a:rPr lang="ar-SA" sz="2600" b="1" dirty="0">
                <a:solidFill>
                  <a:srgbClr val="C00000"/>
                </a:solidFill>
                <a:latin typeface="ae_AlMohanad" pitchFamily="18" charset="-78"/>
                <a:cs typeface="ae_AlMohanad" pitchFamily="18" charset="-78"/>
              </a:rPr>
              <a:t>صعوبة في القدرة على الكتابة : </a:t>
            </a:r>
            <a:r>
              <a:rPr lang="ar-SA" sz="2600" b="1" dirty="0">
                <a:solidFill>
                  <a:srgbClr val="0070C0"/>
                </a:solidFill>
                <a:latin typeface="ae_AlMohanad" pitchFamily="18" charset="-78"/>
                <a:cs typeface="ae_AlMohanad" pitchFamily="18" charset="-78"/>
              </a:rPr>
              <a:t>والتي تسمى بإسم (</a:t>
            </a:r>
            <a:r>
              <a:rPr lang="en-US" sz="2600" b="1" dirty="0">
                <a:solidFill>
                  <a:srgbClr val="0070C0"/>
                </a:solidFill>
                <a:latin typeface="ae_AlMohanad" pitchFamily="18" charset="-78"/>
                <a:cs typeface="ae_AlMohanad" pitchFamily="18" charset="-78"/>
              </a:rPr>
              <a:t>Dysgraphia</a:t>
            </a:r>
            <a:r>
              <a:rPr lang="ar-SA" sz="2600" b="1" dirty="0">
                <a:solidFill>
                  <a:srgbClr val="0070C0"/>
                </a:solidFill>
                <a:latin typeface="ae_AlMohanad" pitchFamily="18" charset="-78"/>
                <a:cs typeface="ae_AlMohanad" pitchFamily="18" charset="-78"/>
              </a:rPr>
              <a:t>) والتي تعود إلى أسباب تتعلق بالقدرة  الحركية الدقيقة ، ونقل المادة المنظورة إلى مادة حركية مكتوبة ، أو إلى عجز في التآزر البصري الحركي أو إلى عجز القدرة على إدراك الرموز .</a:t>
            </a:r>
          </a:p>
          <a:p>
            <a:pPr marL="514350" indent="-514350" algn="just" rtl="1">
              <a:lnSpc>
                <a:spcPct val="150000"/>
              </a:lnSpc>
              <a:buFont typeface="+mj-lt"/>
              <a:buAutoNum type="arabicPeriod" startAt="3"/>
            </a:pPr>
            <a:r>
              <a:rPr lang="ar-SA" sz="2600" b="1" dirty="0">
                <a:solidFill>
                  <a:srgbClr val="C00000"/>
                </a:solidFill>
                <a:latin typeface="ae_AlMohanad" pitchFamily="18" charset="-78"/>
                <a:cs typeface="ae_AlMohanad" pitchFamily="18" charset="-78"/>
              </a:rPr>
              <a:t>تأخر ظهور الكلام:  </a:t>
            </a:r>
            <a:r>
              <a:rPr lang="ar-SA" sz="2600" b="1" dirty="0">
                <a:solidFill>
                  <a:srgbClr val="0070C0"/>
                </a:solidFill>
                <a:latin typeface="ae_AlMohanad" pitchFamily="18" charset="-78"/>
                <a:cs typeface="ae_AlMohanad" pitchFamily="18" charset="-78"/>
              </a:rPr>
              <a:t>ويقصد بذلك تأخر وقت ظهور الكلمة الأولى عند الطفل الذي يتصف بصعوبات التعلم حتى سن الثالثة ، مع العلم أن وقت ظهور الكلمة الأولى عند الطفل العادي هو عمر السنة الأولى . </a:t>
            </a:r>
          </a:p>
        </p:txBody>
      </p:sp>
    </p:spTree>
    <p:extLst>
      <p:ext uri="{BB962C8B-B14F-4D97-AF65-F5344CB8AC3E}">
        <p14:creationId xmlns:p14="http://schemas.microsoft.com/office/powerpoint/2010/main" val="1109687980"/>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27384"/>
            <a:ext cx="7696200" cy="6624736"/>
          </a:xfrm>
        </p:spPr>
        <p:txBody>
          <a:bodyPr/>
          <a:lstStyle/>
          <a:p>
            <a:pPr marL="514350" indent="-514350" algn="just" rtl="1">
              <a:lnSpc>
                <a:spcPct val="200000"/>
              </a:lnSpc>
              <a:buFont typeface="+mj-lt"/>
              <a:buAutoNum type="arabicPeriod" startAt="5"/>
            </a:pPr>
            <a:r>
              <a:rPr lang="ar-SA" sz="2600" b="1" dirty="0">
                <a:solidFill>
                  <a:srgbClr val="C00000"/>
                </a:solidFill>
                <a:latin typeface="ae_AlMohanad" pitchFamily="18" charset="-78"/>
                <a:cs typeface="ae_AlMohanad" pitchFamily="18" charset="-78"/>
              </a:rPr>
              <a:t>سوءتنظيم وتركيب الكلام: </a:t>
            </a:r>
            <a:r>
              <a:rPr lang="ar-SA" sz="2600" b="1" dirty="0">
                <a:solidFill>
                  <a:srgbClr val="0070C0"/>
                </a:solidFill>
                <a:latin typeface="ae_AlMohanad" pitchFamily="18" charset="-78"/>
                <a:cs typeface="ae_AlMohanad" pitchFamily="18" charset="-78"/>
              </a:rPr>
              <a:t>ويقصد بذلك أن يتحدث الطفل بجمل غير مفيدة ، كما يستخدم الكلمات والأفعال في الأماكن غير المناسبة لها فقد يضع الفعل مكان الفاعل أو المفعول به وقد يؤخر حروف الجر وهكذا . </a:t>
            </a:r>
          </a:p>
          <a:p>
            <a:pPr marL="514350" indent="-514350" algn="just" rtl="1">
              <a:lnSpc>
                <a:spcPct val="200000"/>
              </a:lnSpc>
              <a:buFont typeface="+mj-lt"/>
              <a:buAutoNum type="arabicPeriod" startAt="5"/>
            </a:pPr>
            <a:r>
              <a:rPr lang="ar-SA" sz="2600" b="1" dirty="0">
                <a:solidFill>
                  <a:srgbClr val="C00000"/>
                </a:solidFill>
                <a:latin typeface="ae_AlMohanad" pitchFamily="18" charset="-78"/>
                <a:cs typeface="ae_AlMohanad" pitchFamily="18" charset="-78"/>
              </a:rPr>
              <a:t>فقدان القدرة المكتسبة على الكلام: </a:t>
            </a:r>
            <a:r>
              <a:rPr lang="ar-SA" sz="2600" b="1" dirty="0">
                <a:solidFill>
                  <a:srgbClr val="0070C0"/>
                </a:solidFill>
                <a:latin typeface="ae_AlMohanad" pitchFamily="18" charset="-78"/>
                <a:cs typeface="ae_AlMohanad" pitchFamily="18" charset="-78"/>
              </a:rPr>
              <a:t>ويقصد بذلك فقدان القدرة على الكلام بعد تعلم اللغة وذلك بسبب إصابة الدماغ الوظيفية . </a:t>
            </a:r>
            <a:endParaRPr lang="en-US" sz="2600" b="1" dirty="0">
              <a:solidFill>
                <a:srgbClr val="0070C0"/>
              </a:solidFill>
              <a:latin typeface="ae_AlMohanad" pitchFamily="18" charset="-78"/>
              <a:cs typeface="ae_AlMohanad" pitchFamily="18" charset="-78"/>
            </a:endParaRPr>
          </a:p>
        </p:txBody>
      </p:sp>
    </p:spTree>
    <p:extLst>
      <p:ext uri="{BB962C8B-B14F-4D97-AF65-F5344CB8AC3E}">
        <p14:creationId xmlns:p14="http://schemas.microsoft.com/office/powerpoint/2010/main" val="2532455771"/>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27384"/>
            <a:ext cx="7696200" cy="6624736"/>
          </a:xfrm>
        </p:spPr>
        <p:txBody>
          <a:bodyPr/>
          <a:lstStyle/>
          <a:p>
            <a:pPr marL="0" lvl="0" indent="0" algn="just" rtl="1">
              <a:lnSpc>
                <a:spcPts val="4500"/>
              </a:lnSpc>
              <a:buNone/>
            </a:pPr>
            <a:r>
              <a:rPr lang="ar-SA" b="1" dirty="0">
                <a:solidFill>
                  <a:srgbClr val="7030A0"/>
                </a:solidFill>
                <a:latin typeface="ae_Ouhod" pitchFamily="34" charset="-78"/>
                <a:cs typeface="ae_Ouhod" pitchFamily="34" charset="-78"/>
              </a:rPr>
              <a:t>أسباب صعوبات التعلم: </a:t>
            </a:r>
          </a:p>
          <a:p>
            <a:pPr marL="514350" indent="-514350" algn="just" rtl="1">
              <a:lnSpc>
                <a:spcPts val="4500"/>
              </a:lnSpc>
              <a:buFont typeface="+mj-lt"/>
              <a:buAutoNum type="arabicPeriod"/>
            </a:pPr>
            <a:r>
              <a:rPr lang="ar-SA" sz="2600" b="1" dirty="0">
                <a:solidFill>
                  <a:srgbClr val="C00000"/>
                </a:solidFill>
                <a:latin typeface="ae_AlMohanad" pitchFamily="18" charset="-78"/>
                <a:cs typeface="ae_AlMohanad" pitchFamily="18" charset="-78"/>
              </a:rPr>
              <a:t>العوامل العضوية والبيولوجية: </a:t>
            </a:r>
            <a:r>
              <a:rPr lang="ar-SA" sz="2600" b="1" dirty="0">
                <a:solidFill>
                  <a:srgbClr val="0070C0"/>
                </a:solidFill>
                <a:latin typeface="ae_AlMohanad" pitchFamily="18" charset="-78"/>
                <a:cs typeface="ae_AlMohanad" pitchFamily="18" charset="-78"/>
              </a:rPr>
              <a:t>وتحدث إصابة  الدماغ هذه والتي تعني التلف في عصب الخلايا الدماغية إلى عدد من العوامل البيولوجية أهمها إلتهاب السحايا ، والتسمم أو إلتهاب الخلايا الدماغية ، والحصبة الألمانية ونقص الأوكسجين أو صعوبات الولادة ، أو الولادة المبكرة ، أو تعاطي العقاقير. </a:t>
            </a:r>
          </a:p>
          <a:p>
            <a:pPr marL="514350" indent="-514350" algn="just" rtl="1">
              <a:lnSpc>
                <a:spcPts val="4500"/>
              </a:lnSpc>
              <a:buFont typeface="+mj-lt"/>
              <a:buAutoNum type="arabicPeriod"/>
            </a:pPr>
            <a:r>
              <a:rPr lang="ar-SA" sz="2600" b="1" dirty="0">
                <a:solidFill>
                  <a:srgbClr val="C00000"/>
                </a:solidFill>
                <a:latin typeface="ae_AlMohanad" pitchFamily="18" charset="-78"/>
                <a:cs typeface="ae_AlMohanad" pitchFamily="18" charset="-78"/>
              </a:rPr>
              <a:t>العوامل الجينية: </a:t>
            </a:r>
            <a:r>
              <a:rPr lang="ar-SA" sz="2600" b="1" dirty="0">
                <a:solidFill>
                  <a:srgbClr val="0070C0"/>
                </a:solidFill>
                <a:latin typeface="ae_AlMohanad" pitchFamily="18" charset="-78"/>
                <a:cs typeface="ae_AlMohanad" pitchFamily="18" charset="-78"/>
              </a:rPr>
              <a:t>تشير الدراسات الحديثة في موضوع أسباب صعوبات التعلم إلى أثر العوامل الجينية الوراثية وفي دراسة حالات التوائم إلى انتشار ظاهرة صعوبات التعلم بين عائلات معينة . </a:t>
            </a:r>
            <a:endParaRPr lang="en-US" sz="2600" b="1" dirty="0">
              <a:solidFill>
                <a:srgbClr val="0070C0"/>
              </a:solidFill>
              <a:latin typeface="ae_AlMohanad" pitchFamily="18" charset="-78"/>
              <a:cs typeface="ae_AlMohanad" pitchFamily="18" charset="-78"/>
            </a:endParaRPr>
          </a:p>
        </p:txBody>
      </p:sp>
    </p:spTree>
    <p:extLst>
      <p:ext uri="{BB962C8B-B14F-4D97-AF65-F5344CB8AC3E}">
        <p14:creationId xmlns:p14="http://schemas.microsoft.com/office/powerpoint/2010/main" val="1819987367"/>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27384"/>
            <a:ext cx="7696200" cy="6624736"/>
          </a:xfrm>
        </p:spPr>
        <p:txBody>
          <a:bodyPr/>
          <a:lstStyle/>
          <a:p>
            <a:pPr marL="514350" indent="-514350" algn="just" rtl="1">
              <a:lnSpc>
                <a:spcPts val="4500"/>
              </a:lnSpc>
              <a:buFont typeface="+mj-lt"/>
              <a:buAutoNum type="arabicPeriod" startAt="3"/>
            </a:pPr>
            <a:r>
              <a:rPr lang="ar-SA" sz="2600" b="1" dirty="0">
                <a:solidFill>
                  <a:srgbClr val="C00000"/>
                </a:solidFill>
                <a:latin typeface="ae_AlMohanad" pitchFamily="18" charset="-78"/>
                <a:cs typeface="ae_AlMohanad" pitchFamily="18" charset="-78"/>
              </a:rPr>
              <a:t>العوامل البيئية: </a:t>
            </a:r>
            <a:r>
              <a:rPr lang="ar-SA" sz="2600" b="1" dirty="0">
                <a:solidFill>
                  <a:srgbClr val="0070C0"/>
                </a:solidFill>
                <a:latin typeface="ae_AlMohanad" pitchFamily="18" charset="-78"/>
                <a:cs typeface="ae_AlMohanad" pitchFamily="18" charset="-78"/>
              </a:rPr>
              <a:t>بعض الأسباب البيئية المتمثلة في نقص الخبرات التعليمية وسوء التغذية ، أو سوء الحالة الطبية أو قلة التدريب ، أو إجبار الطفل على الكتابة بيد معينة . </a:t>
            </a:r>
          </a:p>
          <a:p>
            <a:pPr marL="0" lvl="0" indent="0" algn="just" rtl="1">
              <a:lnSpc>
                <a:spcPts val="4500"/>
              </a:lnSpc>
              <a:buNone/>
            </a:pPr>
            <a:r>
              <a:rPr lang="ar-SA" sz="2800" b="1" dirty="0">
                <a:solidFill>
                  <a:srgbClr val="7030A0"/>
                </a:solidFill>
                <a:latin typeface="ae_Ouhod" pitchFamily="34" charset="-78"/>
                <a:cs typeface="ae_Ouhod" pitchFamily="34" charset="-78"/>
              </a:rPr>
              <a:t>قياس وتشخيص صعوبات التعلم: </a:t>
            </a:r>
          </a:p>
          <a:p>
            <a:pPr marL="514350" lvl="0" indent="-514350" algn="just" rtl="1">
              <a:lnSpc>
                <a:spcPts val="4500"/>
              </a:lnSpc>
              <a:buFont typeface="+mj-lt"/>
              <a:buAutoNum type="arabicPeriod"/>
            </a:pPr>
            <a:r>
              <a:rPr lang="ar-SA" sz="2600" b="1" dirty="0">
                <a:solidFill>
                  <a:srgbClr val="C00000"/>
                </a:solidFill>
                <a:latin typeface="ae_AlMohanad" pitchFamily="18" charset="-78"/>
                <a:cs typeface="ae_AlMohanad" pitchFamily="18" charset="-78"/>
              </a:rPr>
              <a:t>إعداد تقرير عن حالة الطفل العقلية وذلك بواسطة إختبارات الذكاء العامة المعروفة ، والأكاديمية . </a:t>
            </a:r>
          </a:p>
          <a:p>
            <a:pPr marL="514350" lvl="0" indent="-514350" algn="just" rtl="1">
              <a:lnSpc>
                <a:spcPts val="4500"/>
              </a:lnSpc>
              <a:buFont typeface="+mj-lt"/>
              <a:buAutoNum type="arabicPeriod"/>
            </a:pPr>
            <a:r>
              <a:rPr lang="ar-SA" sz="2600" b="1" dirty="0">
                <a:solidFill>
                  <a:srgbClr val="C00000"/>
                </a:solidFill>
                <a:latin typeface="ae_AlMohanad" pitchFamily="18" charset="-78"/>
                <a:cs typeface="ae_AlMohanad" pitchFamily="18" charset="-78"/>
              </a:rPr>
              <a:t>إعداد تقرير عن مهارات الطفل في القراءة والكتابة ، يتم ذلك من خلال الملاحظات المنظمة لمهارات القراءة والكتابة من قبل المدرسة.</a:t>
            </a:r>
          </a:p>
          <a:p>
            <a:pPr marL="514350" lvl="0" indent="-514350" algn="just" rtl="1">
              <a:lnSpc>
                <a:spcPts val="4500"/>
              </a:lnSpc>
              <a:buFont typeface="+mj-lt"/>
              <a:buAutoNum type="arabicPeriod"/>
            </a:pPr>
            <a:r>
              <a:rPr lang="ar-SA" sz="2600" b="1" dirty="0">
                <a:solidFill>
                  <a:srgbClr val="C00000"/>
                </a:solidFill>
                <a:latin typeface="ae_AlMohanad" pitchFamily="18" charset="-78"/>
                <a:cs typeface="ae_AlMohanad" pitchFamily="18" charset="-78"/>
              </a:rPr>
              <a:t>إعداد تقرير عن عملية التعلم لدى الطفل ، وخاصة جوانب القوة في تعلمه وكذلك الضعف . </a:t>
            </a:r>
          </a:p>
          <a:p>
            <a:pPr marL="0" indent="0" algn="just" rtl="1">
              <a:lnSpc>
                <a:spcPts val="4500"/>
              </a:lnSpc>
              <a:buNone/>
            </a:pPr>
            <a:endParaRPr lang="ar-SA" sz="2600" b="1" dirty="0">
              <a:solidFill>
                <a:srgbClr val="0070C0"/>
              </a:solidFill>
              <a:latin typeface="ae_AlMohanad" pitchFamily="18" charset="-78"/>
              <a:cs typeface="ae_AlMohanad" pitchFamily="18" charset="-78"/>
            </a:endParaRPr>
          </a:p>
        </p:txBody>
      </p:sp>
    </p:spTree>
    <p:extLst>
      <p:ext uri="{BB962C8B-B14F-4D97-AF65-F5344CB8AC3E}">
        <p14:creationId xmlns:p14="http://schemas.microsoft.com/office/powerpoint/2010/main" val="1649361628"/>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27384"/>
            <a:ext cx="7696200" cy="6885384"/>
          </a:xfrm>
        </p:spPr>
        <p:txBody>
          <a:bodyPr/>
          <a:lstStyle/>
          <a:p>
            <a:pPr marL="514350" lvl="0" indent="-514350" algn="just" rtl="1">
              <a:lnSpc>
                <a:spcPct val="200000"/>
              </a:lnSpc>
              <a:buFont typeface="+mj-lt"/>
              <a:buAutoNum type="arabicPeriod" startAt="4"/>
            </a:pPr>
            <a:r>
              <a:rPr lang="ar-SA" sz="2600" b="1" dirty="0">
                <a:solidFill>
                  <a:srgbClr val="C00000"/>
                </a:solidFill>
                <a:latin typeface="ae_AlMohanad" pitchFamily="18" charset="-78"/>
                <a:cs typeface="ae_AlMohanad" pitchFamily="18" charset="-78"/>
              </a:rPr>
              <a:t>البحث عن أسباب صعوبة تعلم الطفل. </a:t>
            </a:r>
          </a:p>
          <a:p>
            <a:pPr marL="514350" lvl="0" indent="-514350" algn="just" rtl="1">
              <a:lnSpc>
                <a:spcPct val="200000"/>
              </a:lnSpc>
              <a:buFont typeface="+mj-lt"/>
              <a:buAutoNum type="arabicPeriod" startAt="4"/>
            </a:pPr>
            <a:r>
              <a:rPr lang="ar-SA" sz="2600" b="1" dirty="0">
                <a:solidFill>
                  <a:srgbClr val="C00000"/>
                </a:solidFill>
                <a:latin typeface="ae_AlMohanad" pitchFamily="18" charset="-78"/>
                <a:cs typeface="ae_AlMohanad" pitchFamily="18" charset="-78"/>
              </a:rPr>
              <a:t>وضع الفرضيات التشخيصية المناسبة على ضوء جمع المعلومات الخاصة بالحالة . </a:t>
            </a:r>
          </a:p>
          <a:p>
            <a:pPr marL="514350" lvl="0" indent="-514350" algn="just" rtl="1">
              <a:lnSpc>
                <a:spcPct val="200000"/>
              </a:lnSpc>
              <a:buFont typeface="+mj-lt"/>
              <a:buAutoNum type="arabicPeriod" startAt="4"/>
            </a:pPr>
            <a:r>
              <a:rPr lang="ar-SA" sz="2600" b="1" dirty="0">
                <a:solidFill>
                  <a:srgbClr val="C00000"/>
                </a:solidFill>
                <a:latin typeface="ae_AlMohanad" pitchFamily="18" charset="-78"/>
                <a:cs typeface="ae_AlMohanad" pitchFamily="18" charset="-78"/>
              </a:rPr>
              <a:t>تطوير خطة تدريسية على ضوء الفرضيات التشخيصية .</a:t>
            </a:r>
          </a:p>
          <a:p>
            <a:pPr marL="0" lvl="0" indent="0" algn="just" rtl="1">
              <a:lnSpc>
                <a:spcPct val="200000"/>
              </a:lnSpc>
              <a:buNone/>
            </a:pPr>
            <a:r>
              <a:rPr lang="ar-SA" sz="2800" b="1" dirty="0">
                <a:solidFill>
                  <a:srgbClr val="7030A0"/>
                </a:solidFill>
                <a:latin typeface="ae_Ouhod" pitchFamily="34" charset="-78"/>
                <a:cs typeface="ae_Ouhod" pitchFamily="34" charset="-78"/>
              </a:rPr>
              <a:t>أدوات قياس صعوبات التعلم وتشخيصها </a:t>
            </a:r>
          </a:p>
          <a:p>
            <a:pPr marL="514350" lvl="0" indent="-514350" algn="just" rtl="1">
              <a:lnSpc>
                <a:spcPct val="200000"/>
              </a:lnSpc>
              <a:buFont typeface="+mj-lt"/>
              <a:buAutoNum type="arabicPeriod"/>
            </a:pPr>
            <a:r>
              <a:rPr lang="ar-SA" sz="2600" b="1" dirty="0">
                <a:solidFill>
                  <a:srgbClr val="C00000"/>
                </a:solidFill>
                <a:latin typeface="ae_AlMohanad" pitchFamily="18" charset="-78"/>
                <a:cs typeface="ae_AlMohanad" pitchFamily="18" charset="-78"/>
              </a:rPr>
              <a:t>الأدوات الخاصة بالمقابلة ودراسة تاريخ الحالة.</a:t>
            </a:r>
          </a:p>
          <a:p>
            <a:pPr marL="514350" lvl="0" indent="-514350" algn="just" rtl="1">
              <a:lnSpc>
                <a:spcPct val="200000"/>
              </a:lnSpc>
              <a:buFont typeface="+mj-lt"/>
              <a:buAutoNum type="arabicPeriod"/>
            </a:pPr>
            <a:r>
              <a:rPr lang="ar-SA" sz="2600" b="1" dirty="0">
                <a:solidFill>
                  <a:srgbClr val="C00000"/>
                </a:solidFill>
                <a:latin typeface="ae_AlMohanad" pitchFamily="18" charset="-78"/>
                <a:cs typeface="ae_AlMohanad" pitchFamily="18" charset="-78"/>
              </a:rPr>
              <a:t>الأدوات الخاصة بالإختبارات المسحية السريعة.</a:t>
            </a:r>
          </a:p>
          <a:p>
            <a:pPr marL="514350" lvl="0" indent="-514350" algn="just" rtl="1">
              <a:lnSpc>
                <a:spcPct val="200000"/>
              </a:lnSpc>
              <a:buFont typeface="+mj-lt"/>
              <a:buAutoNum type="arabicPeriod"/>
            </a:pPr>
            <a:r>
              <a:rPr lang="ar-SA" sz="2600" b="1" dirty="0">
                <a:solidFill>
                  <a:srgbClr val="C00000"/>
                </a:solidFill>
                <a:latin typeface="ae_AlMohanad" pitchFamily="18" charset="-78"/>
                <a:cs typeface="ae_AlMohanad" pitchFamily="18" charset="-78"/>
              </a:rPr>
              <a:t>الأدوات الخاصة بالإختبارات المقننة </a:t>
            </a:r>
          </a:p>
          <a:p>
            <a:pPr marL="0" indent="0" algn="just" rtl="1">
              <a:lnSpc>
                <a:spcPct val="200000"/>
              </a:lnSpc>
              <a:buNone/>
            </a:pPr>
            <a:endParaRPr lang="ar-SA" sz="2600" b="1" dirty="0">
              <a:solidFill>
                <a:srgbClr val="0070C0"/>
              </a:solidFill>
              <a:latin typeface="ae_AlMohanad" pitchFamily="18" charset="-78"/>
              <a:cs typeface="ae_AlMohanad" pitchFamily="18" charset="-78"/>
            </a:endParaRPr>
          </a:p>
        </p:txBody>
      </p:sp>
    </p:spTree>
    <p:extLst>
      <p:ext uri="{BB962C8B-B14F-4D97-AF65-F5344CB8AC3E}">
        <p14:creationId xmlns:p14="http://schemas.microsoft.com/office/powerpoint/2010/main" val="1855131645"/>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7848872" cy="6624736"/>
          </a:xfrm>
        </p:spPr>
        <p:txBody>
          <a:bodyPr/>
          <a:lstStyle/>
          <a:p>
            <a:pPr marL="0" lvl="0" indent="0" algn="just" rtl="1">
              <a:buNone/>
            </a:pPr>
            <a:r>
              <a:rPr lang="ar-SA" sz="2800" b="1" dirty="0">
                <a:solidFill>
                  <a:srgbClr val="7030A0"/>
                </a:solidFill>
                <a:latin typeface="ae_Ouhod" pitchFamily="34" charset="-78"/>
                <a:cs typeface="ae_Ouhod" pitchFamily="34" charset="-78"/>
              </a:rPr>
              <a:t>الإعتبارات التربوية لذوي صعوبات التعلم: </a:t>
            </a:r>
          </a:p>
          <a:p>
            <a:pPr marL="0" lvl="0" indent="0" algn="just" rtl="1">
              <a:buNone/>
            </a:pPr>
            <a:r>
              <a:rPr lang="ar-SA" sz="2600" b="1" dirty="0">
                <a:solidFill>
                  <a:srgbClr val="0070C0"/>
                </a:solidFill>
                <a:latin typeface="ae_AlMohanad" pitchFamily="18" charset="-78"/>
                <a:cs typeface="ae_AlMohanad" pitchFamily="18" charset="-78"/>
              </a:rPr>
              <a:t>يقصد  بالإعتبارات التربوية لذوي صعوبات التعلم ، طرائق تنظيم برامج الأطفال ذوي صعوبات التعلم ، ومن هذه الطرائق: </a:t>
            </a:r>
          </a:p>
          <a:p>
            <a:pPr marL="514350" lvl="0" indent="-514350" algn="just" rtl="1">
              <a:buFont typeface="+mj-lt"/>
              <a:buAutoNum type="arabicPeriod"/>
            </a:pPr>
            <a:r>
              <a:rPr lang="ar-SA" sz="2600" b="1" dirty="0">
                <a:solidFill>
                  <a:srgbClr val="C00000"/>
                </a:solidFill>
                <a:latin typeface="ae_AlMohanad" pitchFamily="18" charset="-78"/>
                <a:cs typeface="ae_AlMohanad" pitchFamily="18" charset="-78"/>
              </a:rPr>
              <a:t>مراكز التربية الخاصة للأطفال ذوي صعوبات التعلم. </a:t>
            </a:r>
          </a:p>
          <a:p>
            <a:pPr marL="514350" lvl="0" indent="-514350" algn="just" rtl="1">
              <a:buFont typeface="+mj-lt"/>
              <a:buAutoNum type="arabicPeriod"/>
            </a:pPr>
            <a:r>
              <a:rPr lang="ar-SA" sz="2600" b="1" dirty="0">
                <a:solidFill>
                  <a:srgbClr val="C00000"/>
                </a:solidFill>
                <a:latin typeface="ae_AlMohanad" pitchFamily="18" charset="-78"/>
                <a:cs typeface="ae_AlMohanad" pitchFamily="18" charset="-78"/>
              </a:rPr>
              <a:t>الصفوف الخاصة للأطفال ذوي صعوبات التعلم في المدرسة العادية.</a:t>
            </a:r>
          </a:p>
          <a:p>
            <a:pPr marL="514350" lvl="0" indent="-514350" algn="just" rtl="1">
              <a:buFont typeface="+mj-lt"/>
              <a:buAutoNum type="arabicPeriod"/>
            </a:pPr>
            <a:r>
              <a:rPr lang="ar-SA" sz="2600" b="1" dirty="0">
                <a:solidFill>
                  <a:srgbClr val="C00000"/>
                </a:solidFill>
                <a:latin typeface="ae_AlMohanad" pitchFamily="18" charset="-78"/>
                <a:cs typeface="ae_AlMohanad" pitchFamily="18" charset="-78"/>
              </a:rPr>
              <a:t>دمج الأطفال ذوي صعوبات التعلم في الصفوف العادية في المدرسة العادية. </a:t>
            </a:r>
          </a:p>
          <a:p>
            <a:pPr marL="0" indent="0" algn="just" rtl="1">
              <a:buNone/>
            </a:pPr>
            <a:r>
              <a:rPr lang="ar-SA" sz="2400" b="1" dirty="0">
                <a:solidFill>
                  <a:srgbClr val="002060"/>
                </a:solidFill>
                <a:effectLst>
                  <a:outerShdw blurRad="38100" dist="38100" dir="2700000" algn="tl">
                    <a:srgbClr val="000000">
                      <a:alpha val="43137"/>
                    </a:srgbClr>
                  </a:outerShdw>
                </a:effectLst>
                <a:latin typeface="ae_AlMohanad" pitchFamily="18" charset="-78"/>
                <a:cs typeface="ae_AlMohanad" pitchFamily="18" charset="-78"/>
              </a:rPr>
              <a:t>خطوات رئيسة في البرنامج التربوي للأطفال ذوي صعوبات التعلم :</a:t>
            </a:r>
          </a:p>
          <a:p>
            <a:pPr marL="514350" indent="-514350" algn="just" rtl="1">
              <a:buFont typeface="+mj-lt"/>
              <a:buAutoNum type="arabicPeriod"/>
            </a:pPr>
            <a:r>
              <a:rPr lang="ar-SA" sz="2600" b="1" dirty="0">
                <a:solidFill>
                  <a:srgbClr val="C00000"/>
                </a:solidFill>
                <a:latin typeface="ae_AlMohanad" pitchFamily="18" charset="-78"/>
                <a:cs typeface="ae_AlMohanad" pitchFamily="18" charset="-78"/>
              </a:rPr>
              <a:t>قياس مظاهر صعوبات التعلم وتشخيصها . </a:t>
            </a:r>
          </a:p>
          <a:p>
            <a:pPr marL="514350" indent="-514350" algn="just" rtl="1">
              <a:buFont typeface="+mj-lt"/>
              <a:buAutoNum type="arabicPeriod"/>
            </a:pPr>
            <a:r>
              <a:rPr lang="ar-SA" sz="2500" b="1" dirty="0">
                <a:solidFill>
                  <a:srgbClr val="C00000"/>
                </a:solidFill>
                <a:latin typeface="ae_AlMohanad" pitchFamily="18" charset="-78"/>
                <a:cs typeface="ae_AlMohanad" pitchFamily="18" charset="-78"/>
              </a:rPr>
              <a:t>تخطيط البرنامج التربوي (صياغة الأهداف وطرائق تنفيذها)</a:t>
            </a:r>
          </a:p>
          <a:p>
            <a:pPr marL="514350" indent="-514350" algn="just" rtl="1">
              <a:buFont typeface="+mj-lt"/>
              <a:buAutoNum type="arabicPeriod"/>
            </a:pPr>
            <a:r>
              <a:rPr lang="ar-SA" sz="2600" b="1" dirty="0">
                <a:solidFill>
                  <a:srgbClr val="C00000"/>
                </a:solidFill>
                <a:latin typeface="ae_AlMohanad" pitchFamily="18" charset="-78"/>
                <a:cs typeface="ae_AlMohanad" pitchFamily="18" charset="-78"/>
              </a:rPr>
              <a:t>تطبيق البرنامج التربوي .</a:t>
            </a:r>
          </a:p>
          <a:p>
            <a:pPr marL="514350" indent="-514350" algn="just" rtl="1">
              <a:buFont typeface="+mj-lt"/>
              <a:buAutoNum type="arabicPeriod"/>
            </a:pPr>
            <a:r>
              <a:rPr lang="ar-SA" sz="2600" b="1" dirty="0">
                <a:solidFill>
                  <a:srgbClr val="C00000"/>
                </a:solidFill>
                <a:latin typeface="ae_AlMohanad" pitchFamily="18" charset="-78"/>
                <a:cs typeface="ae_AlMohanad" pitchFamily="18" charset="-78"/>
              </a:rPr>
              <a:t>تقييم البرنامج التربوي.</a:t>
            </a:r>
          </a:p>
          <a:p>
            <a:pPr marL="514350" indent="-514350" algn="just" rtl="1">
              <a:buFont typeface="+mj-lt"/>
              <a:buAutoNum type="arabicPeriod"/>
            </a:pPr>
            <a:r>
              <a:rPr lang="ar-SA" sz="2600" b="1" dirty="0">
                <a:solidFill>
                  <a:srgbClr val="C00000"/>
                </a:solidFill>
                <a:latin typeface="ae_AlMohanad" pitchFamily="18" charset="-78"/>
                <a:cs typeface="ae_AlMohanad" pitchFamily="18" charset="-78"/>
              </a:rPr>
              <a:t>تعديل البرنامج التربوي على ضوء نتائج عملية التقييم. </a:t>
            </a:r>
          </a:p>
        </p:txBody>
      </p:sp>
    </p:spTree>
    <p:extLst>
      <p:ext uri="{BB962C8B-B14F-4D97-AF65-F5344CB8AC3E}">
        <p14:creationId xmlns:p14="http://schemas.microsoft.com/office/powerpoint/2010/main" val="3620609725"/>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35496"/>
            <a:ext cx="7696200" cy="6305872"/>
          </a:xfrm>
        </p:spPr>
        <p:txBody>
          <a:bodyPr/>
          <a:lstStyle/>
          <a:p>
            <a:pPr marL="0" indent="0" algn="just" rtl="1">
              <a:lnSpc>
                <a:spcPct val="200000"/>
              </a:lnSpc>
              <a:buNone/>
            </a:pPr>
            <a:r>
              <a:rPr lang="ar-SA" sz="2600" b="1" dirty="0">
                <a:solidFill>
                  <a:srgbClr val="0070C0"/>
                </a:solidFill>
                <a:latin typeface="ae_AlMohanad" pitchFamily="18" charset="-78"/>
                <a:cs typeface="ae_AlMohanad" pitchFamily="18" charset="-78"/>
              </a:rPr>
              <a:t>أطلقت تسميات مختلفة على هذه الفئة من الأطفال التي تعاني من ظاهرة صعوبات التعلم مثل : </a:t>
            </a:r>
          </a:p>
          <a:p>
            <a:pPr marL="0" indent="0" algn="ctr" rtl="1">
              <a:lnSpc>
                <a:spcPct val="200000"/>
              </a:lnSpc>
              <a:buNone/>
            </a:pPr>
            <a:endParaRPr lang="ar-SA" sz="1100" b="1" dirty="0">
              <a:solidFill>
                <a:srgbClr val="0070C0"/>
              </a:solidFill>
              <a:latin typeface="ae_AlMohanad" pitchFamily="18" charset="-78"/>
              <a:cs typeface="ae_AlMohanad" pitchFamily="18" charset="-78"/>
            </a:endParaRPr>
          </a:p>
          <a:p>
            <a:pPr marL="514350" indent="-514350" algn="r" rtl="1">
              <a:lnSpc>
                <a:spcPct val="200000"/>
              </a:lnSpc>
              <a:buFont typeface="+mj-lt"/>
              <a:buAutoNum type="arabicPeriod"/>
            </a:pPr>
            <a:r>
              <a:rPr lang="ar-SA" sz="2600" b="1" dirty="0">
                <a:solidFill>
                  <a:srgbClr val="C00000"/>
                </a:solidFill>
                <a:latin typeface="ae_AlMohanad" pitchFamily="18" charset="-78"/>
                <a:cs typeface="ae_AlMohanad" pitchFamily="18" charset="-78"/>
              </a:rPr>
              <a:t>الأطفال ذوو الإصابات الدماغية .</a:t>
            </a:r>
          </a:p>
          <a:p>
            <a:pPr marL="514350" indent="-514350" algn="r" rtl="1">
              <a:lnSpc>
                <a:spcPct val="200000"/>
              </a:lnSpc>
              <a:buFont typeface="+mj-lt"/>
              <a:buAutoNum type="arabicPeriod"/>
            </a:pPr>
            <a:r>
              <a:rPr lang="ar-SA" sz="2600" b="1" dirty="0">
                <a:solidFill>
                  <a:srgbClr val="C00000"/>
                </a:solidFill>
                <a:latin typeface="ae_AlMohanad" pitchFamily="18" charset="-78"/>
                <a:cs typeface="ae_AlMohanad" pitchFamily="18" charset="-78"/>
              </a:rPr>
              <a:t>الأطفال ذوو المشكلات الإدراكية .</a:t>
            </a:r>
          </a:p>
          <a:p>
            <a:pPr marL="514350" indent="-514350" algn="r" rtl="1">
              <a:lnSpc>
                <a:spcPct val="200000"/>
              </a:lnSpc>
              <a:buFont typeface="+mj-lt"/>
              <a:buAutoNum type="arabicPeriod"/>
            </a:pPr>
            <a:r>
              <a:rPr lang="ar-SA" sz="2600" b="1" dirty="0">
                <a:solidFill>
                  <a:srgbClr val="C00000"/>
                </a:solidFill>
                <a:latin typeface="ae_AlMohanad" pitchFamily="18" charset="-78"/>
                <a:cs typeface="ae_AlMohanad" pitchFamily="18" charset="-78"/>
              </a:rPr>
              <a:t>الأطفال ذوو الخلل الدماغي البسيط . </a:t>
            </a:r>
          </a:p>
          <a:p>
            <a:pPr marL="514350" indent="-514350" algn="r" rtl="1">
              <a:lnSpc>
                <a:spcPct val="200000"/>
              </a:lnSpc>
              <a:buFont typeface="+mj-lt"/>
              <a:buAutoNum type="arabicPeriod"/>
            </a:pPr>
            <a:r>
              <a:rPr lang="ar-SA" sz="2600" b="1" dirty="0">
                <a:solidFill>
                  <a:srgbClr val="C00000"/>
                </a:solidFill>
                <a:latin typeface="ae_AlMohanad" pitchFamily="18" charset="-78"/>
                <a:cs typeface="ae_AlMohanad" pitchFamily="18" charset="-78"/>
              </a:rPr>
              <a:t>الأطفال العاجزين عن التعلم .</a:t>
            </a:r>
          </a:p>
          <a:p>
            <a:pPr marL="514350" indent="-514350" algn="r" rtl="1">
              <a:lnSpc>
                <a:spcPct val="200000"/>
              </a:lnSpc>
              <a:buFont typeface="+mj-lt"/>
              <a:buAutoNum type="arabicPeriod"/>
            </a:pPr>
            <a:r>
              <a:rPr lang="ar-SA" sz="2600" b="1" dirty="0">
                <a:solidFill>
                  <a:srgbClr val="C00000"/>
                </a:solidFill>
                <a:latin typeface="ae_AlMohanad" pitchFamily="18" charset="-78"/>
                <a:cs typeface="ae_AlMohanad" pitchFamily="18" charset="-78"/>
              </a:rPr>
              <a:t>مصطلح الإعاقة الخفية .</a:t>
            </a:r>
          </a:p>
        </p:txBody>
      </p:sp>
    </p:spTree>
    <p:extLst>
      <p:ext uri="{BB962C8B-B14F-4D97-AF65-F5344CB8AC3E}">
        <p14:creationId xmlns:p14="http://schemas.microsoft.com/office/powerpoint/2010/main" val="1199163315"/>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35496"/>
            <a:ext cx="7696200" cy="5873824"/>
          </a:xfrm>
        </p:spPr>
        <p:txBody>
          <a:bodyPr/>
          <a:lstStyle/>
          <a:p>
            <a:pPr marL="0" indent="0" algn="just" rtl="1">
              <a:lnSpc>
                <a:spcPts val="5540"/>
              </a:lnSpc>
              <a:buNone/>
            </a:pPr>
            <a:r>
              <a:rPr lang="ar-SA" sz="2600" b="1" dirty="0">
                <a:solidFill>
                  <a:srgbClr val="0070C0"/>
                </a:solidFill>
                <a:latin typeface="ae_AlMohanad" pitchFamily="18" charset="-78"/>
                <a:cs typeface="ae_AlMohanad" pitchFamily="18" charset="-78"/>
              </a:rPr>
              <a:t>يجمع موضوع صعوبات التعلم بين عدد من العلوم التي ساهمت في دراسته مثل : علم النفس وعلم الأعصاب ، وعلم أمراض الكلام والطب وعلم اللغة ، وعلم السمعيات وعلم البصريات وعلم الجينات والتربية الخاصة والتدريس العلاجي . </a:t>
            </a:r>
          </a:p>
          <a:p>
            <a:pPr marL="0" indent="0" algn="just" rtl="1">
              <a:lnSpc>
                <a:spcPts val="5540"/>
              </a:lnSpc>
              <a:buNone/>
            </a:pPr>
            <a:r>
              <a:rPr lang="ar-SA" b="1" dirty="0">
                <a:solidFill>
                  <a:srgbClr val="7030A0"/>
                </a:solidFill>
                <a:latin typeface="ae_Ouhod" pitchFamily="34" charset="-78"/>
                <a:cs typeface="ae_Ouhod" pitchFamily="34" charset="-78"/>
              </a:rPr>
              <a:t>تعريف صعوبات التعلم : </a:t>
            </a:r>
            <a:endParaRPr lang="ar-SA" sz="1100" b="1" dirty="0">
              <a:solidFill>
                <a:srgbClr val="0070C0"/>
              </a:solidFill>
              <a:latin typeface="ae_AlMohanad" pitchFamily="18" charset="-78"/>
              <a:cs typeface="ae_AlMohanad" pitchFamily="18" charset="-78"/>
            </a:endParaRPr>
          </a:p>
          <a:p>
            <a:pPr marL="514350" indent="-514350" algn="just" rtl="1">
              <a:lnSpc>
                <a:spcPts val="5540"/>
              </a:lnSpc>
              <a:buFont typeface="+mj-lt"/>
              <a:buAutoNum type="arabicPeriod"/>
            </a:pPr>
            <a:r>
              <a:rPr lang="ar-SA" sz="2600" b="1" dirty="0">
                <a:solidFill>
                  <a:srgbClr val="C00000"/>
                </a:solidFill>
                <a:latin typeface="ae_AlMohanad" pitchFamily="18" charset="-78"/>
                <a:cs typeface="ae_AlMohanad" pitchFamily="18" charset="-78"/>
              </a:rPr>
              <a:t>التعريف الطبي : </a:t>
            </a:r>
            <a:r>
              <a:rPr lang="ar-SA" sz="2600" b="1" dirty="0">
                <a:solidFill>
                  <a:srgbClr val="0070C0"/>
                </a:solidFill>
                <a:latin typeface="ae_AlMohanad" pitchFamily="18" charset="-78"/>
                <a:cs typeface="ae_AlMohanad" pitchFamily="18" charset="-78"/>
              </a:rPr>
              <a:t>يركز هذا التعريف على الأسباب العضوية لمظاهر صعوبات التعلم والتي تمثلت في الخلل العصبي أو تلف الدماغ .</a:t>
            </a:r>
            <a:endParaRPr lang="en-US" sz="2600" b="1" dirty="0">
              <a:solidFill>
                <a:srgbClr val="0070C0"/>
              </a:solidFill>
              <a:latin typeface="ae_Ouhod" pitchFamily="34" charset="-78"/>
              <a:cs typeface="ae_Ouhod" pitchFamily="34" charset="-78"/>
            </a:endParaRPr>
          </a:p>
        </p:txBody>
      </p:sp>
    </p:spTree>
    <p:extLst>
      <p:ext uri="{BB962C8B-B14F-4D97-AF65-F5344CB8AC3E}">
        <p14:creationId xmlns:p14="http://schemas.microsoft.com/office/powerpoint/2010/main" val="3634553407"/>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35496"/>
            <a:ext cx="7696200" cy="5873824"/>
          </a:xfrm>
        </p:spPr>
        <p:txBody>
          <a:bodyPr/>
          <a:lstStyle/>
          <a:p>
            <a:pPr marL="514350" indent="-514350" algn="just" rtl="1">
              <a:lnSpc>
                <a:spcPct val="150000"/>
              </a:lnSpc>
              <a:buFont typeface="+mj-lt"/>
              <a:buAutoNum type="arabicPeriod" startAt="2"/>
            </a:pPr>
            <a:r>
              <a:rPr lang="ar-SA" sz="2600" b="1" dirty="0">
                <a:solidFill>
                  <a:srgbClr val="C00000"/>
                </a:solidFill>
                <a:latin typeface="ae_AlMohanad" pitchFamily="18" charset="-78"/>
                <a:cs typeface="ae_AlMohanad" pitchFamily="18" charset="-78"/>
              </a:rPr>
              <a:t>التعريف التربوي: </a:t>
            </a:r>
            <a:r>
              <a:rPr lang="ar-SA" sz="2600" b="1" dirty="0">
                <a:solidFill>
                  <a:srgbClr val="0070C0"/>
                </a:solidFill>
                <a:latin typeface="ae_AlMohanad" pitchFamily="18" charset="-78"/>
                <a:cs typeface="ae_AlMohanad" pitchFamily="18" charset="-78"/>
              </a:rPr>
              <a:t>يركز هذا التعريف على نمو القدرات العقلية بطريقة غير منتظمة . كما يركز على مظاهر العجز الأكاديمي للطفل ، والتي تتمثل في العجز عن تعلم اللغة والقراءة والكتابة والتهجئة ، والتي لا تعود لأسباب عقلية أو حسية ، وأخيراً يركز التعريف على التباين بين التحصيل الأكاديمي والقدرة العقلية للفرد.</a:t>
            </a:r>
          </a:p>
          <a:p>
            <a:pPr marL="0" lvl="0" indent="0" algn="just" rtl="1">
              <a:lnSpc>
                <a:spcPts val="5540"/>
              </a:lnSpc>
              <a:buNone/>
            </a:pPr>
            <a:r>
              <a:rPr lang="ar-SA" sz="2400" b="1" dirty="0">
                <a:solidFill>
                  <a:srgbClr val="7030A0"/>
                </a:solidFill>
                <a:latin typeface="ae_Ouhod" pitchFamily="34" charset="-78"/>
                <a:cs typeface="ae_Ouhod" pitchFamily="34" charset="-78"/>
              </a:rPr>
              <a:t>تعريف الجمعية الوطنية الإستشارية للأطفال المعوقين: </a:t>
            </a:r>
          </a:p>
          <a:p>
            <a:pPr marL="0" lvl="0" indent="0" algn="just" rtl="1">
              <a:lnSpc>
                <a:spcPts val="5540"/>
              </a:lnSpc>
              <a:buNone/>
            </a:pPr>
            <a:r>
              <a:rPr kumimoji="0" lang="ar-SA" sz="2600" b="1" i="0" u="none" strike="noStrike" kern="0" cap="none" spc="0" normalizeH="0" baseline="0" noProof="0" dirty="0">
                <a:ln>
                  <a:noFill/>
                </a:ln>
                <a:solidFill>
                  <a:srgbClr val="0070C0"/>
                </a:solidFill>
                <a:effectLst/>
                <a:uLnTx/>
                <a:uFillTx/>
                <a:latin typeface="ae_AlMohanad" pitchFamily="18" charset="-78"/>
                <a:ea typeface="+mn-ea"/>
                <a:cs typeface="ae_AlMohanad" pitchFamily="18" charset="-78"/>
              </a:rPr>
              <a:t>عرفت الجمعية</a:t>
            </a:r>
            <a:r>
              <a:rPr kumimoji="0" lang="ar-SA" sz="2600" b="1" i="0" u="none" strike="noStrike" kern="0" cap="none" spc="0" normalizeH="0" noProof="0" dirty="0">
                <a:ln>
                  <a:noFill/>
                </a:ln>
                <a:solidFill>
                  <a:srgbClr val="0070C0"/>
                </a:solidFill>
                <a:effectLst/>
                <a:uLnTx/>
                <a:uFillTx/>
                <a:latin typeface="ae_AlMohanad" pitchFamily="18" charset="-78"/>
                <a:ea typeface="+mn-ea"/>
                <a:cs typeface="ae_AlMohanad" pitchFamily="18" charset="-78"/>
              </a:rPr>
              <a:t> الوطنية الإستشارية للأطفال المعوقين الأطفال ذوي صعوبات  التعلم : </a:t>
            </a:r>
            <a:endParaRPr kumimoji="0" lang="ar-SA" sz="2600" b="1" i="0" u="none" strike="noStrike" kern="0" cap="none" spc="0" normalizeH="0" baseline="0" noProof="0" dirty="0">
              <a:ln>
                <a:noFill/>
              </a:ln>
              <a:solidFill>
                <a:srgbClr val="0070C0"/>
              </a:solidFill>
              <a:effectLst/>
              <a:uLnTx/>
              <a:uFillTx/>
              <a:latin typeface="ae_AlMohanad" pitchFamily="18" charset="-78"/>
              <a:ea typeface="+mn-ea"/>
              <a:cs typeface="ae_AlMohanad" pitchFamily="18" charset="-78"/>
            </a:endParaRPr>
          </a:p>
          <a:p>
            <a:pPr marL="0" indent="0" algn="just" rtl="1">
              <a:lnSpc>
                <a:spcPct val="200000"/>
              </a:lnSpc>
              <a:buNone/>
            </a:pPr>
            <a:endParaRPr lang="ar-SA" sz="2600" b="1" dirty="0">
              <a:solidFill>
                <a:srgbClr val="0070C0"/>
              </a:solidFill>
              <a:latin typeface="ae_AlMohanad" pitchFamily="18" charset="-78"/>
              <a:cs typeface="ae_AlMohanad" pitchFamily="18" charset="-78"/>
            </a:endParaRPr>
          </a:p>
          <a:p>
            <a:pPr marL="0" indent="0" algn="just" rtl="1">
              <a:lnSpc>
                <a:spcPct val="200000"/>
              </a:lnSpc>
              <a:buNone/>
            </a:pPr>
            <a:endParaRPr lang="en-US" sz="2600" b="1" dirty="0">
              <a:solidFill>
                <a:srgbClr val="0070C0"/>
              </a:solidFill>
              <a:latin typeface="ae_Ouhod" pitchFamily="34" charset="-78"/>
              <a:cs typeface="ae_Ouhod" pitchFamily="34" charset="-78"/>
            </a:endParaRPr>
          </a:p>
        </p:txBody>
      </p:sp>
    </p:spTree>
    <p:extLst>
      <p:ext uri="{BB962C8B-B14F-4D97-AF65-F5344CB8AC3E}">
        <p14:creationId xmlns:p14="http://schemas.microsoft.com/office/powerpoint/2010/main" val="3449896015"/>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116632"/>
            <a:ext cx="7696200" cy="6624736"/>
          </a:xfrm>
        </p:spPr>
        <p:txBody>
          <a:bodyPr/>
          <a:lstStyle/>
          <a:p>
            <a:pPr marL="0" indent="0" algn="just" rtl="1">
              <a:lnSpc>
                <a:spcPts val="3500"/>
              </a:lnSpc>
              <a:buNone/>
            </a:pPr>
            <a:r>
              <a:rPr lang="ar-SA" sz="2600" b="1" dirty="0">
                <a:solidFill>
                  <a:srgbClr val="0070C0"/>
                </a:solidFill>
                <a:latin typeface="ae_AlMohanad" pitchFamily="18" charset="-78"/>
                <a:cs typeface="ae_AlMohanad" pitchFamily="18" charset="-78"/>
              </a:rPr>
              <a:t>إنهم أولئك الذين يظهرون إضطرابات في واحدة أو أكثر من العمليات النفسية الأساسية التي تتضمن فهم وإستعمال اللغة المكتوبة أو اللغة المنطوقة والتي تبدو في اضطرابات السمع والتفكير والكلام ، والقراءة والتهجئة والحساب والتي تعود إلى أسباب تتعلق بإصابة الدماغ البسيطة الوظيفية ، ولكنها لا تعود إلى أسباب تتعلق بالإعاقة العقلية ، أو السمعية أو البصرية أو غيرها من الإعاقات . </a:t>
            </a:r>
          </a:p>
          <a:p>
            <a:pPr marL="0" lvl="0" indent="0" algn="just" rtl="1">
              <a:lnSpc>
                <a:spcPts val="3500"/>
              </a:lnSpc>
              <a:buNone/>
            </a:pPr>
            <a:r>
              <a:rPr lang="ar-SA" sz="2400" b="1" dirty="0">
                <a:solidFill>
                  <a:srgbClr val="7030A0"/>
                </a:solidFill>
                <a:latin typeface="ae_Ouhod" pitchFamily="34" charset="-78"/>
                <a:cs typeface="ae_Ouhod" pitchFamily="34" charset="-78"/>
              </a:rPr>
              <a:t>نسبة صعوبات التعلم: </a:t>
            </a:r>
          </a:p>
          <a:p>
            <a:pPr marL="0" lvl="0" indent="0" algn="just" rtl="1">
              <a:lnSpc>
                <a:spcPts val="3500"/>
              </a:lnSpc>
              <a:buNone/>
            </a:pPr>
            <a:r>
              <a:rPr kumimoji="0" lang="ar-SA" sz="2600" b="1" i="0" u="none" strike="noStrike" kern="0" cap="none" spc="0" normalizeH="0" baseline="0" noProof="0" dirty="0">
                <a:ln>
                  <a:noFill/>
                </a:ln>
                <a:solidFill>
                  <a:srgbClr val="0070C0"/>
                </a:solidFill>
                <a:effectLst/>
                <a:uLnTx/>
                <a:uFillTx/>
                <a:latin typeface="ae_AlMohanad" pitchFamily="18" charset="-78"/>
                <a:ea typeface="+mn-ea"/>
                <a:cs typeface="ae_AlMohanad" pitchFamily="18" charset="-78"/>
              </a:rPr>
              <a:t>اختلفت</a:t>
            </a:r>
            <a:r>
              <a:rPr kumimoji="0" lang="ar-SA" sz="2600" b="1" i="0" u="none" strike="noStrike" kern="0" cap="none" spc="0" normalizeH="0" noProof="0" dirty="0">
                <a:ln>
                  <a:noFill/>
                </a:ln>
                <a:solidFill>
                  <a:srgbClr val="0070C0"/>
                </a:solidFill>
                <a:effectLst/>
                <a:uLnTx/>
                <a:uFillTx/>
                <a:latin typeface="ae_AlMohanad" pitchFamily="18" charset="-78"/>
                <a:ea typeface="+mn-ea"/>
                <a:cs typeface="ae_AlMohanad" pitchFamily="18" charset="-78"/>
              </a:rPr>
              <a:t> الدراسات في تقديرها لنسبة طلبة المدارس الإبتدائية الذين يعانون من صعوبات التعلم إذ يعود ذلك إلى نوع التعريف المستخدم لصعوبة التعلم . </a:t>
            </a:r>
            <a:endParaRPr kumimoji="0" lang="ar-SA" sz="2600" b="1" i="0" u="none" strike="noStrike" kern="0" cap="none" spc="0" normalizeH="0" baseline="0" noProof="0" dirty="0">
              <a:ln>
                <a:noFill/>
              </a:ln>
              <a:solidFill>
                <a:srgbClr val="0070C0"/>
              </a:solidFill>
              <a:effectLst/>
              <a:uLnTx/>
              <a:uFillTx/>
              <a:latin typeface="ae_AlMohanad" pitchFamily="18" charset="-78"/>
              <a:ea typeface="+mn-ea"/>
              <a:cs typeface="ae_AlMohanad" pitchFamily="18" charset="-78"/>
            </a:endParaRPr>
          </a:p>
          <a:p>
            <a:pPr marL="0" lvl="0" indent="0" algn="just" rtl="1">
              <a:lnSpc>
                <a:spcPts val="3500"/>
              </a:lnSpc>
              <a:buNone/>
            </a:pPr>
            <a:r>
              <a:rPr kumimoji="0" lang="ar-SA" sz="2600" b="1" i="0" u="none" strike="noStrike" kern="0" cap="none" spc="0" normalizeH="0" baseline="0" noProof="0" dirty="0">
                <a:ln>
                  <a:noFill/>
                </a:ln>
                <a:solidFill>
                  <a:srgbClr val="0070C0"/>
                </a:solidFill>
                <a:effectLst/>
                <a:uLnTx/>
                <a:uFillTx/>
                <a:latin typeface="ae_AlMohanad" pitchFamily="18" charset="-78"/>
                <a:ea typeface="+mn-ea"/>
                <a:cs typeface="ae_AlMohanad" pitchFamily="18" charset="-78"/>
              </a:rPr>
              <a:t>أن نسبة صعوبات التعلم هي أعلى من نسب بقية الإعاقات الأخرى في المرحلة الإبتدائية . </a:t>
            </a:r>
          </a:p>
        </p:txBody>
      </p:sp>
    </p:spTree>
    <p:extLst>
      <p:ext uri="{BB962C8B-B14F-4D97-AF65-F5344CB8AC3E}">
        <p14:creationId xmlns:p14="http://schemas.microsoft.com/office/powerpoint/2010/main" val="2914705605"/>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27384"/>
            <a:ext cx="7696200" cy="6624736"/>
          </a:xfrm>
        </p:spPr>
        <p:txBody>
          <a:bodyPr/>
          <a:lstStyle/>
          <a:p>
            <a:pPr marL="0" lvl="0" indent="0" algn="just" rtl="1">
              <a:lnSpc>
                <a:spcPts val="3800"/>
              </a:lnSpc>
              <a:buNone/>
            </a:pPr>
            <a:r>
              <a:rPr lang="ar-SA" b="1" dirty="0">
                <a:solidFill>
                  <a:srgbClr val="7030A0"/>
                </a:solidFill>
                <a:latin typeface="ae_Ouhod" pitchFamily="34" charset="-78"/>
                <a:cs typeface="ae_Ouhod" pitchFamily="34" charset="-78"/>
              </a:rPr>
              <a:t>محكات صعوبات التعلم: </a:t>
            </a:r>
          </a:p>
          <a:p>
            <a:pPr marL="514350" indent="-514350" algn="just" rtl="1">
              <a:lnSpc>
                <a:spcPts val="3800"/>
              </a:lnSpc>
              <a:buFont typeface="+mj-lt"/>
              <a:buAutoNum type="arabicPeriod"/>
            </a:pPr>
            <a:r>
              <a:rPr lang="ar-SA" sz="2600" b="1" dirty="0">
                <a:solidFill>
                  <a:srgbClr val="C00000"/>
                </a:solidFill>
                <a:latin typeface="ae_AlMohanad" pitchFamily="18" charset="-78"/>
                <a:cs typeface="ae_AlMohanad" pitchFamily="18" charset="-78"/>
              </a:rPr>
              <a:t>محك الإستبعاد . </a:t>
            </a:r>
          </a:p>
          <a:p>
            <a:pPr marL="514350" indent="-514350" algn="just" rtl="1">
              <a:lnSpc>
                <a:spcPts val="3800"/>
              </a:lnSpc>
              <a:buFont typeface="+mj-lt"/>
              <a:buAutoNum type="arabicPeriod"/>
            </a:pPr>
            <a:r>
              <a:rPr lang="ar-SA" sz="2600" b="1" dirty="0">
                <a:solidFill>
                  <a:srgbClr val="C00000"/>
                </a:solidFill>
                <a:latin typeface="ae_AlMohanad" pitchFamily="18" charset="-78"/>
                <a:cs typeface="ae_AlMohanad" pitchFamily="18" charset="-78"/>
              </a:rPr>
              <a:t>محك التباعد .</a:t>
            </a:r>
          </a:p>
          <a:p>
            <a:pPr marL="514350" indent="-514350" algn="just" rtl="1">
              <a:lnSpc>
                <a:spcPts val="3800"/>
              </a:lnSpc>
              <a:buFont typeface="+mj-lt"/>
              <a:buAutoNum type="arabicPeriod"/>
            </a:pPr>
            <a:r>
              <a:rPr lang="ar-SA" sz="2600" b="1" dirty="0">
                <a:solidFill>
                  <a:srgbClr val="C00000"/>
                </a:solidFill>
                <a:latin typeface="ae_AlMohanad" pitchFamily="18" charset="-78"/>
                <a:cs typeface="ae_AlMohanad" pitchFamily="18" charset="-78"/>
              </a:rPr>
              <a:t>محك التربية الخاصة . </a:t>
            </a:r>
          </a:p>
        </p:txBody>
      </p:sp>
    </p:spTree>
    <p:extLst>
      <p:ext uri="{BB962C8B-B14F-4D97-AF65-F5344CB8AC3E}">
        <p14:creationId xmlns:p14="http://schemas.microsoft.com/office/powerpoint/2010/main" val="3400592703"/>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CA5646-B73D-46A0-BA21-F9DB057B62DD}"/>
              </a:ext>
            </a:extLst>
          </p:cNvPr>
          <p:cNvSpPr>
            <a:spLocks noGrp="1"/>
          </p:cNvSpPr>
          <p:nvPr>
            <p:ph idx="1"/>
          </p:nvPr>
        </p:nvSpPr>
        <p:spPr>
          <a:xfrm>
            <a:off x="685800" y="1484784"/>
            <a:ext cx="7696200" cy="4608512"/>
          </a:xfrm>
        </p:spPr>
        <p:txBody>
          <a:bodyPr/>
          <a:lstStyle/>
          <a:p>
            <a:pPr marL="0" lvl="0" indent="0" algn="just" rtl="1">
              <a:lnSpc>
                <a:spcPts val="3800"/>
              </a:lnSpc>
              <a:buNone/>
            </a:pPr>
            <a:r>
              <a:rPr lang="ar-SA" b="1" dirty="0">
                <a:solidFill>
                  <a:srgbClr val="7030A0"/>
                </a:solidFill>
                <a:latin typeface="ae_Ouhod" pitchFamily="34" charset="-78"/>
                <a:cs typeface="ae_Ouhod" pitchFamily="34" charset="-78"/>
              </a:rPr>
              <a:t>مظاهر صعوبات التعلم: </a:t>
            </a:r>
          </a:p>
          <a:p>
            <a:pPr marL="0" indent="0" algn="just" rtl="1">
              <a:lnSpc>
                <a:spcPts val="3800"/>
              </a:lnSpc>
              <a:buNone/>
            </a:pPr>
            <a:r>
              <a:rPr lang="ar-SA" b="1" dirty="0">
                <a:solidFill>
                  <a:srgbClr val="00B050"/>
                </a:solidFill>
                <a:latin typeface="ae_Ouhod" pitchFamily="34" charset="-78"/>
                <a:cs typeface="ae_Ouhod" pitchFamily="34" charset="-78"/>
              </a:rPr>
              <a:t>أولاً: المظاهر السلوكية: </a:t>
            </a:r>
          </a:p>
          <a:p>
            <a:pPr marL="0" indent="0" algn="just" rtl="1">
              <a:lnSpc>
                <a:spcPts val="3800"/>
              </a:lnSpc>
              <a:buNone/>
            </a:pPr>
            <a:r>
              <a:rPr lang="ar-SA" b="1" dirty="0">
                <a:solidFill>
                  <a:srgbClr val="C00000"/>
                </a:solidFill>
                <a:latin typeface="ae_AlMohanad" pitchFamily="18" charset="-78"/>
                <a:cs typeface="ae_AlMohanad" pitchFamily="18" charset="-78"/>
              </a:rPr>
              <a:t>أ. صعوبة الإدراك والتمييز بين الأشياء : </a:t>
            </a:r>
          </a:p>
          <a:p>
            <a:pPr marL="0" indent="0" algn="just" rtl="1">
              <a:lnSpc>
                <a:spcPts val="3800"/>
              </a:lnSpc>
              <a:buNone/>
            </a:pPr>
            <a:r>
              <a:rPr lang="ar-SA" b="1" dirty="0">
                <a:solidFill>
                  <a:srgbClr val="0070C0"/>
                </a:solidFill>
                <a:latin typeface="ae_AlMohanad" pitchFamily="18" charset="-78"/>
                <a:cs typeface="ae_AlMohanad" pitchFamily="18" charset="-78"/>
              </a:rPr>
              <a:t>ويقصد بذلك إنه يصعب على الطفل أن يميز بين الشكل والأرضية لموقف ما ، كما يصعب عليه أن يدرك الشكل أو المثير . </a:t>
            </a:r>
          </a:p>
          <a:p>
            <a:pPr algn="just" rtl="1">
              <a:lnSpc>
                <a:spcPts val="3800"/>
              </a:lnSpc>
              <a:buFont typeface="Wingdings" pitchFamily="2" charset="2"/>
              <a:buChar char="§"/>
            </a:pPr>
            <a:r>
              <a:rPr lang="ar-SA" b="1" dirty="0">
                <a:solidFill>
                  <a:srgbClr val="FF0000"/>
                </a:solidFill>
                <a:latin typeface="ae_AlMohanad" pitchFamily="18" charset="-78"/>
                <a:cs typeface="ae_AlMohanad" pitchFamily="18" charset="-78"/>
              </a:rPr>
              <a:t>صعوبات الكتابة تسمى </a:t>
            </a:r>
            <a:r>
              <a:rPr lang="ar-SA" b="1" dirty="0" err="1">
                <a:solidFill>
                  <a:srgbClr val="FF0000"/>
                </a:solidFill>
                <a:latin typeface="ae_AlMohanad" pitchFamily="18" charset="-78"/>
                <a:cs typeface="ae_AlMohanad" pitchFamily="18" charset="-78"/>
              </a:rPr>
              <a:t>دسقرافيا</a:t>
            </a:r>
            <a:r>
              <a:rPr lang="ar-SA" b="1" dirty="0">
                <a:solidFill>
                  <a:srgbClr val="FF0000"/>
                </a:solidFill>
                <a:latin typeface="ae_AlMohanad" pitchFamily="18" charset="-78"/>
                <a:cs typeface="ae_AlMohanad" pitchFamily="18" charset="-78"/>
              </a:rPr>
              <a:t>.</a:t>
            </a:r>
          </a:p>
          <a:p>
            <a:pPr algn="just" rtl="1">
              <a:lnSpc>
                <a:spcPts val="3800"/>
              </a:lnSpc>
              <a:buFont typeface="Wingdings" pitchFamily="2" charset="2"/>
              <a:buChar char="§"/>
            </a:pPr>
            <a:r>
              <a:rPr lang="ar-SA" b="1" dirty="0">
                <a:solidFill>
                  <a:srgbClr val="FF0000"/>
                </a:solidFill>
                <a:latin typeface="ae_AlMohanad" pitchFamily="18" charset="-78"/>
                <a:cs typeface="ae_AlMohanad" pitchFamily="18" charset="-78"/>
              </a:rPr>
              <a:t>صعوبات القراءة تسمى </a:t>
            </a:r>
            <a:r>
              <a:rPr lang="ar-SA" b="1" dirty="0" err="1">
                <a:solidFill>
                  <a:srgbClr val="FF0000"/>
                </a:solidFill>
                <a:latin typeface="ae_AlMohanad" pitchFamily="18" charset="-78"/>
                <a:cs typeface="ae_AlMohanad" pitchFamily="18" charset="-78"/>
              </a:rPr>
              <a:t>دسلكسيا</a:t>
            </a:r>
            <a:r>
              <a:rPr lang="ar-SA" b="1" dirty="0">
                <a:solidFill>
                  <a:srgbClr val="FF0000"/>
                </a:solidFill>
                <a:latin typeface="ae_AlMohanad" pitchFamily="18" charset="-78"/>
                <a:cs typeface="ae_AlMohanad" pitchFamily="18" charset="-78"/>
              </a:rPr>
              <a:t>.</a:t>
            </a:r>
            <a:endParaRPr lang="en-US" b="1" dirty="0">
              <a:solidFill>
                <a:srgbClr val="FF0000"/>
              </a:solidFill>
              <a:latin typeface="ae_AlMohanad" pitchFamily="18" charset="-78"/>
              <a:cs typeface="ae_AlMohanad" pitchFamily="18" charset="-78"/>
            </a:endParaRPr>
          </a:p>
          <a:p>
            <a:endParaRPr lang="ar-SA" dirty="0"/>
          </a:p>
        </p:txBody>
      </p:sp>
    </p:spTree>
    <p:extLst>
      <p:ext uri="{BB962C8B-B14F-4D97-AF65-F5344CB8AC3E}">
        <p14:creationId xmlns:p14="http://schemas.microsoft.com/office/powerpoint/2010/main" val="945584682"/>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27384"/>
            <a:ext cx="7696200" cy="6624736"/>
          </a:xfrm>
        </p:spPr>
        <p:txBody>
          <a:bodyPr/>
          <a:lstStyle/>
          <a:p>
            <a:pPr marL="0" indent="0" algn="just" rtl="1">
              <a:lnSpc>
                <a:spcPts val="3400"/>
              </a:lnSpc>
              <a:buNone/>
            </a:pPr>
            <a:r>
              <a:rPr lang="ar-SA" sz="2600" b="1" dirty="0">
                <a:solidFill>
                  <a:srgbClr val="C00000"/>
                </a:solidFill>
                <a:latin typeface="ae_AlMohanad" pitchFamily="18" charset="-78"/>
                <a:cs typeface="ae_AlMohanad" pitchFamily="18" charset="-78"/>
              </a:rPr>
              <a:t>ب. الإستمرار في النشاط دون توقف: </a:t>
            </a:r>
          </a:p>
          <a:p>
            <a:pPr marL="0" indent="0" algn="just" rtl="1">
              <a:lnSpc>
                <a:spcPts val="3400"/>
              </a:lnSpc>
              <a:buNone/>
            </a:pPr>
            <a:r>
              <a:rPr lang="ar-SA" sz="2600" b="1" dirty="0">
                <a:solidFill>
                  <a:srgbClr val="0070C0"/>
                </a:solidFill>
                <a:latin typeface="ae_AlMohanad" pitchFamily="18" charset="-78"/>
                <a:cs typeface="ae_AlMohanad" pitchFamily="18" charset="-78"/>
              </a:rPr>
              <a:t>يعني ذلك أن يستمر الطفل في النشاط المطلوب منه دون أن يدرك نهايته ، يكتب الأرقام 1 ، 2 ، 3 على صفحة من صفحات كراسته ، فإنه يستمر في ذلك حتى بعد نهاية الصفحة وقد يستمر في ذلك على المقعد الذي يكتب عليه . </a:t>
            </a:r>
          </a:p>
          <a:p>
            <a:pPr marL="0" indent="0" algn="just" rtl="1">
              <a:lnSpc>
                <a:spcPts val="3400"/>
              </a:lnSpc>
              <a:buNone/>
            </a:pPr>
            <a:r>
              <a:rPr lang="ar-SA" sz="2600" b="1" dirty="0">
                <a:solidFill>
                  <a:srgbClr val="C00000"/>
                </a:solidFill>
                <a:latin typeface="ae_AlMohanad" pitchFamily="18" charset="-78"/>
                <a:cs typeface="ae_AlMohanad" pitchFamily="18" charset="-78"/>
              </a:rPr>
              <a:t>ج. إضطراب المفاهيم: </a:t>
            </a:r>
          </a:p>
          <a:p>
            <a:pPr marL="0" indent="0" algn="just" rtl="1">
              <a:lnSpc>
                <a:spcPts val="3400"/>
              </a:lnSpc>
              <a:buNone/>
            </a:pPr>
            <a:r>
              <a:rPr lang="ar-SA" sz="2600" b="1" dirty="0">
                <a:solidFill>
                  <a:srgbClr val="0070C0"/>
                </a:solidFill>
                <a:latin typeface="ae_AlMohanad" pitchFamily="18" charset="-78"/>
                <a:cs typeface="ae_AlMohanad" pitchFamily="18" charset="-78"/>
              </a:rPr>
              <a:t>يبدو ذلك في صعوبة التمييز بين المفاهيم المتجانسة أو المتقاربة مثل مفهومي ملح وسكر ، أو التمييز بين أيام الأسبوع أو الأطوال أو الإتجاهات أو الإشكال الهندسية.</a:t>
            </a:r>
          </a:p>
          <a:p>
            <a:pPr marL="0" indent="0" algn="just" rtl="1">
              <a:lnSpc>
                <a:spcPts val="3400"/>
              </a:lnSpc>
              <a:buNone/>
            </a:pPr>
            <a:r>
              <a:rPr lang="ar-SA" sz="2600" b="1" dirty="0">
                <a:solidFill>
                  <a:srgbClr val="C00000"/>
                </a:solidFill>
                <a:latin typeface="ae_AlMohanad" pitchFamily="18" charset="-78"/>
                <a:cs typeface="ae_AlMohanad" pitchFamily="18" charset="-78"/>
              </a:rPr>
              <a:t>د. إضطراب السلوك الحركي الزائد: </a:t>
            </a:r>
          </a:p>
          <a:p>
            <a:pPr marL="0" indent="0" algn="just" rtl="1">
              <a:lnSpc>
                <a:spcPts val="3400"/>
              </a:lnSpc>
              <a:buNone/>
            </a:pPr>
            <a:r>
              <a:rPr lang="ar-SA" sz="2600" b="1" dirty="0">
                <a:solidFill>
                  <a:srgbClr val="0070C0"/>
                </a:solidFill>
                <a:latin typeface="ae_AlMohanad" pitchFamily="18" charset="-78"/>
                <a:cs typeface="ae_AlMohanad" pitchFamily="18" charset="-78"/>
              </a:rPr>
              <a:t>ويقصد بذلك أن يظهر الطفل إضطراباً في التوازن الحركي أو المشي أو صعوبة البقاء في مكان واحد وصعوبة في القبض على الأشياء بالطريقة المألوفة عند الأطفال العاديين الذين يماثلونه في العمر الزمني.</a:t>
            </a:r>
          </a:p>
          <a:p>
            <a:pPr marL="0" indent="0" algn="just" rtl="1">
              <a:lnSpc>
                <a:spcPts val="3400"/>
              </a:lnSpc>
              <a:buNone/>
            </a:pPr>
            <a:endParaRPr lang="ar-SA" sz="2600" b="1" dirty="0">
              <a:solidFill>
                <a:srgbClr val="0070C0"/>
              </a:solidFill>
              <a:latin typeface="ae_AlMohanad" pitchFamily="18" charset="-78"/>
              <a:cs typeface="ae_AlMohanad" pitchFamily="18" charset="-78"/>
            </a:endParaRPr>
          </a:p>
        </p:txBody>
      </p:sp>
    </p:spTree>
    <p:extLst>
      <p:ext uri="{BB962C8B-B14F-4D97-AF65-F5344CB8AC3E}">
        <p14:creationId xmlns:p14="http://schemas.microsoft.com/office/powerpoint/2010/main" val="949626665"/>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96" y="-27384"/>
            <a:ext cx="7696200" cy="6624736"/>
          </a:xfrm>
        </p:spPr>
        <p:txBody>
          <a:bodyPr/>
          <a:lstStyle/>
          <a:p>
            <a:pPr marL="0" indent="0" algn="just" rtl="1">
              <a:lnSpc>
                <a:spcPct val="150000"/>
              </a:lnSpc>
              <a:buNone/>
            </a:pPr>
            <a:r>
              <a:rPr lang="ar-SA" sz="2600" b="1" dirty="0">
                <a:solidFill>
                  <a:srgbClr val="00B050"/>
                </a:solidFill>
                <a:latin typeface="ae_Ouhod" pitchFamily="34" charset="-78"/>
                <a:cs typeface="ae_Ouhod" pitchFamily="34" charset="-78"/>
              </a:rPr>
              <a:t>ثانياً: المظاهر العصبية(البيولوجية): </a:t>
            </a:r>
          </a:p>
          <a:p>
            <a:pPr marL="514350" indent="-514350" algn="just" rtl="1">
              <a:lnSpc>
                <a:spcPct val="150000"/>
              </a:lnSpc>
              <a:buFont typeface="+mj-lt"/>
              <a:buAutoNum type="arabicPeriod"/>
            </a:pPr>
            <a:r>
              <a:rPr lang="ar-SA" sz="2600" b="1" dirty="0">
                <a:solidFill>
                  <a:srgbClr val="C00000"/>
                </a:solidFill>
                <a:latin typeface="ae_AlMohanad" pitchFamily="18" charset="-78"/>
                <a:cs typeface="ae_AlMohanad" pitchFamily="18" charset="-78"/>
              </a:rPr>
              <a:t>الإشارات العصبية الخفيفة : </a:t>
            </a:r>
            <a:r>
              <a:rPr lang="ar-SA" sz="2600" b="1" dirty="0">
                <a:solidFill>
                  <a:srgbClr val="0070C0"/>
                </a:solidFill>
                <a:latin typeface="ae_AlMohanad" pitchFamily="18" charset="-78"/>
                <a:cs typeface="ae_AlMohanad" pitchFamily="18" charset="-78"/>
              </a:rPr>
              <a:t>ويبدو ذلك في ظهور بعض الإشارات العصبية في مظاهر المهارات الحركية الدقيقة . </a:t>
            </a:r>
          </a:p>
          <a:p>
            <a:pPr marL="514350" indent="-514350" algn="just" rtl="1">
              <a:lnSpc>
                <a:spcPct val="150000"/>
              </a:lnSpc>
              <a:buFont typeface="+mj-lt"/>
              <a:buAutoNum type="arabicPeriod"/>
            </a:pPr>
            <a:r>
              <a:rPr lang="ar-SA" sz="2600" b="1" dirty="0">
                <a:solidFill>
                  <a:srgbClr val="C00000"/>
                </a:solidFill>
                <a:latin typeface="ae_AlMohanad" pitchFamily="18" charset="-78"/>
                <a:cs typeface="ae_AlMohanad" pitchFamily="18" charset="-78"/>
              </a:rPr>
              <a:t>الإضطرابات العصبية المزمنة : </a:t>
            </a:r>
            <a:r>
              <a:rPr lang="ar-SA" sz="2600" b="1" dirty="0">
                <a:solidFill>
                  <a:srgbClr val="0070C0"/>
                </a:solidFill>
                <a:latin typeface="ae_AlMohanad" pitchFamily="18" charset="-78"/>
                <a:cs typeface="ae_AlMohanad" pitchFamily="18" charset="-78"/>
              </a:rPr>
              <a:t>والتي تعود إلى إصابة الدماغ وتحدث قبل الولادة أو أثناءها أو بعدها .</a:t>
            </a:r>
          </a:p>
          <a:p>
            <a:pPr marL="514350" indent="-514350" algn="just" rtl="1">
              <a:lnSpc>
                <a:spcPct val="150000"/>
              </a:lnSpc>
              <a:buFont typeface="+mj-lt"/>
              <a:buAutoNum type="arabicPeriod"/>
            </a:pPr>
            <a:r>
              <a:rPr lang="ar-SA" sz="2600" b="1" dirty="0">
                <a:solidFill>
                  <a:srgbClr val="C00000"/>
                </a:solidFill>
                <a:latin typeface="ae_AlMohanad" pitchFamily="18" charset="-78"/>
                <a:cs typeface="ae_AlMohanad" pitchFamily="18" charset="-78"/>
              </a:rPr>
              <a:t>خلو عائلة الفرد من الإعاقة العقلية : </a:t>
            </a:r>
            <a:r>
              <a:rPr lang="ar-SA" sz="2600" b="1" dirty="0">
                <a:solidFill>
                  <a:srgbClr val="0070C0"/>
                </a:solidFill>
                <a:latin typeface="ae_AlMohanad" pitchFamily="18" charset="-78"/>
                <a:cs typeface="ae_AlMohanad" pitchFamily="18" charset="-78"/>
              </a:rPr>
              <a:t>ويعني ذلك أن الأطفال ذوي صعوبات التعلم هم من الأطفال العاديين غير المعوقيين عقلياً كما أن تاريخهم الأسري لا يشير إلى ظهور حالات الإعاقة العقلية لديهم أو لدى أسرهم . </a:t>
            </a:r>
            <a:endParaRPr lang="en-US" sz="2600" b="1" dirty="0">
              <a:solidFill>
                <a:srgbClr val="0070C0"/>
              </a:solidFill>
              <a:latin typeface="ae_AlMohanad" pitchFamily="18" charset="-78"/>
              <a:cs typeface="ae_AlMohanad" pitchFamily="18" charset="-78"/>
            </a:endParaRPr>
          </a:p>
        </p:txBody>
      </p:sp>
    </p:spTree>
    <p:extLst>
      <p:ext uri="{BB962C8B-B14F-4D97-AF65-F5344CB8AC3E}">
        <p14:creationId xmlns:p14="http://schemas.microsoft.com/office/powerpoint/2010/main" val="2618376691"/>
      </p:ext>
    </p:extLst>
  </p:cSld>
  <p:clrMapOvr>
    <a:masterClrMapping/>
  </p:clrMapOvr>
  <p:transition>
    <p:dissolve/>
  </p:transition>
</p:sld>
</file>

<file path=ppt/theme/theme1.xml><?xml version="1.0" encoding="utf-8"?>
<a:theme xmlns:a="http://schemas.openxmlformats.org/drawingml/2006/main" name="K-3 class rules">
  <a:themeElements>
    <a:clrScheme name="Class Rules for Third Grade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lass Rules for Third Grad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lass Rules for Third Grade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lass Rules for Third Grade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lass Rules for Third Grade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lass Rules for Third Grade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lass Rules for Third Grade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lass Rules for Third Grade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lass Rules for Third Grade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lass Rules for Third Grade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K-3 class rules</Template>
  <TotalTime>187</TotalTime>
  <Words>1067</Words>
  <Application>Microsoft Office PowerPoint</Application>
  <PresentationFormat>On-screen Show (4:3)</PresentationFormat>
  <Paragraphs>72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ae_AlMohanad</vt:lpstr>
      <vt:lpstr>ae_Ouhod</vt:lpstr>
      <vt:lpstr>B Arash</vt:lpstr>
      <vt:lpstr>Comic Sans MS</vt:lpstr>
      <vt:lpstr>Wingdings</vt:lpstr>
      <vt:lpstr>K-3 class rules</vt:lpstr>
      <vt:lpstr>صعوبات التعلم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صعوبات التعلم</dc:title>
  <dc:creator>Nader</dc:creator>
  <cp:lastModifiedBy>ahdab Al Ghreri</cp:lastModifiedBy>
  <cp:revision>24</cp:revision>
  <dcterms:created xsi:type="dcterms:W3CDTF">2017-11-10T20:55:16Z</dcterms:created>
  <dcterms:modified xsi:type="dcterms:W3CDTF">2017-11-28T11:42:04Z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TC063649261033</vt:lpwstr>
  </property>
</Properties>
</file>