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0"/>
  </p:notesMasterIdLst>
  <p:sldIdLst>
    <p:sldId id="258" r:id="rId2"/>
    <p:sldId id="259" r:id="rId3"/>
    <p:sldId id="261" r:id="rId4"/>
    <p:sldId id="263" r:id="rId5"/>
    <p:sldId id="277" r:id="rId6"/>
    <p:sldId id="278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9" r:id="rId16"/>
    <p:sldId id="280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f-N6_eUOGQ?list=PL5KFORSeVL__zNQvwB--531SxuJah5H5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you name any such</a:t>
            </a:r>
            <a:r>
              <a:rPr lang="en-US" baseline="0" dirty="0" smtClean="0"/>
              <a:t>, similar cases that you know happened to an engineer?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8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your boss tries</a:t>
            </a:r>
            <a:r>
              <a:rPr lang="en-US" baseline="0" dirty="0" smtClean="0"/>
              <a:t> to even make it look like it is the “ethical” thing to do to modify the report!!!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2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i.e. as a person who has a duty to his family (e.g. earning a living)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2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3462F7-8A22-45EF-9EC0-A33DCAF5679C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583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5665CA-CF3C-4A75-8821-3213D4877E80}" type="slidenum">
              <a:rPr lang="en-US" altLang="en-US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MS PGothic" panose="020B0600070205080204" pitchFamily="34" charset="-128"/>
              </a:rPr>
              <a:t>Watch it here: </a:t>
            </a:r>
            <a:r>
              <a:rPr lang="en-US" altLang="en-US" b="1" dirty="0" smtClean="0">
                <a:ea typeface="MS PGothic" panose="020B0600070205080204" pitchFamily="34" charset="-128"/>
              </a:rPr>
              <a:t>https://youtu.be/QbtY_Wl-hYI?list=PLA61bxD8Jg-1qNd6xBY6A4_mD-fOOMwAI</a:t>
            </a:r>
          </a:p>
        </p:txBody>
      </p:sp>
    </p:spTree>
    <p:extLst>
      <p:ext uri="{BB962C8B-B14F-4D97-AF65-F5344CB8AC3E}">
        <p14:creationId xmlns:p14="http://schemas.microsoft.com/office/powerpoint/2010/main" val="51489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72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https://youtu.be/df-N6_eUOGQ?list=PL5KFORSeVL__zNQvwB--531SxuJah5H50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7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2D0BD6-376F-4E4B-BC97-36DC095231F8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Moral: </a:t>
            </a:r>
            <a:r>
              <a:rPr lang="ar-SA" dirty="0" smtClean="0"/>
              <a:t>قيم</a:t>
            </a:r>
            <a:r>
              <a:rPr lang="en-US" dirty="0" smtClean="0"/>
              <a:t>; ethics: </a:t>
            </a:r>
            <a:r>
              <a:rPr lang="ar-SA" dirty="0" smtClean="0"/>
              <a:t>أخلاقيات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9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DF2D04-CB24-4E90-8C0A-DA0435A57819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</a:t>
            </a:r>
            <a:r>
              <a:rPr lang="en-US" baseline="0" dirty="0" smtClean="0"/>
              <a:t> Ethics: are the science of morals (e.g. ethics at your job), and Morals: are the practice of ethics (e.g. what is considered right or wrong in your society)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6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97367D-70D3-4C45-9E3A-2EBD72C80D8A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Should he</a:t>
            </a:r>
            <a:r>
              <a:rPr lang="en-US" baseline="0" dirty="0" smtClean="0"/>
              <a:t> just use it for a while then delete it? A: it is unethical to use what you have no right to use (it’s just another form of stealing)!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A: it’s just like piracy,</a:t>
            </a:r>
            <a:r>
              <a:rPr lang="en-US" baseline="0" dirty="0" smtClean="0"/>
              <a:t> just another form of stealing!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2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C5667A-FF0F-47D9-BF08-FD8B6C742B19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Can you name some other examples of such legal but immoral cases? Most unethical situations are like that, BTW!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40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EB377A-7D3C-462A-863D-E73344EC860E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Would you do it?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1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This is called “extortion” (i.e. making it easy for you to make the wrong decision </a:t>
            </a:r>
            <a:r>
              <a:rPr lang="en-US" dirty="0" smtClean="0">
                <a:sym typeface="Wingdings" panose="05000000000000000000" pitchFamily="2" charset="2"/>
              </a:rPr>
              <a:t>);</a:t>
            </a:r>
            <a:r>
              <a:rPr lang="en-US" baseline="0" dirty="0" smtClean="0">
                <a:sym typeface="Wingdings" panose="05000000000000000000" pitchFamily="2" charset="2"/>
              </a:rPr>
              <a:t> A: this is of course extremely unethical, given of course the possibility of “moderate earthquakes”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0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6AC2-5EE6-42FD-A677-6033812A3C45}" type="datetime1">
              <a:rPr lang="en-US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EB26-0F93-4D5B-BE85-0015CA4D4ADA}" type="datetime1">
              <a:rPr lang="en-US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EC99-E14B-4805-98FE-A437494EC095}" type="datetime1">
              <a:rPr lang="en-US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392" y="6400799"/>
            <a:ext cx="630238" cy="2762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B598-7DFC-4AD5-9041-153F36CA83C7}" type="datetime1">
              <a:rPr lang="en-US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77B0-5726-455B-B147-F3E80BBB0343}" type="datetime1">
              <a:rPr lang="en-US" smtClean="0"/>
              <a:t>11/12/2017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C85F-36E0-4369-B0D8-BE521C07F214}" type="datetime1">
              <a:rPr lang="en-US" smtClean="0"/>
              <a:t>11/12/2017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091D-B883-4794-B57F-93B478AC3D81}" type="datetime1">
              <a:rPr lang="en-US" smtClean="0"/>
              <a:t>11/12/2017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3080-B7B1-4667-B5D0-13D2A46C99BB}" type="datetime1">
              <a:rPr lang="en-US" smtClean="0"/>
              <a:t>11/12/2017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0586-4FE1-4D7E-9363-A5217EE9E4C7}" type="datetime1">
              <a:rPr lang="en-US" smtClean="0"/>
              <a:t>11/12/2017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802A-7C27-4D0D-8B1E-3D9BE66249CD}" type="datetime1">
              <a:rPr lang="en-US" smtClean="0"/>
              <a:t>11/12/2017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B05D49-64C7-42FE-9844-109D0679B273}" type="datetime1">
              <a:rPr lang="en-US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f-N6_eUOGQ?list=PL5KFORSeVL__zNQvwB--531SxuJah5H5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1944365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12.</a:t>
            </a:r>
            <a:r>
              <a:rPr lang="en-US" altLang="en-US" sz="3300" b="1" dirty="0" smtClean="0"/>
              <a:t/>
            </a:r>
            <a:br>
              <a:rPr lang="en-US" altLang="en-US" sz="3300" b="1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sz="3600" b="1" i="1" dirty="0" smtClean="0"/>
              <a:t>Engineering Ethics: </a:t>
            </a:r>
            <a:br>
              <a:rPr lang="en-US" sz="3600" b="1" i="1" dirty="0" smtClean="0"/>
            </a:br>
            <a:r>
              <a:rPr lang="en-US" sz="3600" b="1" i="1" dirty="0" smtClean="0"/>
              <a:t>Case Studies</a:t>
            </a:r>
            <a:endParaRPr lang="en-US" sz="33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5210894"/>
            <a:ext cx="5886450" cy="13144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1600" dirty="0" smtClean="0"/>
              <a:t>FALL </a:t>
            </a:r>
            <a:r>
              <a:rPr lang="en-US" sz="1600" dirty="0"/>
              <a:t>2017</a:t>
            </a:r>
          </a:p>
          <a:p>
            <a:pPr defTabSz="514487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628" y="1052736"/>
            <a:ext cx="8120063" cy="4892675"/>
          </a:xfrm>
        </p:spPr>
        <p:txBody>
          <a:bodyPr>
            <a:normAutofit/>
          </a:bodyPr>
          <a:lstStyle/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your fellow employees vs. your duty to your boss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society vs. your loyalty to your own career 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Uncertainty about the maximum magnitude of an earthquake vs. the need to ensure a safe structure.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be honest to clients vs. your duty to complete the project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4903" y="260648"/>
            <a:ext cx="3934643" cy="555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the conflict?</a:t>
            </a:r>
          </a:p>
        </p:txBody>
      </p:sp>
    </p:spTree>
    <p:extLst>
      <p:ext uri="{BB962C8B-B14F-4D97-AF65-F5344CB8AC3E}">
        <p14:creationId xmlns:p14="http://schemas.microsoft.com/office/powerpoint/2010/main" val="7590815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524599" cy="7235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more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467600" cy="4873625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conflict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is between your future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employment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and the employment of others in your company, and the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welfare of society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The </a:t>
            </a:r>
            <a:r>
              <a:rPr lang="en-US" altLang="en-US" sz="2800" u="sng" dirty="0">
                <a:cs typeface="Arial" panose="020B0604020202020204" pitchFamily="34" charset="0"/>
              </a:rPr>
              <a:t>code of ethics</a:t>
            </a:r>
            <a:r>
              <a:rPr lang="en-US" altLang="en-US" sz="2800" dirty="0">
                <a:cs typeface="Arial" panose="020B0604020202020204" pitchFamily="34" charset="0"/>
              </a:rPr>
              <a:t> for engineers </a:t>
            </a:r>
            <a:r>
              <a:rPr lang="en-US" altLang="en-US" sz="2800" dirty="0" smtClean="0">
                <a:cs typeface="Arial" panose="020B0604020202020204" pitchFamily="34" charset="0"/>
              </a:rPr>
              <a:t>requires</a:t>
            </a:r>
            <a:r>
              <a:rPr lang="en-US" altLang="en-US" sz="2800" dirty="0">
                <a:cs typeface="Arial" panose="020B0604020202020204" pitchFamily="34" charset="0"/>
              </a:rPr>
              <a:t/>
            </a:r>
            <a:br>
              <a:rPr lang="en-US" altLang="en-US" sz="2800" dirty="0">
                <a:cs typeface="Arial" panose="020B0604020202020204" pitchFamily="34" charset="0"/>
              </a:rPr>
            </a:br>
            <a:r>
              <a:rPr lang="en-US" altLang="en-US" sz="2800" dirty="0">
                <a:cs typeface="Arial" panose="020B0604020202020204" pitchFamily="34" charset="0"/>
              </a:rPr>
              <a:t>You to take the </a:t>
            </a:r>
            <a:r>
              <a:rPr lang="en-US" altLang="en-US" sz="2800" u="sng" dirty="0">
                <a:cs typeface="Arial" panose="020B0604020202020204" pitchFamily="34" charset="0"/>
              </a:rPr>
              <a:t>safety of society as being of </a:t>
            </a:r>
            <a:r>
              <a:rPr lang="en-US" altLang="en-US" sz="2800" u="sng" dirty="0" smtClean="0">
                <a:cs typeface="Arial" panose="020B0604020202020204" pitchFamily="34" charset="0"/>
              </a:rPr>
              <a:t>“paramount importance”</a:t>
            </a:r>
            <a:r>
              <a:rPr lang="en-US" altLang="en-US" sz="2800" dirty="0" smtClean="0">
                <a:cs typeface="Arial" panose="020B0604020202020204" pitchFamily="34" charset="0"/>
              </a:rPr>
              <a:t>*.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In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 case like this the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welfare of society comes first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 eaLnBrk="0" hangingPunc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 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041501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391027" cy="7718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 9: Truth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 Public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6847" y="980728"/>
            <a:ext cx="7745413" cy="5420071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You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are asked by the government to verify that a certain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will not leak toxic substances into 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environment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After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doing a study you discover that: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will </a:t>
            </a:r>
            <a:r>
              <a:rPr lang="en-US" sz="2800" u="sng" dirty="0">
                <a:cs typeface="Arial" panose="020B0604020202020204" pitchFamily="34" charset="0"/>
              </a:rPr>
              <a:t>likely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cause harm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within the coming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5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years, but there is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significant uncertainty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cannot be evaluated more carefully unless it is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shut down immediately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Both the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environment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and the neighboring community are at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risk</a:t>
            </a:r>
            <a:endParaRPr lang="en-US" sz="28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130913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4873625"/>
          </a:xfrm>
        </p:spPr>
        <p:txBody>
          <a:bodyPr/>
          <a:lstStyle/>
          <a:p>
            <a:pPr marL="457200" indent="-457200" algn="just" eaLnBrk="0" hangingPunct="0">
              <a:spcBef>
                <a:spcPct val="0"/>
              </a:spcBef>
            </a:pP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After reading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your report, 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US" altLang="en-US" sz="2800" u="sng" dirty="0" smtClean="0">
                <a:latin typeface="+mj-lt"/>
                <a:cs typeface="Arial" panose="020B0604020202020204" pitchFamily="34" charset="0"/>
              </a:rPr>
              <a:t>boss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 asks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you to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modify your report so as to reflect that the </a:t>
            </a:r>
            <a:r>
              <a:rPr lang="en-US" altLang="en-US" sz="2800" u="sng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is actually safe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457200" indent="-457200" algn="just" eaLnBrk="0" hangingPunct="0">
              <a:spcBef>
                <a:spcPct val="0"/>
              </a:spcBef>
            </a:pPr>
            <a:endParaRPr lang="en-US" alt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</a:pP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He claims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that 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changing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report will protect the public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 in the area,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preventing </a:t>
            </a:r>
            <a:r>
              <a:rPr lang="en-US" altLang="en-US" sz="2800" u="sng" dirty="0" smtClean="0">
                <a:latin typeface="+mj-lt"/>
                <a:cs typeface="Arial" panose="020B0604020202020204" pitchFamily="34" charset="0"/>
              </a:rPr>
              <a:t>panic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*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while the government attempts to shut down and fix the facility.</a:t>
            </a:r>
          </a:p>
          <a:p>
            <a:pPr marL="457200" indent="-457200" eaLnBrk="0" hangingPunct="0">
              <a:spcBef>
                <a:spcPct val="0"/>
              </a:spcBef>
            </a:pPr>
            <a:endParaRPr lang="en-US" alt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eaLnBrk="0" hangingPunct="0">
              <a:spcBef>
                <a:spcPct val="0"/>
              </a:spcBef>
            </a:pPr>
            <a:r>
              <a:rPr lang="en-US" altLang="en-US" sz="2800" dirty="0">
                <a:latin typeface="+mj-lt"/>
                <a:cs typeface="Arial" panose="020B0604020202020204" pitchFamily="34" charset="0"/>
              </a:rPr>
              <a:t>	What do you do?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49658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166891" cy="48384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Conflict?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776864" cy="5112568"/>
          </a:xfrm>
        </p:spPr>
        <p:txBody>
          <a:bodyPr>
            <a:noAutofit/>
          </a:bodyPr>
          <a:lstStyle/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The conflict is between your </a:t>
            </a:r>
            <a:r>
              <a:rPr lang="en-US" altLang="en-US" sz="2800" u="sng" dirty="0">
                <a:cs typeface="Arial" panose="020B0604020202020204" pitchFamily="34" charset="0"/>
              </a:rPr>
              <a:t>obligations as an engineer</a:t>
            </a:r>
            <a:r>
              <a:rPr lang="en-US" altLang="en-US" sz="2800" dirty="0">
                <a:cs typeface="Arial" panose="020B0604020202020204" pitchFamily="34" charset="0"/>
              </a:rPr>
              <a:t> and your </a:t>
            </a:r>
            <a:r>
              <a:rPr lang="en-US" altLang="en-US" sz="2800" u="sng" dirty="0">
                <a:cs typeface="Arial" panose="020B0604020202020204" pitchFamily="34" charset="0"/>
              </a:rPr>
              <a:t>obligations as a </a:t>
            </a:r>
            <a:r>
              <a:rPr lang="en-US" altLang="en-US" sz="2800" u="sng" dirty="0" smtClean="0">
                <a:cs typeface="Arial" panose="020B0604020202020204" pitchFamily="34" charset="0"/>
              </a:rPr>
              <a:t>citizen</a:t>
            </a:r>
            <a:r>
              <a:rPr lang="en-US" altLang="en-US" sz="2800" dirty="0" smtClean="0">
                <a:cs typeface="Arial" panose="020B0604020202020204" pitchFamily="34" charset="0"/>
              </a:rPr>
              <a:t>*. 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spc="75" dirty="0" smtClean="0">
                <a:latin typeface="+mj-lt"/>
                <a:ea typeface="+mj-ea"/>
                <a:cs typeface="+mj-cs"/>
              </a:rPr>
              <a:t>The </a:t>
            </a:r>
            <a:r>
              <a:rPr lang="en-US" sz="2800" spc="75" dirty="0">
                <a:latin typeface="+mj-lt"/>
                <a:ea typeface="+mj-ea"/>
                <a:cs typeface="+mj-cs"/>
              </a:rPr>
              <a:t>code of ethics requires that </a:t>
            </a:r>
            <a:r>
              <a:rPr lang="en-US" sz="2800" spc="75" dirty="0" smtClean="0">
                <a:latin typeface="+mj-lt"/>
                <a:ea typeface="+mj-ea"/>
                <a:cs typeface="+mj-cs"/>
              </a:rPr>
              <a:t>you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s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afeguard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the public’s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welfare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 It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also requires that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you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tell the truth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when making public statements concerning your area of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engineering.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This means that you </a:t>
            </a:r>
            <a:r>
              <a:rPr lang="en-US" altLang="en-US" sz="2800" u="sng" dirty="0">
                <a:cs typeface="Arial" panose="020B0604020202020204" pitchFamily="34" charset="0"/>
              </a:rPr>
              <a:t>cannot alter data</a:t>
            </a:r>
            <a:r>
              <a:rPr lang="en-US" altLang="en-US" sz="2800" dirty="0">
                <a:cs typeface="Arial" panose="020B0604020202020204" pitchFamily="34" charset="0"/>
              </a:rPr>
              <a:t> as an engineer, and that you must </a:t>
            </a:r>
            <a:r>
              <a:rPr lang="en-US" altLang="en-US" sz="2800" u="sng" dirty="0">
                <a:cs typeface="Arial" panose="020B0604020202020204" pitchFamily="34" charset="0"/>
              </a:rPr>
              <a:t>tell the truth about the </a:t>
            </a:r>
            <a:r>
              <a:rPr lang="en-US" altLang="en-US" sz="2800" u="sng" dirty="0" smtClean="0">
                <a:cs typeface="Arial" panose="020B0604020202020204" pitchFamily="34" charset="0"/>
              </a:rPr>
              <a:t>facility</a:t>
            </a:r>
            <a:r>
              <a:rPr lang="en-US" altLang="en-US" sz="2800" dirty="0" smtClean="0">
                <a:cs typeface="Arial" panose="020B0604020202020204" pitchFamily="34" charset="0"/>
              </a:rPr>
              <a:t>. 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cs typeface="Arial" panose="020B0604020202020204" pitchFamily="34" charset="0"/>
              </a:rPr>
              <a:t>In </a:t>
            </a:r>
            <a:r>
              <a:rPr lang="en-US" sz="2800" dirty="0">
                <a:cs typeface="Arial" panose="020B0604020202020204" pitchFamily="34" charset="0"/>
              </a:rPr>
              <a:t>this case your duty as an engineer to </a:t>
            </a:r>
            <a:r>
              <a:rPr lang="en-US" sz="2800" u="sng" dirty="0">
                <a:cs typeface="Arial" panose="020B0604020202020204" pitchFamily="34" charset="0"/>
              </a:rPr>
              <a:t>tell the truth when making public statement </a:t>
            </a:r>
            <a:r>
              <a:rPr lang="en-US" sz="2800" u="sng" dirty="0" smtClean="0">
                <a:cs typeface="Arial" panose="020B0604020202020204" pitchFamily="34" charset="0"/>
              </a:rPr>
              <a:t>should win over </a:t>
            </a:r>
            <a:r>
              <a:rPr lang="en-US" sz="2800" u="sng" dirty="0">
                <a:cs typeface="Arial" panose="020B0604020202020204" pitchFamily="34" charset="0"/>
              </a:rPr>
              <a:t>your civic </a:t>
            </a:r>
            <a:r>
              <a:rPr lang="en-US" sz="2800" u="sng" dirty="0" smtClean="0">
                <a:cs typeface="Arial" panose="020B0604020202020204" pitchFamily="34" charset="0"/>
              </a:rPr>
              <a:t>duty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cs typeface="Arial" panose="020B0604020202020204" pitchFamily="34" charset="0"/>
              </a:rPr>
              <a:t>Role </a:t>
            </a:r>
            <a:r>
              <a:rPr lang="en-US" sz="2800" u="sng" dirty="0">
                <a:cs typeface="Arial" panose="020B0604020202020204" pitchFamily="34" charset="0"/>
              </a:rPr>
              <a:t>conflicts are hard</a:t>
            </a:r>
            <a:r>
              <a:rPr lang="en-US" sz="2800" dirty="0">
                <a:cs typeface="Arial" panose="020B0604020202020204" pitchFamily="34" charset="0"/>
              </a:rPr>
              <a:t>!!!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198784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12986" y="174829"/>
            <a:ext cx="872350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48F67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CCEB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10. A 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famous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case: “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The 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Challenger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Disaster” </a:t>
            </a:r>
            <a:r>
              <a:rPr lang="en-US" alt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(January 28, 1986) </a:t>
            </a:r>
            <a:r>
              <a:rPr lang="en-US" alt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: </a:t>
            </a:r>
            <a:endParaRPr lang="en-US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81346" y="3462402"/>
            <a:ext cx="2851202" cy="2680891"/>
            <a:chOff x="6329310" y="1763581"/>
            <a:chExt cx="2851202" cy="26808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216" y="1763581"/>
              <a:ext cx="2455159" cy="199357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29310" y="3798141"/>
              <a:ext cx="28512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smtClean="0">
                  <a:latin typeface="+mj-lt"/>
                </a:rPr>
                <a:t>Explodes 73 </a:t>
              </a:r>
              <a:r>
                <a:rPr lang="en-US" altLang="en-US" b="1" dirty="0">
                  <a:latin typeface="+mj-lt"/>
                </a:rPr>
                <a:t>seconds after launching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480052" y="5465985"/>
            <a:ext cx="2347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48F67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CCEB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+mj-lt"/>
              </a:rPr>
              <a:t>Challenger lifts off at 11:37 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99" y="1700808"/>
            <a:ext cx="2243430" cy="1752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025" y="2500656"/>
            <a:ext cx="1612839" cy="29015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40200" y="1890776"/>
            <a:ext cx="2480272" cy="156271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13866" y="860007"/>
            <a:ext cx="2240272" cy="2376264"/>
            <a:chOff x="3064485" y="1196752"/>
            <a:chExt cx="2731651" cy="3600400"/>
          </a:xfrm>
        </p:grpSpPr>
        <p:grpSp>
          <p:nvGrpSpPr>
            <p:cNvPr id="16" name="Group 15"/>
            <p:cNvGrpSpPr/>
            <p:nvPr/>
          </p:nvGrpSpPr>
          <p:grpSpPr>
            <a:xfrm>
              <a:off x="3070871" y="1479355"/>
              <a:ext cx="1895304" cy="3119214"/>
              <a:chOff x="964669" y="413137"/>
              <a:chExt cx="2533317" cy="3749040"/>
            </a:xfrm>
          </p:grpSpPr>
          <p:pic>
            <p:nvPicPr>
              <p:cNvPr id="17" name="Picture 4" descr="GAPOPENI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0" t="5999" r="66249" b="12001"/>
              <a:stretch/>
            </p:blipFill>
            <p:spPr bwMode="auto">
              <a:xfrm>
                <a:off x="2217826" y="413137"/>
                <a:ext cx="1280160" cy="374904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964669" y="1773752"/>
                <a:ext cx="2096339" cy="67258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48F67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BCCEBD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O-rings</a:t>
                </a:r>
                <a:endPara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2072001" y="1211245"/>
                <a:ext cx="424673" cy="5150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V="1">
                <a:off x="2072001" y="1546207"/>
                <a:ext cx="451661" cy="180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064485" y="1196752"/>
              <a:ext cx="2731651" cy="36004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682020" y="2532558"/>
            <a:ext cx="1709184" cy="7037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3" descr="F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6" y="3436969"/>
            <a:ext cx="1450400" cy="15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9230" y="5061875"/>
            <a:ext cx="3193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latin typeface="+mj-lt"/>
              </a:rPr>
              <a:t>Roger </a:t>
            </a:r>
            <a:r>
              <a:rPr lang="en-US" altLang="en-US" b="1" dirty="0" err="1">
                <a:latin typeface="+mj-lt"/>
              </a:rPr>
              <a:t>Boisjoly</a:t>
            </a:r>
            <a:r>
              <a:rPr lang="en-US" altLang="en-US" b="1" dirty="0">
                <a:latin typeface="+mj-lt"/>
              </a:rPr>
              <a:t>, chief O-ring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engineer, had warned his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colleagues that O-rings fail at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relatively low temperatures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19872" y="893271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u="sng" dirty="0">
                <a:latin typeface="+mj-lt"/>
              </a:rPr>
              <a:t>Economic considerations</a:t>
            </a:r>
          </a:p>
          <a:p>
            <a:pPr algn="just"/>
            <a:r>
              <a:rPr lang="en-US" altLang="en-US" b="1" u="sng" dirty="0">
                <a:latin typeface="+mj-lt"/>
              </a:rPr>
              <a:t>Political pressures</a:t>
            </a:r>
          </a:p>
          <a:p>
            <a:pPr algn="just"/>
            <a:r>
              <a:rPr lang="en-US" altLang="en-US" b="1" u="sng" dirty="0">
                <a:latin typeface="+mj-lt"/>
              </a:rPr>
              <a:t>Scheduling difficulties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en-US" b="1" u="sng" dirty="0">
                <a:latin typeface="+mj-lt"/>
                <a:sym typeface="Wingdings" panose="05000000000000000000" pitchFamily="2" charset="2"/>
              </a:rPr>
              <a:t>NASA decides to launch anyway</a:t>
            </a:r>
            <a:endParaRPr lang="en-US" altLang="en-US" b="1" u="sng" dirty="0">
              <a:latin typeface="+mj-lt"/>
            </a:endParaRPr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>
          <a:xfrm flipH="1">
            <a:off x="4444003" y="2672132"/>
            <a:ext cx="1896197" cy="9914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12086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208912" cy="5112568"/>
          </a:xfrm>
        </p:spPr>
        <p:txBody>
          <a:bodyPr>
            <a:noAutofit/>
          </a:bodyPr>
          <a:lstStyle/>
          <a:p>
            <a:pPr algn="just"/>
            <a:r>
              <a:rPr lang="en-US" altLang="en-US" sz="2800" u="sng" spc="75" dirty="0" smtClean="0">
                <a:latin typeface="+mj-lt"/>
                <a:ea typeface="+mj-ea"/>
                <a:cs typeface="+mj-cs"/>
              </a:rPr>
              <a:t>O-ring seal indeed failed</a:t>
            </a:r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, flames burned the adjacent components and ignited the liquid hydrogen and oxygen in the external fuel tank; which caused orbiter to break apart</a:t>
            </a:r>
          </a:p>
          <a:p>
            <a:pPr algn="just"/>
            <a:r>
              <a:rPr lang="en-US" sz="2800" spc="75" dirty="0" smtClean="0">
                <a:latin typeface="+mj-lt"/>
                <a:ea typeface="+mj-ea"/>
                <a:cs typeface="+mj-cs"/>
              </a:rPr>
              <a:t>Do you think NASA should have launched? </a:t>
            </a:r>
            <a:r>
              <a:rPr lang="en-US" altLang="en-US" sz="2800" u="sng" spc="75" dirty="0" smtClean="0">
                <a:latin typeface="+mj-lt"/>
                <a:ea typeface="+mj-ea"/>
                <a:cs typeface="+mj-cs"/>
              </a:rPr>
              <a:t>Is there a clear moral issue here</a:t>
            </a:r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?</a:t>
            </a:r>
          </a:p>
          <a:p>
            <a:pPr algn="just"/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Did NASA take unnecessary risks because of external pressure?</a:t>
            </a:r>
          </a:p>
          <a:p>
            <a:pPr algn="just"/>
            <a:r>
              <a:rPr lang="en-US" altLang="en-US" sz="2800" u="sng" spc="75" dirty="0" smtClean="0">
                <a:latin typeface="+mj-lt"/>
                <a:ea typeface="+mj-ea"/>
                <a:cs typeface="+mj-cs"/>
              </a:rPr>
              <a:t>Did the engineers violate their duty</a:t>
            </a:r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 to put public safety first?</a:t>
            </a:r>
            <a:endParaRPr lang="en-US" altLang="en-US" sz="2800" spc="75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939756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476672"/>
            <a:ext cx="770485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Did </a:t>
            </a:r>
            <a:r>
              <a:rPr lang="en-US" altLang="en-US" sz="2800" dirty="0">
                <a:latin typeface="+mj-lt"/>
              </a:rPr>
              <a:t>NASA manager think </a:t>
            </a:r>
            <a:r>
              <a:rPr lang="en-US" altLang="en-US" sz="2800" dirty="0" smtClean="0">
                <a:latin typeface="+mj-lt"/>
              </a:rPr>
              <a:t>of the </a:t>
            </a:r>
            <a:r>
              <a:rPr lang="en-US" altLang="en-US" sz="2800" u="sng" dirty="0">
                <a:latin typeface="+mj-lt"/>
              </a:rPr>
              <a:t>potential </a:t>
            </a:r>
            <a:r>
              <a:rPr lang="en-US" altLang="en-US" sz="2800" u="sng" dirty="0" smtClean="0">
                <a:latin typeface="+mj-lt"/>
              </a:rPr>
              <a:t>costs</a:t>
            </a:r>
            <a:r>
              <a:rPr lang="en-US" altLang="en-US" sz="2800" dirty="0" smtClean="0">
                <a:latin typeface="+mj-lt"/>
              </a:rPr>
              <a:t>?</a:t>
            </a:r>
            <a:endParaRPr lang="en-US" altLang="en-US" sz="2800" dirty="0">
              <a:latin typeface="+mj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Human </a:t>
            </a:r>
            <a:r>
              <a:rPr lang="en-US" altLang="en-US" sz="2800" u="sng" dirty="0">
                <a:latin typeface="+mj-lt"/>
              </a:rPr>
              <a:t>lives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His </a:t>
            </a:r>
            <a:r>
              <a:rPr lang="en-US" altLang="en-US" sz="2800" u="sng" dirty="0">
                <a:latin typeface="+mj-lt"/>
              </a:rPr>
              <a:t>reputation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u="sng" dirty="0">
                <a:latin typeface="+mj-lt"/>
              </a:rPr>
              <a:t>Criminal charges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100% of the blame on him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Suspension of the </a:t>
            </a:r>
            <a:r>
              <a:rPr lang="en-US" altLang="en-US" sz="2800" u="sng" dirty="0">
                <a:latin typeface="+mj-lt"/>
              </a:rPr>
              <a:t>shuttle </a:t>
            </a:r>
            <a:r>
              <a:rPr lang="en-US" altLang="en-US" sz="2800" u="sng" dirty="0" smtClean="0">
                <a:latin typeface="+mj-lt"/>
              </a:rPr>
              <a:t>program</a:t>
            </a:r>
          </a:p>
          <a:p>
            <a:pPr marL="341313" indent="-285750" algn="just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How about other elements such as </a:t>
            </a:r>
            <a:r>
              <a:rPr lang="en-US" altLang="en-US" sz="2800" u="sng" dirty="0" smtClean="0">
                <a:latin typeface="+mj-lt"/>
              </a:rPr>
              <a:t>“whistle blowing”?</a:t>
            </a:r>
            <a:endParaRPr lang="en-US" altLang="en-US" sz="2800" u="sng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b="1" i="1" dirty="0" smtClean="0">
                <a:latin typeface="+mj-lt"/>
              </a:rPr>
              <a:t>It is a hard </a:t>
            </a:r>
            <a:r>
              <a:rPr lang="en-US" altLang="en-US" sz="2800" b="1" i="1" dirty="0">
                <a:latin typeface="+mj-lt"/>
              </a:rPr>
              <a:t>choice</a:t>
            </a:r>
            <a:r>
              <a:rPr lang="en-US" altLang="en-US" sz="2800" dirty="0">
                <a:latin typeface="+mj-lt"/>
              </a:rPr>
              <a:t>. You have to </a:t>
            </a:r>
            <a:r>
              <a:rPr lang="en-US" altLang="en-US" sz="2800" u="sng" dirty="0">
                <a:latin typeface="+mj-lt"/>
              </a:rPr>
              <a:t>choose between the lesser of two evils</a:t>
            </a:r>
            <a:r>
              <a:rPr lang="en-US" alt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In the Challenger disaster, obviously the lesser of two evils choice should have been to </a:t>
            </a:r>
            <a:r>
              <a:rPr lang="en-US" altLang="en-US" sz="2800" u="sng" dirty="0">
                <a:solidFill>
                  <a:srgbClr val="FF0000"/>
                </a:solidFill>
                <a:latin typeface="+mj-lt"/>
              </a:rPr>
              <a:t>delay the launch</a:t>
            </a:r>
            <a:r>
              <a:rPr lang="en-US" altLang="en-US" sz="28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360947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476672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“Toyota 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Unintended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Acceleration” Case Study</a:t>
            </a:r>
            <a:endParaRPr lang="en-US" altLang="en-US" sz="2800" dirty="0" smtClean="0">
              <a:latin typeface="+mj-lt"/>
            </a:endParaRPr>
          </a:p>
          <a:p>
            <a:pPr algn="just"/>
            <a:endParaRPr lang="en-US" altLang="en-US" sz="2800" dirty="0" smtClean="0">
              <a:latin typeface="+mj-lt"/>
            </a:endParaRPr>
          </a:p>
          <a:p>
            <a:pPr algn="just"/>
            <a:r>
              <a:rPr lang="en-US" altLang="en-US" sz="2800" dirty="0" smtClean="0">
                <a:latin typeface="+mj-lt"/>
              </a:rPr>
              <a:t>Watch the following clip:</a:t>
            </a:r>
          </a:p>
          <a:p>
            <a:r>
              <a:rPr lang="en-US" altLang="en-US" sz="2800" dirty="0" smtClean="0">
                <a:latin typeface="+mj-lt"/>
              </a:rPr>
              <a:t>“</a:t>
            </a:r>
            <a:r>
              <a:rPr lang="en-US" altLang="en-US" sz="2800" dirty="0" smtClean="0">
                <a:latin typeface="+mj-lt"/>
                <a:hlinkClick r:id="rId3"/>
              </a:rPr>
              <a:t>Toyota </a:t>
            </a:r>
            <a:r>
              <a:rPr lang="en-US" altLang="en-US" sz="2800" dirty="0">
                <a:latin typeface="+mj-lt"/>
                <a:hlinkClick r:id="rId3"/>
              </a:rPr>
              <a:t>Unintended </a:t>
            </a:r>
            <a:r>
              <a:rPr lang="en-US" altLang="en-US" sz="2800" dirty="0" smtClean="0">
                <a:latin typeface="+mj-lt"/>
                <a:hlinkClick r:id="rId3"/>
              </a:rPr>
              <a:t>Acceleration Case</a:t>
            </a:r>
            <a:r>
              <a:rPr lang="en-US" altLang="en-US" sz="2800" dirty="0" smtClean="0">
                <a:latin typeface="+mj-lt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What ethical issues are involved here?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Did the people involved take the proper decision?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What would you do in a similar situation?</a:t>
            </a:r>
          </a:p>
          <a:p>
            <a:endParaRPr lang="en-US" altLang="en-US" sz="2800" dirty="0" smtClean="0">
              <a:latin typeface="+mj-lt"/>
            </a:endParaRPr>
          </a:p>
          <a:p>
            <a:r>
              <a:rPr lang="en-US" altLang="en-US" sz="2800" dirty="0" smtClean="0">
                <a:latin typeface="+mj-lt"/>
              </a:rPr>
              <a:t> </a:t>
            </a:r>
            <a:endParaRPr lang="en-US" alt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091463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82000" cy="5638800"/>
          </a:xfrm>
        </p:spPr>
        <p:txBody>
          <a:bodyPr lIns="90488" tIns="44450" rIns="90488" bIns="44450"/>
          <a:lstStyle/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Study 1:  </a:t>
            </a: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Murder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Legal? 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Moral? 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Ethical?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Etiquette</a:t>
            </a:r>
            <a:r>
              <a:rPr lang="en-US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?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5800" lvl="1" indent="-228600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Immoral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Unethical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Bad etiquette!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5749900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382000" cy="5638800"/>
          </a:xfrm>
        </p:spPr>
        <p:txBody>
          <a:bodyPr lIns="90488" tIns="44450" rIns="90488" bIns="44450"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Study 2:  </a:t>
            </a: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Driving over the speed limit when you are late for class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?*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?*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Etiquette?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to some, immoral to others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Unethical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Bad etiquette if it effects other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868079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382000" cy="5638800"/>
          </a:xfrm>
        </p:spPr>
        <p:txBody>
          <a:bodyPr lIns="90488" tIns="44450" rIns="90488" bIns="44450"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 3:  </a:t>
            </a: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Driving over the speed limit going to hospital for an emergency case.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Ethical?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Etiquette?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Etiquette does not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5529236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9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 4: Software piracy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14388"/>
            <a:ext cx="7467600" cy="5659437"/>
          </a:xfrm>
        </p:spPr>
        <p:txBody>
          <a:bodyPr>
            <a:normAutofit fontScale="92500" lnSpcReduction="10000"/>
          </a:bodyPr>
          <a:lstStyle/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was showing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Ali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 copy of a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software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package he got from a friend. 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Ali says, “this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great, but you didn’t pay for it, you shouldn’t really be using it.”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says, “Look, I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can’t buy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it because it is too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expensive,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so the company hasn’t lost a sale. Besides I didn’t take a physical object, so it isn’t stealing.”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What do you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think: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right – there is no problem, he isn’t stealing from 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company?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should delete the software from his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computer?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shouldn’t pirate software, but the company is not going to find out, so he should not delete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it?*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AutoNum type="alphaLcParenR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611581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260648"/>
            <a:ext cx="7467600" cy="699864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5: Not paying for merchandise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2792" y="1268760"/>
            <a:ext cx="7467600" cy="4873625"/>
          </a:xfrm>
        </p:spPr>
        <p:txBody>
          <a:bodyPr>
            <a:normAutofit/>
          </a:bodyPr>
          <a:lstStyle/>
          <a:p>
            <a:pPr marL="0" indent="0" algn="just" eaLnBrk="0" hangingPunct="0">
              <a:spcBef>
                <a:spcPct val="0"/>
              </a:spcBef>
              <a:buNone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On his way home from work,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goes into a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store,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picks up a candy bar and walks out without paying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Ethically, is this the same as pirating software?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Answer*?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YES</a:t>
            </a: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NO</a:t>
            </a: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In some ways yes and some ways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no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483384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476672"/>
            <a:ext cx="8515672" cy="5695528"/>
          </a:xfrm>
        </p:spPr>
        <p:txBody>
          <a:bodyPr lIns="90488" tIns="44450" rIns="90488" bIns="44450">
            <a:normAutofit/>
          </a:bodyPr>
          <a:lstStyle/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6: Non-listed toxin </a:t>
            </a:r>
            <a:endParaRPr lang="en-US" sz="2800" b="1" spc="75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 chemical company develops a new process that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results in some waste. Their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internal studies show this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waste can cause cancer.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However,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this type of waste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not on a government list of banned chemicals because it is new.</a:t>
            </a: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Moral?		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 but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immoral (and unethical)*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2083938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8208912" cy="5562600"/>
          </a:xfrm>
        </p:spPr>
        <p:txBody>
          <a:bodyPr lIns="90488" tIns="44450" rIns="90488" bIns="44450">
            <a:normAutofit/>
          </a:bodyPr>
          <a:lstStyle/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Study 7: Reimbursed payments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Government self-regulations require that all purchases be made through purchasing agents.</a:t>
            </a: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 engineer wishes to purchase an old alternator from a junkyard and does so with his own money.</a:t>
            </a: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He reimburses himself with computer disks of equivalent value.</a:t>
            </a: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Moral?		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but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illegal*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5293092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53" y="-99392"/>
            <a:ext cx="7992888" cy="7200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 8: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Protecting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Safety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of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6056336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Your employer asks you to design a bridge that will not exceed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$1 million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to build. After doing a study you determine the following:</a:t>
            </a:r>
          </a:p>
          <a:p>
            <a:pPr marL="914400" lvl="1" indent="-457200" algn="just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 ideal bridge can be built for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$1.5 million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914400" lvl="1" indent="-457200" algn="just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Given the design constraints, a bridge built for $1 million will collapse in a moderate earthquake.</a:t>
            </a: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Your </a:t>
            </a:r>
            <a:r>
              <a:rPr lang="en-US" altLang="en-US" sz="2800" dirty="0">
                <a:cs typeface="Arial" panose="020B0604020202020204" pitchFamily="34" charset="0"/>
              </a:rPr>
              <a:t>employer says, “if we don’t build the bridge for $1 million, then we are going to have to </a:t>
            </a:r>
            <a:r>
              <a:rPr lang="en-US" altLang="en-US" sz="2800" u="sng" dirty="0" smtClean="0">
                <a:cs typeface="Arial" panose="020B0604020202020204" pitchFamily="34" charset="0"/>
              </a:rPr>
              <a:t>fire </a:t>
            </a:r>
            <a:r>
              <a:rPr lang="en-US" altLang="en-US" sz="2800" u="sng" dirty="0">
                <a:cs typeface="Arial" panose="020B0604020202020204" pitchFamily="34" charset="0"/>
              </a:rPr>
              <a:t>half of the staff</a:t>
            </a:r>
            <a:r>
              <a:rPr lang="en-US" altLang="en-US" sz="2800" dirty="0">
                <a:cs typeface="Arial" panose="020B0604020202020204" pitchFamily="34" charset="0"/>
              </a:rPr>
              <a:t>, including you</a:t>
            </a:r>
            <a:r>
              <a:rPr lang="en-US" altLang="en-US" sz="2800" dirty="0" smtClean="0">
                <a:cs typeface="Arial" panose="020B0604020202020204" pitchFamily="34" charset="0"/>
              </a:rPr>
              <a:t>.”*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He </a:t>
            </a:r>
            <a:r>
              <a:rPr lang="en-US" altLang="en-US" sz="2800" dirty="0">
                <a:cs typeface="Arial" panose="020B0604020202020204" pitchFamily="34" charset="0"/>
              </a:rPr>
              <a:t>further asks you to </a:t>
            </a:r>
            <a:r>
              <a:rPr lang="en-US" altLang="en-US" sz="2800" u="sng" dirty="0">
                <a:cs typeface="Arial" panose="020B0604020202020204" pitchFamily="34" charset="0"/>
              </a:rPr>
              <a:t>go ahead</a:t>
            </a:r>
            <a:r>
              <a:rPr lang="en-US" altLang="en-US" sz="2800" dirty="0">
                <a:cs typeface="Arial" panose="020B0604020202020204" pitchFamily="34" charset="0"/>
              </a:rPr>
              <a:t> with the next stage of the </a:t>
            </a:r>
            <a:r>
              <a:rPr lang="en-US" altLang="en-US" sz="2800" dirty="0" smtClean="0">
                <a:cs typeface="Arial" panose="020B0604020202020204" pitchFamily="34" charset="0"/>
              </a:rPr>
              <a:t>project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What </a:t>
            </a:r>
            <a:r>
              <a:rPr lang="en-US" altLang="en-US" sz="2800" dirty="0">
                <a:cs typeface="Arial" panose="020B0604020202020204" pitchFamily="34" charset="0"/>
              </a:rPr>
              <a:t>do you do?</a:t>
            </a:r>
          </a:p>
          <a:p>
            <a:pPr marL="457200" lvl="1" indent="0" eaLnBrk="0" hangingPunct="0">
              <a:spcBef>
                <a:spcPct val="0"/>
              </a:spcBef>
              <a:buNone/>
              <a:defRPr/>
            </a:pPr>
            <a:endParaRPr lang="en-US" sz="25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833692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386</TotalTime>
  <Words>1357</Words>
  <Application>Microsoft Office PowerPoint</Application>
  <PresentationFormat>On-screen Show (4:3)</PresentationFormat>
  <Paragraphs>180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Digital Blue Tunnel 16x9</vt:lpstr>
      <vt:lpstr>Studio 12.  Engineering Ethics:  Case Studies</vt:lpstr>
      <vt:lpstr>PowerPoint Presentation</vt:lpstr>
      <vt:lpstr>PowerPoint Presentation</vt:lpstr>
      <vt:lpstr>PowerPoint Presentation</vt:lpstr>
      <vt:lpstr>Case Study 4: Software piracy</vt:lpstr>
      <vt:lpstr>Case Study 5: Not paying for merchandise</vt:lpstr>
      <vt:lpstr>PowerPoint Presentation</vt:lpstr>
      <vt:lpstr>PowerPoint Presentation</vt:lpstr>
      <vt:lpstr>Case study 8: Protecting the Safety of Society</vt:lpstr>
      <vt:lpstr>What is the conflict?</vt:lpstr>
      <vt:lpstr>What is more important?</vt:lpstr>
      <vt:lpstr>Case Study 9: Truth In Public Statements</vt:lpstr>
      <vt:lpstr>PowerPoint Presentation</vt:lpstr>
      <vt:lpstr>What is the Conflict?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48</cp:revision>
  <dcterms:created xsi:type="dcterms:W3CDTF">2009-11-13T13:05:21Z</dcterms:created>
  <dcterms:modified xsi:type="dcterms:W3CDTF">2017-12-10T22:06:58Z</dcterms:modified>
</cp:coreProperties>
</file>