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9" r:id="rId6"/>
    <p:sldId id="265" r:id="rId7"/>
    <p:sldId id="258" r:id="rId8"/>
    <p:sldId id="269" r:id="rId9"/>
    <p:sldId id="283" r:id="rId10"/>
    <p:sldId id="284" r:id="rId11"/>
    <p:sldId id="285" r:id="rId12"/>
    <p:sldId id="287" r:id="rId13"/>
    <p:sldId id="292" r:id="rId14"/>
    <p:sldId id="286" r:id="rId15"/>
    <p:sldId id="288" r:id="rId16"/>
    <p:sldId id="289" r:id="rId17"/>
    <p:sldId id="301" r:id="rId18"/>
    <p:sldId id="302" r:id="rId19"/>
    <p:sldId id="303" r:id="rId20"/>
    <p:sldId id="282" r:id="rId21"/>
    <p:sldId id="259" r:id="rId22"/>
    <p:sldId id="277" r:id="rId23"/>
    <p:sldId id="291" r:id="rId24"/>
    <p:sldId id="262" r:id="rId25"/>
    <p:sldId id="278" r:id="rId26"/>
    <p:sldId id="266" r:id="rId27"/>
    <p:sldId id="290" r:id="rId28"/>
    <p:sldId id="281" r:id="rId29"/>
    <p:sldId id="263" r:id="rId30"/>
    <p:sldId id="267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00"/>
    <a:srgbClr val="FF66CC"/>
    <a:srgbClr val="00FF66"/>
    <a:srgbClr val="FFFF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987" autoAdjust="0"/>
    <p:restoredTop sz="90860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3EF91DD3-0D33-4CB9-B0BA-D20DD0B74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88100" y="8748713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defRPr/>
            </a:pPr>
            <a:fld id="{620B1B05-D2A3-4020-89BA-257D114A4781}" type="slidenum">
              <a:rPr lang="zh-CN" altLang="en-US" sz="14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zh-CN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87E2CEB4-54CF-476D-BF93-7A617B9DE2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notes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8100" y="8748713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defRPr/>
            </a:pPr>
            <a:fld id="{450BB6E1-D69B-4994-9072-352C8D5D4AFB}" type="slidenum">
              <a:rPr lang="zh-CN" altLang="en-US" sz="14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zh-CN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24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C925D-EA57-4296-BCBB-628210B494FC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1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FB77-8F77-4482-B5EA-8F3A226A45DE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9845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CDC92-CF4D-4AA5-83D9-62A8DCDEE074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7715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DFCBF-6F9A-4450-B273-6D7A3AC8FF90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7757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C6A1C-6F4F-4675-B500-E9BB29F23059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11217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620E-3D35-45FC-87ED-6DFBC23B70A9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3378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D5B10-2681-4C75-8F19-8F58DDDC3070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4638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3F831-B0D3-4004-91A8-BDE978FCF315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70083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A4565-1116-45CF-9E25-0CC687DD28C1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73698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FF867-533D-42F0-990E-51C7FD82665B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70669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CB9AC-017E-4072-B42D-EDEE6455BAF6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0148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2BA1E-EDC3-4C98-8A17-9A9FA6241853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41536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5619D-3728-4C18-89D5-B8BF52EC111A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56083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0116A-7466-4460-88A5-C938FAC3C456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078412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EAB86-CF21-4578-98A1-3EF763E05C81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68621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B8A1B-2E43-4A36-B210-2257318DD9E7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06301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4D2D2-38BA-4EEB-966A-BC9FE154C190}" type="slidenum">
              <a:rPr lang="zh-CN" altLang="en-US" smtClean="0"/>
              <a:pPr/>
              <a:t>27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82314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5C45C-EEBA-4962-8310-5A989B857099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39604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FC3C1-EA3E-45FF-B665-751561272436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22172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7B080-20D2-448B-86BE-83312516E08F}" type="slidenum">
              <a:rPr lang="zh-CN" altLang="en-US" smtClean="0"/>
              <a:pPr/>
              <a:t>30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34494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ABA7F-CFAE-4AD2-ADF3-34CECCEBD943}" type="slidenum">
              <a:rPr lang="zh-CN" altLang="en-US" smtClean="0"/>
              <a:pPr/>
              <a:t>31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70778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45D3B-0477-42CE-B885-8F839D0453C9}" type="slidenum">
              <a:rPr lang="zh-CN" altLang="en-US" smtClean="0"/>
              <a:pPr/>
              <a:t>32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8683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D4998-2559-423E-9187-23523637822E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60947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71A7-B210-470B-AFDA-102E45CF9493}" type="slidenum">
              <a:rPr lang="zh-CN" altLang="en-US" smtClean="0"/>
              <a:pPr/>
              <a:t>33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20608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C5826-E76F-4A25-B2A5-2CA3488CA6F7}" type="slidenum">
              <a:rPr lang="zh-CN" altLang="en-US" smtClean="0"/>
              <a:pPr/>
              <a:t>34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87205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9EE8F-D114-4506-A229-6D7566EF0910}" type="slidenum">
              <a:rPr lang="zh-CN" altLang="en-US" smtClean="0"/>
              <a:pPr/>
              <a:t>35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330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9C89-BA88-4B20-8D5E-7FB2BF5ECF62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6243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35450-B43A-4ACA-8F9B-6FCE52E86F32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3136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C874A-0720-43DC-A2B0-0FE9524E1478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8111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42FA0-651B-44E6-82C5-E20CB4396CA9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3143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AF274-0FA4-43C6-A2C5-D2DE389B1F66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4965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AEAF-34C6-4A99-9BAC-CD81F07E24A2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0899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5100" y="1295400"/>
            <a:ext cx="8813800" cy="2501900"/>
            <a:chOff x="104" y="816"/>
            <a:chExt cx="5552" cy="157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grayWhite">
            <a:xfrm>
              <a:off x="104" y="920"/>
              <a:ext cx="5552" cy="14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ltGray">
            <a:xfrm rot="10800000" flipH="1">
              <a:off x="575" y="816"/>
              <a:ext cx="493" cy="432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2D2D-6791-4327-9F23-4BD923F2B2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FE98-ADE1-4AAE-8AAB-123EDB9B05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6CAC-E80D-4D4F-9C16-6CF9AECA54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51BA-7007-4241-A586-ADAC9FE93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8A4E-E86E-426E-AABD-9CF9484CE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7670-EFC0-474B-9CC7-1FE8C20518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D5E0-1097-4225-BA0F-79AD2DFD14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25DE-28D9-4AEA-97B0-AE68D9F5BA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DF2B-5EC0-4E83-A983-CD6E8E01B6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FA5C-851F-49CC-9E80-4CCBF6E0BD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E498-239A-4715-AA9B-489BD8E36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165100" y="76200"/>
            <a:ext cx="8813800" cy="6629400"/>
            <a:chOff x="104" y="48"/>
            <a:chExt cx="5552" cy="417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grayWhite">
            <a:xfrm>
              <a:off x="104" y="152"/>
              <a:ext cx="5552" cy="37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ltGray">
            <a:xfrm rot="10800000" flipH="1">
              <a:off x="4031" y="48"/>
              <a:ext cx="493" cy="432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ltGray">
            <a:xfrm>
              <a:off x="1357" y="3792"/>
              <a:ext cx="493" cy="432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227185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fld id="{ECCAD3FE-38B4-450A-A454-4309426A0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4000"/>
        <a:buFont typeface="Monotype Sort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C++ String Class</a:t>
            </a:r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 operator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en-US" smtClean="0"/>
              <a:t>We can also use the + to concatenate multiple strings to be printed as one string.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68313" y="3500438"/>
            <a:ext cx="820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urier New" pitchFamily="49" charset="0"/>
                <a:cs typeface="Courier New" pitchFamily="49" charset="0"/>
              </a:rPr>
              <a:t>fullname = lastname + ", " + firstname;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>
                <a:latin typeface="Courier New" pitchFamily="49" charset="0"/>
                <a:cs typeface="Courier New" pitchFamily="49" charset="0"/>
              </a:rPr>
            </a:br>
            <a:r>
              <a:rPr lang="en-US" sz="2000" b="1">
                <a:latin typeface="Courier New" pitchFamily="49" charset="0"/>
                <a:cs typeface="Courier New" pitchFamily="49" charset="0"/>
              </a:rPr>
              <a:t>cout &lt;&lt; "Fullname: " &lt;&lt; fullname &lt;&lt; endl;</a:t>
            </a:r>
            <a:endParaRPr lang="ar-SA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88" y="4292600"/>
            <a:ext cx="8569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 "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", "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5084763"/>
            <a:ext cx="83518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&lt;&lt;"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", "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”\n”;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+= operator</a:t>
            </a:r>
            <a:endParaRPr lang="ar-SA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134350" cy="4114800"/>
          </a:xfrm>
        </p:spPr>
        <p:txBody>
          <a:bodyPr/>
          <a:lstStyle/>
          <a:p>
            <a:r>
              <a:rPr lang="en-US" sz="2800" smtClean="0"/>
              <a:t>The </a:t>
            </a:r>
            <a:r>
              <a:rPr lang="en-US" sz="2800" b="1" smtClean="0">
                <a:solidFill>
                  <a:schemeClr val="bg2"/>
                </a:solidFill>
              </a:rPr>
              <a:t>+=</a:t>
            </a:r>
            <a:r>
              <a:rPr lang="en-US" sz="2800" smtClean="0"/>
              <a:t> operator can also be used. In that case, one string </a:t>
            </a:r>
            <a:r>
              <a:rPr lang="en-US" sz="2800" u="sng" smtClean="0"/>
              <a:t>is appended to </a:t>
            </a:r>
            <a:r>
              <a:rPr lang="en-US" sz="2800" smtClean="0"/>
              <a:t>another one: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2800" smtClean="0"/>
              <a:t>After execution of the above statements, </a:t>
            </a:r>
          </a:p>
          <a:p>
            <a:pPr>
              <a:buFont typeface="Monotype Sorts" pitchFamily="2" charset="2"/>
              <a:buNone/>
            </a:pPr>
            <a:r>
              <a:rPr lang="en-US" sz="2800" smtClean="0"/>
              <a:t> </a:t>
            </a:r>
            <a:r>
              <a:rPr lang="en-US" sz="2800" b="1" smtClean="0"/>
              <a:t>result</a:t>
            </a:r>
            <a:r>
              <a:rPr lang="en-US" sz="2800" smtClean="0"/>
              <a:t> contains the string </a:t>
            </a:r>
            <a:r>
              <a:rPr lang="en-US" sz="2800" b="1" smtClean="0"/>
              <a:t>"hello world"</a:t>
            </a:r>
            <a:r>
              <a:rPr lang="en-US" sz="2800" smtClean="0"/>
              <a:t>.</a:t>
            </a:r>
            <a:endParaRPr lang="ar-SA" sz="2800" smtClean="0"/>
          </a:p>
        </p:txBody>
      </p:sp>
      <p:sp>
        <p:nvSpPr>
          <p:cNvPr id="4" name="Rectangle 3"/>
          <p:cNvSpPr/>
          <p:nvPr/>
        </p:nvSpPr>
        <p:spPr>
          <a:xfrm>
            <a:off x="971550" y="2997200"/>
            <a:ext cx="7488238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result;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s1 = "hello";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without the extra space at the end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s2 = "world";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result = s1;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' ';  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append a space at the end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s2;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4572000" y="2708275"/>
            <a:ext cx="4572000" cy="936625"/>
          </a:xfrm>
          <a:prstGeom prst="wedgeEllipseCallout">
            <a:avLst>
              <a:gd name="adj1" fmla="val -42103"/>
              <a:gd name="adj2" fmla="val 45445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Note += </a:t>
            </a:r>
            <a:r>
              <a:rPr lang="en-US" altLang="zh-CN" dirty="0">
                <a:ea typeface="SimSun" pitchFamily="2" charset="-122"/>
              </a:rPr>
              <a:t>Concatenates and </a:t>
            </a:r>
            <a:r>
              <a:rPr lang="en-US" altLang="zh-CN" u="sng" dirty="0">
                <a:ea typeface="SimSun" pitchFamily="2" charset="-122"/>
              </a:rPr>
              <a:t>stores</a:t>
            </a:r>
            <a:endParaRPr lang="ar-SA" u="sng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987675" y="4365625"/>
            <a:ext cx="288925" cy="2159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843213" y="5157788"/>
            <a:ext cx="215900" cy="142875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44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Comparing string Objects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Equality and relational operators perform comparisons using the numerical values of the characters in each string.</a:t>
            </a:r>
            <a:endParaRPr lang="ar-SA" smtClean="0"/>
          </a:p>
          <a:p>
            <a:endParaRPr lang="ar-SA" smtClean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7756525" cy="2419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2"/>
                </a:solidFill>
                <a:ea typeface="SimSun" pitchFamily="2" charset="-122"/>
              </a:rPr>
              <a:t>         Operator		Action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==	True if strings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!=	True if strings not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 &gt;	True if first string greater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 &lt;	True if first string is less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&gt;=	True if first string greater or equal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&lt;=	True if first string less or equal than second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Example</a:t>
            </a:r>
            <a:endParaRPr lang="ar-SA" b="1" smtClean="0">
              <a:solidFill>
                <a:schemeClr val="bg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8"/>
              </a:rPr>
              <a:t>string s1 = "</a:t>
            </a:r>
            <a:r>
              <a:rPr lang="en-US" dirty="0" err="1" smtClean="0">
                <a:latin typeface="Arial Unicode MS" pitchFamily="34" charset="-128"/>
              </a:rPr>
              <a:t>abc</a:t>
            </a:r>
            <a:r>
              <a:rPr lang="en-US" dirty="0" smtClean="0">
                <a:latin typeface="Arial Unicode MS" pitchFamily="34" charset="-128"/>
              </a:rPr>
              <a:t> def </a:t>
            </a:r>
            <a:r>
              <a:rPr lang="en-US" dirty="0" err="1" smtClean="0">
                <a:latin typeface="Arial Unicode MS" pitchFamily="34" charset="-128"/>
              </a:rPr>
              <a:t>abc</a:t>
            </a:r>
            <a:r>
              <a:rPr lang="en-US" dirty="0" smtClean="0">
                <a:latin typeface="Arial Unicode MS" pitchFamily="34" charset="-128"/>
              </a:rPr>
              <a:t>";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string s2 = "</a:t>
            </a:r>
            <a:r>
              <a:rPr lang="en-US" dirty="0" err="1" smtClean="0">
                <a:latin typeface="Arial Unicode MS" pitchFamily="34" charset="-128"/>
              </a:rPr>
              <a:t>abcde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uvwxyz</a:t>
            </a:r>
            <a:r>
              <a:rPr lang="en-US" dirty="0" smtClean="0">
                <a:latin typeface="Arial Unicode MS" pitchFamily="34" charset="-128"/>
              </a:rPr>
              <a:t>";</a:t>
            </a:r>
          </a:p>
          <a:p>
            <a:r>
              <a:rPr lang="en-US" dirty="0" smtClean="0">
                <a:latin typeface="Arial Unicode MS" pitchFamily="34" charset="-128"/>
              </a:rPr>
              <a:t>s1&lt; s2   ??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Uses ASCII </a:t>
            </a:r>
            <a:r>
              <a:rPr lang="en-US" dirty="0" smtClean="0"/>
              <a:t>code to determine which string is smaller.</a:t>
            </a:r>
          </a:p>
          <a:p>
            <a:r>
              <a:rPr lang="en-US" dirty="0" smtClean="0"/>
              <a:t>Here the condition is true because a </a:t>
            </a:r>
            <a:r>
              <a:rPr lang="en-US" i="1" dirty="0" smtClean="0"/>
              <a:t>space</a:t>
            </a:r>
            <a:r>
              <a:rPr lang="en-US" dirty="0" smtClean="0"/>
              <a:t> comes before letter </a:t>
            </a:r>
            <a:r>
              <a:rPr lang="en-US" i="1" dirty="0" smtClean="0"/>
              <a:t>d</a:t>
            </a:r>
            <a:endParaRPr lang="ar-SA" i="1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nalhareqi©2012</a:t>
            </a:r>
            <a:endParaRPr lang="zh-CN" altLang="en-US"/>
          </a:p>
        </p:txBody>
      </p:sp>
      <p:pic>
        <p:nvPicPr>
          <p:cNvPr id="5" name="Picture 6" descr="C:\Users\Hmra\Desktop\photo.JPG"/>
          <p:cNvPicPr>
            <a:picLocks noChangeAspect="1" noChangeArrowheads="1"/>
          </p:cNvPicPr>
          <p:nvPr/>
        </p:nvPicPr>
        <p:blipFill>
          <a:blip r:embed="rId2" cstate="print"/>
          <a:srcRect l="3793" t="13359" r="4787"/>
          <a:stretch>
            <a:fillRect/>
          </a:stretch>
        </p:blipFill>
        <p:spPr bwMode="auto">
          <a:xfrm>
            <a:off x="250825" y="244475"/>
            <a:ext cx="86772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324036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7772400" cy="5115272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#include 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iostream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#include &lt;string&gt;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namespace std;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main () {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s1,s2;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s1="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; s2="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 "(s1==s2) :"&lt;&lt;(s1==s2)&lt;&lt;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s1="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 ; s2="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abcd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 "(s1&lt;s2) :" &lt;&lt;(s1&lt;s2)&lt;&lt;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s1="{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}"; s2="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 "(s1&lt;s2) :"&lt;&lt;(s1&lt;s2)&lt;&lt;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0;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nalhareqi©2012</a:t>
            </a:r>
            <a:endParaRPr lang="zh-CN" alt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4928548" cy="20162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ASCII </a:t>
            </a:r>
            <a:r>
              <a:rPr lang="en-US" dirty="0" smtClean="0"/>
              <a:t>code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nalhareqi©2012</a:t>
            </a:r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971600" y="2060848"/>
            <a:ext cx="58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ourier New"/>
              </a:rPr>
              <a:t>char let=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'a';</a:t>
            </a:r>
          </a:p>
          <a:p>
            <a:r>
              <a:rPr lang="en-GB" dirty="0" err="1" smtClean="0">
                <a:solidFill>
                  <a:srgbClr val="A31515"/>
                </a:solidFill>
                <a:latin typeface="Courier New"/>
              </a:rPr>
              <a:t>cout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&lt;&lt;"let :"&lt;&lt;let &lt;&lt;</a:t>
            </a:r>
            <a:r>
              <a:rPr lang="en-GB" dirty="0" err="1" smtClean="0">
                <a:solidFill>
                  <a:srgbClr val="A31515"/>
                </a:solidFill>
                <a:latin typeface="Courier New"/>
              </a:rPr>
              <a:t>endl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;</a:t>
            </a:r>
          </a:p>
          <a:p>
            <a:r>
              <a:rPr lang="en-GB" dirty="0" err="1" smtClean="0">
                <a:solidFill>
                  <a:srgbClr val="A31515"/>
                </a:solidFill>
                <a:latin typeface="Courier New"/>
              </a:rPr>
              <a:t>cout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&lt;&lt;"ASCII code for let : "&lt;&lt;(</a:t>
            </a:r>
            <a:r>
              <a:rPr lang="en-GB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)let&lt;&lt;</a:t>
            </a:r>
            <a:r>
              <a:rPr lang="en-GB" dirty="0" err="1" smtClean="0">
                <a:solidFill>
                  <a:srgbClr val="0000FF"/>
                </a:solidFill>
                <a:latin typeface="Courier New"/>
              </a:rPr>
              <a:t>endl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7906"/>
          <a:stretch>
            <a:fillRect/>
          </a:stretch>
        </p:blipFill>
        <p:spPr bwMode="auto">
          <a:xfrm>
            <a:off x="3131840" y="3645024"/>
            <a:ext cx="5472608" cy="18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a character of string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72400" cy="2160240"/>
          </a:xfrm>
        </p:spPr>
        <p:txBody>
          <a:bodyPr/>
          <a:lstStyle/>
          <a:p>
            <a:r>
              <a:rPr lang="en-US" dirty="0" smtClean="0"/>
              <a:t>The subscript operator, [ </a:t>
            </a:r>
            <a:r>
              <a:rPr lang="en-US" dirty="0" err="1" smtClean="0"/>
              <a:t>int</a:t>
            </a:r>
            <a:r>
              <a:rPr lang="en-US" dirty="0" smtClean="0"/>
              <a:t> ], can be used with strings to access and modify individual characters.</a:t>
            </a:r>
          </a:p>
          <a:p>
            <a:r>
              <a:rPr lang="en-US" dirty="0" smtClean="0"/>
              <a:t>The strings have a first subscript of 0.</a:t>
            </a:r>
            <a:endParaRPr lang="ar-SA" dirty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7544" y="4437112"/>
            <a:ext cx="5832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string x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“hello”;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char c = 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x[0]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 is ‘h’</a:t>
            </a:r>
          </a:p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x[1]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 is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‘e’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x[2]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 is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‘l’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56176" y="3645024"/>
            <a:ext cx="1800200" cy="360040"/>
            <a:chOff x="5148064" y="4221088"/>
            <a:chExt cx="1800200" cy="36004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4806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50810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22818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3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86814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822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4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615617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3629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7625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9633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92080" y="3933056"/>
            <a:ext cx="648072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X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ea typeface="SimSun" pitchFamily="2" charset="-122"/>
              </a:rPr>
              <a:t>Operators on string Objects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04800" y="1246188"/>
            <a:ext cx="8680450" cy="474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2"/>
                </a:solidFill>
                <a:ea typeface="SimSun" pitchFamily="2" charset="-122"/>
              </a:rPr>
              <a:t>Type	          Operator		Action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Assignment	=	Stores string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+=	Concatenates and stores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Comparison	==	True if strings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!=	True if strings not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 &gt;	True if first string greater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 &lt;	True if first string is less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&gt;=	True if first string greater or equal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&lt;=	True if first string less or equal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Input/Output	&gt;&gt;	For input and string objects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&lt;&lt;	For output and string objects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Character	[ ]	To access individual characters </a:t>
            </a:r>
            <a:br>
              <a:rPr lang="en-US" altLang="zh-CN">
                <a:ea typeface="SimSun" pitchFamily="2" charset="-122"/>
              </a:rPr>
            </a:br>
            <a:r>
              <a:rPr lang="en-US" altLang="zh-CN">
                <a:ea typeface="SimSun" pitchFamily="2" charset="-122"/>
              </a:rPr>
              <a:t>      access	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Concatenation	 +	Connects two strings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Some string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More actions needed than operators can be provided by using string class’s functions</a:t>
            </a:r>
          </a:p>
          <a:p>
            <a:pPr eaLnBrk="1" hangingPunct="1">
              <a:buNone/>
            </a:pPr>
            <a:r>
              <a:rPr lang="en-US" altLang="zh-CN" dirty="0" smtClean="0">
                <a:ea typeface="SimSun" pitchFamily="2" charset="-122"/>
              </a:rPr>
              <a:t>	- Examples: length, find, </a:t>
            </a:r>
            <a:r>
              <a:rPr lang="en-US" altLang="zh-CN" dirty="0" err="1" smtClean="0">
                <a:ea typeface="SimSun" pitchFamily="2" charset="-122"/>
              </a:rPr>
              <a:t>substr</a:t>
            </a:r>
            <a:r>
              <a:rPr lang="en-US" altLang="zh-CN" dirty="0" smtClean="0">
                <a:ea typeface="SimSun" pitchFamily="2" charset="-122"/>
              </a:rPr>
              <a:t> , empty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 ,</a:t>
            </a:r>
            <a:r>
              <a:rPr lang="en-US" altLang="zh-CN" dirty="0" smtClean="0">
                <a:ea typeface="SimSun" pitchFamily="2" charset="-122"/>
              </a:rPr>
              <a:t> insert .</a:t>
            </a: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Calling member function involves using </a:t>
            </a:r>
            <a:r>
              <a:rPr lang="en-US" altLang="zh-CN" u="sng" dirty="0" smtClean="0">
                <a:ea typeface="SimSun" pitchFamily="2" charset="-122"/>
              </a:rPr>
              <a:t>object name </a:t>
            </a:r>
            <a:r>
              <a:rPr lang="en-US" altLang="zh-CN" dirty="0" smtClean="0">
                <a:ea typeface="SimSun" pitchFamily="2" charset="-122"/>
              </a:rPr>
              <a:t>with </a:t>
            </a:r>
            <a:r>
              <a:rPr lang="en-US" altLang="zh-CN" u="sng" dirty="0" smtClean="0">
                <a:ea typeface="SimSun" pitchFamily="2" charset="-122"/>
              </a:rPr>
              <a:t>dot </a:t>
            </a:r>
            <a:r>
              <a:rPr lang="en-US" altLang="zh-CN" dirty="0" smtClean="0">
                <a:ea typeface="SimSun" pitchFamily="2" charset="-122"/>
              </a:rPr>
              <a:t>operator and </a:t>
            </a:r>
            <a:r>
              <a:rPr lang="en-US" altLang="zh-CN" u="sng" dirty="0" smtClean="0">
                <a:ea typeface="SimSun" pitchFamily="2" charset="-122"/>
              </a:rPr>
              <a:t>function name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string</a:t>
            </a:r>
            <a:endParaRPr lang="ar-SA" b="1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altLang="zh-CN" sz="2800" smtClean="0">
                <a:solidFill>
                  <a:srgbClr val="292929"/>
                </a:solidFill>
                <a:ea typeface="SimSun" pitchFamily="2" charset="-122"/>
              </a:rPr>
              <a:t>string is </a:t>
            </a:r>
            <a:r>
              <a:rPr lang="en-US" sz="2800" smtClean="0"/>
              <a:t>any sequence of characters</a:t>
            </a:r>
            <a:endParaRPr lang="en-US" altLang="zh-CN" sz="2800" smtClean="0">
              <a:solidFill>
                <a:srgbClr val="292929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800" smtClean="0">
                <a:solidFill>
                  <a:srgbClr val="292929"/>
                </a:solidFill>
                <a:ea typeface="SimSun" pitchFamily="2" charset="-122"/>
              </a:rPr>
              <a:t>To use strings, you need to include the header &lt;string&gt;</a:t>
            </a:r>
          </a:p>
          <a:p>
            <a:pPr eaLnBrk="1" hangingPunct="1">
              <a:buFont typeface="Monotype Sort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The string is one of the C++ built-in  classes.</a:t>
            </a:r>
          </a:p>
          <a:p>
            <a:pPr eaLnBrk="1" hangingPunct="1"/>
            <a:r>
              <a:rPr lang="en-US" sz="2800" smtClean="0"/>
              <a:t>C++ strings allow you to directly initialize, assign, compare, and reassign with the intuitive operators, as well as printing and reading (e.g., from the user).</a:t>
            </a:r>
            <a:endParaRPr lang="ar-SA" sz="2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141663"/>
            <a:ext cx="2881313" cy="792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076825" y="3500438"/>
            <a:ext cx="6477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length</a:t>
            </a:r>
            <a:r>
              <a:rPr lang="en-US" smtClean="0">
                <a:solidFill>
                  <a:schemeClr val="bg2"/>
                </a:solidFill>
              </a:rPr>
              <a:t> Function</a:t>
            </a:r>
            <a:endParaRPr lang="ar-SA" smtClean="0">
              <a:solidFill>
                <a:schemeClr val="bg2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To obtain the length of a string object, call the method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length()</a:t>
            </a:r>
          </a:p>
          <a:p>
            <a:pPr algn="ctr">
              <a:buFont typeface="Monotype Sorts" pitchFamily="2" charset="2"/>
              <a:buNone/>
            </a:pP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ob</a:t>
            </a:r>
            <a:r>
              <a:rPr lang="en-US" altLang="zh-CN" b="1" dirty="0" smtClean="0">
                <a:solidFill>
                  <a:schemeClr val="bg2"/>
                </a:solidFill>
                <a:ea typeface="SimSun" pitchFamily="2" charset="-122"/>
              </a:rPr>
              <a:t>. length()</a:t>
            </a:r>
          </a:p>
          <a:p>
            <a:pPr>
              <a:buFont typeface="Monotype Sorts" pitchFamily="2" charset="2"/>
              <a:buNone/>
            </a:pPr>
            <a:r>
              <a:rPr lang="en-US" altLang="zh-CN" dirty="0" smtClean="0">
                <a:ea typeface="SimSun" pitchFamily="2" charset="-122"/>
              </a:rPr>
              <a:t>- it return the length of the ob.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195513" y="47244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err="1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i</a:t>
            </a:r>
            <a:r>
              <a:rPr lang="en-US" altLang="zh-CN" b="1" dirty="0" err="1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nt</a:t>
            </a:r>
            <a:r>
              <a:rPr lang="en-US" altLang="zh-CN" b="1" dirty="0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 n;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</a:t>
            </a:r>
            <a:r>
              <a:rPr lang="en-US" altLang="zh-CN" b="1" dirty="0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tring </a:t>
            </a:r>
            <a:r>
              <a:rPr lang="en-US" altLang="zh-CN" b="1" dirty="0" err="1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str</a:t>
            </a:r>
            <a:r>
              <a:rPr lang="en-US" altLang="zh-CN" b="1" dirty="0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= "exam";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 = </a:t>
            </a:r>
            <a:r>
              <a:rPr lang="en-US" altLang="zh-CN" b="1" dirty="0" err="1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str.length</a:t>
            </a:r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(); </a:t>
            </a:r>
            <a:r>
              <a:rPr lang="en-US" altLang="zh-CN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//n=4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SimSun" pitchFamily="2" charset="-122"/>
              </a:rPr>
              <a:t>find</a:t>
            </a:r>
            <a:r>
              <a:rPr lang="en-US" altLang="zh-CN" dirty="0" smtClean="0">
                <a:ea typeface="SimSun" pitchFamily="2" charset="-122"/>
              </a:rPr>
              <a:t> Function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Searches for a string within a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Basic form of call to find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           </a:t>
            </a:r>
            <a:r>
              <a:rPr lang="en-US" altLang="zh-CN" i="1" dirty="0" smtClean="0">
                <a:solidFill>
                  <a:schemeClr val="bg2"/>
                </a:solidFill>
                <a:ea typeface="SimSun" pitchFamily="2" charset="-122"/>
              </a:rPr>
              <a:t>ob1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.</a:t>
            </a:r>
            <a:r>
              <a:rPr lang="en-US" altLang="zh-CN" b="1" dirty="0" smtClean="0">
                <a:solidFill>
                  <a:schemeClr val="bg2"/>
                </a:solidFill>
                <a:ea typeface="SimSun" pitchFamily="2" charset="-122"/>
              </a:rPr>
              <a:t>find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 (</a:t>
            </a:r>
            <a:r>
              <a:rPr lang="en-US" altLang="zh-CN" i="1" dirty="0" smtClean="0">
                <a:solidFill>
                  <a:schemeClr val="bg2"/>
                </a:solidFill>
                <a:ea typeface="SimSun" pitchFamily="2" charset="-122"/>
              </a:rPr>
              <a:t>ob2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finds </a:t>
            </a:r>
            <a:r>
              <a:rPr lang="en-US" altLang="zh-CN" u="sng" dirty="0" smtClean="0">
                <a:ea typeface="SimSun" pitchFamily="2" charset="-122"/>
              </a:rPr>
              <a:t>first occurrence </a:t>
            </a:r>
            <a:r>
              <a:rPr lang="en-US" altLang="zh-CN" dirty="0" smtClean="0">
                <a:ea typeface="SimSun" pitchFamily="2" charset="-122"/>
              </a:rPr>
              <a:t>of string ob2 within ob1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ea typeface="SimSun" pitchFamily="2" charset="-122"/>
              </a:rPr>
              <a:t>Returns position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dirty="0" err="1" smtClean="0">
                <a:ea typeface="SimSun" pitchFamily="2" charset="-122"/>
              </a:rPr>
              <a:t>int</a:t>
            </a:r>
            <a:r>
              <a:rPr lang="en-US" altLang="zh-CN" sz="2400" dirty="0" smtClean="0">
                <a:ea typeface="SimSun" pitchFamily="2" charset="-122"/>
              </a:rPr>
              <a:t> n 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ea typeface="SimSun" pitchFamily="2" charset="-122"/>
              </a:rPr>
              <a:t>string s1,s2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143000" y="4454525"/>
            <a:ext cx="5346700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s1 = "This is an  example.";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s2 = "exam";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 = s1.find(s2); </a:t>
            </a:r>
            <a:r>
              <a:rPr lang="en-US" altLang="zh-CN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\\ n =11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 = s1.find(‘ ‘); </a:t>
            </a:r>
            <a:r>
              <a:rPr lang="en-US" altLang="zh-CN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\\ n =4</a:t>
            </a:r>
          </a:p>
          <a:p>
            <a:endParaRPr lang="en-US" altLang="zh-CN" b="1" dirty="0">
              <a:solidFill>
                <a:schemeClr val="bg2"/>
              </a:solidFill>
              <a:latin typeface="Courier New" pitchFamily="49" charset="0"/>
              <a:ea typeface="SimSun" pitchFamily="2" charset="-122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124075" y="4221163"/>
            <a:ext cx="27352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C0000"/>
                </a:solidFill>
                <a:ea typeface="SimSun" pitchFamily="2" charset="-122"/>
              </a:rPr>
              <a:t>  0 1 2 3 4 5 6 7 89 </a:t>
            </a:r>
            <a:r>
              <a:rPr lang="en-US" altLang="zh-CN" sz="2000" b="1" dirty="0">
                <a:solidFill>
                  <a:srgbClr val="CC0000"/>
                </a:solidFill>
                <a:ea typeface="SimSun" pitchFamily="2" charset="-122"/>
              </a:rPr>
              <a:t>1</a:t>
            </a:r>
            <a:r>
              <a:rPr lang="zh-CN" altLang="en-US" sz="2000" b="1" dirty="0">
                <a:solidFill>
                  <a:srgbClr val="CC0000"/>
                </a:solidFill>
                <a:ea typeface="SimSun" pitchFamily="2" charset="-122"/>
              </a:rPr>
              <a:t>0 </a:t>
            </a:r>
            <a:r>
              <a:rPr lang="en-US" altLang="zh-CN" sz="2000" b="1" dirty="0">
                <a:solidFill>
                  <a:srgbClr val="CC0000"/>
                </a:solidFill>
                <a:ea typeface="SimSun" pitchFamily="2" charset="-122"/>
              </a:rPr>
              <a:t>1</a:t>
            </a:r>
            <a:r>
              <a:rPr lang="zh-CN" altLang="en-US" sz="2000" b="1" dirty="0">
                <a:solidFill>
                  <a:srgbClr val="CC0000"/>
                </a:solidFill>
                <a:ea typeface="SimSun" pitchFamily="2" charset="-122"/>
              </a:rPr>
              <a:t>1</a:t>
            </a:r>
          </a:p>
        </p:txBody>
      </p:sp>
      <p:sp>
        <p:nvSpPr>
          <p:cNvPr id="2151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2"/>
                </a:solidFill>
                <a:ea typeface="SimSun" pitchFamily="2" charset="-122"/>
              </a:rPr>
              <a:t>find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 Function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Another version has two arguments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Basic form:        </a:t>
            </a:r>
            <a:r>
              <a:rPr lang="en-US" altLang="zh-CN" i="1" smtClean="0">
                <a:solidFill>
                  <a:schemeClr val="bg2"/>
                </a:solidFill>
                <a:ea typeface="SimSun" pitchFamily="2" charset="-122"/>
              </a:rPr>
              <a:t>ob1</a:t>
            </a:r>
            <a:r>
              <a:rPr lang="en-US" altLang="zh-CN" b="1" smtClean="0">
                <a:solidFill>
                  <a:schemeClr val="bg2"/>
                </a:solidFill>
                <a:ea typeface="SimSun" pitchFamily="2" charset="-122"/>
              </a:rPr>
              <a:t>.find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 (</a:t>
            </a:r>
            <a:r>
              <a:rPr lang="en-US" altLang="zh-CN" i="1" smtClean="0">
                <a:solidFill>
                  <a:schemeClr val="bg2"/>
                </a:solidFill>
                <a:ea typeface="SimSun" pitchFamily="2" charset="-122"/>
              </a:rPr>
              <a:t>ob2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, </a:t>
            </a:r>
            <a:r>
              <a:rPr lang="en-US" altLang="zh-CN" i="1" smtClean="0">
                <a:solidFill>
                  <a:schemeClr val="bg2"/>
                </a:solidFill>
                <a:ea typeface="SimSun" pitchFamily="2" charset="-122"/>
              </a:rPr>
              <a:t>index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index represents integer value for beginning of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String not found returns -1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979613" y="4724400"/>
            <a:ext cx="571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" pitchFamily="49" charset="0"/>
              </a:rPr>
              <a:t>string s ="Hi! How are you? ";</a:t>
            </a:r>
          </a:p>
          <a:p>
            <a:r>
              <a:rPr lang="en-US" b="1">
                <a:latin typeface="Courier" pitchFamily="49" charset="0"/>
              </a:rPr>
              <a:t>int n= s.find(‘H’, 1); </a:t>
            </a:r>
            <a:r>
              <a:rPr lang="en-US" b="1">
                <a:solidFill>
                  <a:srgbClr val="00B050"/>
                </a:solidFill>
                <a:latin typeface="Courier" pitchFamily="49" charset="0"/>
              </a:rPr>
              <a:t>//n 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err="1" smtClean="0">
                <a:ea typeface="SimSun" pitchFamily="2" charset="-122"/>
              </a:rPr>
              <a:t>substr</a:t>
            </a:r>
            <a:r>
              <a:rPr lang="en-US" altLang="zh-CN" dirty="0" smtClean="0">
                <a:ea typeface="SimSun" pitchFamily="2" charset="-122"/>
              </a:rPr>
              <a:t> Function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 can extract one portion of a string with the method 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substr</a:t>
            </a:r>
            <a:r>
              <a:rPr lang="en-US" dirty="0" smtClean="0"/>
              <a:t>. </a:t>
            </a:r>
          </a:p>
          <a:p>
            <a:pPr eaLnBrk="1" hangingPunct="1">
              <a:defRPr/>
            </a:pPr>
            <a:r>
              <a:rPr lang="en-US" dirty="0" smtClean="0"/>
              <a:t> This does not remove the portion from the original string; instead, it creates a new string that contains the specified portion of the original string.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zh-CN" b="1" dirty="0" smtClean="0">
              <a:solidFill>
                <a:schemeClr val="accent5">
                  <a:lumMod val="50000"/>
                </a:schemeClr>
              </a:solidFill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dirty="0" smtClean="0"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substr</a:t>
            </a:r>
            <a:r>
              <a:rPr lang="en-US" altLang="zh-CN" smtClean="0">
                <a:ea typeface="SimSun" pitchFamily="2" charset="-122"/>
              </a:rPr>
              <a:t> Function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required substring is specified by the starting position and the number of characters, taking into account that the position of the first character in the string is </a:t>
            </a:r>
            <a:r>
              <a:rPr lang="en-US" sz="2800" b="1" dirty="0" smtClean="0"/>
              <a:t>0</a:t>
            </a:r>
            <a:r>
              <a:rPr lang="en-US" sz="2800" dirty="0" smtClean="0"/>
              <a:t>.        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ob</a:t>
            </a:r>
            <a:r>
              <a:rPr lang="en-US" altLang="zh-CN" sz="2800" b="1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.substr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(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int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,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int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)</a:t>
            </a:r>
            <a:endParaRPr lang="ar-SA" sz="2800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500563" y="3860800"/>
            <a:ext cx="1511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position</a:t>
            </a:r>
            <a:endParaRPr lang="ar-SA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940425" y="3860800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Number of character</a:t>
            </a:r>
            <a:endParaRPr lang="ar-SA"/>
          </a:p>
        </p:txBody>
      </p:sp>
      <p:cxnSp>
        <p:nvCxnSpPr>
          <p:cNvPr id="24582" name="Straight Arrow Connector 5"/>
          <p:cNvCxnSpPr>
            <a:cxnSpLocks noChangeShapeType="1"/>
          </p:cNvCxnSpPr>
          <p:nvPr/>
        </p:nvCxnSpPr>
        <p:spPr bwMode="auto">
          <a:xfrm flipV="1">
            <a:off x="5435600" y="3789363"/>
            <a:ext cx="215900" cy="21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4583" name="Straight Arrow Connector 7"/>
          <p:cNvCxnSpPr>
            <a:cxnSpLocks noChangeShapeType="1"/>
          </p:cNvCxnSpPr>
          <p:nvPr/>
        </p:nvCxnSpPr>
        <p:spPr bwMode="auto">
          <a:xfrm flipH="1" flipV="1">
            <a:off x="6300788" y="3789363"/>
            <a:ext cx="287337" cy="144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0" name="Rectangle 9"/>
          <p:cNvSpPr/>
          <p:nvPr/>
        </p:nvSpPr>
        <p:spPr>
          <a:xfrm>
            <a:off x="611188" y="4437063"/>
            <a:ext cx="82819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string text = "hello world, this is a test";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string fragment = 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text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.substr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 5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 // start at 6, take 5 characters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fragment = “world”</a:t>
            </a:r>
            <a:endParaRPr lang="ar-SA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substr</a:t>
            </a:r>
            <a:r>
              <a:rPr lang="en-US" altLang="zh-CN" smtClean="0">
                <a:ea typeface="SimSun" pitchFamily="2" charset="-122"/>
              </a:rPr>
              <a:t> Function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the second argument is not specified, </a:t>
            </a:r>
            <a:r>
              <a:rPr lang="en-US" dirty="0" err="1" smtClean="0"/>
              <a:t>substr</a:t>
            </a:r>
            <a:r>
              <a:rPr lang="en-US" dirty="0" smtClean="0"/>
              <a:t> returns the </a:t>
            </a:r>
            <a:r>
              <a:rPr lang="en-US" i="1" dirty="0" smtClean="0"/>
              <a:t>remainder of the string </a:t>
            </a:r>
            <a:r>
              <a:rPr lang="en-US" dirty="0" smtClean="0"/>
              <a:t>on which it’s called.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ea typeface="SimSun" pitchFamily="2" charset="-122"/>
            </a:endParaRPr>
          </a:p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ob</a:t>
            </a:r>
            <a:r>
              <a:rPr lang="en-US" altLang="zh-CN" b="1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.substr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( </a:t>
            </a: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int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)</a:t>
            </a:r>
          </a:p>
          <a:p>
            <a:pPr eaLnBrk="1" hangingPunct="1">
              <a:defRPr/>
            </a:pPr>
            <a:endParaRPr lang="ar-SA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31913" y="4221163"/>
            <a:ext cx="6192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string text = "hello world";</a:t>
            </a:r>
            <a:r>
              <a:rPr lang="en-US">
                <a:latin typeface="Courier New" pitchFamily="49" charset="0"/>
                <a:cs typeface="Courier New" pitchFamily="49" charset="0"/>
              </a:rPr>
              <a:t/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 b="1">
                <a:latin typeface="Courier New" pitchFamily="49" charset="0"/>
                <a:cs typeface="Courier New" pitchFamily="49" charset="0"/>
              </a:rPr>
              <a:t>string subs = text.substr(3);</a:t>
            </a:r>
          </a:p>
          <a:p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subs = “lo world”</a:t>
            </a:r>
            <a:endParaRPr lang="ar-SA" b="1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SimSun" pitchFamily="2" charset="-122"/>
              </a:rPr>
              <a:t>empty</a:t>
            </a:r>
            <a:r>
              <a:rPr lang="en-US" altLang="zh-CN" b="1" dirty="0" smtClean="0">
                <a:solidFill>
                  <a:schemeClr val="bg2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Function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ea typeface="SimSun" pitchFamily="2" charset="-122"/>
              </a:rPr>
              <a:t>the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empty </a:t>
            </a:r>
            <a:r>
              <a:rPr lang="en-US" altLang="zh-CN" dirty="0" smtClean="0">
                <a:ea typeface="SimSun" pitchFamily="2" charset="-122"/>
              </a:rPr>
              <a:t>function determines whether a string object is empty or not.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ob.</a:t>
            </a:r>
            <a:r>
              <a:rPr lang="en-US" altLang="zh-CN" b="1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empty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();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ea typeface="SimSun" pitchFamily="2" charset="-122"/>
              </a:rPr>
              <a:t>The function empty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returns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true if the string is empty; otherwise, it returns false.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16013" y="4365625"/>
            <a:ext cx="7558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Str = “ Hi “;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bool flag = Str.empty();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flag = False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cout&lt;&lt; flag &lt;&lt;end;  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output: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SimSun" pitchFamily="2" charset="-122"/>
              </a:rPr>
              <a:t>insert</a:t>
            </a:r>
            <a:r>
              <a:rPr lang="en-US" altLang="zh-CN" dirty="0" smtClean="0">
                <a:ea typeface="SimSun" pitchFamily="2" charset="-122"/>
              </a:rPr>
              <a:t> Function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Adds characters (string) to a string object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mtClean="0">
                <a:ea typeface="SimSun" pitchFamily="2" charset="-122"/>
              </a:rPr>
              <a:t>            ob1.</a:t>
            </a:r>
            <a:r>
              <a:rPr lang="en-US" altLang="zh-CN" b="1" smtClean="0">
                <a:solidFill>
                  <a:schemeClr val="tx2"/>
                </a:solidFill>
                <a:ea typeface="SimSun" pitchFamily="2" charset="-122"/>
              </a:rPr>
              <a:t>insert</a:t>
            </a:r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(</a:t>
            </a:r>
            <a:r>
              <a:rPr lang="en-US" altLang="zh-CN" smtClean="0">
                <a:ea typeface="SimSun" pitchFamily="2" charset="-122"/>
              </a:rPr>
              <a:t>index, ob2</a:t>
            </a:r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)</a:t>
            </a:r>
            <a:r>
              <a:rPr lang="en-US" altLang="zh-CN" smtClean="0">
                <a:ea typeface="SimSun" pitchFamily="2" charset="-122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index is beginning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ob2 represents what is to be inserted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Returns reference to the invoking function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7273925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Courier" pitchFamily="49" charset="0"/>
                <a:ea typeface="SimSun" pitchFamily="2" charset="-122"/>
              </a:rPr>
              <a:t>s1 = "This is an example.";</a:t>
            </a:r>
          </a:p>
          <a:p>
            <a:r>
              <a:rPr lang="en-US" altLang="zh-CN" sz="2800" b="1">
                <a:latin typeface="Courier" pitchFamily="49" charset="0"/>
                <a:ea typeface="SimSun" pitchFamily="2" charset="-122"/>
              </a:rPr>
              <a:t>s1.insert (8,"just "); </a:t>
            </a:r>
          </a:p>
          <a:p>
            <a:r>
              <a:rPr lang="en-US" altLang="zh-CN" sz="2800" b="1">
                <a:solidFill>
                  <a:srgbClr val="00B050"/>
                </a:solidFill>
                <a:latin typeface="Courier" pitchFamily="49" charset="0"/>
                <a:ea typeface="SimSun" pitchFamily="2" charset="-122"/>
              </a:rPr>
              <a:t>\\s1 = "This is just an example.“</a:t>
            </a:r>
          </a:p>
          <a:p>
            <a:endParaRPr lang="en-US" altLang="zh-CN" sz="2800" b="1">
              <a:latin typeface="Courier" pitchFamily="49" charset="0"/>
              <a:ea typeface="SimSun" pitchFamily="2" charset="-122"/>
            </a:endParaRPr>
          </a:p>
        </p:txBody>
      </p:sp>
      <p:sp>
        <p:nvSpPr>
          <p:cNvPr id="2765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8424863" cy="5011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906B8-CA59-4153-AB50-40173719239D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Conditional operator</a:t>
            </a:r>
            <a:endParaRPr lang="ar-SA" b="1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?  operator is called a conditional operator and has the following general form</a:t>
            </a:r>
            <a:br>
              <a:rPr lang="en-US" sz="2800" smtClean="0"/>
            </a:br>
            <a:r>
              <a:rPr lang="en-US" sz="2800" smtClean="0">
                <a:latin typeface="Courier New" pitchFamily="49" charset="0"/>
                <a:cs typeface="Courier New" pitchFamily="49" charset="0"/>
              </a:rPr>
              <a:t>Exp1 </a:t>
            </a:r>
            <a:r>
              <a:rPr lang="en-US" sz="280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Exp2 </a:t>
            </a:r>
            <a:r>
              <a:rPr lang="en-US" sz="280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Exp3;</a:t>
            </a:r>
          </a:p>
          <a:p>
            <a:r>
              <a:rPr lang="en-US" sz="2800" smtClean="0"/>
              <a:t>where Exp1, Exp2, and Exp3 are expressions.</a:t>
            </a:r>
          </a:p>
          <a:p>
            <a:r>
              <a:rPr lang="en-US" sz="2800" smtClean="0"/>
              <a:t>Exp1 is evaluated. If it is </a:t>
            </a:r>
            <a:r>
              <a:rPr lang="en-US" sz="2800" smtClean="0">
                <a:solidFill>
                  <a:srgbClr val="0070C0"/>
                </a:solidFill>
              </a:rPr>
              <a:t>true</a:t>
            </a:r>
            <a:r>
              <a:rPr lang="en-US" sz="2800" smtClean="0"/>
              <a:t>, then Exp2 is evaluated and becomes the value of the entire ? expression. If Exp1 is </a:t>
            </a:r>
            <a:r>
              <a:rPr lang="en-US" sz="2800" smtClean="0">
                <a:solidFill>
                  <a:srgbClr val="0070C0"/>
                </a:solidFill>
              </a:rPr>
              <a:t>false</a:t>
            </a:r>
            <a:r>
              <a:rPr lang="en-US" sz="2800" smtClean="0"/>
              <a:t>, then Exp3 is evaluated and its value becomes the value of the expression.</a:t>
            </a:r>
            <a:endParaRPr lang="ar-SA" sz="280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299E7-D399-4F02-8F31-332DDBE9D81C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Declaring string Objects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Use the class name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string</a:t>
            </a:r>
            <a:r>
              <a:rPr lang="en-US" altLang="zh-CN" dirty="0" smtClean="0">
                <a:ea typeface="SimSun" pitchFamily="2" charset="-122"/>
              </a:rPr>
              <a:t> and then list object names.</a:t>
            </a:r>
          </a:p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Example: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string  </a:t>
            </a:r>
            <a:r>
              <a:rPr lang="en-US" altLang="zh-CN" dirty="0" err="1" smtClean="0">
                <a:solidFill>
                  <a:schemeClr val="bg2"/>
                </a:solidFill>
                <a:ea typeface="SimSun" pitchFamily="2" charset="-122"/>
              </a:rPr>
              <a:t>str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; </a:t>
            </a: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// declaring one object called </a:t>
            </a:r>
            <a:r>
              <a:rPr lang="en-US" altLang="zh-CN" dirty="0" err="1" smtClean="0">
                <a:solidFill>
                  <a:srgbClr val="00B050"/>
                </a:solidFill>
                <a:ea typeface="SimSun" pitchFamily="2" charset="-122"/>
              </a:rPr>
              <a:t>str</a:t>
            </a: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 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string  str1, str2, str3;     </a:t>
            </a: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// str1, str2,  and str3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                                     // would be string objects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Conditional operator</a:t>
            </a:r>
            <a:endParaRPr lang="ar-SA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? is called a ternary operator because it requires three operands.</a:t>
            </a:r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/>
              <a:t> 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y;</a:t>
            </a:r>
          </a:p>
          <a:p>
            <a:pPr>
              <a:buFont typeface="Monotype Sorts" pitchFamily="2" charset="2"/>
              <a:buNone/>
            </a:pPr>
            <a:r>
              <a:rPr lang="es-E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s-ES" dirty="0" smtClean="0">
                <a:latin typeface="Courier New" pitchFamily="49" charset="0"/>
                <a:cs typeface="Courier New" pitchFamily="49" charset="0"/>
              </a:rPr>
              <a:t> = (y &lt; 10) ? 30 : 40;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y = 5 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var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=30</a:t>
            </a:r>
          </a:p>
          <a:p>
            <a:pPr>
              <a:buFont typeface="Monotype Sorts" pitchFamily="2" charset="2"/>
              <a:buNone/>
            </a:pP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//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if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y = 10  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var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=40</a:t>
            </a:r>
            <a:endParaRPr lang="ar-SA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4499769" y="1845469"/>
            <a:ext cx="468312" cy="4787900"/>
          </a:xfrm>
          <a:prstGeom prst="rightBrace">
            <a:avLst>
              <a:gd name="adj1" fmla="val 8333"/>
              <a:gd name="adj2" fmla="val 27855"/>
            </a:avLst>
          </a:prstGeom>
          <a:ln w="28575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SA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75A6A-EAF0-4473-9082-9F1C17E93272}" type="slidenum">
              <a:rPr lang="zh-CN" altLang="en-US" smtClean="0"/>
              <a:pPr/>
              <a:t>30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497887" cy="4249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22445-53B5-475B-AE0E-5E2C80151041}" type="slidenum">
              <a:rPr lang="zh-CN" altLang="en-US" smtClean="0"/>
              <a:pPr/>
              <a:t>31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14525"/>
            <a:ext cx="7200900" cy="3817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C2DA8-811E-4F9A-A1C2-0AFA9447119B}" type="slidenum">
              <a:rPr lang="zh-CN" altLang="en-US" smtClean="0"/>
              <a:pPr/>
              <a:t>32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8424863" cy="410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9BD95-CE33-40CE-85A2-859BB5257F48}" type="slidenum">
              <a:rPr lang="zh-CN" altLang="en-US" smtClean="0"/>
              <a:pPr/>
              <a:t>33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280400" cy="433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53BD1-B84E-4C67-ADA9-40A33DAAB00A}" type="slidenum">
              <a:rPr lang="zh-CN" altLang="en-US" smtClean="0"/>
              <a:pPr/>
              <a:t>34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66863"/>
            <a:ext cx="83518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BAA11-823C-4639-9F58-D8C77C12EA0B}" type="slidenum">
              <a:rPr lang="zh-CN" altLang="en-US" smtClean="0"/>
              <a:pPr/>
              <a:t>35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Initializing string Objects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The string objects can be an initialize with the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= </a:t>
            </a:r>
            <a:r>
              <a:rPr lang="en-US" altLang="zh-CN" dirty="0" smtClean="0">
                <a:ea typeface="SimSun" pitchFamily="2" charset="-122"/>
              </a:rPr>
              <a:t>operator.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C++ automatically reserves sufficient memory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692275" y="3789363"/>
            <a:ext cx="6911975" cy="2554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bg2"/>
                </a:solidFill>
                <a:ea typeface="SimSun" pitchFamily="2" charset="-122"/>
              </a:rPr>
              <a:t>string str1 = "This is an example.";</a:t>
            </a:r>
          </a:p>
          <a:p>
            <a:r>
              <a:rPr lang="en-US" altLang="zh-CN" sz="3200" dirty="0">
                <a:solidFill>
                  <a:schemeClr val="bg2"/>
                </a:solidFill>
                <a:ea typeface="SimSun" pitchFamily="2" charset="-122"/>
              </a:rPr>
              <a:t>string str2 = str1; </a:t>
            </a:r>
            <a:r>
              <a:rPr lang="en-US" altLang="zh-CN" sz="3200" dirty="0">
                <a:solidFill>
                  <a:srgbClr val="00B050"/>
                </a:solidFill>
                <a:ea typeface="SimSun" pitchFamily="2" charset="-122"/>
              </a:rPr>
              <a:t>/* create a string object called str2 </a:t>
            </a:r>
            <a:r>
              <a:rPr lang="en-US" sz="3200" dirty="0">
                <a:solidFill>
                  <a:srgbClr val="00B050"/>
                </a:solidFill>
              </a:rPr>
              <a:t>and initialize it with a copy of str1*/</a:t>
            </a:r>
            <a:endParaRPr lang="en-US" altLang="zh-CN" sz="3200" dirty="0">
              <a:solidFill>
                <a:srgbClr val="00B050"/>
              </a:solidFill>
              <a:ea typeface="SimSun" pitchFamily="2" charset="-122"/>
            </a:endParaRPr>
          </a:p>
          <a:p>
            <a:endParaRPr lang="en-US" altLang="zh-CN" sz="3200" dirty="0">
              <a:solidFill>
                <a:schemeClr val="bg2"/>
              </a:solidFill>
              <a:ea typeface="SimSun" pitchFamily="2" charset="-122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Reading a string input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08962" cy="460851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altLang="zh-CN" sz="3600" dirty="0" smtClean="0">
                <a:solidFill>
                  <a:schemeClr val="bg2"/>
                </a:solidFill>
                <a:ea typeface="SimSun" pitchFamily="2" charset="-122"/>
              </a:rPr>
              <a:t>string str1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To read a single word: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         </a:t>
            </a:r>
            <a:r>
              <a:rPr lang="en-US" altLang="zh-CN" dirty="0" err="1" smtClean="0">
                <a:solidFill>
                  <a:schemeClr val="bg2"/>
                </a:solidFill>
                <a:ea typeface="SimSun" pitchFamily="2" charset="-122"/>
              </a:rPr>
              <a:t>cin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 &gt;&gt; </a:t>
            </a:r>
            <a:r>
              <a:rPr lang="en-US" altLang="zh-CN" dirty="0" smtClean="0">
                <a:ea typeface="SimSun" pitchFamily="2" charset="-122"/>
              </a:rPr>
              <a:t>str1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;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Reads characters until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whitespace</a:t>
            </a:r>
            <a:r>
              <a:rPr lang="en-US" altLang="zh-CN" dirty="0" smtClean="0">
                <a:ea typeface="SimSun" pitchFamily="2" charset="-122"/>
              </a:rPr>
              <a:t> typed 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Whitespace includes </a:t>
            </a:r>
            <a:r>
              <a:rPr lang="en-US" altLang="zh-CN" u="sng" dirty="0" smtClean="0">
                <a:ea typeface="SimSun" pitchFamily="2" charset="-122"/>
              </a:rPr>
              <a:t>space </a:t>
            </a:r>
            <a:r>
              <a:rPr lang="en-US" altLang="zh-CN" dirty="0" smtClean="0">
                <a:ea typeface="SimSun" pitchFamily="2" charset="-122"/>
              </a:rPr>
              <a:t>and "</a:t>
            </a:r>
            <a:r>
              <a:rPr lang="en-US" altLang="zh-CN" u="sng" dirty="0" smtClean="0">
                <a:ea typeface="SimSun" pitchFamily="2" charset="-122"/>
              </a:rPr>
              <a:t>Enter</a:t>
            </a:r>
            <a:r>
              <a:rPr lang="en-US" altLang="zh-CN" dirty="0" smtClean="0">
                <a:ea typeface="SimSun" pitchFamily="2" charset="-122"/>
              </a:rPr>
              <a:t>" key</a:t>
            </a:r>
          </a:p>
          <a:p>
            <a:pPr marL="342900" lvl="1" indent="-342900" eaLnBrk="1" hangingPunct="1">
              <a:buClr>
                <a:schemeClr val="hlink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altLang="zh-CN" sz="3200" dirty="0" smtClean="0">
                <a:ea typeface="SimSun" pitchFamily="2" charset="-122"/>
                <a:cs typeface="+mn-cs"/>
              </a:rPr>
              <a:t>To read a single line of input: </a:t>
            </a:r>
            <a:br>
              <a:rPr lang="en-US" altLang="zh-CN" sz="3200" dirty="0" smtClean="0">
                <a:ea typeface="SimSun" pitchFamily="2" charset="-122"/>
                <a:cs typeface="+mn-cs"/>
              </a:rPr>
            </a:br>
            <a:r>
              <a:rPr lang="en-US" altLang="zh-CN" sz="3200" dirty="0" smtClean="0">
                <a:ea typeface="SimSun" pitchFamily="2" charset="-122"/>
                <a:cs typeface="+mn-cs"/>
              </a:rPr>
              <a:t> </a:t>
            </a:r>
            <a:r>
              <a:rPr lang="en-US" altLang="zh-CN" sz="3200" dirty="0" err="1" smtClean="0">
                <a:solidFill>
                  <a:schemeClr val="bg2"/>
                </a:solidFill>
                <a:ea typeface="SimSun" pitchFamily="2" charset="-122"/>
              </a:rPr>
              <a:t>getline</a:t>
            </a:r>
            <a:r>
              <a:rPr lang="en-US" altLang="zh-CN" sz="3200" dirty="0" smtClean="0">
                <a:solidFill>
                  <a:schemeClr val="bg2"/>
                </a:solidFill>
                <a:ea typeface="SimSun" pitchFamily="2" charset="-122"/>
              </a:rPr>
              <a:t> (</a:t>
            </a:r>
            <a:r>
              <a:rPr lang="en-US" altLang="zh-CN" sz="3200" dirty="0" err="1" smtClean="0">
                <a:solidFill>
                  <a:schemeClr val="bg2"/>
                </a:solidFill>
                <a:ea typeface="SimSun" pitchFamily="2" charset="-122"/>
              </a:rPr>
              <a:t>cin</a:t>
            </a:r>
            <a:r>
              <a:rPr lang="en-US" altLang="zh-CN" sz="3200" dirty="0" smtClean="0">
                <a:solidFill>
                  <a:schemeClr val="bg2"/>
                </a:solidFill>
                <a:ea typeface="SimSun" pitchFamily="2" charset="-122"/>
              </a:rPr>
              <a:t>, </a:t>
            </a:r>
            <a:r>
              <a:rPr lang="en-US" altLang="zh-CN" sz="3200" dirty="0" smtClean="0">
                <a:ea typeface="SimSun" pitchFamily="2" charset="-122"/>
              </a:rPr>
              <a:t>str1</a:t>
            </a:r>
            <a:r>
              <a:rPr lang="en-US" altLang="zh-CN" sz="3200" dirty="0" smtClean="0">
                <a:solidFill>
                  <a:schemeClr val="bg2"/>
                </a:solidFill>
                <a:ea typeface="SimSun" pitchFamily="2" charset="-122"/>
              </a:rPr>
              <a:t>);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/>
            </a:r>
            <a:b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</a:br>
            <a:endParaRPr lang="en-US" altLang="zh-CN" dirty="0" smtClean="0">
              <a:solidFill>
                <a:schemeClr val="bg2"/>
              </a:solidFill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string name;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"Enter your name: " &lt;&lt; 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 &gt;&gt;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name;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“Welcome " 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name &lt;&lt;“\n Have a nice day \n”;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ar-SA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87450" y="3429000"/>
            <a:ext cx="4752975" cy="15843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Enter your name:</a:t>
            </a:r>
          </a:p>
          <a:p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Ali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Welcome </a:t>
            </a:r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endParaRPr lang="en-US" b="1" dirty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Have a nice day</a:t>
            </a:r>
          </a:p>
          <a:p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string name;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"Enter your name: " &lt;&lt; 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 (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“Welcome " 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name &lt;&lt;“\n Have a nice day \n”;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ar-SA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87450" y="3429000"/>
            <a:ext cx="4752975" cy="15843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Enter your name:</a:t>
            </a:r>
          </a:p>
          <a:p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Ali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Welcome </a:t>
            </a:r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Ali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Have a nice day</a:t>
            </a:r>
          </a:p>
          <a:p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450" cy="1143000"/>
          </a:xfrm>
        </p:spPr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 operator</a:t>
            </a:r>
            <a:endParaRPr lang="ar-SA" b="1" smtClean="0">
              <a:solidFill>
                <a:schemeClr val="bg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C++ strings also provide many string manipulation facilities. The simplest string manipulation that we commonly use is concatenation, or addition of strings. In C++, we can use the </a:t>
            </a:r>
            <a:r>
              <a:rPr lang="en-US" sz="2400" b="1" dirty="0" smtClean="0">
                <a:solidFill>
                  <a:schemeClr val="tx2"/>
                </a:solidFill>
              </a:rPr>
              <a:t>+</a:t>
            </a:r>
            <a:r>
              <a:rPr lang="en-US" sz="2400" dirty="0" smtClean="0"/>
              <a:t> operator to concatenate (or “add”) two strings, as shown below</a:t>
            </a:r>
            <a:r>
              <a:rPr lang="en-US" dirty="0" smtClean="0"/>
              <a:t>:</a:t>
            </a:r>
          </a:p>
          <a:p>
            <a:pPr>
              <a:buFont typeface="Monotype Sorts" pitchFamily="2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string result;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string s1 = "hello  ";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string s2 = "world";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result = s1 + s2;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20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result now contains "hello world"</a:t>
            </a:r>
            <a:endParaRPr lang="ar-SA" sz="2000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003800" y="3716338"/>
            <a:ext cx="4140200" cy="1512887"/>
          </a:xfrm>
          <a:prstGeom prst="wedgeEllipseCallout">
            <a:avLst>
              <a:gd name="adj1" fmla="val -69434"/>
              <a:gd name="adj2" fmla="val 4114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en-US" dirty="0"/>
              <a:t>Notice that both </a:t>
            </a:r>
            <a:r>
              <a:rPr lang="en-US" b="1" dirty="0"/>
              <a:t>s1</a:t>
            </a:r>
            <a:r>
              <a:rPr lang="en-US" dirty="0"/>
              <a:t> and </a:t>
            </a:r>
            <a:r>
              <a:rPr lang="en-US" b="1" dirty="0"/>
              <a:t>s2</a:t>
            </a:r>
            <a:r>
              <a:rPr lang="en-US" dirty="0"/>
              <a:t> remain unchanged!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 operator</a:t>
            </a:r>
            <a:endParaRPr lang="ar-S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also use two or more </a:t>
            </a:r>
            <a:r>
              <a:rPr lang="en-US" b="1" smtClean="0"/>
              <a:t>+</a:t>
            </a:r>
            <a:r>
              <a:rPr lang="en-US" smtClean="0"/>
              <a:t> operators to concatenate several (more than 2) strings. </a:t>
            </a:r>
            <a:endParaRPr lang="ar-SA" smtClean="0"/>
          </a:p>
        </p:txBody>
      </p:sp>
      <p:sp>
        <p:nvSpPr>
          <p:cNvPr id="4" name="Rectangle 3"/>
          <p:cNvSpPr/>
          <p:nvPr/>
        </p:nvSpPr>
        <p:spPr>
          <a:xfrm>
            <a:off x="611188" y="3141663"/>
            <a:ext cx="80645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"First name: 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if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“Bader”</a:t>
            </a:r>
          </a:p>
          <a:p>
            <a:pPr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"Last name: 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if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“Yasser”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", "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“Yasser, Bader”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 " &lt;&lt;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dots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6666FF"/>
      </a:accent1>
      <a:accent2>
        <a:srgbClr val="660066"/>
      </a:accent2>
      <a:accent3>
        <a:srgbClr val="FFFFFF"/>
      </a:accent3>
      <a:accent4>
        <a:srgbClr val="000000"/>
      </a:accent4>
      <a:accent5>
        <a:srgbClr val="B8B8FF"/>
      </a:accent5>
      <a:accent6>
        <a:srgbClr val="5C005C"/>
      </a:accent6>
      <a:hlink>
        <a:srgbClr val="006666"/>
      </a:hlink>
      <a:folHlink>
        <a:srgbClr val="006666"/>
      </a:folHlink>
    </a:clrScheme>
    <a:fontScheme name="Trido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dot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669900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B8CAA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dot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3300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dot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dots 4">
        <a:dk1>
          <a:srgbClr val="000000"/>
        </a:dk1>
        <a:lt1>
          <a:srgbClr val="FFFFFF"/>
        </a:lt1>
        <a:dk2>
          <a:srgbClr val="000099"/>
        </a:dk2>
        <a:lt2>
          <a:srgbClr val="000099"/>
        </a:lt2>
        <a:accent1>
          <a:srgbClr val="6666FF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5C005C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6D3F0254A364FA5233E32238759C0" ma:contentTypeVersion="0" ma:contentTypeDescription="Create a new document." ma:contentTypeScope="" ma:versionID="bf3d6544d6646c1c63426f080d38fc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ED177-7244-43C0-977A-C54280F93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D4B7F1-F581-4AAB-B0A4-4F7FFCD7C0D7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18BCDB-18FF-47A5-857D-33DB3A6F96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Designs\Tridots.pot</Template>
  <TotalTime>492</TotalTime>
  <Pages>28</Pages>
  <Words>1037</Words>
  <Application>Microsoft Office PowerPoint</Application>
  <PresentationFormat>عرض على الشاشة (3:4)‏</PresentationFormat>
  <Paragraphs>275</Paragraphs>
  <Slides>35</Slides>
  <Notes>32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Tridots</vt:lpstr>
      <vt:lpstr>C++ String Class</vt:lpstr>
      <vt:lpstr>string</vt:lpstr>
      <vt:lpstr>Declaring string Objects</vt:lpstr>
      <vt:lpstr>Initializing string Objects</vt:lpstr>
      <vt:lpstr>Reading a string input</vt:lpstr>
      <vt:lpstr>Example</vt:lpstr>
      <vt:lpstr>Example</vt:lpstr>
      <vt:lpstr>strings concatenation with the + operator</vt:lpstr>
      <vt:lpstr>strings concatenation with the + operator</vt:lpstr>
      <vt:lpstr>strings concatenation with the + operator</vt:lpstr>
      <vt:lpstr>strings concatenation with the += operator</vt:lpstr>
      <vt:lpstr>Comparing string Objects</vt:lpstr>
      <vt:lpstr>Example</vt:lpstr>
      <vt:lpstr>عرض تقديمي في PowerPoint</vt:lpstr>
      <vt:lpstr>Examples</vt:lpstr>
      <vt:lpstr>ASCII code</vt:lpstr>
      <vt:lpstr>Access a character of string</vt:lpstr>
      <vt:lpstr>Operators on string Objects</vt:lpstr>
      <vt:lpstr>Some string Functions</vt:lpstr>
      <vt:lpstr>length Function</vt:lpstr>
      <vt:lpstr>find Function</vt:lpstr>
      <vt:lpstr>find Function</vt:lpstr>
      <vt:lpstr>substr Function</vt:lpstr>
      <vt:lpstr>substr Function</vt:lpstr>
      <vt:lpstr>substr Function</vt:lpstr>
      <vt:lpstr>empty Function</vt:lpstr>
      <vt:lpstr>insert Function</vt:lpstr>
      <vt:lpstr>Example</vt:lpstr>
      <vt:lpstr>Conditional operator</vt:lpstr>
      <vt:lpstr>Conditional operator</vt:lpstr>
      <vt:lpstr>Example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Repetition</dc:title>
  <dc:subject>chapter 5 cs207</dc:subject>
  <dc:creator>NOOR</dc:creator>
  <cp:lastModifiedBy>user-8</cp:lastModifiedBy>
  <cp:revision>137</cp:revision>
  <cp:lastPrinted>1601-01-01T00:00:00Z</cp:lastPrinted>
  <dcterms:created xsi:type="dcterms:W3CDTF">1995-09-20T05:50:46Z</dcterms:created>
  <dcterms:modified xsi:type="dcterms:W3CDTF">2019-09-05T06:21:35Z</dcterms:modified>
</cp:coreProperties>
</file>