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9"/>
  </p:notesMasterIdLst>
  <p:handoutMasterIdLst>
    <p:handoutMasterId r:id="rId30"/>
  </p:handoutMasterIdLst>
  <p:sldIdLst>
    <p:sldId id="256" r:id="rId3"/>
    <p:sldId id="257" r:id="rId4"/>
    <p:sldId id="258" r:id="rId5"/>
    <p:sldId id="259" r:id="rId6"/>
    <p:sldId id="260" r:id="rId7"/>
    <p:sldId id="261" r:id="rId8"/>
    <p:sldId id="262" r:id="rId9"/>
    <p:sldId id="263" r:id="rId10"/>
    <p:sldId id="264" r:id="rId11"/>
    <p:sldId id="265" r:id="rId12"/>
    <p:sldId id="278" r:id="rId13"/>
    <p:sldId id="279" r:id="rId14"/>
    <p:sldId id="267" r:id="rId15"/>
    <p:sldId id="268" r:id="rId16"/>
    <p:sldId id="269" r:id="rId17"/>
    <p:sldId id="270" r:id="rId18"/>
    <p:sldId id="271" r:id="rId19"/>
    <p:sldId id="280" r:id="rId20"/>
    <p:sldId id="274" r:id="rId21"/>
    <p:sldId id="282" r:id="rId22"/>
    <p:sldId id="283" r:id="rId23"/>
    <p:sldId id="275" r:id="rId24"/>
    <p:sldId id="276" r:id="rId25"/>
    <p:sldId id="284" r:id="rId26"/>
    <p:sldId id="285"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9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59563D-FBF2-4681-9770-E020D9A7A452}" type="slidenum">
              <a:rPr lang="en-US">
                <a:ea typeface="ＭＳ Ｐゴシック" pitchFamily="-72" charset="-128"/>
                <a:cs typeface="ＭＳ Ｐゴシック" pitchFamily="-72" charset="-128"/>
              </a:rPr>
              <a:pPr fontAlgn="base">
                <a:spcBef>
                  <a:spcPct val="0"/>
                </a:spcBef>
                <a:spcAft>
                  <a:spcPct val="0"/>
                </a:spcAft>
              </a:pPr>
              <a:t>3</a:t>
            </a:fld>
            <a:endParaRPr lang="en-US" dirty="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1DB8F72A-CA72-4512-8DDE-A33EA67D84F2}" type="datetime1">
              <a:rPr lang="en-US" smtClean="0"/>
              <a:pPr/>
              <a:t>5/25/2013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133C73-2645-46DD-9770-CCE906BB53F3}" type="datetime1">
              <a:rPr lang="en-US" smtClean="0"/>
              <a:pPr/>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D8E67-07CC-4CED-AC3C-86EDE28F5369}" type="datetime1">
              <a:rPr lang="en-US" smtClean="0"/>
              <a:pPr/>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3B7CD-3720-4ECE-B149-261FC0AB5FCC}" type="datetime1">
              <a:rPr lang="en-US" smtClean="0"/>
              <a:pPr/>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6548F-FF8F-4D1D-A37E-1B586DFE3F32}" type="datetime1">
              <a:rPr lang="en-US" smtClean="0"/>
              <a:pPr/>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1CAED2-07C0-407A-8CE2-1F66588FE640}" type="datetime1">
              <a:rPr lang="en-US" smtClean="0"/>
              <a:pPr/>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01252-90BF-40A5-B89A-63ED4B4155DA}" type="datetime1">
              <a:rPr lang="en-US" smtClean="0"/>
              <a:pPr/>
              <a:t>5/25/2013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511E1-F0EE-437A-99F9-A99BD76FA5F0}" type="datetime1">
              <a:rPr lang="en-US" smtClean="0"/>
              <a:pPr/>
              <a:t>5/25/2013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D95E1-D5D4-4B6C-8DC6-CA14D3542A89}" type="datetime1">
              <a:rPr lang="en-US" smtClean="0"/>
              <a:pPr/>
              <a:t>5/25/2013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CC33FB-0BD0-4CDF-836F-6C48ED412B53}" type="datetime1">
              <a:rPr lang="en-US" smtClean="0"/>
              <a:pPr/>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5429F-D8C9-4B0C-8055-A167D9789037}" type="datetime1">
              <a:rPr lang="en-US" smtClean="0"/>
              <a:pPr/>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3AF60-EC6E-4B78-8728-8E6A63478E49}" type="datetime1">
              <a:rPr lang="en-US" smtClean="0"/>
              <a:pPr/>
              <a:t>5/25/2013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4</a:t>
            </a:r>
            <a:endParaRPr lang="en-US" dirty="0"/>
          </a:p>
        </p:txBody>
      </p:sp>
      <p:sp>
        <p:nvSpPr>
          <p:cNvPr id="6" name="Subtitle 5"/>
          <p:cNvSpPr>
            <a:spLocks noGrp="1"/>
          </p:cNvSpPr>
          <p:nvPr>
            <p:ph type="subTitle" idx="1"/>
          </p:nvPr>
        </p:nvSpPr>
        <p:spPr>
          <a:xfrm>
            <a:off x="990600" y="2133600"/>
            <a:ext cx="6858000" cy="523220"/>
          </a:xfrm>
        </p:spPr>
        <p:txBody>
          <a:bodyPr/>
          <a:lstStyle/>
          <a:p>
            <a:r>
              <a:rPr lang="en-US" sz="2800" dirty="0" smtClean="0"/>
              <a:t>Global E-Markets 3.0</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1219200" y="228600"/>
            <a:ext cx="7546975" cy="990600"/>
          </a:xfrm>
        </p:spPr>
        <p:txBody>
          <a:bodyPr>
            <a:normAutofit fontScale="90000"/>
          </a:bodyPr>
          <a:lstStyle/>
          <a:p>
            <a:pPr fontAlgn="auto">
              <a:spcAft>
                <a:spcPts val="0"/>
              </a:spcAft>
              <a:defRPr/>
            </a:pPr>
            <a:r>
              <a:rPr lang="en-US" sz="4400" dirty="0" smtClean="0">
                <a:ea typeface="+mj-ea"/>
                <a:cs typeface="+mj-cs"/>
              </a:rPr>
              <a:t>Importance of </a:t>
            </a:r>
            <a:r>
              <a:rPr lang="en-US" sz="4000" dirty="0" smtClean="0">
                <a:ea typeface="+mj-ea"/>
                <a:cs typeface="+mj-cs"/>
              </a:rPr>
              <a:t/>
            </a:r>
            <a:br>
              <a:rPr lang="en-US" sz="4000" dirty="0" smtClean="0">
                <a:ea typeface="+mj-ea"/>
                <a:cs typeface="+mj-cs"/>
              </a:rPr>
            </a:br>
            <a:r>
              <a:rPr lang="en-US" sz="4400" dirty="0" smtClean="0">
                <a:ea typeface="+mj-ea"/>
                <a:cs typeface="+mj-cs"/>
              </a:rPr>
              <a:t>Information</a:t>
            </a:r>
            <a:r>
              <a:rPr lang="en-US" sz="4000" dirty="0" smtClean="0">
                <a:ea typeface="+mj-ea"/>
                <a:cs typeface="+mj-cs"/>
              </a:rPr>
              <a:t> Technology</a:t>
            </a:r>
          </a:p>
        </p:txBody>
      </p:sp>
      <p:sp>
        <p:nvSpPr>
          <p:cNvPr id="24578" name="Rectangle 3"/>
          <p:cNvSpPr>
            <a:spLocks noGrp="1" noChangeArrowheads="1"/>
          </p:cNvSpPr>
          <p:nvPr>
            <p:ph type="body" idx="1"/>
          </p:nvPr>
        </p:nvSpPr>
        <p:spPr>
          <a:xfrm>
            <a:off x="1371600" y="1676400"/>
            <a:ext cx="7394575" cy="4419600"/>
          </a:xfrm>
        </p:spPr>
        <p:txBody>
          <a:bodyPr/>
          <a:lstStyle/>
          <a:p>
            <a:r>
              <a:rPr lang="en-US" sz="2800" dirty="0" smtClean="0"/>
              <a:t>The </a:t>
            </a:r>
            <a:r>
              <a:rPr lang="en-US" sz="2800" dirty="0" smtClean="0"/>
              <a:t>internet </a:t>
            </a:r>
            <a:r>
              <a:rPr lang="en-US" sz="2800" dirty="0" smtClean="0"/>
              <a:t>and its supporting technologies can jump-start national economies. </a:t>
            </a:r>
          </a:p>
          <a:p>
            <a:pPr lvl="1"/>
            <a:r>
              <a:rPr lang="en-US" sz="2800" dirty="0" smtClean="0"/>
              <a:t>Bangalore, India is the center of India’s explosive growth in software and IT services.</a:t>
            </a:r>
          </a:p>
          <a:p>
            <a:r>
              <a:rPr lang="en-US" sz="2800" dirty="0" smtClean="0"/>
              <a:t>E-marketers in emerging economies confront marketing issues and unique challenges related to the conditions of operating within a still developing nation.</a:t>
            </a:r>
          </a:p>
          <a:p>
            <a:endParaRPr lang="en-US" sz="2000" dirty="0" smtClean="0"/>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rmAutofit/>
          </a:bodyPr>
          <a:lstStyle/>
          <a:p>
            <a:r>
              <a:rPr lang="en-US" dirty="0" smtClean="0"/>
              <a:t>Country &amp; Market Opportunity Analysis</a:t>
            </a:r>
            <a:endParaRPr lang="en-US" dirty="0"/>
          </a:p>
        </p:txBody>
      </p:sp>
      <p:sp>
        <p:nvSpPr>
          <p:cNvPr id="3" name="Content Placeholder 2"/>
          <p:cNvSpPr>
            <a:spLocks noGrp="1"/>
          </p:cNvSpPr>
          <p:nvPr>
            <p:ph idx="1"/>
          </p:nvPr>
        </p:nvSpPr>
        <p:spPr/>
        <p:txBody>
          <a:bodyPr>
            <a:normAutofit/>
          </a:bodyPr>
          <a:lstStyle/>
          <a:p>
            <a:r>
              <a:rPr lang="en-US" sz="2800" dirty="0" smtClean="0"/>
              <a:t>Market Similarity: Marketers often choose foreign markets that have characteristics similar to their home market for initial entry.</a:t>
            </a:r>
          </a:p>
          <a:p>
            <a:pPr lvl="1"/>
            <a:r>
              <a:rPr lang="en-US" sz="2800" dirty="0" smtClean="0"/>
              <a:t>A U.S. company might first target Canada, UK, and Australia before targeting France, Japan or Germany, for example.</a:t>
            </a:r>
          </a:p>
          <a:p>
            <a:pPr lvl="1"/>
            <a:r>
              <a:rPr lang="en-US" sz="2800" dirty="0" smtClean="0"/>
              <a:t>CAGE (culture, administration, geography, economic) framework helps e-marketers evaluate similarities and differences between markets.</a:t>
            </a:r>
          </a:p>
          <a:p>
            <a:pPr lvl="1"/>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4-</a:t>
            </a:r>
            <a:fld id="{C238F03A-58E1-4ECA-9024-348A9A81A53D}"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Diaspora Communities</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sz="2800" dirty="0" smtClean="0"/>
              <a:t>When people leave their home country they may become part of a diaspora community and want to maintain relationships with their homeland.</a:t>
            </a:r>
          </a:p>
          <a:p>
            <a:r>
              <a:rPr lang="en-US" sz="2800" dirty="0" smtClean="0"/>
              <a:t>E-businesses can target diaspora communities.</a:t>
            </a:r>
          </a:p>
          <a:p>
            <a:pPr lvl="1"/>
            <a:r>
              <a:rPr lang="en-US" sz="2800" dirty="0" smtClean="0"/>
              <a:t>Tortas Peru offers homemade, traditional Peruvian cakes online.</a:t>
            </a:r>
          </a:p>
          <a:p>
            <a:pPr lvl="1"/>
            <a:r>
              <a:rPr lang="en-US" sz="2800" dirty="0" smtClean="0"/>
              <a:t>Shop.muncha.com offers products to Nepalis living overseas can send to individuals in Nepal.</a:t>
            </a:r>
          </a:p>
          <a:p>
            <a:r>
              <a:rPr lang="en-US" sz="2800" dirty="0" smtClean="0"/>
              <a:t>Market convergence, in which markets become more similar over time, can be expedited by the Web.</a:t>
            </a:r>
            <a:endParaRPr lang="en-US" sz="2800"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4-</a:t>
            </a:r>
            <a:fld id="{C238F03A-58E1-4ECA-9024-348A9A81A53D}"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1752600" y="152400"/>
            <a:ext cx="7391400" cy="1066800"/>
          </a:xfrm>
        </p:spPr>
        <p:txBody>
          <a:bodyPr>
            <a:noAutofit/>
          </a:bodyPr>
          <a:lstStyle/>
          <a:p>
            <a:pPr fontAlgn="auto">
              <a:spcAft>
                <a:spcPts val="0"/>
              </a:spcAft>
              <a:defRPr/>
            </a:pPr>
            <a:r>
              <a:rPr lang="en-US" dirty="0" smtClean="0">
                <a:ea typeface="+mj-ea"/>
                <a:cs typeface="+mj-cs"/>
              </a:rPr>
              <a:t>E-Commerce Payment </a:t>
            </a:r>
            <a:br>
              <a:rPr lang="en-US" dirty="0" smtClean="0">
                <a:ea typeface="+mj-ea"/>
                <a:cs typeface="+mj-cs"/>
              </a:rPr>
            </a:br>
            <a:r>
              <a:rPr lang="en-US" dirty="0" smtClean="0">
                <a:ea typeface="+mj-ea"/>
                <a:cs typeface="+mj-cs"/>
              </a:rPr>
              <a:t>and Trust Issues</a:t>
            </a:r>
          </a:p>
        </p:txBody>
      </p:sp>
      <p:sp>
        <p:nvSpPr>
          <p:cNvPr id="26626" name="Rectangle 3"/>
          <p:cNvSpPr>
            <a:spLocks noGrp="1" noChangeArrowheads="1"/>
          </p:cNvSpPr>
          <p:nvPr>
            <p:ph type="body" idx="1"/>
          </p:nvPr>
        </p:nvSpPr>
        <p:spPr>
          <a:xfrm>
            <a:off x="1447800" y="1676400"/>
            <a:ext cx="7467600" cy="4495800"/>
          </a:xfrm>
        </p:spPr>
        <p:txBody>
          <a:bodyPr/>
          <a:lstStyle/>
          <a:p>
            <a:pPr indent="0">
              <a:lnSpc>
                <a:spcPct val="90000"/>
              </a:lnSpc>
              <a:spcBef>
                <a:spcPct val="0"/>
              </a:spcBef>
            </a:pPr>
            <a:r>
              <a:rPr lang="en-US" sz="2800" dirty="0" smtClean="0"/>
              <a:t> E-commerce in emerging markets is often hampered by limited use of credit cards and lack of trust in safely conducting online transactions.</a:t>
            </a:r>
          </a:p>
          <a:p>
            <a:pPr lvl="1" indent="0">
              <a:lnSpc>
                <a:spcPct val="90000"/>
              </a:lnSpc>
              <a:spcBef>
                <a:spcPct val="0"/>
              </a:spcBef>
            </a:pPr>
            <a:r>
              <a:rPr lang="en-US" sz="2800" dirty="0" smtClean="0"/>
              <a:t> In Egypt, Senegal and Pakistan less than 2% of the population owns a credit card.</a:t>
            </a:r>
          </a:p>
          <a:p>
            <a:pPr lvl="1" indent="0">
              <a:lnSpc>
                <a:spcPct val="90000"/>
              </a:lnSpc>
              <a:spcBef>
                <a:spcPct val="0"/>
              </a:spcBef>
            </a:pPr>
            <a:r>
              <a:rPr lang="en-US" sz="2800" dirty="0" smtClean="0"/>
              <a:t> Most credit card usage in Nepal is by young professionals, upper-income Nepalis and tourists.</a:t>
            </a:r>
          </a:p>
          <a:p>
            <a:pPr lvl="1" indent="0">
              <a:lnSpc>
                <a:spcPct val="90000"/>
              </a:lnSpc>
              <a:spcBef>
                <a:spcPct val="0"/>
              </a:spcBef>
            </a:pPr>
            <a:r>
              <a:rPr lang="en-US" sz="2800" dirty="0" smtClean="0"/>
              <a:t> Credit card use is virtually non-existent in Ethiopia.</a:t>
            </a:r>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371600" y="228600"/>
            <a:ext cx="7394574" cy="990600"/>
          </a:xfrm>
        </p:spPr>
        <p:txBody>
          <a:bodyPr>
            <a:noAutofit/>
          </a:bodyPr>
          <a:lstStyle/>
          <a:p>
            <a:pPr fontAlgn="auto">
              <a:spcAft>
                <a:spcPts val="0"/>
              </a:spcAft>
              <a:defRPr/>
            </a:pPr>
            <a:r>
              <a:rPr lang="en-US" dirty="0" smtClean="0">
                <a:ea typeface="+mj-ea"/>
                <a:cs typeface="+mj-cs"/>
              </a:rPr>
              <a:t>E-Commerce Payment </a:t>
            </a:r>
            <a:br>
              <a:rPr lang="en-US" dirty="0" smtClean="0">
                <a:ea typeface="+mj-ea"/>
                <a:cs typeface="+mj-cs"/>
              </a:rPr>
            </a:br>
            <a:r>
              <a:rPr lang="en-US" dirty="0" smtClean="0">
                <a:ea typeface="+mj-ea"/>
                <a:cs typeface="+mj-cs"/>
              </a:rPr>
              <a:t>and Trust Issues, cont.</a:t>
            </a:r>
          </a:p>
        </p:txBody>
      </p:sp>
      <p:sp>
        <p:nvSpPr>
          <p:cNvPr id="27651" name="Content Placeholder 4"/>
          <p:cNvSpPr>
            <a:spLocks noGrp="1"/>
          </p:cNvSpPr>
          <p:nvPr>
            <p:ph sz="quarter" idx="1"/>
          </p:nvPr>
        </p:nvSpPr>
        <p:spPr>
          <a:xfrm>
            <a:off x="1066800" y="1676400"/>
            <a:ext cx="7772400" cy="4419600"/>
          </a:xfrm>
        </p:spPr>
        <p:txBody>
          <a:bodyPr/>
          <a:lstStyle/>
          <a:p>
            <a:pPr indent="0">
              <a:spcBef>
                <a:spcPct val="0"/>
              </a:spcBef>
            </a:pPr>
            <a:r>
              <a:rPr lang="en-US" sz="2400" dirty="0" smtClean="0"/>
              <a:t> </a:t>
            </a:r>
            <a:r>
              <a:rPr lang="en-US" sz="2800" dirty="0" smtClean="0"/>
              <a:t>E-marketers working in emerging economies should also understand buyer behavior and attitudes toward online purchasing.</a:t>
            </a:r>
          </a:p>
          <a:p>
            <a:pPr lvl="1" indent="0">
              <a:spcBef>
                <a:spcPct val="0"/>
              </a:spcBef>
            </a:pPr>
            <a:r>
              <a:rPr lang="en-US" sz="2800" dirty="0" smtClean="0"/>
              <a:t> A 2007 study in Lithuania found that 51% of </a:t>
            </a:r>
            <a:r>
              <a:rPr lang="en-US" sz="2800" dirty="0" smtClean="0"/>
              <a:t>internet </a:t>
            </a:r>
            <a:r>
              <a:rPr lang="en-US" sz="2800" dirty="0" smtClean="0"/>
              <a:t>users had not made an online purchase because they thought it was too risky.</a:t>
            </a:r>
          </a:p>
          <a:p>
            <a:pPr indent="0">
              <a:spcBef>
                <a:spcPct val="0"/>
              </a:spcBef>
            </a:pPr>
            <a:r>
              <a:rPr lang="en-US" sz="2800" dirty="0" smtClean="0"/>
              <a:t> To overcome trust issues in the Czech Republic, eBanka, an </a:t>
            </a:r>
            <a:r>
              <a:rPr lang="en-US" sz="2800" dirty="0" smtClean="0"/>
              <a:t>internet </a:t>
            </a:r>
            <a:r>
              <a:rPr lang="en-US" sz="2800" dirty="0" smtClean="0"/>
              <a:t>bank, was established in 1998 to handle secure online purchases.</a:t>
            </a:r>
          </a:p>
        </p:txBody>
      </p:sp>
      <p:sp>
        <p:nvSpPr>
          <p:cNvPr id="7" name="Slide Number Placeholder 6"/>
          <p:cNvSpPr>
            <a:spLocks noGrp="1"/>
          </p:cNvSpPr>
          <p:nvPr>
            <p:ph type="sldNum" sz="quarter" idx="12"/>
          </p:nvPr>
        </p:nvSpPr>
        <p:spPr/>
        <p:txBody>
          <a:bodyPr/>
          <a:lstStyle/>
          <a:p>
            <a:r>
              <a:rPr lang="en-US" dirty="0" smtClean="0"/>
              <a:t>4-</a:t>
            </a:r>
            <a:fld id="{C238F03A-58E1-4ECA-9024-348A9A81A53D}" type="slidenum">
              <a:rPr lang="en-US" smtClean="0"/>
              <a:pPr/>
              <a:t>14</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295400"/>
          </a:xfrm>
        </p:spPr>
        <p:txBody>
          <a:bodyPr>
            <a:noAutofit/>
          </a:bodyPr>
          <a:lstStyle/>
          <a:p>
            <a:pPr fontAlgn="auto">
              <a:spcAft>
                <a:spcPts val="0"/>
              </a:spcAft>
              <a:defRPr/>
            </a:pPr>
            <a:r>
              <a:rPr lang="en-US" dirty="0" smtClean="0">
                <a:ea typeface="+mj-ea"/>
                <a:cs typeface="+mj-cs"/>
              </a:rPr>
              <a:t>Consumer Concern About Online Use Of Credit Cards In Selected Countries</a:t>
            </a:r>
            <a:endParaRPr lang="en-US" dirty="0">
              <a:ea typeface="+mj-ea"/>
              <a:cs typeface="+mj-cs"/>
            </a:endParaRPr>
          </a:p>
        </p:txBody>
      </p:sp>
      <p:pic>
        <p:nvPicPr>
          <p:cNvPr id="28676" name="Picture 3"/>
          <p:cNvPicPr>
            <a:picLocks noChangeAspect="1" noChangeArrowheads="1"/>
          </p:cNvPicPr>
          <p:nvPr/>
        </p:nvPicPr>
        <p:blipFill>
          <a:blip r:embed="rId2" cstate="print"/>
          <a:srcRect/>
          <a:stretch>
            <a:fillRect/>
          </a:stretch>
        </p:blipFill>
        <p:spPr bwMode="auto">
          <a:xfrm>
            <a:off x="762000" y="1966913"/>
            <a:ext cx="7620000" cy="3824287"/>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524000" y="304800"/>
            <a:ext cx="7467600" cy="1143000"/>
          </a:xfrm>
        </p:spPr>
        <p:txBody>
          <a:bodyPr>
            <a:normAutofit/>
          </a:bodyPr>
          <a:lstStyle/>
          <a:p>
            <a:pPr fontAlgn="auto">
              <a:spcAft>
                <a:spcPts val="0"/>
              </a:spcAft>
              <a:defRPr/>
            </a:pPr>
            <a:r>
              <a:rPr lang="en-US" dirty="0" smtClean="0">
                <a:ea typeface="+mj-ea"/>
                <a:cs typeface="+mj-cs"/>
              </a:rPr>
              <a:t>Technological </a:t>
            </a:r>
            <a:r>
              <a:rPr lang="en-US" dirty="0" smtClean="0"/>
              <a:t>Tipping Points</a:t>
            </a:r>
            <a:endParaRPr lang="en-US" dirty="0" smtClean="0">
              <a:ea typeface="+mj-ea"/>
              <a:cs typeface="+mj-cs"/>
            </a:endParaRPr>
          </a:p>
        </p:txBody>
      </p:sp>
      <p:sp>
        <p:nvSpPr>
          <p:cNvPr id="29698" name="Rectangle 3"/>
          <p:cNvSpPr>
            <a:spLocks noGrp="1" noChangeArrowheads="1"/>
          </p:cNvSpPr>
          <p:nvPr>
            <p:ph type="body" idx="1"/>
          </p:nvPr>
        </p:nvSpPr>
        <p:spPr>
          <a:xfrm>
            <a:off x="1600200" y="1524000"/>
            <a:ext cx="6934200" cy="4343400"/>
          </a:xfrm>
        </p:spPr>
        <p:txBody>
          <a:bodyPr/>
          <a:lstStyle/>
          <a:p>
            <a:pPr marL="609600" indent="-609600">
              <a:lnSpc>
                <a:spcPct val="90000"/>
              </a:lnSpc>
            </a:pPr>
            <a:r>
              <a:rPr lang="en-US" sz="2800" dirty="0" smtClean="0"/>
              <a:t>E-marketers must understand the seismic changes occurring in consumer access to online content.</a:t>
            </a:r>
          </a:p>
          <a:p>
            <a:pPr marL="928688" lvl="1" indent="-609600">
              <a:lnSpc>
                <a:spcPct val="90000"/>
              </a:lnSpc>
            </a:pPr>
            <a:r>
              <a:rPr lang="en-US" sz="2800" dirty="0" smtClean="0"/>
              <a:t>Computer and mobile phone </a:t>
            </a:r>
            <a:r>
              <a:rPr lang="en-US" sz="2800" dirty="0" smtClean="0"/>
              <a:t>technology.</a:t>
            </a:r>
            <a:endParaRPr lang="en-US" sz="2800" dirty="0" smtClean="0"/>
          </a:p>
          <a:p>
            <a:pPr marL="928688" lvl="1" indent="-609600">
              <a:lnSpc>
                <a:spcPct val="90000"/>
              </a:lnSpc>
            </a:pPr>
            <a:r>
              <a:rPr lang="en-US" sz="2800" dirty="0" smtClean="0"/>
              <a:t>Rapid development of </a:t>
            </a:r>
            <a:r>
              <a:rPr lang="en-US" sz="2800" dirty="0" smtClean="0"/>
              <a:t>broadband.</a:t>
            </a:r>
            <a:endParaRPr lang="en-US" sz="2800" dirty="0" smtClean="0"/>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990599" y="228600"/>
            <a:ext cx="7775575" cy="990600"/>
          </a:xfrm>
        </p:spPr>
        <p:txBody>
          <a:bodyPr/>
          <a:lstStyle/>
          <a:p>
            <a:pPr fontAlgn="auto">
              <a:spcAft>
                <a:spcPts val="0"/>
              </a:spcAft>
              <a:defRPr/>
            </a:pPr>
            <a:r>
              <a:rPr lang="en-US" dirty="0" smtClean="0">
                <a:ea typeface="+mj-ea"/>
                <a:cs typeface="+mj-cs"/>
              </a:rPr>
              <a:t>Computers &amp; Telephones</a:t>
            </a:r>
          </a:p>
        </p:txBody>
      </p:sp>
      <p:sp>
        <p:nvSpPr>
          <p:cNvPr id="30722" name="Rectangle 3"/>
          <p:cNvSpPr>
            <a:spLocks noGrp="1" noChangeArrowheads="1"/>
          </p:cNvSpPr>
          <p:nvPr>
            <p:ph type="body" idx="1"/>
          </p:nvPr>
        </p:nvSpPr>
        <p:spPr>
          <a:xfrm>
            <a:off x="1219200" y="1295400"/>
            <a:ext cx="7772400" cy="4724400"/>
          </a:xfrm>
        </p:spPr>
        <p:txBody>
          <a:bodyPr>
            <a:normAutofit fontScale="92500" lnSpcReduction="20000"/>
          </a:bodyPr>
          <a:lstStyle/>
          <a:p>
            <a:pPr indent="0">
              <a:lnSpc>
                <a:spcPct val="120000"/>
              </a:lnSpc>
              <a:spcBef>
                <a:spcPct val="0"/>
              </a:spcBef>
            </a:pPr>
            <a:r>
              <a:rPr lang="en-US" sz="2800" dirty="0" smtClean="0"/>
              <a:t> </a:t>
            </a:r>
            <a:r>
              <a:rPr lang="en-US" sz="3000" dirty="0" smtClean="0"/>
              <a:t>Global computer ownership and access is unevenly distributed, according to a global survey.</a:t>
            </a:r>
          </a:p>
          <a:p>
            <a:pPr lvl="1" indent="0">
              <a:lnSpc>
                <a:spcPct val="120000"/>
              </a:lnSpc>
              <a:spcBef>
                <a:spcPct val="0"/>
              </a:spcBef>
            </a:pPr>
            <a:r>
              <a:rPr lang="en-US" sz="3000" dirty="0" smtClean="0"/>
              <a:t> Ownership in Latin America ranged from 43% in Venezuela to 22% in Mexico.</a:t>
            </a:r>
          </a:p>
          <a:p>
            <a:pPr lvl="1" indent="0">
              <a:lnSpc>
                <a:spcPct val="120000"/>
              </a:lnSpc>
              <a:spcBef>
                <a:spcPct val="0"/>
              </a:spcBef>
            </a:pPr>
            <a:r>
              <a:rPr lang="en-US" sz="3000" dirty="0" smtClean="0"/>
              <a:t> Ownership was 2% in Bangladesh.</a:t>
            </a:r>
          </a:p>
          <a:p>
            <a:pPr indent="0">
              <a:lnSpc>
                <a:spcPct val="120000"/>
              </a:lnSpc>
              <a:spcBef>
                <a:spcPct val="0"/>
              </a:spcBef>
            </a:pPr>
            <a:r>
              <a:rPr lang="en-US" sz="3000" dirty="0" smtClean="0"/>
              <a:t>  Telecenters, small shops that offer </a:t>
            </a:r>
            <a:r>
              <a:rPr lang="en-US" sz="3000" dirty="0" smtClean="0"/>
              <a:t>internet </a:t>
            </a:r>
            <a:r>
              <a:rPr lang="en-US" sz="3000" dirty="0" smtClean="0"/>
              <a:t>connections to the public, are popular means of accessing the Web in many countries.</a:t>
            </a:r>
          </a:p>
          <a:p>
            <a:pPr lvl="1" indent="0">
              <a:lnSpc>
                <a:spcPct val="120000"/>
              </a:lnSpc>
              <a:spcBef>
                <a:spcPct val="0"/>
              </a:spcBef>
            </a:pPr>
            <a:r>
              <a:rPr lang="en-US" sz="3000" dirty="0" smtClean="0"/>
              <a:t> Peru has one of the highest usage rates of telecenters in the world.</a:t>
            </a:r>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a typeface="ＭＳ Ｐゴシック" pitchFamily="-72" charset="-128"/>
                <a:cs typeface="ＭＳ Ｐゴシック" pitchFamily="-72" charset="-128"/>
              </a:rPr>
              <a:t>Entrance to a Telecenter in Peru</a:t>
            </a:r>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r>
              <a:rPr lang="en-US" dirty="0" smtClean="0"/>
              <a:t>4-</a:t>
            </a:r>
            <a:fld id="{C238F03A-58E1-4ECA-9024-348A9A81A53D}" type="slidenum">
              <a:rPr lang="en-US" smtClean="0"/>
              <a:pPr/>
              <a:t>18</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419350" y="1219200"/>
            <a:ext cx="4305300" cy="506253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143000" y="228600"/>
            <a:ext cx="7623175" cy="1066800"/>
          </a:xfrm>
        </p:spPr>
        <p:txBody>
          <a:bodyPr wrap="square" numCol="1" anchorCtr="0" compatLnSpc="1">
            <a:prstTxWarp prst="textNoShape">
              <a:avLst/>
            </a:prstTxWarp>
            <a:noAutofit/>
          </a:bodyPr>
          <a:lstStyle/>
          <a:p>
            <a:r>
              <a:rPr lang="en-US" cap="none" dirty="0" smtClean="0"/>
              <a:t>Wireless </a:t>
            </a:r>
            <a:r>
              <a:rPr lang="en-US" cap="none" dirty="0" smtClean="0"/>
              <a:t>internet </a:t>
            </a:r>
            <a:r>
              <a:rPr lang="en-US" cap="none" dirty="0" smtClean="0"/>
              <a:t>Access: </a:t>
            </a:r>
            <a:br>
              <a:rPr lang="en-US" cap="none" dirty="0" smtClean="0"/>
            </a:br>
            <a:r>
              <a:rPr lang="en-US" cap="none" dirty="0" smtClean="0"/>
              <a:t>Mobile Phones</a:t>
            </a:r>
          </a:p>
        </p:txBody>
      </p:sp>
      <p:sp>
        <p:nvSpPr>
          <p:cNvPr id="29701" name="Content Placeholder 4"/>
          <p:cNvSpPr>
            <a:spLocks noGrp="1"/>
          </p:cNvSpPr>
          <p:nvPr>
            <p:ph sz="quarter" idx="1"/>
          </p:nvPr>
        </p:nvSpPr>
        <p:spPr>
          <a:xfrm>
            <a:off x="1295400" y="1600200"/>
            <a:ext cx="7467600" cy="4495800"/>
          </a:xfrm>
        </p:spPr>
        <p:txBody>
          <a:bodyPr>
            <a:noAutofit/>
          </a:bodyPr>
          <a:lstStyle/>
          <a:p>
            <a:pPr>
              <a:lnSpc>
                <a:spcPct val="90000"/>
              </a:lnSpc>
              <a:spcBef>
                <a:spcPts val="600"/>
              </a:spcBef>
            </a:pPr>
            <a:r>
              <a:rPr lang="en-US" sz="2800" dirty="0" smtClean="0"/>
              <a:t>In 2012, over half of the world’s population had at least one handset (4.3B users).</a:t>
            </a:r>
          </a:p>
          <a:p>
            <a:pPr>
              <a:lnSpc>
                <a:spcPct val="90000"/>
              </a:lnSpc>
              <a:spcBef>
                <a:spcPts val="600"/>
              </a:spcBef>
            </a:pPr>
            <a:r>
              <a:rPr lang="en-US" sz="2800" dirty="0" smtClean="0"/>
              <a:t>Challenges of wireless e-marketing:</a:t>
            </a:r>
          </a:p>
          <a:p>
            <a:pPr lvl="1">
              <a:lnSpc>
                <a:spcPct val="90000"/>
              </a:lnSpc>
              <a:spcBef>
                <a:spcPts val="600"/>
              </a:spcBef>
            </a:pPr>
            <a:r>
              <a:rPr lang="en-US" sz="2800" dirty="0" smtClean="0"/>
              <a:t>Modification of content for small screens</a:t>
            </a:r>
          </a:p>
          <a:p>
            <a:pPr lvl="1">
              <a:lnSpc>
                <a:spcPct val="90000"/>
              </a:lnSpc>
              <a:spcBef>
                <a:spcPts val="600"/>
              </a:spcBef>
            </a:pPr>
            <a:r>
              <a:rPr lang="en-US" sz="2800" dirty="0" smtClean="0"/>
              <a:t>Text entry using tiny keypads</a:t>
            </a:r>
          </a:p>
          <a:p>
            <a:pPr lvl="1">
              <a:lnSpc>
                <a:spcPct val="90000"/>
              </a:lnSpc>
              <a:spcBef>
                <a:spcPts val="600"/>
              </a:spcBef>
            </a:pPr>
            <a:r>
              <a:rPr lang="en-US" sz="2800" dirty="0" smtClean="0"/>
              <a:t>Content development</a:t>
            </a:r>
          </a:p>
          <a:p>
            <a:pPr lvl="1">
              <a:lnSpc>
                <a:spcPct val="90000"/>
              </a:lnSpc>
              <a:spcBef>
                <a:spcPts val="600"/>
              </a:spcBef>
            </a:pPr>
            <a:r>
              <a:rPr lang="en-US" sz="2800" dirty="0" smtClean="0"/>
              <a:t>Pricing and secure payments</a:t>
            </a:r>
          </a:p>
          <a:p>
            <a:pPr>
              <a:lnSpc>
                <a:spcPct val="90000"/>
              </a:lnSpc>
              <a:spcBef>
                <a:spcPts val="600"/>
              </a:spcBef>
            </a:pPr>
            <a:r>
              <a:rPr lang="en-US" sz="2800" dirty="0" smtClean="0"/>
              <a:t>E-marketers must also understand that  mobile consumer behavior differs from desktop or laptop consumer behavior.</a:t>
            </a:r>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Objectives</a:t>
            </a:r>
            <a:endParaRPr lang="en-US" dirty="0"/>
          </a:p>
        </p:txBody>
      </p:sp>
      <p:sp>
        <p:nvSpPr>
          <p:cNvPr id="3" name="Content Placeholder 2"/>
          <p:cNvSpPr>
            <a:spLocks noGrp="1"/>
          </p:cNvSpPr>
          <p:nvPr>
            <p:ph idx="1"/>
          </p:nvPr>
        </p:nvSpPr>
        <p:spPr/>
        <p:txBody>
          <a:bodyPr>
            <a:normAutofit/>
          </a:bodyPr>
          <a:lstStyle/>
          <a:p>
            <a:pPr>
              <a:lnSpc>
                <a:spcPct val="120000"/>
              </a:lnSpc>
              <a:spcBef>
                <a:spcPts val="600"/>
              </a:spcBef>
            </a:pPr>
            <a:r>
              <a:rPr lang="en-US" sz="2800" dirty="0" smtClean="0"/>
              <a:t>After reading Chapter 4, you will be able to:</a:t>
            </a:r>
          </a:p>
          <a:p>
            <a:pPr lvl="1" indent="0">
              <a:spcBef>
                <a:spcPct val="0"/>
              </a:spcBef>
              <a:spcAft>
                <a:spcPts val="600"/>
              </a:spcAft>
            </a:pPr>
            <a:r>
              <a:rPr lang="en-US" sz="2800" dirty="0" smtClean="0"/>
              <a:t>Discuss overall trends in </a:t>
            </a:r>
            <a:r>
              <a:rPr lang="en-US" sz="2800" dirty="0" smtClean="0"/>
              <a:t>internet </a:t>
            </a:r>
            <a:r>
              <a:rPr lang="en-US" sz="2800" dirty="0" smtClean="0"/>
              <a:t>access, usage, and purchasing around the world.</a:t>
            </a:r>
          </a:p>
          <a:p>
            <a:pPr lvl="1" indent="0">
              <a:spcBef>
                <a:spcPct val="0"/>
              </a:spcBef>
              <a:spcAft>
                <a:spcPts val="600"/>
              </a:spcAft>
            </a:pPr>
            <a:r>
              <a:rPr lang="en-US" sz="2800" dirty="0" smtClean="0"/>
              <a:t> Define emerging economies and explain the vital role of information technology in economic development.</a:t>
            </a:r>
          </a:p>
          <a:p>
            <a:pPr lvl="1" indent="0">
              <a:spcBef>
                <a:spcPct val="0"/>
              </a:spcBef>
              <a:spcAft>
                <a:spcPts val="600"/>
              </a:spcAft>
            </a:pPr>
            <a:r>
              <a:rPr lang="en-US" sz="2800" dirty="0" smtClean="0"/>
              <a:t> Outline how e-marketers apply market similarity and analyze online purchase and payment behaviors in planning market entry opportunities.</a:t>
            </a:r>
          </a:p>
          <a:p>
            <a:pPr>
              <a:lnSpc>
                <a:spcPct val="120000"/>
              </a:lnSpc>
              <a:spcBef>
                <a:spcPts val="600"/>
              </a:spcBef>
            </a:pPr>
            <a:endParaRPr lang="en-US" sz="9600" dirty="0" smtClean="0"/>
          </a:p>
          <a:p>
            <a:endParaRPr lang="en-US" dirty="0"/>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dirty="0" smtClean="0"/>
              <a:t>Smartphones</a:t>
            </a:r>
            <a:endParaRPr lang="en-US" dirty="0"/>
          </a:p>
        </p:txBody>
      </p:sp>
      <p:sp>
        <p:nvSpPr>
          <p:cNvPr id="3" name="Content Placeholder 2"/>
          <p:cNvSpPr>
            <a:spLocks noGrp="1"/>
          </p:cNvSpPr>
          <p:nvPr>
            <p:ph idx="1"/>
          </p:nvPr>
        </p:nvSpPr>
        <p:spPr>
          <a:xfrm>
            <a:off x="1295400" y="1600201"/>
            <a:ext cx="7391400" cy="4191000"/>
          </a:xfrm>
        </p:spPr>
        <p:txBody>
          <a:bodyPr>
            <a:normAutofit/>
          </a:bodyPr>
          <a:lstStyle/>
          <a:p>
            <a:r>
              <a:rPr lang="en-US" sz="2800" dirty="0" smtClean="0"/>
              <a:t>Marketers must understand how smartphones are influencing consumer purchase behavior in various countries.</a:t>
            </a:r>
          </a:p>
          <a:p>
            <a:pPr lvl="1"/>
            <a:r>
              <a:rPr lang="en-US" sz="2800" dirty="0" smtClean="0"/>
              <a:t>36% Egyptian consumers with a smartphone changed their minds about buying a product because of real-time, online research.</a:t>
            </a:r>
          </a:p>
          <a:p>
            <a:pPr lvl="1"/>
            <a:r>
              <a:rPr lang="en-US" sz="2800" dirty="0" smtClean="0"/>
              <a:t>37% of smartphone users in Argentina make an in-store purchase after online research with their smartphones.</a:t>
            </a:r>
          </a:p>
          <a:p>
            <a:endParaRPr lang="en-US" sz="2800"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4-</a:t>
            </a:r>
            <a:fld id="{C238F03A-58E1-4ECA-9024-348A9A81A53D}"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Broadband</a:t>
            </a:r>
            <a:endParaRPr lang="en-US" dirty="0"/>
          </a:p>
        </p:txBody>
      </p:sp>
      <p:sp>
        <p:nvSpPr>
          <p:cNvPr id="3" name="Content Placeholder 2"/>
          <p:cNvSpPr>
            <a:spLocks noGrp="1"/>
          </p:cNvSpPr>
          <p:nvPr>
            <p:ph idx="1"/>
          </p:nvPr>
        </p:nvSpPr>
        <p:spPr>
          <a:xfrm>
            <a:off x="1066800" y="1600201"/>
            <a:ext cx="7620000" cy="4343400"/>
          </a:xfrm>
        </p:spPr>
        <p:txBody>
          <a:bodyPr>
            <a:normAutofit/>
          </a:bodyPr>
          <a:lstStyle/>
          <a:p>
            <a:r>
              <a:rPr lang="en-US" sz="2800" dirty="0" smtClean="0"/>
              <a:t>There will be over 740 million broadband lines worldwide by 2014.</a:t>
            </a:r>
          </a:p>
          <a:p>
            <a:r>
              <a:rPr lang="en-US" sz="2800" dirty="0" smtClean="0"/>
              <a:t>Exhibits 4.5 and 4.6 provide broadband usage and growth rates for various countries.</a:t>
            </a:r>
          </a:p>
          <a:p>
            <a:r>
              <a:rPr lang="en-US" sz="2800" dirty="0" smtClean="0"/>
              <a:t>Global prices continue to decline as more individuals and firms subscribe to broadband. </a:t>
            </a:r>
            <a:endParaRPr lang="en-US" sz="2800"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4-</a:t>
            </a:r>
            <a:fld id="{C238F03A-58E1-4ECA-9024-348A9A81A53D}"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1066800" y="228600"/>
            <a:ext cx="7696200" cy="990600"/>
          </a:xfrm>
        </p:spPr>
        <p:txBody>
          <a:bodyPr/>
          <a:lstStyle/>
          <a:p>
            <a:pPr fontAlgn="auto">
              <a:spcAft>
                <a:spcPts val="0"/>
              </a:spcAft>
              <a:defRPr/>
            </a:pPr>
            <a:r>
              <a:rPr lang="en-US" dirty="0" smtClean="0">
                <a:ea typeface="+mj-ea"/>
                <a:cs typeface="+mj-cs"/>
              </a:rPr>
              <a:t>The Digital Divide</a:t>
            </a:r>
          </a:p>
        </p:txBody>
      </p:sp>
      <p:sp>
        <p:nvSpPr>
          <p:cNvPr id="34818" name="Rectangle 3"/>
          <p:cNvSpPr>
            <a:spLocks noGrp="1" noChangeArrowheads="1"/>
          </p:cNvSpPr>
          <p:nvPr>
            <p:ph type="body" idx="1"/>
          </p:nvPr>
        </p:nvSpPr>
        <p:spPr>
          <a:xfrm>
            <a:off x="1066800" y="1600200"/>
            <a:ext cx="7699375" cy="4495800"/>
          </a:xfrm>
        </p:spPr>
        <p:txBody>
          <a:bodyPr>
            <a:normAutofit fontScale="92500"/>
          </a:bodyPr>
          <a:lstStyle/>
          <a:p>
            <a:r>
              <a:rPr lang="en-US" sz="2800" dirty="0" smtClean="0"/>
              <a:t>E-marketers must consider the social environment in which e-business operates.</a:t>
            </a:r>
          </a:p>
          <a:p>
            <a:pPr lvl="1"/>
            <a:r>
              <a:rPr lang="en-US" sz="2400" dirty="0" smtClean="0"/>
              <a:t>The division between those who have access to information and those who don’t is termed “digital divide.”</a:t>
            </a:r>
          </a:p>
          <a:p>
            <a:pPr lvl="1"/>
            <a:r>
              <a:rPr lang="en-US" sz="2400" dirty="0" smtClean="0"/>
              <a:t>Disparities with regard to technology access can create a digital divide between countries or populations, such as urban and rural consumers in China.</a:t>
            </a:r>
          </a:p>
          <a:p>
            <a:r>
              <a:rPr lang="en-US" sz="2800" dirty="0" smtClean="0"/>
              <a:t>The digital divide raises challenging questions for global policy, international business, and entrepreneurship: what are their responsibilities, if any, for narrowing the gap?</a:t>
            </a:r>
          </a:p>
          <a:p>
            <a:pPr>
              <a:buFontTx/>
              <a:buNone/>
            </a:pPr>
            <a:endParaRPr lang="en-US" sz="2800" dirty="0" smtClean="0"/>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noAutofit/>
          </a:bodyPr>
          <a:lstStyle/>
          <a:p>
            <a:pPr fontAlgn="auto">
              <a:spcAft>
                <a:spcPts val="0"/>
              </a:spcAft>
              <a:defRPr/>
            </a:pPr>
            <a:r>
              <a:rPr lang="en-US" dirty="0" smtClean="0">
                <a:ea typeface="+mj-ea"/>
                <a:cs typeface="+mj-cs"/>
              </a:rPr>
              <a:t>Building Inclusive </a:t>
            </a:r>
            <a:br>
              <a:rPr lang="en-US" dirty="0" smtClean="0">
                <a:ea typeface="+mj-ea"/>
                <a:cs typeface="+mj-cs"/>
              </a:rPr>
            </a:br>
            <a:r>
              <a:rPr lang="en-US" dirty="0" smtClean="0">
                <a:ea typeface="+mj-ea"/>
                <a:cs typeface="+mj-cs"/>
              </a:rPr>
              <a:t>E-Markets</a:t>
            </a:r>
            <a:endParaRPr lang="en-US" dirty="0">
              <a:ea typeface="+mj-ea"/>
              <a:cs typeface="+mj-cs"/>
            </a:endParaRPr>
          </a:p>
        </p:txBody>
      </p:sp>
      <p:sp>
        <p:nvSpPr>
          <p:cNvPr id="35842" name="Content Placeholder 2"/>
          <p:cNvSpPr>
            <a:spLocks noGrp="1"/>
          </p:cNvSpPr>
          <p:nvPr>
            <p:ph idx="1"/>
          </p:nvPr>
        </p:nvSpPr>
        <p:spPr>
          <a:xfrm>
            <a:off x="1219200" y="1828800"/>
            <a:ext cx="7696200" cy="4267200"/>
          </a:xfrm>
        </p:spPr>
        <p:txBody>
          <a:bodyPr/>
          <a:lstStyle/>
          <a:p>
            <a:r>
              <a:rPr lang="en-US" sz="2800" dirty="0" smtClean="0"/>
              <a:t>Explosive growth of mobile phones has enabled e-marketers to reach </a:t>
            </a:r>
            <a:r>
              <a:rPr lang="en-US" sz="2800" i="1" dirty="0" smtClean="0"/>
              <a:t>base of the pyramid </a:t>
            </a:r>
            <a:r>
              <a:rPr lang="en-US" sz="2800" dirty="0" smtClean="0"/>
              <a:t>consumer segments.</a:t>
            </a:r>
          </a:p>
          <a:p>
            <a:r>
              <a:rPr lang="en-US" sz="2800" dirty="0" smtClean="0"/>
              <a:t>Mobile banking is one of the most successful e-marketing efforts in LDCs.</a:t>
            </a:r>
          </a:p>
          <a:p>
            <a:r>
              <a:rPr lang="en-US" sz="2800" dirty="0" smtClean="0"/>
              <a:t>In heavily agricultural countries, mobile applications for farmers are making them more productive.</a:t>
            </a:r>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M-KRISHI® For Rural Indian Farmers</a:t>
            </a:r>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r>
              <a:rPr lang="en-US" dirty="0" smtClean="0"/>
              <a:t>4-</a:t>
            </a:r>
            <a:fld id="{C238F03A-58E1-4ECA-9024-348A9A81A53D}" type="slidenum">
              <a:rPr lang="en-US" smtClean="0"/>
              <a:pPr/>
              <a:t>24</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652588" y="1924050"/>
            <a:ext cx="5838825" cy="30099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Networking</a:t>
            </a:r>
            <a:endParaRPr lang="en-US" dirty="0"/>
          </a:p>
        </p:txBody>
      </p:sp>
      <p:sp>
        <p:nvSpPr>
          <p:cNvPr id="3" name="Content Placeholder 2"/>
          <p:cNvSpPr>
            <a:spLocks noGrp="1"/>
          </p:cNvSpPr>
          <p:nvPr>
            <p:ph idx="1"/>
          </p:nvPr>
        </p:nvSpPr>
        <p:spPr>
          <a:xfrm>
            <a:off x="457200" y="1600200"/>
            <a:ext cx="7924800" cy="4525963"/>
          </a:xfrm>
        </p:spPr>
        <p:txBody>
          <a:bodyPr/>
          <a:lstStyle/>
          <a:p>
            <a:r>
              <a:rPr lang="en-US" sz="2800" dirty="0" smtClean="0"/>
              <a:t>82% of the world’s 1.2 billion online consumers reported using at least one social networking site when online.</a:t>
            </a:r>
          </a:p>
          <a:p>
            <a:pPr lvl="1"/>
            <a:r>
              <a:rPr lang="en-US" sz="2800" dirty="0" smtClean="0"/>
              <a:t>Latin America, Israel and Russia, where the social network Vkontakte dominates, have some of the world’s heaviest and most engaged users of social media.</a:t>
            </a:r>
          </a:p>
          <a:p>
            <a:pPr lvl="1"/>
            <a:r>
              <a:rPr lang="en-US" sz="2800" dirty="0" smtClean="0"/>
              <a:t>Facebook is a market follower, not leader, in South Korea, Japan, China, Brazil and Vietnam.</a:t>
            </a:r>
          </a:p>
          <a:p>
            <a:pPr lvl="1"/>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4-</a:t>
            </a:r>
            <a:fld id="{C238F03A-58E1-4ECA-9024-348A9A81A53D}"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36866"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36867"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8" name="Slide Number Placeholder 7"/>
          <p:cNvSpPr>
            <a:spLocks noGrp="1"/>
          </p:cNvSpPr>
          <p:nvPr>
            <p:ph type="sldNum" sz="quarter" idx="12"/>
          </p:nvPr>
        </p:nvSpPr>
        <p:spPr/>
        <p:txBody>
          <a:bodyPr/>
          <a:lstStyle/>
          <a:p>
            <a:fld id="{C238F03A-58E1-4ECA-9024-348A9A81A53D}" type="slidenum">
              <a:rPr lang="en-US" smtClean="0"/>
              <a:pPr/>
              <a:t>26</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Chapter 4 Objectives, cont.</a:t>
            </a:r>
            <a:endParaRPr lang="en-US" dirty="0">
              <a:ea typeface="+mj-ea"/>
              <a:cs typeface="+mj-cs"/>
            </a:endParaRPr>
          </a:p>
        </p:txBody>
      </p:sp>
      <p:sp>
        <p:nvSpPr>
          <p:cNvPr id="3" name="Content Placeholder 2"/>
          <p:cNvSpPr>
            <a:spLocks noGrp="1"/>
          </p:cNvSpPr>
          <p:nvPr>
            <p:ph idx="1"/>
          </p:nvPr>
        </p:nvSpPr>
        <p:spPr>
          <a:xfrm>
            <a:off x="1066800" y="1447800"/>
            <a:ext cx="7924800" cy="4678363"/>
          </a:xfrm>
        </p:spPr>
        <p:txBody>
          <a:bodyPr>
            <a:noAutofit/>
          </a:bodyPr>
          <a:lstStyle/>
          <a:p>
            <a:pPr marL="0" lvl="1" indent="0">
              <a:spcBef>
                <a:spcPct val="0"/>
              </a:spcBef>
              <a:spcAft>
                <a:spcPts val="600"/>
              </a:spcAft>
            </a:pPr>
            <a:r>
              <a:rPr lang="en-US" sz="2400" dirty="0" smtClean="0"/>
              <a:t> </a:t>
            </a:r>
            <a:r>
              <a:rPr lang="en-US" sz="2800" dirty="0" smtClean="0"/>
              <a:t>Describe how e-marketing strategy is influenced by computer and telephone access, credit card availability, attitudes toward </a:t>
            </a:r>
            <a:r>
              <a:rPr lang="en-US" sz="2800" dirty="0" smtClean="0"/>
              <a:t>internet </a:t>
            </a:r>
            <a:r>
              <a:rPr lang="en-US" sz="2800" dirty="0" smtClean="0"/>
              <a:t>use, Web site design, and infrastructure issues.</a:t>
            </a:r>
          </a:p>
          <a:p>
            <a:pPr marL="0" lvl="1" indent="0">
              <a:spcBef>
                <a:spcPct val="0"/>
              </a:spcBef>
              <a:spcAft>
                <a:spcPts val="600"/>
              </a:spcAft>
            </a:pPr>
            <a:r>
              <a:rPr lang="en-US" sz="2800" dirty="0" smtClean="0"/>
              <a:t> Review the special challenges of e-marketing on the wireless </a:t>
            </a:r>
            <a:r>
              <a:rPr lang="en-US" sz="2800" dirty="0" smtClean="0"/>
              <a:t>internet </a:t>
            </a:r>
            <a:r>
              <a:rPr lang="en-US" sz="2800" dirty="0" smtClean="0"/>
              <a:t>in the context of emerging economies.</a:t>
            </a:r>
          </a:p>
          <a:p>
            <a:pPr marL="0" lvl="1" indent="0">
              <a:spcBef>
                <a:spcPct val="0"/>
              </a:spcBef>
              <a:spcAft>
                <a:spcPts val="600"/>
              </a:spcAft>
            </a:pPr>
            <a:r>
              <a:rPr lang="en-US" sz="2800" dirty="0" smtClean="0"/>
              <a:t> Discuss the controversy related to the digital divide.</a:t>
            </a:r>
          </a:p>
          <a:p>
            <a:pPr marL="0" lvl="1" indent="0">
              <a:spcBef>
                <a:spcPct val="0"/>
              </a:spcBef>
              <a:spcAft>
                <a:spcPts val="600"/>
              </a:spcAft>
            </a:pPr>
            <a:r>
              <a:rPr lang="en-US" sz="2800" dirty="0" smtClean="0"/>
              <a:t> Explain how e-marketing is being used with very low income  consumers.</a:t>
            </a:r>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752601" y="228600"/>
            <a:ext cx="7013574" cy="990600"/>
          </a:xfrm>
        </p:spPr>
        <p:txBody>
          <a:bodyPr/>
          <a:lstStyle/>
          <a:p>
            <a:pPr fontAlgn="auto">
              <a:spcAft>
                <a:spcPts val="0"/>
              </a:spcAft>
              <a:defRPr/>
            </a:pPr>
            <a:r>
              <a:rPr lang="en-US" sz="4000" dirty="0" smtClean="0">
                <a:ea typeface="+mj-ea"/>
                <a:cs typeface="+mj-cs"/>
              </a:rPr>
              <a:t>Idol Goes Global</a:t>
            </a:r>
          </a:p>
        </p:txBody>
      </p:sp>
      <p:sp>
        <p:nvSpPr>
          <p:cNvPr id="18434" name="Rectangle 3"/>
          <p:cNvSpPr>
            <a:spLocks noGrp="1" noChangeArrowheads="1"/>
          </p:cNvSpPr>
          <p:nvPr>
            <p:ph type="body" idx="1"/>
          </p:nvPr>
        </p:nvSpPr>
        <p:spPr>
          <a:xfrm>
            <a:off x="1828800" y="1676400"/>
            <a:ext cx="6937375" cy="4419600"/>
          </a:xfrm>
        </p:spPr>
        <p:txBody>
          <a:bodyPr>
            <a:normAutofit/>
          </a:bodyPr>
          <a:lstStyle/>
          <a:p>
            <a:pPr marL="319088" indent="-319088"/>
            <a:r>
              <a:rPr lang="en-US" sz="2800" dirty="0" smtClean="0">
                <a:ea typeface="Arial" pitchFamily="-72" charset="0"/>
                <a:cs typeface="Arial" pitchFamily="-72" charset="0"/>
              </a:rPr>
              <a:t>American Idol is broadcast in over 100 countries, often 48 hours after the show has been aired in the U.S.</a:t>
            </a:r>
          </a:p>
          <a:p>
            <a:pPr marL="319088" indent="-319088"/>
            <a:r>
              <a:rPr lang="en-US" sz="2800" dirty="0" smtClean="0">
                <a:ea typeface="Arial" pitchFamily="-72" charset="0"/>
                <a:cs typeface="Arial" pitchFamily="-72" charset="0"/>
              </a:rPr>
              <a:t>Its popularity has spawned 39 national versions in countries such as Ethiopia, the Philippines, Russia, and Kazakhstan.</a:t>
            </a:r>
          </a:p>
          <a:p>
            <a:pPr marL="319088" indent="-319088"/>
            <a:r>
              <a:rPr lang="en-US" sz="2800" dirty="0" smtClean="0"/>
              <a:t>Georgians can follow the season’s music contestants by searching the YouTube key word: Geostari.</a:t>
            </a:r>
          </a:p>
          <a:p>
            <a:pPr marL="319088" indent="-319088"/>
            <a:endParaRPr lang="en-US" sz="2800" dirty="0" smtClean="0">
              <a:ea typeface="Arial" pitchFamily="-72" charset="0"/>
              <a:cs typeface="Arial" pitchFamily="-72" charset="0"/>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pPr/>
              <a:t>4</a:t>
            </a:fld>
            <a:r>
              <a:rPr lang="en-US" dirty="0" smtClean="0"/>
              <a:t>-4</a:t>
            </a:r>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normAutofit/>
          </a:bodyPr>
          <a:lstStyle/>
          <a:p>
            <a:pPr fontAlgn="auto">
              <a:spcAft>
                <a:spcPts val="0"/>
              </a:spcAft>
              <a:defRPr/>
            </a:pPr>
            <a:r>
              <a:rPr lang="en-US" dirty="0" smtClean="0">
                <a:ea typeface="+mj-ea"/>
                <a:cs typeface="+mj-cs"/>
              </a:rPr>
              <a:t>Idol Goes Global, cont.</a:t>
            </a:r>
            <a:endParaRPr lang="en-US" dirty="0">
              <a:ea typeface="+mj-ea"/>
              <a:cs typeface="+mj-cs"/>
            </a:endParaRPr>
          </a:p>
        </p:txBody>
      </p:sp>
      <p:sp>
        <p:nvSpPr>
          <p:cNvPr id="19458" name="Content Placeholder 2"/>
          <p:cNvSpPr>
            <a:spLocks noGrp="1"/>
          </p:cNvSpPr>
          <p:nvPr>
            <p:ph idx="1"/>
          </p:nvPr>
        </p:nvSpPr>
        <p:spPr>
          <a:xfrm>
            <a:off x="1752600" y="1447800"/>
            <a:ext cx="6934200" cy="4678363"/>
          </a:xfrm>
        </p:spPr>
        <p:txBody>
          <a:bodyPr/>
          <a:lstStyle/>
          <a:p>
            <a:r>
              <a:rPr lang="en-US" sz="2800" dirty="0" smtClean="0"/>
              <a:t>Indian viewers vote for singers and apply to be a contestant on </a:t>
            </a:r>
            <a:r>
              <a:rPr lang="en-US" sz="2800" i="1" dirty="0" smtClean="0"/>
              <a:t>Indian Idol </a:t>
            </a:r>
            <a:r>
              <a:rPr lang="en-US" sz="2800" dirty="0" smtClean="0"/>
              <a:t>through </a:t>
            </a:r>
            <a:r>
              <a:rPr lang="en-US" sz="2800" dirty="0" smtClean="0">
                <a:ea typeface="Arial" pitchFamily="-72" charset="0"/>
                <a:cs typeface="Arial" pitchFamily="-72" charset="0"/>
              </a:rPr>
              <a:t>short message services, </a:t>
            </a:r>
            <a:r>
              <a:rPr lang="en-US" sz="2800" dirty="0" smtClean="0"/>
              <a:t>SMS.</a:t>
            </a:r>
          </a:p>
          <a:p>
            <a:r>
              <a:rPr lang="en-US" sz="2800" dirty="0" smtClean="0"/>
              <a:t>Over 5 billion votes were cast worldwide for </a:t>
            </a:r>
            <a:r>
              <a:rPr lang="en-US" sz="2800" i="1" dirty="0" smtClean="0"/>
              <a:t>Idol </a:t>
            </a:r>
            <a:r>
              <a:rPr lang="en-US" sz="2800" dirty="0" smtClean="0"/>
              <a:t>contestants in 2010.</a:t>
            </a:r>
          </a:p>
          <a:p>
            <a:r>
              <a:rPr lang="en-US" sz="2800" dirty="0" smtClean="0">
                <a:ea typeface="Arial" pitchFamily="-72" charset="0"/>
                <a:cs typeface="Arial" pitchFamily="-72" charset="0"/>
              </a:rPr>
              <a:t>The sharing of popular culture has been enhanced by the convergence of TV, </a:t>
            </a:r>
            <a:r>
              <a:rPr lang="en-US" sz="2800" dirty="0" smtClean="0">
                <a:ea typeface="Arial" pitchFamily="-72" charset="0"/>
                <a:cs typeface="Arial" pitchFamily="-72" charset="0"/>
              </a:rPr>
              <a:t>internet, </a:t>
            </a:r>
            <a:r>
              <a:rPr lang="en-US" sz="2800" dirty="0" smtClean="0">
                <a:ea typeface="Arial" pitchFamily="-72" charset="0"/>
                <a:cs typeface="Arial" pitchFamily="-72" charset="0"/>
              </a:rPr>
              <a:t>mobile phones, and SMS.</a:t>
            </a:r>
          </a:p>
          <a:p>
            <a:r>
              <a:rPr lang="en-US" sz="2800" dirty="0" smtClean="0">
                <a:ea typeface="Arial" pitchFamily="-72" charset="0"/>
                <a:cs typeface="Arial" pitchFamily="-72" charset="0"/>
              </a:rPr>
              <a:t>Freemantle Media, which markets Idol abroad, generates over $1B/year.</a:t>
            </a:r>
          </a:p>
          <a:p>
            <a:endParaRPr lang="en-US" dirty="0" smtClean="0"/>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937375" cy="1143000"/>
          </a:xfrm>
        </p:spPr>
        <p:txBody>
          <a:bodyPr>
            <a:noAutofit/>
          </a:bodyPr>
          <a:lstStyle/>
          <a:p>
            <a:pPr fontAlgn="auto">
              <a:spcAft>
                <a:spcPts val="0"/>
              </a:spcAft>
              <a:defRPr/>
            </a:pPr>
            <a:r>
              <a:rPr lang="en-US" dirty="0" smtClean="0">
                <a:ea typeface="+mj-ea"/>
                <a:cs typeface="+mj-cs"/>
              </a:rPr>
              <a:t>Overview of Global </a:t>
            </a:r>
            <a:br>
              <a:rPr lang="en-US" dirty="0" smtClean="0">
                <a:ea typeface="+mj-ea"/>
                <a:cs typeface="+mj-cs"/>
              </a:rPr>
            </a:br>
            <a:r>
              <a:rPr lang="en-US" dirty="0" smtClean="0">
                <a:ea typeface="+mj-ea"/>
                <a:cs typeface="+mj-cs"/>
              </a:rPr>
              <a:t>E-Marketing Issues</a:t>
            </a:r>
            <a:endParaRPr lang="en-US" dirty="0">
              <a:ea typeface="+mj-ea"/>
              <a:cs typeface="+mj-cs"/>
            </a:endParaRPr>
          </a:p>
        </p:txBody>
      </p:sp>
      <p:sp>
        <p:nvSpPr>
          <p:cNvPr id="16389" name="Content Placeholder 4"/>
          <p:cNvSpPr>
            <a:spLocks noGrp="1"/>
          </p:cNvSpPr>
          <p:nvPr>
            <p:ph sz="quarter" idx="1"/>
          </p:nvPr>
        </p:nvSpPr>
        <p:spPr>
          <a:xfrm>
            <a:off x="1524000" y="1600200"/>
            <a:ext cx="7467600" cy="4495800"/>
          </a:xfrm>
        </p:spPr>
        <p:txBody>
          <a:bodyPr>
            <a:normAutofit/>
          </a:bodyPr>
          <a:lstStyle/>
          <a:p>
            <a:pPr indent="0">
              <a:lnSpc>
                <a:spcPct val="110000"/>
              </a:lnSpc>
              <a:spcBef>
                <a:spcPct val="0"/>
              </a:spcBef>
            </a:pPr>
            <a:r>
              <a:rPr lang="en-US" sz="2800" dirty="0" smtClean="0"/>
              <a:t> Users from other countries, speaking languages other than English, will dominate the Web.</a:t>
            </a:r>
          </a:p>
          <a:p>
            <a:pPr indent="0">
              <a:lnSpc>
                <a:spcPct val="110000"/>
              </a:lnSpc>
              <a:spcBef>
                <a:spcPct val="0"/>
              </a:spcBef>
            </a:pPr>
            <a:r>
              <a:rPr lang="en-US" sz="2800" dirty="0" smtClean="0"/>
              <a:t> By May 2011 there were approximately 565 million English-speaking and 510 million Chinese-speaking Web users.</a:t>
            </a:r>
          </a:p>
          <a:p>
            <a:pPr indent="0">
              <a:lnSpc>
                <a:spcPct val="110000"/>
              </a:lnSpc>
              <a:spcBef>
                <a:spcPct val="0"/>
              </a:spcBef>
            </a:pPr>
            <a:r>
              <a:rPr lang="en-US" sz="2800" dirty="0" smtClean="0"/>
              <a:t> Global e-marketers must understand that a country’s e-readiness profile significantly influences marketing strategy and tactics. </a:t>
            </a:r>
            <a:endParaRPr lang="en-US" sz="2000" dirty="0" smtClean="0"/>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67600" cy="1143000"/>
          </a:xfrm>
        </p:spPr>
        <p:txBody>
          <a:bodyPr wrap="square" numCol="1" anchorCtr="0" compatLnSpc="1">
            <a:prstTxWarp prst="textNoShape">
              <a:avLst/>
            </a:prstTxWarp>
            <a:noAutofit/>
          </a:bodyPr>
          <a:lstStyle/>
          <a:p>
            <a:r>
              <a:rPr lang="en-US" cap="none" dirty="0" smtClean="0"/>
              <a:t>Worldwide </a:t>
            </a:r>
            <a:r>
              <a:rPr lang="en-US" cap="none" dirty="0" smtClean="0"/>
              <a:t>internet </a:t>
            </a:r>
            <a:r>
              <a:rPr lang="en-US" cap="none" dirty="0" smtClean="0"/>
              <a:t>Usage </a:t>
            </a:r>
            <a:br>
              <a:rPr lang="en-US" cap="none" dirty="0" smtClean="0"/>
            </a:br>
            <a:r>
              <a:rPr lang="en-US" cap="none" dirty="0" smtClean="0"/>
              <a:t>and Population Statistics</a:t>
            </a:r>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362074" y="1524000"/>
            <a:ext cx="6867525"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Global Markets</a:t>
            </a:r>
            <a:endParaRPr lang="en-US" dirty="0">
              <a:ea typeface="+mj-ea"/>
              <a:cs typeface="+mj-cs"/>
            </a:endParaRPr>
          </a:p>
        </p:txBody>
      </p:sp>
      <p:sp>
        <p:nvSpPr>
          <p:cNvPr id="3" name="Content Placeholder 2"/>
          <p:cNvSpPr>
            <a:spLocks noGrp="1"/>
          </p:cNvSpPr>
          <p:nvPr>
            <p:ph idx="1"/>
          </p:nvPr>
        </p:nvSpPr>
        <p:spPr>
          <a:xfrm>
            <a:off x="1066800" y="1447800"/>
            <a:ext cx="7620000" cy="4678363"/>
          </a:xfrm>
        </p:spPr>
        <p:txBody>
          <a:bodyPr>
            <a:normAutofit/>
          </a:bodyPr>
          <a:lstStyle/>
          <a:p>
            <a:pPr indent="0">
              <a:lnSpc>
                <a:spcPct val="110000"/>
              </a:lnSpc>
              <a:spcBef>
                <a:spcPct val="0"/>
              </a:spcBef>
            </a:pPr>
            <a:r>
              <a:rPr lang="en-US" sz="2800" dirty="0" smtClean="0"/>
              <a:t>Exhibit 4.1 shows that worldwide </a:t>
            </a:r>
            <a:r>
              <a:rPr lang="en-US" sz="2800" dirty="0" smtClean="0"/>
              <a:t>internet </a:t>
            </a:r>
            <a:r>
              <a:rPr lang="en-US" sz="2800" dirty="0" smtClean="0"/>
              <a:t>usage increased more than 82% between 2007 and 2009. There are over 2 billion </a:t>
            </a:r>
            <a:r>
              <a:rPr lang="en-US" sz="2800" dirty="0" smtClean="0"/>
              <a:t>internet </a:t>
            </a:r>
            <a:r>
              <a:rPr lang="en-US" sz="2800" dirty="0" smtClean="0"/>
              <a:t>users.</a:t>
            </a:r>
          </a:p>
          <a:p>
            <a:pPr lvl="1" indent="0">
              <a:lnSpc>
                <a:spcPct val="110000"/>
              </a:lnSpc>
              <a:spcBef>
                <a:spcPct val="0"/>
              </a:spcBef>
            </a:pPr>
            <a:r>
              <a:rPr lang="en-US" sz="2800" dirty="0" smtClean="0"/>
              <a:t>Asia has the most </a:t>
            </a:r>
            <a:r>
              <a:rPr lang="en-US" sz="2800" dirty="0" smtClean="0"/>
              <a:t>internet </a:t>
            </a:r>
            <a:r>
              <a:rPr lang="en-US" sz="2800" dirty="0" smtClean="0"/>
              <a:t>users: 922M.</a:t>
            </a:r>
          </a:p>
          <a:p>
            <a:pPr lvl="1" indent="0">
              <a:lnSpc>
                <a:spcPct val="110000"/>
              </a:lnSpc>
              <a:spcBef>
                <a:spcPct val="0"/>
              </a:spcBef>
            </a:pPr>
            <a:r>
              <a:rPr lang="en-US" sz="2800" dirty="0" smtClean="0"/>
              <a:t>The Middle East saw the greatest growth in </a:t>
            </a:r>
            <a:r>
              <a:rPr lang="en-US" sz="2800" dirty="0" smtClean="0"/>
              <a:t>internet </a:t>
            </a:r>
            <a:r>
              <a:rPr lang="en-US" sz="2800" dirty="0" smtClean="0"/>
              <a:t>use: 104.8%.</a:t>
            </a:r>
          </a:p>
          <a:p>
            <a:pPr lvl="1" indent="0">
              <a:lnSpc>
                <a:spcPct val="110000"/>
              </a:lnSpc>
              <a:spcBef>
                <a:spcPct val="0"/>
              </a:spcBef>
            </a:pPr>
            <a:r>
              <a:rPr lang="en-US" sz="2800" dirty="0" smtClean="0"/>
              <a:t>North America has the highest </a:t>
            </a:r>
            <a:r>
              <a:rPr lang="en-US" sz="2800" dirty="0" smtClean="0"/>
              <a:t>internet </a:t>
            </a:r>
            <a:r>
              <a:rPr lang="en-US" sz="2800" dirty="0" smtClean="0"/>
              <a:t>penetration rate: 78.4%.</a:t>
            </a:r>
          </a:p>
          <a:p>
            <a:pPr indent="0">
              <a:lnSpc>
                <a:spcPct val="90000"/>
              </a:lnSpc>
            </a:pPr>
            <a:endParaRPr lang="en-US" sz="2000" dirty="0" smtClean="0"/>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Emerging Economies</a:t>
            </a:r>
            <a:endParaRPr lang="en-US" dirty="0">
              <a:ea typeface="+mj-ea"/>
              <a:cs typeface="+mj-cs"/>
            </a:endParaRPr>
          </a:p>
        </p:txBody>
      </p:sp>
      <p:sp>
        <p:nvSpPr>
          <p:cNvPr id="23554" name="Content Placeholder 2"/>
          <p:cNvSpPr>
            <a:spLocks noGrp="1"/>
          </p:cNvSpPr>
          <p:nvPr>
            <p:ph idx="1"/>
          </p:nvPr>
        </p:nvSpPr>
        <p:spPr>
          <a:xfrm>
            <a:off x="1371600" y="1524000"/>
            <a:ext cx="7315200" cy="4602163"/>
          </a:xfrm>
        </p:spPr>
        <p:txBody>
          <a:bodyPr/>
          <a:lstStyle/>
          <a:p>
            <a:pPr>
              <a:spcBef>
                <a:spcPct val="0"/>
              </a:spcBef>
            </a:pPr>
            <a:r>
              <a:rPr lang="en-US" sz="2800" dirty="0" smtClean="0"/>
              <a:t>Emerging economies are characterized by a rapidly developing middle class, which creates demand for products and services.</a:t>
            </a:r>
          </a:p>
          <a:p>
            <a:pPr>
              <a:spcBef>
                <a:spcPct val="0"/>
              </a:spcBef>
            </a:pPr>
            <a:r>
              <a:rPr lang="en-US" sz="2800" dirty="0" smtClean="0"/>
              <a:t>Four countries represent the power and opportunity in emerging markets: Brazil, Russia, India and China (BRIC).</a:t>
            </a:r>
          </a:p>
          <a:p>
            <a:pPr>
              <a:spcBef>
                <a:spcPct val="0"/>
              </a:spcBef>
            </a:pPr>
            <a:r>
              <a:rPr lang="en-US" sz="2800" dirty="0" smtClean="0"/>
              <a:t>The next group of emerging market economies includes Colombia, Indonesia, Vietnam, Egypt, Turkey and South Africa (CIVETS).</a:t>
            </a:r>
          </a:p>
        </p:txBody>
      </p:sp>
      <p:sp>
        <p:nvSpPr>
          <p:cNvPr id="6" name="Slide Number Placeholder 5"/>
          <p:cNvSpPr>
            <a:spLocks noGrp="1"/>
          </p:cNvSpPr>
          <p:nvPr>
            <p:ph type="sldNum" sz="quarter" idx="12"/>
          </p:nvPr>
        </p:nvSpPr>
        <p:spPr/>
        <p:txBody>
          <a:bodyPr/>
          <a:lstStyle/>
          <a:p>
            <a:r>
              <a:rPr lang="en-US" dirty="0" smtClean="0"/>
              <a:t>4-</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404</TotalTime>
  <Words>1654</Words>
  <Application>Microsoft Office PowerPoint</Application>
  <PresentationFormat>On-screen Show (4:3)</PresentationFormat>
  <Paragraphs>154</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TS010385378</vt:lpstr>
      <vt:lpstr>E-Marketing/7E Chapter 4</vt:lpstr>
      <vt:lpstr>Chapter 4 Objectives</vt:lpstr>
      <vt:lpstr>Chapter 4 Objectives, cont.</vt:lpstr>
      <vt:lpstr>Idol Goes Global</vt:lpstr>
      <vt:lpstr>Idol Goes Global, cont.</vt:lpstr>
      <vt:lpstr>Overview of Global  E-Marketing Issues</vt:lpstr>
      <vt:lpstr>Worldwide internet Usage  and Population Statistics</vt:lpstr>
      <vt:lpstr>Global Markets</vt:lpstr>
      <vt:lpstr>Emerging Economies</vt:lpstr>
      <vt:lpstr>Importance of  Information Technology</vt:lpstr>
      <vt:lpstr>Country &amp; Market Opportunity Analysis</vt:lpstr>
      <vt:lpstr>Diaspora Communities</vt:lpstr>
      <vt:lpstr>E-Commerce Payment  and Trust Issues</vt:lpstr>
      <vt:lpstr>E-Commerce Payment  and Trust Issues, cont.</vt:lpstr>
      <vt:lpstr>Consumer Concern About Online Use Of Credit Cards In Selected Countries</vt:lpstr>
      <vt:lpstr>Technological Tipping Points</vt:lpstr>
      <vt:lpstr>Computers &amp; Telephones</vt:lpstr>
      <vt:lpstr>Entrance to a Telecenter in Peru</vt:lpstr>
      <vt:lpstr>Wireless internet Access:  Mobile Phones</vt:lpstr>
      <vt:lpstr>Smartphones</vt:lpstr>
      <vt:lpstr>Broadband</vt:lpstr>
      <vt:lpstr>The Digital Divide</vt:lpstr>
      <vt:lpstr>Building Inclusive  E-Markets</vt:lpstr>
      <vt:lpstr>M-KRISHI® For Rural Indian Farmers</vt:lpstr>
      <vt:lpstr>Social Networking</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74</cp:revision>
  <dcterms:created xsi:type="dcterms:W3CDTF">2013-04-24T20:55:47Z</dcterms:created>
  <dcterms:modified xsi:type="dcterms:W3CDTF">2013-05-26T00:42:57Z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