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5"/>
  </p:notesMasterIdLst>
  <p:handoutMasterIdLst>
    <p:handoutMasterId r:id="rId26"/>
  </p:handoutMasterIdLst>
  <p:sldIdLst>
    <p:sldId id="256" r:id="rId3"/>
    <p:sldId id="257" r:id="rId4"/>
    <p:sldId id="258" r:id="rId5"/>
    <p:sldId id="259" r:id="rId6"/>
    <p:sldId id="260" r:id="rId7"/>
    <p:sldId id="261" r:id="rId8"/>
    <p:sldId id="262" r:id="rId9"/>
    <p:sldId id="263" r:id="rId10"/>
    <p:sldId id="264" r:id="rId11"/>
    <p:sldId id="265" r:id="rId12"/>
    <p:sldId id="266" r:id="rId13"/>
    <p:sldId id="278" r:id="rId14"/>
    <p:sldId id="267" r:id="rId15"/>
    <p:sldId id="269" r:id="rId16"/>
    <p:sldId id="270" r:id="rId17"/>
    <p:sldId id="282" r:id="rId18"/>
    <p:sldId id="272" r:id="rId19"/>
    <p:sldId id="273" r:id="rId20"/>
    <p:sldId id="279" r:id="rId21"/>
    <p:sldId id="276" r:id="rId22"/>
    <p:sldId id="283"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80" d="100"/>
          <a:sy n="80" d="100"/>
        </p:scale>
        <p:origin x="-107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5/29/2013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361816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5/29/2013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951876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4592BD-A84E-44A3-8DF7-E6ED0C1DA784}"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13F32F3A-1392-4F50-85BC-8FFF07821BA7}" type="datetime1">
              <a:rPr lang="en-US" smtClean="0"/>
              <a:t>5/29/2013</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A5577-4695-4C44-A834-5B667581807D}" type="datetime1">
              <a:rPr lang="en-US" smtClean="0"/>
              <a:t>5/29/2013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99D85-9FA2-44D4-8998-14B447E1B6B6}" type="datetime1">
              <a:rPr lang="en-US" smtClean="0"/>
              <a:t>5/29/2013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FD37AF-E5EC-45C7-AB09-95BF1D47EAA7}" type="datetime1">
              <a:rPr lang="en-US" smtClean="0"/>
              <a:t>5/29/2013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420E81-568E-42E8-A62B-C18E4CE49C61}" type="datetime1">
              <a:rPr lang="en-US" smtClean="0"/>
              <a:t>5/29/2013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880EAA-D398-45B2-9FA2-B863B257D4A8}" type="datetime1">
              <a:rPr lang="en-US" smtClean="0"/>
              <a:t>5/29/2013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476E4-CDBD-474D-B0E2-34EB035BA30C}" type="datetime1">
              <a:rPr lang="en-US" smtClean="0"/>
              <a:t>5/29/2013</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C825BA-55A9-4F7F-867E-0B650448F8B8}" type="datetime1">
              <a:rPr lang="en-US" smtClean="0"/>
              <a:t>5/29/2013</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8D946C-76EC-4552-8497-824C799DF7E1}" type="datetime1">
              <a:rPr lang="en-US" smtClean="0"/>
              <a:t>5/29/2013</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6A0DC-CA47-46E1-B633-D9D2496FDCAE}" type="datetime1">
              <a:rPr lang="en-US" smtClean="0"/>
              <a:t>5/29/2013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7FE8FD-5677-46E9-BF4F-6B37C16C3A1B}" type="datetime1">
              <a:rPr lang="en-US" smtClean="0"/>
              <a:t>5/29/2013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F2EAC-0E63-4EFE-B200-93BFEBF040A0}" type="datetime1">
              <a:rPr lang="en-US" smtClean="0"/>
              <a:t>5/29/2013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openclipart.org/people/leandrosciola@gmail.com/site2.svg" TargetMode="External"/><Relationship Id="rId3" Type="http://schemas.openxmlformats.org/officeDocument/2006/relationships/image" Target="../media/image7.png"/><Relationship Id="rId7" Type="http://schemas.openxmlformats.org/officeDocument/2006/relationships/image" Target="../media/image9.png"/><Relationship Id="rId12" Type="http://schemas.openxmlformats.org/officeDocument/2006/relationships/image" Target="../media/image12.jpeg"/><Relationship Id="rId2" Type="http://schemas.openxmlformats.org/officeDocument/2006/relationships/hyperlink" Target="http://openclipart.org/people/kml/kml_Document.svg" TargetMode="External"/><Relationship Id="rId1" Type="http://schemas.openxmlformats.org/officeDocument/2006/relationships/slideLayout" Target="../slideLayouts/slideLayout6.xml"/><Relationship Id="rId6" Type="http://schemas.openxmlformats.org/officeDocument/2006/relationships/hyperlink" Target="http://openclipart.org/people/tomas_arad/tomas_arad_cartoon_man-portre.svg" TargetMode="External"/><Relationship Id="rId11" Type="http://schemas.openxmlformats.org/officeDocument/2006/relationships/image" Target="../media/image11.png"/><Relationship Id="rId5" Type="http://schemas.openxmlformats.org/officeDocument/2006/relationships/image" Target="../media/image8.png"/><Relationship Id="rId10" Type="http://schemas.openxmlformats.org/officeDocument/2006/relationships/hyperlink" Target="http://openclipart.org/people/wsnaccad/wsnaccad_anime_(man).svg" TargetMode="External"/><Relationship Id="rId4" Type="http://schemas.openxmlformats.org/officeDocument/2006/relationships/hyperlink" Target="http://openclipart.org/people/msewtz/msewtz_Business_Person.svg" TargetMode="External"/><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hyperlink" Target="http://openclipart.org/people/javierkiopo/reloj.svg" TargetMode="External"/><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openclipart.org/people/conte%20magnus/Orologio_Sovietico_Sottomarini.svg" TargetMode="External"/><Relationship Id="rId9" Type="http://schemas.openxmlformats.org/officeDocument/2006/relationships/image" Target="../media/image1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808673"/>
            <a:ext cx="6858000" cy="1323439"/>
          </a:xfrm>
        </p:spPr>
        <p:txBody>
          <a:bodyPr/>
          <a:lstStyle/>
          <a:p>
            <a:r>
              <a:rPr lang="en-US" dirty="0" smtClean="0"/>
              <a:t>E-Marketing/7E</a:t>
            </a:r>
            <a:br>
              <a:rPr lang="en-US" dirty="0" smtClean="0"/>
            </a:br>
            <a:r>
              <a:rPr lang="en-US" dirty="0" smtClean="0"/>
              <a:t>Chapter 1</a:t>
            </a:r>
            <a:endParaRPr lang="en-US" dirty="0"/>
          </a:p>
        </p:txBody>
      </p:sp>
      <p:sp>
        <p:nvSpPr>
          <p:cNvPr id="5" name="Subtitle 4"/>
          <p:cNvSpPr>
            <a:spLocks noGrp="1"/>
          </p:cNvSpPr>
          <p:nvPr>
            <p:ph type="subTitle" idx="1"/>
          </p:nvPr>
        </p:nvSpPr>
        <p:spPr>
          <a:xfrm>
            <a:off x="990600" y="2133600"/>
            <a:ext cx="6858000" cy="523220"/>
          </a:xfrm>
        </p:spPr>
        <p:txBody>
          <a:bodyPr/>
          <a:lstStyle/>
          <a:p>
            <a:r>
              <a:rPr lang="en-US" sz="2800" dirty="0" smtClean="0"/>
              <a:t>Past, Present, and Future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cs typeface="+mj-cs"/>
              </a:rPr>
              <a:t>E-Marketing’s Past: </a:t>
            </a:r>
            <a:br>
              <a:rPr lang="en-US" dirty="0" smtClean="0">
                <a:ea typeface="+mj-ea"/>
                <a:cs typeface="+mj-cs"/>
              </a:rPr>
            </a:br>
            <a:r>
              <a:rPr lang="en-US" dirty="0" smtClean="0">
                <a:ea typeface="+mj-ea"/>
                <a:cs typeface="+mj-cs"/>
              </a:rPr>
              <a:t>Web 1.0</a:t>
            </a:r>
            <a:endParaRPr lang="en-US" dirty="0">
              <a:ea typeface="+mj-ea"/>
              <a:cs typeface="+mj-cs"/>
            </a:endParaRPr>
          </a:p>
        </p:txBody>
      </p:sp>
      <p:sp>
        <p:nvSpPr>
          <p:cNvPr id="22532" name="Content Placeholder 2"/>
          <p:cNvSpPr>
            <a:spLocks noGrp="1"/>
          </p:cNvSpPr>
          <p:nvPr>
            <p:ph idx="1"/>
          </p:nvPr>
        </p:nvSpPr>
        <p:spPr>
          <a:xfrm>
            <a:off x="685800" y="1676400"/>
            <a:ext cx="8077200" cy="4572000"/>
          </a:xfrm>
        </p:spPr>
        <p:txBody>
          <a:bodyPr>
            <a:normAutofit lnSpcReduction="10000"/>
          </a:bodyPr>
          <a:lstStyle/>
          <a:p>
            <a:pPr eaLnBrk="1" hangingPunct="1">
              <a:lnSpc>
                <a:spcPct val="90000"/>
              </a:lnSpc>
            </a:pPr>
            <a:r>
              <a:rPr lang="en-US" sz="2800" dirty="0" smtClean="0">
                <a:ea typeface="ＭＳ Ｐゴシック" pitchFamily="34" charset="-128"/>
              </a:rPr>
              <a:t>The internet started in 1969 as the ARPANET, a network for academic and military use.</a:t>
            </a:r>
          </a:p>
          <a:p>
            <a:pPr eaLnBrk="1" hangingPunct="1">
              <a:lnSpc>
                <a:spcPct val="90000"/>
              </a:lnSpc>
            </a:pPr>
            <a:r>
              <a:rPr lang="en-US" sz="2800" dirty="0" smtClean="0">
                <a:ea typeface="ＭＳ Ｐゴシック" pitchFamily="34" charset="-128"/>
              </a:rPr>
              <a:t>Web pages and browsers appeared in 1993.</a:t>
            </a:r>
          </a:p>
          <a:p>
            <a:pPr eaLnBrk="1" hangingPunct="1">
              <a:lnSpc>
                <a:spcPct val="90000"/>
              </a:lnSpc>
            </a:pPr>
            <a:r>
              <a:rPr lang="en-US" sz="2800" dirty="0" smtClean="0">
                <a:ea typeface="ＭＳ Ｐゴシック" pitchFamily="34" charset="-128"/>
              </a:rPr>
              <a:t>The first generation of e-business was like a gold rush.</a:t>
            </a:r>
          </a:p>
          <a:p>
            <a:pPr lvl="1">
              <a:lnSpc>
                <a:spcPct val="90000"/>
              </a:lnSpc>
            </a:pPr>
            <a:r>
              <a:rPr lang="en-US" sz="2800" dirty="0" smtClean="0">
                <a:ea typeface="ＭＳ Ｐゴシック" pitchFamily="34" charset="-128"/>
              </a:rPr>
              <a:t>Companies quickly attracted sales and market share, but negative profits.</a:t>
            </a:r>
          </a:p>
          <a:p>
            <a:pPr lvl="1" eaLnBrk="1" hangingPunct="1">
              <a:lnSpc>
                <a:spcPct val="90000"/>
              </a:lnSpc>
            </a:pPr>
            <a:r>
              <a:rPr lang="en-US" sz="2800" dirty="0" smtClean="0">
                <a:ea typeface="ＭＳ Ｐゴシック" pitchFamily="34" charset="-128"/>
              </a:rPr>
              <a:t>Between 2000 and 2002, more than 500 </a:t>
            </a:r>
            <a:r>
              <a:rPr lang="en-US" sz="2800" dirty="0" smtClean="0">
                <a:ea typeface="ＭＳ Ｐゴシック" pitchFamily="34" charset="-128"/>
              </a:rPr>
              <a:t>internet </a:t>
            </a:r>
            <a:r>
              <a:rPr lang="en-US" sz="2800" dirty="0" smtClean="0">
                <a:ea typeface="ＭＳ Ｐゴシック" pitchFamily="34" charset="-128"/>
              </a:rPr>
              <a:t>firms shut down in the U.S.</a:t>
            </a:r>
          </a:p>
          <a:p>
            <a:pPr lvl="1" eaLnBrk="1" hangingPunct="1">
              <a:lnSpc>
                <a:spcPct val="90000"/>
              </a:lnSpc>
            </a:pPr>
            <a:r>
              <a:rPr lang="en-US" sz="2800" dirty="0" smtClean="0">
                <a:ea typeface="ＭＳ Ｐゴシック" pitchFamily="34" charset="-128"/>
              </a:rPr>
              <a:t>By Q4 2003, almost 60% of public dot-coms were profitable.</a:t>
            </a:r>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10</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6248400" cy="914400"/>
          </a:xfrm>
        </p:spPr>
        <p:txBody>
          <a:bodyPr>
            <a:normAutofit fontScale="90000"/>
          </a:bodyPr>
          <a:lstStyle/>
          <a:p>
            <a:pPr eaLnBrk="1" fontAlgn="auto" hangingPunct="1">
              <a:spcAft>
                <a:spcPts val="0"/>
              </a:spcAft>
              <a:defRPr/>
            </a:pPr>
            <a:r>
              <a:rPr lang="en-US" dirty="0" smtClean="0">
                <a:ea typeface="+mj-ea"/>
                <a:cs typeface="+mj-cs"/>
              </a:rPr>
              <a:t>Internet Timeline</a:t>
            </a:r>
            <a:br>
              <a:rPr lang="en-US" dirty="0" smtClean="0">
                <a:ea typeface="+mj-ea"/>
                <a:cs typeface="+mj-cs"/>
              </a:rPr>
            </a:br>
            <a:endParaRPr lang="en-US" dirty="0">
              <a:ea typeface="+mj-ea"/>
              <a:cs typeface="+mj-cs"/>
            </a:endParaRPr>
          </a:p>
        </p:txBody>
      </p:sp>
      <p:pic>
        <p:nvPicPr>
          <p:cNvPr id="2050" name="Picture 2"/>
          <p:cNvPicPr>
            <a:picLocks noChangeAspect="1" noChangeArrowheads="1"/>
          </p:cNvPicPr>
          <p:nvPr/>
        </p:nvPicPr>
        <p:blipFill>
          <a:blip r:embed="rId2" cstate="print"/>
          <a:srcRect/>
          <a:stretch>
            <a:fillRect/>
          </a:stretch>
        </p:blipFill>
        <p:spPr bwMode="auto">
          <a:xfrm>
            <a:off x="304800" y="1010617"/>
            <a:ext cx="8610600" cy="5237783"/>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11</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2001 Garner Hype Cycle</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381000" y="1295400"/>
            <a:ext cx="8534399" cy="4953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12</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cs typeface="+mj-cs"/>
              </a:rPr>
              <a:t>The </a:t>
            </a:r>
            <a:r>
              <a:rPr lang="en-US" i="1" dirty="0" smtClean="0">
                <a:ea typeface="+mj-ea"/>
                <a:cs typeface="+mj-cs"/>
              </a:rPr>
              <a:t>E </a:t>
            </a:r>
            <a:r>
              <a:rPr lang="en-US" dirty="0" smtClean="0">
                <a:ea typeface="+mj-ea"/>
                <a:cs typeface="+mj-cs"/>
              </a:rPr>
              <a:t>Drops from </a:t>
            </a:r>
            <a:br>
              <a:rPr lang="en-US" dirty="0" smtClean="0">
                <a:ea typeface="+mj-ea"/>
                <a:cs typeface="+mj-cs"/>
              </a:rPr>
            </a:br>
            <a:r>
              <a:rPr lang="en-US" dirty="0" smtClean="0">
                <a:ea typeface="+mj-ea"/>
                <a:cs typeface="+mj-cs"/>
              </a:rPr>
              <a:t>E-Marketing</a:t>
            </a:r>
            <a:endParaRPr lang="en-US" dirty="0">
              <a:ea typeface="+mj-ea"/>
              <a:cs typeface="+mj-cs"/>
            </a:endParaRPr>
          </a:p>
        </p:txBody>
      </p:sp>
      <p:sp>
        <p:nvSpPr>
          <p:cNvPr id="24580" name="Content Placeholder 2"/>
          <p:cNvSpPr>
            <a:spLocks noGrp="1"/>
          </p:cNvSpPr>
          <p:nvPr>
            <p:ph idx="1"/>
          </p:nvPr>
        </p:nvSpPr>
        <p:spPr>
          <a:xfrm>
            <a:off x="609600" y="1752600"/>
            <a:ext cx="8077200" cy="4373563"/>
          </a:xfrm>
        </p:spPr>
        <p:txBody>
          <a:bodyPr/>
          <a:lstStyle/>
          <a:p>
            <a:pPr eaLnBrk="1" hangingPunct="1"/>
            <a:r>
              <a:rPr lang="en-US" sz="2800" dirty="0" smtClean="0">
                <a:ea typeface="ＭＳ Ｐゴシック" pitchFamily="34" charset="-128"/>
              </a:rPr>
              <a:t>Gartner predicted that the </a:t>
            </a:r>
            <a:r>
              <a:rPr lang="en-US" sz="2800" i="1" dirty="0" smtClean="0">
                <a:ea typeface="ＭＳ Ｐゴシック" pitchFamily="34" charset="-128"/>
              </a:rPr>
              <a:t>e </a:t>
            </a:r>
            <a:r>
              <a:rPr lang="en-US" sz="2800" dirty="0" smtClean="0">
                <a:ea typeface="ＭＳ Ｐゴシック" pitchFamily="34" charset="-128"/>
              </a:rPr>
              <a:t>would drop, making e-business just business and e-marketing just marketing.</a:t>
            </a:r>
          </a:p>
          <a:p>
            <a:pPr eaLnBrk="1" hangingPunct="1"/>
            <a:r>
              <a:rPr lang="en-US" sz="2800" dirty="0" smtClean="0">
                <a:ea typeface="ＭＳ Ｐゴシック" pitchFamily="34" charset="-128"/>
              </a:rPr>
              <a:t>Nevertheless, e-business will always have its unique models, concepts, and practices.</a:t>
            </a:r>
          </a:p>
          <a:p>
            <a:pPr eaLnBrk="1" hangingPunct="1"/>
            <a:r>
              <a:rPr lang="en-US" sz="2800" dirty="0" smtClean="0">
                <a:ea typeface="ＭＳ Ｐゴシック" pitchFamily="34" charset="-128"/>
              </a:rPr>
              <a:t>The e-marketing landscape is changing rapidly due to consumer-generated content, mobile internet access, social media and disruptive technologies.</a:t>
            </a:r>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13</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cs typeface="+mj-cs"/>
              </a:rPr>
              <a:t>E-Marketing Today: </a:t>
            </a:r>
            <a:br>
              <a:rPr lang="en-US" dirty="0" smtClean="0">
                <a:ea typeface="+mj-ea"/>
                <a:cs typeface="+mj-cs"/>
              </a:rPr>
            </a:br>
            <a:r>
              <a:rPr lang="en-US" dirty="0" smtClean="0">
                <a:ea typeface="+mj-ea"/>
                <a:cs typeface="+mj-cs"/>
              </a:rPr>
              <a:t>Web 2.0</a:t>
            </a:r>
            <a:endParaRPr lang="en-US" dirty="0">
              <a:ea typeface="+mj-ea"/>
              <a:cs typeface="+mj-cs"/>
            </a:endParaRPr>
          </a:p>
        </p:txBody>
      </p:sp>
      <p:sp>
        <p:nvSpPr>
          <p:cNvPr id="26628" name="Content Placeholder 2"/>
          <p:cNvSpPr>
            <a:spLocks noGrp="1"/>
          </p:cNvSpPr>
          <p:nvPr>
            <p:ph idx="1"/>
          </p:nvPr>
        </p:nvSpPr>
        <p:spPr>
          <a:xfrm>
            <a:off x="533400" y="1600200"/>
            <a:ext cx="8305800" cy="4648200"/>
          </a:xfrm>
        </p:spPr>
        <p:txBody>
          <a:bodyPr>
            <a:normAutofit lnSpcReduction="10000"/>
          </a:bodyPr>
          <a:lstStyle/>
          <a:p>
            <a:pPr eaLnBrk="1" hangingPunct="1">
              <a:spcBef>
                <a:spcPts val="600"/>
              </a:spcBef>
            </a:pPr>
            <a:r>
              <a:rPr lang="en-US" sz="2800" dirty="0" smtClean="0">
                <a:ea typeface="ＭＳ Ｐゴシック" pitchFamily="34" charset="-128"/>
              </a:rPr>
              <a:t>Web 2.0 technologies connect people with each other through social media, which have created opportunities and challenges for marketers.</a:t>
            </a:r>
          </a:p>
          <a:p>
            <a:pPr lvl="1" eaLnBrk="1" hangingPunct="1">
              <a:spcBef>
                <a:spcPts val="600"/>
              </a:spcBef>
            </a:pPr>
            <a:r>
              <a:rPr lang="en-US" sz="2800" dirty="0" smtClean="0">
                <a:ea typeface="ＭＳ Ｐゴシック" pitchFamily="34" charset="-128"/>
              </a:rPr>
              <a:t>Power shift from sellers to buyers.</a:t>
            </a:r>
          </a:p>
          <a:p>
            <a:pPr lvl="1" eaLnBrk="1" hangingPunct="1">
              <a:spcBef>
                <a:spcPts val="600"/>
              </a:spcBef>
            </a:pPr>
            <a:r>
              <a:rPr lang="en-US" sz="2800" dirty="0" smtClean="0">
                <a:ea typeface="ＭＳ Ｐゴシック" pitchFamily="34" charset="-128"/>
              </a:rPr>
              <a:t>Consumers trust each other more than companies.</a:t>
            </a:r>
          </a:p>
          <a:p>
            <a:pPr lvl="1" eaLnBrk="1" hangingPunct="1">
              <a:spcBef>
                <a:spcPts val="600"/>
              </a:spcBef>
            </a:pPr>
            <a:r>
              <a:rPr lang="en-US" sz="2800" dirty="0" smtClean="0">
                <a:ea typeface="ＭＳ Ｐゴシック" pitchFamily="34" charset="-128"/>
              </a:rPr>
              <a:t>Market and media fragmentation.</a:t>
            </a:r>
          </a:p>
          <a:p>
            <a:pPr lvl="1" eaLnBrk="1" hangingPunct="1">
              <a:spcBef>
                <a:spcPts val="600"/>
              </a:spcBef>
            </a:pPr>
            <a:r>
              <a:rPr lang="en-US" sz="2800" dirty="0" smtClean="0">
                <a:ea typeface="ＭＳ Ｐゴシック" pitchFamily="34" charset="-128"/>
              </a:rPr>
              <a:t>Online connections are critical.</a:t>
            </a:r>
          </a:p>
          <a:p>
            <a:pPr lvl="1" eaLnBrk="1" hangingPunct="1">
              <a:spcBef>
                <a:spcPts val="600"/>
              </a:spcBef>
            </a:pPr>
            <a:r>
              <a:rPr lang="en-US" sz="2800" dirty="0" smtClean="0">
                <a:ea typeface="ＭＳ Ｐゴシック" pitchFamily="34" charset="-128"/>
              </a:rPr>
              <a:t>Everyone is a content producer.</a:t>
            </a:r>
          </a:p>
          <a:p>
            <a:pPr lvl="1" eaLnBrk="1" hangingPunct="1">
              <a:spcBef>
                <a:spcPts val="600"/>
              </a:spcBef>
            </a:pPr>
            <a:r>
              <a:rPr lang="en-US" sz="2800" dirty="0" smtClean="0">
                <a:ea typeface="ＭＳ Ｐゴシック" pitchFamily="34" charset="-128"/>
              </a:rPr>
              <a:t>Information transparency.</a:t>
            </a:r>
          </a:p>
          <a:p>
            <a:pPr lvl="1" eaLnBrk="1" hangingPunct="1">
              <a:spcBef>
                <a:spcPts val="600"/>
              </a:spcBef>
            </a:pPr>
            <a:r>
              <a:rPr lang="en-US" sz="2800" dirty="0" smtClean="0">
                <a:ea typeface="ＭＳ Ｐゴシック" pitchFamily="34" charset="-128"/>
              </a:rPr>
              <a:t>Social commerce.</a:t>
            </a:r>
            <a:endParaRPr lang="en-US" sz="2500" dirty="0" smtClean="0">
              <a:ea typeface="ＭＳ Ｐゴシック" pitchFamily="34" charset="-128"/>
            </a:endParaRPr>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14</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wrap="square" numCol="1" anchorCtr="0" compatLnSpc="1">
            <a:prstTxWarp prst="textNoShape">
              <a:avLst/>
            </a:prstTxWarp>
            <a:normAutofit/>
          </a:bodyPr>
          <a:lstStyle/>
          <a:p>
            <a:pPr eaLnBrk="1" hangingPunct="1">
              <a:defRPr/>
            </a:pPr>
            <a:r>
              <a:rPr lang="en-US" sz="3600" cap="none" dirty="0" smtClean="0"/>
              <a:t>Power Shift From Companies To Individuals</a:t>
            </a:r>
            <a:endParaRPr lang="en-US" sz="4000" cap="none" dirty="0" smtClean="0"/>
          </a:p>
        </p:txBody>
      </p:sp>
      <p:pic>
        <p:nvPicPr>
          <p:cNvPr id="27652" name="Picture 2"/>
          <p:cNvPicPr>
            <a:picLocks noChangeAspect="1" noChangeArrowheads="1"/>
          </p:cNvPicPr>
          <p:nvPr/>
        </p:nvPicPr>
        <p:blipFill>
          <a:blip r:embed="rId2" cstate="print"/>
          <a:srcRect/>
          <a:stretch>
            <a:fillRect/>
          </a:stretch>
        </p:blipFill>
        <p:spPr bwMode="auto">
          <a:xfrm>
            <a:off x="685800" y="1905000"/>
            <a:ext cx="7620000" cy="367665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15</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Technologies</a:t>
            </a:r>
            <a:endParaRPr lang="en-US" dirty="0"/>
          </a:p>
        </p:txBody>
      </p:sp>
      <p:sp>
        <p:nvSpPr>
          <p:cNvPr id="3" name="Content Placeholder 2"/>
          <p:cNvSpPr>
            <a:spLocks noGrp="1"/>
          </p:cNvSpPr>
          <p:nvPr>
            <p:ph sz="half" idx="1"/>
          </p:nvPr>
        </p:nvSpPr>
        <p:spPr/>
        <p:txBody>
          <a:bodyPr/>
          <a:lstStyle/>
          <a:p>
            <a:r>
              <a:rPr lang="en-US" dirty="0" smtClean="0"/>
              <a:t>Wireless networking and mobile computing.</a:t>
            </a:r>
          </a:p>
          <a:p>
            <a:pPr lvl="1"/>
            <a:r>
              <a:rPr lang="en-US" dirty="0" smtClean="0"/>
              <a:t>4G is a fourth-generation high speed wireless technology.</a:t>
            </a:r>
          </a:p>
          <a:p>
            <a:r>
              <a:rPr lang="en-US" dirty="0" smtClean="0"/>
              <a:t>Appliance convergence.</a:t>
            </a:r>
          </a:p>
          <a:p>
            <a:pPr lvl="1"/>
            <a:r>
              <a:rPr lang="en-US" dirty="0" smtClean="0"/>
              <a:t>LG internet refrigerator is many digital appliances in one.</a:t>
            </a:r>
          </a:p>
          <a:p>
            <a:r>
              <a:rPr lang="en-US" dirty="0" smtClean="0"/>
              <a:t>Voice navigation.</a:t>
            </a:r>
            <a:endParaRPr lang="en-US" dirty="0"/>
          </a:p>
        </p:txBody>
      </p:sp>
      <p:pic>
        <p:nvPicPr>
          <p:cNvPr id="7" name="Picture 3"/>
          <p:cNvPicPr>
            <a:picLocks noGrp="1" noChangeAspect="1" noChangeArrowheads="1"/>
          </p:cNvPicPr>
          <p:nvPr>
            <p:ph sz="half" idx="2"/>
          </p:nvPr>
        </p:nvPicPr>
        <p:blipFill>
          <a:blip r:embed="rId2" cstate="print"/>
          <a:srcRect/>
          <a:stretch>
            <a:fillRect/>
          </a:stretch>
        </p:blipFill>
        <p:spPr bwMode="auto">
          <a:xfrm>
            <a:off x="4988813" y="1600200"/>
            <a:ext cx="3357374" cy="4525963"/>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r>
              <a:rPr lang="en-US" dirty="0" smtClean="0"/>
              <a:t>1-</a:t>
            </a:r>
            <a:fld id="{C238F03A-58E1-4ECA-9024-348A9A81A53D}" type="slidenum">
              <a:rPr lang="en-US" smtClean="0"/>
              <a:pPr/>
              <a:t>16</a:t>
            </a:fld>
            <a:endParaRPr lang="en-US" dirty="0"/>
          </a:p>
        </p:txBody>
      </p:sp>
      <p:sp>
        <p:nvSpPr>
          <p:cNvPr id="10" name="Footer Placeholder 9"/>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noAutofit/>
          </a:bodyPr>
          <a:lstStyle/>
          <a:p>
            <a:pPr eaLnBrk="1" hangingPunct="1">
              <a:defRPr/>
            </a:pPr>
            <a:r>
              <a:rPr lang="en-US" cap="none" dirty="0" smtClean="0"/>
              <a:t>Other Opportunities And Challenges</a:t>
            </a:r>
            <a:br>
              <a:rPr lang="en-US" cap="none" dirty="0" smtClean="0"/>
            </a:br>
            <a:r>
              <a:rPr lang="en-US" cap="none" dirty="0" smtClean="0"/>
              <a:t> In Web 2.0</a:t>
            </a:r>
          </a:p>
        </p:txBody>
      </p:sp>
      <p:sp>
        <p:nvSpPr>
          <p:cNvPr id="29700" name="Content Placeholder 2"/>
          <p:cNvSpPr>
            <a:spLocks noGrp="1"/>
          </p:cNvSpPr>
          <p:nvPr>
            <p:ph sz="half" idx="1"/>
          </p:nvPr>
        </p:nvSpPr>
        <p:spPr>
          <a:xfrm>
            <a:off x="609600" y="1524000"/>
            <a:ext cx="4343400" cy="4724400"/>
          </a:xfrm>
        </p:spPr>
        <p:txBody>
          <a:bodyPr>
            <a:normAutofit fontScale="92500" lnSpcReduction="20000"/>
          </a:bodyPr>
          <a:lstStyle/>
          <a:p>
            <a:pPr eaLnBrk="1" hangingPunct="1"/>
            <a:r>
              <a:rPr lang="en-US" sz="3000" dirty="0" smtClean="0">
                <a:ea typeface="ＭＳ Ｐゴシック" pitchFamily="34" charset="-128"/>
              </a:rPr>
              <a:t>Internet adoption matures.</a:t>
            </a:r>
          </a:p>
          <a:p>
            <a:pPr eaLnBrk="1" hangingPunct="1"/>
            <a:r>
              <a:rPr lang="en-US" sz="3000" dirty="0" smtClean="0">
                <a:ea typeface="ＭＳ Ｐゴシック" pitchFamily="34" charset="-128"/>
              </a:rPr>
              <a:t>Online retail sales equal 4%+ of all sales.</a:t>
            </a:r>
          </a:p>
          <a:p>
            <a:pPr eaLnBrk="1" hangingPunct="1"/>
            <a:r>
              <a:rPr lang="en-US" sz="3000" dirty="0" smtClean="0">
                <a:ea typeface="ＭＳ Ｐゴシック" pitchFamily="34" charset="-128"/>
              </a:rPr>
              <a:t>Search engines are now reputation engines.</a:t>
            </a:r>
          </a:p>
          <a:p>
            <a:pPr eaLnBrk="1" hangingPunct="1"/>
            <a:r>
              <a:rPr lang="en-US" sz="3000" dirty="0" smtClean="0">
                <a:ea typeface="ＭＳ Ｐゴシック" pitchFamily="34" charset="-128"/>
              </a:rPr>
              <a:t>Image recognition takes root.</a:t>
            </a:r>
          </a:p>
          <a:p>
            <a:r>
              <a:rPr lang="en-US" sz="3000" dirty="0" smtClean="0">
                <a:ea typeface="ＭＳ Ｐゴシック" pitchFamily="34" charset="-128"/>
              </a:rPr>
              <a:t>Improved online and offline strategy integration.</a:t>
            </a:r>
          </a:p>
          <a:p>
            <a:r>
              <a:rPr lang="en-US" sz="3000" dirty="0" smtClean="0">
                <a:ea typeface="ＭＳ Ｐゴシック" pitchFamily="34" charset="-128"/>
              </a:rPr>
              <a:t>Intellectual capital rules.</a:t>
            </a:r>
          </a:p>
          <a:p>
            <a:endParaRPr lang="en-US" dirty="0" smtClean="0">
              <a:ea typeface="ＭＳ Ｐゴシック" pitchFamily="34" charset="-128"/>
            </a:endParaRPr>
          </a:p>
          <a:p>
            <a:pPr eaLnBrk="1" hangingPunct="1"/>
            <a:endParaRPr lang="en-US" dirty="0" smtClean="0">
              <a:ea typeface="ＭＳ Ｐゴシック" pitchFamily="34" charset="-128"/>
            </a:endParaRPr>
          </a:p>
        </p:txBody>
      </p:sp>
      <p:sp>
        <p:nvSpPr>
          <p:cNvPr id="29701" name="Content Placeholder 3"/>
          <p:cNvSpPr>
            <a:spLocks noGrp="1"/>
          </p:cNvSpPr>
          <p:nvPr>
            <p:ph sz="half" idx="2"/>
          </p:nvPr>
        </p:nvSpPr>
        <p:spPr>
          <a:xfrm>
            <a:off x="4953000" y="1524000"/>
            <a:ext cx="4038600" cy="4648200"/>
          </a:xfrm>
        </p:spPr>
        <p:txBody>
          <a:bodyPr>
            <a:noAutofit/>
          </a:bodyPr>
          <a:lstStyle/>
          <a:p>
            <a:pPr eaLnBrk="1" hangingPunct="1"/>
            <a:r>
              <a:rPr lang="en-US" dirty="0" smtClean="0">
                <a:ea typeface="ＭＳ Ｐゴシック" pitchFamily="34" charset="-128"/>
              </a:rPr>
              <a:t>Decline of print media.</a:t>
            </a:r>
          </a:p>
          <a:p>
            <a:pPr eaLnBrk="1" hangingPunct="1"/>
            <a:r>
              <a:rPr lang="en-US" dirty="0" smtClean="0">
                <a:ea typeface="ＭＳ Ｐゴシック" pitchFamily="34" charset="-128"/>
              </a:rPr>
              <a:t>Online fundraising increases.</a:t>
            </a:r>
          </a:p>
          <a:p>
            <a:pPr eaLnBrk="1" hangingPunct="1"/>
            <a:r>
              <a:rPr lang="en-US" dirty="0" smtClean="0">
                <a:ea typeface="ＭＳ Ｐゴシック" pitchFamily="34" charset="-128"/>
              </a:rPr>
              <a:t>Location-based services.</a:t>
            </a:r>
          </a:p>
          <a:p>
            <a:pPr eaLnBrk="1" hangingPunct="1"/>
            <a:r>
              <a:rPr lang="en-US" dirty="0" smtClean="0">
                <a:ea typeface="ＭＳ Ｐゴシック" pitchFamily="34" charset="-128"/>
              </a:rPr>
              <a:t>The long tail.</a:t>
            </a:r>
          </a:p>
          <a:p>
            <a:pPr eaLnBrk="1" hangingPunct="1"/>
            <a:r>
              <a:rPr lang="en-US" dirty="0" smtClean="0">
                <a:ea typeface="ＭＳ Ｐゴシック" pitchFamily="34" charset="-128"/>
              </a:rPr>
              <a:t>Everything is “FSTR.”</a:t>
            </a:r>
          </a:p>
        </p:txBody>
      </p:sp>
      <p:sp>
        <p:nvSpPr>
          <p:cNvPr id="8" name="Slide Number Placeholder 7"/>
          <p:cNvSpPr>
            <a:spLocks noGrp="1"/>
          </p:cNvSpPr>
          <p:nvPr>
            <p:ph type="sldNum" sz="quarter" idx="12"/>
          </p:nvPr>
        </p:nvSpPr>
        <p:spPr/>
        <p:txBody>
          <a:bodyPr/>
          <a:lstStyle/>
          <a:p>
            <a:r>
              <a:rPr lang="en-US" dirty="0" smtClean="0"/>
              <a:t>1-</a:t>
            </a:r>
            <a:fld id="{C238F03A-58E1-4ECA-9024-348A9A81A53D}" type="slidenum">
              <a:rPr lang="en-US" smtClean="0"/>
              <a:pPr/>
              <a:t>17</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The Future: Web 3.0</a:t>
            </a:r>
            <a:endParaRPr lang="en-US" dirty="0">
              <a:ea typeface="+mj-ea"/>
              <a:cs typeface="+mj-cs"/>
            </a:endParaRPr>
          </a:p>
        </p:txBody>
      </p:sp>
      <p:sp>
        <p:nvSpPr>
          <p:cNvPr id="30724" name="Content Placeholder 2"/>
          <p:cNvSpPr>
            <a:spLocks noGrp="1"/>
          </p:cNvSpPr>
          <p:nvPr>
            <p:ph idx="1"/>
          </p:nvPr>
        </p:nvSpPr>
        <p:spPr>
          <a:xfrm>
            <a:off x="762000" y="1447800"/>
            <a:ext cx="7848600" cy="4724400"/>
          </a:xfrm>
        </p:spPr>
        <p:txBody>
          <a:bodyPr>
            <a:noAutofit/>
          </a:bodyPr>
          <a:lstStyle/>
          <a:p>
            <a:pPr eaLnBrk="1" hangingPunct="1"/>
            <a:r>
              <a:rPr lang="en-US" sz="2800" dirty="0" smtClean="0">
                <a:ea typeface="ＭＳ Ｐゴシック" pitchFamily="34" charset="-128"/>
              </a:rPr>
              <a:t>Sir Tim Berners-Lee, coinventor of the World Wide Web, has been working on technology to organize online data for greater user convenience, i.e., the semantic Web.</a:t>
            </a:r>
          </a:p>
          <a:p>
            <a:pPr lvl="1"/>
            <a:r>
              <a:rPr lang="en-US" sz="2800" dirty="0" smtClean="0">
                <a:ea typeface="ＭＳ Ｐゴシック" pitchFamily="34" charset="-128"/>
              </a:rPr>
              <a:t>Users can easily find information based on its type.</a:t>
            </a:r>
          </a:p>
          <a:p>
            <a:r>
              <a:rPr lang="en-US" sz="2800" dirty="0" smtClean="0">
                <a:ea typeface="ＭＳ Ｐゴシック" pitchFamily="34" charset="-128"/>
              </a:rPr>
              <a:t>The value of the semantic Web is information on demand.</a:t>
            </a:r>
          </a:p>
          <a:p>
            <a:r>
              <a:rPr lang="en-US" sz="2800" dirty="0" smtClean="0">
                <a:ea typeface="ＭＳ Ｐゴシック" pitchFamily="34" charset="-128"/>
              </a:rPr>
              <a:t>Experts believe the semantic Web will become a reality over the next decade.</a:t>
            </a:r>
          </a:p>
          <a:p>
            <a:pPr eaLnBrk="1" hangingPunct="1"/>
            <a:endParaRPr lang="en-US" sz="2800" dirty="0" smtClean="0">
              <a:ea typeface="ＭＳ Ｐゴシック" pitchFamily="34" charset="-128"/>
            </a:endParaRPr>
          </a:p>
          <a:p>
            <a:pPr eaLnBrk="1" hangingPunct="1"/>
            <a:endParaRPr lang="en-US" sz="2800" dirty="0" smtClean="0">
              <a:ea typeface="ＭＳ Ｐゴシック" pitchFamily="34" charset="-128"/>
            </a:endParaRPr>
          </a:p>
          <a:p>
            <a:pPr eaLnBrk="1" hangingPunct="1"/>
            <a:endParaRPr lang="en-US" sz="2800" dirty="0" smtClean="0">
              <a:ea typeface="ＭＳ Ｐゴシック" pitchFamily="34" charset="-128"/>
            </a:endParaRPr>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18</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from Web 1.0 to Web 3.0</a:t>
            </a:r>
            <a:endParaRPr lang="en-US" dirty="0"/>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19</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grpSp>
        <p:nvGrpSpPr>
          <p:cNvPr id="9" name="Group 8"/>
          <p:cNvGrpSpPr/>
          <p:nvPr/>
        </p:nvGrpSpPr>
        <p:grpSpPr>
          <a:xfrm>
            <a:off x="1295400" y="1371600"/>
            <a:ext cx="6629400" cy="4648200"/>
            <a:chOff x="3886200" y="533400"/>
            <a:chExt cx="4984230" cy="5715000"/>
          </a:xfrm>
        </p:grpSpPr>
        <p:pic>
          <p:nvPicPr>
            <p:cNvPr id="10" name="Picture 14" descr="Document by kml - Text document icon.">
              <a:hlinkClick r:id="rId2"/>
            </p:cNvPr>
            <p:cNvPicPr>
              <a:picLocks noChangeAspect="1" noChangeArrowheads="1"/>
            </p:cNvPicPr>
            <p:nvPr/>
          </p:nvPicPr>
          <p:blipFill>
            <a:blip r:embed="rId3" cstate="print"/>
            <a:srcRect/>
            <a:stretch>
              <a:fillRect/>
            </a:stretch>
          </p:blipFill>
          <p:spPr bwMode="auto">
            <a:xfrm>
              <a:off x="6781800" y="4114800"/>
              <a:ext cx="491033" cy="685800"/>
            </a:xfrm>
            <a:prstGeom prst="rect">
              <a:avLst/>
            </a:prstGeom>
            <a:noFill/>
          </p:spPr>
        </p:pic>
        <p:pic>
          <p:nvPicPr>
            <p:cNvPr id="11" name="Picture 4" descr="Business Person by msewtz - Business person with tie">
              <a:hlinkClick r:id="rId4"/>
            </p:cNvPr>
            <p:cNvPicPr>
              <a:picLocks noChangeAspect="1" noChangeArrowheads="1"/>
            </p:cNvPicPr>
            <p:nvPr/>
          </p:nvPicPr>
          <p:blipFill>
            <a:blip r:embed="rId5" cstate="print"/>
            <a:srcRect/>
            <a:stretch>
              <a:fillRect/>
            </a:stretch>
          </p:blipFill>
          <p:spPr bwMode="auto">
            <a:xfrm>
              <a:off x="4800600" y="762000"/>
              <a:ext cx="475488" cy="609600"/>
            </a:xfrm>
            <a:prstGeom prst="rect">
              <a:avLst/>
            </a:prstGeom>
            <a:noFill/>
          </p:spPr>
        </p:pic>
        <p:pic>
          <p:nvPicPr>
            <p:cNvPr id="12" name="Picture 6" descr="cartoon man-portre by tomas_arad - cartoon man-portre, if somebody recognise himself -is just coincidence.">
              <a:hlinkClick r:id="rId6"/>
            </p:cNvPr>
            <p:cNvPicPr>
              <a:picLocks noChangeAspect="1" noChangeArrowheads="1"/>
            </p:cNvPicPr>
            <p:nvPr/>
          </p:nvPicPr>
          <p:blipFill>
            <a:blip r:embed="rId7" cstate="print"/>
            <a:srcRect/>
            <a:stretch>
              <a:fillRect/>
            </a:stretch>
          </p:blipFill>
          <p:spPr bwMode="auto">
            <a:xfrm>
              <a:off x="7696200" y="685800"/>
              <a:ext cx="533400" cy="803314"/>
            </a:xfrm>
            <a:prstGeom prst="rect">
              <a:avLst/>
            </a:prstGeom>
            <a:noFill/>
          </p:spPr>
        </p:pic>
        <p:sp>
          <p:nvSpPr>
            <p:cNvPr id="13" name="TextBox 12"/>
            <p:cNvSpPr txBox="1"/>
            <p:nvPr/>
          </p:nvSpPr>
          <p:spPr>
            <a:xfrm>
              <a:off x="3913523" y="1066800"/>
              <a:ext cx="973152" cy="369332"/>
            </a:xfrm>
            <a:prstGeom prst="rect">
              <a:avLst/>
            </a:prstGeom>
            <a:noFill/>
          </p:spPr>
          <p:txBody>
            <a:bodyPr wrap="none" rtlCol="0">
              <a:spAutoFit/>
            </a:bodyPr>
            <a:lstStyle/>
            <a:p>
              <a:r>
                <a:rPr lang="en-US" b="1" dirty="0" smtClean="0"/>
                <a:t>Web 1.0</a:t>
              </a:r>
              <a:endParaRPr lang="en-US" b="1" dirty="0"/>
            </a:p>
          </p:txBody>
        </p:sp>
        <p:pic>
          <p:nvPicPr>
            <p:cNvPr id="14" name="Picture 8" descr="Layout Site 2 by leandrosciola@gmail.com - Layout Site 2">
              <a:hlinkClick r:id="rId8"/>
            </p:cNvPr>
            <p:cNvPicPr>
              <a:picLocks noChangeAspect="1" noChangeArrowheads="1"/>
            </p:cNvPicPr>
            <p:nvPr/>
          </p:nvPicPr>
          <p:blipFill>
            <a:blip r:embed="rId9" cstate="print"/>
            <a:srcRect/>
            <a:stretch>
              <a:fillRect/>
            </a:stretch>
          </p:blipFill>
          <p:spPr bwMode="auto">
            <a:xfrm>
              <a:off x="6172201" y="914400"/>
              <a:ext cx="685800" cy="515722"/>
            </a:xfrm>
            <a:prstGeom prst="rect">
              <a:avLst/>
            </a:prstGeom>
            <a:noFill/>
          </p:spPr>
        </p:pic>
        <p:sp>
          <p:nvSpPr>
            <p:cNvPr id="15" name="Right Arrow 14"/>
            <p:cNvSpPr/>
            <p:nvPr/>
          </p:nvSpPr>
          <p:spPr>
            <a:xfrm>
              <a:off x="5638800" y="1066800"/>
              <a:ext cx="381000" cy="22860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7086600" y="1066800"/>
              <a:ext cx="381000" cy="22860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962400" y="2743200"/>
              <a:ext cx="973152" cy="369332"/>
            </a:xfrm>
            <a:prstGeom prst="rect">
              <a:avLst/>
            </a:prstGeom>
            <a:noFill/>
          </p:spPr>
          <p:txBody>
            <a:bodyPr wrap="none" rtlCol="0">
              <a:spAutoFit/>
            </a:bodyPr>
            <a:lstStyle/>
            <a:p>
              <a:r>
                <a:rPr lang="en-US" b="1" dirty="0" smtClean="0"/>
                <a:t>Web 2.0</a:t>
              </a:r>
              <a:endParaRPr lang="en-US" b="1" dirty="0"/>
            </a:p>
          </p:txBody>
        </p:sp>
        <p:sp>
          <p:nvSpPr>
            <p:cNvPr id="18" name="TextBox 17"/>
            <p:cNvSpPr txBox="1"/>
            <p:nvPr/>
          </p:nvSpPr>
          <p:spPr>
            <a:xfrm>
              <a:off x="4038600" y="4267200"/>
              <a:ext cx="1557734" cy="646331"/>
            </a:xfrm>
            <a:prstGeom prst="rect">
              <a:avLst/>
            </a:prstGeom>
            <a:noFill/>
          </p:spPr>
          <p:txBody>
            <a:bodyPr wrap="none" rtlCol="0">
              <a:spAutoFit/>
            </a:bodyPr>
            <a:lstStyle/>
            <a:p>
              <a:r>
                <a:rPr lang="en-US" b="1" dirty="0" smtClean="0"/>
                <a:t>Web 3.0</a:t>
              </a:r>
            </a:p>
            <a:p>
              <a:r>
                <a:rPr lang="en-US" b="1" dirty="0" smtClean="0"/>
                <a:t>Semantic Web</a:t>
              </a:r>
              <a:endParaRPr lang="en-US" b="1" dirty="0"/>
            </a:p>
          </p:txBody>
        </p:sp>
        <p:pic>
          <p:nvPicPr>
            <p:cNvPr id="19" name="Picture 8" descr="Layout Site 2 by leandrosciola@gmail.com - Layout Site 2">
              <a:hlinkClick r:id="rId8"/>
            </p:cNvPr>
            <p:cNvPicPr>
              <a:picLocks noChangeAspect="1" noChangeArrowheads="1"/>
            </p:cNvPicPr>
            <p:nvPr/>
          </p:nvPicPr>
          <p:blipFill>
            <a:blip r:embed="rId9" cstate="print"/>
            <a:srcRect/>
            <a:stretch>
              <a:fillRect/>
            </a:stretch>
          </p:blipFill>
          <p:spPr bwMode="auto">
            <a:xfrm>
              <a:off x="5029200" y="5105400"/>
              <a:ext cx="685800" cy="515722"/>
            </a:xfrm>
            <a:prstGeom prst="rect">
              <a:avLst/>
            </a:prstGeom>
            <a:noFill/>
          </p:spPr>
        </p:pic>
        <p:grpSp>
          <p:nvGrpSpPr>
            <p:cNvPr id="20" name="Group 30"/>
            <p:cNvGrpSpPr/>
            <p:nvPr/>
          </p:nvGrpSpPr>
          <p:grpSpPr>
            <a:xfrm>
              <a:off x="5562600" y="2057400"/>
              <a:ext cx="2743200" cy="1828800"/>
              <a:chOff x="5562600" y="2057400"/>
              <a:chExt cx="2743200" cy="1828800"/>
            </a:xfrm>
          </p:grpSpPr>
          <p:pic>
            <p:nvPicPr>
              <p:cNvPr id="48" name="Picture 8" descr="Layout Site 2 by leandrosciola@gmail.com - Layout Site 2">
                <a:hlinkClick r:id="rId8"/>
              </p:cNvPr>
              <p:cNvPicPr>
                <a:picLocks noChangeAspect="1" noChangeArrowheads="1"/>
              </p:cNvPicPr>
              <p:nvPr/>
            </p:nvPicPr>
            <p:blipFill>
              <a:blip r:embed="rId9" cstate="print"/>
              <a:srcRect/>
              <a:stretch>
                <a:fillRect/>
              </a:stretch>
            </p:blipFill>
            <p:spPr bwMode="auto">
              <a:xfrm>
                <a:off x="6553200" y="2209800"/>
                <a:ext cx="685800" cy="515722"/>
              </a:xfrm>
              <a:prstGeom prst="rect">
                <a:avLst/>
              </a:prstGeom>
              <a:noFill/>
            </p:spPr>
          </p:pic>
          <p:pic>
            <p:nvPicPr>
              <p:cNvPr id="49" name="Picture 6" descr="cartoon man-portre by tomas_arad - cartoon man-portre, if somebody recognise himself -is just coincidence.">
                <a:hlinkClick r:id="rId6"/>
              </p:cNvPr>
              <p:cNvPicPr>
                <a:picLocks noChangeAspect="1" noChangeArrowheads="1"/>
              </p:cNvPicPr>
              <p:nvPr/>
            </p:nvPicPr>
            <p:blipFill>
              <a:blip r:embed="rId7" cstate="print"/>
              <a:srcRect/>
              <a:stretch>
                <a:fillRect/>
              </a:stretch>
            </p:blipFill>
            <p:spPr bwMode="auto">
              <a:xfrm>
                <a:off x="7772400" y="2057400"/>
                <a:ext cx="533400" cy="803314"/>
              </a:xfrm>
              <a:prstGeom prst="rect">
                <a:avLst/>
              </a:prstGeom>
              <a:noFill/>
            </p:spPr>
          </p:pic>
          <p:sp>
            <p:nvSpPr>
              <p:cNvPr id="50" name="Left-Right Arrow 49"/>
              <p:cNvSpPr/>
              <p:nvPr/>
            </p:nvSpPr>
            <p:spPr>
              <a:xfrm>
                <a:off x="7315200" y="2362200"/>
                <a:ext cx="533400" cy="228600"/>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Left-Right Arrow 50"/>
              <p:cNvSpPr/>
              <p:nvPr/>
            </p:nvSpPr>
            <p:spPr>
              <a:xfrm rot="2338994">
                <a:off x="6046815" y="3021274"/>
                <a:ext cx="1224342" cy="276989"/>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Left-Right Arrow 51"/>
              <p:cNvSpPr/>
              <p:nvPr/>
            </p:nvSpPr>
            <p:spPr>
              <a:xfrm>
                <a:off x="6019800" y="2362200"/>
                <a:ext cx="533400" cy="228600"/>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Left-Right Arrow 52"/>
              <p:cNvSpPr/>
              <p:nvPr/>
            </p:nvSpPr>
            <p:spPr>
              <a:xfrm rot="18375443">
                <a:off x="7679398" y="2987757"/>
                <a:ext cx="533400" cy="228600"/>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Left-Right Arrow 53"/>
              <p:cNvSpPr/>
              <p:nvPr/>
            </p:nvSpPr>
            <p:spPr>
              <a:xfrm rot="2635646">
                <a:off x="7015078" y="2896243"/>
                <a:ext cx="533400" cy="228600"/>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Picture 10" descr="anime (man) by wsnaccad - an anime character using inkscape.">
                <a:hlinkClick r:id="rId10"/>
              </p:cNvPr>
              <p:cNvPicPr>
                <a:picLocks noChangeAspect="1" noChangeArrowheads="1"/>
              </p:cNvPicPr>
              <p:nvPr/>
            </p:nvPicPr>
            <p:blipFill>
              <a:blip r:embed="rId11" cstate="print"/>
              <a:srcRect/>
              <a:stretch>
                <a:fillRect/>
              </a:stretch>
            </p:blipFill>
            <p:spPr bwMode="auto">
              <a:xfrm>
                <a:off x="7239000" y="3200400"/>
                <a:ext cx="510235" cy="685800"/>
              </a:xfrm>
              <a:prstGeom prst="rect">
                <a:avLst/>
              </a:prstGeom>
              <a:noFill/>
            </p:spPr>
          </p:pic>
          <p:pic>
            <p:nvPicPr>
              <p:cNvPr id="56" name="Picture 4" descr="Business Person by msewtz - Business person with tie">
                <a:hlinkClick r:id="rId4"/>
              </p:cNvPr>
              <p:cNvPicPr>
                <a:picLocks noChangeAspect="1" noChangeArrowheads="1"/>
              </p:cNvPicPr>
              <p:nvPr/>
            </p:nvPicPr>
            <p:blipFill>
              <a:blip r:embed="rId5" cstate="print"/>
              <a:srcRect/>
              <a:stretch>
                <a:fillRect/>
              </a:stretch>
            </p:blipFill>
            <p:spPr bwMode="auto">
              <a:xfrm>
                <a:off x="5562600" y="2209800"/>
                <a:ext cx="475488" cy="609600"/>
              </a:xfrm>
              <a:prstGeom prst="rect">
                <a:avLst/>
              </a:prstGeom>
              <a:noFill/>
            </p:spPr>
          </p:pic>
        </p:grpSp>
        <p:grpSp>
          <p:nvGrpSpPr>
            <p:cNvPr id="21" name="Group 31"/>
            <p:cNvGrpSpPr/>
            <p:nvPr/>
          </p:nvGrpSpPr>
          <p:grpSpPr>
            <a:xfrm>
              <a:off x="5715000" y="4114800"/>
              <a:ext cx="2667000" cy="1828800"/>
              <a:chOff x="5562600" y="2057400"/>
              <a:chExt cx="2667000" cy="1828800"/>
            </a:xfrm>
          </p:grpSpPr>
          <p:pic>
            <p:nvPicPr>
              <p:cNvPr id="42" name="Picture 6" descr="cartoon man-portre by tomas_arad - cartoon man-portre, if somebody recognise himself -is just coincidence.">
                <a:hlinkClick r:id="rId6"/>
              </p:cNvPr>
              <p:cNvPicPr>
                <a:picLocks noChangeAspect="1" noChangeArrowheads="1"/>
              </p:cNvPicPr>
              <p:nvPr/>
            </p:nvPicPr>
            <p:blipFill>
              <a:blip r:embed="rId7" cstate="print"/>
              <a:srcRect/>
              <a:stretch>
                <a:fillRect/>
              </a:stretch>
            </p:blipFill>
            <p:spPr bwMode="auto">
              <a:xfrm>
                <a:off x="7696200" y="2057400"/>
                <a:ext cx="533400" cy="803314"/>
              </a:xfrm>
              <a:prstGeom prst="rect">
                <a:avLst/>
              </a:prstGeom>
              <a:noFill/>
            </p:spPr>
          </p:pic>
          <p:sp>
            <p:nvSpPr>
              <p:cNvPr id="43" name="Left-Right Arrow 42"/>
              <p:cNvSpPr/>
              <p:nvPr/>
            </p:nvSpPr>
            <p:spPr>
              <a:xfrm>
                <a:off x="6019800" y="2362200"/>
                <a:ext cx="533400" cy="228600"/>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Left-Right Arrow 43"/>
              <p:cNvSpPr/>
              <p:nvPr/>
            </p:nvSpPr>
            <p:spPr>
              <a:xfrm rot="18375443">
                <a:off x="7679398" y="2987757"/>
                <a:ext cx="533400" cy="228600"/>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Left-Right Arrow 44"/>
              <p:cNvSpPr/>
              <p:nvPr/>
            </p:nvSpPr>
            <p:spPr>
              <a:xfrm rot="2635646">
                <a:off x="7015078" y="2896243"/>
                <a:ext cx="533400" cy="228600"/>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10" descr="anime (man) by wsnaccad - an anime character using inkscape.">
                <a:hlinkClick r:id="rId10"/>
              </p:cNvPr>
              <p:cNvPicPr>
                <a:picLocks noChangeAspect="1" noChangeArrowheads="1"/>
              </p:cNvPicPr>
              <p:nvPr/>
            </p:nvPicPr>
            <p:blipFill>
              <a:blip r:embed="rId11" cstate="print"/>
              <a:srcRect/>
              <a:stretch>
                <a:fillRect/>
              </a:stretch>
            </p:blipFill>
            <p:spPr bwMode="auto">
              <a:xfrm>
                <a:off x="7239000" y="3200400"/>
                <a:ext cx="510235" cy="685800"/>
              </a:xfrm>
              <a:prstGeom prst="rect">
                <a:avLst/>
              </a:prstGeom>
              <a:noFill/>
            </p:spPr>
          </p:pic>
          <p:pic>
            <p:nvPicPr>
              <p:cNvPr id="47" name="Picture 4" descr="Business Person by msewtz - Business person with tie">
                <a:hlinkClick r:id="rId4"/>
              </p:cNvPr>
              <p:cNvPicPr>
                <a:picLocks noChangeAspect="1" noChangeArrowheads="1"/>
              </p:cNvPicPr>
              <p:nvPr/>
            </p:nvPicPr>
            <p:blipFill>
              <a:blip r:embed="rId5" cstate="print"/>
              <a:srcRect/>
              <a:stretch>
                <a:fillRect/>
              </a:stretch>
            </p:blipFill>
            <p:spPr bwMode="auto">
              <a:xfrm>
                <a:off x="5562600" y="2209800"/>
                <a:ext cx="475488" cy="609600"/>
              </a:xfrm>
              <a:prstGeom prst="rect">
                <a:avLst/>
              </a:prstGeom>
              <a:noFill/>
            </p:spPr>
          </p:pic>
        </p:grpSp>
        <p:sp>
          <p:nvSpPr>
            <p:cNvPr id="22" name="TextBox 21"/>
            <p:cNvSpPr txBox="1"/>
            <p:nvPr/>
          </p:nvSpPr>
          <p:spPr>
            <a:xfrm>
              <a:off x="5791200" y="5791200"/>
              <a:ext cx="721864" cy="369332"/>
            </a:xfrm>
            <a:prstGeom prst="rect">
              <a:avLst/>
            </a:prstGeom>
            <a:noFill/>
          </p:spPr>
          <p:txBody>
            <a:bodyPr wrap="none" rtlCol="0">
              <a:spAutoFit/>
            </a:bodyPr>
            <a:lstStyle/>
            <a:p>
              <a:r>
                <a:rPr lang="en-US" b="1" dirty="0" smtClean="0"/>
                <a:t>agent</a:t>
              </a:r>
              <a:endParaRPr lang="en-US" b="1" dirty="0"/>
            </a:p>
          </p:txBody>
        </p:sp>
        <p:sp>
          <p:nvSpPr>
            <p:cNvPr id="23" name="Oval 22"/>
            <p:cNvSpPr/>
            <p:nvPr/>
          </p:nvSpPr>
          <p:spPr>
            <a:xfrm>
              <a:off x="4953000" y="5181600"/>
              <a:ext cx="3810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a:stCxn id="23" idx="7"/>
              <a:endCxn id="26" idx="3"/>
            </p:cNvCxnSpPr>
            <p:nvPr/>
          </p:nvCxnSpPr>
          <p:spPr>
            <a:xfrm flipV="1">
              <a:off x="5278204" y="4778282"/>
              <a:ext cx="1483192" cy="425636"/>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3" idx="5"/>
            </p:cNvCxnSpPr>
            <p:nvPr/>
          </p:nvCxnSpPr>
          <p:spPr>
            <a:xfrm>
              <a:off x="5278204" y="5311682"/>
              <a:ext cx="741596" cy="55571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6705600" y="4648200"/>
              <a:ext cx="3810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400800" y="5012960"/>
              <a:ext cx="533400" cy="461665"/>
            </a:xfrm>
            <a:prstGeom prst="rect">
              <a:avLst/>
            </a:prstGeom>
            <a:noFill/>
          </p:spPr>
          <p:txBody>
            <a:bodyPr wrap="square" rtlCol="0">
              <a:spAutoFit/>
            </a:bodyPr>
            <a:lstStyle/>
            <a:p>
              <a:r>
                <a:rPr lang="en-US" sz="2400" b="1" dirty="0" smtClean="0"/>
                <a:t>@</a:t>
              </a:r>
              <a:endParaRPr lang="en-US" sz="2400" b="1" dirty="0"/>
            </a:p>
          </p:txBody>
        </p:sp>
        <p:cxnSp>
          <p:nvCxnSpPr>
            <p:cNvPr id="28" name="Straight Arrow Connector 27"/>
            <p:cNvCxnSpPr/>
            <p:nvPr/>
          </p:nvCxnSpPr>
          <p:spPr>
            <a:xfrm>
              <a:off x="5410200" y="5257800"/>
              <a:ext cx="18288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7239000" y="4724400"/>
              <a:ext cx="609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0" name="Picture 16" descr="https://encrypted-tbn0.gstatic.com/images?q=tbn:ANd9GcQywKWVHKXt8FtSULeb9qG43zg7IHuqBXz1jYOp4AWY7kdAX86yFA"/>
            <p:cNvPicPr>
              <a:picLocks noChangeAspect="1" noChangeArrowheads="1"/>
            </p:cNvPicPr>
            <p:nvPr/>
          </p:nvPicPr>
          <p:blipFill>
            <a:blip r:embed="rId12" cstate="print"/>
            <a:srcRect/>
            <a:stretch>
              <a:fillRect/>
            </a:stretch>
          </p:blipFill>
          <p:spPr bwMode="auto">
            <a:xfrm>
              <a:off x="7315200" y="4343400"/>
              <a:ext cx="430924" cy="381000"/>
            </a:xfrm>
            <a:prstGeom prst="rect">
              <a:avLst/>
            </a:prstGeom>
            <a:noFill/>
          </p:spPr>
        </p:pic>
        <p:sp>
          <p:nvSpPr>
            <p:cNvPr id="31" name="Rectangle 30"/>
            <p:cNvSpPr/>
            <p:nvPr/>
          </p:nvSpPr>
          <p:spPr>
            <a:xfrm>
              <a:off x="3886200" y="533400"/>
              <a:ext cx="4876800" cy="1371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86200" y="1905000"/>
              <a:ext cx="4876800" cy="2133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886200" y="4038600"/>
              <a:ext cx="4876800" cy="2209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4267200" y="1524000"/>
              <a:ext cx="1654940" cy="307777"/>
            </a:xfrm>
            <a:prstGeom prst="rect">
              <a:avLst/>
            </a:prstGeom>
            <a:noFill/>
          </p:spPr>
          <p:txBody>
            <a:bodyPr wrap="none" rtlCol="0">
              <a:spAutoFit/>
            </a:bodyPr>
            <a:lstStyle/>
            <a:p>
              <a:r>
                <a:rPr lang="en-US" sz="1400" b="1" dirty="0" smtClean="0"/>
                <a:t>Content creator (cc)</a:t>
              </a:r>
              <a:endParaRPr lang="en-US" sz="1400" b="1" dirty="0"/>
            </a:p>
          </p:txBody>
        </p:sp>
        <p:sp>
          <p:nvSpPr>
            <p:cNvPr id="35" name="TextBox 34"/>
            <p:cNvSpPr txBox="1"/>
            <p:nvPr/>
          </p:nvSpPr>
          <p:spPr>
            <a:xfrm>
              <a:off x="7290893" y="1524000"/>
              <a:ext cx="1167307" cy="307777"/>
            </a:xfrm>
            <a:prstGeom prst="rect">
              <a:avLst/>
            </a:prstGeom>
            <a:noFill/>
          </p:spPr>
          <p:txBody>
            <a:bodyPr wrap="none" rtlCol="0">
              <a:spAutoFit/>
            </a:bodyPr>
            <a:lstStyle/>
            <a:p>
              <a:r>
                <a:rPr lang="en-US" sz="1400" b="1" dirty="0" smtClean="0"/>
                <a:t>Consumer (c)</a:t>
              </a:r>
              <a:endParaRPr lang="en-US" sz="1400" b="1" dirty="0"/>
            </a:p>
          </p:txBody>
        </p:sp>
        <p:sp>
          <p:nvSpPr>
            <p:cNvPr id="36" name="TextBox 35"/>
            <p:cNvSpPr txBox="1"/>
            <p:nvPr/>
          </p:nvSpPr>
          <p:spPr>
            <a:xfrm>
              <a:off x="5410200" y="2895600"/>
              <a:ext cx="766557" cy="369332"/>
            </a:xfrm>
            <a:prstGeom prst="rect">
              <a:avLst/>
            </a:prstGeom>
            <a:noFill/>
          </p:spPr>
          <p:txBody>
            <a:bodyPr wrap="none" rtlCol="0">
              <a:spAutoFit/>
            </a:bodyPr>
            <a:lstStyle/>
            <a:p>
              <a:r>
                <a:rPr lang="en-US" b="1" dirty="0" smtClean="0"/>
                <a:t>cc &amp; c</a:t>
              </a:r>
              <a:endParaRPr lang="en-US" b="1" dirty="0"/>
            </a:p>
          </p:txBody>
        </p:sp>
        <p:sp>
          <p:nvSpPr>
            <p:cNvPr id="37" name="TextBox 36"/>
            <p:cNvSpPr txBox="1"/>
            <p:nvPr/>
          </p:nvSpPr>
          <p:spPr>
            <a:xfrm>
              <a:off x="8072643" y="1905000"/>
              <a:ext cx="766557" cy="369332"/>
            </a:xfrm>
            <a:prstGeom prst="rect">
              <a:avLst/>
            </a:prstGeom>
            <a:noFill/>
          </p:spPr>
          <p:txBody>
            <a:bodyPr wrap="none" rtlCol="0">
              <a:spAutoFit/>
            </a:bodyPr>
            <a:lstStyle/>
            <a:p>
              <a:r>
                <a:rPr lang="en-US" b="1" dirty="0" smtClean="0"/>
                <a:t>cc &amp; c</a:t>
              </a:r>
              <a:endParaRPr lang="en-US" b="1" dirty="0"/>
            </a:p>
          </p:txBody>
        </p:sp>
        <p:sp>
          <p:nvSpPr>
            <p:cNvPr id="38" name="TextBox 37"/>
            <p:cNvSpPr txBox="1"/>
            <p:nvPr/>
          </p:nvSpPr>
          <p:spPr>
            <a:xfrm>
              <a:off x="6629400" y="3581400"/>
              <a:ext cx="766557" cy="369332"/>
            </a:xfrm>
            <a:prstGeom prst="rect">
              <a:avLst/>
            </a:prstGeom>
            <a:noFill/>
          </p:spPr>
          <p:txBody>
            <a:bodyPr wrap="none" rtlCol="0">
              <a:spAutoFit/>
            </a:bodyPr>
            <a:lstStyle/>
            <a:p>
              <a:r>
                <a:rPr lang="en-US" b="1" dirty="0" smtClean="0"/>
                <a:t>cc &amp; c</a:t>
              </a:r>
              <a:endParaRPr lang="en-US" b="1" dirty="0"/>
            </a:p>
          </p:txBody>
        </p:sp>
        <p:sp>
          <p:nvSpPr>
            <p:cNvPr id="39" name="TextBox 38"/>
            <p:cNvSpPr txBox="1"/>
            <p:nvPr/>
          </p:nvSpPr>
          <p:spPr>
            <a:xfrm>
              <a:off x="5562600" y="3962400"/>
              <a:ext cx="766557" cy="369332"/>
            </a:xfrm>
            <a:prstGeom prst="rect">
              <a:avLst/>
            </a:prstGeom>
            <a:noFill/>
          </p:spPr>
          <p:txBody>
            <a:bodyPr wrap="none" rtlCol="0">
              <a:spAutoFit/>
            </a:bodyPr>
            <a:lstStyle/>
            <a:p>
              <a:r>
                <a:rPr lang="en-US" b="1" dirty="0" smtClean="0"/>
                <a:t>cc &amp; c</a:t>
              </a:r>
              <a:endParaRPr lang="en-US" b="1" dirty="0"/>
            </a:p>
          </p:txBody>
        </p:sp>
        <p:sp>
          <p:nvSpPr>
            <p:cNvPr id="40" name="TextBox 39"/>
            <p:cNvSpPr txBox="1"/>
            <p:nvPr/>
          </p:nvSpPr>
          <p:spPr>
            <a:xfrm>
              <a:off x="7848600" y="5791200"/>
              <a:ext cx="766557" cy="369332"/>
            </a:xfrm>
            <a:prstGeom prst="rect">
              <a:avLst/>
            </a:prstGeom>
            <a:noFill/>
          </p:spPr>
          <p:txBody>
            <a:bodyPr wrap="none" rtlCol="0">
              <a:spAutoFit/>
            </a:bodyPr>
            <a:lstStyle/>
            <a:p>
              <a:r>
                <a:rPr lang="en-US" b="1" dirty="0" smtClean="0"/>
                <a:t>cc &amp; c</a:t>
              </a:r>
              <a:endParaRPr lang="en-US" b="1" dirty="0"/>
            </a:p>
          </p:txBody>
        </p:sp>
        <p:sp>
          <p:nvSpPr>
            <p:cNvPr id="41" name="TextBox 40"/>
            <p:cNvSpPr txBox="1"/>
            <p:nvPr/>
          </p:nvSpPr>
          <p:spPr>
            <a:xfrm>
              <a:off x="8103873" y="3962400"/>
              <a:ext cx="766557" cy="369332"/>
            </a:xfrm>
            <a:prstGeom prst="rect">
              <a:avLst/>
            </a:prstGeom>
            <a:noFill/>
          </p:spPr>
          <p:txBody>
            <a:bodyPr wrap="none" rtlCol="0">
              <a:spAutoFit/>
            </a:bodyPr>
            <a:lstStyle/>
            <a:p>
              <a:r>
                <a:rPr lang="en-US" b="1" dirty="0" smtClean="0"/>
                <a:t>cc &amp; c</a:t>
              </a:r>
              <a:endParaRPr lang="en-US" b="1"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 Objectives</a:t>
            </a:r>
            <a:endParaRPr lang="en-US" dirty="0"/>
          </a:p>
        </p:txBody>
      </p:sp>
      <p:sp>
        <p:nvSpPr>
          <p:cNvPr id="3" name="Content Placeholder 2"/>
          <p:cNvSpPr>
            <a:spLocks noGrp="1"/>
          </p:cNvSpPr>
          <p:nvPr>
            <p:ph idx="1"/>
          </p:nvPr>
        </p:nvSpPr>
        <p:spPr/>
        <p:txBody>
          <a:bodyPr>
            <a:normAutofit fontScale="25000" lnSpcReduction="20000"/>
          </a:bodyPr>
          <a:lstStyle/>
          <a:p>
            <a:pPr>
              <a:lnSpc>
                <a:spcPct val="120000"/>
              </a:lnSpc>
              <a:spcBef>
                <a:spcPts val="600"/>
              </a:spcBef>
            </a:pPr>
            <a:r>
              <a:rPr lang="en-US" sz="9600" dirty="0" smtClean="0"/>
              <a:t>After reading Chapter 1, you will be able to:</a:t>
            </a:r>
          </a:p>
          <a:p>
            <a:pPr lvl="1">
              <a:lnSpc>
                <a:spcPct val="120000"/>
              </a:lnSpc>
              <a:spcBef>
                <a:spcPts val="600"/>
              </a:spcBef>
            </a:pPr>
            <a:r>
              <a:rPr lang="en-US" sz="9600" dirty="0" smtClean="0"/>
              <a:t>Explain how advances in internet and information technology offer benefits and challenges to consumers, businesses, marketers, and society.</a:t>
            </a:r>
          </a:p>
          <a:p>
            <a:pPr lvl="1">
              <a:lnSpc>
                <a:spcPct val="120000"/>
              </a:lnSpc>
              <a:spcBef>
                <a:spcPts val="600"/>
              </a:spcBef>
            </a:pPr>
            <a:r>
              <a:rPr lang="en-US" sz="9600" dirty="0" smtClean="0"/>
              <a:t>Distinguish between e-business and e-marketing.</a:t>
            </a:r>
          </a:p>
          <a:p>
            <a:pPr lvl="1">
              <a:lnSpc>
                <a:spcPct val="120000"/>
              </a:lnSpc>
              <a:spcBef>
                <a:spcPts val="600"/>
              </a:spcBef>
            </a:pPr>
            <a:r>
              <a:rPr lang="en-US" sz="9600" dirty="0" smtClean="0"/>
              <a:t>Explain how increasing buyer control is changing the marketing landscape.</a:t>
            </a:r>
          </a:p>
          <a:p>
            <a:pPr lvl="1">
              <a:lnSpc>
                <a:spcPct val="120000"/>
              </a:lnSpc>
              <a:spcBef>
                <a:spcPts val="600"/>
              </a:spcBef>
            </a:pPr>
            <a:r>
              <a:rPr lang="en-US" sz="9600" dirty="0" smtClean="0"/>
              <a:t>Understand the distinction between information or entertainment as data.</a:t>
            </a:r>
          </a:p>
          <a:p>
            <a:pPr lvl="1">
              <a:lnSpc>
                <a:spcPct val="120000"/>
              </a:lnSpc>
              <a:spcBef>
                <a:spcPts val="600"/>
              </a:spcBef>
            </a:pPr>
            <a:r>
              <a:rPr lang="en-US" sz="9600" dirty="0" smtClean="0"/>
              <a:t> Identify several trends that may shape the future of e-marketing, including the semantic Web.</a:t>
            </a:r>
          </a:p>
          <a:p>
            <a:endParaRPr lang="en-US" dirty="0"/>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2</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sz="4000" cap="none" dirty="0" smtClean="0"/>
              <a:t>Internet-time Analogy</a:t>
            </a:r>
            <a:endParaRPr lang="en-US" cap="none" dirty="0" smtClean="0"/>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20</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sp>
        <p:nvSpPr>
          <p:cNvPr id="10" name="Slide Number Placeholder 3"/>
          <p:cNvSpPr>
            <a:spLocks noGrp="1"/>
          </p:cNvSpPr>
          <p:nvPr/>
        </p:nvSpPr>
        <p:spPr>
          <a:xfrm>
            <a:off x="3505200" y="324643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nvGrpSpPr>
          <p:cNvPr id="11" name="Group 10"/>
          <p:cNvGrpSpPr/>
          <p:nvPr/>
        </p:nvGrpSpPr>
        <p:grpSpPr>
          <a:xfrm>
            <a:off x="685800" y="1600200"/>
            <a:ext cx="7162800" cy="3733800"/>
            <a:chOff x="1295400" y="1219200"/>
            <a:chExt cx="6096000" cy="3276600"/>
          </a:xfrm>
        </p:grpSpPr>
        <p:grpSp>
          <p:nvGrpSpPr>
            <p:cNvPr id="12" name="Group 41"/>
            <p:cNvGrpSpPr/>
            <p:nvPr/>
          </p:nvGrpSpPr>
          <p:grpSpPr>
            <a:xfrm>
              <a:off x="1447800" y="1371600"/>
              <a:ext cx="5791200" cy="3026691"/>
              <a:chOff x="762000" y="1404375"/>
              <a:chExt cx="5791200" cy="3026691"/>
            </a:xfrm>
          </p:grpSpPr>
          <p:grpSp>
            <p:nvGrpSpPr>
              <p:cNvPr id="14" name="Group 3"/>
              <p:cNvGrpSpPr>
                <a:grpSpLocks/>
              </p:cNvGrpSpPr>
              <p:nvPr/>
            </p:nvGrpSpPr>
            <p:grpSpPr bwMode="auto">
              <a:xfrm>
                <a:off x="962629" y="1404375"/>
                <a:ext cx="5470525" cy="1599166"/>
                <a:chOff x="0" y="864"/>
                <a:chExt cx="5760" cy="1632"/>
              </a:xfrm>
            </p:grpSpPr>
            <p:sp>
              <p:nvSpPr>
                <p:cNvPr id="24" name="Rectangle 7"/>
                <p:cNvSpPr>
                  <a:spLocks noChangeArrowheads="1"/>
                </p:cNvSpPr>
                <p:nvPr/>
              </p:nvSpPr>
              <p:spPr bwMode="auto">
                <a:xfrm>
                  <a:off x="1248" y="864"/>
                  <a:ext cx="1272" cy="1632"/>
                </a:xfrm>
                <a:prstGeom prst="rect">
                  <a:avLst/>
                </a:prstGeom>
                <a:solidFill>
                  <a:srgbClr val="FFFFFF"/>
                </a:solidFill>
                <a:ln w="9525">
                  <a:noFill/>
                  <a:miter lim="800000"/>
                  <a:headEnd/>
                  <a:tailEnd/>
                </a:ln>
              </p:spPr>
              <p:txBody>
                <a:bodyPr vert="horz" wrap="square" lIns="91440" tIns="45720" rIns="91440" bIns="45720" numCol="1" anchor="ctr" anchorCtr="0" compatLnSpc="1">
                  <a:prstTxWarp prst="textNoShape">
                    <a:avLst/>
                  </a:prstTxWarp>
                </a:bodyPr>
                <a:lstStyle/>
                <a:p>
                  <a:endParaRPr lang="en-US"/>
                </a:p>
              </p:txBody>
            </p:sp>
            <p:grpSp>
              <p:nvGrpSpPr>
                <p:cNvPr id="25" name="Group 10"/>
                <p:cNvGrpSpPr>
                  <a:grpSpLocks/>
                </p:cNvGrpSpPr>
                <p:nvPr/>
              </p:nvGrpSpPr>
              <p:grpSpPr bwMode="auto">
                <a:xfrm>
                  <a:off x="0" y="2064"/>
                  <a:ext cx="5760" cy="416"/>
                  <a:chOff x="0" y="2064"/>
                  <a:chExt cx="5760" cy="416"/>
                </a:xfrm>
              </p:grpSpPr>
              <p:sp>
                <p:nvSpPr>
                  <p:cNvPr id="26" name="Rectangle 11"/>
                  <p:cNvSpPr>
                    <a:spLocks noChangeArrowheads="1"/>
                  </p:cNvSpPr>
                  <p:nvPr/>
                </p:nvSpPr>
                <p:spPr bwMode="auto">
                  <a:xfrm>
                    <a:off x="4608" y="2064"/>
                    <a:ext cx="1152" cy="416"/>
                  </a:xfrm>
                  <a:prstGeom prst="rect">
                    <a:avLst/>
                  </a:prstGeom>
                  <a:noFill/>
                  <a:ln w="9525">
                    <a:noFill/>
                    <a:miter lim="800000"/>
                    <a:headEnd/>
                    <a:tailEnd/>
                  </a:ln>
                  <a:effectLst/>
                </p:spPr>
                <p:txBody>
                  <a:bodyPr vert="horz" wrap="square" lIns="50292" tIns="25146" rIns="50292" bIns="251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rgbClr val="000000"/>
                        </a:solidFill>
                        <a:effectLst/>
                        <a:latin typeface="Arial" pitchFamily="34" charset="0"/>
                        <a:cs typeface="Arial" pitchFamily="34" charset="0"/>
                      </a:rPr>
                      <a:t>1949 Atomic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12"/>
                  <p:cNvSpPr>
                    <a:spLocks noChangeArrowheads="1"/>
                  </p:cNvSpPr>
                  <p:nvPr/>
                </p:nvSpPr>
                <p:spPr bwMode="auto">
                  <a:xfrm>
                    <a:off x="3456" y="2064"/>
                    <a:ext cx="1152" cy="416"/>
                  </a:xfrm>
                  <a:prstGeom prst="rect">
                    <a:avLst/>
                  </a:prstGeom>
                  <a:solidFill>
                    <a:srgbClr val="EAEAEA"/>
                  </a:solidFill>
                  <a:ln w="9525">
                    <a:noFill/>
                    <a:miter lim="800000"/>
                    <a:headEnd/>
                    <a:tailEnd/>
                  </a:ln>
                  <a:effectLst/>
                </p:spPr>
                <p:txBody>
                  <a:bodyPr vert="horz" wrap="square" lIns="50292" tIns="25146" rIns="50292" bIns="251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rgbClr val="000000"/>
                        </a:solidFill>
                        <a:effectLst/>
                        <a:latin typeface="Arial" pitchFamily="34" charset="0"/>
                        <a:cs typeface="Arial" pitchFamily="34" charset="0"/>
                      </a:rPr>
                      <a:t>1929 Quartz Crystal</a:t>
                    </a:r>
                    <a:r>
                      <a:rPr kumimoji="0" lang="en-US" sz="1100" b="1" i="0" u="none" strike="noStrike" cap="none" normalizeH="0" baseline="0" smtClean="0">
                        <a:ln>
                          <a:noFill/>
                        </a:ln>
                        <a:solidFill>
                          <a:srgbClr val="FFFFFF"/>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13"/>
                  <p:cNvSpPr>
                    <a:spLocks noChangeArrowheads="1"/>
                  </p:cNvSpPr>
                  <p:nvPr/>
                </p:nvSpPr>
                <p:spPr bwMode="auto">
                  <a:xfrm>
                    <a:off x="2304" y="2064"/>
                    <a:ext cx="1152" cy="416"/>
                  </a:xfrm>
                  <a:prstGeom prst="rect">
                    <a:avLst/>
                  </a:prstGeom>
                  <a:solidFill>
                    <a:srgbClr val="969696"/>
                  </a:solidFill>
                  <a:ln w="9525">
                    <a:noFill/>
                    <a:miter lim="800000"/>
                    <a:headEnd/>
                    <a:tailEnd/>
                  </a:ln>
                  <a:effectLst/>
                </p:spPr>
                <p:txBody>
                  <a:bodyPr vert="horz" wrap="square" lIns="50292" tIns="25146" rIns="50292" bIns="251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rgbClr val="FFFFFF"/>
                        </a:solidFill>
                        <a:effectLst/>
                        <a:latin typeface="Arial" pitchFamily="34" charset="0"/>
                        <a:cs typeface="Arial" pitchFamily="34" charset="0"/>
                      </a:rPr>
                      <a:t>1600’s Mechanical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14"/>
                  <p:cNvSpPr>
                    <a:spLocks noChangeArrowheads="1"/>
                  </p:cNvSpPr>
                  <p:nvPr/>
                </p:nvSpPr>
                <p:spPr bwMode="auto">
                  <a:xfrm>
                    <a:off x="1104" y="2064"/>
                    <a:ext cx="1200" cy="416"/>
                  </a:xfrm>
                  <a:prstGeom prst="rect">
                    <a:avLst/>
                  </a:prstGeom>
                  <a:solidFill>
                    <a:srgbClr val="333333"/>
                  </a:solidFill>
                  <a:ln w="9525">
                    <a:noFill/>
                    <a:miter lim="800000"/>
                    <a:headEnd/>
                    <a:tailEnd/>
                  </a:ln>
                  <a:effectLst/>
                </p:spPr>
                <p:txBody>
                  <a:bodyPr vert="horz" wrap="square" lIns="50292" tIns="25146" rIns="50292" bIns="251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rgbClr val="FFFFFF"/>
                        </a:solidFill>
                        <a:effectLst/>
                        <a:latin typeface="Arial" pitchFamily="34" charset="0"/>
                        <a:cs typeface="Arial" pitchFamily="34" charset="0"/>
                      </a:rPr>
                      <a:t>1583 AD Pendulum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15"/>
                  <p:cNvSpPr>
                    <a:spLocks noChangeArrowheads="1"/>
                  </p:cNvSpPr>
                  <p:nvPr/>
                </p:nvSpPr>
                <p:spPr bwMode="auto">
                  <a:xfrm>
                    <a:off x="0" y="2064"/>
                    <a:ext cx="1104" cy="416"/>
                  </a:xfrm>
                  <a:prstGeom prst="rect">
                    <a:avLst/>
                  </a:prstGeom>
                  <a:solidFill>
                    <a:srgbClr val="000000"/>
                  </a:solidFill>
                  <a:ln w="9525">
                    <a:noFill/>
                    <a:miter lim="800000"/>
                    <a:headEnd/>
                    <a:tailEnd/>
                  </a:ln>
                  <a:effectLst/>
                </p:spPr>
                <p:txBody>
                  <a:bodyPr vert="horz" wrap="square" lIns="50292" tIns="25146" rIns="50292" bIns="251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rgbClr val="FFFFFF"/>
                        </a:solidFill>
                        <a:effectLst/>
                        <a:latin typeface="Arial" pitchFamily="34" charset="0"/>
                        <a:cs typeface="Arial" pitchFamily="34" charset="0"/>
                      </a:rPr>
                      <a:t>3500 BC Sundial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Line 16"/>
                  <p:cNvSpPr>
                    <a:spLocks noChangeShapeType="1"/>
                  </p:cNvSpPr>
                  <p:nvPr/>
                </p:nvSpPr>
                <p:spPr bwMode="auto">
                  <a:xfrm>
                    <a:off x="0" y="2064"/>
                    <a:ext cx="5760" cy="0"/>
                  </a:xfrm>
                  <a:prstGeom prst="line">
                    <a:avLst/>
                  </a:prstGeom>
                  <a:noFill/>
                  <a:ln w="28575" cap="sq">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2" name="Line 17"/>
                  <p:cNvSpPr>
                    <a:spLocks noChangeShapeType="1"/>
                  </p:cNvSpPr>
                  <p:nvPr/>
                </p:nvSpPr>
                <p:spPr bwMode="auto">
                  <a:xfrm>
                    <a:off x="0" y="2480"/>
                    <a:ext cx="5760" cy="0"/>
                  </a:xfrm>
                  <a:prstGeom prst="line">
                    <a:avLst/>
                  </a:prstGeom>
                  <a:noFill/>
                  <a:ln w="28575" cap="sq">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3" name="Line 18"/>
                  <p:cNvSpPr>
                    <a:spLocks noChangeShapeType="1"/>
                  </p:cNvSpPr>
                  <p:nvPr/>
                </p:nvSpPr>
                <p:spPr bwMode="auto">
                  <a:xfrm>
                    <a:off x="0" y="2064"/>
                    <a:ext cx="0" cy="416"/>
                  </a:xfrm>
                  <a:prstGeom prst="line">
                    <a:avLst/>
                  </a:prstGeom>
                  <a:noFill/>
                  <a:ln w="28575" cap="sq">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4" name="Line 19"/>
                  <p:cNvSpPr>
                    <a:spLocks noChangeShapeType="1"/>
                  </p:cNvSpPr>
                  <p:nvPr/>
                </p:nvSpPr>
                <p:spPr bwMode="auto">
                  <a:xfrm>
                    <a:off x="1104" y="2064"/>
                    <a:ext cx="0" cy="416"/>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5" name="Line 20"/>
                  <p:cNvSpPr>
                    <a:spLocks noChangeShapeType="1"/>
                  </p:cNvSpPr>
                  <p:nvPr/>
                </p:nvSpPr>
                <p:spPr bwMode="auto">
                  <a:xfrm>
                    <a:off x="2304" y="2064"/>
                    <a:ext cx="0" cy="416"/>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6" name="Line 21"/>
                  <p:cNvSpPr>
                    <a:spLocks noChangeShapeType="1"/>
                  </p:cNvSpPr>
                  <p:nvPr/>
                </p:nvSpPr>
                <p:spPr bwMode="auto">
                  <a:xfrm>
                    <a:off x="3456" y="2064"/>
                    <a:ext cx="0" cy="416"/>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7" name="Line 22"/>
                  <p:cNvSpPr>
                    <a:spLocks noChangeShapeType="1"/>
                  </p:cNvSpPr>
                  <p:nvPr/>
                </p:nvSpPr>
                <p:spPr bwMode="auto">
                  <a:xfrm>
                    <a:off x="4608" y="2064"/>
                    <a:ext cx="0" cy="416"/>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8" name="Line 23"/>
                  <p:cNvSpPr>
                    <a:spLocks noChangeShapeType="1"/>
                  </p:cNvSpPr>
                  <p:nvPr/>
                </p:nvSpPr>
                <p:spPr bwMode="auto">
                  <a:xfrm>
                    <a:off x="5760" y="2064"/>
                    <a:ext cx="0" cy="416"/>
                  </a:xfrm>
                  <a:prstGeom prst="line">
                    <a:avLst/>
                  </a:prstGeom>
                  <a:noFill/>
                  <a:ln w="28575" cap="sq">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grpSp>
          <p:sp>
            <p:nvSpPr>
              <p:cNvPr id="15" name="AutoShape 25"/>
              <p:cNvSpPr>
                <a:spLocks noChangeArrowheads="1"/>
              </p:cNvSpPr>
              <p:nvPr/>
            </p:nvSpPr>
            <p:spPr bwMode="auto">
              <a:xfrm>
                <a:off x="3627620" y="3124200"/>
                <a:ext cx="1325380" cy="1306866"/>
              </a:xfrm>
              <a:prstGeom prst="upArrowCallout">
                <a:avLst>
                  <a:gd name="adj1" fmla="val 27363"/>
                  <a:gd name="adj2" fmla="val 27363"/>
                  <a:gd name="adj3" fmla="val 16667"/>
                  <a:gd name="adj4" fmla="val 6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lang="en-US" sz="100" b="1" dirty="0">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Internet  is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here in 2013</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Line 26"/>
              <p:cNvSpPr>
                <a:spLocks noChangeShapeType="1"/>
              </p:cNvSpPr>
              <p:nvPr/>
            </p:nvSpPr>
            <p:spPr bwMode="auto">
              <a:xfrm>
                <a:off x="4245111" y="2439106"/>
                <a:ext cx="0" cy="658543"/>
              </a:xfrm>
              <a:prstGeom prst="line">
                <a:avLst/>
              </a:prstGeom>
              <a:noFill/>
              <a:ln w="762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17" name="Picture 30" descr="clock by javierkiopo - ">
                <a:hlinkClick r:id="rId2"/>
              </p:cNvPr>
              <p:cNvPicPr>
                <a:picLocks noChangeAspect="1" noChangeArrowheads="1"/>
              </p:cNvPicPr>
              <p:nvPr/>
            </p:nvPicPr>
            <p:blipFill>
              <a:blip r:embed="rId3" cstate="print"/>
              <a:srcRect/>
              <a:stretch>
                <a:fillRect/>
              </a:stretch>
            </p:blipFill>
            <p:spPr bwMode="auto">
              <a:xfrm>
                <a:off x="762000" y="1828800"/>
                <a:ext cx="609600" cy="762000"/>
              </a:xfrm>
              <a:prstGeom prst="rect">
                <a:avLst/>
              </a:prstGeom>
              <a:noFill/>
            </p:spPr>
          </p:pic>
          <p:pic>
            <p:nvPicPr>
              <p:cNvPr id="18" name="Picture 34" descr="Soviet Nuclear Submarine Clock by conte magnus - A Soviet Navy submarine clock with key">
                <a:hlinkClick r:id="rId4"/>
              </p:cNvPr>
              <p:cNvPicPr>
                <a:picLocks noChangeAspect="1" noChangeArrowheads="1"/>
              </p:cNvPicPr>
              <p:nvPr/>
            </p:nvPicPr>
            <p:blipFill>
              <a:blip r:embed="rId5" cstate="print"/>
              <a:srcRect/>
              <a:stretch>
                <a:fillRect/>
              </a:stretch>
            </p:blipFill>
            <p:spPr bwMode="auto">
              <a:xfrm>
                <a:off x="3246665" y="1600200"/>
                <a:ext cx="1020535" cy="914400"/>
              </a:xfrm>
              <a:prstGeom prst="rect">
                <a:avLst/>
              </a:prstGeom>
              <a:noFill/>
            </p:spPr>
          </p:pic>
          <p:pic>
            <p:nvPicPr>
              <p:cNvPr id="19" name="Picture 41"/>
              <p:cNvPicPr>
                <a:picLocks noChangeAspect="1" noChangeArrowheads="1"/>
              </p:cNvPicPr>
              <p:nvPr/>
            </p:nvPicPr>
            <p:blipFill>
              <a:blip r:embed="rId6" cstate="print"/>
              <a:srcRect/>
              <a:stretch>
                <a:fillRect/>
              </a:stretch>
            </p:blipFill>
            <p:spPr bwMode="auto">
              <a:xfrm>
                <a:off x="4419600" y="1600200"/>
                <a:ext cx="776574" cy="957263"/>
              </a:xfrm>
              <a:prstGeom prst="rect">
                <a:avLst/>
              </a:prstGeom>
              <a:noFill/>
              <a:ln w="9525">
                <a:noFill/>
                <a:miter lim="800000"/>
                <a:headEnd/>
                <a:tailEnd/>
              </a:ln>
            </p:spPr>
          </p:pic>
          <p:pic>
            <p:nvPicPr>
              <p:cNvPr id="20" name="Picture 42"/>
              <p:cNvPicPr>
                <a:picLocks noChangeAspect="1" noChangeArrowheads="1"/>
              </p:cNvPicPr>
              <p:nvPr/>
            </p:nvPicPr>
            <p:blipFill>
              <a:blip r:embed="rId7" cstate="print"/>
              <a:srcRect/>
              <a:stretch>
                <a:fillRect/>
              </a:stretch>
            </p:blipFill>
            <p:spPr bwMode="auto">
              <a:xfrm>
                <a:off x="5410200" y="1981200"/>
                <a:ext cx="1143000" cy="452535"/>
              </a:xfrm>
              <a:prstGeom prst="rect">
                <a:avLst/>
              </a:prstGeom>
              <a:noFill/>
              <a:ln w="9525">
                <a:noFill/>
                <a:miter lim="800000"/>
                <a:headEnd/>
                <a:tailEnd/>
              </a:ln>
            </p:spPr>
          </p:pic>
          <p:grpSp>
            <p:nvGrpSpPr>
              <p:cNvPr id="21" name="Group 40"/>
              <p:cNvGrpSpPr/>
              <p:nvPr/>
            </p:nvGrpSpPr>
            <p:grpSpPr>
              <a:xfrm>
                <a:off x="1600200" y="1600200"/>
                <a:ext cx="819150" cy="2209800"/>
                <a:chOff x="2057400" y="1143000"/>
                <a:chExt cx="819150" cy="2209800"/>
              </a:xfrm>
            </p:grpSpPr>
            <p:pic>
              <p:nvPicPr>
                <p:cNvPr id="22" name="Picture 46"/>
                <p:cNvPicPr>
                  <a:picLocks noChangeAspect="1" noChangeArrowheads="1"/>
                </p:cNvPicPr>
                <p:nvPr/>
              </p:nvPicPr>
              <p:blipFill>
                <a:blip r:embed="rId8" cstate="print">
                  <a:biLevel thresh="50000"/>
                </a:blip>
                <a:srcRect/>
                <a:stretch>
                  <a:fillRect/>
                </a:stretch>
              </p:blipFill>
              <p:spPr bwMode="auto">
                <a:xfrm>
                  <a:off x="2321243" y="1981200"/>
                  <a:ext cx="274319" cy="1371600"/>
                </a:xfrm>
                <a:prstGeom prst="rect">
                  <a:avLst/>
                </a:prstGeom>
                <a:noFill/>
                <a:ln w="9525">
                  <a:noFill/>
                  <a:miter lim="800000"/>
                  <a:headEnd/>
                  <a:tailEnd/>
                </a:ln>
              </p:spPr>
            </p:pic>
            <p:pic>
              <p:nvPicPr>
                <p:cNvPr id="23" name="Picture 43"/>
                <p:cNvPicPr>
                  <a:picLocks noChangeAspect="1" noChangeArrowheads="1"/>
                </p:cNvPicPr>
                <p:nvPr/>
              </p:nvPicPr>
              <p:blipFill>
                <a:blip r:embed="rId9" cstate="print"/>
                <a:srcRect/>
                <a:stretch>
                  <a:fillRect/>
                </a:stretch>
              </p:blipFill>
              <p:spPr bwMode="auto">
                <a:xfrm>
                  <a:off x="2057400" y="1143000"/>
                  <a:ext cx="819150" cy="866775"/>
                </a:xfrm>
                <a:prstGeom prst="rect">
                  <a:avLst/>
                </a:prstGeom>
                <a:noFill/>
                <a:ln w="9525">
                  <a:noFill/>
                  <a:miter lim="800000"/>
                  <a:headEnd/>
                  <a:tailEnd/>
                </a:ln>
              </p:spPr>
            </p:pic>
          </p:grpSp>
        </p:grpSp>
        <p:sp>
          <p:nvSpPr>
            <p:cNvPr id="13" name="Rectangle 12"/>
            <p:cNvSpPr/>
            <p:nvPr/>
          </p:nvSpPr>
          <p:spPr>
            <a:xfrm>
              <a:off x="1295400" y="1219200"/>
              <a:ext cx="6096000" cy="3276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Stepping Stones to Web 3.0</a:t>
            </a:r>
            <a:endParaRPr lang="en-US" dirty="0"/>
          </a:p>
        </p:txBody>
      </p:sp>
      <p:sp>
        <p:nvSpPr>
          <p:cNvPr id="3" name="Content Placeholder 2"/>
          <p:cNvSpPr>
            <a:spLocks noGrp="1"/>
          </p:cNvSpPr>
          <p:nvPr>
            <p:ph idx="1"/>
          </p:nvPr>
        </p:nvSpPr>
        <p:spPr/>
        <p:txBody>
          <a:bodyPr>
            <a:normAutofit/>
          </a:bodyPr>
          <a:lstStyle/>
          <a:p>
            <a:r>
              <a:rPr lang="en-US" sz="3200" dirty="0" smtClean="0"/>
              <a:t>Higher bandwidth</a:t>
            </a:r>
          </a:p>
          <a:p>
            <a:r>
              <a:rPr lang="en-US" sz="3200" dirty="0" smtClean="0"/>
              <a:t>Faster connection speeds</a:t>
            </a:r>
          </a:p>
          <a:p>
            <a:r>
              <a:rPr lang="en-US" sz="3200" dirty="0" smtClean="0"/>
              <a:t>Artificial intelligence</a:t>
            </a:r>
          </a:p>
          <a:p>
            <a:r>
              <a:rPr lang="en-US" sz="3200" dirty="0" smtClean="0"/>
              <a:t>Seamless social networking</a:t>
            </a:r>
          </a:p>
          <a:p>
            <a:r>
              <a:rPr lang="en-US" sz="3200" dirty="0" smtClean="0"/>
              <a:t>Modular Web applications</a:t>
            </a:r>
            <a:endParaRPr lang="en-US" sz="3200" dirty="0"/>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21</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spAutoFit/>
          </a:bodyPr>
          <a:lstStyle/>
          <a:p>
            <a:endParaRPr lang="en-US" sz="1800" dirty="0">
              <a:latin typeface="Calibri" pitchFamily="34" charset="0"/>
            </a:endParaRPr>
          </a:p>
        </p:txBody>
      </p:sp>
      <p:pic>
        <p:nvPicPr>
          <p:cNvPr id="34819"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34820"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spAutoFit/>
          </a:bodyPr>
          <a:lstStyle/>
          <a:p>
            <a:pPr algn="ctr"/>
            <a:r>
              <a:rPr lang="en-US" sz="1600" dirty="0">
                <a:solidFill>
                  <a:srgbClr val="000000"/>
                </a:solidFill>
                <a:latin typeface="Calibri" pitchFamily="34"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sz="1800"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sz="1800"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sz="1800" dirty="0">
              <a:solidFill>
                <a:srgbClr val="000000"/>
              </a:solidFill>
              <a:effectLst>
                <a:outerShdw blurRad="38100" dist="38100" dir="2700000" algn="tl">
                  <a:srgbClr val="C0C0C0"/>
                </a:outerShdw>
              </a:effectLst>
              <a:latin typeface="+mn-lt"/>
              <a:ea typeface="+mn-ea"/>
              <a:cs typeface="Arial" charset="0"/>
            </a:endParaRPr>
          </a:p>
        </p:txBody>
      </p:sp>
      <p:sp>
        <p:nvSpPr>
          <p:cNvPr id="9" name="Slide Number Placeholder 8"/>
          <p:cNvSpPr>
            <a:spLocks noGrp="1"/>
          </p:cNvSpPr>
          <p:nvPr>
            <p:ph type="sldNum" sz="quarter" idx="12"/>
          </p:nvPr>
        </p:nvSpPr>
        <p:spPr/>
        <p:txBody>
          <a:bodyPr/>
          <a:lstStyle/>
          <a:p>
            <a:r>
              <a:rPr lang="en-US" dirty="0" smtClean="0"/>
              <a:t>1-</a:t>
            </a:r>
            <a:fld id="{C238F03A-58E1-4ECA-9024-348A9A81A53D}" type="slidenum">
              <a:rPr lang="en-US" smtClean="0"/>
              <a:pPr/>
              <a:t>22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Barack Obama </a:t>
            </a:r>
            <a:br>
              <a:rPr lang="en-US" dirty="0" smtClean="0"/>
            </a:br>
            <a:r>
              <a:rPr lang="en-US" dirty="0" smtClean="0"/>
              <a:t>Campaign Story </a:t>
            </a:r>
            <a:endParaRPr lang="en-US" dirty="0"/>
          </a:p>
        </p:txBody>
      </p:sp>
      <p:sp>
        <p:nvSpPr>
          <p:cNvPr id="3" name="Content Placeholder 2"/>
          <p:cNvSpPr>
            <a:spLocks noGrp="1"/>
          </p:cNvSpPr>
          <p:nvPr>
            <p:ph idx="1"/>
          </p:nvPr>
        </p:nvSpPr>
        <p:spPr/>
        <p:txBody>
          <a:bodyPr>
            <a:noAutofit/>
          </a:bodyPr>
          <a:lstStyle/>
          <a:p>
            <a:r>
              <a:rPr lang="en-US" sz="2800" dirty="0" smtClean="0"/>
              <a:t>President Obama made history by his use of e-marketing to win the 2008 election.</a:t>
            </a:r>
          </a:p>
          <a:p>
            <a:r>
              <a:rPr lang="en-US" sz="2800" dirty="0" smtClean="0"/>
              <a:t>Obama’s internet strategies targeted 18-29- year-old voters because 93% are online.  </a:t>
            </a:r>
          </a:p>
          <a:p>
            <a:r>
              <a:rPr lang="en-US" sz="2800" dirty="0" smtClean="0">
                <a:solidFill>
                  <a:srgbClr val="3B4F18">
                    <a:lumMod val="75000"/>
                  </a:srgbClr>
                </a:solidFill>
              </a:rPr>
              <a:t>His 2012 efforts added higher levels of sophistication, including the use of social media and mobile marketing.</a:t>
            </a:r>
          </a:p>
          <a:p>
            <a:pPr lvl="1"/>
            <a:r>
              <a:rPr lang="en-US" sz="2800" dirty="0" smtClean="0"/>
              <a:t>Facebook displayed over 33 million “likes.”</a:t>
            </a:r>
          </a:p>
          <a:p>
            <a:pPr lvl="1"/>
            <a:r>
              <a:rPr lang="en-US" sz="2800" dirty="0" smtClean="0"/>
              <a:t>The Obama YouTube channel had over 286,000 subscribers and 288 million upload views.</a:t>
            </a:r>
            <a:endParaRPr lang="en-US" sz="2800" dirty="0"/>
          </a:p>
        </p:txBody>
      </p:sp>
      <p:sp>
        <p:nvSpPr>
          <p:cNvPr id="8" name="Slide Number Placeholder 7"/>
          <p:cNvSpPr>
            <a:spLocks noGrp="1"/>
          </p:cNvSpPr>
          <p:nvPr>
            <p:ph type="sldNum" sz="quarter" idx="12"/>
          </p:nvPr>
        </p:nvSpPr>
        <p:spPr/>
        <p:txBody>
          <a:bodyPr/>
          <a:lstStyle/>
          <a:p>
            <a:r>
              <a:rPr lang="en-US" dirty="0" smtClean="0"/>
              <a:t>1-</a:t>
            </a:r>
            <a:fld id="{C238F03A-58E1-4ECA-9024-348A9A81A53D}" type="slidenum">
              <a:rPr lang="en-US" smtClean="0"/>
              <a:pPr/>
              <a:t>3</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Internet 101</a:t>
            </a:r>
            <a:endParaRPr lang="en-US" dirty="0">
              <a:ea typeface="+mj-ea"/>
              <a:cs typeface="+mj-cs"/>
            </a:endParaRPr>
          </a:p>
        </p:txBody>
      </p:sp>
      <p:sp>
        <p:nvSpPr>
          <p:cNvPr id="3" name="Content Placeholder 2"/>
          <p:cNvSpPr>
            <a:spLocks noGrp="1"/>
          </p:cNvSpPr>
          <p:nvPr>
            <p:ph idx="1"/>
          </p:nvPr>
        </p:nvSpPr>
        <p:spPr>
          <a:xfrm>
            <a:off x="685800" y="1295400"/>
            <a:ext cx="8001000" cy="4830763"/>
          </a:xfrm>
        </p:spPr>
        <p:txBody>
          <a:bodyPr rtlCol="0">
            <a:normAutofit/>
          </a:bodyPr>
          <a:lstStyle/>
          <a:p>
            <a:pPr eaLnBrk="1" fontAlgn="auto" hangingPunct="1">
              <a:spcBef>
                <a:spcPts val="0"/>
              </a:spcBef>
              <a:spcAft>
                <a:spcPts val="0"/>
              </a:spcAft>
              <a:defRPr/>
            </a:pPr>
            <a:r>
              <a:rPr lang="en-US" sz="2800" dirty="0" smtClean="0">
                <a:ea typeface="+mn-ea"/>
                <a:cs typeface="+mn-cs"/>
              </a:rPr>
              <a:t>The internet is a global network of interconnected networks.</a:t>
            </a:r>
          </a:p>
          <a:p>
            <a:pPr eaLnBrk="1" fontAlgn="auto" hangingPunct="1">
              <a:spcBef>
                <a:spcPts val="0"/>
              </a:spcBef>
              <a:spcAft>
                <a:spcPts val="0"/>
              </a:spcAft>
              <a:defRPr/>
            </a:pPr>
            <a:r>
              <a:rPr lang="en-US" sz="2800" dirty="0" smtClean="0"/>
              <a:t>Data </a:t>
            </a:r>
            <a:r>
              <a:rPr lang="en-US" sz="2800" dirty="0" smtClean="0">
                <a:ea typeface="+mn-ea"/>
                <a:cs typeface="+mn-cs"/>
              </a:rPr>
              <a:t>move over phone lines, cables and satellites.</a:t>
            </a:r>
          </a:p>
          <a:p>
            <a:pPr eaLnBrk="1" fontAlgn="auto" hangingPunct="1">
              <a:spcBef>
                <a:spcPts val="0"/>
              </a:spcBef>
              <a:spcAft>
                <a:spcPts val="0"/>
              </a:spcAft>
              <a:defRPr/>
            </a:pPr>
            <a:r>
              <a:rPr lang="en-US" sz="2800" dirty="0" smtClean="0">
                <a:ea typeface="+mn-ea"/>
                <a:cs typeface="+mn-cs"/>
              </a:rPr>
              <a:t>There are three types of access to the </a:t>
            </a:r>
            <a:r>
              <a:rPr lang="en-US" sz="2800" dirty="0" smtClean="0">
                <a:ea typeface="+mn-ea"/>
                <a:cs typeface="+mn-cs"/>
              </a:rPr>
              <a:t>internet:</a:t>
            </a:r>
            <a:endParaRPr lang="en-US" sz="2800" dirty="0" smtClean="0">
              <a:ea typeface="+mn-ea"/>
              <a:cs typeface="+mn-cs"/>
            </a:endParaRPr>
          </a:p>
          <a:p>
            <a:pPr lvl="1" eaLnBrk="1" fontAlgn="auto" hangingPunct="1">
              <a:spcBef>
                <a:spcPts val="0"/>
              </a:spcBef>
              <a:spcAft>
                <a:spcPts val="0"/>
              </a:spcAft>
              <a:defRPr/>
            </a:pPr>
            <a:r>
              <a:rPr lang="en-US" sz="2800" dirty="0" smtClean="0">
                <a:ea typeface="+mn-ea"/>
              </a:rPr>
              <a:t>Public internet</a:t>
            </a:r>
          </a:p>
          <a:p>
            <a:pPr lvl="1" eaLnBrk="1" fontAlgn="auto" hangingPunct="1">
              <a:spcBef>
                <a:spcPts val="0"/>
              </a:spcBef>
              <a:spcAft>
                <a:spcPts val="0"/>
              </a:spcAft>
              <a:defRPr/>
            </a:pPr>
            <a:r>
              <a:rPr lang="en-US" sz="2800" dirty="0" smtClean="0">
                <a:ea typeface="+mn-ea"/>
              </a:rPr>
              <a:t>Intranet: network that runs internally in an organization</a:t>
            </a:r>
          </a:p>
          <a:p>
            <a:pPr lvl="1" eaLnBrk="1" fontAlgn="auto" hangingPunct="1">
              <a:spcBef>
                <a:spcPts val="0"/>
              </a:spcBef>
              <a:spcAft>
                <a:spcPts val="0"/>
              </a:spcAft>
              <a:defRPr/>
            </a:pPr>
            <a:r>
              <a:rPr lang="en-US" sz="2800" dirty="0" smtClean="0">
                <a:ea typeface="+mn-ea"/>
              </a:rPr>
              <a:t>Extranet: two or more joined networks that share information</a:t>
            </a:r>
          </a:p>
          <a:p>
            <a:pPr eaLnBrk="1" fontAlgn="auto" hangingPunct="1">
              <a:spcAft>
                <a:spcPts val="0"/>
              </a:spcAft>
              <a:defRPr/>
            </a:pPr>
            <a:endParaRPr lang="en-US" dirty="0">
              <a:ea typeface="+mn-ea"/>
              <a:cs typeface="+mn-cs"/>
            </a:endParaRPr>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4</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ea typeface="+mj-ea"/>
                <a:cs typeface="+mj-cs"/>
              </a:rPr>
              <a:t>E-business, E-commerce, E-marketing</a:t>
            </a:r>
            <a:endParaRPr lang="en-US" dirty="0">
              <a:ea typeface="+mj-ea"/>
              <a:cs typeface="+mj-cs"/>
            </a:endParaRPr>
          </a:p>
        </p:txBody>
      </p:sp>
      <p:sp>
        <p:nvSpPr>
          <p:cNvPr id="17412" name="Content Placeholder 2"/>
          <p:cNvSpPr>
            <a:spLocks noGrp="1"/>
          </p:cNvSpPr>
          <p:nvPr>
            <p:ph idx="1"/>
          </p:nvPr>
        </p:nvSpPr>
        <p:spPr>
          <a:xfrm>
            <a:off x="533400" y="1371600"/>
            <a:ext cx="7696200" cy="4754563"/>
          </a:xfrm>
        </p:spPr>
        <p:txBody>
          <a:bodyPr/>
          <a:lstStyle/>
          <a:p>
            <a:pPr eaLnBrk="1" hangingPunct="1"/>
            <a:r>
              <a:rPr lang="en-US" sz="2800" dirty="0" smtClean="0">
                <a:ea typeface="ＭＳ Ｐゴシック" pitchFamily="34" charset="-128"/>
              </a:rPr>
              <a:t>E-business is the optimization of a company’s business activities using digital technology.</a:t>
            </a:r>
          </a:p>
          <a:p>
            <a:pPr eaLnBrk="1" hangingPunct="1"/>
            <a:r>
              <a:rPr lang="en-US" sz="2800" dirty="0" smtClean="0">
                <a:ea typeface="ＭＳ Ｐゴシック" pitchFamily="34" charset="-128"/>
              </a:rPr>
              <a:t>E-commerce is the subset of e-business focused on transactions.</a:t>
            </a:r>
          </a:p>
          <a:p>
            <a:pPr eaLnBrk="1" hangingPunct="1"/>
            <a:r>
              <a:rPr lang="en-US" sz="2800" dirty="0" smtClean="0">
                <a:ea typeface="ＭＳ Ｐゴシック" pitchFamily="34" charset="-128"/>
              </a:rPr>
              <a:t>E-marketing is the result of information technology applied to traditional marketing.</a:t>
            </a:r>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5</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ea typeface="+mj-ea"/>
                <a:cs typeface="+mj-cs"/>
              </a:rPr>
              <a:t>E-Marketing Is Bigger than the Web</a:t>
            </a:r>
            <a:endParaRPr lang="en-US" dirty="0">
              <a:ea typeface="+mj-ea"/>
              <a:cs typeface="+mj-cs"/>
            </a:endParaRPr>
          </a:p>
        </p:txBody>
      </p:sp>
      <p:sp>
        <p:nvSpPr>
          <p:cNvPr id="18436" name="Content Placeholder 2"/>
          <p:cNvSpPr>
            <a:spLocks noGrp="1"/>
          </p:cNvSpPr>
          <p:nvPr>
            <p:ph idx="1"/>
          </p:nvPr>
        </p:nvSpPr>
        <p:spPr>
          <a:xfrm>
            <a:off x="609600" y="1828800"/>
            <a:ext cx="7467600" cy="3840163"/>
          </a:xfrm>
        </p:spPr>
        <p:txBody>
          <a:bodyPr/>
          <a:lstStyle/>
          <a:p>
            <a:pPr eaLnBrk="1" hangingPunct="1">
              <a:lnSpc>
                <a:spcPct val="90000"/>
              </a:lnSpc>
            </a:pPr>
            <a:r>
              <a:rPr lang="en-US" sz="2800" dirty="0" smtClean="0">
                <a:ea typeface="ＭＳ Ｐゴシック" pitchFamily="34" charset="-128"/>
              </a:rPr>
              <a:t>The Web is the portion of the internet that supports a graphical user interface for hypertext navigation with a browser.</a:t>
            </a:r>
          </a:p>
          <a:p>
            <a:pPr eaLnBrk="1" hangingPunct="1">
              <a:lnSpc>
                <a:spcPct val="90000"/>
              </a:lnSpc>
            </a:pPr>
            <a:r>
              <a:rPr lang="en-US" sz="2800" dirty="0" smtClean="0">
                <a:ea typeface="ＭＳ Ｐゴシック" pitchFamily="34" charset="-128"/>
              </a:rPr>
              <a:t>The Web is what most people think about when they think of the internet.</a:t>
            </a:r>
          </a:p>
          <a:p>
            <a:pPr eaLnBrk="1" hangingPunct="1">
              <a:lnSpc>
                <a:spcPct val="90000"/>
              </a:lnSpc>
            </a:pPr>
            <a:r>
              <a:rPr lang="en-US" sz="2800" dirty="0" smtClean="0">
                <a:ea typeface="ＭＳ Ｐゴシック" pitchFamily="34" charset="-128"/>
              </a:rPr>
              <a:t>Electronic marketing reaches far beyond </a:t>
            </a:r>
            <a:r>
              <a:rPr lang="en-US" sz="2800" smtClean="0">
                <a:ea typeface="ＭＳ Ｐゴシック" pitchFamily="34" charset="-128"/>
              </a:rPr>
              <a:t>the </a:t>
            </a:r>
            <a:r>
              <a:rPr lang="en-US" sz="2800" smtClean="0">
                <a:ea typeface="ＭＳ Ｐゴシック" pitchFamily="34" charset="-128"/>
              </a:rPr>
              <a:t>Web.</a:t>
            </a:r>
            <a:endParaRPr lang="en-US" sz="2800" dirty="0" smtClean="0">
              <a:ea typeface="ＭＳ Ｐゴシック" pitchFamily="34" charset="-128"/>
            </a:endParaRPr>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6</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cs typeface="+mj-cs"/>
              </a:rPr>
              <a:t>The Web Is Only One Aspect of E-Marketing</a:t>
            </a:r>
            <a:endParaRPr lang="en-US" dirty="0">
              <a:ea typeface="+mj-ea"/>
              <a:cs typeface="+mj-cs"/>
            </a:endParaRPr>
          </a:p>
        </p:txBody>
      </p:sp>
      <p:pic>
        <p:nvPicPr>
          <p:cNvPr id="19460" name="Picture 3"/>
          <p:cNvPicPr>
            <a:picLocks noChangeAspect="1" noChangeArrowheads="1"/>
          </p:cNvPicPr>
          <p:nvPr/>
        </p:nvPicPr>
        <p:blipFill>
          <a:blip r:embed="rId3" cstate="print"/>
          <a:srcRect/>
          <a:stretch>
            <a:fillRect/>
          </a:stretch>
        </p:blipFill>
        <p:spPr bwMode="auto">
          <a:xfrm>
            <a:off x="1066800" y="2209800"/>
            <a:ext cx="6962775" cy="2895600"/>
          </a:xfrm>
          <a:prstGeom prst="rect">
            <a:avLst/>
          </a:prstGeom>
          <a:noFill/>
          <a:ln w="9525">
            <a:noFill/>
            <a:miter lim="800000"/>
            <a:headEnd/>
            <a:tailEnd/>
          </a:ln>
        </p:spPr>
      </p:pic>
      <p:sp>
        <p:nvSpPr>
          <p:cNvPr id="19461" name="Rectangle 1029"/>
          <p:cNvSpPr>
            <a:spLocks noChangeArrowheads="1"/>
          </p:cNvSpPr>
          <p:nvPr/>
        </p:nvSpPr>
        <p:spPr bwMode="auto">
          <a:xfrm>
            <a:off x="3508375" y="6284913"/>
            <a:ext cx="184150" cy="366712"/>
          </a:xfrm>
          <a:prstGeom prst="rect">
            <a:avLst/>
          </a:prstGeom>
          <a:noFill/>
          <a:ln w="9525">
            <a:noFill/>
            <a:miter lim="800000"/>
            <a:headEnd/>
            <a:tailEnd/>
          </a:ln>
        </p:spPr>
        <p:txBody>
          <a:bodyPr wrap="none">
            <a:spAutoFit/>
          </a:bodyPr>
          <a:lstStyle/>
          <a:p>
            <a:endParaRPr lang="en-US" sz="1800" dirty="0"/>
          </a:p>
        </p:txBody>
      </p:sp>
      <p:sp>
        <p:nvSpPr>
          <p:cNvPr id="8" name="Slide Number Placeholder 7"/>
          <p:cNvSpPr>
            <a:spLocks noGrp="1"/>
          </p:cNvSpPr>
          <p:nvPr>
            <p:ph type="sldNum" sz="quarter" idx="12"/>
          </p:nvPr>
        </p:nvSpPr>
        <p:spPr/>
        <p:txBody>
          <a:bodyPr/>
          <a:lstStyle/>
          <a:p>
            <a:r>
              <a:rPr lang="en-US" dirty="0" smtClean="0"/>
              <a:t>1-</a:t>
            </a:r>
            <a:fld id="{C238F03A-58E1-4ECA-9024-348A9A81A53D}" type="slidenum">
              <a:rPr lang="en-US" smtClean="0"/>
              <a:pPr/>
              <a:t>7</a:t>
            </a:fld>
            <a:endParaRPr lang="en-US" dirty="0"/>
          </a:p>
        </p:txBody>
      </p:sp>
      <p:sp>
        <p:nvSpPr>
          <p:cNvPr id="10" name="Footer Placeholder 9"/>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ea typeface="+mj-ea"/>
                <a:cs typeface="+mj-cs"/>
              </a:rPr>
              <a:t>E-Marketing Is Bigger than Technology</a:t>
            </a:r>
            <a:endParaRPr lang="en-US" dirty="0">
              <a:ea typeface="+mj-ea"/>
              <a:cs typeface="+mj-cs"/>
            </a:endParaRPr>
          </a:p>
        </p:txBody>
      </p:sp>
      <p:sp>
        <p:nvSpPr>
          <p:cNvPr id="20484" name="Content Placeholder 2"/>
          <p:cNvSpPr>
            <a:spLocks noGrp="1"/>
          </p:cNvSpPr>
          <p:nvPr>
            <p:ph idx="1"/>
          </p:nvPr>
        </p:nvSpPr>
        <p:spPr>
          <a:xfrm>
            <a:off x="685800" y="1371600"/>
            <a:ext cx="7848600" cy="4953000"/>
          </a:xfrm>
        </p:spPr>
        <p:txBody>
          <a:bodyPr>
            <a:normAutofit lnSpcReduction="10000"/>
          </a:bodyPr>
          <a:lstStyle/>
          <a:p>
            <a:pPr eaLnBrk="1" hangingPunct="1">
              <a:spcBef>
                <a:spcPct val="0"/>
              </a:spcBef>
            </a:pPr>
            <a:r>
              <a:rPr lang="en-US" sz="2800" b="1" dirty="0" smtClean="0">
                <a:ea typeface="ＭＳ Ｐゴシック" pitchFamily="34" charset="-128"/>
              </a:rPr>
              <a:t>Individuals: </a:t>
            </a:r>
            <a:r>
              <a:rPr lang="en-US" sz="2800" dirty="0" smtClean="0">
                <a:ea typeface="ＭＳ Ｐゴシック" pitchFamily="34" charset="-128"/>
              </a:rPr>
              <a:t>The internet provides</a:t>
            </a:r>
            <a:r>
              <a:rPr lang="en-US" sz="2800" b="1" dirty="0" smtClean="0">
                <a:ea typeface="ＭＳ Ｐゴシック" pitchFamily="34" charset="-128"/>
              </a:rPr>
              <a:t> </a:t>
            </a:r>
            <a:r>
              <a:rPr lang="en-US" sz="2800" dirty="0" smtClean="0">
                <a:ea typeface="ＭＳ Ｐゴシック" pitchFamily="34" charset="-128"/>
              </a:rPr>
              <a:t>individual</a:t>
            </a:r>
            <a:r>
              <a:rPr lang="en-US" sz="2800" b="1" dirty="0" smtClean="0">
                <a:ea typeface="ＭＳ Ｐゴシック" pitchFamily="34" charset="-128"/>
              </a:rPr>
              <a:t> </a:t>
            </a:r>
            <a:r>
              <a:rPr lang="en-US" sz="2800" dirty="0" smtClean="0">
                <a:ea typeface="ＭＳ Ｐゴシック" pitchFamily="34" charset="-128"/>
              </a:rPr>
              <a:t>users with convenient and continuous access to information, entertainment, networking, and communication.</a:t>
            </a:r>
          </a:p>
          <a:p>
            <a:pPr eaLnBrk="1" hangingPunct="1">
              <a:spcBef>
                <a:spcPct val="0"/>
              </a:spcBef>
            </a:pPr>
            <a:r>
              <a:rPr lang="en-US" sz="2800" b="1" dirty="0" smtClean="0">
                <a:ea typeface="ＭＳ Ｐゴシック" pitchFamily="34" charset="-128"/>
              </a:rPr>
              <a:t>Communities</a:t>
            </a:r>
            <a:r>
              <a:rPr lang="en-US" sz="2800" dirty="0" smtClean="0">
                <a:ea typeface="ＭＳ Ｐゴシック" pitchFamily="34" charset="-128"/>
              </a:rPr>
              <a:t> form around shared photos (Flickr), videos (YouTube), and individual or company profiles (Facebook).</a:t>
            </a:r>
          </a:p>
          <a:p>
            <a:pPr>
              <a:spcBef>
                <a:spcPct val="0"/>
              </a:spcBef>
            </a:pPr>
            <a:r>
              <a:rPr lang="en-US" sz="2800" b="1" dirty="0" smtClean="0">
                <a:ea typeface="ＭＳ Ｐゴシック" pitchFamily="34" charset="-128"/>
              </a:rPr>
              <a:t>Businesses: </a:t>
            </a:r>
            <a:r>
              <a:rPr lang="en-US" sz="2800" dirty="0" smtClean="0">
                <a:ea typeface="ＭＳ Ｐゴシック" pitchFamily="34" charset="-128"/>
              </a:rPr>
              <a:t>The digital environment enhances processes and activities for businesses.</a:t>
            </a:r>
          </a:p>
          <a:p>
            <a:pPr eaLnBrk="1" hangingPunct="1">
              <a:spcBef>
                <a:spcPct val="0"/>
              </a:spcBef>
            </a:pPr>
            <a:r>
              <a:rPr lang="en-US" sz="2800" b="1" dirty="0" smtClean="0">
                <a:ea typeface="ＭＳ Ｐゴシック" pitchFamily="34" charset="-128"/>
              </a:rPr>
              <a:t>Societies </a:t>
            </a:r>
            <a:r>
              <a:rPr lang="en-US" sz="2800" dirty="0" smtClean="0">
                <a:ea typeface="ＭＳ Ｐゴシック" pitchFamily="34" charset="-128"/>
              </a:rPr>
              <a:t>and economies are enhanced through more efficient markets, more jobs, information access, communication globalization, and more.</a:t>
            </a:r>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8</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Global Internet Users</a:t>
            </a:r>
            <a:endParaRPr lang="en-US" dirty="0">
              <a:ea typeface="+mj-ea"/>
              <a:cs typeface="+mj-cs"/>
            </a:endParaRPr>
          </a:p>
        </p:txBody>
      </p:sp>
      <p:pic>
        <p:nvPicPr>
          <p:cNvPr id="1028" name="Picture 4"/>
          <p:cNvPicPr>
            <a:picLocks noChangeAspect="1" noChangeArrowheads="1"/>
          </p:cNvPicPr>
          <p:nvPr/>
        </p:nvPicPr>
        <p:blipFill>
          <a:blip r:embed="rId2" cstate="print"/>
          <a:srcRect/>
          <a:stretch>
            <a:fillRect/>
          </a:stretch>
        </p:blipFill>
        <p:spPr bwMode="auto">
          <a:xfrm>
            <a:off x="228600" y="1447799"/>
            <a:ext cx="8686800" cy="4800601"/>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9</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452</TotalTime>
  <Words>1162</Words>
  <Application>Microsoft Office PowerPoint</Application>
  <PresentationFormat>On-screen Show (4:3)</PresentationFormat>
  <Paragraphs>161</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TS010385378</vt:lpstr>
      <vt:lpstr>E-Marketing/7E Chapter 1</vt:lpstr>
      <vt:lpstr>Chapter 1 Objectives</vt:lpstr>
      <vt:lpstr>The Barack Obama  Campaign Story </vt:lpstr>
      <vt:lpstr>Internet 101</vt:lpstr>
      <vt:lpstr>E-business, E-commerce, E-marketing</vt:lpstr>
      <vt:lpstr>E-Marketing Is Bigger than the Web</vt:lpstr>
      <vt:lpstr>The Web Is Only One Aspect of E-Marketing</vt:lpstr>
      <vt:lpstr>E-Marketing Is Bigger than Technology</vt:lpstr>
      <vt:lpstr>Global Internet Users</vt:lpstr>
      <vt:lpstr>E-Marketing’s Past:  Web 1.0</vt:lpstr>
      <vt:lpstr>Internet Timeline </vt:lpstr>
      <vt:lpstr>2001 Garner Hype Cycle</vt:lpstr>
      <vt:lpstr>The E Drops from  E-Marketing</vt:lpstr>
      <vt:lpstr>E-Marketing Today:  Web 2.0</vt:lpstr>
      <vt:lpstr>Power Shift From Companies To Individuals</vt:lpstr>
      <vt:lpstr>New Technologies</vt:lpstr>
      <vt:lpstr>Other Opportunities And Challenges  In Web 2.0</vt:lpstr>
      <vt:lpstr>The Future: Web 3.0</vt:lpstr>
      <vt:lpstr>Evolution from Web 1.0 to Web 3.0</vt:lpstr>
      <vt:lpstr>Internet-time Analogy</vt:lpstr>
      <vt:lpstr>Stepping Stones to Web 3.0</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LocalAccount</cp:lastModifiedBy>
  <cp:revision>75</cp:revision>
  <dcterms:created xsi:type="dcterms:W3CDTF">2013-04-24T20:55:47Z</dcterms:created>
  <dcterms:modified xsi:type="dcterms:W3CDTF">2013-05-29T19:12:56Z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