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t>24/2/2015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DFAB3-DDC7-4C57-9D5C-57C47B1E02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8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E8F3-1404-473C-8B8B-7FB7BB91C87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D911-DE31-4CFD-987D-19B3B30F2F6F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C3A4-CF30-41F6-AB15-1823CEDBD95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50E-6C10-4285-82C6-5252BB6C7DC5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5EC9-DB26-4363-9949-4FECBC3F815A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A26D-D43A-41CB-8BF6-25C28687DE08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C2C2-215B-420A-A420-9F3C36B91505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F293-166F-4A1C-8228-36029C794008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92B5-7FC5-455E-BD2D-45C68ED54540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6A6D-9BA3-4E50-8EB3-150A938CE8B9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B9E1-2758-431A-B875-11D89B3554DC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6E5A-03F9-4C57-BAAF-084A195D5E3F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0764-A3E5-4154-BA69-BC7FFA742E7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3667-6A2D-43E9-BCD6-3B047423B4E7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484A-6CA6-42DF-818A-E3A6C99B033C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0A29-736C-48EF-9D4C-0EA5F95100F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D763-9FB5-40E2-BC1E-D024C2D3B751}" type="datetime1">
              <a:rPr lang="en-US" smtClean="0"/>
              <a:t>24/2/2015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00663"/>
            <a:ext cx="7766936" cy="210980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Stage Theories</a:t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of</a:t>
            </a:r>
            <a:b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Development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852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Piaget – Kohlberg - Erikson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6989" y="84437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pic>
        <p:nvPicPr>
          <p:cNvPr id="5" name="Picture 5" descr="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314" y="4940643"/>
            <a:ext cx="167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961" y="4940643"/>
            <a:ext cx="161049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 descr="http://facultyweb.cortland.edu/%7EANDERSMD/ERIK/eri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04" y="4940643"/>
            <a:ext cx="1476375" cy="1295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183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24180"/>
              </p:ext>
            </p:extLst>
          </p:nvPr>
        </p:nvGraphicFramePr>
        <p:xfrm>
          <a:off x="436605" y="914400"/>
          <a:ext cx="10635049" cy="45261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64382"/>
                <a:gridCol w="1791915"/>
                <a:gridCol w="2897849"/>
                <a:gridCol w="580903"/>
              </a:tblGrid>
              <a:tr h="33282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Age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Stage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801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learns the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imagination and his skills grow through active play.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ncluding fantasy play, and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 cooperating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others. But if he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hampered by a sense of guilt (Oedipus complex); he would became frightened and to continue depending on adults without a real need for it. As a results his ability to play and imagine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would be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hampered 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– 6 yrs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Initiative  vs.  Guilt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en-US" dirty="0" smtClean="0"/>
                        <a:t>3</a:t>
                      </a:r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</a:txBody>
                  <a:tcPr/>
                </a:tc>
              </a:tr>
              <a:tr h="20801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mastered the skills necessary for life such as, dealing with groups according to the rules,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Organized play instead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 play, mastered reading and math, and feels that the work of household chores necessary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who doesn’t have self-confidence or feel guilty as a result of crisis in the previous stages will feel inferiority.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– 12 yrs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Industry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vs.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Inferiorit</a:t>
                      </a:r>
                      <a:r>
                        <a:rPr lang="en-US" altLang="en-US" sz="1800" dirty="0" smtClean="0"/>
                        <a:t>y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dirty="0" smtClean="0"/>
                        <a:t>4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0" y="3810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3333CC">
                    <a:lumMod val="75000"/>
                  </a:srgbClr>
                </a:solidFill>
                <a:latin typeface="Andalus" pitchFamily="18" charset="-78"/>
                <a:cs typeface="Andalus" pitchFamily="18" charset="-78"/>
              </a:rPr>
              <a:t>Stages of Erikson’s Psychosocial Theory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066"/>
              </a:solidFill>
            </a:endParaRPr>
          </a:p>
        </p:txBody>
      </p:sp>
      <p:pic>
        <p:nvPicPr>
          <p:cNvPr id="6" name="Picture 5" descr="imagesCA81Y9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2302" y="2419350"/>
            <a:ext cx="1371600" cy="819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 descr="imagesCAK16AA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2302" y="4372232"/>
            <a:ext cx="1371600" cy="952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6286" y="54747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20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6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15690"/>
              </p:ext>
            </p:extLst>
          </p:nvPr>
        </p:nvGraphicFramePr>
        <p:xfrm>
          <a:off x="444843" y="914400"/>
          <a:ext cx="11030465" cy="53793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50011"/>
                <a:gridCol w="1812324"/>
                <a:gridCol w="2965689"/>
                <a:gridCol w="502441"/>
              </a:tblGrid>
              <a:tr h="37980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Age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Stage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752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Teenager suffers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minor disturbances such as, rebellion, disobedience,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shame and self-doubt. But soon sought to get some achievements instead of the doubt.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the end of this stage teenager acquires identity (masculinity - femininity), and develop a role model, and plays several roles until achieving to the appropriate role. If a crisis occurred at this stage teenager passes </a:t>
                      </a:r>
                      <a:r>
                        <a:rPr lang="en-US" altLang="en-US" sz="1700" b="0" dirty="0" smtClean="0"/>
                        <a:t>role confusion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– 18 or 20 yrs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Identity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vs.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Role confusion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en-US" dirty="0" smtClean="0"/>
                        <a:t>5</a:t>
                      </a:r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</a:txBody>
                  <a:tcPr/>
                </a:tc>
              </a:tr>
              <a:tr h="22242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feeling of intimate friendships grow. Which can be the basis for a successful marriage or continuously friendship,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but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a crisis occurred at this stage may lead to isolation and introversion.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or 20 – 25 yrs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Intimacy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vs. 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Isolation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dirty="0" smtClean="0"/>
                        <a:t> </a:t>
                      </a: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0" y="3810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3333CC">
                    <a:lumMod val="75000"/>
                  </a:srgbClr>
                </a:solidFill>
                <a:latin typeface="Andalus" pitchFamily="18" charset="-78"/>
                <a:cs typeface="Andalus" pitchFamily="18" charset="-78"/>
              </a:rPr>
              <a:t>Stages of Erikson’s Psychosocial Theory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066"/>
              </a:solidFill>
            </a:endParaRPr>
          </a:p>
        </p:txBody>
      </p:sp>
      <p:pic>
        <p:nvPicPr>
          <p:cNvPr id="4" name="Picture 3" descr="imagesCAQD3F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5805" y="2912075"/>
            <a:ext cx="1447800" cy="91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imagesCAJ4O6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5805" y="5124062"/>
            <a:ext cx="1447800" cy="1095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2762" y="4445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252912" y="6406487"/>
            <a:ext cx="683339" cy="365125"/>
          </a:xfrm>
        </p:spPr>
        <p:txBody>
          <a:bodyPr/>
          <a:lstStyle/>
          <a:p>
            <a:r>
              <a:rPr lang="en-US" sz="2800" b="1" dirty="0" smtClean="0"/>
              <a:t>21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058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37500"/>
              </p:ext>
            </p:extLst>
          </p:nvPr>
        </p:nvGraphicFramePr>
        <p:xfrm>
          <a:off x="362465" y="914401"/>
          <a:ext cx="10733903" cy="52881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14244"/>
                <a:gridCol w="1777389"/>
                <a:gridCol w="2955967"/>
                <a:gridCol w="586303"/>
              </a:tblGrid>
              <a:tr h="36573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Age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Stage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224907">
                <a:tc>
                  <a:txBody>
                    <a:bodyPr/>
                    <a:lstStyle/>
                    <a:p>
                      <a:pPr rt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individual seeks to productivity, whether in the family or work,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creativity and innovation. But if a crisis occurred at this stage; it would  lead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individual to </a:t>
                      </a:r>
                      <a:r>
                        <a:rPr lang="en-US" altLang="en-US" sz="1800" b="0" dirty="0" smtClean="0"/>
                        <a:t>Stagnation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 – 59 yrs</a:t>
                      </a:r>
                    </a:p>
                    <a:p>
                      <a:pPr rtl="1"/>
                      <a:endParaRPr lang="ar-SA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Generativety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vs. 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Stagnation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rtl="1"/>
                      <a:endParaRPr lang="ar-EG" sz="1800" dirty="0" smtClean="0"/>
                    </a:p>
                    <a:p>
                      <a:pPr rtl="1"/>
                      <a:endParaRPr lang="ar-EG" sz="1800" dirty="0" smtClean="0"/>
                    </a:p>
                    <a:p>
                      <a:pPr rtl="1"/>
                      <a:endParaRPr lang="ar-EG" sz="1800" dirty="0" smtClean="0"/>
                    </a:p>
                    <a:p>
                      <a:pPr rtl="1"/>
                      <a:r>
                        <a:rPr lang="en-US" sz="1800" dirty="0" smtClean="0"/>
                        <a:t>7</a:t>
                      </a:r>
                    </a:p>
                    <a:p>
                      <a:pPr rtl="1"/>
                      <a:endParaRPr lang="en-US" sz="1800" dirty="0" smtClean="0"/>
                    </a:p>
                    <a:p>
                      <a:pPr rtl="1"/>
                      <a:endParaRPr lang="en-US" sz="1800" dirty="0" smtClean="0"/>
                    </a:p>
                  </a:txBody>
                  <a:tcPr marT="45717" marB="45717"/>
                </a:tc>
              </a:tr>
              <a:tr h="269731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Mature reaches to the top of the social adjustment and growth.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feeling of independence,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self-confidence, and becoming friendly and proud of his achievements. But if he fails to solve any of this crises; it will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make him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feel despair and disgust.</a:t>
                      </a:r>
                      <a:endParaRPr lang="en-US" sz="1800" dirty="0" smtClean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  yrs  on</a:t>
                      </a:r>
                    </a:p>
                    <a:p>
                      <a:pPr rtl="1"/>
                      <a:endParaRPr lang="ar-SA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0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Integrity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vs.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b="1" dirty="0" smtClean="0"/>
                        <a:t>  Despair</a:t>
                      </a:r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endParaRPr lang="en-US" altLang="en-US" sz="1800" b="1" dirty="0" smtClean="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en-US" altLang="en-US" sz="1800" dirty="0" smtClean="0"/>
                        <a:t> </a:t>
                      </a:r>
                    </a:p>
                    <a:p>
                      <a:pPr rtl="1"/>
                      <a:endParaRPr lang="ar-SA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rtl="1"/>
                      <a:endParaRPr lang="en-US" sz="1800" dirty="0" smtClean="0"/>
                    </a:p>
                    <a:p>
                      <a:pPr rtl="1"/>
                      <a:endParaRPr lang="en-US" sz="1800" dirty="0" smtClean="0"/>
                    </a:p>
                    <a:p>
                      <a:pPr rtl="1"/>
                      <a:endParaRPr lang="en-US" sz="1800" dirty="0" smtClean="0"/>
                    </a:p>
                    <a:p>
                      <a:pPr rtl="1"/>
                      <a:r>
                        <a:rPr lang="en-US" sz="1800" dirty="0" smtClean="0"/>
                        <a:t>8</a:t>
                      </a:r>
                      <a:endParaRPr lang="ar-SA" sz="1800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0" y="3810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3333CC">
                    <a:lumMod val="75000"/>
                  </a:srgbClr>
                </a:solidFill>
                <a:latin typeface="Andalus" pitchFamily="18" charset="-78"/>
                <a:cs typeface="Andalus" pitchFamily="18" charset="-78"/>
              </a:rPr>
              <a:t>Stages of Erikson’s Psychosocial Theory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066"/>
              </a:solidFill>
            </a:endParaRPr>
          </a:p>
        </p:txBody>
      </p:sp>
      <p:pic>
        <p:nvPicPr>
          <p:cNvPr id="4" name="Picture 3" descr="6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100" y="2345725"/>
            <a:ext cx="1447800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imagesCAFBQ19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2101" y="4948882"/>
            <a:ext cx="1447800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5671" y="68134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35290" y="6235189"/>
            <a:ext cx="683339" cy="365125"/>
          </a:xfrm>
        </p:spPr>
        <p:txBody>
          <a:bodyPr/>
          <a:lstStyle/>
          <a:p>
            <a:r>
              <a:rPr lang="en-US" sz="2800" b="1" dirty="0" smtClean="0"/>
              <a:t>22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4528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85800"/>
          </a:xfrm>
        </p:spPr>
        <p:txBody>
          <a:bodyPr/>
          <a:lstStyle/>
          <a:p>
            <a:r>
              <a:rPr lang="en-US" altLang="en-US" dirty="0" smtClean="0"/>
              <a:t>Stage Theories of Development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584" y="1447800"/>
            <a:ext cx="8853616" cy="4648200"/>
          </a:xfrm>
        </p:spPr>
        <p:txBody>
          <a:bodyPr/>
          <a:lstStyle/>
          <a:p>
            <a:r>
              <a:rPr lang="en-US" altLang="en-US" sz="2800" b="1" u="sng" dirty="0" smtClean="0">
                <a:solidFill>
                  <a:schemeClr val="accent2"/>
                </a:solidFill>
              </a:rPr>
              <a:t>Stages</a:t>
            </a:r>
            <a:r>
              <a:rPr lang="en-US" altLang="en-US" sz="2800" dirty="0" smtClean="0"/>
              <a:t>:</a:t>
            </a:r>
          </a:p>
          <a:p>
            <a:pPr>
              <a:buFontTx/>
              <a:buNone/>
            </a:pPr>
            <a:r>
              <a:rPr lang="en-US" altLang="en-US" sz="2800" dirty="0" smtClean="0"/>
              <a:t> </a:t>
            </a:r>
            <a:r>
              <a:rPr lang="en-US" altLang="en-US" sz="2800" u="sng" dirty="0" smtClean="0"/>
              <a:t>series of abrupt changes from one period to another</a:t>
            </a:r>
            <a:r>
              <a:rPr lang="en-US" altLang="en-US" sz="2800" dirty="0" smtClean="0"/>
              <a:t>.</a:t>
            </a:r>
          </a:p>
          <a:p>
            <a:pPr lvl="1">
              <a:buFontTx/>
              <a:buNone/>
            </a:pPr>
            <a:endParaRPr lang="en-US" altLang="en-US" dirty="0" smtClean="0"/>
          </a:p>
          <a:p>
            <a:pPr lvl="1">
              <a:buFontTx/>
              <a:buNone/>
            </a:pPr>
            <a:endParaRPr lang="en-US" altLang="en-US" dirty="0" smtClean="0"/>
          </a:p>
          <a:p>
            <a:pPr lvl="1" algn="ctr">
              <a:buFontTx/>
              <a:buNone/>
            </a:pPr>
            <a:r>
              <a:rPr lang="en-US" altLang="en-US" sz="4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children must pass through in same order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5300" y="28575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128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1005" y="609600"/>
            <a:ext cx="8935995" cy="685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Piaget’s Developmental</a:t>
            </a:r>
            <a:r>
              <a:rPr lang="en-US" altLang="en-US" dirty="0"/>
              <a:t> </a:t>
            </a:r>
            <a:r>
              <a:rPr lang="en-US" altLang="en-US" dirty="0" smtClean="0"/>
              <a:t>Theory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362" y="1822622"/>
            <a:ext cx="9008076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 smtClean="0">
                <a:solidFill>
                  <a:srgbClr val="7030A0"/>
                </a:solidFill>
              </a:rPr>
              <a:t>Identified 4 stages of cognitive development</a:t>
            </a:r>
          </a:p>
          <a:p>
            <a:pPr lvl="1"/>
            <a:r>
              <a:rPr lang="en-US" altLang="en-US" sz="2800" b="1" u="sng" dirty="0" smtClean="0"/>
              <a:t>Sensorimotor stage</a:t>
            </a:r>
            <a:r>
              <a:rPr lang="en-US" altLang="en-US" sz="2800" u="sng" dirty="0" smtClean="0"/>
              <a:t> </a:t>
            </a:r>
            <a:r>
              <a:rPr lang="en-US" altLang="en-US" sz="2800" dirty="0" smtClean="0"/>
              <a:t>– infant experiences world in sensory information and motor activities</a:t>
            </a:r>
          </a:p>
          <a:p>
            <a:pPr lvl="1"/>
            <a:r>
              <a:rPr lang="en-US" altLang="en-US" sz="2800" b="1" u="sng" dirty="0" smtClean="0"/>
              <a:t>Preoperational stage</a:t>
            </a:r>
            <a:r>
              <a:rPr lang="en-US" altLang="en-US" sz="2800" dirty="0" smtClean="0"/>
              <a:t> – children sometimes think illogically by adult standards</a:t>
            </a:r>
          </a:p>
          <a:p>
            <a:pPr lvl="1"/>
            <a:r>
              <a:rPr lang="en-US" altLang="en-US" sz="2800" b="1" u="sng" dirty="0" smtClean="0"/>
              <a:t>Concrete operational stage</a:t>
            </a:r>
            <a:r>
              <a:rPr lang="en-US" altLang="en-US" sz="2800" u="sng" dirty="0" smtClean="0"/>
              <a:t> </a:t>
            </a:r>
            <a:r>
              <a:rPr lang="en-US" altLang="en-US" sz="2800" dirty="0" smtClean="0"/>
              <a:t>– increased abilities</a:t>
            </a:r>
          </a:p>
          <a:p>
            <a:pPr lvl="1"/>
            <a:r>
              <a:rPr lang="en-US" altLang="en-US" sz="2800" b="1" u="sng" dirty="0" smtClean="0"/>
              <a:t>Formal operational stage</a:t>
            </a:r>
            <a:r>
              <a:rPr lang="en-US" altLang="en-US" sz="2800" u="sng" dirty="0" smtClean="0"/>
              <a:t> </a:t>
            </a:r>
            <a:r>
              <a:rPr lang="en-US" altLang="en-US" sz="2800" dirty="0" smtClean="0"/>
              <a:t>– use of full adult logic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9439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pic>
        <p:nvPicPr>
          <p:cNvPr id="13317" name="Picture 5" descr="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038" y="527222"/>
            <a:ext cx="167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126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rot="2200318">
            <a:off x="1832877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0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49876" y="56137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graphicFrame>
        <p:nvGraphicFramePr>
          <p:cNvPr id="652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41327"/>
              </p:ext>
            </p:extLst>
          </p:nvPr>
        </p:nvGraphicFramePr>
        <p:xfrm>
          <a:off x="757882" y="1915857"/>
          <a:ext cx="9522940" cy="4188381"/>
        </p:xfrm>
        <a:graphic>
          <a:graphicData uri="http://schemas.openxmlformats.org/drawingml/2006/table">
            <a:tbl>
              <a:tblPr/>
              <a:tblGrid>
                <a:gridCol w="1754968"/>
                <a:gridCol w="2759366"/>
                <a:gridCol w="5008606"/>
              </a:tblGrid>
              <a:tr h="8779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Birth to 2 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Sensorimotor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Uses senses and motor skills, items known by use; Object permanence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FF"/>
                    </a:solidFill>
                  </a:tcPr>
                </a:tc>
              </a:tr>
              <a:tr h="1117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2 - 7 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2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2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Symbolic thinking, language used; egocentric thinking, imagination/ experience grow, child de-centers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2BB"/>
                    </a:solidFill>
                  </a:tcPr>
                </a:tc>
              </a:tr>
              <a:tr h="1075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7 - 11 yrs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Concrete 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Logic applied, objective/rational interpretations; conservation, numbers, ideas, classifications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</a:tr>
              <a:tr h="1117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yrs  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Formal operational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Thinks abstractly, hypothetical ideas; ethics, politics, social/moral issues explored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</a:tr>
            </a:tbl>
          </a:graphicData>
        </a:graphic>
      </p:graphicFrame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549876" y="818937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7030A0"/>
                </a:solidFill>
              </a:rPr>
              <a:t>Piaget’s cognitive development theory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74786" y="6197826"/>
            <a:ext cx="683339" cy="365125"/>
          </a:xfrm>
        </p:spPr>
        <p:txBody>
          <a:bodyPr/>
          <a:lstStyle/>
          <a:p>
            <a:r>
              <a:rPr lang="en-US" sz="2800" b="1" dirty="0" smtClean="0"/>
              <a:t>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238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85800"/>
          </a:xfrm>
        </p:spPr>
        <p:txBody>
          <a:bodyPr/>
          <a:lstStyle/>
          <a:p>
            <a:r>
              <a:rPr lang="en-US" altLang="en-US" smtClean="0"/>
              <a:t>Kohlberg’s Theory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343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000" b="1" dirty="0" smtClean="0">
                <a:solidFill>
                  <a:srgbClr val="7030A0"/>
                </a:solidFill>
              </a:rPr>
              <a:t>Moral development</a:t>
            </a:r>
          </a:p>
          <a:p>
            <a:pPr marL="457200" lvl="1" indent="0">
              <a:buNone/>
              <a:defRPr/>
            </a:pPr>
            <a:r>
              <a:rPr lang="en-US" altLang="en-US" sz="3200" u="sng" dirty="0" smtClean="0">
                <a:solidFill>
                  <a:srgbClr val="C00000"/>
                </a:solidFill>
              </a:rPr>
              <a:t>Three level, six stage theory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Level I</a:t>
            </a:r>
            <a:r>
              <a:rPr lang="en-US" altLang="en-US" sz="28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Pre conventional moral reasoning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Level II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Conventional moral reasoning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Level III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Post conventional moral reasoning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9238" y="28575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pic>
        <p:nvPicPr>
          <p:cNvPr id="15365" name="Picture 4" descr="1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205" y="523102"/>
            <a:ext cx="1610497" cy="154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3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 rot="2200318">
            <a:off x="1808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6859" y="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graphicFrame>
        <p:nvGraphicFramePr>
          <p:cNvPr id="6533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53897"/>
              </p:ext>
            </p:extLst>
          </p:nvPr>
        </p:nvGraphicFramePr>
        <p:xfrm>
          <a:off x="1363361" y="1548714"/>
          <a:ext cx="8464379" cy="5120668"/>
        </p:xfrm>
        <a:graphic>
          <a:graphicData uri="http://schemas.openxmlformats.org/drawingml/2006/table">
            <a:tbl>
              <a:tblPr/>
              <a:tblGrid>
                <a:gridCol w="2116095"/>
                <a:gridCol w="1175608"/>
                <a:gridCol w="2058774"/>
                <a:gridCol w="3113902"/>
              </a:tblGrid>
              <a:tr h="76514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Level I: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 conventional moral reasoning</a:t>
                      </a:r>
                    </a:p>
                    <a:p>
                      <a:pPr marL="0" marR="0" lvl="0" indent="0" algn="just" defTabSz="914400" rtl="1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400" b="1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مستوى ما قبل الاتفاق على العرف والقانون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C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C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“might makes right”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Punishment/obedience orientation: self-interest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5FF"/>
                    </a:solidFill>
                  </a:tcPr>
                </a:tc>
              </a:tr>
              <a:tr h="969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C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“look out for number one”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5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Instrumental/relativist orientation: quid pro quo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5FF"/>
                    </a:solidFill>
                  </a:tcPr>
                </a:tc>
              </a:tr>
              <a:tr h="76197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Level II: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Conventional moral reasoning</a:t>
                      </a:r>
                    </a:p>
                    <a:p>
                      <a:pPr marL="0" marR="0" lvl="0" indent="0" algn="just" defTabSz="914400" rtl="1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400" b="1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مستوى الاتفاق على العرف والقانون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“good girl,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nice boy”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F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Proper behavior for the social approval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FBB"/>
                    </a:solidFill>
                  </a:tcPr>
                </a:tc>
              </a:tr>
              <a:tr h="685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“law and order”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F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Proper behavior of the dutiful citizen, obey laws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FBB"/>
                    </a:solidFill>
                  </a:tcPr>
                </a:tc>
              </a:tr>
              <a:tr h="68577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Level III: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Post conventional moral reasoning</a:t>
                      </a:r>
                    </a:p>
                    <a:p>
                      <a:pPr marL="0" marR="0" lvl="0" indent="0" algn="just" defTabSz="914400" rtl="1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SA" sz="1400" b="1" kern="1200" dirty="0" smtClean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مستوى ما بعد الاتفاق على العرف والقانون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“social contract”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Mutual benefit to all, obey society’s rules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</a:tr>
              <a:tr h="969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Stage 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“universal ethical principles”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Defend right/wrong, not just majority, all life is sacred (reflective)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5"/>
                    </a:solidFill>
                  </a:tcPr>
                </a:tc>
              </a:tr>
            </a:tbl>
          </a:graphicData>
        </a:graphic>
      </p:graphicFrame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1182130" y="639537"/>
            <a:ext cx="739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chemeClr val="accent2"/>
                </a:solidFill>
              </a:rPr>
              <a:t>Kohlberg’s theory of moral development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944902" y="6380388"/>
            <a:ext cx="1777541" cy="365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Mohsen Lotfy Ahmed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832304" y="6003200"/>
            <a:ext cx="683339" cy="365125"/>
          </a:xfrm>
        </p:spPr>
        <p:txBody>
          <a:bodyPr/>
          <a:lstStyle/>
          <a:p>
            <a:r>
              <a:rPr lang="en-US" sz="2800" b="1" dirty="0" smtClean="0"/>
              <a:t>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894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575" y="2028396"/>
            <a:ext cx="9209889" cy="3029636"/>
          </a:xfrm>
        </p:spPr>
        <p:txBody>
          <a:bodyPr>
            <a:normAutofit/>
          </a:bodyPr>
          <a:lstStyle/>
          <a:p>
            <a:pPr lvl="1" algn="just"/>
            <a:r>
              <a:rPr lang="en-US" altLang="en-US" sz="2800" dirty="0" smtClean="0"/>
              <a:t>Focuses on the individual’s developing relationships with others in social world</a:t>
            </a:r>
          </a:p>
          <a:p>
            <a:pPr lvl="1" algn="just"/>
            <a:r>
              <a:rPr lang="en-US" altLang="en-US" sz="2800" dirty="0" smtClean="0"/>
              <a:t>Eight stages - development continues over life span</a:t>
            </a:r>
          </a:p>
          <a:p>
            <a:pPr lvl="1"/>
            <a:r>
              <a:rPr lang="en-US" altLang="en-US" sz="2800" dirty="0" smtClean="0"/>
              <a:t>Crisis at each stage of development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3951" y="55777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6796" cy="1320800"/>
          </a:xfrm>
        </p:spPr>
        <p:txBody>
          <a:bodyPr>
            <a:normAutofit fontScale="90000"/>
          </a:bodyPr>
          <a:lstStyle/>
          <a:p>
            <a:r>
              <a:rPr lang="en-US" altLang="en-US" sz="3100" b="1" dirty="0">
                <a:solidFill>
                  <a:schemeClr val="accent2"/>
                </a:solidFill>
              </a:rPr>
              <a:t>Erikson’s theory </a:t>
            </a:r>
            <a:r>
              <a:rPr lang="en-US" altLang="en-US" sz="3100" b="1" dirty="0" smtClean="0">
                <a:solidFill>
                  <a:schemeClr val="accent2"/>
                </a:solidFill>
              </a:rPr>
              <a:t>of Social - </a:t>
            </a:r>
            <a:r>
              <a:rPr lang="en-US" altLang="en-US" sz="3100" b="1" dirty="0">
                <a:solidFill>
                  <a:schemeClr val="accent2"/>
                </a:solidFill>
              </a:rPr>
              <a:t>emotional development</a:t>
            </a:r>
            <a:r>
              <a:rPr lang="en-US" altLang="en-US" b="1" dirty="0">
                <a:solidFill>
                  <a:schemeClr val="accent2"/>
                </a:solidFill>
              </a:rPr>
              <a:t/>
            </a:r>
            <a:br>
              <a:rPr lang="en-US" altLang="en-US" b="1" dirty="0">
                <a:solidFill>
                  <a:schemeClr val="accent2"/>
                </a:solidFill>
              </a:rPr>
            </a:br>
            <a:endParaRPr lang="en-US" dirty="0"/>
          </a:p>
        </p:txBody>
      </p:sp>
      <p:pic>
        <p:nvPicPr>
          <p:cNvPr id="7" name="Picture 21" descr="http://facultyweb.cortland.edu/%7EANDERSMD/ERIK/er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464" y="799071"/>
            <a:ext cx="1476375" cy="21336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43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 rot="2200318">
            <a:off x="1808163" y="3109913"/>
            <a:ext cx="9613900" cy="646112"/>
          </a:xfrm>
          <a:prstGeom prst="rect">
            <a:avLst/>
          </a:prstGeom>
          <a:solidFill>
            <a:srgbClr val="E9E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0000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31573" y="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133600" y="1143000"/>
            <a:ext cx="5029200" cy="4267200"/>
            <a:chOff x="528" y="1056"/>
            <a:chExt cx="3264" cy="2688"/>
          </a:xfrm>
        </p:grpSpPr>
        <p:sp>
          <p:nvSpPr>
            <p:cNvPr id="18439" name="Rectangle 5"/>
            <p:cNvSpPr>
              <a:spLocks noChangeArrowheads="1"/>
            </p:cNvSpPr>
            <p:nvPr/>
          </p:nvSpPr>
          <p:spPr bwMode="auto">
            <a:xfrm>
              <a:off x="528" y="1056"/>
              <a:ext cx="3264" cy="336"/>
            </a:xfrm>
            <a:prstGeom prst="rect">
              <a:avLst/>
            </a:prstGeom>
            <a:solidFill>
              <a:srgbClr val="FFDDBB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0" name="Rectangle 6"/>
            <p:cNvSpPr>
              <a:spLocks noChangeArrowheads="1"/>
            </p:cNvSpPr>
            <p:nvPr/>
          </p:nvSpPr>
          <p:spPr bwMode="auto">
            <a:xfrm>
              <a:off x="528" y="1392"/>
              <a:ext cx="3264" cy="336"/>
            </a:xfrm>
            <a:prstGeom prst="rect">
              <a:avLst/>
            </a:prstGeom>
            <a:solidFill>
              <a:srgbClr val="DDFF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1" name="Rectangle 7"/>
            <p:cNvSpPr>
              <a:spLocks noChangeArrowheads="1"/>
            </p:cNvSpPr>
            <p:nvPr/>
          </p:nvSpPr>
          <p:spPr bwMode="auto">
            <a:xfrm>
              <a:off x="528" y="1728"/>
              <a:ext cx="3264" cy="336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2" name="Rectangle 8"/>
            <p:cNvSpPr>
              <a:spLocks noChangeArrowheads="1"/>
            </p:cNvSpPr>
            <p:nvPr/>
          </p:nvSpPr>
          <p:spPr bwMode="auto">
            <a:xfrm>
              <a:off x="528" y="2064"/>
              <a:ext cx="3264" cy="336"/>
            </a:xfrm>
            <a:prstGeom prst="rect">
              <a:avLst/>
            </a:prstGeom>
            <a:solidFill>
              <a:srgbClr val="FFC3C3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3" name="Rectangle 9"/>
            <p:cNvSpPr>
              <a:spLocks noChangeArrowheads="1"/>
            </p:cNvSpPr>
            <p:nvPr/>
          </p:nvSpPr>
          <p:spPr bwMode="auto">
            <a:xfrm>
              <a:off x="528" y="2400"/>
              <a:ext cx="3264" cy="336"/>
            </a:xfrm>
            <a:prstGeom prst="rect">
              <a:avLst/>
            </a:prstGeom>
            <a:solidFill>
              <a:srgbClr val="CAFFA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4" name="Rectangle 10"/>
            <p:cNvSpPr>
              <a:spLocks noChangeArrowheads="1"/>
            </p:cNvSpPr>
            <p:nvPr/>
          </p:nvSpPr>
          <p:spPr bwMode="auto">
            <a:xfrm>
              <a:off x="528" y="2736"/>
              <a:ext cx="3264" cy="336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5" name="Rectangle 11"/>
            <p:cNvSpPr>
              <a:spLocks noChangeArrowheads="1"/>
            </p:cNvSpPr>
            <p:nvPr/>
          </p:nvSpPr>
          <p:spPr bwMode="auto">
            <a:xfrm>
              <a:off x="528" y="3072"/>
              <a:ext cx="3264" cy="336"/>
            </a:xfrm>
            <a:prstGeom prst="rect">
              <a:avLst/>
            </a:prstGeom>
            <a:solidFill>
              <a:srgbClr val="E8D1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6" name="Rectangle 12"/>
            <p:cNvSpPr>
              <a:spLocks noChangeArrowheads="1"/>
            </p:cNvSpPr>
            <p:nvPr/>
          </p:nvSpPr>
          <p:spPr bwMode="auto">
            <a:xfrm>
              <a:off x="528" y="3408"/>
              <a:ext cx="3264" cy="336"/>
            </a:xfrm>
            <a:prstGeom prst="rect">
              <a:avLst/>
            </a:prstGeom>
            <a:solidFill>
              <a:srgbClr val="E4C8A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en-US">
                <a:solidFill>
                  <a:srgbClr val="000000"/>
                </a:solidFill>
              </a:endParaRPr>
            </a:p>
          </p:txBody>
        </p:sp>
        <p:sp>
          <p:nvSpPr>
            <p:cNvPr id="18447" name="Text Box 13"/>
            <p:cNvSpPr txBox="1">
              <a:spLocks noChangeArrowheads="1"/>
            </p:cNvSpPr>
            <p:nvPr/>
          </p:nvSpPr>
          <p:spPr bwMode="auto">
            <a:xfrm>
              <a:off x="720" y="1440"/>
              <a:ext cx="292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Autonomy  vs.  Shame/doubt</a:t>
              </a:r>
            </a:p>
          </p:txBody>
        </p:sp>
        <p:sp>
          <p:nvSpPr>
            <p:cNvPr id="18448" name="Text Box 14"/>
            <p:cNvSpPr txBox="1">
              <a:spLocks noChangeArrowheads="1"/>
            </p:cNvSpPr>
            <p:nvPr/>
          </p:nvSpPr>
          <p:spPr bwMode="auto">
            <a:xfrm>
              <a:off x="768" y="1728"/>
              <a:ext cx="27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Initiative  vs.  Guilt </a:t>
              </a:r>
            </a:p>
          </p:txBody>
        </p:sp>
        <p:sp>
          <p:nvSpPr>
            <p:cNvPr id="18449" name="Text Box 15"/>
            <p:cNvSpPr txBox="1">
              <a:spLocks noChangeArrowheads="1"/>
            </p:cNvSpPr>
            <p:nvPr/>
          </p:nvSpPr>
          <p:spPr bwMode="auto">
            <a:xfrm>
              <a:off x="912" y="2064"/>
              <a:ext cx="24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Industry  vs.  Inferiority </a:t>
              </a:r>
            </a:p>
          </p:txBody>
        </p:sp>
        <p:sp>
          <p:nvSpPr>
            <p:cNvPr id="18450" name="Text Box 16"/>
            <p:cNvSpPr txBox="1">
              <a:spLocks noChangeArrowheads="1"/>
            </p:cNvSpPr>
            <p:nvPr/>
          </p:nvSpPr>
          <p:spPr bwMode="auto">
            <a:xfrm>
              <a:off x="720" y="2400"/>
              <a:ext cx="28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Identity  vs.  Role confusion</a:t>
              </a:r>
            </a:p>
          </p:txBody>
        </p:sp>
        <p:sp>
          <p:nvSpPr>
            <p:cNvPr id="18451" name="Text Box 17"/>
            <p:cNvSpPr txBox="1">
              <a:spLocks noChangeArrowheads="1"/>
            </p:cNvSpPr>
            <p:nvPr/>
          </p:nvSpPr>
          <p:spPr bwMode="auto">
            <a:xfrm>
              <a:off x="672" y="2736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Intimacy  vs. Isolation</a:t>
              </a:r>
            </a:p>
          </p:txBody>
        </p:sp>
        <p:sp>
          <p:nvSpPr>
            <p:cNvPr id="18452" name="Text Box 18"/>
            <p:cNvSpPr txBox="1">
              <a:spLocks noChangeArrowheads="1"/>
            </p:cNvSpPr>
            <p:nvPr/>
          </p:nvSpPr>
          <p:spPr bwMode="auto">
            <a:xfrm>
              <a:off x="576" y="3072"/>
              <a:ext cx="31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Generativety  vs.  Stagnation</a:t>
              </a:r>
            </a:p>
          </p:txBody>
        </p:sp>
        <p:sp>
          <p:nvSpPr>
            <p:cNvPr id="18453" name="Text Box 19"/>
            <p:cNvSpPr txBox="1">
              <a:spLocks noChangeArrowheads="1"/>
            </p:cNvSpPr>
            <p:nvPr/>
          </p:nvSpPr>
          <p:spPr bwMode="auto">
            <a:xfrm>
              <a:off x="768" y="3408"/>
              <a:ext cx="27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Integrity  vs.  Despair</a:t>
              </a:r>
            </a:p>
          </p:txBody>
        </p:sp>
        <p:sp>
          <p:nvSpPr>
            <p:cNvPr id="18454" name="Text Box 20"/>
            <p:cNvSpPr txBox="1">
              <a:spLocks noChangeArrowheads="1"/>
            </p:cNvSpPr>
            <p:nvPr/>
          </p:nvSpPr>
          <p:spPr bwMode="auto">
            <a:xfrm>
              <a:off x="768" y="1056"/>
              <a:ext cx="28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>
                  <a:solidFill>
                    <a:srgbClr val="000000"/>
                  </a:solidFill>
                </a:rPr>
                <a:t>Trust  vs.  Mistrust</a:t>
              </a:r>
            </a:p>
          </p:txBody>
        </p:sp>
      </p:grpSp>
      <p:pic>
        <p:nvPicPr>
          <p:cNvPr id="18437" name="Picture 21" descr="http://facultyweb.cortland.edu/%7EANDERSMD/ERIK/er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989" y="1143000"/>
            <a:ext cx="1476375" cy="21336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22"/>
          <p:cNvSpPr txBox="1">
            <a:spLocks noChangeArrowheads="1"/>
          </p:cNvSpPr>
          <p:nvPr/>
        </p:nvSpPr>
        <p:spPr bwMode="auto">
          <a:xfrm>
            <a:off x="7543800" y="3200400"/>
            <a:ext cx="2667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66"/>
                </a:solidFill>
              </a:rPr>
              <a:t>Erikson’s psychosocial theory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4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21933"/>
              </p:ext>
            </p:extLst>
          </p:nvPr>
        </p:nvGraphicFramePr>
        <p:xfrm>
          <a:off x="387179" y="1397000"/>
          <a:ext cx="10775091" cy="45259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07019"/>
                <a:gridCol w="2209178"/>
                <a:gridCol w="2870341"/>
                <a:gridCol w="588553"/>
              </a:tblGrid>
              <a:tr h="365749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Age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9" marB="45719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Stage</a:t>
                      </a:r>
                      <a:endParaRPr lang="ar-SA" sz="18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9" marB="45719"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801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feeling of self-confidence and optimism grows at this stage if the lactation process had done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well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And also if the child found love and desire in his presence ... but if a crisis occurred at this stage, the child loses self-confidence and safety.</a:t>
                      </a:r>
                      <a:endParaRPr lang="en-US" sz="18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Birth to 2 yrs</a:t>
                      </a:r>
                    </a:p>
                    <a:p>
                      <a:pPr rtl="1"/>
                      <a:endParaRPr lang="ar-SA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/>
                        <a:t>Trust  vs.  Mistrust</a:t>
                      </a:r>
                    </a:p>
                    <a:p>
                      <a:pPr algn="ctr" rtl="1"/>
                      <a:endParaRPr lang="ar-SA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/>
                    </a:p>
                    <a:p>
                      <a:pPr rtl="1"/>
                      <a:endParaRPr lang="ar-SA" sz="1800" dirty="0" smtClean="0"/>
                    </a:p>
                    <a:p>
                      <a:pPr rtl="1"/>
                      <a:endParaRPr lang="ar-SA" sz="1800" dirty="0" smtClean="0"/>
                    </a:p>
                    <a:p>
                      <a:pPr rtl="1"/>
                      <a:r>
                        <a:rPr lang="en-US" sz="1800" dirty="0" smtClean="0"/>
                        <a:t>1</a:t>
                      </a:r>
                    </a:p>
                  </a:txBody>
                  <a:tcPr marT="45719" marB="45719"/>
                </a:tc>
              </a:tr>
              <a:tr h="20801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feeling of autonomy, happiness and the pride grow at this stage if the training on some behaviors are normal and perfect, such as toilet training... but if a crisis occurred at this stage, the child will feel ashamed and become dependent on others.</a:t>
                      </a:r>
                      <a:endParaRPr lang="en-US" sz="18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2 - 4 yrs</a:t>
                      </a:r>
                    </a:p>
                    <a:p>
                      <a:pPr rtl="1"/>
                      <a:endParaRPr lang="ar-SA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/>
                        <a:t>Autonomy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/>
                        <a:t>  vs.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/>
                        <a:t>Shame/doubt</a:t>
                      </a:r>
                    </a:p>
                    <a:p>
                      <a:pPr algn="ctr" rtl="1"/>
                      <a:endParaRPr lang="ar-SA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/>
                    </a:p>
                    <a:p>
                      <a:pPr rtl="1"/>
                      <a:endParaRPr lang="ar-SA" sz="1800" dirty="0" smtClean="0"/>
                    </a:p>
                    <a:p>
                      <a:pPr rtl="1"/>
                      <a:endParaRPr lang="ar-SA" sz="1800" dirty="0" smtClean="0"/>
                    </a:p>
                    <a:p>
                      <a:pPr rtl="1"/>
                      <a:r>
                        <a:rPr lang="en-US" sz="1800" dirty="0" smtClean="0"/>
                        <a:t>2</a:t>
                      </a:r>
                      <a:endParaRPr lang="ar-SA" sz="18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09800" y="6096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3333CC">
                    <a:lumMod val="75000"/>
                  </a:srgbClr>
                </a:solidFill>
                <a:latin typeface="Andalus" pitchFamily="18" charset="-78"/>
                <a:cs typeface="Andalus" pitchFamily="18" charset="-78"/>
              </a:rPr>
              <a:t>Stages of Erikson’s Psychosocial Theory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600" b="1" dirty="0">
              <a:solidFill>
                <a:srgbClr val="000066"/>
              </a:solidFill>
            </a:endParaRPr>
          </a:p>
        </p:txBody>
      </p:sp>
      <p:pic>
        <p:nvPicPr>
          <p:cNvPr id="4" name="Picture 3" descr="imagesCA79SE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6865" y="3023799"/>
            <a:ext cx="1219200" cy="76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imagesCAMW9V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6865" y="5004482"/>
            <a:ext cx="1219200" cy="838200"/>
          </a:xfrm>
          <a:prstGeom prst="roundRect">
            <a:avLst>
              <a:gd name="adj" fmla="val 1874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1573" y="142103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800" b="1" dirty="0" smtClean="0"/>
              <a:t>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914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1020</Words>
  <Application>Microsoft Office PowerPoint</Application>
  <PresentationFormat>Widescreen</PresentationFormat>
  <Paragraphs>240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Stage Theories  of  Development</vt:lpstr>
      <vt:lpstr>Stage Theories of Development</vt:lpstr>
      <vt:lpstr>Piaget’s Developmental Theory</vt:lpstr>
      <vt:lpstr>PowerPoint Presentation</vt:lpstr>
      <vt:lpstr>Kohlberg’s Theory</vt:lpstr>
      <vt:lpstr>PowerPoint Presentation</vt:lpstr>
      <vt:lpstr>Erikson’s theory of Social - emotional development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User</cp:lastModifiedBy>
  <cp:revision>6</cp:revision>
  <dcterms:created xsi:type="dcterms:W3CDTF">2015-02-24T12:27:37Z</dcterms:created>
  <dcterms:modified xsi:type="dcterms:W3CDTF">2015-02-24T13:31:42Z</dcterms:modified>
</cp:coreProperties>
</file>