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58" autoAdjust="0"/>
  </p:normalViewPr>
  <p:slideViewPr>
    <p:cSldViewPr>
      <p:cViewPr varScale="1">
        <p:scale>
          <a:sx n="76" d="100"/>
          <a:sy n="76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7860C0-C6DF-4F82-82A7-7227FB0E36ED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BE81DE-4F98-481C-8E9A-DFD01C66FF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Spectrophotometry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Solutions Containing One Absorbing Substance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936104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-log I = 0.36 </a:t>
            </a:r>
          </a:p>
          <a:p>
            <a:pPr>
              <a:buNone/>
            </a:pPr>
            <a:r>
              <a:rPr lang="en-US" sz="2400" dirty="0" smtClean="0"/>
              <a:t>Log I = - 0.36</a:t>
            </a:r>
          </a:p>
          <a:p>
            <a:pPr>
              <a:buNone/>
            </a:pPr>
            <a:r>
              <a:rPr lang="en-US" sz="2400" dirty="0" smtClean="0"/>
              <a:t>I = antilog - 0.36   =  0.436 .</a:t>
            </a:r>
          </a:p>
          <a:p>
            <a:pPr>
              <a:buNone/>
            </a:pPr>
            <a:endParaRPr lang="en-US" sz="2400" dirty="0" smtClean="0"/>
          </a:p>
          <a:p>
            <a:pPr marL="342900" indent="-342900">
              <a:buAutoNum type="alphaUcParenR" startAt="3"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x mw  = 0.06 x 250 = 15 .</a:t>
            </a:r>
          </a:p>
          <a:p>
            <a:pPr marL="342900" indent="-342900">
              <a:buNone/>
            </a:pPr>
            <a:r>
              <a:rPr lang="en-US" sz="2400" dirty="0" smtClean="0"/>
              <a:t>  d) quartz </a:t>
            </a:r>
            <a:r>
              <a:rPr lang="en-US" sz="2400" dirty="0" err="1" smtClean="0"/>
              <a:t>cuvettes</a:t>
            </a:r>
            <a:r>
              <a:rPr lang="en-US" sz="2400" dirty="0" smtClean="0"/>
              <a:t> should be used at the U.V range .</a:t>
            </a:r>
          </a:p>
          <a:p>
            <a:pPr marL="342900" indent="-342900">
              <a:buNone/>
            </a:pPr>
            <a:r>
              <a:rPr lang="en-US" sz="2400" dirty="0" smtClean="0"/>
              <a:t>Absorbance in case b </a:t>
            </a:r>
          </a:p>
          <a:p>
            <a:pPr marL="342900" indent="-342900">
              <a:buNone/>
            </a:pPr>
            <a:r>
              <a:rPr lang="en-US" sz="2400" dirty="0" smtClean="0"/>
              <a:t>A = 0.06 x 6 x 1 = 0.36 .</a:t>
            </a:r>
          </a:p>
          <a:p>
            <a:pPr marL="342900" indent="-342900">
              <a:buNone/>
            </a:pPr>
            <a:endParaRPr lang="en-US" sz="1600" dirty="0" smtClean="0"/>
          </a:p>
          <a:p>
            <a:pPr marL="342900" indent="-342900">
              <a:buNone/>
            </a:pPr>
            <a:endParaRPr lang="en-US" sz="1600" dirty="0" smtClean="0"/>
          </a:p>
          <a:p>
            <a:pPr marL="342900" indent="-342900">
              <a:buNone/>
            </a:pP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Solutions Containing One Absorbing Substance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820472" cy="558924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None/>
            </a:pPr>
            <a:endParaRPr lang="en-US" dirty="0" smtClean="0"/>
          </a:p>
          <a:p>
            <a:pPr marL="342900" indent="-342900">
              <a:buNone/>
            </a:pPr>
            <a:r>
              <a:rPr lang="en-US" dirty="0" smtClean="0">
                <a:solidFill>
                  <a:srgbClr val="C00000"/>
                </a:solidFill>
              </a:rPr>
              <a:t>Example : A solution containing 10</a:t>
            </a:r>
            <a:r>
              <a:rPr lang="en-US" baseline="30000" dirty="0" smtClean="0">
                <a:solidFill>
                  <a:srgbClr val="C00000"/>
                </a:solidFill>
              </a:rPr>
              <a:t>-5</a:t>
            </a:r>
            <a:r>
              <a:rPr lang="en-US" dirty="0" smtClean="0">
                <a:solidFill>
                  <a:srgbClr val="C00000"/>
                </a:solidFill>
              </a:rPr>
              <a:t> M  ATP , has a transmission  0.702 (70.2% )at 260 nm in a 1cm </a:t>
            </a:r>
            <a:r>
              <a:rPr lang="en-US" dirty="0" err="1" smtClean="0">
                <a:solidFill>
                  <a:srgbClr val="C00000"/>
                </a:solidFill>
              </a:rPr>
              <a:t>cuvette</a:t>
            </a:r>
            <a:r>
              <a:rPr lang="en-US" dirty="0" smtClean="0">
                <a:solidFill>
                  <a:srgbClr val="C00000"/>
                </a:solidFill>
              </a:rPr>
              <a:t> . Calculate a) the transmission of the solution in a 3cm </a:t>
            </a:r>
            <a:r>
              <a:rPr lang="en-US" dirty="0" err="1" smtClean="0">
                <a:solidFill>
                  <a:srgbClr val="C00000"/>
                </a:solidFill>
              </a:rPr>
              <a:t>cuvette</a:t>
            </a:r>
            <a:r>
              <a:rPr lang="en-US" dirty="0" smtClean="0">
                <a:solidFill>
                  <a:srgbClr val="C00000"/>
                </a:solidFill>
              </a:rPr>
              <a:t> .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b)the absorbance of the solution in a 1cm and 3cm </a:t>
            </a:r>
            <a:r>
              <a:rPr lang="en-US" dirty="0" err="1" smtClean="0">
                <a:solidFill>
                  <a:srgbClr val="C00000"/>
                </a:solidFill>
              </a:rPr>
              <a:t>cuvette</a:t>
            </a:r>
            <a:r>
              <a:rPr lang="en-US" dirty="0" smtClean="0">
                <a:solidFill>
                  <a:srgbClr val="C00000"/>
                </a:solidFill>
              </a:rPr>
              <a:t> .</a:t>
            </a:r>
          </a:p>
          <a:p>
            <a:pPr marL="342900" indent="-342900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c) The absorbance if the concentration increased to 5x 10</a:t>
            </a:r>
            <a:r>
              <a:rPr lang="en-US" baseline="30000" dirty="0" smtClean="0">
                <a:solidFill>
                  <a:srgbClr val="C00000"/>
                </a:solidFill>
              </a:rPr>
              <a:t>-5</a:t>
            </a:r>
            <a:r>
              <a:rPr lang="en-US" dirty="0" smtClean="0">
                <a:solidFill>
                  <a:srgbClr val="C00000"/>
                </a:solidFill>
              </a:rPr>
              <a:t> M of ATP , in a 1cm </a:t>
            </a:r>
            <a:r>
              <a:rPr lang="en-US" dirty="0" err="1" smtClean="0">
                <a:solidFill>
                  <a:srgbClr val="C00000"/>
                </a:solidFill>
              </a:rPr>
              <a:t>cuvette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.</a:t>
            </a:r>
          </a:p>
          <a:p>
            <a:pPr marL="342900" indent="-342900">
              <a:buAutoNum type="alphaLcParenR"/>
            </a:pPr>
            <a:r>
              <a:rPr lang="en-US" dirty="0" smtClean="0"/>
              <a:t>A = Log</a:t>
            </a:r>
            <a:r>
              <a:rPr lang="en-US" i="1" dirty="0" smtClean="0"/>
              <a:t> I</a:t>
            </a:r>
            <a:r>
              <a:rPr lang="en-US" i="1" baseline="-25000" dirty="0" smtClean="0"/>
              <a:t>° </a:t>
            </a:r>
            <a:r>
              <a:rPr lang="en-US" dirty="0" smtClean="0"/>
              <a:t>/ I  = a</a:t>
            </a:r>
            <a:r>
              <a:rPr lang="en-US" baseline="-25000" dirty="0" smtClean="0"/>
              <a:t>m</a:t>
            </a:r>
            <a:r>
              <a:rPr lang="en-US" dirty="0" smtClean="0"/>
              <a:t> c l  </a:t>
            </a:r>
          </a:p>
          <a:p>
            <a:pPr marL="342900" indent="-342900">
              <a:buNone/>
            </a:pPr>
            <a:r>
              <a:rPr lang="en-US" dirty="0" smtClean="0"/>
              <a:t>A = log 1.0 / 0.702 = 0.152</a:t>
            </a:r>
          </a:p>
          <a:p>
            <a:pPr marL="342900" indent="-342900">
              <a:buNone/>
            </a:pPr>
            <a:r>
              <a:rPr lang="en-US" dirty="0" smtClean="0"/>
              <a:t>0.152 = a</a:t>
            </a:r>
            <a:r>
              <a:rPr lang="en-US" baseline="-25000" dirty="0" smtClean="0"/>
              <a:t>m </a:t>
            </a:r>
            <a:r>
              <a:rPr lang="en-US" dirty="0" smtClean="0"/>
              <a:t> x 10</a:t>
            </a:r>
            <a:r>
              <a:rPr lang="en-US" baseline="30000" dirty="0" smtClean="0"/>
              <a:t>-5 </a:t>
            </a:r>
            <a:r>
              <a:rPr lang="en-US" dirty="0" smtClean="0"/>
              <a:t> x</a:t>
            </a:r>
            <a:r>
              <a:rPr lang="en-US" baseline="30000" dirty="0" smtClean="0"/>
              <a:t> </a:t>
            </a:r>
            <a:r>
              <a:rPr lang="en-US" dirty="0" smtClean="0"/>
              <a:t>1 </a:t>
            </a:r>
          </a:p>
          <a:p>
            <a:pPr marL="342900" indent="-342900">
              <a:buNone/>
            </a:pPr>
            <a:r>
              <a:rPr lang="en-US" dirty="0" smtClean="0"/>
              <a:t> a</a:t>
            </a:r>
            <a:r>
              <a:rPr lang="en-US" baseline="-25000" dirty="0" smtClean="0"/>
              <a:t>m  </a:t>
            </a:r>
            <a:r>
              <a:rPr lang="en-US" dirty="0" smtClean="0"/>
              <a:t>= 0.152 / 10</a:t>
            </a:r>
            <a:r>
              <a:rPr lang="en-US" baseline="30000" dirty="0" smtClean="0"/>
              <a:t>-5 </a:t>
            </a:r>
            <a:r>
              <a:rPr lang="en-US" dirty="0" smtClean="0"/>
              <a:t> =   15200 M</a:t>
            </a:r>
            <a:r>
              <a:rPr lang="en-US" baseline="30000" dirty="0" smtClean="0"/>
              <a:t>-1</a:t>
            </a:r>
            <a:r>
              <a:rPr lang="en-US" dirty="0" smtClean="0"/>
              <a:t> cm</a:t>
            </a:r>
            <a:r>
              <a:rPr lang="en-US" baseline="30000" dirty="0" smtClean="0"/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/>
              <a:t>= 15200 x 10</a:t>
            </a:r>
            <a:r>
              <a:rPr lang="en-US" baseline="30000" dirty="0" smtClean="0"/>
              <a:t>-5 </a:t>
            </a:r>
            <a:r>
              <a:rPr lang="en-US" dirty="0" smtClean="0"/>
              <a:t> x 3 = 0.456</a:t>
            </a:r>
          </a:p>
          <a:p>
            <a:pPr>
              <a:buNone/>
            </a:pPr>
            <a:r>
              <a:rPr lang="en-US" dirty="0" smtClean="0"/>
              <a:t>Since A = Log</a:t>
            </a:r>
            <a:r>
              <a:rPr lang="en-US" i="1" dirty="0" smtClean="0"/>
              <a:t> I</a:t>
            </a:r>
            <a:r>
              <a:rPr lang="en-US" i="1" baseline="-25000" dirty="0" smtClean="0"/>
              <a:t>° </a:t>
            </a:r>
            <a:r>
              <a:rPr lang="en-US" dirty="0" smtClean="0"/>
              <a:t>/ I  ,  0.456 = log 1.0 / I </a:t>
            </a:r>
          </a:p>
          <a:p>
            <a:pPr>
              <a:buNone/>
            </a:pPr>
            <a:r>
              <a:rPr lang="en-US" dirty="0" smtClean="0"/>
              <a:t>0.456 = log1 – log I = 0 – log I =  - log I </a:t>
            </a:r>
          </a:p>
          <a:p>
            <a:pPr>
              <a:buNone/>
            </a:pPr>
            <a:r>
              <a:rPr lang="en-US" dirty="0" smtClean="0"/>
              <a:t>Thus I = antilog  - 0.456 = 0.349 .   34.9%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A </a:t>
            </a:r>
            <a:r>
              <a:rPr lang="en-US" dirty="0" smtClean="0"/>
              <a:t>in a 1 cm </a:t>
            </a:r>
            <a:r>
              <a:rPr lang="en-US" dirty="0" err="1" smtClean="0"/>
              <a:t>cuvette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A = 15200 x 10</a:t>
            </a:r>
            <a:r>
              <a:rPr lang="en-US" baseline="30000" dirty="0" smtClean="0"/>
              <a:t>-5 </a:t>
            </a:r>
            <a:r>
              <a:rPr lang="en-US" dirty="0" smtClean="0"/>
              <a:t>x 1 = 0.15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c) A = 15200 x( 5x 10</a:t>
            </a:r>
            <a:r>
              <a:rPr lang="en-US" baseline="30000" dirty="0" smtClean="0"/>
              <a:t>-5 </a:t>
            </a:r>
            <a:r>
              <a:rPr lang="en-US" dirty="0" smtClean="0"/>
              <a:t> ) x 1 = 0.76 </a:t>
            </a:r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Solutions Containing One Absorbing Substance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820472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Protein determinations :</a:t>
            </a:r>
          </a:p>
          <a:p>
            <a:pPr>
              <a:buNone/>
            </a:pPr>
            <a:r>
              <a:rPr lang="en-US" sz="2000" dirty="0" smtClean="0"/>
              <a:t>Proteins in solutions can be determined </a:t>
            </a:r>
            <a:r>
              <a:rPr lang="en-US" sz="2000" dirty="0" err="1" smtClean="0"/>
              <a:t>spectrophotometricaly</a:t>
            </a:r>
            <a:r>
              <a:rPr lang="en-US" sz="2000" dirty="0" smtClean="0"/>
              <a:t>  by several methods  for example :</a:t>
            </a:r>
          </a:p>
          <a:p>
            <a:pPr marL="342900" indent="-342900">
              <a:buNone/>
            </a:pPr>
            <a:r>
              <a:rPr lang="en-US" sz="2000" dirty="0" smtClean="0"/>
              <a:t>a)Colorimetrical method such as :</a:t>
            </a:r>
          </a:p>
          <a:p>
            <a:pPr marL="342900" indent="-342900">
              <a:buNone/>
            </a:pPr>
            <a:r>
              <a:rPr lang="en-US" sz="2000" dirty="0" err="1" smtClean="0"/>
              <a:t>Biuret</a:t>
            </a:r>
            <a:r>
              <a:rPr lang="en-US" sz="2000" dirty="0" smtClean="0"/>
              <a:t> </a:t>
            </a:r>
            <a:r>
              <a:rPr lang="en-US" sz="2000" dirty="0" err="1" smtClean="0"/>
              <a:t>metohd</a:t>
            </a:r>
            <a:r>
              <a:rPr lang="en-US" sz="2000" dirty="0" smtClean="0"/>
              <a:t> : The </a:t>
            </a:r>
            <a:r>
              <a:rPr lang="en-US" sz="2000" dirty="0" err="1" smtClean="0"/>
              <a:t>biuret</a:t>
            </a:r>
            <a:r>
              <a:rPr lang="en-US" sz="2000" dirty="0" smtClean="0"/>
              <a:t> method is based on the reaction of Cu</a:t>
            </a:r>
            <a:r>
              <a:rPr lang="en-US" sz="2000" baseline="30000" dirty="0" smtClean="0"/>
              <a:t>2+</a:t>
            </a:r>
            <a:r>
              <a:rPr lang="en-US" sz="2000" dirty="0" smtClean="0"/>
              <a:t> with peptides in an alkaline solution producing a purple complex that has an absorption maximum at 540nm.</a:t>
            </a:r>
          </a:p>
          <a:p>
            <a:pPr marL="342900" indent="-342900">
              <a:buNone/>
            </a:pPr>
            <a:r>
              <a:rPr lang="en-US" sz="2000" dirty="0" smtClean="0"/>
              <a:t>Proteins</a:t>
            </a:r>
            <a:r>
              <a:rPr lang="en-US" sz="2000" baseline="30000" dirty="0" smtClean="0"/>
              <a:t>  </a:t>
            </a:r>
            <a:r>
              <a:rPr lang="en-US" sz="2000" dirty="0" smtClean="0"/>
              <a:t>+  </a:t>
            </a:r>
            <a:r>
              <a:rPr lang="en-US" sz="2000" dirty="0" err="1" smtClean="0"/>
              <a:t>Biuret</a:t>
            </a:r>
            <a:r>
              <a:rPr lang="en-US" sz="2000" dirty="0" smtClean="0"/>
              <a:t> reagent    ----- </a:t>
            </a:r>
            <a:r>
              <a:rPr lang="en-US" sz="2000" baseline="30000" dirty="0" smtClean="0"/>
              <a:t>alkaline media </a:t>
            </a:r>
            <a:r>
              <a:rPr lang="en-US" sz="2000" dirty="0" smtClean="0"/>
              <a:t> ------&gt;  purple complex  ( max absorbance at 540nm) .</a:t>
            </a:r>
          </a:p>
          <a:p>
            <a:pPr marL="342900" indent="-342900">
              <a:buNone/>
            </a:pPr>
            <a:r>
              <a:rPr lang="en-US" sz="2000" dirty="0" smtClean="0"/>
              <a:t>b) Direct </a:t>
            </a:r>
            <a:r>
              <a:rPr lang="en-US" sz="2000" dirty="0" err="1" smtClean="0"/>
              <a:t>spectrophotomety</a:t>
            </a:r>
            <a:r>
              <a:rPr lang="en-US" sz="2000" dirty="0" smtClean="0"/>
              <a:t> :</a:t>
            </a:r>
          </a:p>
          <a:p>
            <a:pPr marL="342900" indent="-342900">
              <a:buNone/>
            </a:pPr>
            <a:r>
              <a:rPr lang="en-US" sz="2000" dirty="0" smtClean="0"/>
              <a:t>The absorbance at 280nm can be used to determine protein concentration in solutions .</a:t>
            </a:r>
          </a:p>
          <a:p>
            <a:pPr marL="342900" indent="-342900">
              <a:buNone/>
            </a:pPr>
            <a:r>
              <a:rPr lang="en-US" sz="2000" dirty="0" smtClean="0"/>
              <a:t>(since proteins have a distinct absorbance maximum at 280nm due to their aromatic amino acids ).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Solutions Containing One Absorbing Substance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807524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Example : A protein solution (0.3ml) was diluted with 0.9ml of water  . To 0.5ml of this diluted solution , 4.5ml of </a:t>
            </a:r>
            <a:r>
              <a:rPr lang="en-US" sz="1800" dirty="0" err="1" smtClean="0">
                <a:solidFill>
                  <a:srgbClr val="C00000"/>
                </a:solidFill>
              </a:rPr>
              <a:t>biuret</a:t>
            </a:r>
            <a:r>
              <a:rPr lang="en-US" sz="1800" dirty="0" smtClean="0">
                <a:solidFill>
                  <a:srgbClr val="C00000"/>
                </a:solidFill>
              </a:rPr>
              <a:t> reagent was added and the color was allowed to develop . The absorbance of the mixture at 540nm was 0.18 in a 1cm diameter tube . A standard solution (0.5ml containing 4mg of protein/ml )plus 4.5 ml of </a:t>
            </a:r>
            <a:r>
              <a:rPr lang="en-US" sz="1800" dirty="0" err="1" smtClean="0">
                <a:solidFill>
                  <a:srgbClr val="C00000"/>
                </a:solidFill>
              </a:rPr>
              <a:t>biuret</a:t>
            </a:r>
            <a:r>
              <a:rPr lang="en-US" sz="1800" dirty="0" smtClean="0">
                <a:solidFill>
                  <a:srgbClr val="C00000"/>
                </a:solidFill>
              </a:rPr>
              <a:t> reagent gave an absorbance of  0.12  in the same size test tube . a)Calculate the protein concentration in the undiluted unknown solution .b) What is the composition of the blank here ?</a:t>
            </a:r>
          </a:p>
          <a:p>
            <a:pPr>
              <a:buNone/>
            </a:pPr>
            <a:r>
              <a:rPr lang="en-US" sz="1800" dirty="0" smtClean="0"/>
              <a:t>A) Concentration of standard  C</a:t>
            </a:r>
            <a:r>
              <a:rPr lang="en-US" sz="1800" baseline="-25000" dirty="0" smtClean="0"/>
              <a:t>st  </a:t>
            </a:r>
            <a:r>
              <a:rPr lang="en-US" sz="1800" dirty="0" smtClean="0"/>
              <a:t> = 4mg/ml .</a:t>
            </a:r>
          </a:p>
          <a:p>
            <a:pPr>
              <a:buNone/>
            </a:pPr>
            <a:r>
              <a:rPr lang="en-US" sz="1800" dirty="0" smtClean="0"/>
              <a:t>Thus  C</a:t>
            </a:r>
            <a:r>
              <a:rPr lang="en-US" sz="1800" baseline="-25000" dirty="0" smtClean="0"/>
              <a:t>st  </a:t>
            </a:r>
            <a:r>
              <a:rPr lang="en-US" sz="1800" dirty="0" smtClean="0"/>
              <a:t> = 4g/L .</a:t>
            </a:r>
          </a:p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standard</a:t>
            </a:r>
            <a:r>
              <a:rPr lang="en-US" sz="1800" dirty="0" smtClean="0"/>
              <a:t>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s </a:t>
            </a:r>
            <a:r>
              <a:rPr lang="en-US" sz="1800" dirty="0" smtClean="0"/>
              <a:t> x C x l  ,</a:t>
            </a:r>
          </a:p>
          <a:p>
            <a:pPr>
              <a:buNone/>
            </a:pPr>
            <a:r>
              <a:rPr lang="en-US" sz="1800" dirty="0" smtClean="0"/>
              <a:t>0.12 = a</a:t>
            </a:r>
            <a:r>
              <a:rPr lang="en-US" sz="1600" baseline="-25000" dirty="0" smtClean="0"/>
              <a:t>s </a:t>
            </a:r>
            <a:r>
              <a:rPr lang="en-US" sz="1600" dirty="0" smtClean="0"/>
              <a:t> x 4 x 1 ,  </a:t>
            </a:r>
          </a:p>
          <a:p>
            <a:pPr>
              <a:buNone/>
            </a:pPr>
            <a:r>
              <a:rPr lang="en-US" sz="1600" dirty="0" smtClean="0"/>
              <a:t>So  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s </a:t>
            </a:r>
            <a:r>
              <a:rPr lang="en-US" sz="1800" dirty="0" smtClean="0"/>
              <a:t> = 0.12 / 4 = 0.03 </a:t>
            </a:r>
          </a:p>
          <a:p>
            <a:pPr>
              <a:buNone/>
            </a:pPr>
            <a:r>
              <a:rPr lang="en-US" sz="1800" dirty="0" smtClean="0"/>
              <a:t> A</a:t>
            </a:r>
            <a:r>
              <a:rPr lang="en-US" sz="1800" baseline="-25000" dirty="0" smtClean="0"/>
              <a:t>test  </a:t>
            </a:r>
            <a:r>
              <a:rPr lang="en-US" sz="1800" dirty="0" smtClean="0"/>
              <a:t>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s </a:t>
            </a:r>
            <a:r>
              <a:rPr lang="en-US" sz="1800" dirty="0" smtClean="0"/>
              <a:t> x C x l  ,</a:t>
            </a:r>
            <a:endParaRPr lang="en-US" sz="1800" baseline="-25000" dirty="0" smtClean="0"/>
          </a:p>
          <a:p>
            <a:pPr>
              <a:buNone/>
            </a:pPr>
            <a:r>
              <a:rPr lang="en-US" sz="1800" dirty="0" smtClean="0"/>
              <a:t>0.18 = 0.03 x C x1 </a:t>
            </a:r>
          </a:p>
          <a:p>
            <a:pPr>
              <a:buNone/>
            </a:pPr>
            <a:r>
              <a:rPr lang="en-US" sz="1800" dirty="0" smtClean="0"/>
              <a:t>So C</a:t>
            </a:r>
            <a:r>
              <a:rPr lang="en-US" sz="1800" baseline="-25000" dirty="0" smtClean="0"/>
              <a:t>test</a:t>
            </a:r>
            <a:r>
              <a:rPr lang="en-US" sz="1800" dirty="0" smtClean="0"/>
              <a:t>  = 0.18 / 0.03 = 6g/l   = 6mg/ml </a:t>
            </a:r>
          </a:p>
          <a:p>
            <a:pPr>
              <a:buNone/>
            </a:pPr>
            <a:r>
              <a:rPr lang="en-US" sz="1800" dirty="0" smtClean="0"/>
              <a:t>The concentration of protein in the undiluted solution ,</a:t>
            </a:r>
          </a:p>
          <a:p>
            <a:pPr>
              <a:buNone/>
            </a:pPr>
            <a:r>
              <a:rPr lang="en-US" sz="1800" dirty="0" smtClean="0"/>
              <a:t>C</a:t>
            </a:r>
            <a:r>
              <a:rPr lang="en-US" sz="1800" baseline="-25000" dirty="0" smtClean="0"/>
              <a:t>undiluted  </a:t>
            </a:r>
            <a:r>
              <a:rPr lang="en-US" sz="1800" dirty="0" smtClean="0"/>
              <a:t> =  6 x 1.2/0.3 = 24mg/ml .</a:t>
            </a:r>
          </a:p>
          <a:p>
            <a:pPr>
              <a:buNone/>
            </a:pPr>
            <a:r>
              <a:rPr lang="en-US" sz="1800" dirty="0" smtClean="0"/>
              <a:t>b)The blank should contain 4.5ml of </a:t>
            </a:r>
            <a:r>
              <a:rPr lang="en-US" sz="1800" dirty="0" err="1" smtClean="0"/>
              <a:t>biuret</a:t>
            </a:r>
            <a:r>
              <a:rPr lang="en-US" sz="1800" dirty="0" smtClean="0"/>
              <a:t> and 0.5ml of distilled water only .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Solutions Containing Two Absorbing Substance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363272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Example :  a solution containing NAD</a:t>
            </a:r>
            <a:r>
              <a:rPr lang="en-US" sz="1800" baseline="30000" dirty="0" smtClean="0"/>
              <a:t>+   </a:t>
            </a:r>
            <a:r>
              <a:rPr lang="en-US" sz="1800" dirty="0" smtClean="0"/>
              <a:t> and  NADH  had an absorbance of 0.311 in a 1cm </a:t>
            </a:r>
            <a:r>
              <a:rPr lang="en-US" sz="1800" dirty="0" err="1" smtClean="0"/>
              <a:t>cuvette</a:t>
            </a:r>
            <a:r>
              <a:rPr lang="en-US" sz="1800" dirty="0" smtClean="0"/>
              <a:t>  at 340nm , and 1.2 at 260nm . Calculate the concentration of the oxidized and reduced forms of the coenzyme in the solution . Both NAD</a:t>
            </a:r>
            <a:r>
              <a:rPr lang="en-US" sz="1800" baseline="30000" dirty="0" smtClean="0"/>
              <a:t>+   </a:t>
            </a:r>
            <a:r>
              <a:rPr lang="en-US" sz="1800" dirty="0" smtClean="0"/>
              <a:t> and  NADH  absorb at 260nm  , but only </a:t>
            </a:r>
          </a:p>
          <a:p>
            <a:pPr>
              <a:buNone/>
            </a:pPr>
            <a:r>
              <a:rPr lang="en-US" sz="1800" dirty="0" smtClean="0"/>
              <a:t>NADH  absorbs at 340nm 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Absorbance at 340nm  represents the absorbance of NADH only since  NAD</a:t>
            </a:r>
            <a:r>
              <a:rPr lang="en-US" sz="1800" baseline="30000" dirty="0" smtClean="0"/>
              <a:t>+  </a:t>
            </a:r>
            <a:r>
              <a:rPr lang="en-US" sz="1800" dirty="0" smtClean="0"/>
              <a:t> does not absorb at that wavelength . So the concentration of NADH can be obtained .</a:t>
            </a:r>
          </a:p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340nm </a:t>
            </a:r>
            <a:r>
              <a:rPr lang="en-US" sz="1800" dirty="0" smtClean="0"/>
              <a:t> = A</a:t>
            </a:r>
            <a:r>
              <a:rPr lang="en-US" sz="1800" baseline="-25000" dirty="0" smtClean="0"/>
              <a:t>NADH </a:t>
            </a:r>
            <a:r>
              <a:rPr lang="en-US" sz="1800" dirty="0" smtClean="0"/>
              <a:t>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 x l  </a:t>
            </a:r>
          </a:p>
          <a:p>
            <a:pPr>
              <a:buNone/>
            </a:pPr>
            <a:r>
              <a:rPr lang="en-US" sz="1800" dirty="0" smtClean="0"/>
              <a:t>0.311 = 6220 x C x 1 </a:t>
            </a:r>
          </a:p>
          <a:p>
            <a:pPr>
              <a:buNone/>
            </a:pPr>
            <a:r>
              <a:rPr lang="en-US" sz="1800" dirty="0" smtClean="0"/>
              <a:t>So C</a:t>
            </a:r>
            <a:r>
              <a:rPr lang="en-US" sz="1800" baseline="-25000" dirty="0" smtClean="0"/>
              <a:t>NADH  </a:t>
            </a:r>
            <a:r>
              <a:rPr lang="en-US" sz="1800" dirty="0" smtClean="0"/>
              <a:t> = 0.311/6220 = 5x 10</a:t>
            </a:r>
            <a:r>
              <a:rPr lang="en-US" sz="1800" baseline="30000" dirty="0" smtClean="0"/>
              <a:t>-5   </a:t>
            </a:r>
            <a:r>
              <a:rPr lang="en-US" sz="1800" dirty="0" smtClean="0"/>
              <a:t>M.</a:t>
            </a:r>
          </a:p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260nm  </a:t>
            </a:r>
            <a:r>
              <a:rPr lang="en-US" sz="1800" dirty="0" smtClean="0"/>
              <a:t>= A</a:t>
            </a:r>
            <a:r>
              <a:rPr lang="en-US" sz="1800" baseline="-25000" dirty="0" smtClean="0"/>
              <a:t>NADH  </a:t>
            </a:r>
            <a:r>
              <a:rPr lang="en-US" sz="1800" dirty="0" smtClean="0"/>
              <a:t>+ A</a:t>
            </a:r>
            <a:r>
              <a:rPr lang="en-US" sz="1800" baseline="-25000" dirty="0" smtClean="0"/>
              <a:t>NAD+   </a:t>
            </a:r>
            <a:r>
              <a:rPr lang="en-US" sz="1800" dirty="0" smtClean="0"/>
              <a:t>( since both absorb at this wavelength )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2564904"/>
          <a:ext cx="45720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r>
                        <a:rPr lang="en-US" baseline="-25000" dirty="0" smtClean="0"/>
                        <a:t>m</a:t>
                      </a:r>
                      <a:endParaRPr lang="en-US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Compound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260nm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340nm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NAD</a:t>
                      </a:r>
                      <a:r>
                        <a:rPr lang="en-US" sz="1800" baseline="30000" dirty="0" smtClean="0"/>
                        <a:t>+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NADH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Solutions Containing Two Absorbing Substance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8075240" cy="568863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</a:t>
            </a:r>
            <a:r>
              <a:rPr lang="en-US" sz="1800" baseline="-25000" dirty="0" smtClean="0"/>
              <a:t>NADH  </a:t>
            </a:r>
            <a:r>
              <a:rPr lang="en-US" sz="1800" dirty="0" smtClean="0"/>
              <a:t> =</a:t>
            </a:r>
            <a:r>
              <a:rPr lang="en-US" sz="2000" dirty="0" smtClean="0"/>
              <a:t> 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 x l  = 15000 x 5 x 10</a:t>
            </a:r>
            <a:r>
              <a:rPr lang="en-US" sz="1800" baseline="30000" dirty="0" smtClean="0"/>
              <a:t>-5</a:t>
            </a:r>
            <a:r>
              <a:rPr lang="en-US" sz="1800" dirty="0" smtClean="0"/>
              <a:t>  x1 = 0.75 .</a:t>
            </a:r>
          </a:p>
          <a:p>
            <a:pPr>
              <a:buNone/>
            </a:pPr>
            <a:r>
              <a:rPr lang="en-US" sz="1800" dirty="0" smtClean="0"/>
              <a:t>Thus   A</a:t>
            </a:r>
            <a:r>
              <a:rPr lang="en-US" sz="1800" baseline="-25000" dirty="0" smtClean="0"/>
              <a:t>NAD+</a:t>
            </a:r>
            <a:r>
              <a:rPr lang="en-US" sz="1800" dirty="0" smtClean="0"/>
              <a:t>  =  A </a:t>
            </a:r>
            <a:r>
              <a:rPr lang="en-US" sz="1800" baseline="-25000" dirty="0" smtClean="0"/>
              <a:t>total</a:t>
            </a:r>
            <a:r>
              <a:rPr lang="en-US" sz="1800" dirty="0" smtClean="0"/>
              <a:t>  -   A</a:t>
            </a:r>
            <a:r>
              <a:rPr lang="en-US" sz="1800" baseline="-25000" dirty="0" smtClean="0"/>
              <a:t>NADH</a:t>
            </a:r>
            <a:r>
              <a:rPr lang="en-US" sz="1800" dirty="0" smtClean="0"/>
              <a:t>  =   1.2 – 0.75 =  0.45 </a:t>
            </a:r>
          </a:p>
          <a:p>
            <a:pPr>
              <a:buNone/>
            </a:pPr>
            <a:r>
              <a:rPr lang="en-US" sz="1800" dirty="0" smtClean="0"/>
              <a:t>Since A</a:t>
            </a:r>
            <a:r>
              <a:rPr lang="en-US" sz="1800" baseline="-25000" dirty="0" smtClean="0"/>
              <a:t>NAD+  </a:t>
            </a:r>
            <a:r>
              <a:rPr lang="en-US" sz="1800" dirty="0" smtClean="0"/>
              <a:t> = </a:t>
            </a:r>
            <a:r>
              <a:rPr lang="en-US" sz="2000" dirty="0" smtClean="0"/>
              <a:t>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 x C</a:t>
            </a:r>
            <a:r>
              <a:rPr lang="en-US" sz="1800" baseline="-25000" dirty="0" smtClean="0"/>
              <a:t>NAD+ </a:t>
            </a:r>
            <a:r>
              <a:rPr lang="en-US" sz="1800" dirty="0" smtClean="0"/>
              <a:t> x l  </a:t>
            </a:r>
          </a:p>
          <a:p>
            <a:pPr>
              <a:buNone/>
            </a:pPr>
            <a:r>
              <a:rPr lang="en-US" sz="1800" dirty="0" smtClean="0"/>
              <a:t>0.45 = 18000 x C</a:t>
            </a:r>
            <a:r>
              <a:rPr lang="en-US" sz="1800" baseline="-25000" dirty="0" smtClean="0"/>
              <a:t>NAD+</a:t>
            </a:r>
            <a:r>
              <a:rPr lang="en-US" sz="1800" dirty="0" smtClean="0"/>
              <a:t> x 1 </a:t>
            </a:r>
          </a:p>
          <a:p>
            <a:pPr>
              <a:buNone/>
            </a:pPr>
            <a:r>
              <a:rPr lang="en-US" sz="1800" dirty="0" smtClean="0"/>
              <a:t>C</a:t>
            </a:r>
            <a:r>
              <a:rPr lang="en-US" sz="1800" baseline="-25000" dirty="0" smtClean="0"/>
              <a:t>NAD+ </a:t>
            </a:r>
            <a:r>
              <a:rPr lang="en-US" sz="1800" dirty="0" smtClean="0"/>
              <a:t> = 0.45 / 18000 = 2.5 x 10</a:t>
            </a:r>
            <a:r>
              <a:rPr lang="en-US" sz="1800" baseline="30000" dirty="0" smtClean="0"/>
              <a:t>-5</a:t>
            </a:r>
            <a:r>
              <a:rPr lang="en-US" sz="1800" dirty="0" smtClean="0"/>
              <a:t> M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Example : Ten grams of butter were </a:t>
            </a:r>
            <a:r>
              <a:rPr lang="en-US" sz="1800" dirty="0" err="1" smtClean="0"/>
              <a:t>saponified</a:t>
            </a:r>
            <a:r>
              <a:rPr lang="en-US" sz="1800" dirty="0" smtClean="0"/>
              <a:t> , the non-</a:t>
            </a:r>
            <a:r>
              <a:rPr lang="en-US" sz="1800" dirty="0" err="1" smtClean="0"/>
              <a:t>saponifiable</a:t>
            </a:r>
            <a:r>
              <a:rPr lang="en-US" sz="1800" dirty="0" smtClean="0"/>
              <a:t> fraction was  extracted into   25ml  of chloroform . The absorbance of the chloroform solution in a 1cm </a:t>
            </a:r>
            <a:r>
              <a:rPr lang="en-US" sz="1800" dirty="0" err="1" smtClean="0"/>
              <a:t>cuvette</a:t>
            </a:r>
            <a:r>
              <a:rPr lang="en-US" sz="1800" dirty="0" smtClean="0"/>
              <a:t> was 0.53 at 328nm and 0.48 at 458nm . Calculate the carotene and vitamin A  content of the butter .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2000" dirty="0" smtClean="0"/>
              <a:t>a</a:t>
            </a:r>
            <a:r>
              <a:rPr lang="en-US" sz="1800" dirty="0" smtClean="0"/>
              <a:t> </a:t>
            </a:r>
            <a:r>
              <a:rPr lang="en-US" sz="1800" baseline="-25000" dirty="0" smtClean="0"/>
              <a:t>1%  </a:t>
            </a:r>
            <a:r>
              <a:rPr lang="en-US" sz="1800" dirty="0" smtClean="0"/>
              <a:t> = absorption coefficient when concentration expressed in 1g/100ml .</a:t>
            </a:r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4941168"/>
          <a:ext cx="609600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</a:t>
                      </a:r>
                      <a:r>
                        <a:rPr lang="en-US" sz="2400" baseline="-25000" dirty="0" smtClean="0"/>
                        <a:t>1% 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Compound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328</a:t>
                      </a:r>
                      <a:r>
                        <a:rPr lang="en-US" baseline="0" dirty="0" smtClean="0"/>
                        <a:t>nm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458</a:t>
                      </a:r>
                      <a:r>
                        <a:rPr lang="en-US" baseline="0" dirty="0" smtClean="0"/>
                        <a:t>nm </a:t>
                      </a:r>
                      <a:endParaRPr lang="en-US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Carotene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Vitamin 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Solutions Containing Two Absorbing Substance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07524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The absorbance at 458nm  represents the absorbance of Carotene only , thus its concentration can be obtained .</a:t>
            </a:r>
          </a:p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458nm   </a:t>
            </a:r>
            <a:r>
              <a:rPr lang="en-US" sz="1800" dirty="0" smtClean="0"/>
              <a:t> = A</a:t>
            </a:r>
            <a:r>
              <a:rPr lang="en-US" sz="1800" baseline="-25000" dirty="0" smtClean="0"/>
              <a:t>carotene  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458nm  </a:t>
            </a:r>
            <a:r>
              <a:rPr lang="en-US" sz="1800" dirty="0" smtClean="0"/>
              <a:t> = </a:t>
            </a:r>
            <a:r>
              <a:rPr lang="en-US" sz="2000" dirty="0" smtClean="0"/>
              <a:t>a</a:t>
            </a:r>
            <a:r>
              <a:rPr lang="en-US" sz="1800" dirty="0" smtClean="0"/>
              <a:t> </a:t>
            </a:r>
            <a:r>
              <a:rPr lang="en-US" sz="1800" baseline="-25000" dirty="0" smtClean="0"/>
              <a:t>1%</a:t>
            </a:r>
            <a:r>
              <a:rPr lang="en-US" sz="1800" dirty="0" smtClean="0"/>
              <a:t> x C</a:t>
            </a:r>
            <a:r>
              <a:rPr lang="en-US" sz="1800" baseline="-25000" dirty="0" smtClean="0"/>
              <a:t>carotene</a:t>
            </a:r>
            <a:r>
              <a:rPr lang="en-US" sz="1800" dirty="0" smtClean="0"/>
              <a:t> x1    =  2200 x C</a:t>
            </a:r>
            <a:r>
              <a:rPr lang="en-US" sz="1800" baseline="-25000" dirty="0" smtClean="0"/>
              <a:t>carotene</a:t>
            </a:r>
            <a:r>
              <a:rPr lang="en-US" sz="1800" dirty="0" smtClean="0"/>
              <a:t> x1 </a:t>
            </a:r>
          </a:p>
          <a:p>
            <a:pPr>
              <a:buNone/>
            </a:pPr>
            <a:r>
              <a:rPr lang="en-US" sz="1800" dirty="0" smtClean="0"/>
              <a:t>C</a:t>
            </a:r>
            <a:r>
              <a:rPr lang="en-US" sz="1800" baseline="-25000" dirty="0" smtClean="0"/>
              <a:t>carotene</a:t>
            </a:r>
            <a:r>
              <a:rPr lang="en-US" sz="1800" dirty="0" smtClean="0"/>
              <a:t>   =  0.48/2200  =  2.1 x 10</a:t>
            </a:r>
            <a:r>
              <a:rPr lang="en-US" sz="1800" baseline="30000" dirty="0" smtClean="0"/>
              <a:t>-4</a:t>
            </a:r>
            <a:r>
              <a:rPr lang="en-US" sz="1800" dirty="0" smtClean="0"/>
              <a:t>  g/100ml </a:t>
            </a:r>
          </a:p>
          <a:p>
            <a:pPr>
              <a:buNone/>
            </a:pPr>
            <a:r>
              <a:rPr lang="en-US" sz="1800" dirty="0" smtClean="0"/>
              <a:t>Thus the carotene content in the 25ml of chloroform extract  is </a:t>
            </a:r>
          </a:p>
          <a:p>
            <a:pPr>
              <a:buNone/>
            </a:pPr>
            <a:r>
              <a:rPr lang="en-US" sz="1800" dirty="0" smtClean="0"/>
              <a:t> 2.1 x 10</a:t>
            </a:r>
            <a:r>
              <a:rPr lang="en-US" sz="1800" baseline="30000" dirty="0" smtClean="0"/>
              <a:t>-4 </a:t>
            </a:r>
            <a:r>
              <a:rPr lang="en-US" sz="1800" dirty="0" smtClean="0"/>
              <a:t>  --------</a:t>
            </a:r>
            <a:r>
              <a:rPr lang="en-US" sz="1800" dirty="0" smtClean="0">
                <a:sym typeface="Wingdings" pitchFamily="2" charset="2"/>
              </a:rPr>
              <a:t>&gt;  100ml </a:t>
            </a:r>
          </a:p>
          <a:p>
            <a:pPr>
              <a:buNone/>
            </a:pPr>
            <a:r>
              <a:rPr lang="en-US" sz="1800" dirty="0" smtClean="0">
                <a:sym typeface="Wingdings" pitchFamily="2" charset="2"/>
              </a:rPr>
              <a:t>       ?            </a:t>
            </a:r>
            <a:r>
              <a:rPr lang="en-US" sz="1800" dirty="0" smtClean="0"/>
              <a:t>--------</a:t>
            </a:r>
            <a:r>
              <a:rPr lang="en-US" sz="1800" dirty="0" smtClean="0">
                <a:sym typeface="Wingdings" pitchFamily="2" charset="2"/>
              </a:rPr>
              <a:t>&gt;  25ml </a:t>
            </a:r>
          </a:p>
          <a:p>
            <a:pPr>
              <a:buNone/>
            </a:pPr>
            <a:r>
              <a:rPr lang="en-US" sz="1800" dirty="0" smtClean="0"/>
              <a:t>the carotene content in the 25ml of chloroform extract =  25 x( 2.1 x 10</a:t>
            </a:r>
            <a:r>
              <a:rPr lang="en-US" sz="1800" baseline="30000" dirty="0" smtClean="0"/>
              <a:t>-4 </a:t>
            </a:r>
            <a:r>
              <a:rPr lang="en-US" sz="1800" dirty="0" smtClean="0"/>
              <a:t>) / 100 </a:t>
            </a:r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           =  5.2 x 10</a:t>
            </a:r>
            <a:r>
              <a:rPr lang="en-US" sz="1800" baseline="30000" dirty="0" smtClean="0"/>
              <a:t>-5  </a:t>
            </a:r>
            <a:r>
              <a:rPr lang="en-US" sz="1800" dirty="0" smtClean="0"/>
              <a:t>g </a:t>
            </a:r>
          </a:p>
          <a:p>
            <a:pPr>
              <a:buNone/>
            </a:pPr>
            <a:r>
              <a:rPr lang="en-US" sz="1800" baseline="30000" dirty="0" smtClean="0"/>
              <a:t>                                                                                                                                    </a:t>
            </a:r>
            <a:r>
              <a:rPr lang="en-US" sz="1800" dirty="0" smtClean="0"/>
              <a:t>= 5.2 x 10</a:t>
            </a:r>
            <a:r>
              <a:rPr lang="en-US" sz="1800" baseline="30000" dirty="0" smtClean="0"/>
              <a:t>-2  </a:t>
            </a:r>
            <a:r>
              <a:rPr lang="en-US" sz="1800" dirty="0" smtClean="0"/>
              <a:t> mg .</a:t>
            </a:r>
          </a:p>
          <a:p>
            <a:pPr>
              <a:buNone/>
            </a:pPr>
            <a:r>
              <a:rPr lang="en-US" sz="1800" dirty="0" smtClean="0"/>
              <a:t>The carotene content per gram of butter = 0.052 / 10 = 5.2 x 10</a:t>
            </a:r>
            <a:r>
              <a:rPr lang="en-US" sz="1800" baseline="30000" dirty="0" smtClean="0"/>
              <a:t>-3  </a:t>
            </a:r>
            <a:r>
              <a:rPr lang="en-US" sz="1800" dirty="0" smtClean="0"/>
              <a:t>mg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carotene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/ g of butter </a:t>
            </a:r>
          </a:p>
          <a:p>
            <a:pPr>
              <a:buNone/>
            </a:pPr>
            <a:r>
              <a:rPr lang="en-US" sz="1800" dirty="0" smtClean="0"/>
              <a:t>Absorbance at 328nm is the absorbance of  A</a:t>
            </a:r>
            <a:r>
              <a:rPr lang="en-US" sz="1800" baseline="-25000" dirty="0" smtClean="0"/>
              <a:t>carotene </a:t>
            </a:r>
            <a:r>
              <a:rPr lang="en-US" sz="1800" dirty="0" smtClean="0"/>
              <a:t>+ A </a:t>
            </a:r>
            <a:r>
              <a:rPr lang="en-US" sz="1800" baseline="-25000" dirty="0" smtClean="0"/>
              <a:t>vitamin A  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carotene </a:t>
            </a:r>
            <a:r>
              <a:rPr lang="en-US" sz="1800" dirty="0" smtClean="0"/>
              <a:t> = </a:t>
            </a:r>
            <a:r>
              <a:rPr lang="en-US" sz="2000" dirty="0" smtClean="0"/>
              <a:t>a</a:t>
            </a:r>
            <a:r>
              <a:rPr lang="en-US" sz="1800" dirty="0" smtClean="0"/>
              <a:t> </a:t>
            </a:r>
            <a:r>
              <a:rPr lang="en-US" sz="1800" baseline="-25000" dirty="0" smtClean="0"/>
              <a:t>1%  </a:t>
            </a:r>
            <a:r>
              <a:rPr lang="en-US" sz="1800" dirty="0" smtClean="0"/>
              <a:t>x C x l =  340 x 2.1 x 10</a:t>
            </a:r>
            <a:r>
              <a:rPr lang="en-US" sz="1800" baseline="30000" dirty="0" smtClean="0"/>
              <a:t>-4   </a:t>
            </a:r>
            <a:r>
              <a:rPr lang="en-US" sz="1800" dirty="0" smtClean="0"/>
              <a:t> x1 = 0.0714 .</a:t>
            </a:r>
          </a:p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 vitamin A  </a:t>
            </a:r>
            <a:r>
              <a:rPr lang="en-US" sz="1800" dirty="0" smtClean="0"/>
              <a:t>= A </a:t>
            </a:r>
            <a:r>
              <a:rPr lang="en-US" sz="1800" baseline="-25000" dirty="0" smtClean="0"/>
              <a:t>Total</a:t>
            </a:r>
            <a:r>
              <a:rPr lang="en-US" sz="1800" dirty="0" smtClean="0"/>
              <a:t>  - A</a:t>
            </a:r>
            <a:r>
              <a:rPr lang="en-US" sz="1800" baseline="-25000" dirty="0" smtClean="0"/>
              <a:t>carotene   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Solutions Containing Two Absorbing Substance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807524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A</a:t>
            </a:r>
            <a:r>
              <a:rPr lang="en-US" sz="1800" baseline="-25000" dirty="0" smtClean="0"/>
              <a:t> vitamin A  </a:t>
            </a:r>
            <a:r>
              <a:rPr lang="en-US" sz="1800" dirty="0" smtClean="0"/>
              <a:t>=  0.53 – 0.0714  =  0.458 </a:t>
            </a:r>
          </a:p>
          <a:p>
            <a:pPr>
              <a:buNone/>
            </a:pPr>
            <a:r>
              <a:rPr lang="en-US" sz="1800" dirty="0" smtClean="0"/>
              <a:t>C</a:t>
            </a:r>
            <a:r>
              <a:rPr lang="en-US" sz="1800" baseline="-25000" dirty="0" smtClean="0"/>
              <a:t> vitamin A    </a:t>
            </a:r>
            <a:r>
              <a:rPr lang="en-US" sz="1800" dirty="0" smtClean="0"/>
              <a:t>=  A / </a:t>
            </a:r>
            <a:r>
              <a:rPr lang="en-US" sz="2000" dirty="0" smtClean="0"/>
              <a:t>a</a:t>
            </a:r>
            <a:r>
              <a:rPr lang="en-US" sz="1800" dirty="0" smtClean="0"/>
              <a:t> </a:t>
            </a:r>
            <a:r>
              <a:rPr lang="en-US" sz="1800" baseline="-25000" dirty="0" smtClean="0"/>
              <a:t>1% </a:t>
            </a:r>
            <a:r>
              <a:rPr lang="en-US" sz="1800" dirty="0" smtClean="0"/>
              <a:t>  x 1    =   0.458/1550  =  2.9 x 10</a:t>
            </a:r>
            <a:r>
              <a:rPr lang="en-US" sz="1800" baseline="30000" dirty="0" smtClean="0"/>
              <a:t>-4  </a:t>
            </a:r>
            <a:r>
              <a:rPr lang="en-US" sz="1800" dirty="0" smtClean="0"/>
              <a:t> g/100ml</a:t>
            </a:r>
          </a:p>
          <a:p>
            <a:pPr>
              <a:buNone/>
            </a:pPr>
            <a:r>
              <a:rPr lang="en-US" sz="1800" dirty="0" smtClean="0"/>
              <a:t>the vitamin A content in the 25ml of chloroform extract =  25 x 2.9 x 10</a:t>
            </a:r>
            <a:r>
              <a:rPr lang="en-US" sz="1800" baseline="30000" dirty="0" smtClean="0"/>
              <a:t>-4 </a:t>
            </a:r>
            <a:r>
              <a:rPr lang="en-US" sz="1800" dirty="0" smtClean="0"/>
              <a:t> / 100 </a:t>
            </a:r>
          </a:p>
          <a:p>
            <a:pPr>
              <a:buNone/>
            </a:pPr>
            <a:r>
              <a:rPr lang="en-US" sz="1800" dirty="0" smtClean="0"/>
              <a:t>= 7.25x10</a:t>
            </a:r>
            <a:r>
              <a:rPr lang="en-US" sz="1800" baseline="30000" dirty="0" smtClean="0"/>
              <a:t>-5</a:t>
            </a:r>
            <a:r>
              <a:rPr lang="en-US" sz="1800" dirty="0" smtClean="0"/>
              <a:t> g</a:t>
            </a:r>
            <a:r>
              <a:rPr lang="en-US" sz="1800" baseline="300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=  0.073mg </a:t>
            </a:r>
          </a:p>
          <a:p>
            <a:pPr>
              <a:buNone/>
            </a:pPr>
            <a:r>
              <a:rPr lang="en-US" sz="1800" dirty="0" smtClean="0"/>
              <a:t>The vitamin A content of the butter /g</a:t>
            </a:r>
          </a:p>
          <a:p>
            <a:pPr>
              <a:buNone/>
            </a:pPr>
            <a:r>
              <a:rPr lang="en-US" sz="1800" dirty="0" smtClean="0"/>
              <a:t>   =  0.073/10 = 0.0073mg / g of butter </a:t>
            </a:r>
          </a:p>
          <a:p>
            <a:pPr>
              <a:buNone/>
            </a:pPr>
            <a:r>
              <a:rPr lang="en-US" sz="1800" dirty="0" smtClean="0"/>
              <a:t>      = 7.3µg / g of butter . </a:t>
            </a:r>
          </a:p>
          <a:p>
            <a:pPr>
              <a:buNone/>
            </a:pPr>
            <a:endParaRPr lang="en-US" sz="1800" baseline="3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Spectrophotometry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363272" cy="5112568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Spectrophotometry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</a:t>
            </a:r>
            <a:r>
              <a:rPr lang="en-US" sz="2400" dirty="0" smtClean="0"/>
              <a:t>is </a:t>
            </a:r>
            <a:r>
              <a:rPr lang="en-US" sz="2400" dirty="0" smtClean="0"/>
              <a:t>the measurement of light absorption or transmission .</a:t>
            </a:r>
          </a:p>
          <a:p>
            <a:r>
              <a:rPr lang="en-US" sz="2400" dirty="0" smtClean="0"/>
              <a:t>It is an analytical technique  that is applied to obtain valuable information , such as the identity of an unknown compound by their characteristic absorption spectra (qualitative analysis )  , and determination of   the unknown concentration of an analyte (quantitative analysis ) 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u="sng" dirty="0" err="1" smtClean="0"/>
              <a:t>Spectrophotometry</a:t>
            </a:r>
            <a:r>
              <a:rPr lang="en-US" sz="2400" b="1" u="sng" dirty="0" smtClean="0"/>
              <a:t> is used for both and quantitative and qualitative analysis </a:t>
            </a:r>
            <a:r>
              <a:rPr lang="en-US" sz="2400" b="1" u="sng" dirty="0" smtClean="0"/>
              <a:t>.</a:t>
            </a:r>
          </a:p>
          <a:p>
            <a:pPr>
              <a:buNone/>
            </a:pPr>
            <a:endParaRPr lang="en-US" sz="2400" b="1" u="sng" dirty="0" smtClean="0"/>
          </a:p>
          <a:p>
            <a:r>
              <a:rPr lang="en-US" sz="2400" dirty="0" smtClean="0"/>
              <a:t>Enzyme catalyzed reactions can be followed by measuring the absorption of the substrate or product 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+mn-cs"/>
              </a:rPr>
              <a:t>Regions of the electromagnetic spectrum</a:t>
            </a:r>
            <a:endParaRPr lang="en-US" sz="3200" dirty="0"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132856"/>
            <a:ext cx="7772400" cy="35121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Spectrophotometer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147248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  Spectrophotometer  is an instrument used to measure the amount of light transmitted or absorbed by a sample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Components of the Spectrophotometer include :</a:t>
            </a:r>
          </a:p>
          <a:p>
            <a:pPr marL="342900" indent="-3429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1- a light source .</a:t>
            </a:r>
          </a:p>
          <a:p>
            <a:pPr marL="342900" indent="-3429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2- a collimator or focusing device , that transmits an intense beam of light .</a:t>
            </a:r>
          </a:p>
          <a:p>
            <a:pPr marL="342900" indent="-3429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3-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monochromator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, that divides the light beam into its component wave-lengths .</a:t>
            </a:r>
          </a:p>
          <a:p>
            <a:pPr marL="342900" indent="-3429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4-A selector device for selecting the desired wavelength .</a:t>
            </a:r>
          </a:p>
          <a:p>
            <a:pPr marL="342900" indent="-3429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5- A compartment in which the sample is placed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cuvette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6-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photodetector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342900" indent="-34290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7-An electrical meter to record the output of the detector </a:t>
            </a:r>
            <a:r>
              <a:rPr lang="en-US" sz="1800" dirty="0" smtClean="0"/>
              <a:t>.</a:t>
            </a:r>
          </a:p>
          <a:p>
            <a:pPr marL="342900" indent="-34290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Image res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064980"/>
            <a:ext cx="3872533" cy="1664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Spectrophotometer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19256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7442491" cy="4205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Beer – Lambert  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The fraction of the incident light that is absorbed by a solution depends on</a:t>
            </a:r>
          </a:p>
          <a:p>
            <a:r>
              <a:rPr lang="en-US" sz="1800" dirty="0" smtClean="0"/>
              <a:t>  the thickness of the sample (path length  l  ).</a:t>
            </a:r>
          </a:p>
          <a:p>
            <a:r>
              <a:rPr lang="en-US" sz="1800" dirty="0" smtClean="0"/>
              <a:t>The concentration of the absorbing compound  (C)  .</a:t>
            </a:r>
          </a:p>
          <a:p>
            <a:r>
              <a:rPr lang="en-US" sz="1800" dirty="0" smtClean="0"/>
              <a:t>The chemical nature of the absorbing compound .</a:t>
            </a:r>
          </a:p>
          <a:p>
            <a:pPr>
              <a:buNone/>
            </a:pPr>
            <a:r>
              <a:rPr lang="en-US" sz="1800" dirty="0" smtClean="0"/>
              <a:t>The relationship between the concentration  C ,  path length  of light  l , and the light absorbed by a substance is expressed  mathematically  in the Beer – Lambert  law  .</a:t>
            </a:r>
          </a:p>
          <a:p>
            <a:pPr>
              <a:buNone/>
            </a:pPr>
            <a:r>
              <a:rPr lang="en-US" sz="1800" dirty="0" smtClean="0"/>
              <a:t>Log </a:t>
            </a:r>
            <a:r>
              <a:rPr lang="en-US" sz="1800" i="1" dirty="0" smtClean="0"/>
              <a:t>I</a:t>
            </a:r>
            <a:r>
              <a:rPr lang="en-US" sz="1800" i="1" baseline="-25000" dirty="0" smtClean="0"/>
              <a:t>°</a:t>
            </a:r>
            <a:r>
              <a:rPr lang="en-US" sz="1800" dirty="0" smtClean="0"/>
              <a:t> / I  =  A ,       Log</a:t>
            </a:r>
            <a:r>
              <a:rPr lang="en-US" sz="1800" i="1" dirty="0" smtClean="0"/>
              <a:t> I</a:t>
            </a:r>
            <a:r>
              <a:rPr lang="en-US" sz="1800" i="1" baseline="-25000" dirty="0" smtClean="0"/>
              <a:t>° </a:t>
            </a:r>
            <a:r>
              <a:rPr lang="en-US" sz="1800" dirty="0" smtClean="0"/>
              <a:t>/ I  = A = a c  l .</a:t>
            </a:r>
          </a:p>
          <a:p>
            <a:pPr>
              <a:buNone/>
            </a:pPr>
            <a:r>
              <a:rPr lang="en-US" sz="1800" dirty="0" smtClean="0"/>
              <a:t> I  =  Transmitted light  .</a:t>
            </a:r>
          </a:p>
          <a:p>
            <a:pPr>
              <a:buNone/>
            </a:pPr>
            <a:r>
              <a:rPr lang="en-US" sz="1800" i="1" dirty="0" smtClean="0"/>
              <a:t>I</a:t>
            </a:r>
            <a:r>
              <a:rPr lang="en-US" sz="1800" i="1" baseline="-25000" dirty="0" smtClean="0"/>
              <a:t>° </a:t>
            </a:r>
            <a:r>
              <a:rPr lang="en-US" sz="1800" dirty="0" smtClean="0"/>
              <a:t>=  Incident light .</a:t>
            </a:r>
          </a:p>
          <a:p>
            <a:pPr>
              <a:buNone/>
            </a:pPr>
            <a:r>
              <a:rPr lang="en-US" sz="1800" dirty="0" smtClean="0"/>
              <a:t>A = Absorbance  or optical density O.D.</a:t>
            </a:r>
          </a:p>
          <a:p>
            <a:pPr>
              <a:buNone/>
            </a:pPr>
            <a:r>
              <a:rPr lang="en-US" sz="1800" dirty="0" smtClean="0"/>
              <a:t> a= Absorption coefficient  or extinction coefficient  for a particular absorbing compound .</a:t>
            </a:r>
          </a:p>
          <a:p>
            <a:pPr>
              <a:buNone/>
            </a:pPr>
            <a:r>
              <a:rPr lang="en-US" sz="1800" dirty="0" smtClean="0"/>
              <a:t>Light absorption follows an exponential rather than a linear law 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If the concentration is expressed in  </a:t>
            </a:r>
            <a:r>
              <a:rPr lang="en-US" sz="1800" dirty="0" err="1" smtClean="0"/>
              <a:t>Molarity</a:t>
            </a:r>
            <a:r>
              <a:rPr lang="en-US" sz="1800" dirty="0" smtClean="0"/>
              <a:t>   “ a “ becomes the molar absorption coefficient   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,  or Molar extinction coefficient </a:t>
            </a:r>
            <a:r>
              <a:rPr lang="en-US" sz="1800" dirty="0" smtClean="0">
                <a:latin typeface="Lucida Grande"/>
                <a:ea typeface="Lucida Grande"/>
              </a:rPr>
              <a:t>ε 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Beer – Lambert  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075240" cy="511256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latin typeface="Lucida Grande"/>
              </a:rPr>
              <a:t>If the concentration is expressed  in g/l   “ a” becomes the specific absorption coefficient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</a:t>
            </a:r>
            <a:r>
              <a:rPr lang="en-US" sz="2000" baseline="-25000" dirty="0" smtClean="0"/>
              <a:t>m  </a:t>
            </a:r>
            <a:r>
              <a:rPr lang="en-US" sz="2000" dirty="0" smtClean="0"/>
              <a:t> = a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x mw .  </a:t>
            </a:r>
          </a:p>
          <a:p>
            <a:pPr>
              <a:buNone/>
            </a:pPr>
            <a:r>
              <a:rPr lang="en-US" sz="2000" dirty="0" smtClean="0"/>
              <a:t>    a</a:t>
            </a:r>
            <a:r>
              <a:rPr lang="en-US" sz="2000" baseline="-25000" dirty="0" smtClean="0"/>
              <a:t>m   </a:t>
            </a:r>
            <a:r>
              <a:rPr lang="en-US" sz="2000" dirty="0" smtClean="0"/>
              <a:t>is most commonly  used in biochemistry  ,and  the path length   l is almost always 1cm , thus the units for   a</a:t>
            </a:r>
            <a:r>
              <a:rPr lang="en-US" sz="2000" baseline="-25000" dirty="0" smtClean="0"/>
              <a:t>m  </a:t>
            </a:r>
            <a:r>
              <a:rPr lang="en-US" sz="2000" dirty="0" smtClean="0"/>
              <a:t> is M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 .</a:t>
            </a:r>
          </a:p>
          <a:p>
            <a:pPr>
              <a:buNone/>
            </a:pPr>
            <a:r>
              <a:rPr lang="en-US" sz="2000" dirty="0" smtClean="0"/>
              <a:t>The absorption coefficient varies in different substances , it also varies with varying wave-lengths  also .</a:t>
            </a:r>
          </a:p>
          <a:p>
            <a:pPr>
              <a:buNone/>
            </a:pPr>
            <a:r>
              <a:rPr lang="en-US" sz="2000" dirty="0" smtClean="0"/>
              <a:t>  a</a:t>
            </a:r>
            <a:r>
              <a:rPr lang="en-US" sz="2000" baseline="-25000" dirty="0" smtClean="0"/>
              <a:t>m340  </a:t>
            </a:r>
            <a:r>
              <a:rPr lang="en-US" sz="2000" dirty="0" smtClean="0"/>
              <a:t> refers to the molar absorption coefficient at 340nm 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725144"/>
            <a:ext cx="3835152" cy="18262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Beer – Lambert  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075240" cy="4824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Blank solution:</a:t>
            </a:r>
          </a:p>
          <a:p>
            <a:r>
              <a:rPr lang="en-US" sz="2800" dirty="0" smtClean="0"/>
              <a:t>Blank ; is a solution that is necessary in all </a:t>
            </a:r>
            <a:r>
              <a:rPr lang="en-US" sz="2800" dirty="0" err="1" smtClean="0"/>
              <a:t>spectrophotometry</a:t>
            </a:r>
            <a:r>
              <a:rPr lang="en-US" sz="2800" dirty="0" smtClean="0"/>
              <a:t> studies . It should contain all components of the assay or test solution except the component  who’s absorbance is being measured 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Purpose of the Blank : 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dirty="0" smtClean="0"/>
              <a:t>The blank will cancel out the absorbance of the substances in the background so that  the absorbance of the tests  will be that of the compound under study only 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Note </a:t>
            </a:r>
            <a:r>
              <a:rPr lang="en-US" sz="2800" dirty="0" smtClean="0"/>
              <a:t>: Glass </a:t>
            </a:r>
            <a:r>
              <a:rPr lang="en-US" sz="2800" dirty="0" err="1" smtClean="0"/>
              <a:t>cuvettes</a:t>
            </a:r>
            <a:r>
              <a:rPr lang="en-US" sz="2800" dirty="0" smtClean="0"/>
              <a:t> are not to be used in the U.V region , since the glass itself will absorb light thus leading to a false high result .</a:t>
            </a:r>
          </a:p>
          <a:p>
            <a:pPr>
              <a:buNone/>
            </a:pPr>
            <a:r>
              <a:rPr lang="en-US" sz="2800" dirty="0" smtClean="0"/>
              <a:t>In the U.V region Quartz </a:t>
            </a:r>
            <a:r>
              <a:rPr lang="en-US" sz="2800" dirty="0" err="1" smtClean="0"/>
              <a:t>cuvettes</a:t>
            </a:r>
            <a:r>
              <a:rPr lang="en-US" sz="2800" dirty="0" smtClean="0"/>
              <a:t> are to be used .</a:t>
            </a:r>
          </a:p>
          <a:p>
            <a:pPr>
              <a:buNone/>
            </a:pPr>
            <a:endParaRPr lang="en-US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64807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Solutions Containing One Absorbing Substance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8604448" cy="633670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200" dirty="0" smtClean="0">
                <a:solidFill>
                  <a:srgbClr val="C00000"/>
                </a:solidFill>
              </a:rPr>
              <a:t>Example :</a:t>
            </a:r>
            <a:r>
              <a:rPr lang="en-US" sz="5000" dirty="0" smtClean="0">
                <a:solidFill>
                  <a:srgbClr val="C00000"/>
                </a:solidFill>
              </a:rPr>
              <a:t> A solution containing 2g/l of a light absorbing substance in a 1cm </a:t>
            </a:r>
            <a:r>
              <a:rPr lang="en-US" sz="5000" dirty="0" err="1" smtClean="0">
                <a:solidFill>
                  <a:srgbClr val="C00000"/>
                </a:solidFill>
              </a:rPr>
              <a:t>cuvette</a:t>
            </a:r>
            <a:r>
              <a:rPr lang="en-US" sz="5000" dirty="0" smtClean="0">
                <a:solidFill>
                  <a:srgbClr val="C00000"/>
                </a:solidFill>
              </a:rPr>
              <a:t> transmits 75% of the incident light at 260nm . Calculate the transmission of  a solution containing </a:t>
            </a:r>
          </a:p>
          <a:p>
            <a:pPr marL="342900" indent="-342900">
              <a:buAutoNum type="alphaLcParenR"/>
            </a:pPr>
            <a:r>
              <a:rPr lang="en-US" sz="4500" dirty="0" smtClean="0">
                <a:solidFill>
                  <a:srgbClr val="C00000"/>
                </a:solidFill>
              </a:rPr>
              <a:t>4g/l ,</a:t>
            </a:r>
          </a:p>
          <a:p>
            <a:pPr marL="342900" indent="-342900">
              <a:buAutoNum type="alphaLcParenR"/>
            </a:pPr>
            <a:r>
              <a:rPr lang="en-US" sz="4500" dirty="0" smtClean="0">
                <a:solidFill>
                  <a:srgbClr val="C00000"/>
                </a:solidFill>
              </a:rPr>
              <a:t>6g/l </a:t>
            </a:r>
            <a:r>
              <a:rPr lang="en-US" sz="4500" dirty="0" smtClean="0">
                <a:solidFill>
                  <a:srgbClr val="C00000"/>
                </a:solidFill>
              </a:rPr>
              <a:t>.</a:t>
            </a:r>
          </a:p>
          <a:p>
            <a:pPr marL="342900" indent="-342900">
              <a:buNone/>
            </a:pPr>
            <a:r>
              <a:rPr lang="en-US" sz="4500" dirty="0" smtClean="0">
                <a:solidFill>
                  <a:srgbClr val="C00000"/>
                </a:solidFill>
              </a:rPr>
              <a:t>c) If the mw is 250 calculate a</a:t>
            </a:r>
            <a:r>
              <a:rPr lang="en-US" sz="4500" baseline="-25000" dirty="0" smtClean="0">
                <a:solidFill>
                  <a:srgbClr val="C00000"/>
                </a:solidFill>
              </a:rPr>
              <a:t>m</a:t>
            </a:r>
            <a:r>
              <a:rPr lang="en-US" sz="4500" dirty="0" smtClean="0">
                <a:solidFill>
                  <a:srgbClr val="C00000"/>
                </a:solidFill>
              </a:rPr>
              <a:t>  , and calculate the absorbance in case a and b , </a:t>
            </a:r>
          </a:p>
          <a:p>
            <a:pPr marL="342900" indent="-342900">
              <a:buNone/>
            </a:pPr>
            <a:r>
              <a:rPr lang="en-US" sz="4500" dirty="0" smtClean="0">
                <a:solidFill>
                  <a:srgbClr val="C00000"/>
                </a:solidFill>
              </a:rPr>
              <a:t>d) What type of </a:t>
            </a:r>
            <a:r>
              <a:rPr lang="en-US" sz="4500" dirty="0" err="1" smtClean="0">
                <a:solidFill>
                  <a:srgbClr val="C00000"/>
                </a:solidFill>
              </a:rPr>
              <a:t>cuvette</a:t>
            </a:r>
            <a:r>
              <a:rPr lang="en-US" sz="4500" dirty="0" smtClean="0">
                <a:solidFill>
                  <a:srgbClr val="C00000"/>
                </a:solidFill>
              </a:rPr>
              <a:t> should you use here ? Why </a:t>
            </a:r>
            <a:r>
              <a:rPr lang="en-US" sz="4500" dirty="0" smtClean="0">
                <a:solidFill>
                  <a:srgbClr val="C00000"/>
                </a:solidFill>
              </a:rPr>
              <a:t>?</a:t>
            </a:r>
          </a:p>
          <a:p>
            <a:pPr marL="342900" indent="-342900">
              <a:buNone/>
            </a:pPr>
            <a:endParaRPr lang="en-US" sz="4200" dirty="0" smtClean="0">
              <a:solidFill>
                <a:srgbClr val="C00000"/>
              </a:solidFill>
            </a:endParaRPr>
          </a:p>
          <a:p>
            <a:pPr marL="342900" indent="-342900">
              <a:buNone/>
            </a:pPr>
            <a:r>
              <a:rPr lang="en-US" sz="5500" b="1" dirty="0" smtClean="0"/>
              <a:t>Since  A = Log</a:t>
            </a:r>
            <a:r>
              <a:rPr lang="en-US" sz="5500" b="1" i="1" dirty="0" smtClean="0"/>
              <a:t> I</a:t>
            </a:r>
            <a:r>
              <a:rPr lang="en-US" sz="5500" b="1" i="1" baseline="-25000" dirty="0" smtClean="0"/>
              <a:t>° </a:t>
            </a:r>
            <a:r>
              <a:rPr lang="en-US" sz="5500" b="1" dirty="0" smtClean="0"/>
              <a:t>/ I </a:t>
            </a:r>
          </a:p>
          <a:p>
            <a:pPr marL="342900" indent="-342900">
              <a:buNone/>
            </a:pPr>
            <a:r>
              <a:rPr lang="en-US" sz="5500" dirty="0" smtClean="0"/>
              <a:t>A = log 1.0 /0.75 = 0.124 </a:t>
            </a:r>
          </a:p>
          <a:p>
            <a:pPr marL="342900" indent="-342900">
              <a:buNone/>
            </a:pPr>
            <a:r>
              <a:rPr lang="en-US" sz="5500" b="1" u="sng" dirty="0" smtClean="0"/>
              <a:t>Since A = a</a:t>
            </a:r>
            <a:r>
              <a:rPr lang="en-US" sz="5500" b="1" u="sng" baseline="-25000" dirty="0" smtClean="0"/>
              <a:t>s</a:t>
            </a:r>
            <a:r>
              <a:rPr lang="en-US" sz="5500" b="1" u="sng" dirty="0" smtClean="0"/>
              <a:t> c l  </a:t>
            </a:r>
            <a:r>
              <a:rPr lang="en-US" sz="5500" dirty="0" smtClean="0"/>
              <a:t>,   thus  a</a:t>
            </a:r>
            <a:r>
              <a:rPr lang="en-US" sz="5500" baseline="-25000" dirty="0" smtClean="0"/>
              <a:t>s</a:t>
            </a:r>
            <a:r>
              <a:rPr lang="en-US" sz="5500" dirty="0" smtClean="0"/>
              <a:t> =  A /c  l  = 0.124/2 = 0.06 , so  a</a:t>
            </a:r>
            <a:r>
              <a:rPr lang="en-US" sz="5500" baseline="-25000" dirty="0" smtClean="0"/>
              <a:t>s</a:t>
            </a:r>
            <a:r>
              <a:rPr lang="en-US" sz="5500" dirty="0" smtClean="0"/>
              <a:t> = 0.06 .</a:t>
            </a:r>
          </a:p>
          <a:p>
            <a:pPr marL="342900" indent="-342900">
              <a:buNone/>
            </a:pPr>
            <a:r>
              <a:rPr lang="en-US" sz="5500" dirty="0" smtClean="0"/>
              <a:t>a)Since log </a:t>
            </a:r>
            <a:r>
              <a:rPr lang="en-US" sz="5500" i="1" dirty="0" smtClean="0"/>
              <a:t>I</a:t>
            </a:r>
            <a:r>
              <a:rPr lang="en-US" sz="5500" i="1" baseline="-25000" dirty="0" smtClean="0"/>
              <a:t>° </a:t>
            </a:r>
            <a:r>
              <a:rPr lang="en-US" sz="5500" dirty="0" smtClean="0"/>
              <a:t>/ I  = a</a:t>
            </a:r>
            <a:r>
              <a:rPr lang="en-US" sz="5500" baseline="-25000" dirty="0" smtClean="0"/>
              <a:t>s</a:t>
            </a:r>
            <a:r>
              <a:rPr lang="en-US" sz="5500" dirty="0" smtClean="0"/>
              <a:t> c l </a:t>
            </a:r>
          </a:p>
          <a:p>
            <a:pPr marL="342900" indent="-342900">
              <a:buNone/>
            </a:pPr>
            <a:r>
              <a:rPr lang="en-US" sz="5500" dirty="0" smtClean="0"/>
              <a:t>Log 1.0 – </a:t>
            </a:r>
            <a:r>
              <a:rPr lang="en-US" sz="5500" dirty="0" err="1" smtClean="0"/>
              <a:t>logI</a:t>
            </a:r>
            <a:r>
              <a:rPr lang="en-US" sz="5500" dirty="0" smtClean="0"/>
              <a:t> = 0.06 x c x l .</a:t>
            </a:r>
          </a:p>
          <a:p>
            <a:pPr marL="342900" indent="-342900">
              <a:buNone/>
            </a:pPr>
            <a:r>
              <a:rPr lang="en-US" sz="5500" dirty="0" smtClean="0"/>
              <a:t>0 – log I = 0.06 x c x l .</a:t>
            </a:r>
          </a:p>
          <a:p>
            <a:pPr marL="342900" indent="-342900">
              <a:buNone/>
            </a:pPr>
            <a:r>
              <a:rPr lang="en-US" sz="5500" dirty="0" smtClean="0"/>
              <a:t>- log I = 0.06 x 4 x 1 = - 0. 24 </a:t>
            </a:r>
          </a:p>
          <a:p>
            <a:pPr marL="342900" indent="-342900">
              <a:buNone/>
            </a:pPr>
            <a:r>
              <a:rPr lang="en-US" sz="5500" dirty="0" smtClean="0"/>
              <a:t>I = antilog - 0. 24  = 0.57 , 57% </a:t>
            </a:r>
          </a:p>
          <a:p>
            <a:pPr marL="342900" indent="-342900">
              <a:buNone/>
            </a:pPr>
            <a:r>
              <a:rPr lang="en-US" sz="5500" dirty="0" smtClean="0"/>
              <a:t>b) log </a:t>
            </a:r>
            <a:r>
              <a:rPr lang="en-US" sz="5500" i="1" dirty="0" smtClean="0"/>
              <a:t>I</a:t>
            </a:r>
            <a:r>
              <a:rPr lang="en-US" sz="5500" i="1" baseline="-25000" dirty="0" smtClean="0"/>
              <a:t>° </a:t>
            </a:r>
            <a:r>
              <a:rPr lang="en-US" sz="5500" dirty="0" smtClean="0"/>
              <a:t>/ I  = a</a:t>
            </a:r>
            <a:r>
              <a:rPr lang="en-US" sz="5500" baseline="-25000" dirty="0" smtClean="0"/>
              <a:t>s</a:t>
            </a:r>
            <a:r>
              <a:rPr lang="en-US" sz="5500" dirty="0" smtClean="0"/>
              <a:t> c l </a:t>
            </a:r>
          </a:p>
          <a:p>
            <a:pPr marL="342900" indent="-342900">
              <a:buNone/>
            </a:pPr>
            <a:r>
              <a:rPr lang="en-US" sz="5500" dirty="0" smtClean="0"/>
              <a:t>Log 1.0 – </a:t>
            </a:r>
            <a:r>
              <a:rPr lang="en-US" sz="5500" dirty="0" err="1" smtClean="0"/>
              <a:t>logI</a:t>
            </a:r>
            <a:r>
              <a:rPr lang="en-US" sz="5500" dirty="0" smtClean="0"/>
              <a:t> = 0.06 x 6 x1.</a:t>
            </a:r>
          </a:p>
          <a:p>
            <a:pPr marL="342900" indent="-342900">
              <a:buNone/>
            </a:pPr>
            <a:endParaRPr lang="en-US" sz="1600" dirty="0" smtClean="0"/>
          </a:p>
          <a:p>
            <a:pPr marL="342900" indent="-342900">
              <a:buNone/>
            </a:pP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344</TotalTime>
  <Words>1828</Words>
  <Application>Microsoft Office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Spectrophotometry </vt:lpstr>
      <vt:lpstr>Spectrophotometry</vt:lpstr>
      <vt:lpstr>Regions of the electromagnetic spectrum</vt:lpstr>
      <vt:lpstr>Spectrophotometer</vt:lpstr>
      <vt:lpstr>Spectrophotometer</vt:lpstr>
      <vt:lpstr>  Beer – Lambert   Law </vt:lpstr>
      <vt:lpstr>Beer – Lambert   Law</vt:lpstr>
      <vt:lpstr>Beer – Lambert   Law</vt:lpstr>
      <vt:lpstr> Solutions Containing One Absorbing Substance </vt:lpstr>
      <vt:lpstr>Solutions Containing One Absorbing Substance</vt:lpstr>
      <vt:lpstr>Solutions Containing One Absorbing Substance</vt:lpstr>
      <vt:lpstr>Solutions Containing One Absorbing Substance</vt:lpstr>
      <vt:lpstr>Solutions Containing One Absorbing Substance</vt:lpstr>
      <vt:lpstr>Solutions Containing Two Absorbing Substance</vt:lpstr>
      <vt:lpstr>Solutions Containing Two Absorbing Substance</vt:lpstr>
      <vt:lpstr>Solutions Containing Two Absorbing Substance</vt:lpstr>
      <vt:lpstr>Solutions Containing Two Absorbing Substance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Spectrophotometry</dc:title>
  <dc:creator>halmubarak</dc:creator>
  <cp:lastModifiedBy>aalbity</cp:lastModifiedBy>
  <cp:revision>77</cp:revision>
  <dcterms:created xsi:type="dcterms:W3CDTF">2016-11-21T08:16:19Z</dcterms:created>
  <dcterms:modified xsi:type="dcterms:W3CDTF">2017-11-06T05:52:51Z</dcterms:modified>
</cp:coreProperties>
</file>