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00" r:id="rId2"/>
    <p:sldId id="301" r:id="rId3"/>
    <p:sldId id="348" r:id="rId4"/>
    <p:sldId id="303" r:id="rId5"/>
    <p:sldId id="349" r:id="rId6"/>
    <p:sldId id="375" r:id="rId7"/>
    <p:sldId id="376" r:id="rId8"/>
    <p:sldId id="350" r:id="rId9"/>
    <p:sldId id="313" r:id="rId10"/>
    <p:sldId id="314" r:id="rId11"/>
    <p:sldId id="351" r:id="rId12"/>
    <p:sldId id="385" r:id="rId13"/>
    <p:sldId id="352" r:id="rId14"/>
    <p:sldId id="353" r:id="rId15"/>
    <p:sldId id="380" r:id="rId16"/>
    <p:sldId id="359" r:id="rId17"/>
    <p:sldId id="355" r:id="rId18"/>
    <p:sldId id="381" r:id="rId19"/>
    <p:sldId id="357" r:id="rId20"/>
    <p:sldId id="360" r:id="rId21"/>
    <p:sldId id="361" r:id="rId22"/>
    <p:sldId id="320" r:id="rId23"/>
    <p:sldId id="362" r:id="rId24"/>
    <p:sldId id="363" r:id="rId25"/>
    <p:sldId id="323" r:id="rId26"/>
    <p:sldId id="325" r:id="rId27"/>
    <p:sldId id="326" r:id="rId28"/>
    <p:sldId id="327" r:id="rId29"/>
    <p:sldId id="330" r:id="rId30"/>
    <p:sldId id="384" r:id="rId31"/>
    <p:sldId id="333" r:id="rId32"/>
    <p:sldId id="334" r:id="rId33"/>
    <p:sldId id="370" r:id="rId34"/>
    <p:sldId id="371" r:id="rId35"/>
    <p:sldId id="341" r:id="rId36"/>
    <p:sldId id="372" r:id="rId37"/>
    <p:sldId id="343" r:id="rId38"/>
    <p:sldId id="344" r:id="rId39"/>
    <p:sldId id="345" r:id="rId40"/>
    <p:sldId id="378" r:id="rId41"/>
    <p:sldId id="373" r:id="rId42"/>
    <p:sldId id="367" r:id="rId43"/>
  </p:sldIdLst>
  <p:sldSz cx="9902825" cy="6858000"/>
  <p:notesSz cx="6794500" cy="9906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9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C7D"/>
    <a:srgbClr val="FF6600"/>
    <a:srgbClr val="3366FF"/>
    <a:srgbClr val="4F79FF"/>
    <a:srgbClr val="0152AB"/>
    <a:srgbClr val="014EAB"/>
    <a:srgbClr val="DE129A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3333" autoAdjust="0"/>
    <p:restoredTop sz="95878" autoAdjust="0"/>
  </p:normalViewPr>
  <p:slideViewPr>
    <p:cSldViewPr>
      <p:cViewPr varScale="1">
        <p:scale>
          <a:sx n="70" d="100"/>
          <a:sy n="70" d="100"/>
        </p:scale>
        <p:origin x="486" y="72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28" y="-108"/>
      </p:cViewPr>
      <p:guideLst>
        <p:guide orient="horz" pos="3119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B46029-F9EE-104E-9829-F654D5A44041}" type="doc">
      <dgm:prSet loTypeId="urn:microsoft.com/office/officeart/2005/8/layout/default#1" loCatId="list" qsTypeId="urn:microsoft.com/office/officeart/2005/8/quickstyle/simple1#2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7520FF4-EEAA-8647-8512-FA6CF3FE4999}">
      <dgm:prSet phldrT="[Text]"/>
      <dgm:spPr/>
      <dgm:t>
        <a:bodyPr/>
        <a:lstStyle/>
        <a:p>
          <a:r>
            <a:rPr lang="en-GB" b="1" dirty="0" smtClean="0">
              <a:latin typeface="Helvetica" pitchFamily="34" charset="0"/>
              <a:cs typeface="Helvetica" pitchFamily="34" charset="0"/>
            </a:rPr>
            <a:t>Quality = Excellence.  Recognized only through experience </a:t>
          </a:r>
          <a:endParaRPr lang="en-US" dirty="0"/>
        </a:p>
      </dgm:t>
    </dgm:pt>
    <dgm:pt modelId="{78D200B8-18B7-AD46-8236-984FC3DFB3DB}" type="parTrans" cxnId="{762C5587-3DE1-8844-9CBB-21E7BB55036B}">
      <dgm:prSet/>
      <dgm:spPr/>
      <dgm:t>
        <a:bodyPr/>
        <a:lstStyle/>
        <a:p>
          <a:endParaRPr lang="en-US"/>
        </a:p>
      </dgm:t>
    </dgm:pt>
    <dgm:pt modelId="{93371948-9C30-E443-97F3-9F91F5C466B0}" type="sibTrans" cxnId="{762C5587-3DE1-8844-9CBB-21E7BB55036B}">
      <dgm:prSet/>
      <dgm:spPr/>
      <dgm:t>
        <a:bodyPr/>
        <a:lstStyle/>
        <a:p>
          <a:endParaRPr lang="en-US"/>
        </a:p>
      </dgm:t>
    </dgm:pt>
    <dgm:pt modelId="{28777167-2DD9-2046-9DFC-30F6C507A2E2}">
      <dgm:prSet phldrT="[Text]"/>
      <dgm:spPr/>
      <dgm:t>
        <a:bodyPr/>
        <a:lstStyle/>
        <a:p>
          <a:r>
            <a:rPr lang="en-US" b="1" dirty="0" smtClean="0">
              <a:latin typeface="Helvetica" pitchFamily="34" charset="0"/>
              <a:cs typeface="Helvetica" pitchFamily="34" charset="0"/>
            </a:rPr>
            <a:t>Manufacturing-based:</a:t>
          </a:r>
          <a:endParaRPr lang="en-US" dirty="0"/>
        </a:p>
      </dgm:t>
    </dgm:pt>
    <dgm:pt modelId="{E7AFFD2B-A2FA-2141-B040-E343B397BB79}" type="parTrans" cxnId="{42E727F3-FC50-EC4E-8AD3-3A56B0CF1DB0}">
      <dgm:prSet/>
      <dgm:spPr/>
      <dgm:t>
        <a:bodyPr/>
        <a:lstStyle/>
        <a:p>
          <a:endParaRPr lang="en-US"/>
        </a:p>
      </dgm:t>
    </dgm:pt>
    <dgm:pt modelId="{55FF3BB1-733D-614F-8702-A751AB0275E7}" type="sibTrans" cxnId="{42E727F3-FC50-EC4E-8AD3-3A56B0CF1DB0}">
      <dgm:prSet/>
      <dgm:spPr/>
      <dgm:t>
        <a:bodyPr/>
        <a:lstStyle/>
        <a:p>
          <a:endParaRPr lang="en-US"/>
        </a:p>
      </dgm:t>
    </dgm:pt>
    <dgm:pt modelId="{16470590-A5A4-DE44-868D-CC8AB0A89CC8}">
      <dgm:prSet phldrT="[Text]"/>
      <dgm:spPr/>
      <dgm:t>
        <a:bodyPr/>
        <a:lstStyle/>
        <a:p>
          <a:r>
            <a:rPr lang="en-US" b="1" dirty="0" smtClean="0">
              <a:latin typeface="Helvetica" pitchFamily="34" charset="0"/>
              <a:cs typeface="Helvetica" pitchFamily="34" charset="0"/>
            </a:rPr>
            <a:t>User-based:</a:t>
          </a:r>
          <a:endParaRPr lang="en-US" dirty="0"/>
        </a:p>
      </dgm:t>
    </dgm:pt>
    <dgm:pt modelId="{113CDD7B-DC04-2641-9569-1C4E31501EC2}" type="parTrans" cxnId="{CA891D7F-0AF1-6344-8DEA-B7673BA3A95F}">
      <dgm:prSet/>
      <dgm:spPr/>
      <dgm:t>
        <a:bodyPr/>
        <a:lstStyle/>
        <a:p>
          <a:endParaRPr lang="en-US"/>
        </a:p>
      </dgm:t>
    </dgm:pt>
    <dgm:pt modelId="{D59CEAE5-B96A-524E-AEA0-B1FD8FAB7D5D}" type="sibTrans" cxnId="{CA891D7F-0AF1-6344-8DEA-B7673BA3A95F}">
      <dgm:prSet/>
      <dgm:spPr/>
      <dgm:t>
        <a:bodyPr/>
        <a:lstStyle/>
        <a:p>
          <a:endParaRPr lang="en-US"/>
        </a:p>
      </dgm:t>
    </dgm:pt>
    <dgm:pt modelId="{246CBCA2-7638-E64E-80ED-2629D93F4707}">
      <dgm:prSet phldrT="[Text]"/>
      <dgm:spPr/>
      <dgm:t>
        <a:bodyPr/>
        <a:lstStyle/>
        <a:p>
          <a:r>
            <a:rPr lang="en-US" b="1" dirty="0" smtClean="0">
              <a:latin typeface="Helvetica" pitchFamily="34" charset="0"/>
              <a:cs typeface="Helvetica" pitchFamily="34" charset="0"/>
            </a:rPr>
            <a:t>Value-based:</a:t>
          </a:r>
          <a:endParaRPr lang="en-US" dirty="0"/>
        </a:p>
      </dgm:t>
    </dgm:pt>
    <dgm:pt modelId="{71D8DD79-18CE-264B-BA26-0C535ADD3625}" type="parTrans" cxnId="{987471CE-1222-D346-99C4-08A2738AE8CD}">
      <dgm:prSet/>
      <dgm:spPr/>
      <dgm:t>
        <a:bodyPr/>
        <a:lstStyle/>
        <a:p>
          <a:endParaRPr lang="en-US"/>
        </a:p>
      </dgm:t>
    </dgm:pt>
    <dgm:pt modelId="{C6D212F5-6776-804E-A16C-B23F3383FA9A}" type="sibTrans" cxnId="{987471CE-1222-D346-99C4-08A2738AE8CD}">
      <dgm:prSet/>
      <dgm:spPr/>
      <dgm:t>
        <a:bodyPr/>
        <a:lstStyle/>
        <a:p>
          <a:endParaRPr lang="en-US"/>
        </a:p>
      </dgm:t>
    </dgm:pt>
    <dgm:pt modelId="{5D3A3211-3D71-9B4B-9765-EDB0C0511926}">
      <dgm:prSet phldrT="[Text]"/>
      <dgm:spPr/>
      <dgm:t>
        <a:bodyPr/>
        <a:lstStyle/>
        <a:p>
          <a:r>
            <a:rPr lang="en-US" b="1" dirty="0" smtClean="0">
              <a:latin typeface="Helvetica" pitchFamily="34" charset="0"/>
              <a:cs typeface="Helvetica" pitchFamily="34" charset="0"/>
            </a:rPr>
            <a:t>Transcendent:</a:t>
          </a:r>
          <a:endParaRPr lang="en-US" dirty="0"/>
        </a:p>
      </dgm:t>
    </dgm:pt>
    <dgm:pt modelId="{92F57DA1-3136-8E40-BFA5-BF1848007F33}" type="parTrans" cxnId="{499D26F5-B708-3747-97F3-A530EF300FA8}">
      <dgm:prSet/>
      <dgm:spPr/>
      <dgm:t>
        <a:bodyPr/>
        <a:lstStyle/>
        <a:p>
          <a:endParaRPr lang="en-US"/>
        </a:p>
      </dgm:t>
    </dgm:pt>
    <dgm:pt modelId="{90CF2C0F-8A72-3E41-AA15-79842DAC1D81}" type="sibTrans" cxnId="{499D26F5-B708-3747-97F3-A530EF300FA8}">
      <dgm:prSet/>
      <dgm:spPr/>
      <dgm:t>
        <a:bodyPr/>
        <a:lstStyle/>
        <a:p>
          <a:endParaRPr lang="en-US"/>
        </a:p>
      </dgm:t>
    </dgm:pt>
    <dgm:pt modelId="{F85206BB-14A5-344A-863D-A7F218E82BDE}">
      <dgm:prSet phldrT="[Text]"/>
      <dgm:spPr/>
      <dgm:t>
        <a:bodyPr/>
        <a:lstStyle/>
        <a:p>
          <a:r>
            <a:rPr lang="en-GB" b="1" dirty="0" smtClean="0">
              <a:latin typeface="Helvetica" pitchFamily="34" charset="0"/>
              <a:cs typeface="Helvetica" pitchFamily="34" charset="0"/>
            </a:rPr>
            <a:t>Quality is in conformance to the firm’s developed specifications</a:t>
          </a:r>
          <a:endParaRPr lang="en-US" dirty="0"/>
        </a:p>
      </dgm:t>
    </dgm:pt>
    <dgm:pt modelId="{8BF6B6F8-446C-5341-BCD3-55618392CFBC}" type="parTrans" cxnId="{79054182-DE8A-0D42-A034-A09A76AB392B}">
      <dgm:prSet/>
      <dgm:spPr/>
      <dgm:t>
        <a:bodyPr/>
        <a:lstStyle/>
        <a:p>
          <a:endParaRPr lang="en-US"/>
        </a:p>
      </dgm:t>
    </dgm:pt>
    <dgm:pt modelId="{912E930D-8F2D-1F41-AB6E-F97A65F28DFB}" type="sibTrans" cxnId="{79054182-DE8A-0D42-A034-A09A76AB392B}">
      <dgm:prSet/>
      <dgm:spPr/>
      <dgm:t>
        <a:bodyPr/>
        <a:lstStyle/>
        <a:p>
          <a:endParaRPr lang="en-US"/>
        </a:p>
      </dgm:t>
    </dgm:pt>
    <dgm:pt modelId="{91985821-F6B0-CD47-AD63-54E97FBAF735}">
      <dgm:prSet phldrT="[Text]"/>
      <dgm:spPr/>
      <dgm:t>
        <a:bodyPr/>
        <a:lstStyle/>
        <a:p>
          <a:r>
            <a:rPr lang="en-GB" b="1" smtClean="0">
              <a:latin typeface="Helvetica" pitchFamily="34" charset="0"/>
              <a:cs typeface="Helvetica" pitchFamily="34" charset="0"/>
            </a:rPr>
            <a:t>Quality lies in the eyes of the beholder</a:t>
          </a:r>
          <a:endParaRPr lang="en-US" dirty="0"/>
        </a:p>
      </dgm:t>
    </dgm:pt>
    <dgm:pt modelId="{D930D156-8C19-0347-A84E-DBCD0964EDA3}" type="parTrans" cxnId="{AF5C7283-BFF7-BD40-9EFC-CC3E48729F5D}">
      <dgm:prSet/>
      <dgm:spPr/>
      <dgm:t>
        <a:bodyPr/>
        <a:lstStyle/>
        <a:p>
          <a:endParaRPr lang="en-US"/>
        </a:p>
      </dgm:t>
    </dgm:pt>
    <dgm:pt modelId="{3B0E9DF6-74E8-B044-882D-E283704E2F05}" type="sibTrans" cxnId="{AF5C7283-BFF7-BD40-9EFC-CC3E48729F5D}">
      <dgm:prSet/>
      <dgm:spPr/>
      <dgm:t>
        <a:bodyPr/>
        <a:lstStyle/>
        <a:p>
          <a:endParaRPr lang="en-US"/>
        </a:p>
      </dgm:t>
    </dgm:pt>
    <dgm:pt modelId="{677890DC-D0BD-FB47-8EC8-EB31F12A11FA}">
      <dgm:prSet phldrT="[Text]"/>
      <dgm:spPr/>
      <dgm:t>
        <a:bodyPr/>
        <a:lstStyle/>
        <a:p>
          <a:r>
            <a:rPr lang="en-GB" b="1" dirty="0" smtClean="0">
              <a:latin typeface="Helvetica" pitchFamily="34" charset="0"/>
              <a:cs typeface="Helvetica" pitchFamily="34" charset="0"/>
            </a:rPr>
            <a:t>Quality is a trade-off between price and value</a:t>
          </a:r>
          <a:endParaRPr lang="en-US" dirty="0"/>
        </a:p>
      </dgm:t>
    </dgm:pt>
    <dgm:pt modelId="{B6756625-2EE0-FC4A-8920-9741D80CA348}" type="parTrans" cxnId="{3183FD51-7B8E-EF49-8B28-5214516F7DBF}">
      <dgm:prSet/>
      <dgm:spPr/>
      <dgm:t>
        <a:bodyPr/>
        <a:lstStyle/>
        <a:p>
          <a:endParaRPr lang="en-US"/>
        </a:p>
      </dgm:t>
    </dgm:pt>
    <dgm:pt modelId="{0EC1F787-75D0-CB4E-A039-3885BE2ECA1B}" type="sibTrans" cxnId="{3183FD51-7B8E-EF49-8B28-5214516F7DBF}">
      <dgm:prSet/>
      <dgm:spPr/>
      <dgm:t>
        <a:bodyPr/>
        <a:lstStyle/>
        <a:p>
          <a:endParaRPr lang="en-US"/>
        </a:p>
      </dgm:t>
    </dgm:pt>
    <dgm:pt modelId="{3FEE5ECE-DA52-3E49-8114-42150E091DB7}" type="pres">
      <dgm:prSet presAssocID="{B0B46029-F9EE-104E-9829-F654D5A4404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EE49587-FC3B-9342-A64B-63FDA2E1BED6}" type="pres">
      <dgm:prSet presAssocID="{5D3A3211-3D71-9B4B-9765-EDB0C0511926}" presName="node" presStyleLbl="node1" presStyleIdx="0" presStyleCnt="4" custLinFactNeighborX="-2447" custLinFactNeighborY="49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3F8311-0D91-7E4B-894D-7971B96E5451}" type="pres">
      <dgm:prSet presAssocID="{90CF2C0F-8A72-3E41-AA15-79842DAC1D81}" presName="sibTrans" presStyleCnt="0"/>
      <dgm:spPr/>
      <dgm:t>
        <a:bodyPr/>
        <a:lstStyle/>
        <a:p>
          <a:endParaRPr lang="en-US"/>
        </a:p>
      </dgm:t>
    </dgm:pt>
    <dgm:pt modelId="{F160F464-4C84-C545-B77C-C7ED7B6AFE88}" type="pres">
      <dgm:prSet presAssocID="{28777167-2DD9-2046-9DFC-30F6C507A2E2}" presName="node" presStyleLbl="node1" presStyleIdx="1" presStyleCnt="4" custLinFactNeighborX="1850" custLinFactNeighborY="22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174C34-09F1-614C-9540-38C02453D2FB}" type="pres">
      <dgm:prSet presAssocID="{55FF3BB1-733D-614F-8702-A751AB0275E7}" presName="sibTrans" presStyleCnt="0"/>
      <dgm:spPr/>
      <dgm:t>
        <a:bodyPr/>
        <a:lstStyle/>
        <a:p>
          <a:endParaRPr lang="en-US"/>
        </a:p>
      </dgm:t>
    </dgm:pt>
    <dgm:pt modelId="{DA7A2E79-2E5C-0A44-B4F5-DBB6807AF75F}" type="pres">
      <dgm:prSet presAssocID="{16470590-A5A4-DE44-868D-CC8AB0A89CC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0C674D-D853-984A-A283-12597EF448ED}" type="pres">
      <dgm:prSet presAssocID="{D59CEAE5-B96A-524E-AEA0-B1FD8FAB7D5D}" presName="sibTrans" presStyleCnt="0"/>
      <dgm:spPr/>
      <dgm:t>
        <a:bodyPr/>
        <a:lstStyle/>
        <a:p>
          <a:endParaRPr lang="en-US"/>
        </a:p>
      </dgm:t>
    </dgm:pt>
    <dgm:pt modelId="{C3DE8C57-B7D0-454E-8BA5-D13EB195FB8C}" type="pres">
      <dgm:prSet presAssocID="{246CBCA2-7638-E64E-80ED-2629D93F470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FF870D-47E9-3948-A147-24DF9B927B72}" type="presOf" srcId="{16470590-A5A4-DE44-868D-CC8AB0A89CC8}" destId="{DA7A2E79-2E5C-0A44-B4F5-DBB6807AF75F}" srcOrd="0" destOrd="0" presId="urn:microsoft.com/office/officeart/2005/8/layout/default#1"/>
    <dgm:cxn modelId="{42E727F3-FC50-EC4E-8AD3-3A56B0CF1DB0}" srcId="{B0B46029-F9EE-104E-9829-F654D5A44041}" destId="{28777167-2DD9-2046-9DFC-30F6C507A2E2}" srcOrd="1" destOrd="0" parTransId="{E7AFFD2B-A2FA-2141-B040-E343B397BB79}" sibTransId="{55FF3BB1-733D-614F-8702-A751AB0275E7}"/>
    <dgm:cxn modelId="{987471CE-1222-D346-99C4-08A2738AE8CD}" srcId="{B0B46029-F9EE-104E-9829-F654D5A44041}" destId="{246CBCA2-7638-E64E-80ED-2629D93F4707}" srcOrd="3" destOrd="0" parTransId="{71D8DD79-18CE-264B-BA26-0C535ADD3625}" sibTransId="{C6D212F5-6776-804E-A16C-B23F3383FA9A}"/>
    <dgm:cxn modelId="{50159DE4-CD6E-3749-A3DC-D2A0C7D047D1}" type="presOf" srcId="{28777167-2DD9-2046-9DFC-30F6C507A2E2}" destId="{F160F464-4C84-C545-B77C-C7ED7B6AFE88}" srcOrd="0" destOrd="0" presId="urn:microsoft.com/office/officeart/2005/8/layout/default#1"/>
    <dgm:cxn modelId="{96F70409-A8D3-524B-887E-DC49E6F97FCA}" type="presOf" srcId="{5D3A3211-3D71-9B4B-9765-EDB0C0511926}" destId="{1EE49587-FC3B-9342-A64B-63FDA2E1BED6}" srcOrd="0" destOrd="0" presId="urn:microsoft.com/office/officeart/2005/8/layout/default#1"/>
    <dgm:cxn modelId="{40280BD1-EE69-8247-98F9-78888264DB0F}" type="presOf" srcId="{77520FF4-EEAA-8647-8512-FA6CF3FE4999}" destId="{1EE49587-FC3B-9342-A64B-63FDA2E1BED6}" srcOrd="0" destOrd="1" presId="urn:microsoft.com/office/officeart/2005/8/layout/default#1"/>
    <dgm:cxn modelId="{3183FD51-7B8E-EF49-8B28-5214516F7DBF}" srcId="{246CBCA2-7638-E64E-80ED-2629D93F4707}" destId="{677890DC-D0BD-FB47-8EC8-EB31F12A11FA}" srcOrd="0" destOrd="0" parTransId="{B6756625-2EE0-FC4A-8920-9741D80CA348}" sibTransId="{0EC1F787-75D0-CB4E-A039-3885BE2ECA1B}"/>
    <dgm:cxn modelId="{67D5416F-6347-7D4C-B279-F2F6F4A1C3FD}" type="presOf" srcId="{677890DC-D0BD-FB47-8EC8-EB31F12A11FA}" destId="{C3DE8C57-B7D0-454E-8BA5-D13EB195FB8C}" srcOrd="0" destOrd="1" presId="urn:microsoft.com/office/officeart/2005/8/layout/default#1"/>
    <dgm:cxn modelId="{762C5587-3DE1-8844-9CBB-21E7BB55036B}" srcId="{5D3A3211-3D71-9B4B-9765-EDB0C0511926}" destId="{77520FF4-EEAA-8647-8512-FA6CF3FE4999}" srcOrd="0" destOrd="0" parTransId="{78D200B8-18B7-AD46-8236-984FC3DFB3DB}" sibTransId="{93371948-9C30-E443-97F3-9F91F5C466B0}"/>
    <dgm:cxn modelId="{94FE0FAB-0A45-D245-9410-C5FD85B80B1A}" type="presOf" srcId="{246CBCA2-7638-E64E-80ED-2629D93F4707}" destId="{C3DE8C57-B7D0-454E-8BA5-D13EB195FB8C}" srcOrd="0" destOrd="0" presId="urn:microsoft.com/office/officeart/2005/8/layout/default#1"/>
    <dgm:cxn modelId="{F6488571-BAEE-0444-92A0-DFF786F971B2}" type="presOf" srcId="{F85206BB-14A5-344A-863D-A7F218E82BDE}" destId="{F160F464-4C84-C545-B77C-C7ED7B6AFE88}" srcOrd="0" destOrd="1" presId="urn:microsoft.com/office/officeart/2005/8/layout/default#1"/>
    <dgm:cxn modelId="{BA024B3F-3251-824D-9C38-00BF6B02FFB4}" type="presOf" srcId="{B0B46029-F9EE-104E-9829-F654D5A44041}" destId="{3FEE5ECE-DA52-3E49-8114-42150E091DB7}" srcOrd="0" destOrd="0" presId="urn:microsoft.com/office/officeart/2005/8/layout/default#1"/>
    <dgm:cxn modelId="{AF5C7283-BFF7-BD40-9EFC-CC3E48729F5D}" srcId="{16470590-A5A4-DE44-868D-CC8AB0A89CC8}" destId="{91985821-F6B0-CD47-AD63-54E97FBAF735}" srcOrd="0" destOrd="0" parTransId="{D930D156-8C19-0347-A84E-DBCD0964EDA3}" sibTransId="{3B0E9DF6-74E8-B044-882D-E283704E2F05}"/>
    <dgm:cxn modelId="{CA891D7F-0AF1-6344-8DEA-B7673BA3A95F}" srcId="{B0B46029-F9EE-104E-9829-F654D5A44041}" destId="{16470590-A5A4-DE44-868D-CC8AB0A89CC8}" srcOrd="2" destOrd="0" parTransId="{113CDD7B-DC04-2641-9569-1C4E31501EC2}" sibTransId="{D59CEAE5-B96A-524E-AEA0-B1FD8FAB7D5D}"/>
    <dgm:cxn modelId="{7C61C3D3-F198-FF4E-B36F-2FBEBA45F139}" type="presOf" srcId="{91985821-F6B0-CD47-AD63-54E97FBAF735}" destId="{DA7A2E79-2E5C-0A44-B4F5-DBB6807AF75F}" srcOrd="0" destOrd="1" presId="urn:microsoft.com/office/officeart/2005/8/layout/default#1"/>
    <dgm:cxn modelId="{79054182-DE8A-0D42-A034-A09A76AB392B}" srcId="{28777167-2DD9-2046-9DFC-30F6C507A2E2}" destId="{F85206BB-14A5-344A-863D-A7F218E82BDE}" srcOrd="0" destOrd="0" parTransId="{8BF6B6F8-446C-5341-BCD3-55618392CFBC}" sibTransId="{912E930D-8F2D-1F41-AB6E-F97A65F28DFB}"/>
    <dgm:cxn modelId="{499D26F5-B708-3747-97F3-A530EF300FA8}" srcId="{B0B46029-F9EE-104E-9829-F654D5A44041}" destId="{5D3A3211-3D71-9B4B-9765-EDB0C0511926}" srcOrd="0" destOrd="0" parTransId="{92F57DA1-3136-8E40-BFA5-BF1848007F33}" sibTransId="{90CF2C0F-8A72-3E41-AA15-79842DAC1D81}"/>
    <dgm:cxn modelId="{0E40D29C-F599-DC42-BC24-493855347D85}" type="presParOf" srcId="{3FEE5ECE-DA52-3E49-8114-42150E091DB7}" destId="{1EE49587-FC3B-9342-A64B-63FDA2E1BED6}" srcOrd="0" destOrd="0" presId="urn:microsoft.com/office/officeart/2005/8/layout/default#1"/>
    <dgm:cxn modelId="{38BE2501-EFAF-954D-B035-009E72C04992}" type="presParOf" srcId="{3FEE5ECE-DA52-3E49-8114-42150E091DB7}" destId="{4E3F8311-0D91-7E4B-894D-7971B96E5451}" srcOrd="1" destOrd="0" presId="urn:microsoft.com/office/officeart/2005/8/layout/default#1"/>
    <dgm:cxn modelId="{2CA4B33D-D47D-2F43-906A-E8D83DACF8EA}" type="presParOf" srcId="{3FEE5ECE-DA52-3E49-8114-42150E091DB7}" destId="{F160F464-4C84-C545-B77C-C7ED7B6AFE88}" srcOrd="2" destOrd="0" presId="urn:microsoft.com/office/officeart/2005/8/layout/default#1"/>
    <dgm:cxn modelId="{BCFD0CF7-6772-4542-A4C5-F88494C0A9A5}" type="presParOf" srcId="{3FEE5ECE-DA52-3E49-8114-42150E091DB7}" destId="{E4174C34-09F1-614C-9540-38C02453D2FB}" srcOrd="3" destOrd="0" presId="urn:microsoft.com/office/officeart/2005/8/layout/default#1"/>
    <dgm:cxn modelId="{69600DD2-3DD0-8941-9E42-0437B8931E79}" type="presParOf" srcId="{3FEE5ECE-DA52-3E49-8114-42150E091DB7}" destId="{DA7A2E79-2E5C-0A44-B4F5-DBB6807AF75F}" srcOrd="4" destOrd="0" presId="urn:microsoft.com/office/officeart/2005/8/layout/default#1"/>
    <dgm:cxn modelId="{F561B7EF-A37A-4040-ACFB-8A514DC46D49}" type="presParOf" srcId="{3FEE5ECE-DA52-3E49-8114-42150E091DB7}" destId="{F40C674D-D853-984A-A283-12597EF448ED}" srcOrd="5" destOrd="0" presId="urn:microsoft.com/office/officeart/2005/8/layout/default#1"/>
    <dgm:cxn modelId="{67D33EC7-DB85-DA4A-8876-77D10692E7DD}" type="presParOf" srcId="{3FEE5ECE-DA52-3E49-8114-42150E091DB7}" destId="{C3DE8C57-B7D0-454E-8BA5-D13EB195FB8C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ABBE5B-702D-424B-AEC6-BEFC451B9323}" type="doc">
      <dgm:prSet loTypeId="urn:microsoft.com/office/officeart/2005/8/layout/vList5" loCatId="list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1514E7C2-D4C6-1A45-8221-D09BB96E8E24}">
      <dgm:prSet phldrT="[Text]"/>
      <dgm:spPr/>
      <dgm:t>
        <a:bodyPr/>
        <a:lstStyle/>
        <a:p>
          <a:r>
            <a:rPr lang="en-US" b="1" smtClean="0">
              <a:latin typeface="Helvetica" pitchFamily="34" charset="0"/>
              <a:cs typeface="Helvetica" pitchFamily="34" charset="0"/>
            </a:rPr>
            <a:t>Tangibles</a:t>
          </a:r>
          <a:endParaRPr lang="en-US" dirty="0"/>
        </a:p>
      </dgm:t>
    </dgm:pt>
    <dgm:pt modelId="{B8DC1552-55BD-2F4F-A707-DF6D9489B2E8}" type="parTrans" cxnId="{B709EDD7-26E1-D849-90A4-EFEEDF5B436F}">
      <dgm:prSet/>
      <dgm:spPr/>
      <dgm:t>
        <a:bodyPr/>
        <a:lstStyle/>
        <a:p>
          <a:endParaRPr lang="en-US"/>
        </a:p>
      </dgm:t>
    </dgm:pt>
    <dgm:pt modelId="{D4BFF45C-0440-F246-A01D-14AC324F4A8D}" type="sibTrans" cxnId="{B709EDD7-26E1-D849-90A4-EFEEDF5B436F}">
      <dgm:prSet/>
      <dgm:spPr/>
      <dgm:t>
        <a:bodyPr/>
        <a:lstStyle/>
        <a:p>
          <a:endParaRPr lang="en-US"/>
        </a:p>
      </dgm:t>
    </dgm:pt>
    <dgm:pt modelId="{5362BC13-D2B3-2C41-91CF-7B6C545F5D57}">
      <dgm:prSet phldrT="[Text]"/>
      <dgm:spPr/>
      <dgm:t>
        <a:bodyPr/>
        <a:lstStyle/>
        <a:p>
          <a:r>
            <a:rPr lang="en-US" b="1" dirty="0" smtClean="0">
              <a:latin typeface="Helvetica" pitchFamily="34" charset="0"/>
              <a:cs typeface="Helvetica" pitchFamily="34" charset="0"/>
            </a:rPr>
            <a:t>Reliability</a:t>
          </a:r>
          <a:endParaRPr lang="en-US" dirty="0"/>
        </a:p>
      </dgm:t>
    </dgm:pt>
    <dgm:pt modelId="{869FA58C-2982-E847-A67E-4A193CDCBF1F}" type="parTrans" cxnId="{DB717BC0-7943-5647-A486-4F90C71845BB}">
      <dgm:prSet/>
      <dgm:spPr/>
      <dgm:t>
        <a:bodyPr/>
        <a:lstStyle/>
        <a:p>
          <a:endParaRPr lang="en-US"/>
        </a:p>
      </dgm:t>
    </dgm:pt>
    <dgm:pt modelId="{515660ED-461D-4742-82F3-DD0A74644BC5}" type="sibTrans" cxnId="{DB717BC0-7943-5647-A486-4F90C71845BB}">
      <dgm:prSet/>
      <dgm:spPr/>
      <dgm:t>
        <a:bodyPr/>
        <a:lstStyle/>
        <a:p>
          <a:endParaRPr lang="en-US"/>
        </a:p>
      </dgm:t>
    </dgm:pt>
    <dgm:pt modelId="{5924840A-FE80-8044-A697-D59C420473C9}">
      <dgm:prSet phldrT="[Text]"/>
      <dgm:spPr/>
      <dgm:t>
        <a:bodyPr/>
        <a:lstStyle/>
        <a:p>
          <a:r>
            <a:rPr lang="en-US" b="1" smtClean="0">
              <a:latin typeface="Helvetica" pitchFamily="34" charset="0"/>
              <a:cs typeface="Helvetica" pitchFamily="34" charset="0"/>
            </a:rPr>
            <a:t>Responsiveness</a:t>
          </a:r>
          <a:endParaRPr lang="en-US" dirty="0"/>
        </a:p>
      </dgm:t>
    </dgm:pt>
    <dgm:pt modelId="{A09C3C7F-8798-594C-A9FF-C6C4B0FC5395}" type="parTrans" cxnId="{C3713E13-856F-D742-A1B3-DBD55667EBD1}">
      <dgm:prSet/>
      <dgm:spPr/>
      <dgm:t>
        <a:bodyPr/>
        <a:lstStyle/>
        <a:p>
          <a:endParaRPr lang="en-US"/>
        </a:p>
      </dgm:t>
    </dgm:pt>
    <dgm:pt modelId="{E813B15E-F1DD-184B-B630-BE316610040C}" type="sibTrans" cxnId="{C3713E13-856F-D742-A1B3-DBD55667EBD1}">
      <dgm:prSet/>
      <dgm:spPr/>
      <dgm:t>
        <a:bodyPr/>
        <a:lstStyle/>
        <a:p>
          <a:endParaRPr lang="en-US"/>
        </a:p>
      </dgm:t>
    </dgm:pt>
    <dgm:pt modelId="{AC3504C1-698A-C542-8F0C-8B177A0C9F3F}">
      <dgm:prSet phldrT="[Text]"/>
      <dgm:spPr/>
      <dgm:t>
        <a:bodyPr/>
        <a:lstStyle/>
        <a:p>
          <a:r>
            <a:rPr lang="en-US" b="1" smtClean="0">
              <a:latin typeface="Helvetica" pitchFamily="34" charset="0"/>
              <a:cs typeface="Helvetica" pitchFamily="34" charset="0"/>
            </a:rPr>
            <a:t>Appearance of physical elements</a:t>
          </a:r>
          <a:endParaRPr lang="en-US"/>
        </a:p>
      </dgm:t>
    </dgm:pt>
    <dgm:pt modelId="{E7BD6361-9271-C74F-9142-0D08DEB15359}" type="parTrans" cxnId="{A4D9DE25-12D2-074D-9837-C4AB9697ECA1}">
      <dgm:prSet/>
      <dgm:spPr/>
      <dgm:t>
        <a:bodyPr/>
        <a:lstStyle/>
        <a:p>
          <a:endParaRPr lang="en-US"/>
        </a:p>
      </dgm:t>
    </dgm:pt>
    <dgm:pt modelId="{E16E1EFA-6082-4847-8AE8-944CDE5F845F}" type="sibTrans" cxnId="{A4D9DE25-12D2-074D-9837-C4AB9697ECA1}">
      <dgm:prSet/>
      <dgm:spPr/>
      <dgm:t>
        <a:bodyPr/>
        <a:lstStyle/>
        <a:p>
          <a:endParaRPr lang="en-US"/>
        </a:p>
      </dgm:t>
    </dgm:pt>
    <dgm:pt modelId="{7B6971D9-4BFB-5240-88C9-A30269C70A83}">
      <dgm:prSet phldrT="[Text]"/>
      <dgm:spPr/>
      <dgm:t>
        <a:bodyPr/>
        <a:lstStyle/>
        <a:p>
          <a:r>
            <a:rPr lang="en-US" b="1" dirty="0" smtClean="0">
              <a:latin typeface="Helvetica" pitchFamily="34" charset="0"/>
              <a:cs typeface="Helvetica" pitchFamily="34" charset="0"/>
            </a:rPr>
            <a:t>Dependable and accurate performance</a:t>
          </a:r>
          <a:endParaRPr lang="en-US" dirty="0"/>
        </a:p>
      </dgm:t>
    </dgm:pt>
    <dgm:pt modelId="{11292C16-678A-6E41-9DFC-65DA10E0282F}" type="parTrans" cxnId="{AD99C915-5152-8C44-93A2-E9E211954202}">
      <dgm:prSet/>
      <dgm:spPr/>
      <dgm:t>
        <a:bodyPr/>
        <a:lstStyle/>
        <a:p>
          <a:endParaRPr lang="en-US"/>
        </a:p>
      </dgm:t>
    </dgm:pt>
    <dgm:pt modelId="{8F79B44B-E9B2-D34A-8E2A-6A2EF048F861}" type="sibTrans" cxnId="{AD99C915-5152-8C44-93A2-E9E211954202}">
      <dgm:prSet/>
      <dgm:spPr/>
      <dgm:t>
        <a:bodyPr/>
        <a:lstStyle/>
        <a:p>
          <a:endParaRPr lang="en-US"/>
        </a:p>
      </dgm:t>
    </dgm:pt>
    <dgm:pt modelId="{750DC590-1C05-E446-A2E9-F90581D5015A}">
      <dgm:prSet phldrT="[Text]"/>
      <dgm:spPr/>
      <dgm:t>
        <a:bodyPr/>
        <a:lstStyle/>
        <a:p>
          <a:r>
            <a:rPr lang="en-US" b="1" smtClean="0">
              <a:latin typeface="Helvetica" pitchFamily="34" charset="0"/>
              <a:cs typeface="Helvetica" pitchFamily="34" charset="0"/>
            </a:rPr>
            <a:t>Promptness; helpfulness</a:t>
          </a:r>
          <a:endParaRPr lang="en-US" dirty="0"/>
        </a:p>
      </dgm:t>
    </dgm:pt>
    <dgm:pt modelId="{876CCBAE-668A-7840-B839-5A62AD6DC970}" type="parTrans" cxnId="{7C2D2C49-A8B2-3E48-BE56-FD624245A815}">
      <dgm:prSet/>
      <dgm:spPr/>
      <dgm:t>
        <a:bodyPr/>
        <a:lstStyle/>
        <a:p>
          <a:endParaRPr lang="en-US"/>
        </a:p>
      </dgm:t>
    </dgm:pt>
    <dgm:pt modelId="{7D9B1BB0-6771-8F4D-9633-FE383CFB5FE8}" type="sibTrans" cxnId="{7C2D2C49-A8B2-3E48-BE56-FD624245A815}">
      <dgm:prSet/>
      <dgm:spPr/>
      <dgm:t>
        <a:bodyPr/>
        <a:lstStyle/>
        <a:p>
          <a:endParaRPr lang="en-US"/>
        </a:p>
      </dgm:t>
    </dgm:pt>
    <dgm:pt modelId="{1836DA40-22EC-134A-904B-D12304B27881}">
      <dgm:prSet phldrT="[Text]"/>
      <dgm:spPr/>
      <dgm:t>
        <a:bodyPr/>
        <a:lstStyle/>
        <a:p>
          <a:r>
            <a:rPr lang="en-US" b="1" smtClean="0">
              <a:latin typeface="Helvetica" pitchFamily="34" charset="0"/>
              <a:cs typeface="Helvetica" pitchFamily="34" charset="0"/>
            </a:rPr>
            <a:t>Assurance</a:t>
          </a:r>
          <a:endParaRPr lang="en-US" dirty="0"/>
        </a:p>
      </dgm:t>
    </dgm:pt>
    <dgm:pt modelId="{5CBB76EA-1630-EC49-9664-D6ADA4BAD7DA}" type="parTrans" cxnId="{D37B22E8-96C2-4B49-8CD6-F96C248F2A55}">
      <dgm:prSet/>
      <dgm:spPr/>
      <dgm:t>
        <a:bodyPr/>
        <a:lstStyle/>
        <a:p>
          <a:endParaRPr lang="en-US"/>
        </a:p>
      </dgm:t>
    </dgm:pt>
    <dgm:pt modelId="{CC3C1868-F58F-1D4E-9225-C8738249F820}" type="sibTrans" cxnId="{D37B22E8-96C2-4B49-8CD6-F96C248F2A55}">
      <dgm:prSet/>
      <dgm:spPr/>
      <dgm:t>
        <a:bodyPr/>
        <a:lstStyle/>
        <a:p>
          <a:endParaRPr lang="en-US"/>
        </a:p>
      </dgm:t>
    </dgm:pt>
    <dgm:pt modelId="{587465D8-955A-3E49-A8B1-3A2FDF317CE3}">
      <dgm:prSet phldrT="[Text]"/>
      <dgm:spPr/>
      <dgm:t>
        <a:bodyPr/>
        <a:lstStyle/>
        <a:p>
          <a:r>
            <a:rPr lang="en-US" b="1" smtClean="0">
              <a:latin typeface="Helvetica" pitchFamily="34" charset="0"/>
              <a:cs typeface="Helvetica" pitchFamily="34" charset="0"/>
            </a:rPr>
            <a:t>Competence, courtesy, credibility, security</a:t>
          </a:r>
          <a:endParaRPr lang="en-US" dirty="0"/>
        </a:p>
      </dgm:t>
    </dgm:pt>
    <dgm:pt modelId="{911DFC52-2A01-604D-A75C-B0A432311BF9}" type="parTrans" cxnId="{CB62B234-7C71-BB4E-AC20-22023B9DFFDE}">
      <dgm:prSet/>
      <dgm:spPr/>
      <dgm:t>
        <a:bodyPr/>
        <a:lstStyle/>
        <a:p>
          <a:endParaRPr lang="en-US"/>
        </a:p>
      </dgm:t>
    </dgm:pt>
    <dgm:pt modelId="{3D94D7E0-D052-0549-B889-AEC2C419C640}" type="sibTrans" cxnId="{CB62B234-7C71-BB4E-AC20-22023B9DFFDE}">
      <dgm:prSet/>
      <dgm:spPr/>
      <dgm:t>
        <a:bodyPr/>
        <a:lstStyle/>
        <a:p>
          <a:endParaRPr lang="en-US"/>
        </a:p>
      </dgm:t>
    </dgm:pt>
    <dgm:pt modelId="{2ED20097-C842-4746-8894-6DC49FBDF8C1}">
      <dgm:prSet phldrT="[Text]"/>
      <dgm:spPr/>
      <dgm:t>
        <a:bodyPr/>
        <a:lstStyle/>
        <a:p>
          <a:r>
            <a:rPr lang="en-US" b="1" dirty="0" smtClean="0">
              <a:latin typeface="Helvetica" pitchFamily="34" charset="0"/>
              <a:cs typeface="Helvetica" pitchFamily="34" charset="0"/>
            </a:rPr>
            <a:t>Empathy</a:t>
          </a:r>
          <a:endParaRPr lang="en-US" dirty="0"/>
        </a:p>
      </dgm:t>
    </dgm:pt>
    <dgm:pt modelId="{B1A5D5C3-125A-344B-82B0-33477AD86976}" type="parTrans" cxnId="{A503759D-A91E-674A-9CBD-98C732842545}">
      <dgm:prSet/>
      <dgm:spPr/>
      <dgm:t>
        <a:bodyPr/>
        <a:lstStyle/>
        <a:p>
          <a:endParaRPr lang="en-US"/>
        </a:p>
      </dgm:t>
    </dgm:pt>
    <dgm:pt modelId="{8EFEA10A-1332-4340-9597-8D2552FED11B}" type="sibTrans" cxnId="{A503759D-A91E-674A-9CBD-98C732842545}">
      <dgm:prSet/>
      <dgm:spPr/>
      <dgm:t>
        <a:bodyPr/>
        <a:lstStyle/>
        <a:p>
          <a:endParaRPr lang="en-US"/>
        </a:p>
      </dgm:t>
    </dgm:pt>
    <dgm:pt modelId="{A40BB64F-66C4-4E43-97BE-0199141CA9A9}">
      <dgm:prSet phldrT="[Text]"/>
      <dgm:spPr/>
      <dgm:t>
        <a:bodyPr/>
        <a:lstStyle/>
        <a:p>
          <a:r>
            <a:rPr lang="en-US" b="1" dirty="0" smtClean="0">
              <a:latin typeface="Helvetica" pitchFamily="34" charset="0"/>
              <a:cs typeface="Helvetica" pitchFamily="34" charset="0"/>
            </a:rPr>
            <a:t>Easy access, good communication, understanding of customer</a:t>
          </a:r>
          <a:endParaRPr lang="en-US" dirty="0"/>
        </a:p>
      </dgm:t>
    </dgm:pt>
    <dgm:pt modelId="{254F715F-8637-7B40-A148-C51AA1ACB1E0}" type="parTrans" cxnId="{C740E8B4-E4FA-8542-888A-56422AA5B0FA}">
      <dgm:prSet/>
      <dgm:spPr/>
      <dgm:t>
        <a:bodyPr/>
        <a:lstStyle/>
        <a:p>
          <a:endParaRPr lang="en-US"/>
        </a:p>
      </dgm:t>
    </dgm:pt>
    <dgm:pt modelId="{69113409-3992-4A40-AA8B-47023180E369}" type="sibTrans" cxnId="{C740E8B4-E4FA-8542-888A-56422AA5B0FA}">
      <dgm:prSet/>
      <dgm:spPr/>
      <dgm:t>
        <a:bodyPr/>
        <a:lstStyle/>
        <a:p>
          <a:endParaRPr lang="en-US"/>
        </a:p>
      </dgm:t>
    </dgm:pt>
    <dgm:pt modelId="{82E96119-53AB-3947-A4CB-B98F9819AA09}" type="pres">
      <dgm:prSet presAssocID="{ACABBE5B-702D-424B-AEC6-BEFC451B93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7CFA64C-E04D-9D49-B5CF-E81A55DCB522}" type="pres">
      <dgm:prSet presAssocID="{1514E7C2-D4C6-1A45-8221-D09BB96E8E24}" presName="linNode" presStyleCnt="0"/>
      <dgm:spPr/>
    </dgm:pt>
    <dgm:pt modelId="{966AF168-39E7-064C-9CE1-48A3103F39AF}" type="pres">
      <dgm:prSet presAssocID="{1514E7C2-D4C6-1A45-8221-D09BB96E8E24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2B2F01-F911-2B46-B5D7-7629B13348D1}" type="pres">
      <dgm:prSet presAssocID="{1514E7C2-D4C6-1A45-8221-D09BB96E8E24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AD0B7A-4B16-CE45-93B1-AC7587AAE8F0}" type="pres">
      <dgm:prSet presAssocID="{D4BFF45C-0440-F246-A01D-14AC324F4A8D}" presName="sp" presStyleCnt="0"/>
      <dgm:spPr/>
    </dgm:pt>
    <dgm:pt modelId="{A3571F2E-7811-FA49-9B53-2598E37A357A}" type="pres">
      <dgm:prSet presAssocID="{5362BC13-D2B3-2C41-91CF-7B6C545F5D57}" presName="linNode" presStyleCnt="0"/>
      <dgm:spPr/>
    </dgm:pt>
    <dgm:pt modelId="{B67515B1-ADEB-5643-9E5A-50C5BA4633CB}" type="pres">
      <dgm:prSet presAssocID="{5362BC13-D2B3-2C41-91CF-7B6C545F5D57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0F70A-E847-624A-811B-3556F9B810A7}" type="pres">
      <dgm:prSet presAssocID="{5362BC13-D2B3-2C41-91CF-7B6C545F5D57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8254B9-D012-324C-BE98-2435244E8154}" type="pres">
      <dgm:prSet presAssocID="{515660ED-461D-4742-82F3-DD0A74644BC5}" presName="sp" presStyleCnt="0"/>
      <dgm:spPr/>
    </dgm:pt>
    <dgm:pt modelId="{080DEFE0-6AA9-9140-B574-29A81BE99751}" type="pres">
      <dgm:prSet presAssocID="{5924840A-FE80-8044-A697-D59C420473C9}" presName="linNode" presStyleCnt="0"/>
      <dgm:spPr/>
    </dgm:pt>
    <dgm:pt modelId="{CE8D3D37-34D6-A64B-98BC-53FB97277400}" type="pres">
      <dgm:prSet presAssocID="{5924840A-FE80-8044-A697-D59C420473C9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A24BB7-2551-4346-A3D8-7A40242062E7}" type="pres">
      <dgm:prSet presAssocID="{5924840A-FE80-8044-A697-D59C420473C9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2EB405-C45D-4A48-80C3-F0C559948353}" type="pres">
      <dgm:prSet presAssocID="{E813B15E-F1DD-184B-B630-BE316610040C}" presName="sp" presStyleCnt="0"/>
      <dgm:spPr/>
    </dgm:pt>
    <dgm:pt modelId="{5B82B6E4-2043-0F40-A915-29FABCBFEE4A}" type="pres">
      <dgm:prSet presAssocID="{1836DA40-22EC-134A-904B-D12304B27881}" presName="linNode" presStyleCnt="0"/>
      <dgm:spPr/>
    </dgm:pt>
    <dgm:pt modelId="{BE515D92-DB4C-4345-8E4F-2260239EFE40}" type="pres">
      <dgm:prSet presAssocID="{1836DA40-22EC-134A-904B-D12304B27881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07DD92-5FA9-9D44-8A55-6F75EC6C243A}" type="pres">
      <dgm:prSet presAssocID="{1836DA40-22EC-134A-904B-D12304B27881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8022A-7F1C-0543-A80C-AC0ACFBB8619}" type="pres">
      <dgm:prSet presAssocID="{CC3C1868-F58F-1D4E-9225-C8738249F820}" presName="sp" presStyleCnt="0"/>
      <dgm:spPr/>
    </dgm:pt>
    <dgm:pt modelId="{BC808D29-96B6-C840-98CF-FB9E727FE973}" type="pres">
      <dgm:prSet presAssocID="{2ED20097-C842-4746-8894-6DC49FBDF8C1}" presName="linNode" presStyleCnt="0"/>
      <dgm:spPr/>
    </dgm:pt>
    <dgm:pt modelId="{67024813-2AE6-2D42-8FA0-E97FB0DCCA94}" type="pres">
      <dgm:prSet presAssocID="{2ED20097-C842-4746-8894-6DC49FBDF8C1}" presName="parentText" presStyleLbl="node1" presStyleIdx="4" presStyleCnt="5" custLinFactNeighborX="518" custLinFactNeighborY="340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C8743-F6AC-8146-9226-81CF6D502A52}" type="pres">
      <dgm:prSet presAssocID="{2ED20097-C842-4746-8894-6DC49FBDF8C1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37B22E8-96C2-4B49-8CD6-F96C248F2A55}" srcId="{ACABBE5B-702D-424B-AEC6-BEFC451B9323}" destId="{1836DA40-22EC-134A-904B-D12304B27881}" srcOrd="3" destOrd="0" parTransId="{5CBB76EA-1630-EC49-9664-D6ADA4BAD7DA}" sibTransId="{CC3C1868-F58F-1D4E-9225-C8738249F820}"/>
    <dgm:cxn modelId="{EBB8B5DE-FE39-4A42-A2E4-02B4BB190E88}" type="presOf" srcId="{ACABBE5B-702D-424B-AEC6-BEFC451B9323}" destId="{82E96119-53AB-3947-A4CB-B98F9819AA09}" srcOrd="0" destOrd="0" presId="urn:microsoft.com/office/officeart/2005/8/layout/vList5"/>
    <dgm:cxn modelId="{058ADDEE-2C4F-224B-86FE-07DCB314F44C}" type="presOf" srcId="{5924840A-FE80-8044-A697-D59C420473C9}" destId="{CE8D3D37-34D6-A64B-98BC-53FB97277400}" srcOrd="0" destOrd="0" presId="urn:microsoft.com/office/officeart/2005/8/layout/vList5"/>
    <dgm:cxn modelId="{AD99C915-5152-8C44-93A2-E9E211954202}" srcId="{5362BC13-D2B3-2C41-91CF-7B6C545F5D57}" destId="{7B6971D9-4BFB-5240-88C9-A30269C70A83}" srcOrd="0" destOrd="0" parTransId="{11292C16-678A-6E41-9DFC-65DA10E0282F}" sibTransId="{8F79B44B-E9B2-D34A-8E2A-6A2EF048F861}"/>
    <dgm:cxn modelId="{A4D9DE25-12D2-074D-9837-C4AB9697ECA1}" srcId="{1514E7C2-D4C6-1A45-8221-D09BB96E8E24}" destId="{AC3504C1-698A-C542-8F0C-8B177A0C9F3F}" srcOrd="0" destOrd="0" parTransId="{E7BD6361-9271-C74F-9142-0D08DEB15359}" sibTransId="{E16E1EFA-6082-4847-8AE8-944CDE5F845F}"/>
    <dgm:cxn modelId="{FC861EAE-0185-0D47-BFA4-15AD73898039}" type="presOf" srcId="{5362BC13-D2B3-2C41-91CF-7B6C545F5D57}" destId="{B67515B1-ADEB-5643-9E5A-50C5BA4633CB}" srcOrd="0" destOrd="0" presId="urn:microsoft.com/office/officeart/2005/8/layout/vList5"/>
    <dgm:cxn modelId="{CB62B234-7C71-BB4E-AC20-22023B9DFFDE}" srcId="{1836DA40-22EC-134A-904B-D12304B27881}" destId="{587465D8-955A-3E49-A8B1-3A2FDF317CE3}" srcOrd="0" destOrd="0" parTransId="{911DFC52-2A01-604D-A75C-B0A432311BF9}" sibTransId="{3D94D7E0-D052-0549-B889-AEC2C419C640}"/>
    <dgm:cxn modelId="{C740E8B4-E4FA-8542-888A-56422AA5B0FA}" srcId="{2ED20097-C842-4746-8894-6DC49FBDF8C1}" destId="{A40BB64F-66C4-4E43-97BE-0199141CA9A9}" srcOrd="0" destOrd="0" parTransId="{254F715F-8637-7B40-A148-C51AA1ACB1E0}" sibTransId="{69113409-3992-4A40-AA8B-47023180E369}"/>
    <dgm:cxn modelId="{5CAA2569-813E-B24F-9BA3-812B2F0E946F}" type="presOf" srcId="{A40BB64F-66C4-4E43-97BE-0199141CA9A9}" destId="{738C8743-F6AC-8146-9226-81CF6D502A52}" srcOrd="0" destOrd="0" presId="urn:microsoft.com/office/officeart/2005/8/layout/vList5"/>
    <dgm:cxn modelId="{9F97BC9F-EE52-6F45-BC37-8A0324F15C08}" type="presOf" srcId="{7B6971D9-4BFB-5240-88C9-A30269C70A83}" destId="{4A00F70A-E847-624A-811B-3556F9B810A7}" srcOrd="0" destOrd="0" presId="urn:microsoft.com/office/officeart/2005/8/layout/vList5"/>
    <dgm:cxn modelId="{1021319C-1502-1F4D-AACA-A9115CBED9A5}" type="presOf" srcId="{AC3504C1-698A-C542-8F0C-8B177A0C9F3F}" destId="{652B2F01-F911-2B46-B5D7-7629B13348D1}" srcOrd="0" destOrd="0" presId="urn:microsoft.com/office/officeart/2005/8/layout/vList5"/>
    <dgm:cxn modelId="{8ECF3458-145B-B645-B78F-3FC7DB7813DB}" type="presOf" srcId="{2ED20097-C842-4746-8894-6DC49FBDF8C1}" destId="{67024813-2AE6-2D42-8FA0-E97FB0DCCA94}" srcOrd="0" destOrd="0" presId="urn:microsoft.com/office/officeart/2005/8/layout/vList5"/>
    <dgm:cxn modelId="{DB717BC0-7943-5647-A486-4F90C71845BB}" srcId="{ACABBE5B-702D-424B-AEC6-BEFC451B9323}" destId="{5362BC13-D2B3-2C41-91CF-7B6C545F5D57}" srcOrd="1" destOrd="0" parTransId="{869FA58C-2982-E847-A67E-4A193CDCBF1F}" sibTransId="{515660ED-461D-4742-82F3-DD0A74644BC5}"/>
    <dgm:cxn modelId="{8D85A1D2-7F3C-3F44-92DB-74B38BA73235}" type="presOf" srcId="{587465D8-955A-3E49-A8B1-3A2FDF317CE3}" destId="{3607DD92-5FA9-9D44-8A55-6F75EC6C243A}" srcOrd="0" destOrd="0" presId="urn:microsoft.com/office/officeart/2005/8/layout/vList5"/>
    <dgm:cxn modelId="{1C389313-2C4B-F04B-9C40-C2BBE45CE79E}" type="presOf" srcId="{1836DA40-22EC-134A-904B-D12304B27881}" destId="{BE515D92-DB4C-4345-8E4F-2260239EFE40}" srcOrd="0" destOrd="0" presId="urn:microsoft.com/office/officeart/2005/8/layout/vList5"/>
    <dgm:cxn modelId="{7C2D2C49-A8B2-3E48-BE56-FD624245A815}" srcId="{5924840A-FE80-8044-A697-D59C420473C9}" destId="{750DC590-1C05-E446-A2E9-F90581D5015A}" srcOrd="0" destOrd="0" parTransId="{876CCBAE-668A-7840-B839-5A62AD6DC970}" sibTransId="{7D9B1BB0-6771-8F4D-9633-FE383CFB5FE8}"/>
    <dgm:cxn modelId="{B709EDD7-26E1-D849-90A4-EFEEDF5B436F}" srcId="{ACABBE5B-702D-424B-AEC6-BEFC451B9323}" destId="{1514E7C2-D4C6-1A45-8221-D09BB96E8E24}" srcOrd="0" destOrd="0" parTransId="{B8DC1552-55BD-2F4F-A707-DF6D9489B2E8}" sibTransId="{D4BFF45C-0440-F246-A01D-14AC324F4A8D}"/>
    <dgm:cxn modelId="{A503759D-A91E-674A-9CBD-98C732842545}" srcId="{ACABBE5B-702D-424B-AEC6-BEFC451B9323}" destId="{2ED20097-C842-4746-8894-6DC49FBDF8C1}" srcOrd="4" destOrd="0" parTransId="{B1A5D5C3-125A-344B-82B0-33477AD86976}" sibTransId="{8EFEA10A-1332-4340-9597-8D2552FED11B}"/>
    <dgm:cxn modelId="{F7089ADE-C4E9-8048-B107-5ABB26D3F6E7}" type="presOf" srcId="{750DC590-1C05-E446-A2E9-F90581D5015A}" destId="{6BA24BB7-2551-4346-A3D8-7A40242062E7}" srcOrd="0" destOrd="0" presId="urn:microsoft.com/office/officeart/2005/8/layout/vList5"/>
    <dgm:cxn modelId="{C3713E13-856F-D742-A1B3-DBD55667EBD1}" srcId="{ACABBE5B-702D-424B-AEC6-BEFC451B9323}" destId="{5924840A-FE80-8044-A697-D59C420473C9}" srcOrd="2" destOrd="0" parTransId="{A09C3C7F-8798-594C-A9FF-C6C4B0FC5395}" sibTransId="{E813B15E-F1DD-184B-B630-BE316610040C}"/>
    <dgm:cxn modelId="{72E2E650-FB0B-E845-8EDA-058F95F09A1B}" type="presOf" srcId="{1514E7C2-D4C6-1A45-8221-D09BB96E8E24}" destId="{966AF168-39E7-064C-9CE1-48A3103F39AF}" srcOrd="0" destOrd="0" presId="urn:microsoft.com/office/officeart/2005/8/layout/vList5"/>
    <dgm:cxn modelId="{A26A06FB-B517-414C-BCBF-9C73BFACF0F5}" type="presParOf" srcId="{82E96119-53AB-3947-A4CB-B98F9819AA09}" destId="{57CFA64C-E04D-9D49-B5CF-E81A55DCB522}" srcOrd="0" destOrd="0" presId="urn:microsoft.com/office/officeart/2005/8/layout/vList5"/>
    <dgm:cxn modelId="{BD34A4CC-B826-2446-9B20-B485E80583BF}" type="presParOf" srcId="{57CFA64C-E04D-9D49-B5CF-E81A55DCB522}" destId="{966AF168-39E7-064C-9CE1-48A3103F39AF}" srcOrd="0" destOrd="0" presId="urn:microsoft.com/office/officeart/2005/8/layout/vList5"/>
    <dgm:cxn modelId="{C1767F6E-0582-C243-8D06-2AE28E6CC7EC}" type="presParOf" srcId="{57CFA64C-E04D-9D49-B5CF-E81A55DCB522}" destId="{652B2F01-F911-2B46-B5D7-7629B13348D1}" srcOrd="1" destOrd="0" presId="urn:microsoft.com/office/officeart/2005/8/layout/vList5"/>
    <dgm:cxn modelId="{E36D61B7-BB01-8348-9000-EB79B66FD474}" type="presParOf" srcId="{82E96119-53AB-3947-A4CB-B98F9819AA09}" destId="{DAAD0B7A-4B16-CE45-93B1-AC7587AAE8F0}" srcOrd="1" destOrd="0" presId="urn:microsoft.com/office/officeart/2005/8/layout/vList5"/>
    <dgm:cxn modelId="{5F49A68A-BAFF-6243-B00C-8E89A52B94A7}" type="presParOf" srcId="{82E96119-53AB-3947-A4CB-B98F9819AA09}" destId="{A3571F2E-7811-FA49-9B53-2598E37A357A}" srcOrd="2" destOrd="0" presId="urn:microsoft.com/office/officeart/2005/8/layout/vList5"/>
    <dgm:cxn modelId="{1A329977-D4FC-964A-A398-74FCA663761B}" type="presParOf" srcId="{A3571F2E-7811-FA49-9B53-2598E37A357A}" destId="{B67515B1-ADEB-5643-9E5A-50C5BA4633CB}" srcOrd="0" destOrd="0" presId="urn:microsoft.com/office/officeart/2005/8/layout/vList5"/>
    <dgm:cxn modelId="{4A107057-F2BC-3C4A-A909-1978A192FA26}" type="presParOf" srcId="{A3571F2E-7811-FA49-9B53-2598E37A357A}" destId="{4A00F70A-E847-624A-811B-3556F9B810A7}" srcOrd="1" destOrd="0" presId="urn:microsoft.com/office/officeart/2005/8/layout/vList5"/>
    <dgm:cxn modelId="{08DEC6F1-6291-8647-B250-2C4BB1B40482}" type="presParOf" srcId="{82E96119-53AB-3947-A4CB-B98F9819AA09}" destId="{EB8254B9-D012-324C-BE98-2435244E8154}" srcOrd="3" destOrd="0" presId="urn:microsoft.com/office/officeart/2005/8/layout/vList5"/>
    <dgm:cxn modelId="{9B4A79A0-AD01-CE41-8013-5AAEA90AF396}" type="presParOf" srcId="{82E96119-53AB-3947-A4CB-B98F9819AA09}" destId="{080DEFE0-6AA9-9140-B574-29A81BE99751}" srcOrd="4" destOrd="0" presId="urn:microsoft.com/office/officeart/2005/8/layout/vList5"/>
    <dgm:cxn modelId="{71C6ED8D-22C4-EE44-B236-6D3BB0EAF61F}" type="presParOf" srcId="{080DEFE0-6AA9-9140-B574-29A81BE99751}" destId="{CE8D3D37-34D6-A64B-98BC-53FB97277400}" srcOrd="0" destOrd="0" presId="urn:microsoft.com/office/officeart/2005/8/layout/vList5"/>
    <dgm:cxn modelId="{9EBBB98C-99DF-FF45-BEDD-BA42FBCF5BE2}" type="presParOf" srcId="{080DEFE0-6AA9-9140-B574-29A81BE99751}" destId="{6BA24BB7-2551-4346-A3D8-7A40242062E7}" srcOrd="1" destOrd="0" presId="urn:microsoft.com/office/officeart/2005/8/layout/vList5"/>
    <dgm:cxn modelId="{ACE900C0-5637-DE47-918D-50942D86470F}" type="presParOf" srcId="{82E96119-53AB-3947-A4CB-B98F9819AA09}" destId="{2A2EB405-C45D-4A48-80C3-F0C559948353}" srcOrd="5" destOrd="0" presId="urn:microsoft.com/office/officeart/2005/8/layout/vList5"/>
    <dgm:cxn modelId="{0140942A-625E-CA4E-A051-CEE23AF36A59}" type="presParOf" srcId="{82E96119-53AB-3947-A4CB-B98F9819AA09}" destId="{5B82B6E4-2043-0F40-A915-29FABCBFEE4A}" srcOrd="6" destOrd="0" presId="urn:microsoft.com/office/officeart/2005/8/layout/vList5"/>
    <dgm:cxn modelId="{08986B57-4C62-4A40-83A2-5FF326E2376E}" type="presParOf" srcId="{5B82B6E4-2043-0F40-A915-29FABCBFEE4A}" destId="{BE515D92-DB4C-4345-8E4F-2260239EFE40}" srcOrd="0" destOrd="0" presId="urn:microsoft.com/office/officeart/2005/8/layout/vList5"/>
    <dgm:cxn modelId="{B14B9714-1394-BA49-9F6C-FE80ED29FB50}" type="presParOf" srcId="{5B82B6E4-2043-0F40-A915-29FABCBFEE4A}" destId="{3607DD92-5FA9-9D44-8A55-6F75EC6C243A}" srcOrd="1" destOrd="0" presId="urn:microsoft.com/office/officeart/2005/8/layout/vList5"/>
    <dgm:cxn modelId="{A4B61DCC-79D6-1E46-B841-7907A263B336}" type="presParOf" srcId="{82E96119-53AB-3947-A4CB-B98F9819AA09}" destId="{02C8022A-7F1C-0543-A80C-AC0ACFBB8619}" srcOrd="7" destOrd="0" presId="urn:microsoft.com/office/officeart/2005/8/layout/vList5"/>
    <dgm:cxn modelId="{5E2E21F9-B6EA-6545-918B-77E6E3B0AA8A}" type="presParOf" srcId="{82E96119-53AB-3947-A4CB-B98F9819AA09}" destId="{BC808D29-96B6-C840-98CF-FB9E727FE973}" srcOrd="8" destOrd="0" presId="urn:microsoft.com/office/officeart/2005/8/layout/vList5"/>
    <dgm:cxn modelId="{8059E772-1D61-8146-8A65-414B0AB5FC29}" type="presParOf" srcId="{BC808D29-96B6-C840-98CF-FB9E727FE973}" destId="{67024813-2AE6-2D42-8FA0-E97FB0DCCA94}" srcOrd="0" destOrd="0" presId="urn:microsoft.com/office/officeart/2005/8/layout/vList5"/>
    <dgm:cxn modelId="{131FBEB9-5D5D-C240-8392-2DADC57D2A39}" type="presParOf" srcId="{BC808D29-96B6-C840-98CF-FB9E727FE973}" destId="{738C8743-F6AC-8146-9226-81CF6D502A5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9E767F-E94A-714D-9676-1A6DCEEB2360}" type="doc">
      <dgm:prSet loTypeId="urn:microsoft.com/office/officeart/2005/8/layout/default#2" loCatId="list" qsTypeId="urn:microsoft.com/office/officeart/2005/8/quickstyle/simple1#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A198249-B827-7345-BD0F-B17B6130F074}">
      <dgm:prSet phldrT="[Text]"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Total market surveys</a:t>
          </a:r>
          <a:endParaRPr lang="en-US" dirty="0">
            <a:solidFill>
              <a:schemeClr val="tx1"/>
            </a:solidFill>
          </a:endParaRPr>
        </a:p>
      </dgm:t>
    </dgm:pt>
    <dgm:pt modelId="{C7D15649-D1F2-5249-B4EB-EC848DEF9BEE}" type="parTrans" cxnId="{0B15DF35-7AEE-CC4F-AB41-AB1497C08BD2}">
      <dgm:prSet/>
      <dgm:spPr/>
      <dgm:t>
        <a:bodyPr/>
        <a:lstStyle/>
        <a:p>
          <a:endParaRPr lang="en-US"/>
        </a:p>
      </dgm:t>
    </dgm:pt>
    <dgm:pt modelId="{130F702E-C22A-8947-8A8A-45536AAACF84}" type="sibTrans" cxnId="{0B15DF35-7AEE-CC4F-AB41-AB1497C08BD2}">
      <dgm:prSet/>
      <dgm:spPr/>
      <dgm:t>
        <a:bodyPr/>
        <a:lstStyle/>
        <a:p>
          <a:endParaRPr lang="en-US"/>
        </a:p>
      </dgm:t>
    </dgm:pt>
    <dgm:pt modelId="{D9C0A1AE-F2CF-EE44-A97D-708B27669EB9}">
      <dgm:prSet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Post-transaction surveys</a:t>
          </a:r>
          <a:endParaRPr lang="en-US" dirty="0" smtClean="0">
            <a:solidFill>
              <a:schemeClr val="tx1"/>
            </a:solidFill>
          </a:endParaRPr>
        </a:p>
      </dgm:t>
    </dgm:pt>
    <dgm:pt modelId="{72D953DF-0DDE-6741-8D83-05A5A0E186D0}" type="parTrans" cxnId="{A69D8DBD-BEB6-124E-B2D2-63B416A0A6FD}">
      <dgm:prSet/>
      <dgm:spPr/>
      <dgm:t>
        <a:bodyPr/>
        <a:lstStyle/>
        <a:p>
          <a:endParaRPr lang="en-US"/>
        </a:p>
      </dgm:t>
    </dgm:pt>
    <dgm:pt modelId="{27D6416F-B7D6-1C4A-97EF-92F9D06D5C4C}" type="sibTrans" cxnId="{A69D8DBD-BEB6-124E-B2D2-63B416A0A6FD}">
      <dgm:prSet/>
      <dgm:spPr/>
      <dgm:t>
        <a:bodyPr/>
        <a:lstStyle/>
        <a:p>
          <a:endParaRPr lang="en-US"/>
        </a:p>
      </dgm:t>
    </dgm:pt>
    <dgm:pt modelId="{B8B360D5-BAF7-6D4F-B986-502C357E4DFB}">
      <dgm:prSet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Ongoing customer surveys</a:t>
          </a:r>
          <a:endParaRPr lang="en-US" dirty="0" smtClean="0">
            <a:solidFill>
              <a:schemeClr val="tx1"/>
            </a:solidFill>
          </a:endParaRPr>
        </a:p>
      </dgm:t>
    </dgm:pt>
    <dgm:pt modelId="{7DCA4352-A718-DB49-8F6E-3AE2D802A28D}" type="parTrans" cxnId="{E7E8398C-C658-084E-AFF2-1AC04EE07241}">
      <dgm:prSet/>
      <dgm:spPr/>
      <dgm:t>
        <a:bodyPr/>
        <a:lstStyle/>
        <a:p>
          <a:endParaRPr lang="en-US"/>
        </a:p>
      </dgm:t>
    </dgm:pt>
    <dgm:pt modelId="{7AFB7B45-B151-5C47-AA97-E7A13C75F28E}" type="sibTrans" cxnId="{E7E8398C-C658-084E-AFF2-1AC04EE07241}">
      <dgm:prSet/>
      <dgm:spPr/>
      <dgm:t>
        <a:bodyPr/>
        <a:lstStyle/>
        <a:p>
          <a:endParaRPr lang="en-US"/>
        </a:p>
      </dgm:t>
    </dgm:pt>
    <dgm:pt modelId="{2099DB28-5142-6F40-A72E-10B417DF7AD1}">
      <dgm:prSet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Customer advisory panels</a:t>
          </a:r>
          <a:endParaRPr lang="en-US" dirty="0" smtClean="0">
            <a:solidFill>
              <a:schemeClr val="tx1"/>
            </a:solidFill>
          </a:endParaRPr>
        </a:p>
      </dgm:t>
    </dgm:pt>
    <dgm:pt modelId="{97EF5111-C29E-554F-948C-EA12B130CF67}" type="parTrans" cxnId="{C46B48F3-7815-704B-85CA-EE53859BF652}">
      <dgm:prSet/>
      <dgm:spPr/>
      <dgm:t>
        <a:bodyPr/>
        <a:lstStyle/>
        <a:p>
          <a:endParaRPr lang="en-US"/>
        </a:p>
      </dgm:t>
    </dgm:pt>
    <dgm:pt modelId="{0C20093D-F57B-DD4C-A6D4-E2FFAD9EA4EA}" type="sibTrans" cxnId="{C46B48F3-7815-704B-85CA-EE53859BF652}">
      <dgm:prSet/>
      <dgm:spPr/>
      <dgm:t>
        <a:bodyPr/>
        <a:lstStyle/>
        <a:p>
          <a:endParaRPr lang="en-US"/>
        </a:p>
      </dgm:t>
    </dgm:pt>
    <dgm:pt modelId="{0CEDF4B8-02AC-A34A-8D35-CB49EBB4DB6A}">
      <dgm:prSet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Employee surveys/panels</a:t>
          </a:r>
          <a:endParaRPr lang="en-US" dirty="0" smtClean="0">
            <a:solidFill>
              <a:schemeClr val="tx1"/>
            </a:solidFill>
          </a:endParaRPr>
        </a:p>
      </dgm:t>
    </dgm:pt>
    <dgm:pt modelId="{A093EEAB-F7DA-BD41-A978-F5FFFF8A1BB8}" type="parTrans" cxnId="{7FB9F716-9E59-C14C-B9B7-BF03DE73890A}">
      <dgm:prSet/>
      <dgm:spPr/>
      <dgm:t>
        <a:bodyPr/>
        <a:lstStyle/>
        <a:p>
          <a:endParaRPr lang="en-US"/>
        </a:p>
      </dgm:t>
    </dgm:pt>
    <dgm:pt modelId="{9DE605D4-AC7B-494F-A34F-F9AC740765A4}" type="sibTrans" cxnId="{7FB9F716-9E59-C14C-B9B7-BF03DE73890A}">
      <dgm:prSet/>
      <dgm:spPr/>
      <dgm:t>
        <a:bodyPr/>
        <a:lstStyle/>
        <a:p>
          <a:endParaRPr lang="en-US"/>
        </a:p>
      </dgm:t>
    </dgm:pt>
    <dgm:pt modelId="{735EA045-26F9-0144-B164-2E7952EDF43A}">
      <dgm:prSet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Focus groups</a:t>
          </a:r>
          <a:endParaRPr lang="en-US" dirty="0">
            <a:solidFill>
              <a:schemeClr val="tx1"/>
            </a:solidFill>
          </a:endParaRPr>
        </a:p>
      </dgm:t>
    </dgm:pt>
    <dgm:pt modelId="{BC93466F-3700-1D4F-8736-935B0CC4D00C}" type="parTrans" cxnId="{F4F16E87-6DBA-6A47-9AAC-AC897BECC3F4}">
      <dgm:prSet/>
      <dgm:spPr/>
      <dgm:t>
        <a:bodyPr/>
        <a:lstStyle/>
        <a:p>
          <a:endParaRPr lang="en-US"/>
        </a:p>
      </dgm:t>
    </dgm:pt>
    <dgm:pt modelId="{563B577D-B1F3-F843-88A0-226C7C0759C1}" type="sibTrans" cxnId="{F4F16E87-6DBA-6A47-9AAC-AC897BECC3F4}">
      <dgm:prSet/>
      <dgm:spPr/>
      <dgm:t>
        <a:bodyPr/>
        <a:lstStyle/>
        <a:p>
          <a:endParaRPr lang="en-US"/>
        </a:p>
      </dgm:t>
    </dgm:pt>
    <dgm:pt modelId="{08AE3BA5-18AC-7C4F-8F2E-910217A8328F}">
      <dgm:prSet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Mystery shopping</a:t>
          </a:r>
          <a:endParaRPr lang="en-US" dirty="0">
            <a:solidFill>
              <a:schemeClr val="tx1"/>
            </a:solidFill>
          </a:endParaRPr>
        </a:p>
      </dgm:t>
    </dgm:pt>
    <dgm:pt modelId="{C2E65196-3490-0743-AB4D-85E01B0E15E4}" type="parTrans" cxnId="{CC9974A2-F947-2441-899C-97AF357032B3}">
      <dgm:prSet/>
      <dgm:spPr/>
      <dgm:t>
        <a:bodyPr/>
        <a:lstStyle/>
        <a:p>
          <a:endParaRPr lang="en-US"/>
        </a:p>
      </dgm:t>
    </dgm:pt>
    <dgm:pt modelId="{095559C9-CBD9-1545-8C9C-066402842FF8}" type="sibTrans" cxnId="{CC9974A2-F947-2441-899C-97AF357032B3}">
      <dgm:prSet/>
      <dgm:spPr/>
      <dgm:t>
        <a:bodyPr/>
        <a:lstStyle/>
        <a:p>
          <a:endParaRPr lang="en-US"/>
        </a:p>
      </dgm:t>
    </dgm:pt>
    <dgm:pt modelId="{4EF855F0-0ADF-C04B-917D-3FB789E53C57}">
      <dgm:prSet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Complaint analysis</a:t>
          </a:r>
          <a:endParaRPr lang="en-US" dirty="0">
            <a:solidFill>
              <a:schemeClr val="tx1"/>
            </a:solidFill>
          </a:endParaRPr>
        </a:p>
      </dgm:t>
    </dgm:pt>
    <dgm:pt modelId="{0931165D-EABD-7648-8DF9-5716BBA01BEE}" type="parTrans" cxnId="{71A5EDAD-A580-E942-8E3B-F69AFA62797B}">
      <dgm:prSet/>
      <dgm:spPr/>
      <dgm:t>
        <a:bodyPr/>
        <a:lstStyle/>
        <a:p>
          <a:endParaRPr lang="en-US"/>
        </a:p>
      </dgm:t>
    </dgm:pt>
    <dgm:pt modelId="{ECC3B657-CC1F-BA48-886E-2785720A5071}" type="sibTrans" cxnId="{71A5EDAD-A580-E942-8E3B-F69AFA62797B}">
      <dgm:prSet/>
      <dgm:spPr/>
      <dgm:t>
        <a:bodyPr/>
        <a:lstStyle/>
        <a:p>
          <a:endParaRPr lang="en-US"/>
        </a:p>
      </dgm:t>
    </dgm:pt>
    <dgm:pt modelId="{EE6FA42A-F3E8-1743-AF4C-B1C1024897C3}" type="pres">
      <dgm:prSet presAssocID="{D29E767F-E94A-714D-9676-1A6DCEEB236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7B90B08-728F-0B49-A908-1D68A94C3457}" type="pres">
      <dgm:prSet presAssocID="{FA198249-B827-7345-BD0F-B17B6130F07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49657B-B722-8040-B5F7-634E2EA005E8}" type="pres">
      <dgm:prSet presAssocID="{130F702E-C22A-8947-8A8A-45536AAACF84}" presName="sibTrans" presStyleCnt="0"/>
      <dgm:spPr/>
    </dgm:pt>
    <dgm:pt modelId="{44CE4C0C-6299-D04C-921B-D7DBF83B9029}" type="pres">
      <dgm:prSet presAssocID="{D9C0A1AE-F2CF-EE44-A97D-708B27669EB9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26F8A7-EE05-3942-A99E-49FDBD4E9CAB}" type="pres">
      <dgm:prSet presAssocID="{27D6416F-B7D6-1C4A-97EF-92F9D06D5C4C}" presName="sibTrans" presStyleCnt="0"/>
      <dgm:spPr/>
    </dgm:pt>
    <dgm:pt modelId="{968DBFC2-E187-2347-AA9B-B62DBDA2AEE7}" type="pres">
      <dgm:prSet presAssocID="{B8B360D5-BAF7-6D4F-B986-502C357E4DFB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51B0F9-7465-8544-B048-7AAA72EDC6FA}" type="pres">
      <dgm:prSet presAssocID="{7AFB7B45-B151-5C47-AA97-E7A13C75F28E}" presName="sibTrans" presStyleCnt="0"/>
      <dgm:spPr/>
    </dgm:pt>
    <dgm:pt modelId="{04737C16-9B33-5248-AA46-754212AEBED5}" type="pres">
      <dgm:prSet presAssocID="{2099DB28-5142-6F40-A72E-10B417DF7AD1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ED9288-33FF-E84A-BDC6-9F5A3760746A}" type="pres">
      <dgm:prSet presAssocID="{0C20093D-F57B-DD4C-A6D4-E2FFAD9EA4EA}" presName="sibTrans" presStyleCnt="0"/>
      <dgm:spPr/>
    </dgm:pt>
    <dgm:pt modelId="{31E003BE-8C80-5646-8E70-9A382B337DCD}" type="pres">
      <dgm:prSet presAssocID="{0CEDF4B8-02AC-A34A-8D35-CB49EBB4DB6A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BC90C-94FE-B449-AF30-050C3B931A62}" type="pres">
      <dgm:prSet presAssocID="{9DE605D4-AC7B-494F-A34F-F9AC740765A4}" presName="sibTrans" presStyleCnt="0"/>
      <dgm:spPr/>
    </dgm:pt>
    <dgm:pt modelId="{67B37392-EDCA-E54C-8E80-F1F623E78B69}" type="pres">
      <dgm:prSet presAssocID="{735EA045-26F9-0144-B164-2E7952EDF43A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B2AB71-32F0-064F-9F3D-2E79D607E047}" type="pres">
      <dgm:prSet presAssocID="{563B577D-B1F3-F843-88A0-226C7C0759C1}" presName="sibTrans" presStyleCnt="0"/>
      <dgm:spPr/>
    </dgm:pt>
    <dgm:pt modelId="{B930F56E-CE26-DD4B-B3CB-087CBC044CFA}" type="pres">
      <dgm:prSet presAssocID="{08AE3BA5-18AC-7C4F-8F2E-910217A8328F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869D07-526C-1046-BC72-EE47E1C72A96}" type="pres">
      <dgm:prSet presAssocID="{095559C9-CBD9-1545-8C9C-066402842FF8}" presName="sibTrans" presStyleCnt="0"/>
      <dgm:spPr/>
    </dgm:pt>
    <dgm:pt modelId="{D49F3DCD-52E7-3740-BA40-AE25BC834F83}" type="pres">
      <dgm:prSet presAssocID="{4EF855F0-0ADF-C04B-917D-3FB789E53C57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11B991E-59FE-654E-91DD-C41FEA8B45FB}" type="presOf" srcId="{D9C0A1AE-F2CF-EE44-A97D-708B27669EB9}" destId="{44CE4C0C-6299-D04C-921B-D7DBF83B9029}" srcOrd="0" destOrd="0" presId="urn:microsoft.com/office/officeart/2005/8/layout/default#2"/>
    <dgm:cxn modelId="{DA69725C-D2A3-1F4A-842B-066D301413D9}" type="presOf" srcId="{735EA045-26F9-0144-B164-2E7952EDF43A}" destId="{67B37392-EDCA-E54C-8E80-F1F623E78B69}" srcOrd="0" destOrd="0" presId="urn:microsoft.com/office/officeart/2005/8/layout/default#2"/>
    <dgm:cxn modelId="{F4F16E87-6DBA-6A47-9AAC-AC897BECC3F4}" srcId="{D29E767F-E94A-714D-9676-1A6DCEEB2360}" destId="{735EA045-26F9-0144-B164-2E7952EDF43A}" srcOrd="5" destOrd="0" parTransId="{BC93466F-3700-1D4F-8736-935B0CC4D00C}" sibTransId="{563B577D-B1F3-F843-88A0-226C7C0759C1}"/>
    <dgm:cxn modelId="{F1920212-0288-1E42-B033-7BB05FF04129}" type="presOf" srcId="{0CEDF4B8-02AC-A34A-8D35-CB49EBB4DB6A}" destId="{31E003BE-8C80-5646-8E70-9A382B337DCD}" srcOrd="0" destOrd="0" presId="urn:microsoft.com/office/officeart/2005/8/layout/default#2"/>
    <dgm:cxn modelId="{E7E8398C-C658-084E-AFF2-1AC04EE07241}" srcId="{D29E767F-E94A-714D-9676-1A6DCEEB2360}" destId="{B8B360D5-BAF7-6D4F-B986-502C357E4DFB}" srcOrd="2" destOrd="0" parTransId="{7DCA4352-A718-DB49-8F6E-3AE2D802A28D}" sibTransId="{7AFB7B45-B151-5C47-AA97-E7A13C75F28E}"/>
    <dgm:cxn modelId="{03E470CF-44E0-E246-A6F3-831D910BC3B6}" type="presOf" srcId="{FA198249-B827-7345-BD0F-B17B6130F074}" destId="{27B90B08-728F-0B49-A908-1D68A94C3457}" srcOrd="0" destOrd="0" presId="urn:microsoft.com/office/officeart/2005/8/layout/default#2"/>
    <dgm:cxn modelId="{71A5EDAD-A580-E942-8E3B-F69AFA62797B}" srcId="{D29E767F-E94A-714D-9676-1A6DCEEB2360}" destId="{4EF855F0-0ADF-C04B-917D-3FB789E53C57}" srcOrd="7" destOrd="0" parTransId="{0931165D-EABD-7648-8DF9-5716BBA01BEE}" sibTransId="{ECC3B657-CC1F-BA48-886E-2785720A5071}"/>
    <dgm:cxn modelId="{B8A3B682-2E7C-C94F-B45F-A8A45C8E095D}" type="presOf" srcId="{2099DB28-5142-6F40-A72E-10B417DF7AD1}" destId="{04737C16-9B33-5248-AA46-754212AEBED5}" srcOrd="0" destOrd="0" presId="urn:microsoft.com/office/officeart/2005/8/layout/default#2"/>
    <dgm:cxn modelId="{A69D8DBD-BEB6-124E-B2D2-63B416A0A6FD}" srcId="{D29E767F-E94A-714D-9676-1A6DCEEB2360}" destId="{D9C0A1AE-F2CF-EE44-A97D-708B27669EB9}" srcOrd="1" destOrd="0" parTransId="{72D953DF-0DDE-6741-8D83-05A5A0E186D0}" sibTransId="{27D6416F-B7D6-1C4A-97EF-92F9D06D5C4C}"/>
    <dgm:cxn modelId="{7FB9F716-9E59-C14C-B9B7-BF03DE73890A}" srcId="{D29E767F-E94A-714D-9676-1A6DCEEB2360}" destId="{0CEDF4B8-02AC-A34A-8D35-CB49EBB4DB6A}" srcOrd="4" destOrd="0" parTransId="{A093EEAB-F7DA-BD41-A978-F5FFFF8A1BB8}" sibTransId="{9DE605D4-AC7B-494F-A34F-F9AC740765A4}"/>
    <dgm:cxn modelId="{CC9974A2-F947-2441-899C-97AF357032B3}" srcId="{D29E767F-E94A-714D-9676-1A6DCEEB2360}" destId="{08AE3BA5-18AC-7C4F-8F2E-910217A8328F}" srcOrd="6" destOrd="0" parTransId="{C2E65196-3490-0743-AB4D-85E01B0E15E4}" sibTransId="{095559C9-CBD9-1545-8C9C-066402842FF8}"/>
    <dgm:cxn modelId="{53CE7818-23A8-3C48-A82F-4D9570081F25}" type="presOf" srcId="{4EF855F0-0ADF-C04B-917D-3FB789E53C57}" destId="{D49F3DCD-52E7-3740-BA40-AE25BC834F83}" srcOrd="0" destOrd="0" presId="urn:microsoft.com/office/officeart/2005/8/layout/default#2"/>
    <dgm:cxn modelId="{0B15DF35-7AEE-CC4F-AB41-AB1497C08BD2}" srcId="{D29E767F-E94A-714D-9676-1A6DCEEB2360}" destId="{FA198249-B827-7345-BD0F-B17B6130F074}" srcOrd="0" destOrd="0" parTransId="{C7D15649-D1F2-5249-B4EB-EC848DEF9BEE}" sibTransId="{130F702E-C22A-8947-8A8A-45536AAACF84}"/>
    <dgm:cxn modelId="{C46B48F3-7815-704B-85CA-EE53859BF652}" srcId="{D29E767F-E94A-714D-9676-1A6DCEEB2360}" destId="{2099DB28-5142-6F40-A72E-10B417DF7AD1}" srcOrd="3" destOrd="0" parTransId="{97EF5111-C29E-554F-948C-EA12B130CF67}" sibTransId="{0C20093D-F57B-DD4C-A6D4-E2FFAD9EA4EA}"/>
    <dgm:cxn modelId="{71F3099F-3CC5-5C44-8B60-2A1CC08FDCDB}" type="presOf" srcId="{B8B360D5-BAF7-6D4F-B986-502C357E4DFB}" destId="{968DBFC2-E187-2347-AA9B-B62DBDA2AEE7}" srcOrd="0" destOrd="0" presId="urn:microsoft.com/office/officeart/2005/8/layout/default#2"/>
    <dgm:cxn modelId="{2043BC64-5B37-D94E-96D6-4703785BAD0A}" type="presOf" srcId="{08AE3BA5-18AC-7C4F-8F2E-910217A8328F}" destId="{B930F56E-CE26-DD4B-B3CB-087CBC044CFA}" srcOrd="0" destOrd="0" presId="urn:microsoft.com/office/officeart/2005/8/layout/default#2"/>
    <dgm:cxn modelId="{0F836386-8E17-D04B-B3F5-7B26E74CE208}" type="presOf" srcId="{D29E767F-E94A-714D-9676-1A6DCEEB2360}" destId="{EE6FA42A-F3E8-1743-AF4C-B1C1024897C3}" srcOrd="0" destOrd="0" presId="urn:microsoft.com/office/officeart/2005/8/layout/default#2"/>
    <dgm:cxn modelId="{1730A346-1CF6-0449-A5F8-7A55897CBB40}" type="presParOf" srcId="{EE6FA42A-F3E8-1743-AF4C-B1C1024897C3}" destId="{27B90B08-728F-0B49-A908-1D68A94C3457}" srcOrd="0" destOrd="0" presId="urn:microsoft.com/office/officeart/2005/8/layout/default#2"/>
    <dgm:cxn modelId="{02C82BD5-6A92-A54E-9385-A0C20E24E5B4}" type="presParOf" srcId="{EE6FA42A-F3E8-1743-AF4C-B1C1024897C3}" destId="{E749657B-B722-8040-B5F7-634E2EA005E8}" srcOrd="1" destOrd="0" presId="urn:microsoft.com/office/officeart/2005/8/layout/default#2"/>
    <dgm:cxn modelId="{B2B949A9-F063-0D4E-B0CA-F697A8DBDBC1}" type="presParOf" srcId="{EE6FA42A-F3E8-1743-AF4C-B1C1024897C3}" destId="{44CE4C0C-6299-D04C-921B-D7DBF83B9029}" srcOrd="2" destOrd="0" presId="urn:microsoft.com/office/officeart/2005/8/layout/default#2"/>
    <dgm:cxn modelId="{BCFB7B53-7927-E44F-9A64-A97B0F8A9622}" type="presParOf" srcId="{EE6FA42A-F3E8-1743-AF4C-B1C1024897C3}" destId="{6E26F8A7-EE05-3942-A99E-49FDBD4E9CAB}" srcOrd="3" destOrd="0" presId="urn:microsoft.com/office/officeart/2005/8/layout/default#2"/>
    <dgm:cxn modelId="{B17D1C9E-7F0E-C849-8ECF-BE2AB8D7391D}" type="presParOf" srcId="{EE6FA42A-F3E8-1743-AF4C-B1C1024897C3}" destId="{968DBFC2-E187-2347-AA9B-B62DBDA2AEE7}" srcOrd="4" destOrd="0" presId="urn:microsoft.com/office/officeart/2005/8/layout/default#2"/>
    <dgm:cxn modelId="{AE2E3944-1AFC-0A42-850D-4D13B2BF23D1}" type="presParOf" srcId="{EE6FA42A-F3E8-1743-AF4C-B1C1024897C3}" destId="{3E51B0F9-7465-8544-B048-7AAA72EDC6FA}" srcOrd="5" destOrd="0" presId="urn:microsoft.com/office/officeart/2005/8/layout/default#2"/>
    <dgm:cxn modelId="{6CDD36AF-9B69-1A40-908E-832A8A879976}" type="presParOf" srcId="{EE6FA42A-F3E8-1743-AF4C-B1C1024897C3}" destId="{04737C16-9B33-5248-AA46-754212AEBED5}" srcOrd="6" destOrd="0" presId="urn:microsoft.com/office/officeart/2005/8/layout/default#2"/>
    <dgm:cxn modelId="{72B25407-C3B1-5E49-BEBD-7091497229C0}" type="presParOf" srcId="{EE6FA42A-F3E8-1743-AF4C-B1C1024897C3}" destId="{4DED9288-33FF-E84A-BDC6-9F5A3760746A}" srcOrd="7" destOrd="0" presId="urn:microsoft.com/office/officeart/2005/8/layout/default#2"/>
    <dgm:cxn modelId="{4E819AE4-1442-0040-8C21-31E18026F43C}" type="presParOf" srcId="{EE6FA42A-F3E8-1743-AF4C-B1C1024897C3}" destId="{31E003BE-8C80-5646-8E70-9A382B337DCD}" srcOrd="8" destOrd="0" presId="urn:microsoft.com/office/officeart/2005/8/layout/default#2"/>
    <dgm:cxn modelId="{52E6A350-F6C1-784D-B507-CD7ED501085C}" type="presParOf" srcId="{EE6FA42A-F3E8-1743-AF4C-B1C1024897C3}" destId="{F9EBC90C-94FE-B449-AF30-050C3B931A62}" srcOrd="9" destOrd="0" presId="urn:microsoft.com/office/officeart/2005/8/layout/default#2"/>
    <dgm:cxn modelId="{D97940A3-FD30-644F-9D6E-94C697D8F93D}" type="presParOf" srcId="{EE6FA42A-F3E8-1743-AF4C-B1C1024897C3}" destId="{67B37392-EDCA-E54C-8E80-F1F623E78B69}" srcOrd="10" destOrd="0" presId="urn:microsoft.com/office/officeart/2005/8/layout/default#2"/>
    <dgm:cxn modelId="{AA6F09CB-8233-7141-9B8F-5D09A8E6F077}" type="presParOf" srcId="{EE6FA42A-F3E8-1743-AF4C-B1C1024897C3}" destId="{99B2AB71-32F0-064F-9F3D-2E79D607E047}" srcOrd="11" destOrd="0" presId="urn:microsoft.com/office/officeart/2005/8/layout/default#2"/>
    <dgm:cxn modelId="{6D8C2DAB-084E-D740-8944-6069406B2387}" type="presParOf" srcId="{EE6FA42A-F3E8-1743-AF4C-B1C1024897C3}" destId="{B930F56E-CE26-DD4B-B3CB-087CBC044CFA}" srcOrd="12" destOrd="0" presId="urn:microsoft.com/office/officeart/2005/8/layout/default#2"/>
    <dgm:cxn modelId="{209111AF-B4B7-8141-879C-845CF535EE99}" type="presParOf" srcId="{EE6FA42A-F3E8-1743-AF4C-B1C1024897C3}" destId="{0E869D07-526C-1046-BC72-EE47E1C72A96}" srcOrd="13" destOrd="0" presId="urn:microsoft.com/office/officeart/2005/8/layout/default#2"/>
    <dgm:cxn modelId="{9F5F3184-D279-7942-A8D6-E2ADF8CA9181}" type="presParOf" srcId="{EE6FA42A-F3E8-1743-AF4C-B1C1024897C3}" destId="{D49F3DCD-52E7-3740-BA40-AE25BC834F83}" srcOrd="1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768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1733550" y="2376488"/>
            <a:ext cx="7461250" cy="5167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68272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563E9DD6-A0F9-4AEC-B02A-7F7FF93D5F41}" type="slidenum">
              <a:rPr lang="en-US"/>
              <a:pPr algn="ctr" eaLnBrk="0" hangingPunct="0">
                <a:lnSpc>
                  <a:spcPct val="140000"/>
                </a:lnSpc>
              </a:pPr>
              <a:t>1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749300"/>
            <a:ext cx="5345112" cy="3702050"/>
          </a:xfrm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06938"/>
            <a:ext cx="4984750" cy="44561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49468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934F9914-CA25-4BF4-A1AD-4599E3B98BC7}" type="slidenum">
              <a:rPr lang="en-US"/>
              <a:pPr algn="ctr" eaLnBrk="0" hangingPunct="0">
                <a:lnSpc>
                  <a:spcPct val="140000"/>
                </a:lnSpc>
              </a:pPr>
              <a:t>10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24823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0F57ED5A-3AC2-40A6-A1D7-95D4BABE4398}" type="slidenum">
              <a:rPr lang="en-US"/>
              <a:pPr algn="ctr" eaLnBrk="0" hangingPunct="0">
                <a:lnSpc>
                  <a:spcPct val="140000"/>
                </a:lnSpc>
              </a:pPr>
              <a:t>11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35847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5963" y="742950"/>
            <a:ext cx="5362575" cy="3714750"/>
          </a:xfrm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89987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1E4BAF03-F17B-46BF-8A87-EA7C587FCD72}" type="slidenum">
              <a:rPr lang="en-US"/>
              <a:pPr algn="ctr" eaLnBrk="0" hangingPunct="0">
                <a:lnSpc>
                  <a:spcPct val="140000"/>
                </a:lnSpc>
              </a:pPr>
              <a:t>14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7075" y="749300"/>
            <a:ext cx="5343525" cy="3702050"/>
          </a:xfrm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3176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00985FB5-0A87-4551-91AD-996868859EE8}" type="slidenum">
              <a:rPr lang="en-US"/>
              <a:pPr algn="ctr" eaLnBrk="0" hangingPunct="0">
                <a:lnSpc>
                  <a:spcPct val="140000"/>
                </a:lnSpc>
              </a:pPr>
              <a:t>15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11900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5134B126-6301-4F6C-811E-61D2E03922A7}" type="slidenum">
              <a:rPr lang="en-US"/>
              <a:pPr algn="ctr" eaLnBrk="0" hangingPunct="0">
                <a:lnSpc>
                  <a:spcPct val="140000"/>
                </a:lnSpc>
              </a:pPr>
              <a:t>16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7075" y="749300"/>
            <a:ext cx="5343525" cy="3702050"/>
          </a:xfrm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32672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3A247BD6-78B2-4DF5-81CE-BDAD22E72ABE}" type="slidenum">
              <a:rPr lang="en-US"/>
              <a:pPr algn="ctr" eaLnBrk="0" hangingPunct="0">
                <a:lnSpc>
                  <a:spcPct val="140000"/>
                </a:lnSpc>
              </a:pPr>
              <a:t>17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1266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DE6659A7-5C80-4179-8099-7005487E253B}" type="slidenum">
              <a:rPr lang="en-US"/>
              <a:pPr algn="ctr" eaLnBrk="0" hangingPunct="0">
                <a:lnSpc>
                  <a:spcPct val="140000"/>
                </a:lnSpc>
              </a:pPr>
              <a:t>18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2488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0DA5790F-5419-4866-AAC0-62D3A9345004}" type="slidenum">
              <a:rPr lang="en-US"/>
              <a:pPr algn="ctr" eaLnBrk="0" hangingPunct="0">
                <a:lnSpc>
                  <a:spcPct val="140000"/>
                </a:lnSpc>
              </a:pPr>
              <a:t>19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74845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7075" y="750888"/>
            <a:ext cx="5340350" cy="3700462"/>
          </a:xfrm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06938"/>
            <a:ext cx="4984750" cy="44561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63534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5360B436-DA98-4021-B13C-60CC60950031}" type="slidenum">
              <a:rPr lang="en-US"/>
              <a:pPr algn="ctr" eaLnBrk="0" hangingPunct="0">
                <a:lnSpc>
                  <a:spcPct val="140000"/>
                </a:lnSpc>
              </a:pPr>
              <a:t>2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383434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A99E2622-7ABA-4845-9794-FBFC6011C677}" type="slidenum">
              <a:rPr lang="en-US"/>
              <a:pPr algn="ctr" eaLnBrk="0" hangingPunct="0">
                <a:lnSpc>
                  <a:spcPct val="140000"/>
                </a:lnSpc>
              </a:pPr>
              <a:t>21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7075" y="749300"/>
            <a:ext cx="5343525" cy="3702050"/>
          </a:xfrm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319001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950C903B-D2F3-46FD-AC63-77820D221B7C}" type="slidenum">
              <a:rPr lang="en-US"/>
              <a:pPr algn="ctr" eaLnBrk="0" hangingPunct="0">
                <a:lnSpc>
                  <a:spcPct val="140000"/>
                </a:lnSpc>
              </a:pPr>
              <a:t>22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189517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5963" y="742950"/>
            <a:ext cx="5362575" cy="3714750"/>
          </a:xfrm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822903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8B884946-FFA0-4910-8A48-93BC5B454FF6}" type="slidenum">
              <a:rPr lang="en-US"/>
              <a:pPr algn="ctr" eaLnBrk="0" hangingPunct="0">
                <a:lnSpc>
                  <a:spcPct val="140000"/>
                </a:lnSpc>
              </a:pPr>
              <a:t>24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7075" y="749300"/>
            <a:ext cx="5343525" cy="3702050"/>
          </a:xfrm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997922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FBB4E26C-9B2C-49DF-BD8A-5ADC9F641F4E}" type="slidenum">
              <a:rPr lang="en-US"/>
              <a:pPr algn="ctr" eaLnBrk="0" hangingPunct="0">
                <a:lnSpc>
                  <a:spcPct val="140000"/>
                </a:lnSpc>
              </a:pPr>
              <a:t>25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560919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6FE8C6CC-9D79-4FF9-8DDE-D91A277C3D2C}" type="slidenum">
              <a:rPr lang="en-US"/>
              <a:pPr algn="ctr" eaLnBrk="0" hangingPunct="0">
                <a:lnSpc>
                  <a:spcPct val="140000"/>
                </a:lnSpc>
              </a:pPr>
              <a:t>26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15069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382B9D9E-1F92-43AD-A24D-4BD3A82CE385}" type="slidenum">
              <a:rPr lang="en-US"/>
              <a:pPr algn="ctr" eaLnBrk="0" hangingPunct="0">
                <a:lnSpc>
                  <a:spcPct val="140000"/>
                </a:lnSpc>
              </a:pPr>
              <a:t>27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33550" y="2376488"/>
            <a:ext cx="7461250" cy="5168900"/>
          </a:xfrm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009919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4794B2A1-2B59-4527-BF39-789165ECF481}" type="slidenum">
              <a:rPr lang="en-US"/>
              <a:pPr algn="ctr" eaLnBrk="0" hangingPunct="0">
                <a:lnSpc>
                  <a:spcPct val="140000"/>
                </a:lnSpc>
              </a:pPr>
              <a:t>28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712252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9F347C7A-5635-41C8-AE16-E8F8D5F3D09E}" type="slidenum">
              <a:rPr lang="en-US"/>
              <a:pPr algn="ctr" eaLnBrk="0" hangingPunct="0">
                <a:lnSpc>
                  <a:spcPct val="140000"/>
                </a:lnSpc>
              </a:pPr>
              <a:t>29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210519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94434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45C492EB-92F2-4C24-BBEB-BD92406EAA5B}" type="slidenum">
              <a:rPr lang="en-US"/>
              <a:pPr algn="ctr" eaLnBrk="0" hangingPunct="0">
                <a:lnSpc>
                  <a:spcPct val="140000"/>
                </a:lnSpc>
              </a:pPr>
              <a:t>3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7075" y="749300"/>
            <a:ext cx="5343525" cy="3702050"/>
          </a:xfrm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213836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4E2915B9-B245-4D8D-B8D0-18646C1B4839}" type="slidenum">
              <a:rPr lang="en-US"/>
              <a:pPr algn="ctr" eaLnBrk="0" hangingPunct="0">
                <a:lnSpc>
                  <a:spcPct val="140000"/>
                </a:lnSpc>
              </a:pPr>
              <a:t>31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05168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BBDA5D9C-EFF8-4164-B7C8-C5665A54453D}" type="slidenum">
              <a:rPr lang="en-US"/>
              <a:pPr algn="ctr" eaLnBrk="0" hangingPunct="0">
                <a:lnSpc>
                  <a:spcPct val="140000"/>
                </a:lnSpc>
              </a:pPr>
              <a:t>32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549643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389D0EF0-F0C0-4ACB-8381-75380E67E24A}" type="slidenum">
              <a:rPr lang="en-US"/>
              <a:pPr algn="ctr" eaLnBrk="0" hangingPunct="0">
                <a:lnSpc>
                  <a:spcPct val="140000"/>
                </a:lnSpc>
              </a:pPr>
              <a:t>33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7075" y="749300"/>
            <a:ext cx="5343525" cy="3702050"/>
          </a:xfrm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05442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5963" y="742950"/>
            <a:ext cx="5362575" cy="3714750"/>
          </a:xfrm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500337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29AA46F5-DDDE-4868-B26B-4B7B02367890}" type="slidenum">
              <a:rPr lang="en-US"/>
              <a:pPr algn="ctr" eaLnBrk="0" hangingPunct="0">
                <a:lnSpc>
                  <a:spcPct val="140000"/>
                </a:lnSpc>
              </a:pPr>
              <a:t>35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56502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5963" y="742950"/>
            <a:ext cx="5362575" cy="3714750"/>
          </a:xfrm>
        </p:spPr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279122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3F2E5049-2115-4D97-9F83-9B8D8D4E5389}" type="slidenum">
              <a:rPr lang="en-US"/>
              <a:pPr algn="ctr" eaLnBrk="0" hangingPunct="0">
                <a:lnSpc>
                  <a:spcPct val="140000"/>
                </a:lnSpc>
              </a:pPr>
              <a:t>37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682776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4E3F29AD-13F7-4520-A88E-47E3671145EC}" type="slidenum">
              <a:rPr lang="en-US"/>
              <a:pPr algn="ctr" eaLnBrk="0" hangingPunct="0">
                <a:lnSpc>
                  <a:spcPct val="140000"/>
                </a:lnSpc>
              </a:pPr>
              <a:t>38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34556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BAFD260F-278D-47E2-8133-A5BFA4A574BC}" type="slidenum">
              <a:rPr lang="en-US"/>
              <a:pPr algn="ctr" eaLnBrk="0" hangingPunct="0">
                <a:lnSpc>
                  <a:spcPct val="140000"/>
                </a:lnSpc>
              </a:pPr>
              <a:t>39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716736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9CC0DF80-A778-439D-8B9C-7FCCA480CEB7}" type="slidenum">
              <a:rPr lang="en-US"/>
              <a:pPr algn="ctr" eaLnBrk="0" hangingPunct="0">
                <a:lnSpc>
                  <a:spcPct val="140000"/>
                </a:lnSpc>
              </a:pPr>
              <a:t>40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7075" y="749300"/>
            <a:ext cx="5343525" cy="3702050"/>
          </a:xfrm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78872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589E02E6-6908-4C02-A09E-9BD129A43805}" type="slidenum">
              <a:rPr lang="en-US"/>
              <a:pPr algn="ctr" eaLnBrk="0" hangingPunct="0">
                <a:lnSpc>
                  <a:spcPct val="140000"/>
                </a:lnSpc>
              </a:pPr>
              <a:t>4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469095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B97A4A70-A3A4-4726-9CC2-75B252D5D8DA}" type="slidenum">
              <a:rPr lang="en-US"/>
              <a:pPr algn="ctr" eaLnBrk="0" hangingPunct="0">
                <a:lnSpc>
                  <a:spcPct val="140000"/>
                </a:lnSpc>
              </a:pPr>
              <a:t>41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001702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85B3C85F-FFFA-4A18-9138-90F14F371A1B}" type="slidenum">
              <a:rPr lang="en-US"/>
              <a:pPr algn="ctr" eaLnBrk="0" hangingPunct="0">
                <a:lnSpc>
                  <a:spcPct val="140000"/>
                </a:lnSpc>
              </a:pPr>
              <a:t>42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26263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FE965F76-8735-4AC3-9B12-02C1AF147B60}" type="slidenum">
              <a:rPr lang="en-US"/>
              <a:pPr algn="ctr" eaLnBrk="0" hangingPunct="0">
                <a:lnSpc>
                  <a:spcPct val="140000"/>
                </a:lnSpc>
              </a:pPr>
              <a:t>5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7075" y="749300"/>
            <a:ext cx="5343525" cy="3702050"/>
          </a:xfrm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56111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83E4FE16-0023-4F24-92A5-6181F0E7AF04}" type="slidenum">
              <a:rPr lang="en-US"/>
              <a:pPr algn="ctr" eaLnBrk="0" hangingPunct="0">
                <a:lnSpc>
                  <a:spcPct val="140000"/>
                </a:lnSpc>
              </a:pPr>
              <a:t>6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608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9A576E7D-EB1C-46FE-BF4A-E167E84A9A29}" type="slidenum">
              <a:rPr lang="en-US"/>
              <a:pPr algn="ctr" eaLnBrk="0" hangingPunct="0">
                <a:lnSpc>
                  <a:spcPct val="140000"/>
                </a:lnSpc>
              </a:pPr>
              <a:t>7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50496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02E3A48F-D229-4DFF-A996-C1841F2D5656}" type="slidenum">
              <a:rPr lang="en-US"/>
              <a:pPr algn="ctr" eaLnBrk="0" hangingPunct="0">
                <a:lnSpc>
                  <a:spcPct val="140000"/>
                </a:lnSpc>
              </a:pPr>
              <a:t>8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7075" y="749300"/>
            <a:ext cx="5343525" cy="3702050"/>
          </a:xfrm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3684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C3C16D91-0E53-46E2-9E72-922DDE12AD50}" type="slidenum">
              <a:rPr lang="en-US"/>
              <a:pPr algn="ctr" eaLnBrk="0" hangingPunct="0">
                <a:lnSpc>
                  <a:spcPct val="140000"/>
                </a:lnSpc>
              </a:pPr>
              <a:t>9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0161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2"/>
          <p:cNvSpPr/>
          <p:nvPr userDrawn="1"/>
        </p:nvSpPr>
        <p:spPr bwMode="auto">
          <a:xfrm>
            <a:off x="0" y="0"/>
            <a:ext cx="9902825" cy="12954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gradFill rotWithShape="1">
            <a:gsLst>
              <a:gs pos="0">
                <a:srgbClr val="0152AB">
                  <a:alpha val="9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grpSp>
        <p:nvGrpSpPr>
          <p:cNvPr id="5" name="Group 36"/>
          <p:cNvGrpSpPr>
            <a:grpSpLocks/>
          </p:cNvGrpSpPr>
          <p:nvPr userDrawn="1"/>
        </p:nvGrpSpPr>
        <p:grpSpPr bwMode="auto">
          <a:xfrm>
            <a:off x="6399213" y="0"/>
            <a:ext cx="3629025" cy="1371600"/>
            <a:chOff x="6399212" y="0"/>
            <a:chExt cx="3629092" cy="1371600"/>
          </a:xfrm>
        </p:grpSpPr>
        <p:pic>
          <p:nvPicPr>
            <p:cNvPr id="6" name="Picture 2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18412" y="0"/>
              <a:ext cx="1398714" cy="1295400"/>
            </a:xfrm>
            <a:prstGeom prst="parallelogram">
              <a:avLst/>
            </a:prstGeom>
            <a:noFill/>
            <a:ln w="12700" cap="flat" cmpd="sng" algn="ctr">
              <a:noFill/>
              <a:prstDash val="solid"/>
              <a:miter lim="800000"/>
              <a:headEnd/>
              <a:tailEnd/>
            </a:ln>
          </p:spPr>
        </p:pic>
        <p:grpSp>
          <p:nvGrpSpPr>
            <p:cNvPr id="7" name="Group 30"/>
            <p:cNvGrpSpPr>
              <a:grpSpLocks/>
            </p:cNvGrpSpPr>
            <p:nvPr userDrawn="1"/>
          </p:nvGrpSpPr>
          <p:grpSpPr bwMode="auto">
            <a:xfrm>
              <a:off x="6399212" y="0"/>
              <a:ext cx="3629092" cy="1371600"/>
              <a:chOff x="6524691" y="0"/>
              <a:chExt cx="3629092" cy="1371600"/>
            </a:xfrm>
          </p:grpSpPr>
          <p:grpSp>
            <p:nvGrpSpPr>
              <p:cNvPr id="8" name="Group 27"/>
              <p:cNvGrpSpPr>
                <a:grpSpLocks/>
              </p:cNvGrpSpPr>
              <p:nvPr userDrawn="1"/>
            </p:nvGrpSpPr>
            <p:grpSpPr bwMode="auto">
              <a:xfrm>
                <a:off x="6831078" y="0"/>
                <a:ext cx="3071747" cy="1295400"/>
                <a:chOff x="6831078" y="0"/>
                <a:chExt cx="3071747" cy="1295400"/>
              </a:xfrm>
            </p:grpSpPr>
            <p:pic>
              <p:nvPicPr>
                <p:cNvPr id="1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3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685212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  <p:pic>
              <p:nvPicPr>
                <p:cNvPr id="1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4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831078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</p:grpSp>
          <p:sp>
            <p:nvSpPr>
              <p:cNvPr id="9" name="Rectangle 16"/>
              <p:cNvSpPr/>
              <p:nvPr userDrawn="1"/>
            </p:nvSpPr>
            <p:spPr>
              <a:xfrm>
                <a:off x="6524691" y="804863"/>
                <a:ext cx="3629092" cy="566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140000"/>
                  </a:lnSpc>
                  <a:defRPr/>
                </a:pPr>
                <a:r>
                  <a:rPr lang="en-US" sz="2200" b="1" dirty="0">
                    <a:ln w="12700">
                      <a:noFill/>
                      <a:prstDash val="solid"/>
                    </a:ln>
                    <a:solidFill>
                      <a:srgbClr val="FFC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dobe Caslon Pro" pitchFamily="18" charset="0"/>
                  </a:rPr>
                  <a:t>Services Marketing</a:t>
                </a:r>
              </a:p>
            </p:txBody>
          </p:sp>
        </p:grpSp>
      </p:grpSp>
      <p:sp>
        <p:nvSpPr>
          <p:cNvPr id="12" name="Rectangle 24"/>
          <p:cNvSpPr/>
          <p:nvPr userDrawn="1"/>
        </p:nvSpPr>
        <p:spPr bwMode="auto">
          <a:xfrm>
            <a:off x="-1588" y="6629400"/>
            <a:ext cx="9904413" cy="2286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13" name="Rectangle 3"/>
          <p:cNvSpPr>
            <a:spLocks noChangeArrowheads="1"/>
          </p:cNvSpPr>
          <p:nvPr userDrawn="1"/>
        </p:nvSpPr>
        <p:spPr bwMode="auto">
          <a:xfrm>
            <a:off x="-1588" y="6629400"/>
            <a:ext cx="7616826" cy="228600"/>
          </a:xfrm>
          <a:prstGeom prst="rect">
            <a:avLst/>
          </a:prstGeom>
          <a:gradFill rotWithShape="1">
            <a:gsLst>
              <a:gs pos="0">
                <a:srgbClr val="0152AB">
                  <a:alpha val="69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14" name="Rectangle 57"/>
          <p:cNvSpPr>
            <a:spLocks noChangeArrowheads="1"/>
          </p:cNvSpPr>
          <p:nvPr userDrawn="1"/>
        </p:nvSpPr>
        <p:spPr bwMode="auto">
          <a:xfrm>
            <a:off x="0" y="6629400"/>
            <a:ext cx="99028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sz="1800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15" name="Rectangle 63"/>
          <p:cNvSpPr>
            <a:spLocks noChangeArrowheads="1"/>
          </p:cNvSpPr>
          <p:nvPr userDrawn="1"/>
        </p:nvSpPr>
        <p:spPr bwMode="auto">
          <a:xfrm>
            <a:off x="0" y="6629400"/>
            <a:ext cx="2360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Slide © 2010 by Lovelock &amp; Wirtz</a:t>
            </a:r>
            <a:endParaRPr lang="en-US" sz="10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16" name="Rectangle 64"/>
          <p:cNvSpPr>
            <a:spLocks noChangeArrowheads="1"/>
          </p:cNvSpPr>
          <p:nvPr userDrawn="1"/>
        </p:nvSpPr>
        <p:spPr bwMode="auto">
          <a:xfrm>
            <a:off x="3884613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Services Marketing 7/e</a:t>
            </a:r>
          </a:p>
          <a:p>
            <a:pPr algn="r" eaLnBrk="0" hangingPunct="0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solidFill>
                <a:srgbClr val="F2A304"/>
              </a:solidFill>
              <a:cs typeface="Arial" charset="0"/>
            </a:endParaRPr>
          </a:p>
        </p:txBody>
      </p:sp>
      <p:sp>
        <p:nvSpPr>
          <p:cNvPr id="17" name="Rectangle 65"/>
          <p:cNvSpPr>
            <a:spLocks noChangeArrowheads="1"/>
          </p:cNvSpPr>
          <p:nvPr userDrawn="1"/>
        </p:nvSpPr>
        <p:spPr bwMode="auto">
          <a:xfrm>
            <a:off x="8304213" y="66421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Chapter 1 – Page </a:t>
            </a:r>
            <a:fld id="{F56071A0-D120-4364-9C06-DD43C296D14A}" type="slidenum">
              <a:rPr lang="en-GB" sz="1000" dirty="0">
                <a:solidFill>
                  <a:srgbClr val="FFC000"/>
                </a:solidFill>
                <a:cs typeface="Arial" charset="0"/>
              </a:rPr>
              <a:pPr algn="r" eaLnBrk="0" hangingPunct="0">
                <a:lnSpc>
                  <a:spcPct val="90000"/>
                </a:lnSpc>
                <a:spcBef>
                  <a:spcPct val="50000"/>
                </a:spcBef>
                <a:defRPr/>
              </a:pPr>
              <a:t>‹#›</a:t>
            </a:fld>
            <a:endParaRPr lang="en-GB" sz="1000" dirty="0">
              <a:solidFill>
                <a:srgbClr val="FFC000"/>
              </a:solidFill>
              <a:cs typeface="Arial" charset="0"/>
            </a:endParaRPr>
          </a:p>
          <a:p>
            <a:pPr algn="r" eaLnBrk="0" hangingPunct="0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cs typeface="Arial" charset="0"/>
            </a:endParaRP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379413" y="2209800"/>
            <a:ext cx="6477000" cy="2133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 userDrawn="1"/>
        </p:nvSpPr>
        <p:spPr bwMode="auto">
          <a:xfrm>
            <a:off x="268288" y="1600200"/>
            <a:ext cx="9407525" cy="480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6163" tIns="42325" rIns="86163" bIns="42325"/>
          <a:lstStyle/>
          <a:p>
            <a:pPr marL="457200" indent="-457200" defTabSz="869950" eaLnBrk="0" hangingPunct="0">
              <a:spcBef>
                <a:spcPct val="80000"/>
              </a:spcBef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  <a:defRPr/>
            </a:pPr>
            <a:endParaRPr lang="en-US" sz="2400" kern="0" dirty="0">
              <a:cs typeface="Arial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>
            <a:lvl1pPr>
              <a:lnSpc>
                <a:spcPct val="100000"/>
              </a:lnSpc>
              <a:spcBef>
                <a:spcPts val="3000"/>
              </a:spcBef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buClrTx/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ClrTx/>
              <a:defRPr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4pPr>
            <a:lvl5pPr>
              <a:buClrTx/>
              <a:defRPr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SG" dirty="0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228600"/>
            <a:ext cx="6400800" cy="8382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812" y="1447800"/>
            <a:ext cx="4152900" cy="4953000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buClrTx/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buClrTx/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ClrTx/>
              <a:defRPr sz="1800">
                <a:latin typeface="Helvetica" pitchFamily="34" charset="0"/>
                <a:cs typeface="Helvetica" pitchFamily="34" charset="0"/>
              </a:defRPr>
            </a:lvl4pPr>
            <a:lvl5pPr>
              <a:buClrTx/>
              <a:defRPr sz="1800">
                <a:latin typeface="Helvetica" pitchFamily="34" charset="0"/>
                <a:cs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7112" y="1447800"/>
            <a:ext cx="4152900" cy="4953000"/>
          </a:xfrm>
        </p:spPr>
        <p:txBody>
          <a:bodyPr/>
          <a:lstStyle>
            <a:lvl1pPr marL="457200" indent="-457200" algn="l" defTabSz="869950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1084263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 sz="1800">
                <a:latin typeface="Helvetica" pitchFamily="34" charset="0"/>
                <a:cs typeface="Helvetica" pitchFamily="34" charset="0"/>
              </a:defRPr>
            </a:lvl4pPr>
            <a:lvl5pPr>
              <a:defRPr sz="1800">
                <a:latin typeface="Helvetica" pitchFamily="34" charset="0"/>
                <a:cs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 sz="1600">
                <a:latin typeface="Helvetica" pitchFamily="34" charset="0"/>
                <a:cs typeface="Helvetica" pitchFamily="34" charset="0"/>
              </a:defRPr>
            </a:lvl4pPr>
            <a:lvl5pPr>
              <a:buNone/>
              <a:defRPr sz="1600">
                <a:latin typeface="Helvetica" pitchFamily="34" charset="0"/>
                <a:cs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buFont typeface="Wingdings" pitchFamily="2" charset="2"/>
              <a:buChar char="v"/>
              <a:defRPr sz="180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None/>
              <a:defRPr sz="1600">
                <a:latin typeface="Helvetica" pitchFamily="34" charset="0"/>
                <a:cs typeface="Helvetica" pitchFamily="34" charset="0"/>
              </a:defRPr>
            </a:lvl4pPr>
            <a:lvl5pPr>
              <a:defRPr sz="1600">
                <a:latin typeface="Helvetica" pitchFamily="34" charset="0"/>
                <a:cs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lvl="0"/>
            <a:endParaRPr lang="en-US" dirty="0" smtClean="0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lvl="0"/>
            <a:endParaRPr lang="en-US" dirty="0" smtClean="0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531813" y="1295400"/>
            <a:ext cx="4152900" cy="4953000"/>
          </a:xfrm>
        </p:spPr>
        <p:txBody>
          <a:bodyPr/>
          <a:lstStyle/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37113" y="1295400"/>
            <a:ext cx="41529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570" y="25400"/>
            <a:ext cx="8169831" cy="1206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7571" y="1371600"/>
            <a:ext cx="4621318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47571" y="4000500"/>
            <a:ext cx="4621318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033936" y="1371600"/>
            <a:ext cx="4621318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3992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3" y="1828800"/>
            <a:ext cx="8458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 userDrawn="1"/>
        </p:nvSpPr>
        <p:spPr bwMode="auto">
          <a:xfrm>
            <a:off x="-1588" y="6629400"/>
            <a:ext cx="9904413" cy="2286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43" name="Rectangle 3"/>
          <p:cNvSpPr>
            <a:spLocks noChangeArrowheads="1"/>
          </p:cNvSpPr>
          <p:nvPr userDrawn="1"/>
        </p:nvSpPr>
        <p:spPr bwMode="auto">
          <a:xfrm>
            <a:off x="-1588" y="6629400"/>
            <a:ext cx="7616826" cy="228600"/>
          </a:xfrm>
          <a:prstGeom prst="rect">
            <a:avLst/>
          </a:prstGeom>
          <a:gradFill rotWithShape="1">
            <a:gsLst>
              <a:gs pos="0">
                <a:srgbClr val="0152AB">
                  <a:alpha val="69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40" name="Rectangle 39"/>
          <p:cNvSpPr/>
          <p:nvPr userDrawn="1"/>
        </p:nvSpPr>
        <p:spPr bwMode="auto">
          <a:xfrm>
            <a:off x="0" y="0"/>
            <a:ext cx="9904413" cy="12954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41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gradFill rotWithShape="1">
            <a:gsLst>
              <a:gs pos="0">
                <a:srgbClr val="0152AB">
                  <a:alpha val="8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60413" y="582613"/>
            <a:ext cx="5924550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40000"/>
              </a:lnSpc>
              <a:defRPr/>
            </a:pPr>
            <a:endParaRPr lang="en-US"/>
          </a:p>
        </p:txBody>
      </p:sp>
      <p:sp>
        <p:nvSpPr>
          <p:cNvPr id="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3" y="1828800"/>
            <a:ext cx="84582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6163" tIns="42325" rIns="86163" bIns="42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- Third Level</a:t>
            </a:r>
          </a:p>
        </p:txBody>
      </p:sp>
      <p:sp>
        <p:nvSpPr>
          <p:cNvPr id="1032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63992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33" name="Group 36"/>
          <p:cNvGrpSpPr>
            <a:grpSpLocks/>
          </p:cNvGrpSpPr>
          <p:nvPr userDrawn="1"/>
        </p:nvGrpSpPr>
        <p:grpSpPr bwMode="auto">
          <a:xfrm>
            <a:off x="6399213" y="0"/>
            <a:ext cx="3629025" cy="1371600"/>
            <a:chOff x="6399212" y="0"/>
            <a:chExt cx="3629092" cy="1371600"/>
          </a:xfrm>
        </p:grpSpPr>
        <p:pic>
          <p:nvPicPr>
            <p:cNvPr id="27" name="Picture 23"/>
            <p:cNvPicPr>
              <a:picLocks noChangeAspect="1" noChangeArrowheads="1"/>
            </p:cNvPicPr>
            <p:nvPr userDrawn="1"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618412" y="0"/>
              <a:ext cx="1398714" cy="1295400"/>
            </a:xfrm>
            <a:prstGeom prst="parallelogram">
              <a:avLst/>
            </a:prstGeom>
            <a:noFill/>
            <a:ln w="12700" cap="flat" cmpd="sng" algn="ctr">
              <a:noFill/>
              <a:prstDash val="solid"/>
              <a:miter lim="800000"/>
              <a:headEnd/>
              <a:tailEnd/>
            </a:ln>
          </p:spPr>
        </p:pic>
        <p:grpSp>
          <p:nvGrpSpPr>
            <p:cNvPr id="1040" name="Group 30"/>
            <p:cNvGrpSpPr>
              <a:grpSpLocks/>
            </p:cNvGrpSpPr>
            <p:nvPr userDrawn="1"/>
          </p:nvGrpSpPr>
          <p:grpSpPr bwMode="auto">
            <a:xfrm>
              <a:off x="6399212" y="0"/>
              <a:ext cx="3629092" cy="1371600"/>
              <a:chOff x="6524691" y="0"/>
              <a:chExt cx="3629092" cy="1371600"/>
            </a:xfrm>
          </p:grpSpPr>
          <p:grpSp>
            <p:nvGrpSpPr>
              <p:cNvPr id="1041" name="Group 27"/>
              <p:cNvGrpSpPr>
                <a:grpSpLocks/>
              </p:cNvGrpSpPr>
              <p:nvPr userDrawn="1"/>
            </p:nvGrpSpPr>
            <p:grpSpPr bwMode="auto">
              <a:xfrm>
                <a:off x="6831078" y="0"/>
                <a:ext cx="3071747" cy="1295400"/>
                <a:chOff x="6831078" y="0"/>
                <a:chExt cx="3071747" cy="1295400"/>
              </a:xfrm>
            </p:grpSpPr>
            <p:pic>
              <p:nvPicPr>
                <p:cNvPr id="32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1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685212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  <p:pic>
              <p:nvPicPr>
                <p:cNvPr id="33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2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831078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</p:grpSp>
          <p:sp>
            <p:nvSpPr>
              <p:cNvPr id="31" name="Rectangle 30"/>
              <p:cNvSpPr/>
              <p:nvPr userDrawn="1"/>
            </p:nvSpPr>
            <p:spPr>
              <a:xfrm>
                <a:off x="6524691" y="804863"/>
                <a:ext cx="3629092" cy="566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140000"/>
                  </a:lnSpc>
                  <a:defRPr/>
                </a:pPr>
                <a:r>
                  <a:rPr lang="en-US" sz="2200" b="1" dirty="0">
                    <a:ln w="12700">
                      <a:noFill/>
                      <a:prstDash val="solid"/>
                    </a:ln>
                    <a:solidFill>
                      <a:srgbClr val="FFC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dobe Caslon Pro" pitchFamily="18" charset="0"/>
                  </a:rPr>
                  <a:t>Services Marketing</a:t>
                </a:r>
              </a:p>
            </p:txBody>
          </p:sp>
        </p:grpSp>
      </p:grpSp>
      <p:sp>
        <p:nvSpPr>
          <p:cNvPr id="35" name="Rectangle 57"/>
          <p:cNvSpPr>
            <a:spLocks noChangeArrowheads="1"/>
          </p:cNvSpPr>
          <p:nvPr userDrawn="1"/>
        </p:nvSpPr>
        <p:spPr bwMode="auto">
          <a:xfrm>
            <a:off x="0" y="6629400"/>
            <a:ext cx="99028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sz="1800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36" name="Rectangle 63"/>
          <p:cNvSpPr>
            <a:spLocks noChangeArrowheads="1"/>
          </p:cNvSpPr>
          <p:nvPr userDrawn="1"/>
        </p:nvSpPr>
        <p:spPr bwMode="auto">
          <a:xfrm>
            <a:off x="0" y="6629400"/>
            <a:ext cx="2360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Slide © 2010 by Lovelock &amp; Wirtz</a:t>
            </a:r>
            <a:endParaRPr lang="en-US" sz="10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37" name="Rectangle 64"/>
          <p:cNvSpPr>
            <a:spLocks noChangeArrowheads="1"/>
          </p:cNvSpPr>
          <p:nvPr userDrawn="1"/>
        </p:nvSpPr>
        <p:spPr bwMode="auto">
          <a:xfrm>
            <a:off x="3884613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Services Marketing 7/e</a:t>
            </a:r>
          </a:p>
          <a:p>
            <a:pPr algn="r" eaLnBrk="0" hangingPunct="0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solidFill>
                <a:srgbClr val="F2A304"/>
              </a:solidFill>
              <a:cs typeface="Arial" charset="0"/>
            </a:endParaRPr>
          </a:p>
        </p:txBody>
      </p:sp>
      <p:sp>
        <p:nvSpPr>
          <p:cNvPr id="38" name="Rectangle 65"/>
          <p:cNvSpPr>
            <a:spLocks noChangeArrowheads="1"/>
          </p:cNvSpPr>
          <p:nvPr userDrawn="1"/>
        </p:nvSpPr>
        <p:spPr bwMode="auto">
          <a:xfrm>
            <a:off x="8304213" y="66421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Chapter 14 – Page </a:t>
            </a:r>
            <a:fld id="{E2248627-D9DD-4486-B90E-7015D9582BF2}" type="slidenum">
              <a:rPr lang="en-GB" sz="1000" dirty="0">
                <a:solidFill>
                  <a:srgbClr val="FFC000"/>
                </a:solidFill>
                <a:cs typeface="Arial" charset="0"/>
              </a:rPr>
              <a:pPr algn="r" eaLnBrk="0" hangingPunct="0">
                <a:lnSpc>
                  <a:spcPct val="90000"/>
                </a:lnSpc>
                <a:spcBef>
                  <a:spcPct val="50000"/>
                </a:spcBef>
                <a:defRPr/>
              </a:pPr>
              <a:t>‹#›</a:t>
            </a:fld>
            <a:endParaRPr lang="en-GB" sz="1000" dirty="0">
              <a:solidFill>
                <a:srgbClr val="FFC000"/>
              </a:solidFill>
              <a:cs typeface="Arial" charset="0"/>
            </a:endParaRPr>
          </a:p>
          <a:p>
            <a:pPr algn="r" eaLnBrk="0" hangingPunct="0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cs typeface="Arial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895350" eaLnBrk="0" hangingPunct="0">
              <a:defRPr/>
            </a:pPr>
            <a:endParaRPr lang="en-SG" sz="2400" b="1" ker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5" r:id="rId3"/>
    <p:sldLayoutId id="2147483654" r:id="rId4"/>
    <p:sldLayoutId id="2147483653" r:id="rId5"/>
    <p:sldLayoutId id="2147483652" r:id="rId6"/>
    <p:sldLayoutId id="2147483651" r:id="rId7"/>
    <p:sldLayoutId id="2147483656" r:id="rId8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+mj-ea"/>
          <a:cs typeface="Helvetica" pitchFamily="34" charset="0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cs typeface="Helvetica" pitchFamily="34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cs typeface="Helvetica" pitchFamily="34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cs typeface="Helvetica" pitchFamily="34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cs typeface="Helvetica" pitchFamily="34" charset="0"/>
        </a:defRPr>
      </a:lvl5pPr>
      <a:lvl6pPr marL="4572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6pPr>
      <a:lvl7pPr marL="9144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7pPr>
      <a:lvl8pPr marL="13716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8pPr>
      <a:lvl9pPr marL="18288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9pPr>
    </p:titleStyle>
    <p:bodyStyle>
      <a:lvl1pPr marL="457200" indent="-457200" algn="l" defTabSz="869950" rtl="0" eaLnBrk="0" fontAlgn="base" hangingPunct="0">
        <a:spcBef>
          <a:spcPct val="80000"/>
        </a:spcBef>
        <a:spcAft>
          <a:spcPct val="0"/>
        </a:spcAft>
        <a:buClr>
          <a:srgbClr val="FF6600"/>
        </a:buClr>
        <a:buFont typeface="Webdings" pitchFamily="18" charset="2"/>
        <a:buChar char="="/>
        <a:tabLst>
          <a:tab pos="1582738" algn="l"/>
        </a:tabLst>
        <a:defRPr sz="2400" b="1">
          <a:solidFill>
            <a:srgbClr val="013C7D"/>
          </a:solidFill>
          <a:latin typeface="Helvetica" pitchFamily="34" charset="0"/>
          <a:ea typeface="+mn-ea"/>
          <a:cs typeface="Helvetica" pitchFamily="34" charset="0"/>
        </a:defRPr>
      </a:lvl1pPr>
      <a:lvl2pPr marL="1084263" indent="-512763" algn="l" defTabSz="869950" rtl="0" eaLnBrk="0" fontAlgn="base" hangingPunct="0">
        <a:spcBef>
          <a:spcPts val="1200"/>
        </a:spcBef>
        <a:spcAft>
          <a:spcPct val="0"/>
        </a:spcAft>
        <a:buSzPct val="100000"/>
        <a:buFont typeface="Wingdings" pitchFamily="2" charset="2"/>
        <a:buChar char="è"/>
        <a:tabLst>
          <a:tab pos="1582738" algn="l"/>
        </a:tabLst>
        <a:defRPr sz="2000" b="1">
          <a:solidFill>
            <a:srgbClr val="013C7D"/>
          </a:solidFill>
          <a:latin typeface="Helvetica" pitchFamily="34" charset="0"/>
          <a:cs typeface="Helvetica" pitchFamily="34" charset="0"/>
        </a:defRPr>
      </a:lvl2pPr>
      <a:lvl3pPr marL="1214438" indent="392113" algn="l" defTabSz="869950" rtl="0" eaLnBrk="0" fontAlgn="base" hangingPunct="0">
        <a:spcBef>
          <a:spcPts val="1200"/>
        </a:spcBef>
        <a:spcAft>
          <a:spcPct val="0"/>
        </a:spcAft>
        <a:buSzPct val="100000"/>
        <a:buFont typeface="Univers Extended"/>
        <a:tabLst>
          <a:tab pos="1582738" algn="l"/>
        </a:tabLst>
        <a:defRPr b="1" i="1">
          <a:solidFill>
            <a:srgbClr val="013C7D"/>
          </a:solidFill>
          <a:latin typeface="Helvetica" pitchFamily="34" charset="0"/>
          <a:cs typeface="Helvetica" pitchFamily="34" charset="0"/>
        </a:defRPr>
      </a:lvl3pPr>
      <a:lvl4pPr marL="2147888" indent="-427038" algn="l" defTabSz="869950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SzPct val="100000"/>
        <a:buFont typeface="Wingdings" pitchFamily="2" charset="2"/>
        <a:buChar char="–"/>
        <a:tabLst>
          <a:tab pos="1582738" algn="l"/>
        </a:tabLst>
        <a:defRPr sz="2000" b="1">
          <a:solidFill>
            <a:schemeClr val="tx1"/>
          </a:solidFill>
          <a:latin typeface="+mn-lt"/>
          <a:cs typeface="Helvetica" pitchFamily="34" charset="0"/>
        </a:defRPr>
      </a:lvl4pPr>
      <a:lvl5pPr marL="51625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  <a:cs typeface="Helvetica" pitchFamily="34" charset="0"/>
        </a:defRPr>
      </a:lvl5pPr>
      <a:lvl6pPr marL="56197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6pPr>
      <a:lvl7pPr marL="60769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7pPr>
      <a:lvl8pPr marL="65341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8pPr>
      <a:lvl9pPr marL="69913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0413" y="1676400"/>
            <a:ext cx="49482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8051" name="Rectangle 3"/>
          <p:cNvSpPr>
            <a:spLocks noChangeArrowheads="1"/>
          </p:cNvSpPr>
          <p:nvPr/>
        </p:nvSpPr>
        <p:spPr bwMode="auto">
          <a:xfrm>
            <a:off x="4418013" y="1676400"/>
            <a:ext cx="3960812" cy="45720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244475" y="2528888"/>
            <a:ext cx="7069138" cy="1862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3600" b="1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Chapter 14:</a:t>
            </a:r>
          </a:p>
          <a:p>
            <a:pPr eaLnBrk="0" hangingPunct="0">
              <a:lnSpc>
                <a:spcPct val="80000"/>
              </a:lnSpc>
            </a:pPr>
            <a:r>
              <a:rPr lang="en-US" sz="3600" b="1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    Improving </a:t>
            </a:r>
            <a:r>
              <a:rPr lang="en-US" sz="3600" b="1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Service  </a:t>
            </a:r>
          </a:p>
          <a:p>
            <a:pPr eaLnBrk="0" hangingPunct="0">
              <a:lnSpc>
                <a:spcPct val="80000"/>
              </a:lnSpc>
            </a:pPr>
            <a:r>
              <a:rPr lang="en-US" sz="3600" b="1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  	Quality </a:t>
            </a:r>
            <a:r>
              <a:rPr lang="en-US" sz="3600" b="1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and </a:t>
            </a:r>
          </a:p>
          <a:p>
            <a:pPr eaLnBrk="0" hangingPunct="0">
              <a:lnSpc>
                <a:spcPct val="80000"/>
              </a:lnSpc>
            </a:pPr>
            <a:r>
              <a:rPr lang="en-US" sz="3600" b="1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	     </a:t>
            </a:r>
            <a:r>
              <a:rPr lang="en-US" sz="3600" b="1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Productivity</a:t>
            </a:r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455613" y="4495800"/>
            <a:ext cx="1905000" cy="1778000"/>
            <a:chOff x="455613" y="4495800"/>
            <a:chExt cx="1905000" cy="1778000"/>
          </a:xfrm>
        </p:grpSpPr>
        <p:pic>
          <p:nvPicPr>
            <p:cNvPr id="11269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5613" y="4495800"/>
              <a:ext cx="914400" cy="8175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11270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5613" y="5410200"/>
              <a:ext cx="914400" cy="8429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11271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46213" y="5410200"/>
              <a:ext cx="914400" cy="8636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Suggestions for Closing the</a:t>
            </a:r>
            <a:br/>
            <a:r>
              <a:t>Six Service Quality Gaps</a:t>
            </a:r>
            <a:endParaRPr sz="2000" b="0"/>
          </a:p>
        </p:txBody>
      </p:sp>
      <p:pic>
        <p:nvPicPr>
          <p:cNvPr id="29698" name="Picture 4" descr="PPT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1413" y="1447800"/>
            <a:ext cx="7696200" cy="4986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Suggestions for Closing the</a:t>
            </a:r>
            <a:br/>
            <a:r>
              <a:t>Six Service Quality Gaps</a:t>
            </a:r>
            <a:endParaRPr sz="2000" b="0"/>
          </a:p>
        </p:txBody>
      </p:sp>
      <p:grpSp>
        <p:nvGrpSpPr>
          <p:cNvPr id="31746" name="Group 6"/>
          <p:cNvGrpSpPr>
            <a:grpSpLocks/>
          </p:cNvGrpSpPr>
          <p:nvPr/>
        </p:nvGrpSpPr>
        <p:grpSpPr bwMode="auto">
          <a:xfrm>
            <a:off x="1141413" y="1447800"/>
            <a:ext cx="7696200" cy="4953000"/>
            <a:chOff x="623" y="768"/>
            <a:chExt cx="4848" cy="3220"/>
          </a:xfrm>
        </p:grpSpPr>
        <p:pic>
          <p:nvPicPr>
            <p:cNvPr id="31747" name="Picture 4" descr="PPT2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3" y="768"/>
              <a:ext cx="4848" cy="1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1748" name="Picture 5" descr="PPT2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3" y="953"/>
              <a:ext cx="4848" cy="30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Suggestions for Closing the</a:t>
            </a:r>
            <a:br>
              <a:rPr lang="en-US" sz="2400" smtClean="0"/>
            </a:br>
            <a:r>
              <a:rPr lang="en-US" sz="2400" smtClean="0"/>
              <a:t>Six Service Quality Gaps</a:t>
            </a:r>
          </a:p>
        </p:txBody>
      </p:sp>
      <p:pic>
        <p:nvPicPr>
          <p:cNvPr id="9728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5613" y="1506538"/>
            <a:ext cx="8305800" cy="4970462"/>
          </a:xfrm>
          <a:noFill/>
          <a:ln/>
        </p:spPr>
      </p:pic>
    </p:spTree>
  </p:cSld>
  <p:clrMapOvr>
    <a:masterClrMapping/>
  </p:clrMapOvr>
  <p:transition spd="med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Suggestions for Closing the</a:t>
            </a:r>
            <a:br/>
            <a:r>
              <a:t>Six Service Quality Gaps</a:t>
            </a:r>
            <a:endParaRPr sz="1800" b="0"/>
          </a:p>
        </p:txBody>
      </p:sp>
      <p:grpSp>
        <p:nvGrpSpPr>
          <p:cNvPr id="33794" name="Group 6"/>
          <p:cNvGrpSpPr>
            <a:grpSpLocks/>
          </p:cNvGrpSpPr>
          <p:nvPr/>
        </p:nvGrpSpPr>
        <p:grpSpPr bwMode="auto">
          <a:xfrm>
            <a:off x="531813" y="1981200"/>
            <a:ext cx="8915400" cy="3384550"/>
            <a:chOff x="191" y="787"/>
            <a:chExt cx="5856" cy="2132"/>
          </a:xfrm>
        </p:grpSpPr>
        <p:pic>
          <p:nvPicPr>
            <p:cNvPr id="33795" name="Picture 4" descr="PPT2C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1" y="787"/>
              <a:ext cx="5856" cy="2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3796" name="Picture 5" descr="PPT2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1" y="1056"/>
              <a:ext cx="5856" cy="18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2"/>
          <p:cNvSpPr>
            <a:spLocks noChangeArrowheads="1"/>
          </p:cNvSpPr>
          <p:nvPr/>
        </p:nvSpPr>
        <p:spPr bwMode="auto">
          <a:xfrm>
            <a:off x="684213" y="2663825"/>
            <a:ext cx="8416925" cy="198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110000"/>
              </a:lnSpc>
            </a:pPr>
            <a:r>
              <a:rPr lang="en-US" sz="4400" b="1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Measuring and Improving Service Quality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Measures of Service Quality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4572000" cy="4800600"/>
          </a:xfrm>
          <a:ln w="254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algn="ctr">
              <a:buFont typeface="Webdings" pitchFamily="18" charset="2"/>
              <a:buNone/>
              <a:defRPr/>
            </a:pPr>
            <a:r>
              <a:rPr u="sng">
                <a:solidFill>
                  <a:srgbClr val="FF0000"/>
                </a:solidFill>
              </a:rPr>
              <a:t>Soft Measures</a:t>
            </a:r>
          </a:p>
          <a:p>
            <a:pPr marL="457200" lvl="1" indent="-457200">
              <a:spcBef>
                <a:spcPts val="1800"/>
              </a:spcBef>
              <a:buClr>
                <a:srgbClr val="FF6600"/>
              </a:buClr>
              <a:buSzTx/>
              <a:buFont typeface="Webdings" pitchFamily="18" charset="2"/>
              <a:buChar char="="/>
              <a:defRPr/>
            </a:pPr>
            <a:r>
              <a:rPr sz="1800"/>
              <a:t>Not easily observed, must be collected by talking to customers, employees or others</a:t>
            </a:r>
          </a:p>
          <a:p>
            <a:pPr marL="457200" lvl="1" indent="-457200">
              <a:spcBef>
                <a:spcPts val="1800"/>
              </a:spcBef>
              <a:buClr>
                <a:srgbClr val="FF6600"/>
              </a:buClr>
              <a:buSzTx/>
              <a:buFont typeface="Webdings" pitchFamily="18" charset="2"/>
              <a:buChar char="="/>
              <a:defRPr/>
            </a:pPr>
            <a:r>
              <a:rPr sz="1800"/>
              <a:t>Provide direction, guidance and feedback to employees on ways to achieve customer satisfaction </a:t>
            </a:r>
          </a:p>
          <a:p>
            <a:pPr marL="457200" lvl="1" indent="-457200">
              <a:spcBef>
                <a:spcPts val="1800"/>
              </a:spcBef>
              <a:buClr>
                <a:srgbClr val="FF6600"/>
              </a:buClr>
              <a:buSzTx/>
              <a:buFont typeface="Webdings" pitchFamily="18" charset="2"/>
              <a:buChar char="="/>
              <a:defRPr/>
            </a:pPr>
            <a:r>
              <a:rPr sz="1800"/>
              <a:t>Can be quantified by measuring customer perceptions and beliefs </a:t>
            </a:r>
          </a:p>
          <a:p>
            <a:pPr marL="457200" lvl="1" indent="-457200">
              <a:spcBef>
                <a:spcPts val="1800"/>
              </a:spcBef>
              <a:buClr>
                <a:srgbClr val="FF6600"/>
              </a:buClr>
              <a:buSzTx/>
              <a:buFont typeface="Webdings" pitchFamily="18" charset="2"/>
              <a:buChar char="="/>
              <a:defRPr/>
            </a:pPr>
            <a:r>
              <a:rPr sz="1800"/>
              <a:t>e.g., SERVQUAL, surveys, and customer advisory panel</a:t>
            </a:r>
          </a:p>
          <a:p>
            <a:pPr>
              <a:buFont typeface="Webdings" pitchFamily="18" charset="2"/>
              <a:buNone/>
              <a:defRPr/>
            </a:pPr>
            <a:endParaRPr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103813" y="1600200"/>
            <a:ext cx="4572000" cy="4800600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lIns="86163" tIns="42325" rIns="86163" bIns="42325"/>
          <a:lstStyle/>
          <a:p>
            <a:pPr marL="457200" indent="-457200" algn="ctr" defTabSz="869950" eaLnBrk="0" hangingPunct="0">
              <a:spcBef>
                <a:spcPts val="3000"/>
              </a:spcBef>
              <a:buClr>
                <a:srgbClr val="FF6600"/>
              </a:buClr>
              <a:buFont typeface="Webdings" pitchFamily="18" charset="2"/>
              <a:buNone/>
              <a:tabLst>
                <a:tab pos="1582738" algn="l"/>
              </a:tabLst>
              <a:defRPr/>
            </a:pPr>
            <a:r>
              <a:rPr lang="en-US" sz="2400" b="1" u="sng" kern="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Hard Measures</a:t>
            </a:r>
          </a:p>
          <a:p>
            <a:pPr lvl="1" indent="-457200" defTabSz="869950" eaLnBrk="0" hangingPunct="0">
              <a:spcBef>
                <a:spcPts val="1800"/>
              </a:spcBef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sz="1800" b="1" kern="0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Can be counted, timed, or measured through audits</a:t>
            </a:r>
          </a:p>
          <a:p>
            <a:pPr lvl="1" indent="-457200" defTabSz="869950" eaLnBrk="0" hangingPunct="0">
              <a:spcBef>
                <a:spcPts val="1800"/>
              </a:spcBef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sz="1800" b="1" kern="0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Typically operational processes or outcomes</a:t>
            </a:r>
          </a:p>
          <a:p>
            <a:pPr lvl="1" indent="-457200" defTabSz="869950" eaLnBrk="0" hangingPunct="0">
              <a:spcBef>
                <a:spcPts val="1800"/>
              </a:spcBef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sz="1800" b="1" kern="0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Standards often set with reference to percentage of occasions on which a particular measure is achieved </a:t>
            </a:r>
          </a:p>
          <a:p>
            <a:pPr lvl="1" indent="-457200" defTabSz="869950" eaLnBrk="0" hangingPunct="0">
              <a:spcBef>
                <a:spcPts val="1800"/>
              </a:spcBef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  <a:defRPr/>
            </a:pPr>
            <a:endParaRPr lang="en-US" sz="1800" b="1" kern="0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2"/>
          <p:cNvSpPr>
            <a:spLocks noChangeArrowheads="1"/>
          </p:cNvSpPr>
          <p:nvPr/>
        </p:nvSpPr>
        <p:spPr bwMode="auto">
          <a:xfrm>
            <a:off x="684213" y="2663825"/>
            <a:ext cx="8416925" cy="198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110000"/>
              </a:lnSpc>
            </a:pPr>
            <a:r>
              <a:rPr lang="en-US" sz="4400" b="1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Learning from Customer Feedback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Key Objectives of </a:t>
            </a:r>
            <a:br/>
            <a:r>
              <a:t>Customer Feedback Systems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2057400"/>
            <a:ext cx="4267200" cy="4800600"/>
          </a:xfrm>
        </p:spPr>
        <p:txBody>
          <a:bodyPr/>
          <a:lstStyle/>
          <a:p>
            <a:r>
              <a:t>Assessment and benchmarking of service quality and performance</a:t>
            </a:r>
          </a:p>
          <a:p>
            <a:r>
              <a:t>Customer-driven learning and improvements</a:t>
            </a:r>
          </a:p>
          <a:p>
            <a:r>
              <a:t>Creating a customer-oriented service culture</a:t>
            </a:r>
          </a:p>
          <a:p>
            <a:endParaRPr/>
          </a:p>
        </p:txBody>
      </p:sp>
      <p:pic>
        <p:nvPicPr>
          <p:cNvPr id="41987" name="Picture 4" descr="fig14_0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0263" y="2057400"/>
            <a:ext cx="526256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 smtClean="0"/>
              <a:t>Customer Feedback Collection Tools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989012" y="1828800"/>
          <a:ext cx="7772400" cy="4401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 sz="2700"/>
              <a:t>Strengths and Weaknesses of Customer Feedback Collection Tools</a:t>
            </a:r>
            <a:endParaRPr sz="2700" b="0">
              <a:cs typeface="Times New Roman" pitchFamily="18" charset="0"/>
            </a:endParaRPr>
          </a:p>
        </p:txBody>
      </p:sp>
      <p:sp>
        <p:nvSpPr>
          <p:cNvPr id="46082" name="Text Box 12"/>
          <p:cNvSpPr txBox="1">
            <a:spLocks noChangeArrowheads="1"/>
          </p:cNvSpPr>
          <p:nvPr/>
        </p:nvSpPr>
        <p:spPr bwMode="auto">
          <a:xfrm>
            <a:off x="8228013" y="1885950"/>
            <a:ext cx="1898650" cy="4000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69950" eaLnBrk="0" hangingPunct="0"/>
            <a:r>
              <a:rPr lang="en-US" sz="1000"/>
              <a:t>COST </a:t>
            </a:r>
          </a:p>
          <a:p>
            <a:pPr algn="ctr" defTabSz="869950" eaLnBrk="0" hangingPunct="0"/>
            <a:r>
              <a:rPr lang="en-US" sz="1000"/>
              <a:t>EFFECTIVENESS</a:t>
            </a:r>
          </a:p>
        </p:txBody>
      </p:sp>
      <p:grpSp>
        <p:nvGrpSpPr>
          <p:cNvPr id="46083" name="Group 103"/>
          <p:cNvGrpSpPr>
            <a:grpSpLocks/>
          </p:cNvGrpSpPr>
          <p:nvPr/>
        </p:nvGrpSpPr>
        <p:grpSpPr bwMode="auto">
          <a:xfrm>
            <a:off x="223838" y="1524000"/>
            <a:ext cx="9528175" cy="4800600"/>
            <a:chOff x="-3301" y="1447800"/>
            <a:chExt cx="9906126" cy="4648200"/>
          </a:xfrm>
        </p:grpSpPr>
        <p:sp>
          <p:nvSpPr>
            <p:cNvPr id="46084" name="Text Box 4"/>
            <p:cNvSpPr txBox="1">
              <a:spLocks noChangeArrowheads="1"/>
            </p:cNvSpPr>
            <p:nvPr/>
          </p:nvSpPr>
          <p:spPr bwMode="auto">
            <a:xfrm>
              <a:off x="13754" y="2057400"/>
              <a:ext cx="2063089" cy="30777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869950" eaLnBrk="0" hangingPunct="0">
                <a:lnSpc>
                  <a:spcPct val="140000"/>
                </a:lnSpc>
                <a:spcBef>
                  <a:spcPct val="50000"/>
                </a:spcBef>
              </a:pPr>
              <a:r>
                <a:rPr lang="en-US" sz="1000"/>
                <a:t>COLLECTION TOOLS</a:t>
              </a:r>
            </a:p>
          </p:txBody>
        </p:sp>
        <p:sp>
          <p:nvSpPr>
            <p:cNvPr id="46085" name="Text Box 5"/>
            <p:cNvSpPr txBox="1">
              <a:spLocks noChangeArrowheads="1"/>
            </p:cNvSpPr>
            <p:nvPr/>
          </p:nvSpPr>
          <p:spPr bwMode="auto">
            <a:xfrm>
              <a:off x="1913515" y="2057400"/>
              <a:ext cx="742712" cy="30777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869950" eaLnBrk="0" hangingPunct="0">
                <a:lnSpc>
                  <a:spcPct val="140000"/>
                </a:lnSpc>
                <a:spcBef>
                  <a:spcPct val="50000"/>
                </a:spcBef>
              </a:pPr>
              <a:r>
                <a:rPr lang="en-US" sz="1000"/>
                <a:t>FIRM</a:t>
              </a:r>
            </a:p>
          </p:txBody>
        </p:sp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2475706" y="2057400"/>
              <a:ext cx="1402900" cy="30777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869950" eaLnBrk="0" hangingPunct="0">
                <a:lnSpc>
                  <a:spcPct val="140000"/>
                </a:lnSpc>
                <a:spcBef>
                  <a:spcPct val="50000"/>
                </a:spcBef>
              </a:pPr>
              <a:r>
                <a:rPr lang="en-US" sz="1000"/>
                <a:t>PROCESS</a:t>
              </a:r>
            </a:p>
          </p:txBody>
        </p:sp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3089681" y="1964267"/>
              <a:ext cx="1402900" cy="38740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69950" eaLnBrk="0" hangingPunct="0"/>
              <a:r>
                <a:rPr lang="en-US" sz="1000"/>
                <a:t>TRANSACTION SPECIFIC</a:t>
              </a:r>
            </a:p>
          </p:txBody>
        </p:sp>
        <p:sp>
          <p:nvSpPr>
            <p:cNvPr id="46088" name="Text Box 8"/>
            <p:cNvSpPr txBox="1">
              <a:spLocks noChangeArrowheads="1"/>
            </p:cNvSpPr>
            <p:nvPr/>
          </p:nvSpPr>
          <p:spPr bwMode="auto">
            <a:xfrm>
              <a:off x="4291224" y="2057400"/>
              <a:ext cx="1402900" cy="30777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869950" eaLnBrk="0" hangingPunct="0">
                <a:lnSpc>
                  <a:spcPct val="140000"/>
                </a:lnSpc>
                <a:spcBef>
                  <a:spcPct val="50000"/>
                </a:spcBef>
              </a:pPr>
              <a:r>
                <a:rPr lang="en-US" sz="1000"/>
                <a:t>ACTIONABLE</a:t>
              </a:r>
            </a:p>
          </p:txBody>
        </p:sp>
        <p:sp>
          <p:nvSpPr>
            <p:cNvPr id="46089" name="Text Box 9"/>
            <p:cNvSpPr txBox="1">
              <a:spLocks noChangeArrowheads="1"/>
            </p:cNvSpPr>
            <p:nvPr/>
          </p:nvSpPr>
          <p:spPr bwMode="auto">
            <a:xfrm>
              <a:off x="5173689" y="1945763"/>
              <a:ext cx="1528736" cy="38740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69950" eaLnBrk="0" hangingPunct="0"/>
              <a:r>
                <a:rPr lang="en-US" sz="1000"/>
                <a:t>REPRESENTATIVE/ RELIABLE</a:t>
              </a:r>
            </a:p>
          </p:txBody>
        </p:sp>
        <p:sp>
          <p:nvSpPr>
            <p:cNvPr id="46090" name="Text Box 10"/>
            <p:cNvSpPr txBox="1">
              <a:spLocks noChangeArrowheads="1"/>
            </p:cNvSpPr>
            <p:nvPr/>
          </p:nvSpPr>
          <p:spPr bwMode="auto">
            <a:xfrm>
              <a:off x="6175984" y="1654314"/>
              <a:ext cx="1898041" cy="70788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69950" eaLnBrk="0" hangingPunct="0"/>
              <a:r>
                <a:rPr lang="en-US" sz="1000"/>
                <a:t>POTENTIAL </a:t>
              </a:r>
            </a:p>
            <a:p>
              <a:pPr algn="ctr" defTabSz="869950" eaLnBrk="0" hangingPunct="0"/>
              <a:r>
                <a:rPr lang="en-US" sz="1000"/>
                <a:t>FOR </a:t>
              </a:r>
            </a:p>
            <a:p>
              <a:pPr algn="ctr" defTabSz="869950" eaLnBrk="0" hangingPunct="0"/>
              <a:r>
                <a:rPr lang="en-US" sz="1000"/>
                <a:t>SERVICE </a:t>
              </a:r>
            </a:p>
            <a:p>
              <a:pPr algn="ctr" defTabSz="869950" eaLnBrk="0" hangingPunct="0"/>
              <a:r>
                <a:rPr lang="en-US" sz="1000"/>
                <a:t>RECOVERY</a:t>
              </a:r>
            </a:p>
          </p:txBody>
        </p:sp>
        <p:sp>
          <p:nvSpPr>
            <p:cNvPr id="46091" name="Text Box 11"/>
            <p:cNvSpPr txBox="1">
              <a:spLocks noChangeArrowheads="1"/>
            </p:cNvSpPr>
            <p:nvPr/>
          </p:nvSpPr>
          <p:spPr bwMode="auto">
            <a:xfrm>
              <a:off x="7235825" y="1808202"/>
              <a:ext cx="1898041" cy="55399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69950" eaLnBrk="0" hangingPunct="0"/>
              <a:r>
                <a:rPr lang="en-US" sz="1000"/>
                <a:t>FIRST </a:t>
              </a:r>
            </a:p>
            <a:p>
              <a:pPr algn="ctr" defTabSz="869950" eaLnBrk="0" hangingPunct="0"/>
              <a:r>
                <a:rPr lang="en-US" sz="1000"/>
                <a:t>HAND</a:t>
              </a:r>
            </a:p>
            <a:p>
              <a:pPr algn="ctr" defTabSz="869950" eaLnBrk="0" hangingPunct="0"/>
              <a:r>
                <a:rPr lang="en-US" sz="1000"/>
                <a:t>LEARNING</a:t>
              </a:r>
            </a:p>
          </p:txBody>
        </p:sp>
        <p:sp>
          <p:nvSpPr>
            <p:cNvPr id="46092" name="Line 13"/>
            <p:cNvSpPr>
              <a:spLocks noChangeShapeType="1"/>
            </p:cNvSpPr>
            <p:nvPr/>
          </p:nvSpPr>
          <p:spPr bwMode="auto">
            <a:xfrm>
              <a:off x="0" y="2362200"/>
              <a:ext cx="990282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3" name="Text Box 14"/>
            <p:cNvSpPr txBox="1">
              <a:spLocks noChangeArrowheads="1"/>
            </p:cNvSpPr>
            <p:nvPr/>
          </p:nvSpPr>
          <p:spPr bwMode="auto">
            <a:xfrm>
              <a:off x="1667854" y="1447800"/>
              <a:ext cx="3053371" cy="30777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69950" eaLnBrk="0" hangingPunct="0">
                <a:lnSpc>
                  <a:spcPct val="140000"/>
                </a:lnSpc>
                <a:spcBef>
                  <a:spcPct val="50000"/>
                </a:spcBef>
              </a:pPr>
              <a:r>
                <a:rPr lang="en-US" sz="1000"/>
                <a:t>LEVEL OF MEASUREMENT</a:t>
              </a:r>
            </a:p>
          </p:txBody>
        </p:sp>
        <p:sp>
          <p:nvSpPr>
            <p:cNvPr id="46094" name="Line 15"/>
            <p:cNvSpPr>
              <a:spLocks noChangeShapeType="1"/>
            </p:cNvSpPr>
            <p:nvPr/>
          </p:nvSpPr>
          <p:spPr bwMode="auto">
            <a:xfrm>
              <a:off x="1978025" y="1752600"/>
              <a:ext cx="231319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5" name="Text Box 16"/>
            <p:cNvSpPr txBox="1">
              <a:spLocks noChangeArrowheads="1"/>
            </p:cNvSpPr>
            <p:nvPr/>
          </p:nvSpPr>
          <p:spPr bwMode="auto">
            <a:xfrm>
              <a:off x="0" y="2416440"/>
              <a:ext cx="2063089" cy="4914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869950" eaLnBrk="0" hangingPunct="0"/>
              <a:r>
                <a:rPr lang="en-US"/>
                <a:t>Total Market Survey (Incl. Competitors)</a:t>
              </a:r>
            </a:p>
          </p:txBody>
        </p:sp>
        <p:sp>
          <p:nvSpPr>
            <p:cNvPr id="46096" name="Text Box 17"/>
            <p:cNvSpPr txBox="1">
              <a:spLocks noChangeArrowheads="1"/>
            </p:cNvSpPr>
            <p:nvPr/>
          </p:nvSpPr>
          <p:spPr bwMode="auto">
            <a:xfrm>
              <a:off x="0" y="2907890"/>
              <a:ext cx="2063089" cy="4914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869950" eaLnBrk="0" hangingPunct="0"/>
              <a:r>
                <a:rPr lang="en-US"/>
                <a:t>Annual Survey on Overall Satisfaction</a:t>
              </a:r>
            </a:p>
          </p:txBody>
        </p:sp>
        <p:sp>
          <p:nvSpPr>
            <p:cNvPr id="46097" name="Text Box 18"/>
            <p:cNvSpPr txBox="1">
              <a:spLocks noChangeArrowheads="1"/>
            </p:cNvSpPr>
            <p:nvPr/>
          </p:nvSpPr>
          <p:spPr bwMode="auto">
            <a:xfrm>
              <a:off x="0" y="3429000"/>
              <a:ext cx="2063089" cy="33855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869950" eaLnBrk="0" hangingPunct="0">
                <a:lnSpc>
                  <a:spcPct val="140000"/>
                </a:lnSpc>
                <a:spcBef>
                  <a:spcPct val="50000"/>
                </a:spcBef>
              </a:pPr>
              <a:r>
                <a:rPr lang="en-US"/>
                <a:t>Transactional Survey</a:t>
              </a:r>
            </a:p>
          </p:txBody>
        </p:sp>
        <p:sp>
          <p:nvSpPr>
            <p:cNvPr id="46098" name="Text Box 19"/>
            <p:cNvSpPr txBox="1">
              <a:spLocks noChangeArrowheads="1"/>
            </p:cNvSpPr>
            <p:nvPr/>
          </p:nvSpPr>
          <p:spPr bwMode="auto">
            <a:xfrm>
              <a:off x="0" y="3886200"/>
              <a:ext cx="2063089" cy="33855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869950" eaLnBrk="0" hangingPunct="0">
                <a:lnSpc>
                  <a:spcPct val="140000"/>
                </a:lnSpc>
                <a:spcBef>
                  <a:spcPct val="50000"/>
                </a:spcBef>
              </a:pPr>
              <a:r>
                <a:rPr lang="en-US"/>
                <a:t>Service Feedback Cards</a:t>
              </a:r>
            </a:p>
          </p:txBody>
        </p:sp>
        <p:sp>
          <p:nvSpPr>
            <p:cNvPr id="46099" name="Text Box 20"/>
            <p:cNvSpPr txBox="1">
              <a:spLocks noChangeArrowheads="1"/>
            </p:cNvSpPr>
            <p:nvPr/>
          </p:nvSpPr>
          <p:spPr bwMode="auto">
            <a:xfrm>
              <a:off x="0" y="4435007"/>
              <a:ext cx="2063089" cy="33855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869950" eaLnBrk="0" hangingPunct="0">
                <a:lnSpc>
                  <a:spcPct val="140000"/>
                </a:lnSpc>
                <a:spcBef>
                  <a:spcPct val="50000"/>
                </a:spcBef>
              </a:pPr>
              <a:r>
                <a:rPr lang="en-US"/>
                <a:t>Mystery Shopping</a:t>
              </a:r>
            </a:p>
          </p:txBody>
        </p:sp>
        <p:sp>
          <p:nvSpPr>
            <p:cNvPr id="46100" name="Text Box 21"/>
            <p:cNvSpPr txBox="1">
              <a:spLocks noChangeArrowheads="1"/>
            </p:cNvSpPr>
            <p:nvPr/>
          </p:nvSpPr>
          <p:spPr bwMode="auto">
            <a:xfrm>
              <a:off x="-3301" y="4849924"/>
              <a:ext cx="2063089" cy="44700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869950" eaLnBrk="0" hangingPunct="0"/>
              <a:r>
                <a:rPr lang="en-US"/>
                <a:t>Unsolicited Feedback (e.g., complaints)</a:t>
              </a:r>
            </a:p>
          </p:txBody>
        </p:sp>
        <p:sp>
          <p:nvSpPr>
            <p:cNvPr id="46101" name="Text Box 22"/>
            <p:cNvSpPr txBox="1">
              <a:spLocks noChangeArrowheads="1"/>
            </p:cNvSpPr>
            <p:nvPr/>
          </p:nvSpPr>
          <p:spPr bwMode="auto">
            <a:xfrm>
              <a:off x="0" y="5341374"/>
              <a:ext cx="2063089" cy="33855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869950" eaLnBrk="0" hangingPunct="0">
                <a:lnSpc>
                  <a:spcPct val="140000"/>
                </a:lnSpc>
                <a:spcBef>
                  <a:spcPct val="50000"/>
                </a:spcBef>
              </a:pPr>
              <a:r>
                <a:rPr lang="en-US"/>
                <a:t>Focus Group Discussions</a:t>
              </a:r>
            </a:p>
          </p:txBody>
        </p:sp>
        <p:sp>
          <p:nvSpPr>
            <p:cNvPr id="46102" name="Text Box 23"/>
            <p:cNvSpPr txBox="1">
              <a:spLocks noChangeArrowheads="1"/>
            </p:cNvSpPr>
            <p:nvPr/>
          </p:nvSpPr>
          <p:spPr bwMode="auto">
            <a:xfrm>
              <a:off x="0" y="5715000"/>
              <a:ext cx="2063089" cy="33855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869950" eaLnBrk="0" hangingPunct="0">
                <a:lnSpc>
                  <a:spcPct val="140000"/>
                </a:lnSpc>
                <a:spcBef>
                  <a:spcPct val="50000"/>
                </a:spcBef>
              </a:pPr>
              <a:r>
                <a:rPr lang="en-US"/>
                <a:t>Service Reviews</a:t>
              </a:r>
            </a:p>
          </p:txBody>
        </p:sp>
        <p:sp>
          <p:nvSpPr>
            <p:cNvPr id="46103" name="Oval 25"/>
            <p:cNvSpPr>
              <a:spLocks noChangeArrowheads="1"/>
            </p:cNvSpPr>
            <p:nvPr/>
          </p:nvSpPr>
          <p:spPr bwMode="auto">
            <a:xfrm>
              <a:off x="2063088" y="2590800"/>
              <a:ext cx="247571" cy="2286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04" name="Oval 26"/>
            <p:cNvSpPr>
              <a:spLocks noChangeArrowheads="1"/>
            </p:cNvSpPr>
            <p:nvPr/>
          </p:nvSpPr>
          <p:spPr bwMode="auto">
            <a:xfrm>
              <a:off x="2063088" y="3048000"/>
              <a:ext cx="247571" cy="2286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05" name="Oval 27"/>
            <p:cNvSpPr>
              <a:spLocks noChangeArrowheads="1"/>
            </p:cNvSpPr>
            <p:nvPr/>
          </p:nvSpPr>
          <p:spPr bwMode="auto">
            <a:xfrm>
              <a:off x="2063088" y="3505200"/>
              <a:ext cx="247571" cy="2286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06" name="Oval 28"/>
            <p:cNvSpPr>
              <a:spLocks noChangeArrowheads="1"/>
            </p:cNvSpPr>
            <p:nvPr/>
          </p:nvSpPr>
          <p:spPr bwMode="auto">
            <a:xfrm>
              <a:off x="2063088" y="4038600"/>
              <a:ext cx="247571" cy="228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07" name="Oval 29"/>
            <p:cNvSpPr>
              <a:spLocks noChangeArrowheads="1"/>
            </p:cNvSpPr>
            <p:nvPr/>
          </p:nvSpPr>
          <p:spPr bwMode="auto">
            <a:xfrm>
              <a:off x="2063088" y="4495800"/>
              <a:ext cx="247571" cy="228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08" name="Oval 30"/>
            <p:cNvSpPr>
              <a:spLocks noChangeArrowheads="1"/>
            </p:cNvSpPr>
            <p:nvPr/>
          </p:nvSpPr>
          <p:spPr bwMode="auto">
            <a:xfrm>
              <a:off x="2063088" y="4953000"/>
              <a:ext cx="247571" cy="228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09" name="Oval 31"/>
            <p:cNvSpPr>
              <a:spLocks noChangeArrowheads="1"/>
            </p:cNvSpPr>
            <p:nvPr/>
          </p:nvSpPr>
          <p:spPr bwMode="auto">
            <a:xfrm>
              <a:off x="2063088" y="5410200"/>
              <a:ext cx="247571" cy="228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10" name="Oval 32"/>
            <p:cNvSpPr>
              <a:spLocks noChangeArrowheads="1"/>
            </p:cNvSpPr>
            <p:nvPr/>
          </p:nvSpPr>
          <p:spPr bwMode="auto">
            <a:xfrm>
              <a:off x="2063088" y="5867400"/>
              <a:ext cx="247571" cy="228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11" name="Oval 33"/>
            <p:cNvSpPr>
              <a:spLocks noChangeArrowheads="1"/>
            </p:cNvSpPr>
            <p:nvPr/>
          </p:nvSpPr>
          <p:spPr bwMode="auto">
            <a:xfrm>
              <a:off x="2805800" y="2590800"/>
              <a:ext cx="247571" cy="228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12" name="Oval 34"/>
            <p:cNvSpPr>
              <a:spLocks noChangeArrowheads="1"/>
            </p:cNvSpPr>
            <p:nvPr/>
          </p:nvSpPr>
          <p:spPr bwMode="auto">
            <a:xfrm>
              <a:off x="2805800" y="3048000"/>
              <a:ext cx="247571" cy="228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13" name="Oval 35"/>
            <p:cNvSpPr>
              <a:spLocks noChangeArrowheads="1"/>
            </p:cNvSpPr>
            <p:nvPr/>
          </p:nvSpPr>
          <p:spPr bwMode="auto">
            <a:xfrm>
              <a:off x="2805800" y="3505200"/>
              <a:ext cx="247571" cy="2286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14" name="Oval 36"/>
            <p:cNvSpPr>
              <a:spLocks noChangeArrowheads="1"/>
            </p:cNvSpPr>
            <p:nvPr/>
          </p:nvSpPr>
          <p:spPr bwMode="auto">
            <a:xfrm>
              <a:off x="2805800" y="4038600"/>
              <a:ext cx="247571" cy="2286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15" name="Oval 37"/>
            <p:cNvSpPr>
              <a:spLocks noChangeArrowheads="1"/>
            </p:cNvSpPr>
            <p:nvPr/>
          </p:nvSpPr>
          <p:spPr bwMode="auto">
            <a:xfrm>
              <a:off x="2805800" y="4495800"/>
              <a:ext cx="247571" cy="228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16" name="Oval 38"/>
            <p:cNvSpPr>
              <a:spLocks noChangeArrowheads="1"/>
            </p:cNvSpPr>
            <p:nvPr/>
          </p:nvSpPr>
          <p:spPr bwMode="auto">
            <a:xfrm>
              <a:off x="2805800" y="4953000"/>
              <a:ext cx="247571" cy="228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17" name="Oval 39"/>
            <p:cNvSpPr>
              <a:spLocks noChangeArrowheads="1"/>
            </p:cNvSpPr>
            <p:nvPr/>
          </p:nvSpPr>
          <p:spPr bwMode="auto">
            <a:xfrm>
              <a:off x="2805800" y="5410200"/>
              <a:ext cx="247571" cy="228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18" name="Oval 40"/>
            <p:cNvSpPr>
              <a:spLocks noChangeArrowheads="1"/>
            </p:cNvSpPr>
            <p:nvPr/>
          </p:nvSpPr>
          <p:spPr bwMode="auto">
            <a:xfrm>
              <a:off x="2805800" y="5867400"/>
              <a:ext cx="247571" cy="228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19" name="Oval 41"/>
            <p:cNvSpPr>
              <a:spLocks noChangeArrowheads="1"/>
            </p:cNvSpPr>
            <p:nvPr/>
          </p:nvSpPr>
          <p:spPr bwMode="auto">
            <a:xfrm>
              <a:off x="3713559" y="2590800"/>
              <a:ext cx="247571" cy="228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20" name="Oval 42"/>
            <p:cNvSpPr>
              <a:spLocks noChangeArrowheads="1"/>
            </p:cNvSpPr>
            <p:nvPr/>
          </p:nvSpPr>
          <p:spPr bwMode="auto">
            <a:xfrm>
              <a:off x="3713559" y="3048000"/>
              <a:ext cx="247571" cy="228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21" name="Oval 43"/>
            <p:cNvSpPr>
              <a:spLocks noChangeArrowheads="1"/>
            </p:cNvSpPr>
            <p:nvPr/>
          </p:nvSpPr>
          <p:spPr bwMode="auto">
            <a:xfrm>
              <a:off x="3713559" y="3505200"/>
              <a:ext cx="247571" cy="228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22" name="Oval 44"/>
            <p:cNvSpPr>
              <a:spLocks noChangeArrowheads="1"/>
            </p:cNvSpPr>
            <p:nvPr/>
          </p:nvSpPr>
          <p:spPr bwMode="auto">
            <a:xfrm>
              <a:off x="3713559" y="4038600"/>
              <a:ext cx="247571" cy="2286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23" name="Oval 45"/>
            <p:cNvSpPr>
              <a:spLocks noChangeArrowheads="1"/>
            </p:cNvSpPr>
            <p:nvPr/>
          </p:nvSpPr>
          <p:spPr bwMode="auto">
            <a:xfrm>
              <a:off x="3713559" y="4495800"/>
              <a:ext cx="247571" cy="2286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24" name="Oval 46"/>
            <p:cNvSpPr>
              <a:spLocks noChangeArrowheads="1"/>
            </p:cNvSpPr>
            <p:nvPr/>
          </p:nvSpPr>
          <p:spPr bwMode="auto">
            <a:xfrm>
              <a:off x="3713559" y="4953000"/>
              <a:ext cx="247571" cy="2286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25" name="Oval 47"/>
            <p:cNvSpPr>
              <a:spLocks noChangeArrowheads="1"/>
            </p:cNvSpPr>
            <p:nvPr/>
          </p:nvSpPr>
          <p:spPr bwMode="auto">
            <a:xfrm>
              <a:off x="3713559" y="5410200"/>
              <a:ext cx="247571" cy="2286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26" name="Oval 48"/>
            <p:cNvSpPr>
              <a:spLocks noChangeArrowheads="1"/>
            </p:cNvSpPr>
            <p:nvPr/>
          </p:nvSpPr>
          <p:spPr bwMode="auto">
            <a:xfrm>
              <a:off x="3713559" y="5867400"/>
              <a:ext cx="247571" cy="2286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27" name="Oval 49"/>
            <p:cNvSpPr>
              <a:spLocks noChangeArrowheads="1"/>
            </p:cNvSpPr>
            <p:nvPr/>
          </p:nvSpPr>
          <p:spPr bwMode="auto">
            <a:xfrm>
              <a:off x="4703842" y="2590800"/>
              <a:ext cx="247571" cy="228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28" name="Oval 50"/>
            <p:cNvSpPr>
              <a:spLocks noChangeArrowheads="1"/>
            </p:cNvSpPr>
            <p:nvPr/>
          </p:nvSpPr>
          <p:spPr bwMode="auto">
            <a:xfrm>
              <a:off x="4703842" y="3048000"/>
              <a:ext cx="247571" cy="228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29" name="Oval 51"/>
            <p:cNvSpPr>
              <a:spLocks noChangeArrowheads="1"/>
            </p:cNvSpPr>
            <p:nvPr/>
          </p:nvSpPr>
          <p:spPr bwMode="auto">
            <a:xfrm>
              <a:off x="4703842" y="3505200"/>
              <a:ext cx="247571" cy="228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30" name="Oval 52"/>
            <p:cNvSpPr>
              <a:spLocks noChangeArrowheads="1"/>
            </p:cNvSpPr>
            <p:nvPr/>
          </p:nvSpPr>
          <p:spPr bwMode="auto">
            <a:xfrm>
              <a:off x="4703842" y="4038600"/>
              <a:ext cx="247571" cy="228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31" name="Oval 53"/>
            <p:cNvSpPr>
              <a:spLocks noChangeArrowheads="1"/>
            </p:cNvSpPr>
            <p:nvPr/>
          </p:nvSpPr>
          <p:spPr bwMode="auto">
            <a:xfrm>
              <a:off x="4703842" y="4495800"/>
              <a:ext cx="247571" cy="2286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32" name="Oval 54"/>
            <p:cNvSpPr>
              <a:spLocks noChangeArrowheads="1"/>
            </p:cNvSpPr>
            <p:nvPr/>
          </p:nvSpPr>
          <p:spPr bwMode="auto">
            <a:xfrm>
              <a:off x="4703842" y="4953000"/>
              <a:ext cx="247571" cy="2286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33" name="Oval 55"/>
            <p:cNvSpPr>
              <a:spLocks noChangeArrowheads="1"/>
            </p:cNvSpPr>
            <p:nvPr/>
          </p:nvSpPr>
          <p:spPr bwMode="auto">
            <a:xfrm>
              <a:off x="4703842" y="5410200"/>
              <a:ext cx="247571" cy="2286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34" name="Oval 56"/>
            <p:cNvSpPr>
              <a:spLocks noChangeArrowheads="1"/>
            </p:cNvSpPr>
            <p:nvPr/>
          </p:nvSpPr>
          <p:spPr bwMode="auto">
            <a:xfrm>
              <a:off x="4703842" y="5867400"/>
              <a:ext cx="247571" cy="2286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35" name="Oval 57"/>
            <p:cNvSpPr>
              <a:spLocks noChangeArrowheads="1"/>
            </p:cNvSpPr>
            <p:nvPr/>
          </p:nvSpPr>
          <p:spPr bwMode="auto">
            <a:xfrm>
              <a:off x="5859171" y="2590800"/>
              <a:ext cx="247571" cy="2286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36" name="Oval 58"/>
            <p:cNvSpPr>
              <a:spLocks noChangeArrowheads="1"/>
            </p:cNvSpPr>
            <p:nvPr/>
          </p:nvSpPr>
          <p:spPr bwMode="auto">
            <a:xfrm>
              <a:off x="5859171" y="3048000"/>
              <a:ext cx="247571" cy="2286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37" name="Oval 59"/>
            <p:cNvSpPr>
              <a:spLocks noChangeArrowheads="1"/>
            </p:cNvSpPr>
            <p:nvPr/>
          </p:nvSpPr>
          <p:spPr bwMode="auto">
            <a:xfrm>
              <a:off x="5859171" y="3505200"/>
              <a:ext cx="247571" cy="2286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38" name="Oval 60"/>
            <p:cNvSpPr>
              <a:spLocks noChangeArrowheads="1"/>
            </p:cNvSpPr>
            <p:nvPr/>
          </p:nvSpPr>
          <p:spPr bwMode="auto">
            <a:xfrm>
              <a:off x="5859171" y="4038600"/>
              <a:ext cx="247571" cy="228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39" name="Oval 61"/>
            <p:cNvSpPr>
              <a:spLocks noChangeArrowheads="1"/>
            </p:cNvSpPr>
            <p:nvPr/>
          </p:nvSpPr>
          <p:spPr bwMode="auto">
            <a:xfrm>
              <a:off x="5859171" y="4495800"/>
              <a:ext cx="247571" cy="228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40" name="Oval 62"/>
            <p:cNvSpPr>
              <a:spLocks noChangeArrowheads="1"/>
            </p:cNvSpPr>
            <p:nvPr/>
          </p:nvSpPr>
          <p:spPr bwMode="auto">
            <a:xfrm>
              <a:off x="5859171" y="4953000"/>
              <a:ext cx="247571" cy="228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41" name="Oval 63"/>
            <p:cNvSpPr>
              <a:spLocks noChangeArrowheads="1"/>
            </p:cNvSpPr>
            <p:nvPr/>
          </p:nvSpPr>
          <p:spPr bwMode="auto">
            <a:xfrm>
              <a:off x="5859171" y="5410200"/>
              <a:ext cx="247571" cy="228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42" name="Oval 64"/>
            <p:cNvSpPr>
              <a:spLocks noChangeArrowheads="1"/>
            </p:cNvSpPr>
            <p:nvPr/>
          </p:nvSpPr>
          <p:spPr bwMode="auto">
            <a:xfrm>
              <a:off x="5859171" y="5867400"/>
              <a:ext cx="247571" cy="228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43" name="Oval 65"/>
            <p:cNvSpPr>
              <a:spLocks noChangeArrowheads="1"/>
            </p:cNvSpPr>
            <p:nvPr/>
          </p:nvSpPr>
          <p:spPr bwMode="auto">
            <a:xfrm>
              <a:off x="6931977" y="2590800"/>
              <a:ext cx="247571" cy="228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44" name="Oval 66"/>
            <p:cNvSpPr>
              <a:spLocks noChangeArrowheads="1"/>
            </p:cNvSpPr>
            <p:nvPr/>
          </p:nvSpPr>
          <p:spPr bwMode="auto">
            <a:xfrm>
              <a:off x="6931977" y="3048000"/>
              <a:ext cx="247571" cy="228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45" name="Oval 67"/>
            <p:cNvSpPr>
              <a:spLocks noChangeArrowheads="1"/>
            </p:cNvSpPr>
            <p:nvPr/>
          </p:nvSpPr>
          <p:spPr bwMode="auto">
            <a:xfrm>
              <a:off x="6931977" y="3505200"/>
              <a:ext cx="247571" cy="228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46" name="Oval 68"/>
            <p:cNvSpPr>
              <a:spLocks noChangeArrowheads="1"/>
            </p:cNvSpPr>
            <p:nvPr/>
          </p:nvSpPr>
          <p:spPr bwMode="auto">
            <a:xfrm>
              <a:off x="6931977" y="4038600"/>
              <a:ext cx="247571" cy="2286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47" name="Oval 69"/>
            <p:cNvSpPr>
              <a:spLocks noChangeArrowheads="1"/>
            </p:cNvSpPr>
            <p:nvPr/>
          </p:nvSpPr>
          <p:spPr bwMode="auto">
            <a:xfrm>
              <a:off x="6931977" y="4495800"/>
              <a:ext cx="247571" cy="228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48" name="Oval 70"/>
            <p:cNvSpPr>
              <a:spLocks noChangeArrowheads="1"/>
            </p:cNvSpPr>
            <p:nvPr/>
          </p:nvSpPr>
          <p:spPr bwMode="auto">
            <a:xfrm>
              <a:off x="6931977" y="4953000"/>
              <a:ext cx="247571" cy="2286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49" name="Oval 71"/>
            <p:cNvSpPr>
              <a:spLocks noChangeArrowheads="1"/>
            </p:cNvSpPr>
            <p:nvPr/>
          </p:nvSpPr>
          <p:spPr bwMode="auto">
            <a:xfrm>
              <a:off x="6931977" y="5410200"/>
              <a:ext cx="247571" cy="228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50" name="Oval 72"/>
            <p:cNvSpPr>
              <a:spLocks noChangeArrowheads="1"/>
            </p:cNvSpPr>
            <p:nvPr/>
          </p:nvSpPr>
          <p:spPr bwMode="auto">
            <a:xfrm>
              <a:off x="6931977" y="5867400"/>
              <a:ext cx="247571" cy="2286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51" name="Oval 73"/>
            <p:cNvSpPr>
              <a:spLocks noChangeArrowheads="1"/>
            </p:cNvSpPr>
            <p:nvPr/>
          </p:nvSpPr>
          <p:spPr bwMode="auto">
            <a:xfrm>
              <a:off x="8087307" y="2590800"/>
              <a:ext cx="247571" cy="228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52" name="Oval 74"/>
            <p:cNvSpPr>
              <a:spLocks noChangeArrowheads="1"/>
            </p:cNvSpPr>
            <p:nvPr/>
          </p:nvSpPr>
          <p:spPr bwMode="auto">
            <a:xfrm>
              <a:off x="8087307" y="3048000"/>
              <a:ext cx="247571" cy="228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53" name="Oval 75"/>
            <p:cNvSpPr>
              <a:spLocks noChangeArrowheads="1"/>
            </p:cNvSpPr>
            <p:nvPr/>
          </p:nvSpPr>
          <p:spPr bwMode="auto">
            <a:xfrm>
              <a:off x="8087307" y="3505200"/>
              <a:ext cx="247571" cy="228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54" name="Oval 76"/>
            <p:cNvSpPr>
              <a:spLocks noChangeArrowheads="1"/>
            </p:cNvSpPr>
            <p:nvPr/>
          </p:nvSpPr>
          <p:spPr bwMode="auto">
            <a:xfrm>
              <a:off x="8087307" y="4038600"/>
              <a:ext cx="247571" cy="228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55" name="Oval 77"/>
            <p:cNvSpPr>
              <a:spLocks noChangeArrowheads="1"/>
            </p:cNvSpPr>
            <p:nvPr/>
          </p:nvSpPr>
          <p:spPr bwMode="auto">
            <a:xfrm>
              <a:off x="8087307" y="4495800"/>
              <a:ext cx="247571" cy="228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56" name="Oval 78"/>
            <p:cNvSpPr>
              <a:spLocks noChangeArrowheads="1"/>
            </p:cNvSpPr>
            <p:nvPr/>
          </p:nvSpPr>
          <p:spPr bwMode="auto">
            <a:xfrm>
              <a:off x="8087307" y="4953000"/>
              <a:ext cx="247571" cy="228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57" name="Oval 79"/>
            <p:cNvSpPr>
              <a:spLocks noChangeArrowheads="1"/>
            </p:cNvSpPr>
            <p:nvPr/>
          </p:nvSpPr>
          <p:spPr bwMode="auto">
            <a:xfrm>
              <a:off x="8087307" y="5410200"/>
              <a:ext cx="247571" cy="2286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58" name="Oval 80"/>
            <p:cNvSpPr>
              <a:spLocks noChangeArrowheads="1"/>
            </p:cNvSpPr>
            <p:nvPr/>
          </p:nvSpPr>
          <p:spPr bwMode="auto">
            <a:xfrm>
              <a:off x="8087307" y="5867400"/>
              <a:ext cx="247571" cy="2286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59" name="Oval 81"/>
            <p:cNvSpPr>
              <a:spLocks noChangeArrowheads="1"/>
            </p:cNvSpPr>
            <p:nvPr/>
          </p:nvSpPr>
          <p:spPr bwMode="auto">
            <a:xfrm>
              <a:off x="9160113" y="2590800"/>
              <a:ext cx="247571" cy="228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60" name="Oval 82"/>
            <p:cNvSpPr>
              <a:spLocks noChangeArrowheads="1"/>
            </p:cNvSpPr>
            <p:nvPr/>
          </p:nvSpPr>
          <p:spPr bwMode="auto">
            <a:xfrm>
              <a:off x="9160113" y="3048000"/>
              <a:ext cx="247571" cy="228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61" name="Oval 83"/>
            <p:cNvSpPr>
              <a:spLocks noChangeArrowheads="1"/>
            </p:cNvSpPr>
            <p:nvPr/>
          </p:nvSpPr>
          <p:spPr bwMode="auto">
            <a:xfrm>
              <a:off x="9160113" y="3505200"/>
              <a:ext cx="247571" cy="228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62" name="Oval 84"/>
            <p:cNvSpPr>
              <a:spLocks noChangeArrowheads="1"/>
            </p:cNvSpPr>
            <p:nvPr/>
          </p:nvSpPr>
          <p:spPr bwMode="auto">
            <a:xfrm>
              <a:off x="9160113" y="4038600"/>
              <a:ext cx="247571" cy="2286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63" name="Oval 85"/>
            <p:cNvSpPr>
              <a:spLocks noChangeArrowheads="1"/>
            </p:cNvSpPr>
            <p:nvPr/>
          </p:nvSpPr>
          <p:spPr bwMode="auto">
            <a:xfrm>
              <a:off x="9160113" y="4495800"/>
              <a:ext cx="247571" cy="228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64" name="Oval 86"/>
            <p:cNvSpPr>
              <a:spLocks noChangeArrowheads="1"/>
            </p:cNvSpPr>
            <p:nvPr/>
          </p:nvSpPr>
          <p:spPr bwMode="auto">
            <a:xfrm>
              <a:off x="9160113" y="4953000"/>
              <a:ext cx="247571" cy="2286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65" name="Oval 87"/>
            <p:cNvSpPr>
              <a:spLocks noChangeArrowheads="1"/>
            </p:cNvSpPr>
            <p:nvPr/>
          </p:nvSpPr>
          <p:spPr bwMode="auto">
            <a:xfrm>
              <a:off x="9160113" y="5410200"/>
              <a:ext cx="247571" cy="228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66" name="Oval 88"/>
            <p:cNvSpPr>
              <a:spLocks noChangeArrowheads="1"/>
            </p:cNvSpPr>
            <p:nvPr/>
          </p:nvSpPr>
          <p:spPr bwMode="auto">
            <a:xfrm>
              <a:off x="9160113" y="5867400"/>
              <a:ext cx="247571" cy="228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46167" name="Arc 90"/>
            <p:cNvSpPr>
              <a:spLocks/>
            </p:cNvSpPr>
            <p:nvPr/>
          </p:nvSpPr>
          <p:spPr bwMode="auto">
            <a:xfrm>
              <a:off x="2922709" y="3048000"/>
              <a:ext cx="130662" cy="228600"/>
            </a:xfrm>
            <a:custGeom>
              <a:avLst/>
              <a:gdLst>
                <a:gd name="T0" fmla="*/ 0 w 21600"/>
                <a:gd name="T1" fmla="*/ 0 h 43199"/>
                <a:gd name="T2" fmla="*/ 1500 w 21600"/>
                <a:gd name="T3" fmla="*/ 228600 h 43199"/>
                <a:gd name="T4" fmla="*/ 0 w 21600"/>
                <a:gd name="T5" fmla="*/ 114303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32"/>
                    <a:pt x="12079" y="43062"/>
                    <a:pt x="247" y="43198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32"/>
                    <a:pt x="12079" y="43062"/>
                    <a:pt x="247" y="43198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8" name="Arc 91"/>
            <p:cNvSpPr>
              <a:spLocks/>
            </p:cNvSpPr>
            <p:nvPr/>
          </p:nvSpPr>
          <p:spPr bwMode="auto">
            <a:xfrm>
              <a:off x="2186874" y="4038600"/>
              <a:ext cx="130662" cy="228600"/>
            </a:xfrm>
            <a:custGeom>
              <a:avLst/>
              <a:gdLst>
                <a:gd name="T0" fmla="*/ 0 w 21600"/>
                <a:gd name="T1" fmla="*/ 0 h 43199"/>
                <a:gd name="T2" fmla="*/ 1500 w 21600"/>
                <a:gd name="T3" fmla="*/ 228600 h 43199"/>
                <a:gd name="T4" fmla="*/ 0 w 21600"/>
                <a:gd name="T5" fmla="*/ 114303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32"/>
                    <a:pt x="12079" y="43062"/>
                    <a:pt x="247" y="43198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32"/>
                    <a:pt x="12079" y="43062"/>
                    <a:pt x="247" y="43198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9" name="Arc 92"/>
            <p:cNvSpPr>
              <a:spLocks/>
            </p:cNvSpPr>
            <p:nvPr/>
          </p:nvSpPr>
          <p:spPr bwMode="auto">
            <a:xfrm>
              <a:off x="2922709" y="4495800"/>
              <a:ext cx="130662" cy="228600"/>
            </a:xfrm>
            <a:custGeom>
              <a:avLst/>
              <a:gdLst>
                <a:gd name="T0" fmla="*/ 0 w 21600"/>
                <a:gd name="T1" fmla="*/ 0 h 43199"/>
                <a:gd name="T2" fmla="*/ 1500 w 21600"/>
                <a:gd name="T3" fmla="*/ 228600 h 43199"/>
                <a:gd name="T4" fmla="*/ 0 w 21600"/>
                <a:gd name="T5" fmla="*/ 114303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32"/>
                    <a:pt x="12079" y="43062"/>
                    <a:pt x="247" y="43198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32"/>
                    <a:pt x="12079" y="43062"/>
                    <a:pt x="247" y="43198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70" name="Arc 93"/>
            <p:cNvSpPr>
              <a:spLocks/>
            </p:cNvSpPr>
            <p:nvPr/>
          </p:nvSpPr>
          <p:spPr bwMode="auto">
            <a:xfrm>
              <a:off x="2915832" y="4953000"/>
              <a:ext cx="130662" cy="228600"/>
            </a:xfrm>
            <a:custGeom>
              <a:avLst/>
              <a:gdLst>
                <a:gd name="T0" fmla="*/ 0 w 21600"/>
                <a:gd name="T1" fmla="*/ 0 h 43199"/>
                <a:gd name="T2" fmla="*/ 1500 w 21600"/>
                <a:gd name="T3" fmla="*/ 228600 h 43199"/>
                <a:gd name="T4" fmla="*/ 0 w 21600"/>
                <a:gd name="T5" fmla="*/ 114303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32"/>
                    <a:pt x="12079" y="43062"/>
                    <a:pt x="247" y="43198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32"/>
                    <a:pt x="12079" y="43062"/>
                    <a:pt x="247" y="43198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71" name="Arc 94"/>
            <p:cNvSpPr>
              <a:spLocks/>
            </p:cNvSpPr>
            <p:nvPr/>
          </p:nvSpPr>
          <p:spPr bwMode="auto">
            <a:xfrm>
              <a:off x="2922709" y="5410200"/>
              <a:ext cx="130662" cy="228600"/>
            </a:xfrm>
            <a:custGeom>
              <a:avLst/>
              <a:gdLst>
                <a:gd name="T0" fmla="*/ 0 w 21600"/>
                <a:gd name="T1" fmla="*/ 0 h 43199"/>
                <a:gd name="T2" fmla="*/ 1500 w 21600"/>
                <a:gd name="T3" fmla="*/ 228600 h 43199"/>
                <a:gd name="T4" fmla="*/ 0 w 21600"/>
                <a:gd name="T5" fmla="*/ 114303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32"/>
                    <a:pt x="12079" y="43062"/>
                    <a:pt x="247" y="43198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32"/>
                    <a:pt x="12079" y="43062"/>
                    <a:pt x="247" y="43198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72" name="Arc 95"/>
            <p:cNvSpPr>
              <a:spLocks/>
            </p:cNvSpPr>
            <p:nvPr/>
          </p:nvSpPr>
          <p:spPr bwMode="auto">
            <a:xfrm>
              <a:off x="2922709" y="5867400"/>
              <a:ext cx="130662" cy="228600"/>
            </a:xfrm>
            <a:custGeom>
              <a:avLst/>
              <a:gdLst>
                <a:gd name="T0" fmla="*/ 0 w 21600"/>
                <a:gd name="T1" fmla="*/ 0 h 43199"/>
                <a:gd name="T2" fmla="*/ 1500 w 21600"/>
                <a:gd name="T3" fmla="*/ 228600 h 43199"/>
                <a:gd name="T4" fmla="*/ 0 w 21600"/>
                <a:gd name="T5" fmla="*/ 114303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32"/>
                    <a:pt x="12079" y="43062"/>
                    <a:pt x="247" y="43198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32"/>
                    <a:pt x="12079" y="43062"/>
                    <a:pt x="247" y="43198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73" name="Arc 96"/>
            <p:cNvSpPr>
              <a:spLocks/>
            </p:cNvSpPr>
            <p:nvPr/>
          </p:nvSpPr>
          <p:spPr bwMode="auto">
            <a:xfrm>
              <a:off x="3823591" y="3498850"/>
              <a:ext cx="130662" cy="228600"/>
            </a:xfrm>
            <a:custGeom>
              <a:avLst/>
              <a:gdLst>
                <a:gd name="T0" fmla="*/ 0 w 21600"/>
                <a:gd name="T1" fmla="*/ 0 h 43199"/>
                <a:gd name="T2" fmla="*/ 1500 w 21600"/>
                <a:gd name="T3" fmla="*/ 228600 h 43199"/>
                <a:gd name="T4" fmla="*/ 0 w 21600"/>
                <a:gd name="T5" fmla="*/ 114303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32"/>
                    <a:pt x="12079" y="43062"/>
                    <a:pt x="247" y="43198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32"/>
                    <a:pt x="12079" y="43062"/>
                    <a:pt x="247" y="43198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74" name="Arc 97"/>
            <p:cNvSpPr>
              <a:spLocks/>
            </p:cNvSpPr>
            <p:nvPr/>
          </p:nvSpPr>
          <p:spPr bwMode="auto">
            <a:xfrm>
              <a:off x="4827627" y="3498850"/>
              <a:ext cx="130662" cy="228600"/>
            </a:xfrm>
            <a:custGeom>
              <a:avLst/>
              <a:gdLst>
                <a:gd name="T0" fmla="*/ 0 w 21600"/>
                <a:gd name="T1" fmla="*/ 0 h 43199"/>
                <a:gd name="T2" fmla="*/ 1500 w 21600"/>
                <a:gd name="T3" fmla="*/ 228600 h 43199"/>
                <a:gd name="T4" fmla="*/ 0 w 21600"/>
                <a:gd name="T5" fmla="*/ 114303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32"/>
                    <a:pt x="12079" y="43062"/>
                    <a:pt x="247" y="43198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32"/>
                    <a:pt x="12079" y="43062"/>
                    <a:pt x="247" y="43198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75" name="Arc 98"/>
            <p:cNvSpPr>
              <a:spLocks/>
            </p:cNvSpPr>
            <p:nvPr/>
          </p:nvSpPr>
          <p:spPr bwMode="auto">
            <a:xfrm>
              <a:off x="4820750" y="4032250"/>
              <a:ext cx="130662" cy="228600"/>
            </a:xfrm>
            <a:custGeom>
              <a:avLst/>
              <a:gdLst>
                <a:gd name="T0" fmla="*/ 0 w 21600"/>
                <a:gd name="T1" fmla="*/ 0 h 43199"/>
                <a:gd name="T2" fmla="*/ 1500 w 21600"/>
                <a:gd name="T3" fmla="*/ 228600 h 43199"/>
                <a:gd name="T4" fmla="*/ 0 w 21600"/>
                <a:gd name="T5" fmla="*/ 114303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32"/>
                    <a:pt x="12079" y="43062"/>
                    <a:pt x="247" y="43198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32"/>
                    <a:pt x="12079" y="43062"/>
                    <a:pt x="247" y="43198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76" name="Arc 99"/>
            <p:cNvSpPr>
              <a:spLocks/>
            </p:cNvSpPr>
            <p:nvPr/>
          </p:nvSpPr>
          <p:spPr bwMode="auto">
            <a:xfrm>
              <a:off x="5982957" y="4037013"/>
              <a:ext cx="130662" cy="228600"/>
            </a:xfrm>
            <a:custGeom>
              <a:avLst/>
              <a:gdLst>
                <a:gd name="T0" fmla="*/ 0 w 21600"/>
                <a:gd name="T1" fmla="*/ 0 h 43199"/>
                <a:gd name="T2" fmla="*/ 1500 w 21600"/>
                <a:gd name="T3" fmla="*/ 228600 h 43199"/>
                <a:gd name="T4" fmla="*/ 0 w 21600"/>
                <a:gd name="T5" fmla="*/ 114303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32"/>
                    <a:pt x="12079" y="43062"/>
                    <a:pt x="247" y="43198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32"/>
                    <a:pt x="12079" y="43062"/>
                    <a:pt x="247" y="43198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77" name="Arc 100"/>
            <p:cNvSpPr>
              <a:spLocks/>
            </p:cNvSpPr>
            <p:nvPr/>
          </p:nvSpPr>
          <p:spPr bwMode="auto">
            <a:xfrm>
              <a:off x="8197339" y="4037013"/>
              <a:ext cx="130662" cy="228600"/>
            </a:xfrm>
            <a:custGeom>
              <a:avLst/>
              <a:gdLst>
                <a:gd name="T0" fmla="*/ 0 w 21600"/>
                <a:gd name="T1" fmla="*/ 0 h 43199"/>
                <a:gd name="T2" fmla="*/ 1500 w 21600"/>
                <a:gd name="T3" fmla="*/ 228600 h 43199"/>
                <a:gd name="T4" fmla="*/ 0 w 21600"/>
                <a:gd name="T5" fmla="*/ 114303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32"/>
                    <a:pt x="12079" y="43062"/>
                    <a:pt x="247" y="43198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32"/>
                    <a:pt x="12079" y="43062"/>
                    <a:pt x="247" y="43198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78" name="Arc 101"/>
            <p:cNvSpPr>
              <a:spLocks/>
            </p:cNvSpPr>
            <p:nvPr/>
          </p:nvSpPr>
          <p:spPr bwMode="auto">
            <a:xfrm>
              <a:off x="8204216" y="4494213"/>
              <a:ext cx="130662" cy="228600"/>
            </a:xfrm>
            <a:custGeom>
              <a:avLst/>
              <a:gdLst>
                <a:gd name="T0" fmla="*/ 0 w 21600"/>
                <a:gd name="T1" fmla="*/ 0 h 43199"/>
                <a:gd name="T2" fmla="*/ 1500 w 21600"/>
                <a:gd name="T3" fmla="*/ 228600 h 43199"/>
                <a:gd name="T4" fmla="*/ 0 w 21600"/>
                <a:gd name="T5" fmla="*/ 114303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32"/>
                    <a:pt x="12079" y="43062"/>
                    <a:pt x="247" y="43198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32"/>
                    <a:pt x="12079" y="43062"/>
                    <a:pt x="247" y="43198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79" name="Arc 102"/>
            <p:cNvSpPr>
              <a:spLocks/>
            </p:cNvSpPr>
            <p:nvPr/>
          </p:nvSpPr>
          <p:spPr bwMode="auto">
            <a:xfrm>
              <a:off x="8211093" y="4951413"/>
              <a:ext cx="130662" cy="228600"/>
            </a:xfrm>
            <a:custGeom>
              <a:avLst/>
              <a:gdLst>
                <a:gd name="T0" fmla="*/ 0 w 21600"/>
                <a:gd name="T1" fmla="*/ 0 h 43199"/>
                <a:gd name="T2" fmla="*/ 1500 w 21600"/>
                <a:gd name="T3" fmla="*/ 228600 h 43199"/>
                <a:gd name="T4" fmla="*/ 0 w 21600"/>
                <a:gd name="T5" fmla="*/ 114303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32"/>
                    <a:pt x="12079" y="43062"/>
                    <a:pt x="247" y="43198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32"/>
                    <a:pt x="12079" y="43062"/>
                    <a:pt x="247" y="43198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80" name="Arc 103"/>
            <p:cNvSpPr>
              <a:spLocks/>
            </p:cNvSpPr>
            <p:nvPr/>
          </p:nvSpPr>
          <p:spPr bwMode="auto">
            <a:xfrm>
              <a:off x="7048886" y="5416550"/>
              <a:ext cx="130662" cy="228600"/>
            </a:xfrm>
            <a:custGeom>
              <a:avLst/>
              <a:gdLst>
                <a:gd name="T0" fmla="*/ 0 w 21600"/>
                <a:gd name="T1" fmla="*/ 0 h 43199"/>
                <a:gd name="T2" fmla="*/ 1500 w 21600"/>
                <a:gd name="T3" fmla="*/ 228600 h 43199"/>
                <a:gd name="T4" fmla="*/ 0 w 21600"/>
                <a:gd name="T5" fmla="*/ 114303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32"/>
                    <a:pt x="12079" y="43062"/>
                    <a:pt x="247" y="43198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32"/>
                    <a:pt x="12079" y="43062"/>
                    <a:pt x="247" y="43198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81" name="Arc 104"/>
            <p:cNvSpPr>
              <a:spLocks/>
            </p:cNvSpPr>
            <p:nvPr/>
          </p:nvSpPr>
          <p:spPr bwMode="auto">
            <a:xfrm>
              <a:off x="9270145" y="5867400"/>
              <a:ext cx="130662" cy="228600"/>
            </a:xfrm>
            <a:custGeom>
              <a:avLst/>
              <a:gdLst>
                <a:gd name="T0" fmla="*/ 0 w 21600"/>
                <a:gd name="T1" fmla="*/ 0 h 43199"/>
                <a:gd name="T2" fmla="*/ 1500 w 21600"/>
                <a:gd name="T3" fmla="*/ 228600 h 43199"/>
                <a:gd name="T4" fmla="*/ 0 w 21600"/>
                <a:gd name="T5" fmla="*/ 114303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32"/>
                    <a:pt x="12079" y="43062"/>
                    <a:pt x="247" y="43198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32"/>
                    <a:pt x="12079" y="43062"/>
                    <a:pt x="247" y="43198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82" name="Arc 105"/>
            <p:cNvSpPr>
              <a:spLocks/>
            </p:cNvSpPr>
            <p:nvPr/>
          </p:nvSpPr>
          <p:spPr bwMode="auto">
            <a:xfrm>
              <a:off x="9270145" y="5410200"/>
              <a:ext cx="130662" cy="228600"/>
            </a:xfrm>
            <a:custGeom>
              <a:avLst/>
              <a:gdLst>
                <a:gd name="T0" fmla="*/ 0 w 21600"/>
                <a:gd name="T1" fmla="*/ 0 h 43199"/>
                <a:gd name="T2" fmla="*/ 1500 w 21600"/>
                <a:gd name="T3" fmla="*/ 228600 h 43199"/>
                <a:gd name="T4" fmla="*/ 0 w 21600"/>
                <a:gd name="T5" fmla="*/ 114303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32"/>
                    <a:pt x="12079" y="43062"/>
                    <a:pt x="247" y="43198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32"/>
                    <a:pt x="12079" y="43062"/>
                    <a:pt x="247" y="43198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Overview of Chapter 14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sz="1800"/>
              <a:t>Integrating Service Quality and Productivity Strategies</a:t>
            </a:r>
          </a:p>
          <a:p>
            <a:pPr>
              <a:spcBef>
                <a:spcPts val="1800"/>
              </a:spcBef>
            </a:pPr>
            <a:r>
              <a:rPr sz="1800"/>
              <a:t>What is Service Quality?</a:t>
            </a:r>
          </a:p>
          <a:p>
            <a:pPr>
              <a:spcBef>
                <a:spcPts val="1800"/>
              </a:spcBef>
            </a:pPr>
            <a:r>
              <a:rPr sz="1800"/>
              <a:t>The Gaps Model</a:t>
            </a:r>
          </a:p>
          <a:p>
            <a:pPr>
              <a:spcBef>
                <a:spcPts val="1800"/>
              </a:spcBef>
            </a:pPr>
            <a:r>
              <a:rPr sz="1800"/>
              <a:t>Measuring and improving service quality</a:t>
            </a:r>
          </a:p>
          <a:p>
            <a:pPr>
              <a:spcBef>
                <a:spcPts val="1800"/>
              </a:spcBef>
            </a:pPr>
            <a:r>
              <a:rPr sz="1800"/>
              <a:t>Learning from Customer Feedback</a:t>
            </a:r>
          </a:p>
          <a:p>
            <a:pPr>
              <a:spcBef>
                <a:spcPts val="1800"/>
              </a:spcBef>
            </a:pPr>
            <a:r>
              <a:rPr sz="1800"/>
              <a:t>Hard Measures of Service Quality</a:t>
            </a:r>
          </a:p>
          <a:p>
            <a:pPr>
              <a:spcBef>
                <a:spcPts val="1800"/>
              </a:spcBef>
            </a:pPr>
            <a:r>
              <a:rPr sz="1800"/>
              <a:t>Tools to Analyze and Address Service Quality Problems</a:t>
            </a:r>
          </a:p>
          <a:p>
            <a:pPr>
              <a:spcBef>
                <a:spcPts val="1800"/>
              </a:spcBef>
            </a:pPr>
            <a:r>
              <a:rPr sz="1800"/>
              <a:t>Defining and Measuring Quality</a:t>
            </a:r>
          </a:p>
          <a:p>
            <a:pPr>
              <a:spcBef>
                <a:spcPts val="1800"/>
              </a:spcBef>
            </a:pPr>
            <a:r>
              <a:rPr sz="1800"/>
              <a:t>Improving Service Productivity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3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629400" cy="838200"/>
          </a:xfrm>
        </p:spPr>
        <p:txBody>
          <a:bodyPr/>
          <a:lstStyle/>
          <a:p>
            <a:r>
              <a:t>Analysis, Reporting, and Dissemination of Customer Feedback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t>Relevant feedback tools and collecting customer feedback should be channeled back to the relevant parties to take action</a:t>
            </a:r>
          </a:p>
          <a:p>
            <a:r>
              <a:t>Three common types of performance reports:</a:t>
            </a:r>
          </a:p>
          <a:p>
            <a:pPr lvl="1"/>
            <a:r>
              <a:t>Monthly Service Performance Update</a:t>
            </a:r>
          </a:p>
          <a:p>
            <a:pPr lvl="1"/>
            <a:r>
              <a:t>Quarterly Service Performance Review</a:t>
            </a:r>
          </a:p>
          <a:p>
            <a:pPr lvl="1"/>
            <a:r>
              <a:t>Annual Service Performance Report</a:t>
            </a:r>
          </a:p>
          <a:p>
            <a:endParaRPr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2"/>
          <p:cNvSpPr>
            <a:spLocks noChangeArrowheads="1"/>
          </p:cNvSpPr>
          <p:nvPr/>
        </p:nvSpPr>
        <p:spPr bwMode="auto">
          <a:xfrm>
            <a:off x="684213" y="2663825"/>
            <a:ext cx="8416925" cy="198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110000"/>
              </a:lnSpc>
            </a:pPr>
            <a:r>
              <a:rPr lang="en-US" sz="4400" b="1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Hard Measures of 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4400" b="1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Service Quality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Hard Measures of Service Quality</a:t>
            </a:r>
          </a:p>
        </p:txBody>
      </p:sp>
      <p:sp>
        <p:nvSpPr>
          <p:cNvPr id="52226" name="Rectangle 4"/>
          <p:cNvSpPr>
            <a:spLocks noGrp="1" noChangeArrowheads="1"/>
          </p:cNvSpPr>
          <p:nvPr>
            <p:ph type="body" sz="half" idx="10"/>
          </p:nvPr>
        </p:nvSpPr>
        <p:spPr/>
        <p:txBody>
          <a:bodyPr/>
          <a:lstStyle/>
          <a:p>
            <a:r>
              <a:t>Service quality indexes</a:t>
            </a:r>
          </a:p>
          <a:p>
            <a:pPr lvl="1"/>
            <a:r>
              <a:rPr altLang="zh-CN">
                <a:ea typeface="宋体" charset="-122"/>
              </a:rPr>
              <a:t>Embrace key activities that have an impact on customers </a:t>
            </a:r>
            <a:endParaRPr/>
          </a:p>
          <a:p>
            <a:r>
              <a:t>Control charts to monitor a single variable</a:t>
            </a:r>
          </a:p>
          <a:p>
            <a:pPr lvl="1"/>
            <a:r>
              <a:rPr altLang="zh-CN">
                <a:ea typeface="宋体" charset="-122"/>
              </a:rPr>
              <a:t>Offer a simple method of displaying performance over time against specific quality standards </a:t>
            </a:r>
          </a:p>
          <a:p>
            <a:pPr lvl="1"/>
            <a:r>
              <a:rPr altLang="zh-CN">
                <a:ea typeface="宋体" charset="-122"/>
              </a:rPr>
              <a:t>Enable easy identification of trends </a:t>
            </a:r>
          </a:p>
          <a:p>
            <a:pPr lvl="1"/>
            <a:r>
              <a:rPr altLang="zh-CN">
                <a:ea typeface="宋体" charset="-122"/>
              </a:rPr>
              <a:t>Are only good if data on which they are based are accurate </a:t>
            </a:r>
          </a:p>
          <a:p>
            <a:r>
              <a:t>FedEx: One of the first service companies to understand the need for an index of service quality that embraced all the key activities that affect customers</a:t>
            </a:r>
          </a:p>
          <a:p>
            <a:endParaRPr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7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/>
            </a:r>
            <a:br/>
            <a:r>
              <a:t>Control Chart for Departure Delays</a:t>
            </a:r>
            <a:br/>
            <a:endParaRPr/>
          </a:p>
        </p:txBody>
      </p:sp>
      <p:pic>
        <p:nvPicPr>
          <p:cNvPr id="54274" name="Picture 29" descr="PPT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9013" y="1371600"/>
            <a:ext cx="8001000" cy="5140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2"/>
          <p:cNvSpPr>
            <a:spLocks noChangeArrowheads="1"/>
          </p:cNvSpPr>
          <p:nvPr/>
        </p:nvSpPr>
        <p:spPr bwMode="auto">
          <a:xfrm>
            <a:off x="684213" y="2663825"/>
            <a:ext cx="8416925" cy="198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110000"/>
              </a:lnSpc>
            </a:pPr>
            <a:r>
              <a:rPr lang="en-US" sz="4400" b="1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Tools to Analyze and Address Service Quality Problems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Tools to Analyze and Address </a:t>
            </a:r>
            <a:br/>
            <a:r>
              <a:t>Service Quality Problems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t>Fishbone diagram</a:t>
            </a:r>
          </a:p>
          <a:p>
            <a:pPr lvl="1"/>
            <a:r>
              <a:rPr lang="en-GB"/>
              <a:t>Cause-and-effect diagram to identify potential causes of problems</a:t>
            </a:r>
          </a:p>
          <a:p>
            <a:r>
              <a:t>Pareto Chart</a:t>
            </a:r>
          </a:p>
          <a:p>
            <a:pPr lvl="1"/>
            <a:r>
              <a:rPr lang="en-GB"/>
              <a:t>Separating the trivial from the important. Often, a majority of  problems are caused by a minority of causes (i.e., the 80/20 rule)</a:t>
            </a:r>
            <a:endParaRPr/>
          </a:p>
          <a:p>
            <a:r>
              <a:t>Blueprinting</a:t>
            </a:r>
          </a:p>
          <a:p>
            <a:pPr lvl="1"/>
            <a:r>
              <a:rPr lang="en-GB">
                <a:sym typeface="Wingdings" pitchFamily="2" charset="2"/>
              </a:rPr>
              <a:t>Visualization of service delivery, identifying points </a:t>
            </a:r>
            <a:r>
              <a:rPr altLang="zh-CN">
                <a:ea typeface="宋体" charset="-122"/>
                <a:sym typeface="Wingdings" pitchFamily="2" charset="2"/>
              </a:rPr>
              <a:t>where failures     are most likely to occur </a:t>
            </a:r>
            <a:endParaRPr lang="en-GB">
              <a:sym typeface="Wingdings" pitchFamily="2" charset="2"/>
            </a:endParaRPr>
          </a:p>
          <a:p>
            <a:pPr lvl="1"/>
            <a:endParaRPr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25400"/>
            <a:ext cx="8594725" cy="1206500"/>
          </a:xfrm>
        </p:spPr>
        <p:txBody>
          <a:bodyPr/>
          <a:lstStyle/>
          <a:p>
            <a:r>
              <a:t>Cause-and-Effect Chart for </a:t>
            </a:r>
            <a:br/>
            <a:r>
              <a:t>Flight Departure Delays</a:t>
            </a:r>
            <a:endParaRPr sz="2000" b="0"/>
          </a:p>
        </p:txBody>
      </p:sp>
      <p:pic>
        <p:nvPicPr>
          <p:cNvPr id="60418" name="Picture 46" descr="PPT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9013" y="1477963"/>
            <a:ext cx="8077200" cy="4999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52"/>
          <p:cNvSpPr>
            <a:spLocks noChangeArrowheads="1"/>
          </p:cNvSpPr>
          <p:nvPr/>
        </p:nvSpPr>
        <p:spPr bwMode="auto">
          <a:xfrm>
            <a:off x="231775" y="0"/>
            <a:ext cx="8531225" cy="1206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lnSpc>
                <a:spcPct val="90000"/>
              </a:lnSpc>
            </a:pPr>
            <a:endParaRPr lang="en-US" sz="2800" b="1">
              <a:solidFill>
                <a:srgbClr val="FFFFCC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62466" name="Picture 53" descr="PPT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613" y="1905000"/>
            <a:ext cx="9067800" cy="388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2467" name="Title 51"/>
          <p:cNvSpPr>
            <a:spLocks noGrp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/>
            </a:r>
            <a:br/>
            <a:r>
              <a:t>Analysis of Causes of Flight Departure Delays</a:t>
            </a:r>
            <a:br/>
            <a:endParaRPr lang="en-SG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Blueprinting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t>Depicts sequence of front-stage interactions experienced by customers plus supporting backstage activities</a:t>
            </a:r>
          </a:p>
          <a:p>
            <a:pPr>
              <a:spcBef>
                <a:spcPts val="2400"/>
              </a:spcBef>
            </a:pPr>
            <a:r>
              <a:t>Used to identify potential fail points </a:t>
            </a:r>
          </a:p>
          <a:p>
            <a:pPr lvl="1">
              <a:spcBef>
                <a:spcPts val="2400"/>
              </a:spcBef>
            </a:pPr>
            <a:r>
              <a:t>where failures are most likely to appear </a:t>
            </a:r>
          </a:p>
          <a:p>
            <a:pPr>
              <a:spcBef>
                <a:spcPts val="2400"/>
              </a:spcBef>
            </a:pPr>
            <a:r>
              <a:t>Shows how failures at one point can have a ripple effect </a:t>
            </a:r>
          </a:p>
          <a:p>
            <a:pPr>
              <a:spcBef>
                <a:spcPts val="2400"/>
              </a:spcBef>
            </a:pPr>
            <a:r>
              <a:t>Managers can identify points which need urgent attention</a:t>
            </a:r>
          </a:p>
          <a:p>
            <a:pPr lvl="1">
              <a:spcBef>
                <a:spcPts val="2400"/>
              </a:spcBef>
            </a:pPr>
            <a:r>
              <a:t>Important first step in preventing service quality problems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Return On Quality (ROQ)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altLang="zh-CN" sz="2200">
                <a:ea typeface="宋体" charset="-122"/>
              </a:rPr>
              <a:t>Assess costs and benefits of quality initiatives </a:t>
            </a:r>
            <a:endParaRPr sz="2200"/>
          </a:p>
          <a:p>
            <a:pPr lvl="1"/>
            <a:r>
              <a:rPr sz="1800"/>
              <a:t>ROQ approach is based on four assumptions:</a:t>
            </a:r>
          </a:p>
          <a:p>
            <a:pPr lvl="2">
              <a:spcBef>
                <a:spcPct val="0"/>
              </a:spcBef>
            </a:pPr>
            <a:r>
              <a:t> -   </a:t>
            </a:r>
            <a:r>
              <a:rPr sz="1600"/>
              <a:t>quality is an investment</a:t>
            </a:r>
          </a:p>
          <a:p>
            <a:pPr lvl="2">
              <a:spcBef>
                <a:spcPct val="0"/>
              </a:spcBef>
            </a:pPr>
            <a:r>
              <a:rPr sz="1600"/>
              <a:t> -   quality efforts must be financially accountable</a:t>
            </a:r>
          </a:p>
          <a:p>
            <a:pPr lvl="2">
              <a:spcBef>
                <a:spcPct val="0"/>
              </a:spcBef>
            </a:pPr>
            <a:r>
              <a:rPr sz="1600"/>
              <a:t> -   it’s possible to spend too much on quality </a:t>
            </a:r>
          </a:p>
          <a:p>
            <a:pPr lvl="2">
              <a:spcBef>
                <a:spcPct val="0"/>
              </a:spcBef>
            </a:pPr>
            <a:r>
              <a:rPr sz="1600"/>
              <a:t> -   not all quality expenditures are equally valid</a:t>
            </a:r>
          </a:p>
          <a:p>
            <a:pPr lvl="1"/>
            <a:r>
              <a:rPr sz="1800"/>
              <a:t>Implication: Quality improvement efforts may benefit from being related to productivity improvement programs</a:t>
            </a:r>
          </a:p>
          <a:p>
            <a:pPr lvl="1"/>
            <a:r>
              <a:rPr altLang="zh-CN" sz="1800">
                <a:ea typeface="宋体" charset="-122"/>
              </a:rPr>
              <a:t>To determine feasibility of new quality improvement efforts, determine costs and then relate to anticipated customer response</a:t>
            </a:r>
          </a:p>
          <a:p>
            <a:r>
              <a:rPr altLang="zh-CN" sz="2200">
                <a:ea typeface="宋体" charset="-122"/>
              </a:rPr>
              <a:t>Determine optimal level of reliability  </a:t>
            </a:r>
          </a:p>
          <a:p>
            <a:pPr lvl="1">
              <a:spcBef>
                <a:spcPct val="10000"/>
              </a:spcBef>
            </a:pPr>
            <a:r>
              <a:rPr altLang="zh-CN" sz="1800">
                <a:ea typeface="宋体" charset="-122"/>
              </a:rPr>
              <a:t>Diminishing returns set in as improvements require higher investments </a:t>
            </a:r>
          </a:p>
          <a:p>
            <a:pPr lvl="1"/>
            <a:r>
              <a:rPr altLang="zh-CN" sz="1800">
                <a:ea typeface="宋体" charset="-122"/>
              </a:rPr>
              <a:t>Know when improving service reliability becomes uneconomical</a:t>
            </a:r>
          </a:p>
          <a:p>
            <a:endParaRPr altLang="zh-CN" sz="1800">
              <a:ea typeface="宋体" charset="-122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2"/>
          <p:cNvSpPr>
            <a:spLocks noChangeArrowheads="1"/>
          </p:cNvSpPr>
          <p:nvPr/>
        </p:nvSpPr>
        <p:spPr bwMode="auto">
          <a:xfrm>
            <a:off x="684213" y="2663825"/>
            <a:ext cx="8416925" cy="198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110000"/>
              </a:lnSpc>
            </a:pPr>
            <a:r>
              <a:rPr lang="en-US" sz="4400" b="1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Integrating Service Quality and Productivity Strategies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3"/>
          <p:cNvSpPr>
            <a:spLocks noChangeArrowheads="1"/>
          </p:cNvSpPr>
          <p:nvPr/>
        </p:nvSpPr>
        <p:spPr bwMode="auto">
          <a:xfrm rot="-5400000">
            <a:off x="-772318" y="3920331"/>
            <a:ext cx="26670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defTabSz="869950" eaLnBrk="0" hangingPunct="0">
              <a:lnSpc>
                <a:spcPct val="140000"/>
              </a:lnSpc>
            </a:pPr>
            <a:r>
              <a:rPr lang="en-US" sz="1800">
                <a:solidFill>
                  <a:srgbClr val="000066"/>
                </a:solidFill>
              </a:rPr>
              <a:t>Service Reliability</a:t>
            </a:r>
            <a:endParaRPr lang="en-US" sz="180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68610" name="Rectangle 4"/>
          <p:cNvSpPr>
            <a:spLocks noChangeArrowheads="1"/>
          </p:cNvSpPr>
          <p:nvPr/>
        </p:nvSpPr>
        <p:spPr bwMode="auto">
          <a:xfrm>
            <a:off x="330200" y="1965325"/>
            <a:ext cx="6000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69950" eaLnBrk="0" hangingPunct="0">
              <a:lnSpc>
                <a:spcPct val="140000"/>
              </a:lnSpc>
            </a:pPr>
            <a:r>
              <a:rPr lang="en-US" sz="1700">
                <a:solidFill>
                  <a:srgbClr val="000000"/>
                </a:solidFill>
              </a:rPr>
              <a:t>100%</a:t>
            </a:r>
            <a:endParaRPr lang="en-US" sz="2300">
              <a:latin typeface="Times New Roman" pitchFamily="18" charset="0"/>
            </a:endParaRPr>
          </a:p>
        </p:txBody>
      </p:sp>
      <p:sp>
        <p:nvSpPr>
          <p:cNvPr id="68611" name="Rectangle 5"/>
          <p:cNvSpPr>
            <a:spLocks noChangeArrowheads="1"/>
          </p:cNvSpPr>
          <p:nvPr/>
        </p:nvSpPr>
        <p:spPr bwMode="auto">
          <a:xfrm>
            <a:off x="1485900" y="4900613"/>
            <a:ext cx="177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69950" eaLnBrk="0" hangingPunct="0">
              <a:lnSpc>
                <a:spcPct val="140000"/>
              </a:lnSpc>
            </a:pPr>
            <a:r>
              <a:rPr lang="en-US" sz="1800">
                <a:solidFill>
                  <a:srgbClr val="000000"/>
                </a:solidFill>
              </a:rPr>
              <a:t>A</a:t>
            </a:r>
            <a:endParaRPr lang="en-US" sz="1800">
              <a:latin typeface="Times New Roman" pitchFamily="18" charset="0"/>
            </a:endParaRPr>
          </a:p>
        </p:txBody>
      </p:sp>
      <p:sp>
        <p:nvSpPr>
          <p:cNvPr id="68612" name="Rectangle 6"/>
          <p:cNvSpPr>
            <a:spLocks noChangeArrowheads="1"/>
          </p:cNvSpPr>
          <p:nvPr/>
        </p:nvSpPr>
        <p:spPr bwMode="auto">
          <a:xfrm>
            <a:off x="2627313" y="4900613"/>
            <a:ext cx="17780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69950" eaLnBrk="0" hangingPunct="0">
              <a:lnSpc>
                <a:spcPct val="140000"/>
              </a:lnSpc>
            </a:pPr>
            <a:r>
              <a:rPr lang="en-US" sz="18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68613" name="Rectangle 7"/>
          <p:cNvSpPr>
            <a:spLocks noChangeArrowheads="1"/>
          </p:cNvSpPr>
          <p:nvPr/>
        </p:nvSpPr>
        <p:spPr bwMode="auto">
          <a:xfrm>
            <a:off x="5789613" y="5578475"/>
            <a:ext cx="1308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69950" eaLnBrk="0" hangingPunct="0">
              <a:lnSpc>
                <a:spcPct val="140000"/>
              </a:lnSpc>
            </a:pPr>
            <a:r>
              <a:rPr lang="en-US" sz="1800">
                <a:solidFill>
                  <a:srgbClr val="000066"/>
                </a:solidFill>
              </a:rPr>
              <a:t>Investment</a:t>
            </a:r>
          </a:p>
        </p:txBody>
      </p:sp>
      <p:sp>
        <p:nvSpPr>
          <p:cNvPr id="68614" name="Rectangle 8"/>
          <p:cNvSpPr>
            <a:spLocks noChangeArrowheads="1"/>
          </p:cNvSpPr>
          <p:nvPr/>
        </p:nvSpPr>
        <p:spPr bwMode="auto">
          <a:xfrm>
            <a:off x="7729538" y="4900613"/>
            <a:ext cx="285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69950" eaLnBrk="0" hangingPunct="0">
              <a:lnSpc>
                <a:spcPct val="140000"/>
              </a:lnSpc>
            </a:pPr>
            <a:r>
              <a:rPr lang="en-US" sz="1500">
                <a:solidFill>
                  <a:srgbClr val="000000"/>
                </a:solidFill>
              </a:rPr>
              <a:t>     </a:t>
            </a:r>
            <a:endParaRPr lang="en-US" sz="2300">
              <a:latin typeface="Times New Roman" pitchFamily="18" charset="0"/>
            </a:endParaRPr>
          </a:p>
        </p:txBody>
      </p:sp>
      <p:sp>
        <p:nvSpPr>
          <p:cNvPr id="68615" name="Rectangle 9"/>
          <p:cNvSpPr>
            <a:spLocks noChangeArrowheads="1"/>
          </p:cNvSpPr>
          <p:nvPr/>
        </p:nvSpPr>
        <p:spPr bwMode="auto">
          <a:xfrm>
            <a:off x="1333500" y="5591175"/>
            <a:ext cx="619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69950" eaLnBrk="0" hangingPunct="0">
              <a:lnSpc>
                <a:spcPct val="140000"/>
              </a:lnSpc>
            </a:pPr>
            <a:r>
              <a:rPr lang="en-US" sz="1800">
                <a:solidFill>
                  <a:srgbClr val="000000"/>
                </a:solidFill>
              </a:rPr>
              <a:t>         </a:t>
            </a:r>
            <a:endParaRPr lang="en-US" sz="2300">
              <a:latin typeface="Times New Roman" pitchFamily="18" charset="0"/>
            </a:endParaRPr>
          </a:p>
        </p:txBody>
      </p:sp>
      <p:sp>
        <p:nvSpPr>
          <p:cNvPr id="68616" name="Line 10"/>
          <p:cNvSpPr>
            <a:spLocks noChangeShapeType="1"/>
          </p:cNvSpPr>
          <p:nvPr/>
        </p:nvSpPr>
        <p:spPr bwMode="auto">
          <a:xfrm>
            <a:off x="1119188" y="1371600"/>
            <a:ext cx="1587" cy="4071938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7" name="Line 11"/>
          <p:cNvSpPr>
            <a:spLocks noChangeShapeType="1"/>
          </p:cNvSpPr>
          <p:nvPr/>
        </p:nvSpPr>
        <p:spPr bwMode="auto">
          <a:xfrm>
            <a:off x="1119188" y="5454650"/>
            <a:ext cx="5822950" cy="476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618" name="Freeform 12"/>
          <p:cNvSpPr>
            <a:spLocks/>
          </p:cNvSpPr>
          <p:nvPr/>
        </p:nvSpPr>
        <p:spPr bwMode="auto">
          <a:xfrm>
            <a:off x="1427163" y="2301875"/>
            <a:ext cx="4373562" cy="2752725"/>
          </a:xfrm>
          <a:custGeom>
            <a:avLst/>
            <a:gdLst>
              <a:gd name="T0" fmla="*/ 0 w 2370"/>
              <a:gd name="T1" fmla="*/ 2752725 h 1357"/>
              <a:gd name="T2" fmla="*/ 70125 w 2370"/>
              <a:gd name="T3" fmla="*/ 2426131 h 1357"/>
              <a:gd name="T4" fmla="*/ 107032 w 2370"/>
              <a:gd name="T5" fmla="*/ 2265876 h 1357"/>
              <a:gd name="T6" fmla="*/ 145785 w 2370"/>
              <a:gd name="T7" fmla="*/ 2103593 h 1357"/>
              <a:gd name="T8" fmla="*/ 186384 w 2370"/>
              <a:gd name="T9" fmla="*/ 1949424 h 1357"/>
              <a:gd name="T10" fmla="*/ 234364 w 2370"/>
              <a:gd name="T11" fmla="*/ 1795255 h 1357"/>
              <a:gd name="T12" fmla="*/ 284189 w 2370"/>
              <a:gd name="T13" fmla="*/ 1643115 h 1357"/>
              <a:gd name="T14" fmla="*/ 341396 w 2370"/>
              <a:gd name="T15" fmla="*/ 1495032 h 1357"/>
              <a:gd name="T16" fmla="*/ 404139 w 2370"/>
              <a:gd name="T17" fmla="*/ 1355063 h 1357"/>
              <a:gd name="T18" fmla="*/ 476109 w 2370"/>
              <a:gd name="T19" fmla="*/ 1221179 h 1357"/>
              <a:gd name="T20" fmla="*/ 553615 w 2370"/>
              <a:gd name="T21" fmla="*/ 1089325 h 1357"/>
              <a:gd name="T22" fmla="*/ 596059 w 2370"/>
              <a:gd name="T23" fmla="*/ 1028468 h 1357"/>
              <a:gd name="T24" fmla="*/ 638503 w 2370"/>
              <a:gd name="T25" fmla="*/ 965584 h 1357"/>
              <a:gd name="T26" fmla="*/ 686483 w 2370"/>
              <a:gd name="T27" fmla="*/ 904728 h 1357"/>
              <a:gd name="T28" fmla="*/ 738154 w 2370"/>
              <a:gd name="T29" fmla="*/ 849957 h 1357"/>
              <a:gd name="T30" fmla="*/ 789825 w 2370"/>
              <a:gd name="T31" fmla="*/ 795187 h 1357"/>
              <a:gd name="T32" fmla="*/ 845186 w 2370"/>
              <a:gd name="T33" fmla="*/ 740416 h 1357"/>
              <a:gd name="T34" fmla="*/ 900548 w 2370"/>
              <a:gd name="T35" fmla="*/ 691731 h 1357"/>
              <a:gd name="T36" fmla="*/ 963291 w 2370"/>
              <a:gd name="T37" fmla="*/ 643046 h 1357"/>
              <a:gd name="T38" fmla="*/ 1026034 w 2370"/>
              <a:gd name="T39" fmla="*/ 592333 h 1357"/>
              <a:gd name="T40" fmla="*/ 1092468 w 2370"/>
              <a:gd name="T41" fmla="*/ 549734 h 1357"/>
              <a:gd name="T42" fmla="*/ 1166283 w 2370"/>
              <a:gd name="T43" fmla="*/ 507134 h 1357"/>
              <a:gd name="T44" fmla="*/ 1243789 w 2370"/>
              <a:gd name="T45" fmla="*/ 470621 h 1357"/>
              <a:gd name="T46" fmla="*/ 1330522 w 2370"/>
              <a:gd name="T47" fmla="*/ 434107 h 1357"/>
              <a:gd name="T48" fmla="*/ 1420946 w 2370"/>
              <a:gd name="T49" fmla="*/ 397593 h 1357"/>
              <a:gd name="T50" fmla="*/ 1516906 w 2370"/>
              <a:gd name="T51" fmla="*/ 367165 h 1357"/>
              <a:gd name="T52" fmla="*/ 1618402 w 2370"/>
              <a:gd name="T53" fmla="*/ 336737 h 1357"/>
              <a:gd name="T54" fmla="*/ 1725435 w 2370"/>
              <a:gd name="T55" fmla="*/ 308338 h 1357"/>
              <a:gd name="T56" fmla="*/ 1836158 w 2370"/>
              <a:gd name="T57" fmla="*/ 283995 h 1357"/>
              <a:gd name="T58" fmla="*/ 1948726 w 2370"/>
              <a:gd name="T59" fmla="*/ 259653 h 1357"/>
              <a:gd name="T60" fmla="*/ 2064986 w 2370"/>
              <a:gd name="T61" fmla="*/ 237339 h 1357"/>
              <a:gd name="T62" fmla="*/ 2186781 w 2370"/>
              <a:gd name="T63" fmla="*/ 217053 h 1357"/>
              <a:gd name="T64" fmla="*/ 2306731 w 2370"/>
              <a:gd name="T65" fmla="*/ 198797 h 1357"/>
              <a:gd name="T66" fmla="*/ 2554012 w 2370"/>
              <a:gd name="T67" fmla="*/ 164312 h 1357"/>
              <a:gd name="T68" fmla="*/ 2801294 w 2370"/>
              <a:gd name="T69" fmla="*/ 137941 h 1357"/>
              <a:gd name="T70" fmla="*/ 3046730 w 2370"/>
              <a:gd name="T71" fmla="*/ 113598 h 1357"/>
              <a:gd name="T72" fmla="*/ 3168525 w 2370"/>
              <a:gd name="T73" fmla="*/ 103455 h 1357"/>
              <a:gd name="T74" fmla="*/ 3286630 w 2370"/>
              <a:gd name="T75" fmla="*/ 95341 h 1357"/>
              <a:gd name="T76" fmla="*/ 3402889 w 2370"/>
              <a:gd name="T77" fmla="*/ 85199 h 1357"/>
              <a:gd name="T78" fmla="*/ 3517303 w 2370"/>
              <a:gd name="T79" fmla="*/ 75056 h 1357"/>
              <a:gd name="T80" fmla="*/ 3626181 w 2370"/>
              <a:gd name="T81" fmla="*/ 66942 h 1357"/>
              <a:gd name="T82" fmla="*/ 3733213 w 2370"/>
              <a:gd name="T83" fmla="*/ 60856 h 1357"/>
              <a:gd name="T84" fmla="*/ 3832864 w 2370"/>
              <a:gd name="T85" fmla="*/ 50713 h 1357"/>
              <a:gd name="T86" fmla="*/ 3928824 w 2370"/>
              <a:gd name="T87" fmla="*/ 44628 h 1357"/>
              <a:gd name="T88" fmla="*/ 4021094 w 2370"/>
              <a:gd name="T89" fmla="*/ 38542 h 1357"/>
              <a:gd name="T90" fmla="*/ 4104136 w 2370"/>
              <a:gd name="T91" fmla="*/ 30428 h 1357"/>
              <a:gd name="T92" fmla="*/ 4185333 w 2370"/>
              <a:gd name="T93" fmla="*/ 24342 h 1357"/>
              <a:gd name="T94" fmla="*/ 4255457 w 2370"/>
              <a:gd name="T95" fmla="*/ 14200 h 1357"/>
              <a:gd name="T96" fmla="*/ 4318200 w 2370"/>
              <a:gd name="T97" fmla="*/ 8114 h 1357"/>
              <a:gd name="T98" fmla="*/ 4373562 w 2370"/>
              <a:gd name="T99" fmla="*/ 0 h 13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370"/>
              <a:gd name="T151" fmla="*/ 0 h 1357"/>
              <a:gd name="T152" fmla="*/ 2370 w 2370"/>
              <a:gd name="T153" fmla="*/ 1357 h 13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370" h="1357">
                <a:moveTo>
                  <a:pt x="0" y="1357"/>
                </a:moveTo>
                <a:lnTo>
                  <a:pt x="38" y="1196"/>
                </a:lnTo>
                <a:lnTo>
                  <a:pt x="58" y="1117"/>
                </a:lnTo>
                <a:lnTo>
                  <a:pt x="79" y="1037"/>
                </a:lnTo>
                <a:lnTo>
                  <a:pt x="101" y="961"/>
                </a:lnTo>
                <a:lnTo>
                  <a:pt x="127" y="885"/>
                </a:lnTo>
                <a:lnTo>
                  <a:pt x="154" y="810"/>
                </a:lnTo>
                <a:lnTo>
                  <a:pt x="185" y="737"/>
                </a:lnTo>
                <a:lnTo>
                  <a:pt x="219" y="668"/>
                </a:lnTo>
                <a:lnTo>
                  <a:pt x="258" y="602"/>
                </a:lnTo>
                <a:lnTo>
                  <a:pt x="300" y="537"/>
                </a:lnTo>
                <a:lnTo>
                  <a:pt x="323" y="507"/>
                </a:lnTo>
                <a:lnTo>
                  <a:pt x="346" y="476"/>
                </a:lnTo>
                <a:lnTo>
                  <a:pt x="372" y="446"/>
                </a:lnTo>
                <a:lnTo>
                  <a:pt x="400" y="419"/>
                </a:lnTo>
                <a:lnTo>
                  <a:pt x="428" y="392"/>
                </a:lnTo>
                <a:lnTo>
                  <a:pt x="458" y="365"/>
                </a:lnTo>
                <a:lnTo>
                  <a:pt x="488" y="341"/>
                </a:lnTo>
                <a:lnTo>
                  <a:pt x="522" y="317"/>
                </a:lnTo>
                <a:lnTo>
                  <a:pt x="556" y="292"/>
                </a:lnTo>
                <a:lnTo>
                  <a:pt x="592" y="271"/>
                </a:lnTo>
                <a:lnTo>
                  <a:pt x="632" y="250"/>
                </a:lnTo>
                <a:lnTo>
                  <a:pt x="674" y="232"/>
                </a:lnTo>
                <a:lnTo>
                  <a:pt x="721" y="214"/>
                </a:lnTo>
                <a:lnTo>
                  <a:pt x="770" y="196"/>
                </a:lnTo>
                <a:lnTo>
                  <a:pt x="822" y="181"/>
                </a:lnTo>
                <a:lnTo>
                  <a:pt x="877" y="166"/>
                </a:lnTo>
                <a:lnTo>
                  <a:pt x="935" y="152"/>
                </a:lnTo>
                <a:lnTo>
                  <a:pt x="995" y="140"/>
                </a:lnTo>
                <a:lnTo>
                  <a:pt x="1056" y="128"/>
                </a:lnTo>
                <a:lnTo>
                  <a:pt x="1119" y="117"/>
                </a:lnTo>
                <a:lnTo>
                  <a:pt x="1185" y="107"/>
                </a:lnTo>
                <a:lnTo>
                  <a:pt x="1250" y="98"/>
                </a:lnTo>
                <a:lnTo>
                  <a:pt x="1384" y="81"/>
                </a:lnTo>
                <a:lnTo>
                  <a:pt x="1518" y="68"/>
                </a:lnTo>
                <a:lnTo>
                  <a:pt x="1651" y="56"/>
                </a:lnTo>
                <a:lnTo>
                  <a:pt x="1717" y="51"/>
                </a:lnTo>
                <a:lnTo>
                  <a:pt x="1781" y="47"/>
                </a:lnTo>
                <a:lnTo>
                  <a:pt x="1844" y="42"/>
                </a:lnTo>
                <a:lnTo>
                  <a:pt x="1906" y="37"/>
                </a:lnTo>
                <a:lnTo>
                  <a:pt x="1965" y="33"/>
                </a:lnTo>
                <a:lnTo>
                  <a:pt x="2023" y="30"/>
                </a:lnTo>
                <a:lnTo>
                  <a:pt x="2077" y="25"/>
                </a:lnTo>
                <a:lnTo>
                  <a:pt x="2129" y="22"/>
                </a:lnTo>
                <a:lnTo>
                  <a:pt x="2179" y="19"/>
                </a:lnTo>
                <a:lnTo>
                  <a:pt x="2224" y="15"/>
                </a:lnTo>
                <a:lnTo>
                  <a:pt x="2268" y="12"/>
                </a:lnTo>
                <a:lnTo>
                  <a:pt x="2306" y="7"/>
                </a:lnTo>
                <a:lnTo>
                  <a:pt x="2340" y="4"/>
                </a:lnTo>
                <a:lnTo>
                  <a:pt x="2370" y="0"/>
                </a:lnTo>
              </a:path>
            </a:pathLst>
          </a:custGeom>
          <a:noFill/>
          <a:ln w="2070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9" name="Line 13"/>
          <p:cNvSpPr>
            <a:spLocks noChangeShapeType="1"/>
          </p:cNvSpPr>
          <p:nvPr/>
        </p:nvSpPr>
        <p:spPr bwMode="auto">
          <a:xfrm flipH="1">
            <a:off x="1119188" y="2122488"/>
            <a:ext cx="5854700" cy="190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0" name="Line 14"/>
          <p:cNvSpPr>
            <a:spLocks noChangeShapeType="1"/>
          </p:cNvSpPr>
          <p:nvPr/>
        </p:nvSpPr>
        <p:spPr bwMode="auto">
          <a:xfrm>
            <a:off x="1577975" y="5211763"/>
            <a:ext cx="3175" cy="390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1" name="Line 15"/>
          <p:cNvSpPr>
            <a:spLocks noChangeShapeType="1"/>
          </p:cNvSpPr>
          <p:nvPr/>
        </p:nvSpPr>
        <p:spPr bwMode="auto">
          <a:xfrm>
            <a:off x="2692400" y="5211763"/>
            <a:ext cx="3175" cy="390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2" name="Freeform 16"/>
          <p:cNvSpPr>
            <a:spLocks/>
          </p:cNvSpPr>
          <p:nvPr/>
        </p:nvSpPr>
        <p:spPr bwMode="auto">
          <a:xfrm>
            <a:off x="1577975" y="5600700"/>
            <a:ext cx="1117600" cy="182563"/>
          </a:xfrm>
          <a:custGeom>
            <a:avLst/>
            <a:gdLst>
              <a:gd name="T0" fmla="*/ 1117600 w 963"/>
              <a:gd name="T1" fmla="*/ 0 h 181"/>
              <a:gd name="T2" fmla="*/ 1115279 w 963"/>
              <a:gd name="T3" fmla="*/ 18155 h 181"/>
              <a:gd name="T4" fmla="*/ 1109476 w 963"/>
              <a:gd name="T5" fmla="*/ 35302 h 181"/>
              <a:gd name="T6" fmla="*/ 1101352 w 963"/>
              <a:gd name="T7" fmla="*/ 51440 h 181"/>
              <a:gd name="T8" fmla="*/ 1089747 w 963"/>
              <a:gd name="T9" fmla="*/ 63544 h 181"/>
              <a:gd name="T10" fmla="*/ 1075821 w 963"/>
              <a:gd name="T11" fmla="*/ 75648 h 181"/>
              <a:gd name="T12" fmla="*/ 1059573 w 963"/>
              <a:gd name="T13" fmla="*/ 83717 h 181"/>
              <a:gd name="T14" fmla="*/ 1042165 w 963"/>
              <a:gd name="T15" fmla="*/ 89769 h 181"/>
              <a:gd name="T16" fmla="*/ 1023596 w 963"/>
              <a:gd name="T17" fmla="*/ 90777 h 181"/>
              <a:gd name="T18" fmla="*/ 651063 w 963"/>
              <a:gd name="T19" fmla="*/ 90777 h 181"/>
              <a:gd name="T20" fmla="*/ 632494 w 963"/>
              <a:gd name="T21" fmla="*/ 92794 h 181"/>
              <a:gd name="T22" fmla="*/ 615086 w 963"/>
              <a:gd name="T23" fmla="*/ 98846 h 181"/>
              <a:gd name="T24" fmla="*/ 599999 w 963"/>
              <a:gd name="T25" fmla="*/ 106915 h 181"/>
              <a:gd name="T26" fmla="*/ 586073 w 963"/>
              <a:gd name="T27" fmla="*/ 119019 h 181"/>
              <a:gd name="T28" fmla="*/ 574467 w 963"/>
              <a:gd name="T29" fmla="*/ 132131 h 181"/>
              <a:gd name="T30" fmla="*/ 565183 w 963"/>
              <a:gd name="T31" fmla="*/ 147261 h 181"/>
              <a:gd name="T32" fmla="*/ 559380 w 963"/>
              <a:gd name="T33" fmla="*/ 164408 h 181"/>
              <a:gd name="T34" fmla="*/ 558220 w 963"/>
              <a:gd name="T35" fmla="*/ 182563 h 181"/>
              <a:gd name="T36" fmla="*/ 557059 w 963"/>
              <a:gd name="T37" fmla="*/ 164408 h 181"/>
              <a:gd name="T38" fmla="*/ 551256 w 963"/>
              <a:gd name="T39" fmla="*/ 147261 h 181"/>
              <a:gd name="T40" fmla="*/ 543133 w 963"/>
              <a:gd name="T41" fmla="*/ 132131 h 181"/>
              <a:gd name="T42" fmla="*/ 531527 w 963"/>
              <a:gd name="T43" fmla="*/ 119019 h 181"/>
              <a:gd name="T44" fmla="*/ 516440 w 963"/>
              <a:gd name="T45" fmla="*/ 106915 h 181"/>
              <a:gd name="T46" fmla="*/ 501353 w 963"/>
              <a:gd name="T47" fmla="*/ 98846 h 181"/>
              <a:gd name="T48" fmla="*/ 483945 w 963"/>
              <a:gd name="T49" fmla="*/ 92794 h 181"/>
              <a:gd name="T50" fmla="*/ 465377 w 963"/>
              <a:gd name="T51" fmla="*/ 90777 h 181"/>
              <a:gd name="T52" fmla="*/ 92843 w 963"/>
              <a:gd name="T53" fmla="*/ 90777 h 181"/>
              <a:gd name="T54" fmla="*/ 74275 w 963"/>
              <a:gd name="T55" fmla="*/ 89769 h 181"/>
              <a:gd name="T56" fmla="*/ 56866 w 963"/>
              <a:gd name="T57" fmla="*/ 83717 h 181"/>
              <a:gd name="T58" fmla="*/ 40619 w 963"/>
              <a:gd name="T59" fmla="*/ 75648 h 181"/>
              <a:gd name="T60" fmla="*/ 26692 w 963"/>
              <a:gd name="T61" fmla="*/ 63544 h 181"/>
              <a:gd name="T62" fmla="*/ 15087 w 963"/>
              <a:gd name="T63" fmla="*/ 51440 h 181"/>
              <a:gd name="T64" fmla="*/ 6963 w 963"/>
              <a:gd name="T65" fmla="*/ 35302 h 181"/>
              <a:gd name="T66" fmla="*/ 1161 w 963"/>
              <a:gd name="T67" fmla="*/ 18155 h 181"/>
              <a:gd name="T68" fmla="*/ 0 w 963"/>
              <a:gd name="T69" fmla="*/ 0 h 18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963"/>
              <a:gd name="T106" fmla="*/ 0 h 181"/>
              <a:gd name="T107" fmla="*/ 963 w 963"/>
              <a:gd name="T108" fmla="*/ 181 h 18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963" h="181">
                <a:moveTo>
                  <a:pt x="963" y="0"/>
                </a:moveTo>
                <a:lnTo>
                  <a:pt x="961" y="18"/>
                </a:lnTo>
                <a:lnTo>
                  <a:pt x="956" y="35"/>
                </a:lnTo>
                <a:lnTo>
                  <a:pt x="949" y="51"/>
                </a:lnTo>
                <a:lnTo>
                  <a:pt x="939" y="63"/>
                </a:lnTo>
                <a:lnTo>
                  <a:pt x="927" y="75"/>
                </a:lnTo>
                <a:lnTo>
                  <a:pt x="913" y="83"/>
                </a:lnTo>
                <a:lnTo>
                  <a:pt x="898" y="89"/>
                </a:lnTo>
                <a:lnTo>
                  <a:pt x="882" y="90"/>
                </a:lnTo>
                <a:lnTo>
                  <a:pt x="561" y="90"/>
                </a:lnTo>
                <a:lnTo>
                  <a:pt x="545" y="92"/>
                </a:lnTo>
                <a:lnTo>
                  <a:pt x="530" y="98"/>
                </a:lnTo>
                <a:lnTo>
                  <a:pt x="517" y="106"/>
                </a:lnTo>
                <a:lnTo>
                  <a:pt x="505" y="118"/>
                </a:lnTo>
                <a:lnTo>
                  <a:pt x="495" y="131"/>
                </a:lnTo>
                <a:lnTo>
                  <a:pt x="487" y="146"/>
                </a:lnTo>
                <a:lnTo>
                  <a:pt x="482" y="163"/>
                </a:lnTo>
                <a:lnTo>
                  <a:pt x="481" y="181"/>
                </a:lnTo>
                <a:lnTo>
                  <a:pt x="480" y="163"/>
                </a:lnTo>
                <a:lnTo>
                  <a:pt x="475" y="146"/>
                </a:lnTo>
                <a:lnTo>
                  <a:pt x="468" y="131"/>
                </a:lnTo>
                <a:lnTo>
                  <a:pt x="458" y="118"/>
                </a:lnTo>
                <a:lnTo>
                  <a:pt x="445" y="106"/>
                </a:lnTo>
                <a:lnTo>
                  <a:pt x="432" y="98"/>
                </a:lnTo>
                <a:lnTo>
                  <a:pt x="417" y="92"/>
                </a:lnTo>
                <a:lnTo>
                  <a:pt x="401" y="90"/>
                </a:lnTo>
                <a:lnTo>
                  <a:pt x="80" y="90"/>
                </a:lnTo>
                <a:lnTo>
                  <a:pt x="64" y="89"/>
                </a:lnTo>
                <a:lnTo>
                  <a:pt x="49" y="83"/>
                </a:lnTo>
                <a:lnTo>
                  <a:pt x="35" y="75"/>
                </a:lnTo>
                <a:lnTo>
                  <a:pt x="23" y="63"/>
                </a:lnTo>
                <a:lnTo>
                  <a:pt x="13" y="51"/>
                </a:lnTo>
                <a:lnTo>
                  <a:pt x="6" y="35"/>
                </a:lnTo>
                <a:lnTo>
                  <a:pt x="1" y="18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3" name="Text Box 17"/>
          <p:cNvSpPr txBox="1">
            <a:spLocks noChangeArrowheads="1"/>
          </p:cNvSpPr>
          <p:nvPr/>
        </p:nvSpPr>
        <p:spPr bwMode="auto">
          <a:xfrm>
            <a:off x="908050" y="5815013"/>
            <a:ext cx="25590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069" tIns="43535" rIns="87069" bIns="43535">
            <a:spAutoFit/>
          </a:bodyPr>
          <a:lstStyle/>
          <a:p>
            <a:pPr algn="ctr" defTabSz="869950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</a:rPr>
              <a:t>Small Cost,</a:t>
            </a:r>
          </a:p>
          <a:p>
            <a:pPr algn="ctr" defTabSz="869950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</a:rPr>
              <a:t>Large Improvement</a:t>
            </a:r>
            <a:endParaRPr lang="en-US" sz="1600"/>
          </a:p>
        </p:txBody>
      </p:sp>
      <p:sp>
        <p:nvSpPr>
          <p:cNvPr id="68624" name="Text Box 18"/>
          <p:cNvSpPr txBox="1">
            <a:spLocks noChangeArrowheads="1"/>
          </p:cNvSpPr>
          <p:nvPr/>
        </p:nvSpPr>
        <p:spPr bwMode="auto">
          <a:xfrm>
            <a:off x="3300413" y="5859463"/>
            <a:ext cx="25590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069" tIns="43535" rIns="87069" bIns="43535">
            <a:spAutoFit/>
          </a:bodyPr>
          <a:lstStyle/>
          <a:p>
            <a:pPr algn="ctr" defTabSz="869950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>
                <a:solidFill>
                  <a:srgbClr val="0000CC"/>
                </a:solidFill>
              </a:rPr>
              <a:t>Large Cost,</a:t>
            </a:r>
          </a:p>
          <a:p>
            <a:pPr algn="ctr" defTabSz="869950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1400">
                <a:solidFill>
                  <a:srgbClr val="0000CC"/>
                </a:solidFill>
              </a:rPr>
              <a:t>Small Improvement</a:t>
            </a:r>
            <a:endParaRPr lang="en-US" sz="1400"/>
          </a:p>
        </p:txBody>
      </p:sp>
      <p:sp>
        <p:nvSpPr>
          <p:cNvPr id="68625" name="Line 19"/>
          <p:cNvSpPr>
            <a:spLocks noChangeShapeType="1"/>
          </p:cNvSpPr>
          <p:nvPr/>
        </p:nvSpPr>
        <p:spPr bwMode="auto">
          <a:xfrm>
            <a:off x="2638425" y="2606675"/>
            <a:ext cx="1588" cy="387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6" name="Line 20"/>
          <p:cNvSpPr>
            <a:spLocks noChangeShapeType="1"/>
          </p:cNvSpPr>
          <p:nvPr/>
        </p:nvSpPr>
        <p:spPr bwMode="auto">
          <a:xfrm>
            <a:off x="5618163" y="5189538"/>
            <a:ext cx="1587" cy="387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7" name="Line 21"/>
          <p:cNvSpPr>
            <a:spLocks noChangeShapeType="1"/>
          </p:cNvSpPr>
          <p:nvPr/>
        </p:nvSpPr>
        <p:spPr bwMode="auto">
          <a:xfrm>
            <a:off x="3424238" y="5189538"/>
            <a:ext cx="3175" cy="387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8" name="Line 22"/>
          <p:cNvSpPr>
            <a:spLocks noChangeShapeType="1"/>
          </p:cNvSpPr>
          <p:nvPr/>
        </p:nvSpPr>
        <p:spPr bwMode="auto">
          <a:xfrm>
            <a:off x="1566863" y="4157663"/>
            <a:ext cx="1587" cy="390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9" name="Line 23"/>
          <p:cNvSpPr>
            <a:spLocks noChangeShapeType="1"/>
          </p:cNvSpPr>
          <p:nvPr/>
        </p:nvSpPr>
        <p:spPr bwMode="auto">
          <a:xfrm>
            <a:off x="5610225" y="2149475"/>
            <a:ext cx="1588" cy="3889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30" name="Line 24"/>
          <p:cNvSpPr>
            <a:spLocks noChangeShapeType="1"/>
          </p:cNvSpPr>
          <p:nvPr/>
        </p:nvSpPr>
        <p:spPr bwMode="auto">
          <a:xfrm>
            <a:off x="3382963" y="2378075"/>
            <a:ext cx="3175" cy="390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31" name="Freeform 25"/>
          <p:cNvSpPr>
            <a:spLocks/>
          </p:cNvSpPr>
          <p:nvPr/>
        </p:nvSpPr>
        <p:spPr bwMode="auto">
          <a:xfrm>
            <a:off x="3424238" y="5576888"/>
            <a:ext cx="2193925" cy="206375"/>
          </a:xfrm>
          <a:custGeom>
            <a:avLst/>
            <a:gdLst>
              <a:gd name="T0" fmla="*/ 2193925 w 963"/>
              <a:gd name="T1" fmla="*/ 0 h 181"/>
              <a:gd name="T2" fmla="*/ 2189369 w 963"/>
              <a:gd name="T3" fmla="*/ 20523 h 181"/>
              <a:gd name="T4" fmla="*/ 2177977 w 963"/>
              <a:gd name="T5" fmla="*/ 39907 h 181"/>
              <a:gd name="T6" fmla="*/ 2162030 w 963"/>
              <a:gd name="T7" fmla="*/ 58150 h 181"/>
              <a:gd name="T8" fmla="*/ 2139248 w 963"/>
              <a:gd name="T9" fmla="*/ 71832 h 181"/>
              <a:gd name="T10" fmla="*/ 2111909 w 963"/>
              <a:gd name="T11" fmla="*/ 85515 h 181"/>
              <a:gd name="T12" fmla="*/ 2080014 w 963"/>
              <a:gd name="T13" fmla="*/ 94636 h 181"/>
              <a:gd name="T14" fmla="*/ 2045841 w 963"/>
              <a:gd name="T15" fmla="*/ 101477 h 181"/>
              <a:gd name="T16" fmla="*/ 2009389 w 963"/>
              <a:gd name="T17" fmla="*/ 102617 h 181"/>
              <a:gd name="T18" fmla="*/ 1278081 w 963"/>
              <a:gd name="T19" fmla="*/ 102617 h 181"/>
              <a:gd name="T20" fmla="*/ 1241630 w 963"/>
              <a:gd name="T21" fmla="*/ 104898 h 181"/>
              <a:gd name="T22" fmla="*/ 1207456 w 963"/>
              <a:gd name="T23" fmla="*/ 111739 h 181"/>
              <a:gd name="T24" fmla="*/ 1177840 w 963"/>
              <a:gd name="T25" fmla="*/ 120860 h 181"/>
              <a:gd name="T26" fmla="*/ 1150501 w 963"/>
              <a:gd name="T27" fmla="*/ 134543 h 181"/>
              <a:gd name="T28" fmla="*/ 1127718 w 963"/>
              <a:gd name="T29" fmla="*/ 149365 h 181"/>
              <a:gd name="T30" fmla="*/ 1109493 w 963"/>
              <a:gd name="T31" fmla="*/ 166468 h 181"/>
              <a:gd name="T32" fmla="*/ 1098102 w 963"/>
              <a:gd name="T33" fmla="*/ 185852 h 181"/>
              <a:gd name="T34" fmla="*/ 1095823 w 963"/>
              <a:gd name="T35" fmla="*/ 206375 h 181"/>
              <a:gd name="T36" fmla="*/ 1093545 w 963"/>
              <a:gd name="T37" fmla="*/ 185852 h 181"/>
              <a:gd name="T38" fmla="*/ 1082154 w 963"/>
              <a:gd name="T39" fmla="*/ 166468 h 181"/>
              <a:gd name="T40" fmla="*/ 1066207 w 963"/>
              <a:gd name="T41" fmla="*/ 149365 h 181"/>
              <a:gd name="T42" fmla="*/ 1043424 w 963"/>
              <a:gd name="T43" fmla="*/ 134543 h 181"/>
              <a:gd name="T44" fmla="*/ 1013808 w 963"/>
              <a:gd name="T45" fmla="*/ 120860 h 181"/>
              <a:gd name="T46" fmla="*/ 984191 w 963"/>
              <a:gd name="T47" fmla="*/ 111739 h 181"/>
              <a:gd name="T48" fmla="*/ 950017 w 963"/>
              <a:gd name="T49" fmla="*/ 104898 h 181"/>
              <a:gd name="T50" fmla="*/ 913566 w 963"/>
              <a:gd name="T51" fmla="*/ 102617 h 181"/>
              <a:gd name="T52" fmla="*/ 182258 w 963"/>
              <a:gd name="T53" fmla="*/ 102617 h 181"/>
              <a:gd name="T54" fmla="*/ 145806 w 963"/>
              <a:gd name="T55" fmla="*/ 101477 h 181"/>
              <a:gd name="T56" fmla="*/ 111633 w 963"/>
              <a:gd name="T57" fmla="*/ 94636 h 181"/>
              <a:gd name="T58" fmla="*/ 79738 w 963"/>
              <a:gd name="T59" fmla="*/ 85515 h 181"/>
              <a:gd name="T60" fmla="*/ 52399 w 963"/>
              <a:gd name="T61" fmla="*/ 71832 h 181"/>
              <a:gd name="T62" fmla="*/ 29617 w 963"/>
              <a:gd name="T63" fmla="*/ 58150 h 181"/>
              <a:gd name="T64" fmla="*/ 13669 w 963"/>
              <a:gd name="T65" fmla="*/ 39907 h 181"/>
              <a:gd name="T66" fmla="*/ 2278 w 963"/>
              <a:gd name="T67" fmla="*/ 20523 h 181"/>
              <a:gd name="T68" fmla="*/ 0 w 963"/>
              <a:gd name="T69" fmla="*/ 0 h 18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963"/>
              <a:gd name="T106" fmla="*/ 0 h 181"/>
              <a:gd name="T107" fmla="*/ 963 w 963"/>
              <a:gd name="T108" fmla="*/ 181 h 18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963" h="181">
                <a:moveTo>
                  <a:pt x="963" y="0"/>
                </a:moveTo>
                <a:lnTo>
                  <a:pt x="961" y="18"/>
                </a:lnTo>
                <a:lnTo>
                  <a:pt x="956" y="35"/>
                </a:lnTo>
                <a:lnTo>
                  <a:pt x="949" y="51"/>
                </a:lnTo>
                <a:lnTo>
                  <a:pt x="939" y="63"/>
                </a:lnTo>
                <a:lnTo>
                  <a:pt x="927" y="75"/>
                </a:lnTo>
                <a:lnTo>
                  <a:pt x="913" y="83"/>
                </a:lnTo>
                <a:lnTo>
                  <a:pt x="898" y="89"/>
                </a:lnTo>
                <a:lnTo>
                  <a:pt x="882" y="90"/>
                </a:lnTo>
                <a:lnTo>
                  <a:pt x="561" y="90"/>
                </a:lnTo>
                <a:lnTo>
                  <a:pt x="545" y="92"/>
                </a:lnTo>
                <a:lnTo>
                  <a:pt x="530" y="98"/>
                </a:lnTo>
                <a:lnTo>
                  <a:pt x="517" y="106"/>
                </a:lnTo>
                <a:lnTo>
                  <a:pt x="505" y="118"/>
                </a:lnTo>
                <a:lnTo>
                  <a:pt x="495" y="131"/>
                </a:lnTo>
                <a:lnTo>
                  <a:pt x="487" y="146"/>
                </a:lnTo>
                <a:lnTo>
                  <a:pt x="482" y="163"/>
                </a:lnTo>
                <a:lnTo>
                  <a:pt x="481" y="181"/>
                </a:lnTo>
                <a:lnTo>
                  <a:pt x="480" y="163"/>
                </a:lnTo>
                <a:lnTo>
                  <a:pt x="475" y="146"/>
                </a:lnTo>
                <a:lnTo>
                  <a:pt x="468" y="131"/>
                </a:lnTo>
                <a:lnTo>
                  <a:pt x="458" y="118"/>
                </a:lnTo>
                <a:lnTo>
                  <a:pt x="445" y="106"/>
                </a:lnTo>
                <a:lnTo>
                  <a:pt x="432" y="98"/>
                </a:lnTo>
                <a:lnTo>
                  <a:pt x="417" y="92"/>
                </a:lnTo>
                <a:lnTo>
                  <a:pt x="401" y="90"/>
                </a:lnTo>
                <a:lnTo>
                  <a:pt x="80" y="90"/>
                </a:lnTo>
                <a:lnTo>
                  <a:pt x="64" y="89"/>
                </a:lnTo>
                <a:lnTo>
                  <a:pt x="49" y="83"/>
                </a:lnTo>
                <a:lnTo>
                  <a:pt x="35" y="75"/>
                </a:lnTo>
                <a:lnTo>
                  <a:pt x="23" y="63"/>
                </a:lnTo>
                <a:lnTo>
                  <a:pt x="13" y="51"/>
                </a:lnTo>
                <a:lnTo>
                  <a:pt x="6" y="35"/>
                </a:lnTo>
                <a:lnTo>
                  <a:pt x="1" y="18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32" name="Rectangle 26"/>
          <p:cNvSpPr>
            <a:spLocks noChangeArrowheads="1"/>
          </p:cNvSpPr>
          <p:nvPr/>
        </p:nvSpPr>
        <p:spPr bwMode="auto">
          <a:xfrm>
            <a:off x="3370263" y="4892675"/>
            <a:ext cx="1778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69950" eaLnBrk="0" hangingPunct="0">
              <a:lnSpc>
                <a:spcPct val="140000"/>
              </a:lnSpc>
            </a:pPr>
            <a:r>
              <a:rPr lang="en-US" sz="18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68633" name="Rectangle 27"/>
          <p:cNvSpPr>
            <a:spLocks noChangeArrowheads="1"/>
          </p:cNvSpPr>
          <p:nvPr/>
        </p:nvSpPr>
        <p:spPr bwMode="auto">
          <a:xfrm>
            <a:off x="5514975" y="4879975"/>
            <a:ext cx="1793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69950" eaLnBrk="0" hangingPunct="0">
              <a:lnSpc>
                <a:spcPct val="140000"/>
              </a:lnSpc>
            </a:pPr>
            <a:r>
              <a:rPr lang="en-US" sz="18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68634" name="Line 28"/>
          <p:cNvSpPr>
            <a:spLocks noChangeShapeType="1"/>
          </p:cNvSpPr>
          <p:nvPr/>
        </p:nvSpPr>
        <p:spPr bwMode="auto">
          <a:xfrm flipH="1">
            <a:off x="949325" y="4321175"/>
            <a:ext cx="3635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35" name="Line 29"/>
          <p:cNvSpPr>
            <a:spLocks noChangeShapeType="1"/>
          </p:cNvSpPr>
          <p:nvPr/>
        </p:nvSpPr>
        <p:spPr bwMode="auto">
          <a:xfrm flipH="1">
            <a:off x="949325" y="2835275"/>
            <a:ext cx="3635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36" name="Line 30"/>
          <p:cNvSpPr>
            <a:spLocks noChangeShapeType="1"/>
          </p:cNvSpPr>
          <p:nvPr/>
        </p:nvSpPr>
        <p:spPr bwMode="auto">
          <a:xfrm flipH="1">
            <a:off x="949325" y="2606675"/>
            <a:ext cx="3635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37" name="Line 31"/>
          <p:cNvSpPr>
            <a:spLocks noChangeShapeType="1"/>
          </p:cNvSpPr>
          <p:nvPr/>
        </p:nvSpPr>
        <p:spPr bwMode="auto">
          <a:xfrm flipH="1">
            <a:off x="949325" y="2362200"/>
            <a:ext cx="3635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38" name="Freeform 32"/>
          <p:cNvSpPr>
            <a:spLocks/>
          </p:cNvSpPr>
          <p:nvPr/>
        </p:nvSpPr>
        <p:spPr bwMode="auto">
          <a:xfrm>
            <a:off x="5776913" y="2278063"/>
            <a:ext cx="1123950" cy="39687"/>
          </a:xfrm>
          <a:custGeom>
            <a:avLst/>
            <a:gdLst>
              <a:gd name="T0" fmla="*/ 0 w 654"/>
              <a:gd name="T1" fmla="*/ 39687 h 25"/>
              <a:gd name="T2" fmla="*/ 1123950 w 654"/>
              <a:gd name="T3" fmla="*/ 0 h 25"/>
              <a:gd name="T4" fmla="*/ 0 60000 65536"/>
              <a:gd name="T5" fmla="*/ 0 60000 65536"/>
              <a:gd name="T6" fmla="*/ 0 w 654"/>
              <a:gd name="T7" fmla="*/ 0 h 25"/>
              <a:gd name="T8" fmla="*/ 654 w 654"/>
              <a:gd name="T9" fmla="*/ 25 h 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25">
                <a:moveTo>
                  <a:pt x="0" y="25"/>
                </a:moveTo>
                <a:cubicBezTo>
                  <a:pt x="270" y="14"/>
                  <a:pt x="541" y="4"/>
                  <a:pt x="654" y="0"/>
                </a:cubicBezTo>
              </a:path>
            </a:pathLst>
          </a:custGeom>
          <a:noFill/>
          <a:ln w="2070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5932488" y="1592263"/>
            <a:ext cx="3971925" cy="5037137"/>
            <a:chOff x="3737" y="1003"/>
            <a:chExt cx="2502" cy="3173"/>
          </a:xfrm>
        </p:grpSpPr>
        <p:sp>
          <p:nvSpPr>
            <p:cNvPr id="68641" name="Line 34"/>
            <p:cNvSpPr>
              <a:spLocks noChangeShapeType="1"/>
            </p:cNvSpPr>
            <p:nvPr/>
          </p:nvSpPr>
          <p:spPr bwMode="auto">
            <a:xfrm flipH="1" flipV="1">
              <a:off x="3899" y="2458"/>
              <a:ext cx="676" cy="288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42" name="Line 35"/>
            <p:cNvSpPr>
              <a:spLocks noChangeShapeType="1"/>
            </p:cNvSpPr>
            <p:nvPr/>
          </p:nvSpPr>
          <p:spPr bwMode="auto">
            <a:xfrm flipV="1">
              <a:off x="3899" y="1354"/>
              <a:ext cx="883" cy="48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43" name="AutoShape 36"/>
            <p:cNvSpPr>
              <a:spLocks/>
            </p:cNvSpPr>
            <p:nvPr/>
          </p:nvSpPr>
          <p:spPr bwMode="auto">
            <a:xfrm>
              <a:off x="3743" y="1450"/>
              <a:ext cx="151" cy="1991"/>
            </a:xfrm>
            <a:prstGeom prst="rightBrace">
              <a:avLst>
                <a:gd name="adj1" fmla="val 109879"/>
                <a:gd name="adj2" fmla="val 50000"/>
              </a:avLst>
            </a:prstGeom>
            <a:noFill/>
            <a:ln w="254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GB"/>
            </a:p>
          </p:txBody>
        </p:sp>
        <p:sp>
          <p:nvSpPr>
            <p:cNvPr id="68644" name="AutoShape 37"/>
            <p:cNvSpPr>
              <a:spLocks/>
            </p:cNvSpPr>
            <p:nvPr/>
          </p:nvSpPr>
          <p:spPr bwMode="auto">
            <a:xfrm>
              <a:off x="3737" y="1329"/>
              <a:ext cx="131" cy="121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2540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GB"/>
            </a:p>
          </p:txBody>
        </p:sp>
        <p:sp>
          <p:nvSpPr>
            <p:cNvPr id="1004582" name="Rectangle 38"/>
            <p:cNvSpPr>
              <a:spLocks noChangeArrowheads="1"/>
            </p:cNvSpPr>
            <p:nvPr/>
          </p:nvSpPr>
          <p:spPr bwMode="auto">
            <a:xfrm>
              <a:off x="4367" y="2645"/>
              <a:ext cx="1559" cy="677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18288" tIns="18288" rIns="18288" bIns="18288" anchor="ctr" anchorCtr="1"/>
            <a:lstStyle/>
            <a:p>
              <a:pPr algn="ctr" defTabSz="869950" eaLnBrk="0" hangingPunct="0">
                <a:defRPr/>
              </a:pPr>
              <a:r>
                <a:rPr lang="en-US" sz="1600" dirty="0">
                  <a:solidFill>
                    <a:srgbClr val="008000"/>
                  </a:solidFill>
                </a:rPr>
                <a:t>Satisfy Target Customers Through Service Delivery as Planned</a:t>
              </a:r>
            </a:p>
          </p:txBody>
        </p:sp>
        <p:sp>
          <p:nvSpPr>
            <p:cNvPr id="1004583" name="Rectangle 39"/>
            <p:cNvSpPr>
              <a:spLocks noChangeArrowheads="1"/>
            </p:cNvSpPr>
            <p:nvPr/>
          </p:nvSpPr>
          <p:spPr bwMode="auto">
            <a:xfrm>
              <a:off x="4523" y="1003"/>
              <a:ext cx="1455" cy="619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18288" tIns="18288" rIns="18288" bIns="18288" anchor="ctr" anchorCtr="1"/>
            <a:lstStyle/>
            <a:p>
              <a:pPr algn="ctr" defTabSz="869950" eaLnBrk="0" hangingPunct="0">
                <a:defRPr/>
              </a:pPr>
              <a:r>
                <a:rPr lang="en-US" sz="1600" dirty="0">
                  <a:solidFill>
                    <a:srgbClr val="008000"/>
                  </a:solidFill>
                </a:rPr>
                <a:t>Satisfy Target Customers Through Service Recovery</a:t>
              </a:r>
            </a:p>
          </p:txBody>
        </p:sp>
        <p:sp>
          <p:nvSpPr>
            <p:cNvPr id="68647" name="Line 40"/>
            <p:cNvSpPr>
              <a:spLocks noChangeShapeType="1"/>
            </p:cNvSpPr>
            <p:nvPr/>
          </p:nvSpPr>
          <p:spPr bwMode="auto">
            <a:xfrm flipH="1" flipV="1">
              <a:off x="3847" y="1498"/>
              <a:ext cx="780" cy="48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585" name="Rectangle 41"/>
            <p:cNvSpPr>
              <a:spLocks noChangeArrowheads="1"/>
            </p:cNvSpPr>
            <p:nvPr/>
          </p:nvSpPr>
          <p:spPr bwMode="auto">
            <a:xfrm>
              <a:off x="4471" y="1819"/>
              <a:ext cx="1455" cy="629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18288" tIns="18288" rIns="18288" bIns="18288" anchor="ctr" anchorCtr="1"/>
            <a:lstStyle/>
            <a:p>
              <a:pPr algn="ctr" defTabSz="869950" eaLnBrk="0" hangingPunct="0">
                <a:defRPr/>
              </a:pPr>
              <a:r>
                <a:rPr lang="en-US" sz="1600" dirty="0">
                  <a:solidFill>
                    <a:srgbClr val="008000"/>
                  </a:solidFill>
                </a:rPr>
                <a:t>Optimal Point of Reliability: Cost of Failure = Service Recovery</a:t>
              </a:r>
            </a:p>
          </p:txBody>
        </p:sp>
        <p:sp>
          <p:nvSpPr>
            <p:cNvPr id="68649" name="Text Box 42"/>
            <p:cNvSpPr txBox="1">
              <a:spLocks noChangeArrowheads="1"/>
            </p:cNvSpPr>
            <p:nvPr/>
          </p:nvSpPr>
          <p:spPr bwMode="auto">
            <a:xfrm>
              <a:off x="3830" y="3805"/>
              <a:ext cx="2409" cy="37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lang="en-US" u="sng"/>
                <a:t>Assumption</a:t>
              </a:r>
              <a:r>
                <a:rPr lang="en-US"/>
                <a:t>: Customers are equally (or even more) satisfied with the service recovery than with a service that is delivered as planned.</a:t>
              </a:r>
            </a:p>
          </p:txBody>
        </p:sp>
      </p:grpSp>
      <p:sp>
        <p:nvSpPr>
          <p:cNvPr id="68640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 sz="2700">
                <a:cs typeface="Times New Roman" pitchFamily="18" charset="0"/>
              </a:rPr>
              <a:t>When Does Improving Service Reliability Become Uneconomical? </a:t>
            </a:r>
            <a:endParaRPr sz="2000" b="0"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Productivity in a Service Context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sz="2200"/>
              <a:t>Productivity: amount of output produced relative to amount of inputs</a:t>
            </a:r>
          </a:p>
          <a:p>
            <a:pPr lvl="1"/>
            <a:r>
              <a:rPr sz="1800"/>
              <a:t>Improvement in productivity means an improvement in the ratio of outputs to inputs. </a:t>
            </a:r>
          </a:p>
          <a:p>
            <a:r>
              <a:rPr sz="2200"/>
              <a:t>Intangible nature of service makes it hard to measure productivity of service firms, especially for information-based services</a:t>
            </a:r>
          </a:p>
          <a:p>
            <a:pPr lvl="1"/>
            <a:r>
              <a:rPr altLang="zh-CN" sz="1800">
                <a:ea typeface="宋体" charset="-122"/>
              </a:rPr>
              <a:t>Both input and output are hard to define </a:t>
            </a:r>
          </a:p>
          <a:p>
            <a:pPr lvl="1"/>
            <a:r>
              <a:rPr altLang="zh-CN" sz="1800">
                <a:ea typeface="宋体" charset="-122"/>
              </a:rPr>
              <a:t>Relatively simpler in possession-processing services, as compared to information- and people-processing services</a:t>
            </a:r>
          </a:p>
          <a:p>
            <a:pPr lvl="1"/>
            <a:endParaRPr sz="1800"/>
          </a:p>
          <a:p>
            <a:endParaRPr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 altLang="zh-CN">
                <a:ea typeface="宋体" charset="-122"/>
              </a:rPr>
              <a:t>Service Efficiency, Productivity,                  and Effectiveness</a:t>
            </a:r>
            <a:endParaRPr/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sz="2200"/>
              <a:t>Efficiency: involves comparison to a standard, usually time-based (e.g., how long employee takes to perform specific task)</a:t>
            </a:r>
          </a:p>
          <a:p>
            <a:pPr lvl="1"/>
            <a:r>
              <a:rPr sz="1800"/>
              <a:t>Focus on inputs rather than outcomes and may ignore variations in service quality/value</a:t>
            </a:r>
          </a:p>
          <a:p>
            <a:pPr>
              <a:spcBef>
                <a:spcPts val="2400"/>
              </a:spcBef>
            </a:pPr>
            <a:r>
              <a:rPr sz="2200"/>
              <a:t>Productivity: involves financial valuation of outputs to inputs</a:t>
            </a:r>
          </a:p>
          <a:p>
            <a:pPr lvl="1"/>
            <a:r>
              <a:rPr sz="1800"/>
              <a:t>Consistent delivery of outcomes desired by customers should command higher prices</a:t>
            </a:r>
          </a:p>
          <a:p>
            <a:pPr>
              <a:spcBef>
                <a:spcPts val="2400"/>
              </a:spcBef>
            </a:pPr>
            <a:r>
              <a:rPr sz="2200"/>
              <a:t>Effectiveness: degree to which firm meets goals</a:t>
            </a:r>
          </a:p>
          <a:p>
            <a:pPr lvl="1"/>
            <a:r>
              <a:rPr sz="1800"/>
              <a:t>Cannot divorce productivity from quality and customer satisfaction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2"/>
          <p:cNvSpPr>
            <a:spLocks noChangeArrowheads="1"/>
          </p:cNvSpPr>
          <p:nvPr/>
        </p:nvSpPr>
        <p:spPr bwMode="auto">
          <a:xfrm>
            <a:off x="684213" y="2663825"/>
            <a:ext cx="8416925" cy="198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110000"/>
              </a:lnSpc>
            </a:pPr>
            <a:r>
              <a:rPr lang="en-US" sz="4400" b="1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Improving Service Productivity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Generic Productivity </a:t>
            </a:r>
            <a:br/>
            <a:r>
              <a:t>Improvement Strategies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2057400"/>
            <a:ext cx="9372600" cy="2819400"/>
          </a:xfrm>
        </p:spPr>
        <p:txBody>
          <a:bodyPr numCol="2"/>
          <a:lstStyle/>
          <a:p>
            <a:pPr lvl="1">
              <a:defRPr/>
            </a:pPr>
            <a:r>
              <a:rPr sz="1800"/>
              <a:t>Careful control of costs</a:t>
            </a:r>
          </a:p>
          <a:p>
            <a:pPr lvl="1">
              <a:defRPr/>
            </a:pPr>
            <a:r>
              <a:rPr sz="1800"/>
              <a:t>Efforts to reduce wasteful use of materials or labor</a:t>
            </a:r>
          </a:p>
          <a:p>
            <a:pPr lvl="1">
              <a:defRPr/>
            </a:pPr>
            <a:r>
              <a:rPr sz="1800"/>
              <a:t>Matching productive capacity to average demand levels</a:t>
            </a:r>
          </a:p>
          <a:p>
            <a:pPr lvl="1">
              <a:defRPr/>
            </a:pPr>
            <a:r>
              <a:rPr sz="1800"/>
              <a:t>Replacing workers by automated machines or self-service technologies</a:t>
            </a:r>
          </a:p>
          <a:p>
            <a:pPr lvl="1">
              <a:defRPr/>
            </a:pPr>
            <a:r>
              <a:rPr sz="1800"/>
              <a:t>Teaching employees how to work more productively</a:t>
            </a:r>
          </a:p>
          <a:p>
            <a:pPr lvl="1">
              <a:defRPr/>
            </a:pPr>
            <a:r>
              <a:rPr sz="1800"/>
              <a:t>Broadening variety of tasks that service worker can perform</a:t>
            </a:r>
          </a:p>
          <a:p>
            <a:pPr lvl="1">
              <a:defRPr/>
            </a:pPr>
            <a:r>
              <a:rPr sz="1800"/>
              <a:t>Installing expert systems that allow paraprofessionals to take on work previously performed by professionals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9413" y="1550988"/>
            <a:ext cx="92964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defTabSz="869950" eaLnBrk="0" hangingPunct="0">
              <a:spcBef>
                <a:spcPts val="3000"/>
              </a:spcBef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sz="2200" b="1" kern="0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Typical strategies to improve service productivity: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3213" y="5029200"/>
            <a:ext cx="937260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6163" tIns="42325" rIns="86163" bIns="42325"/>
          <a:lstStyle/>
          <a:p>
            <a:pPr marL="457200" indent="-457200" defTabSz="869950" eaLnBrk="0" hangingPunct="0">
              <a:spcBef>
                <a:spcPts val="3000"/>
              </a:spcBef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sz="2200" b="1" kern="0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Although improving productivity can be approached incrementally, major gains often require redesigning entire processes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Customer-Driven Strategies to Improve Productivity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t>Change timing of customer demand</a:t>
            </a:r>
          </a:p>
          <a:p>
            <a:pPr lvl="1">
              <a:spcBef>
                <a:spcPts val="600"/>
              </a:spcBef>
            </a:pPr>
            <a:r>
              <a:rPr altLang="zh-CN">
                <a:ea typeface="宋体" charset="-122"/>
              </a:rPr>
              <a:t>By shifting demand away from peaks, managers can make better use of firm’s productive assets and provide better service </a:t>
            </a:r>
          </a:p>
          <a:p>
            <a:pPr lvl="1">
              <a:spcBef>
                <a:spcPts val="600"/>
              </a:spcBef>
              <a:buFont typeface="Wingdings" pitchFamily="2" charset="2"/>
              <a:buNone/>
            </a:pPr>
            <a:endParaRPr/>
          </a:p>
          <a:p>
            <a:pPr>
              <a:spcBef>
                <a:spcPts val="600"/>
              </a:spcBef>
            </a:pPr>
            <a:r>
              <a:t>Involve customers more in production </a:t>
            </a:r>
          </a:p>
          <a:p>
            <a:pPr lvl="1">
              <a:spcBef>
                <a:spcPts val="600"/>
              </a:spcBef>
            </a:pPr>
            <a:r>
              <a:t>Get customers to self-serve</a:t>
            </a:r>
          </a:p>
          <a:p>
            <a:pPr lvl="1">
              <a:spcBef>
                <a:spcPts val="600"/>
              </a:spcBef>
            </a:pPr>
            <a:r>
              <a:rPr altLang="zh-CN">
                <a:ea typeface="宋体" charset="-122"/>
              </a:rPr>
              <a:t>Encourage customers to obtain information and buy from firm’s corporate websites </a:t>
            </a:r>
          </a:p>
          <a:p>
            <a:pPr lvl="1">
              <a:spcBef>
                <a:spcPts val="600"/>
              </a:spcBef>
            </a:pPr>
            <a:endParaRPr altLang="zh-CN">
              <a:ea typeface="宋体" charset="-122"/>
            </a:endParaRPr>
          </a:p>
          <a:p>
            <a:pPr>
              <a:spcBef>
                <a:spcPts val="600"/>
              </a:spcBef>
            </a:pPr>
            <a:r>
              <a:t>Ask customers to use third parties</a:t>
            </a:r>
          </a:p>
          <a:p>
            <a:pPr lvl="1">
              <a:spcBef>
                <a:spcPts val="600"/>
              </a:spcBef>
            </a:pPr>
            <a:r>
              <a:rPr altLang="zh-CN">
                <a:ea typeface="宋体" charset="-122"/>
              </a:rPr>
              <a:t>Delegate delivery of supplementary service elements to intermediary organizations </a:t>
            </a:r>
            <a:endParaRPr/>
          </a:p>
          <a:p>
            <a:endParaRPr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Implications of Backstage and Front-Stage Changes for Customers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t>Backstage changes may impact customers</a:t>
            </a:r>
          </a:p>
          <a:p>
            <a:pPr lvl="1">
              <a:spcBef>
                <a:spcPts val="600"/>
              </a:spcBef>
            </a:pPr>
            <a:r>
              <a:rPr altLang="zh-CN">
                <a:ea typeface="宋体" charset="-122"/>
              </a:rPr>
              <a:t>Keep track of proposed backstage changes, and prepare customers for them </a:t>
            </a:r>
            <a:endParaRPr/>
          </a:p>
          <a:p>
            <a:pPr lvl="2">
              <a:spcBef>
                <a:spcPts val="600"/>
              </a:spcBef>
              <a:buFontTx/>
              <a:buChar char="-"/>
            </a:pPr>
            <a:r>
              <a:t>e.g., new printing peripherals may affect appearance of 	 	   	bank statements</a:t>
            </a:r>
          </a:p>
          <a:p>
            <a:pPr lvl="2">
              <a:spcBef>
                <a:spcPts val="600"/>
              </a:spcBef>
            </a:pPr>
            <a:endParaRPr/>
          </a:p>
          <a:p>
            <a:pPr>
              <a:spcBef>
                <a:spcPts val="600"/>
              </a:spcBef>
            </a:pPr>
            <a:r>
              <a:t>Front-stage productivity enhancements are especially visible in high contact services</a:t>
            </a:r>
          </a:p>
          <a:p>
            <a:pPr lvl="1">
              <a:spcBef>
                <a:spcPts val="600"/>
              </a:spcBef>
            </a:pPr>
            <a:r>
              <a:t>Some improvements only require passive acceptance, while others require customers to change behavior</a:t>
            </a:r>
          </a:p>
          <a:p>
            <a:pPr lvl="1">
              <a:spcBef>
                <a:spcPts val="600"/>
              </a:spcBef>
            </a:pPr>
            <a:r>
              <a:rPr altLang="zh-CN">
                <a:ea typeface="宋体" charset="-122"/>
              </a:rPr>
              <a:t>Must consider impact on customers and address customer resistance to changes</a:t>
            </a:r>
          </a:p>
          <a:p>
            <a:pPr lvl="1"/>
            <a:endParaRPr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5410200" cy="838200"/>
          </a:xfrm>
        </p:spPr>
        <p:txBody>
          <a:bodyPr/>
          <a:lstStyle/>
          <a:p>
            <a:r>
              <a:rPr altLang="zh-CN">
                <a:ea typeface="宋体" charset="-122"/>
              </a:rPr>
              <a:t>A Note of Caution on Mere Cost Reduction Strategies</a:t>
            </a:r>
            <a:endParaRPr/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altLang="zh-CN">
                <a:ea typeface="宋体" charset="-122"/>
              </a:rPr>
              <a:t>Without new technology, firms improve service productivity by eliminating waste and reducing labor costs</a:t>
            </a:r>
          </a:p>
          <a:p>
            <a:r>
              <a:rPr altLang="zh-CN">
                <a:ea typeface="宋体" charset="-122"/>
              </a:rPr>
              <a:t>Multitasking can reduce productivity</a:t>
            </a:r>
          </a:p>
          <a:p>
            <a:r>
              <a:rPr altLang="zh-CN">
                <a:ea typeface="宋体" charset="-122"/>
              </a:rPr>
              <a:t>Excessive pressure breeds discontent and frustration among customer contact personnel</a:t>
            </a:r>
          </a:p>
          <a:p>
            <a:r>
              <a:t>It is often better to search for service process redesign opportunities that lead to quantum leaps in improvements in productivity and service quality at the same time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Summary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572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sz="2200"/>
              <a:t>Service quality has five key dimensions: Tangibles, Reliability, Responsiveness, Competence, Courtesy</a:t>
            </a:r>
          </a:p>
          <a:p>
            <a:pPr>
              <a:spcBef>
                <a:spcPts val="1200"/>
              </a:spcBef>
            </a:pPr>
            <a:r>
              <a:rPr sz="2200"/>
              <a:t>GAPS model can be used to diagnose and address service quality problems:</a:t>
            </a:r>
          </a:p>
          <a:p>
            <a:pPr>
              <a:spcBef>
                <a:spcPts val="1200"/>
              </a:spcBef>
            </a:pPr>
            <a:endParaRPr sz="2200"/>
          </a:p>
          <a:p>
            <a:pPr>
              <a:spcBef>
                <a:spcPts val="1200"/>
              </a:spcBef>
            </a:pPr>
            <a:endParaRPr sz="2200"/>
          </a:p>
          <a:p>
            <a:pPr>
              <a:spcBef>
                <a:spcPts val="1200"/>
              </a:spcBef>
            </a:pPr>
            <a:endParaRPr sz="2200"/>
          </a:p>
          <a:p>
            <a:pPr>
              <a:spcBef>
                <a:spcPts val="1200"/>
              </a:spcBef>
            </a:pPr>
            <a:endParaRPr sz="2200"/>
          </a:p>
          <a:p>
            <a:pPr>
              <a:spcBef>
                <a:spcPct val="0"/>
              </a:spcBef>
            </a:pPr>
            <a:r>
              <a:rPr sz="2200"/>
              <a:t>Customer feedback systems are used to:</a:t>
            </a:r>
          </a:p>
          <a:p>
            <a:pPr lvl="1">
              <a:spcBef>
                <a:spcPct val="0"/>
              </a:spcBef>
            </a:pPr>
            <a:r>
              <a:rPr sz="1800"/>
              <a:t>Assess and benchmark service quality and performance</a:t>
            </a:r>
          </a:p>
          <a:p>
            <a:pPr lvl="1">
              <a:spcBef>
                <a:spcPct val="0"/>
              </a:spcBef>
            </a:pPr>
            <a:r>
              <a:rPr sz="1800"/>
              <a:t>Institutionalize customer-driven learning and improvements</a:t>
            </a:r>
          </a:p>
          <a:p>
            <a:pPr lvl="1">
              <a:spcBef>
                <a:spcPct val="0"/>
              </a:spcBef>
            </a:pPr>
            <a:r>
              <a:rPr sz="1800"/>
              <a:t>Create a customer-oriented service culture</a:t>
            </a:r>
          </a:p>
          <a:p>
            <a:pPr>
              <a:spcBef>
                <a:spcPts val="1200"/>
              </a:spcBef>
            </a:pPr>
            <a:endParaRPr sz="2200"/>
          </a:p>
          <a:p>
            <a:pPr lvl="1">
              <a:spcBef>
                <a:spcPct val="0"/>
              </a:spcBef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303213" y="3200400"/>
            <a:ext cx="93726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084263" lvl="1" indent="-512763" defTabSz="869950" eaLnBrk="0" hangingPunct="0">
              <a:spcBef>
                <a:spcPts val="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lang="en-US" sz="1800" b="1" kern="0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Gap 1: The Knowledge Gap </a:t>
            </a:r>
          </a:p>
          <a:p>
            <a:pPr marL="1084263" lvl="1" indent="-512763" defTabSz="869950" eaLnBrk="0" hangingPunct="0">
              <a:spcBef>
                <a:spcPts val="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lang="en-US" sz="1800" b="1" kern="0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Gap 2: The Policy Gap</a:t>
            </a:r>
          </a:p>
          <a:p>
            <a:pPr marL="1084263" lvl="1" indent="-512763" defTabSz="869950" eaLnBrk="0" hangingPunct="0">
              <a:spcBef>
                <a:spcPts val="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lang="en-US" sz="1800" b="1" kern="0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Gap 3: The Delivery Gap </a:t>
            </a:r>
          </a:p>
          <a:p>
            <a:pPr marL="1084263" lvl="1" indent="-512763" defTabSz="869950" eaLnBrk="0" hangingPunct="0">
              <a:spcBef>
                <a:spcPts val="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lang="en-US" sz="1800" b="1" kern="0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Gap 4: The Communications Gap</a:t>
            </a:r>
          </a:p>
          <a:p>
            <a:pPr marL="1084263" lvl="1" indent="-512763" defTabSz="869950" eaLnBrk="0" hangingPunct="0">
              <a:spcBef>
                <a:spcPts val="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lang="en-US" sz="1800" b="1" kern="0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Gap 5: The Perceptions Gap</a:t>
            </a:r>
          </a:p>
          <a:p>
            <a:pPr marL="1084263" lvl="1" indent="-512763" defTabSz="869950" eaLnBrk="0" hangingPunct="0">
              <a:spcBef>
                <a:spcPts val="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lang="en-US" sz="1800" b="1" kern="0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Gap 6: The Service Quality Gap</a:t>
            </a:r>
            <a:endParaRPr lang="en-US" sz="1800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Summary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sz="2200"/>
              <a:t>Efficiency, productivity, and effectiveness need to be distinguished when measuring service quality</a:t>
            </a:r>
          </a:p>
          <a:p>
            <a:pPr>
              <a:spcBef>
                <a:spcPct val="0"/>
              </a:spcBef>
            </a:pPr>
            <a:endParaRPr sz="2200"/>
          </a:p>
          <a:p>
            <a:pPr>
              <a:spcBef>
                <a:spcPct val="0"/>
              </a:spcBef>
            </a:pPr>
            <a:r>
              <a:rPr sz="2200"/>
              <a:t>Customer-driven approaches to improving productivity include</a:t>
            </a:r>
          </a:p>
          <a:p>
            <a:pPr lvl="1">
              <a:spcBef>
                <a:spcPct val="0"/>
              </a:spcBef>
            </a:pPr>
            <a:r>
              <a:rPr sz="1800"/>
              <a:t>Changing timing of customer demand</a:t>
            </a:r>
          </a:p>
          <a:p>
            <a:pPr lvl="1">
              <a:spcBef>
                <a:spcPct val="0"/>
              </a:spcBef>
            </a:pPr>
            <a:r>
              <a:rPr sz="1800"/>
              <a:t>Involving customers more in production</a:t>
            </a:r>
          </a:p>
          <a:p>
            <a:pPr lvl="1">
              <a:spcBef>
                <a:spcPct val="0"/>
              </a:spcBef>
            </a:pPr>
            <a:r>
              <a:rPr sz="1800"/>
              <a:t>Asking customers to use third parties</a:t>
            </a:r>
          </a:p>
          <a:p>
            <a:pPr lvl="1">
              <a:spcBef>
                <a:spcPct val="0"/>
              </a:spcBef>
            </a:pPr>
            <a:r>
              <a:rPr sz="1800"/>
              <a:t>Use cost-reduction strategies with caution if they are not driven by new technology or process redesign - they may reduce service quality!</a:t>
            </a:r>
          </a:p>
          <a:p>
            <a:endParaRPr sz="2200"/>
          </a:p>
          <a:p>
            <a:endParaRPr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Integrating Service Quality and </a:t>
            </a:r>
            <a:br/>
            <a:r>
              <a:t>Productivity Strategies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sz="2200"/>
              <a:t>Quality and productivity create value for customers and companies</a:t>
            </a:r>
          </a:p>
          <a:p>
            <a:r>
              <a:rPr sz="2200"/>
              <a:t>Quality focuses on the benefits created for customers; productivity addresses financial costs incurred by firm</a:t>
            </a:r>
          </a:p>
          <a:p>
            <a:r>
              <a:rPr sz="2200"/>
              <a:t>Importance of productivity:</a:t>
            </a:r>
          </a:p>
          <a:p>
            <a:pPr lvl="1"/>
            <a:r>
              <a:rPr sz="1800"/>
              <a:t>Keep costs down to improve profits and/or reduce prices </a:t>
            </a:r>
          </a:p>
          <a:p>
            <a:pPr lvl="1"/>
            <a:r>
              <a:rPr sz="1800"/>
              <a:t>Enable firms to spend more on improving customer service and supplementary services</a:t>
            </a:r>
          </a:p>
          <a:p>
            <a:pPr lvl="1"/>
            <a:r>
              <a:rPr sz="1800"/>
              <a:t>Secure firm’s future through increased spending on R&amp;D</a:t>
            </a:r>
          </a:p>
          <a:p>
            <a:pPr lvl="1"/>
            <a:r>
              <a:rPr sz="1800"/>
              <a:t>May impact service experience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2"/>
          <p:cNvSpPr>
            <a:spLocks noChangeArrowheads="1"/>
          </p:cNvSpPr>
          <p:nvPr/>
        </p:nvSpPr>
        <p:spPr bwMode="auto">
          <a:xfrm>
            <a:off x="684213" y="2663825"/>
            <a:ext cx="8416925" cy="198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110000"/>
              </a:lnSpc>
            </a:pPr>
            <a:r>
              <a:rPr lang="en-US" sz="4400" b="1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Appendix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SERVQUAL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144000" cy="4800600"/>
          </a:xfrm>
        </p:spPr>
        <p:txBody>
          <a:bodyPr/>
          <a:lstStyle/>
          <a:p>
            <a:r>
              <a:rPr sz="2200"/>
              <a:t>Survey research instrument based on premise that customers evaluate firm’s service quality by comparing: </a:t>
            </a:r>
          </a:p>
          <a:p>
            <a:pPr lvl="1"/>
            <a:r>
              <a:rPr sz="1800"/>
              <a:t>their perceptions of service quality actually received with </a:t>
            </a:r>
          </a:p>
          <a:p>
            <a:pPr lvl="1">
              <a:spcBef>
                <a:spcPct val="0"/>
              </a:spcBef>
            </a:pPr>
            <a:r>
              <a:rPr sz="1800"/>
              <a:t>their prior expectations of companies in a particular industry</a:t>
            </a:r>
          </a:p>
          <a:p>
            <a:pPr lvl="1">
              <a:spcBef>
                <a:spcPct val="0"/>
              </a:spcBef>
            </a:pPr>
            <a:r>
              <a:rPr sz="1800"/>
              <a:t>Poor Quality: Perceived performance ratings &lt; expectations</a:t>
            </a:r>
          </a:p>
          <a:p>
            <a:pPr lvl="1">
              <a:spcBef>
                <a:spcPct val="0"/>
              </a:spcBef>
            </a:pPr>
            <a:r>
              <a:rPr sz="1800"/>
              <a:t>Good Quality: Perceived performance ratings &gt; expectations</a:t>
            </a:r>
          </a:p>
          <a:p>
            <a:pPr>
              <a:spcBef>
                <a:spcPts val="1200"/>
              </a:spcBef>
            </a:pPr>
            <a:r>
              <a:rPr sz="2200"/>
              <a:t>Developed primarily in context of face-to-face service encounters</a:t>
            </a:r>
          </a:p>
          <a:p>
            <a:pPr>
              <a:spcBef>
                <a:spcPts val="1200"/>
              </a:spcBef>
            </a:pPr>
            <a:r>
              <a:rPr sz="2200"/>
              <a:t>Scale contains 22 items reflecting five dimensions of service quality</a:t>
            </a:r>
          </a:p>
          <a:p>
            <a:pPr>
              <a:spcBef>
                <a:spcPts val="1200"/>
              </a:spcBef>
            </a:pPr>
            <a:r>
              <a:rPr sz="2200"/>
              <a:t>Scale may have to be customized to the research context as recent research suggests that it is not generalizable </a:t>
            </a:r>
          </a:p>
          <a:p>
            <a:pPr lvl="1"/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Tools to Analyze and Address </a:t>
            </a:r>
            <a:br/>
            <a:r>
              <a:t>Service Quality Problems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sz="2000"/>
              <a:t>Total Quality Management (TQM)</a:t>
            </a:r>
          </a:p>
          <a:p>
            <a:pPr>
              <a:spcBef>
                <a:spcPts val="1800"/>
              </a:spcBef>
            </a:pPr>
            <a:r>
              <a:rPr sz="2000"/>
              <a:t>ISO 9000</a:t>
            </a:r>
          </a:p>
          <a:p>
            <a:pPr lvl="1">
              <a:spcBef>
                <a:spcPts val="600"/>
              </a:spcBef>
            </a:pPr>
            <a:r>
              <a:rPr sz="1600"/>
              <a:t>Comprises requirements, definitions, guidelines, and related standards to provide an independent assessment and certification of a firm’s quality management system</a:t>
            </a:r>
          </a:p>
          <a:p>
            <a:pPr>
              <a:spcBef>
                <a:spcPts val="1800"/>
              </a:spcBef>
            </a:pPr>
            <a:r>
              <a:rPr sz="2000"/>
              <a:t>Malcolm Baldrige Model Applied to Services</a:t>
            </a:r>
          </a:p>
          <a:p>
            <a:pPr lvl="1">
              <a:spcBef>
                <a:spcPts val="600"/>
              </a:spcBef>
            </a:pPr>
            <a:r>
              <a:rPr sz="1600"/>
              <a:t>To promote best practices in quality management, and recognizing, and publicizing quality achievements among U.S. firms</a:t>
            </a:r>
          </a:p>
          <a:p>
            <a:pPr lvl="1">
              <a:spcBef>
                <a:spcPts val="600"/>
              </a:spcBef>
            </a:pPr>
            <a:r>
              <a:rPr sz="1600"/>
              <a:t>Many countries around the world have adapted the Malcolm Baldrige Model</a:t>
            </a:r>
          </a:p>
          <a:p>
            <a:pPr>
              <a:spcBef>
                <a:spcPts val="1800"/>
              </a:spcBef>
            </a:pPr>
            <a:r>
              <a:rPr sz="2000"/>
              <a:t>Six Sigma &amp; Lean Six Sigma</a:t>
            </a:r>
          </a:p>
          <a:p>
            <a:pPr lvl="1">
              <a:spcBef>
                <a:spcPts val="600"/>
              </a:spcBef>
            </a:pPr>
            <a:r>
              <a:rPr altLang="zh-CN" sz="1600">
                <a:ea typeface="宋体" charset="-122"/>
              </a:rPr>
              <a:t>Statistically, only 3.4 defects per million opportunities (1/294,000)</a:t>
            </a:r>
          </a:p>
          <a:p>
            <a:pPr lvl="1">
              <a:spcBef>
                <a:spcPts val="600"/>
              </a:spcBef>
            </a:pPr>
            <a:r>
              <a:rPr altLang="zh-CN" sz="1600">
                <a:ea typeface="宋体" charset="-122"/>
              </a:rPr>
              <a:t>Has evolved from defect-reduction approach to an overall business-improvement approach </a:t>
            </a:r>
            <a:endParaRPr sz="1600"/>
          </a:p>
          <a:p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2"/>
          <p:cNvSpPr>
            <a:spLocks noChangeArrowheads="1"/>
          </p:cNvSpPr>
          <p:nvPr/>
        </p:nvSpPr>
        <p:spPr bwMode="auto">
          <a:xfrm>
            <a:off x="684213" y="2663825"/>
            <a:ext cx="8416925" cy="198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110000"/>
              </a:lnSpc>
            </a:pPr>
            <a:r>
              <a:rPr lang="en-US" sz="4400" b="1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What is Service Quality?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Different Perspectives of Service Quality</a:t>
            </a:r>
          </a:p>
        </p:txBody>
      </p:sp>
      <p:graphicFrame>
        <p:nvGraphicFramePr>
          <p:cNvPr id="17" name="Diagram 16"/>
          <p:cNvGraphicFramePr/>
          <p:nvPr/>
        </p:nvGraphicFramePr>
        <p:xfrm>
          <a:off x="1446212" y="1752600"/>
          <a:ext cx="7010400" cy="4401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Dimensions of Service Quality</a:t>
            </a:r>
          </a:p>
        </p:txBody>
      </p:sp>
      <p:graphicFrame>
        <p:nvGraphicFramePr>
          <p:cNvPr id="25" name="Diagram 24"/>
          <p:cNvGraphicFramePr/>
          <p:nvPr/>
        </p:nvGraphicFramePr>
        <p:xfrm>
          <a:off x="798512" y="1600200"/>
          <a:ext cx="830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2"/>
          <p:cNvSpPr>
            <a:spLocks noChangeArrowheads="1"/>
          </p:cNvSpPr>
          <p:nvPr/>
        </p:nvSpPr>
        <p:spPr bwMode="auto">
          <a:xfrm>
            <a:off x="684213" y="2663825"/>
            <a:ext cx="8416925" cy="198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110000"/>
              </a:lnSpc>
            </a:pPr>
            <a:r>
              <a:rPr lang="en-US" sz="4400" b="1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The Gaps Model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t>Six Service Quality Gaps</a:t>
            </a:r>
            <a:endParaRPr sz="2000" b="0"/>
          </a:p>
        </p:txBody>
      </p:sp>
      <p:pic>
        <p:nvPicPr>
          <p:cNvPr id="27650" name="Picture 53" descr="PPT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3225" y="1600200"/>
            <a:ext cx="7088188" cy="4729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.ppt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c:\msoffice\powerpnt\default.ppt</Template>
  <TotalTime>1472222329</TotalTime>
  <Pages>94</Pages>
  <Words>1646</Words>
  <Application>Microsoft Office PowerPoint</Application>
  <PresentationFormat>Custom</PresentationFormat>
  <Paragraphs>291</Paragraphs>
  <Slides>42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宋体</vt:lpstr>
      <vt:lpstr>Adobe Caslon Pro</vt:lpstr>
      <vt:lpstr>Arial</vt:lpstr>
      <vt:lpstr>Helvetica</vt:lpstr>
      <vt:lpstr>Times New Roman</vt:lpstr>
      <vt:lpstr>Trebuchet MS</vt:lpstr>
      <vt:lpstr>Univers Extended</vt:lpstr>
      <vt:lpstr>Verdana</vt:lpstr>
      <vt:lpstr>Webdings</vt:lpstr>
      <vt:lpstr>Wingdings</vt:lpstr>
      <vt:lpstr>default</vt:lpstr>
      <vt:lpstr>PowerPoint Presentation</vt:lpstr>
      <vt:lpstr>Overview of Chapter 14</vt:lpstr>
      <vt:lpstr>PowerPoint Presentation</vt:lpstr>
      <vt:lpstr>Integrating Service Quality and  Productivity Strategies</vt:lpstr>
      <vt:lpstr>PowerPoint Presentation</vt:lpstr>
      <vt:lpstr>Different Perspectives of Service Quality</vt:lpstr>
      <vt:lpstr>Dimensions of Service Quality</vt:lpstr>
      <vt:lpstr>PowerPoint Presentation</vt:lpstr>
      <vt:lpstr>Six Service Quality Gaps</vt:lpstr>
      <vt:lpstr>Suggestions for Closing the Six Service Quality Gaps</vt:lpstr>
      <vt:lpstr>Suggestions for Closing the Six Service Quality Gaps</vt:lpstr>
      <vt:lpstr>Suggestions for Closing the Six Service Quality Gaps</vt:lpstr>
      <vt:lpstr>Suggestions for Closing the Six Service Quality Gaps</vt:lpstr>
      <vt:lpstr>PowerPoint Presentation</vt:lpstr>
      <vt:lpstr>Measures of Service Quality</vt:lpstr>
      <vt:lpstr>PowerPoint Presentation</vt:lpstr>
      <vt:lpstr>Key Objectives of  Customer Feedback Systems</vt:lpstr>
      <vt:lpstr>Customer Feedback Collection Tools</vt:lpstr>
      <vt:lpstr>Strengths and Weaknesses of Customer Feedback Collection Tools</vt:lpstr>
      <vt:lpstr>Analysis, Reporting, and Dissemination of Customer Feedback</vt:lpstr>
      <vt:lpstr>PowerPoint Presentation</vt:lpstr>
      <vt:lpstr>Hard Measures of Service Quality</vt:lpstr>
      <vt:lpstr> Control Chart for Departure Delays </vt:lpstr>
      <vt:lpstr>PowerPoint Presentation</vt:lpstr>
      <vt:lpstr>Tools to Analyze and Address  Service Quality Problems</vt:lpstr>
      <vt:lpstr>Cause-and-Effect Chart for  Flight Departure Delays</vt:lpstr>
      <vt:lpstr> Analysis of Causes of Flight Departure Delays </vt:lpstr>
      <vt:lpstr>Blueprinting</vt:lpstr>
      <vt:lpstr>Return On Quality (ROQ)</vt:lpstr>
      <vt:lpstr>When Does Improving Service Reliability Become Uneconomical? </vt:lpstr>
      <vt:lpstr>Productivity in a Service Context</vt:lpstr>
      <vt:lpstr>Service Efficiency, Productivity,                  and Effectiveness</vt:lpstr>
      <vt:lpstr>PowerPoint Presentation</vt:lpstr>
      <vt:lpstr>Generic Productivity  Improvement Strategies</vt:lpstr>
      <vt:lpstr>Customer-Driven Strategies to Improve Productivity</vt:lpstr>
      <vt:lpstr>Implications of Backstage and Front-Stage Changes for Customers</vt:lpstr>
      <vt:lpstr>A Note of Caution on Mere Cost Reduction Strategies</vt:lpstr>
      <vt:lpstr>Summary</vt:lpstr>
      <vt:lpstr>Summary</vt:lpstr>
      <vt:lpstr>PowerPoint Presentation</vt:lpstr>
      <vt:lpstr>SERVQUAL</vt:lpstr>
      <vt:lpstr>Tools to Analyze and Address  Service Quality Problems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VALR</dc:creator>
  <cp:lastModifiedBy>خلود</cp:lastModifiedBy>
  <cp:revision>711</cp:revision>
  <cp:lastPrinted>2002-07-07T10:21:06Z</cp:lastPrinted>
  <dcterms:created xsi:type="dcterms:W3CDTF">2010-03-18T14:54:39Z</dcterms:created>
  <dcterms:modified xsi:type="dcterms:W3CDTF">2014-06-04T16:45:44Z</dcterms:modified>
</cp:coreProperties>
</file>