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7" r:id="rId2"/>
    <p:sldId id="298" r:id="rId3"/>
    <p:sldId id="299" r:id="rId4"/>
    <p:sldId id="301" r:id="rId5"/>
    <p:sldId id="302" r:id="rId6"/>
    <p:sldId id="330" r:id="rId7"/>
    <p:sldId id="304" r:id="rId8"/>
    <p:sldId id="331" r:id="rId9"/>
    <p:sldId id="307" r:id="rId10"/>
    <p:sldId id="332" r:id="rId11"/>
    <p:sldId id="310" r:id="rId12"/>
    <p:sldId id="311" r:id="rId13"/>
    <p:sldId id="312" r:id="rId14"/>
    <p:sldId id="333" r:id="rId15"/>
    <p:sldId id="315" r:id="rId16"/>
    <p:sldId id="316" r:id="rId17"/>
    <p:sldId id="344" r:id="rId18"/>
    <p:sldId id="335" r:id="rId19"/>
    <p:sldId id="33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20" r:id="rId28"/>
    <p:sldId id="326" r:id="rId29"/>
    <p:sldId id="328" r:id="rId30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C7D"/>
    <a:srgbClr val="FF6600"/>
    <a:srgbClr val="3366FF"/>
    <a:srgbClr val="4F79FF"/>
    <a:srgbClr val="0152AB"/>
    <a:srgbClr val="014EAB"/>
    <a:srgbClr val="DE129A"/>
    <a:srgbClr val="006699"/>
    <a:srgbClr val="0434A0"/>
    <a:srgbClr val="0A1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8081" autoAdjust="0"/>
    <p:restoredTop sz="95878" autoAdjust="0"/>
  </p:normalViewPr>
  <p:slideViewPr>
    <p:cSldViewPr>
      <p:cViewPr varScale="1">
        <p:scale>
          <a:sx n="70" d="100"/>
          <a:sy n="70" d="100"/>
        </p:scale>
        <p:origin x="1116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D95F2-AD64-7247-A39F-DCFDB4E59058}" type="doc">
      <dgm:prSet loTypeId="urn:microsoft.com/office/officeart/2005/8/layout/h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0C3FA6-DF05-9846-812C-95F2ED76FC22}">
      <dgm:prSet phldrT="[Text]" custT="1"/>
      <dgm:spPr/>
      <dgm:t>
        <a:bodyPr/>
        <a:lstStyle/>
        <a:p>
          <a:r>
            <a:rPr lang="en-US" sz="2000" dirty="0" smtClean="0"/>
            <a:t>Single attribute-specific guarantee </a:t>
          </a:r>
          <a:endParaRPr lang="en-US" sz="2000" dirty="0"/>
        </a:p>
      </dgm:t>
    </dgm:pt>
    <dgm:pt modelId="{C54AC665-817F-6F4E-9F91-32C2DF2A5789}" type="parTrans" cxnId="{8EA498BB-21D3-314E-8F95-8B1E781BB51E}">
      <dgm:prSet/>
      <dgm:spPr/>
      <dgm:t>
        <a:bodyPr/>
        <a:lstStyle/>
        <a:p>
          <a:endParaRPr lang="en-US"/>
        </a:p>
      </dgm:t>
    </dgm:pt>
    <dgm:pt modelId="{15F1B462-84BE-274C-A9A2-6A0546358BE7}" type="sibTrans" cxnId="{8EA498BB-21D3-314E-8F95-8B1E781BB51E}">
      <dgm:prSet/>
      <dgm:spPr/>
      <dgm:t>
        <a:bodyPr/>
        <a:lstStyle/>
        <a:p>
          <a:endParaRPr lang="en-US"/>
        </a:p>
      </dgm:t>
    </dgm:pt>
    <dgm:pt modelId="{F67E805C-3B0D-BE4B-BC50-F36548790066}">
      <dgm:prSet custT="1"/>
      <dgm:spPr/>
      <dgm:t>
        <a:bodyPr/>
        <a:lstStyle/>
        <a:p>
          <a:r>
            <a:rPr lang="en-US" sz="1800" dirty="0" smtClean="0"/>
            <a:t>Explicit minimum performance standard on one important attribute is guaranteed (e.g., delivery by noon the next day)</a:t>
          </a:r>
        </a:p>
      </dgm:t>
    </dgm:pt>
    <dgm:pt modelId="{8CB87F65-2AB0-4545-88CC-402276226C55}" type="parTrans" cxnId="{CED4D517-E316-7646-A6F8-8CA29B9FDA39}">
      <dgm:prSet/>
      <dgm:spPr/>
      <dgm:t>
        <a:bodyPr/>
        <a:lstStyle/>
        <a:p>
          <a:endParaRPr lang="en-US"/>
        </a:p>
      </dgm:t>
    </dgm:pt>
    <dgm:pt modelId="{9451DE2F-7FD8-4549-843D-EE4EE7827C5B}" type="sibTrans" cxnId="{CED4D517-E316-7646-A6F8-8CA29B9FDA39}">
      <dgm:prSet/>
      <dgm:spPr/>
      <dgm:t>
        <a:bodyPr/>
        <a:lstStyle/>
        <a:p>
          <a:endParaRPr lang="en-US"/>
        </a:p>
      </dgm:t>
    </dgm:pt>
    <dgm:pt modelId="{F508E0A1-34B0-D647-965D-CD87E7A796B8}">
      <dgm:prSet custT="1"/>
      <dgm:spPr/>
      <dgm:t>
        <a:bodyPr/>
        <a:lstStyle/>
        <a:p>
          <a:r>
            <a:rPr lang="en-US" sz="2200" dirty="0" smtClean="0"/>
            <a:t>Multi-attribute-specific guarantee </a:t>
          </a:r>
        </a:p>
      </dgm:t>
    </dgm:pt>
    <dgm:pt modelId="{BA7A6CA9-F095-0F47-934F-413AF9EF391C}" type="parTrans" cxnId="{ECDC47DE-5BAA-7145-9A29-C5C5FF764D49}">
      <dgm:prSet/>
      <dgm:spPr/>
      <dgm:t>
        <a:bodyPr/>
        <a:lstStyle/>
        <a:p>
          <a:endParaRPr lang="en-US"/>
        </a:p>
      </dgm:t>
    </dgm:pt>
    <dgm:pt modelId="{25839938-4E51-7C47-A3F8-78CE9C316759}" type="sibTrans" cxnId="{ECDC47DE-5BAA-7145-9A29-C5C5FF764D49}">
      <dgm:prSet/>
      <dgm:spPr/>
      <dgm:t>
        <a:bodyPr/>
        <a:lstStyle/>
        <a:p>
          <a:endParaRPr lang="en-US"/>
        </a:p>
      </dgm:t>
    </dgm:pt>
    <dgm:pt modelId="{20ACFD27-CFF8-7B41-9BB2-6F5895023B4B}">
      <dgm:prSet custT="1"/>
      <dgm:spPr/>
      <dgm:t>
        <a:bodyPr/>
        <a:lstStyle/>
        <a:p>
          <a:r>
            <a:rPr lang="en-US" sz="1800" dirty="0" smtClean="0"/>
            <a:t>Explicit minimum performance standard on a few important attributes is guaranteed </a:t>
          </a:r>
        </a:p>
      </dgm:t>
    </dgm:pt>
    <dgm:pt modelId="{79EC6F34-BF41-BD41-B562-53BF0C093A0E}" type="parTrans" cxnId="{C0ABE175-A03F-9C4F-A96E-8622E5D76312}">
      <dgm:prSet/>
      <dgm:spPr/>
      <dgm:t>
        <a:bodyPr/>
        <a:lstStyle/>
        <a:p>
          <a:endParaRPr lang="en-US"/>
        </a:p>
      </dgm:t>
    </dgm:pt>
    <dgm:pt modelId="{3A7638AD-7630-8241-8BD6-760E9D81E2AA}" type="sibTrans" cxnId="{C0ABE175-A03F-9C4F-A96E-8622E5D76312}">
      <dgm:prSet/>
      <dgm:spPr/>
      <dgm:t>
        <a:bodyPr/>
        <a:lstStyle/>
        <a:p>
          <a:endParaRPr lang="en-US"/>
        </a:p>
      </dgm:t>
    </dgm:pt>
    <dgm:pt modelId="{20D77FD7-1E15-D840-AC5B-9A3CD160B27A}">
      <dgm:prSet custT="1"/>
      <dgm:spPr/>
      <dgm:t>
        <a:bodyPr/>
        <a:lstStyle/>
        <a:p>
          <a:r>
            <a:rPr lang="en-US" sz="2200" dirty="0" smtClean="0"/>
            <a:t>Full-satisfaction guarantee</a:t>
          </a:r>
        </a:p>
      </dgm:t>
    </dgm:pt>
    <dgm:pt modelId="{AB1CB71A-A8D0-CA4E-B1D5-622E4DDBCFDC}" type="parTrans" cxnId="{2C4A9ECF-3596-8743-BE01-D5B9F40A2461}">
      <dgm:prSet/>
      <dgm:spPr/>
      <dgm:t>
        <a:bodyPr/>
        <a:lstStyle/>
        <a:p>
          <a:endParaRPr lang="en-US"/>
        </a:p>
      </dgm:t>
    </dgm:pt>
    <dgm:pt modelId="{3FE3AD59-9AA0-1348-A136-BB879BE9F894}" type="sibTrans" cxnId="{2C4A9ECF-3596-8743-BE01-D5B9F40A2461}">
      <dgm:prSet/>
      <dgm:spPr/>
      <dgm:t>
        <a:bodyPr/>
        <a:lstStyle/>
        <a:p>
          <a:endParaRPr lang="en-US"/>
        </a:p>
      </dgm:t>
    </dgm:pt>
    <dgm:pt modelId="{93518AA6-6129-504D-83FD-EA1D184776C6}">
      <dgm:prSet custT="1"/>
      <dgm:spPr/>
      <dgm:t>
        <a:bodyPr/>
        <a:lstStyle/>
        <a:p>
          <a:r>
            <a:rPr lang="en-US" sz="1800" dirty="0" smtClean="0"/>
            <a:t>All service aspects are guaranteed to be delivered to the full satisfaction of the customer with no exceptions or conditions attached</a:t>
          </a:r>
        </a:p>
      </dgm:t>
    </dgm:pt>
    <dgm:pt modelId="{A95E0516-73FE-254C-BB9E-6B11ADA1CC80}" type="parTrans" cxnId="{148C8A92-B4D2-1949-AA18-B298A48D12F0}">
      <dgm:prSet/>
      <dgm:spPr/>
      <dgm:t>
        <a:bodyPr/>
        <a:lstStyle/>
        <a:p>
          <a:endParaRPr lang="en-US"/>
        </a:p>
      </dgm:t>
    </dgm:pt>
    <dgm:pt modelId="{2D82A975-1B48-3B46-AB09-34A4CBF61A83}" type="sibTrans" cxnId="{148C8A92-B4D2-1949-AA18-B298A48D12F0}">
      <dgm:prSet/>
      <dgm:spPr/>
      <dgm:t>
        <a:bodyPr/>
        <a:lstStyle/>
        <a:p>
          <a:endParaRPr lang="en-US"/>
        </a:p>
      </dgm:t>
    </dgm:pt>
    <dgm:pt modelId="{0A6644C2-4A42-B64C-A6CA-28425300A509}">
      <dgm:prSet custT="1"/>
      <dgm:spPr/>
      <dgm:t>
        <a:bodyPr/>
        <a:lstStyle/>
        <a:p>
          <a:r>
            <a:rPr lang="en-US" sz="2200" dirty="0" smtClean="0"/>
            <a:t>Combined guarantee</a:t>
          </a:r>
        </a:p>
      </dgm:t>
    </dgm:pt>
    <dgm:pt modelId="{206BE849-2387-1F4F-90BE-6FFCD130A773}" type="parTrans" cxnId="{E8FF0DDB-03C3-BF43-A376-FE05E609F913}">
      <dgm:prSet/>
      <dgm:spPr/>
      <dgm:t>
        <a:bodyPr/>
        <a:lstStyle/>
        <a:p>
          <a:endParaRPr lang="en-US"/>
        </a:p>
      </dgm:t>
    </dgm:pt>
    <dgm:pt modelId="{71A71BA7-4558-8A4D-9D02-3964B1348190}" type="sibTrans" cxnId="{E8FF0DDB-03C3-BF43-A376-FE05E609F913}">
      <dgm:prSet/>
      <dgm:spPr/>
      <dgm:t>
        <a:bodyPr/>
        <a:lstStyle/>
        <a:p>
          <a:endParaRPr lang="en-US"/>
        </a:p>
      </dgm:t>
    </dgm:pt>
    <dgm:pt modelId="{FFE18AAE-CB62-3B41-A56A-5AB941133715}">
      <dgm:prSet custT="1"/>
      <dgm:spPr/>
      <dgm:t>
        <a:bodyPr/>
        <a:lstStyle/>
        <a:p>
          <a:r>
            <a:rPr lang="en-US" sz="1700" dirty="0" smtClean="0"/>
            <a:t>All service aspects are guaranteed (as for full-satisfaction guarantee)</a:t>
          </a:r>
        </a:p>
      </dgm:t>
    </dgm:pt>
    <dgm:pt modelId="{B875DC64-1CFD-8E4B-A646-FCE158669ED5}" type="parTrans" cxnId="{DB617192-520B-C84A-BB31-A058A3EF369D}">
      <dgm:prSet/>
      <dgm:spPr/>
      <dgm:t>
        <a:bodyPr/>
        <a:lstStyle/>
        <a:p>
          <a:endParaRPr lang="en-US"/>
        </a:p>
      </dgm:t>
    </dgm:pt>
    <dgm:pt modelId="{872B9B78-E203-D345-A7AB-B2FFB8F1689F}" type="sibTrans" cxnId="{DB617192-520B-C84A-BB31-A058A3EF369D}">
      <dgm:prSet/>
      <dgm:spPr/>
      <dgm:t>
        <a:bodyPr/>
        <a:lstStyle/>
        <a:p>
          <a:endParaRPr lang="en-US"/>
        </a:p>
      </dgm:t>
    </dgm:pt>
    <dgm:pt modelId="{D30FCAED-F8EC-7844-88D1-AA22FE6D2010}">
      <dgm:prSet custT="1"/>
      <dgm:spPr/>
      <dgm:t>
        <a:bodyPr/>
        <a:lstStyle/>
        <a:p>
          <a:r>
            <a:rPr lang="en-US" sz="1700" dirty="0" smtClean="0"/>
            <a:t>Explicit minimum performance standards on important attributes are guaranteed (as for multi-attribute-specific guarantee) </a:t>
          </a:r>
        </a:p>
      </dgm:t>
    </dgm:pt>
    <dgm:pt modelId="{ABB23011-30A4-3244-A5A4-CE501A50A9D8}" type="parTrans" cxnId="{1801A474-12D0-9444-B875-DE53C2DAC6A3}">
      <dgm:prSet/>
      <dgm:spPr/>
      <dgm:t>
        <a:bodyPr/>
        <a:lstStyle/>
        <a:p>
          <a:endParaRPr lang="en-US"/>
        </a:p>
      </dgm:t>
    </dgm:pt>
    <dgm:pt modelId="{1D04D622-316A-A641-A72C-2A07AD908D0C}" type="sibTrans" cxnId="{1801A474-12D0-9444-B875-DE53C2DAC6A3}">
      <dgm:prSet/>
      <dgm:spPr/>
      <dgm:t>
        <a:bodyPr/>
        <a:lstStyle/>
        <a:p>
          <a:endParaRPr lang="en-US"/>
        </a:p>
      </dgm:t>
    </dgm:pt>
    <dgm:pt modelId="{0C3FAB2D-3B54-F144-B57A-99049CC15EE1}" type="pres">
      <dgm:prSet presAssocID="{8BDD95F2-AD64-7247-A39F-DCFDB4E590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75BD0E-4F39-794C-9FC1-07252E38D63F}" type="pres">
      <dgm:prSet presAssocID="{230C3FA6-DF05-9846-812C-95F2ED76FC22}" presName="composite" presStyleCnt="0"/>
      <dgm:spPr/>
      <dgm:t>
        <a:bodyPr/>
        <a:lstStyle/>
        <a:p>
          <a:endParaRPr lang="en-US"/>
        </a:p>
      </dgm:t>
    </dgm:pt>
    <dgm:pt modelId="{F8165271-EC72-9A4B-B234-5BA9DC19DDC5}" type="pres">
      <dgm:prSet presAssocID="{230C3FA6-DF05-9846-812C-95F2ED76FC22}" presName="parTx" presStyleLbl="alignNode1" presStyleIdx="0" presStyleCnt="4" custScaleY="173326" custLinFactNeighborY="-19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6572D9-7ED7-854A-B7BA-6E5BA92D448C}" type="pres">
      <dgm:prSet presAssocID="{230C3FA6-DF05-9846-812C-95F2ED76FC22}" presName="desTx" presStyleLbl="alignAccFollowNode1" presStyleIdx="0" presStyleCnt="4" custLinFactNeighborY="43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2E51DF-7650-7248-AA89-C5CEA572E53D}" type="pres">
      <dgm:prSet presAssocID="{15F1B462-84BE-274C-A9A2-6A0546358BE7}" presName="space" presStyleCnt="0"/>
      <dgm:spPr/>
      <dgm:t>
        <a:bodyPr/>
        <a:lstStyle/>
        <a:p>
          <a:endParaRPr lang="en-US"/>
        </a:p>
      </dgm:t>
    </dgm:pt>
    <dgm:pt modelId="{DEBCEDC4-E7B0-A044-B4B5-108B5D434829}" type="pres">
      <dgm:prSet presAssocID="{F508E0A1-34B0-D647-965D-CD87E7A796B8}" presName="composite" presStyleCnt="0"/>
      <dgm:spPr/>
      <dgm:t>
        <a:bodyPr/>
        <a:lstStyle/>
        <a:p>
          <a:endParaRPr lang="en-US"/>
        </a:p>
      </dgm:t>
    </dgm:pt>
    <dgm:pt modelId="{6A1FC8F8-708D-1F45-A43E-3DB69F9A4732}" type="pres">
      <dgm:prSet presAssocID="{F508E0A1-34B0-D647-965D-CD87E7A796B8}" presName="parTx" presStyleLbl="alignNode1" presStyleIdx="1" presStyleCnt="4" custScaleY="173342" custLinFactNeighborY="-19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4F077A-C79B-3246-AE3D-F8ABA7865455}" type="pres">
      <dgm:prSet presAssocID="{F508E0A1-34B0-D647-965D-CD87E7A796B8}" presName="desTx" presStyleLbl="alignAccFollowNode1" presStyleIdx="1" presStyleCnt="4" custLinFactNeighborY="43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93D5CB-9016-3C45-9050-3FC2BD6C5499}" type="pres">
      <dgm:prSet presAssocID="{25839938-4E51-7C47-A3F8-78CE9C316759}" presName="space" presStyleCnt="0"/>
      <dgm:spPr/>
      <dgm:t>
        <a:bodyPr/>
        <a:lstStyle/>
        <a:p>
          <a:endParaRPr lang="en-US"/>
        </a:p>
      </dgm:t>
    </dgm:pt>
    <dgm:pt modelId="{456B5765-4EAE-D04D-8EBA-B51543AEEEC5}" type="pres">
      <dgm:prSet presAssocID="{20D77FD7-1E15-D840-AC5B-9A3CD160B27A}" presName="composite" presStyleCnt="0"/>
      <dgm:spPr/>
      <dgm:t>
        <a:bodyPr/>
        <a:lstStyle/>
        <a:p>
          <a:endParaRPr lang="en-US"/>
        </a:p>
      </dgm:t>
    </dgm:pt>
    <dgm:pt modelId="{FB1D8AD3-20AF-C543-9665-7CCAC50F7A6F}" type="pres">
      <dgm:prSet presAssocID="{20D77FD7-1E15-D840-AC5B-9A3CD160B27A}" presName="parTx" presStyleLbl="alignNode1" presStyleIdx="2" presStyleCnt="4" custScaleY="182073" custLinFactNeighborY="-20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4DE3E9-F750-464C-8157-AEC37C39F6AF}" type="pres">
      <dgm:prSet presAssocID="{20D77FD7-1E15-D840-AC5B-9A3CD160B27A}" presName="desTx" presStyleLbl="alignAccFollowNode1" presStyleIdx="2" presStyleCnt="4" custLinFactNeighborY="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9413CE-29F2-204B-A868-C3DFA03867B7}" type="pres">
      <dgm:prSet presAssocID="{3FE3AD59-9AA0-1348-A136-BB879BE9F894}" presName="space" presStyleCnt="0"/>
      <dgm:spPr/>
      <dgm:t>
        <a:bodyPr/>
        <a:lstStyle/>
        <a:p>
          <a:endParaRPr lang="en-US"/>
        </a:p>
      </dgm:t>
    </dgm:pt>
    <dgm:pt modelId="{D15FE6D2-1193-2843-AACF-5F6F9C566440}" type="pres">
      <dgm:prSet presAssocID="{0A6644C2-4A42-B64C-A6CA-28425300A509}" presName="composite" presStyleCnt="0"/>
      <dgm:spPr/>
      <dgm:t>
        <a:bodyPr/>
        <a:lstStyle/>
        <a:p>
          <a:endParaRPr lang="en-US"/>
        </a:p>
      </dgm:t>
    </dgm:pt>
    <dgm:pt modelId="{9330DD6C-8DF7-574D-9498-7E0DB9A922B0}" type="pres">
      <dgm:prSet presAssocID="{0A6644C2-4A42-B64C-A6CA-28425300A509}" presName="parTx" presStyleLbl="alignNode1" presStyleIdx="3" presStyleCnt="4" custScaleY="168692" custLinFactNeighborY="-18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8B8CB6-F55B-DB44-A550-39B9BBC35505}" type="pres">
      <dgm:prSet presAssocID="{0A6644C2-4A42-B64C-A6CA-28425300A509}" presName="desTx" presStyleLbl="alignAccFollowNode1" presStyleIdx="3" presStyleCnt="4" custLinFactNeighborY="52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4A69A8B-8CC3-9449-8236-9CD25E705EC8}" type="presOf" srcId="{0A6644C2-4A42-B64C-A6CA-28425300A509}" destId="{9330DD6C-8DF7-574D-9498-7E0DB9A922B0}" srcOrd="0" destOrd="0" presId="urn:microsoft.com/office/officeart/2005/8/layout/hList1"/>
    <dgm:cxn modelId="{CED4D517-E316-7646-A6F8-8CA29B9FDA39}" srcId="{230C3FA6-DF05-9846-812C-95F2ED76FC22}" destId="{F67E805C-3B0D-BE4B-BC50-F36548790066}" srcOrd="0" destOrd="0" parTransId="{8CB87F65-2AB0-4545-88CC-402276226C55}" sibTransId="{9451DE2F-7FD8-4549-843D-EE4EE7827C5B}"/>
    <dgm:cxn modelId="{E8FF0DDB-03C3-BF43-A376-FE05E609F913}" srcId="{8BDD95F2-AD64-7247-A39F-DCFDB4E59058}" destId="{0A6644C2-4A42-B64C-A6CA-28425300A509}" srcOrd="3" destOrd="0" parTransId="{206BE849-2387-1F4F-90BE-6FFCD130A773}" sibTransId="{71A71BA7-4558-8A4D-9D02-3964B1348190}"/>
    <dgm:cxn modelId="{8EA498BB-21D3-314E-8F95-8B1E781BB51E}" srcId="{8BDD95F2-AD64-7247-A39F-DCFDB4E59058}" destId="{230C3FA6-DF05-9846-812C-95F2ED76FC22}" srcOrd="0" destOrd="0" parTransId="{C54AC665-817F-6F4E-9F91-32C2DF2A5789}" sibTransId="{15F1B462-84BE-274C-A9A2-6A0546358BE7}"/>
    <dgm:cxn modelId="{2C4A9ECF-3596-8743-BE01-D5B9F40A2461}" srcId="{8BDD95F2-AD64-7247-A39F-DCFDB4E59058}" destId="{20D77FD7-1E15-D840-AC5B-9A3CD160B27A}" srcOrd="2" destOrd="0" parTransId="{AB1CB71A-A8D0-CA4E-B1D5-622E4DDBCFDC}" sibTransId="{3FE3AD59-9AA0-1348-A136-BB879BE9F894}"/>
    <dgm:cxn modelId="{E46173AB-32A7-7844-ABF5-EDC421A1089C}" type="presOf" srcId="{93518AA6-6129-504D-83FD-EA1D184776C6}" destId="{3D4DE3E9-F750-464C-8157-AEC37C39F6AF}" srcOrd="0" destOrd="0" presId="urn:microsoft.com/office/officeart/2005/8/layout/hList1"/>
    <dgm:cxn modelId="{03C6ED69-A4EE-6A4D-82F3-AB8AF7D8DBFA}" type="presOf" srcId="{8BDD95F2-AD64-7247-A39F-DCFDB4E59058}" destId="{0C3FAB2D-3B54-F144-B57A-99049CC15EE1}" srcOrd="0" destOrd="0" presId="urn:microsoft.com/office/officeart/2005/8/layout/hList1"/>
    <dgm:cxn modelId="{148C8A92-B4D2-1949-AA18-B298A48D12F0}" srcId="{20D77FD7-1E15-D840-AC5B-9A3CD160B27A}" destId="{93518AA6-6129-504D-83FD-EA1D184776C6}" srcOrd="0" destOrd="0" parTransId="{A95E0516-73FE-254C-BB9E-6B11ADA1CC80}" sibTransId="{2D82A975-1B48-3B46-AB09-34A4CBF61A83}"/>
    <dgm:cxn modelId="{BA7A13EA-7174-1143-B583-7E597BE20391}" type="presOf" srcId="{20ACFD27-CFF8-7B41-9BB2-6F5895023B4B}" destId="{6F4F077A-C79B-3246-AE3D-F8ABA7865455}" srcOrd="0" destOrd="0" presId="urn:microsoft.com/office/officeart/2005/8/layout/hList1"/>
    <dgm:cxn modelId="{A755FD61-BD0B-E449-B2DA-AC241E79833D}" type="presOf" srcId="{FFE18AAE-CB62-3B41-A56A-5AB941133715}" destId="{A48B8CB6-F55B-DB44-A550-39B9BBC35505}" srcOrd="0" destOrd="0" presId="urn:microsoft.com/office/officeart/2005/8/layout/hList1"/>
    <dgm:cxn modelId="{70F15B55-25B8-6640-80F3-5313FD490FBC}" type="presOf" srcId="{F508E0A1-34B0-D647-965D-CD87E7A796B8}" destId="{6A1FC8F8-708D-1F45-A43E-3DB69F9A4732}" srcOrd="0" destOrd="0" presId="urn:microsoft.com/office/officeart/2005/8/layout/hList1"/>
    <dgm:cxn modelId="{17662046-B7FC-264B-BF3F-72DFA8C1FC99}" type="presOf" srcId="{D30FCAED-F8EC-7844-88D1-AA22FE6D2010}" destId="{A48B8CB6-F55B-DB44-A550-39B9BBC35505}" srcOrd="0" destOrd="1" presId="urn:microsoft.com/office/officeart/2005/8/layout/hList1"/>
    <dgm:cxn modelId="{DB617192-520B-C84A-BB31-A058A3EF369D}" srcId="{0A6644C2-4A42-B64C-A6CA-28425300A509}" destId="{FFE18AAE-CB62-3B41-A56A-5AB941133715}" srcOrd="0" destOrd="0" parTransId="{B875DC64-1CFD-8E4B-A646-FCE158669ED5}" sibTransId="{872B9B78-E203-D345-A7AB-B2FFB8F1689F}"/>
    <dgm:cxn modelId="{ECDC47DE-5BAA-7145-9A29-C5C5FF764D49}" srcId="{8BDD95F2-AD64-7247-A39F-DCFDB4E59058}" destId="{F508E0A1-34B0-D647-965D-CD87E7A796B8}" srcOrd="1" destOrd="0" parTransId="{BA7A6CA9-F095-0F47-934F-413AF9EF391C}" sibTransId="{25839938-4E51-7C47-A3F8-78CE9C316759}"/>
    <dgm:cxn modelId="{C0ABE175-A03F-9C4F-A96E-8622E5D76312}" srcId="{F508E0A1-34B0-D647-965D-CD87E7A796B8}" destId="{20ACFD27-CFF8-7B41-9BB2-6F5895023B4B}" srcOrd="0" destOrd="0" parTransId="{79EC6F34-BF41-BD41-B562-53BF0C093A0E}" sibTransId="{3A7638AD-7630-8241-8BD6-760E9D81E2AA}"/>
    <dgm:cxn modelId="{EF98CEE7-ECE5-1440-A1E5-DB7F4B520828}" type="presOf" srcId="{230C3FA6-DF05-9846-812C-95F2ED76FC22}" destId="{F8165271-EC72-9A4B-B234-5BA9DC19DDC5}" srcOrd="0" destOrd="0" presId="urn:microsoft.com/office/officeart/2005/8/layout/hList1"/>
    <dgm:cxn modelId="{1B4DDF4F-0523-314A-8153-9C07F949B30C}" type="presOf" srcId="{F67E805C-3B0D-BE4B-BC50-F36548790066}" destId="{2B6572D9-7ED7-854A-B7BA-6E5BA92D448C}" srcOrd="0" destOrd="0" presId="urn:microsoft.com/office/officeart/2005/8/layout/hList1"/>
    <dgm:cxn modelId="{1801A474-12D0-9444-B875-DE53C2DAC6A3}" srcId="{0A6644C2-4A42-B64C-A6CA-28425300A509}" destId="{D30FCAED-F8EC-7844-88D1-AA22FE6D2010}" srcOrd="1" destOrd="0" parTransId="{ABB23011-30A4-3244-A5A4-CE501A50A9D8}" sibTransId="{1D04D622-316A-A641-A72C-2A07AD908D0C}"/>
    <dgm:cxn modelId="{928826B5-97A2-6146-8917-5EA0363EDB69}" type="presOf" srcId="{20D77FD7-1E15-D840-AC5B-9A3CD160B27A}" destId="{FB1D8AD3-20AF-C543-9665-7CCAC50F7A6F}" srcOrd="0" destOrd="0" presId="urn:microsoft.com/office/officeart/2005/8/layout/hList1"/>
    <dgm:cxn modelId="{43934752-2611-A349-AB6C-7DBDBF93F0A7}" type="presParOf" srcId="{0C3FAB2D-3B54-F144-B57A-99049CC15EE1}" destId="{2275BD0E-4F39-794C-9FC1-07252E38D63F}" srcOrd="0" destOrd="0" presId="urn:microsoft.com/office/officeart/2005/8/layout/hList1"/>
    <dgm:cxn modelId="{6FA977A9-2FDF-954B-BEEA-28B1604CE2E3}" type="presParOf" srcId="{2275BD0E-4F39-794C-9FC1-07252E38D63F}" destId="{F8165271-EC72-9A4B-B234-5BA9DC19DDC5}" srcOrd="0" destOrd="0" presId="urn:microsoft.com/office/officeart/2005/8/layout/hList1"/>
    <dgm:cxn modelId="{8703BB4A-1E05-A949-A2BA-95E276D6C312}" type="presParOf" srcId="{2275BD0E-4F39-794C-9FC1-07252E38D63F}" destId="{2B6572D9-7ED7-854A-B7BA-6E5BA92D448C}" srcOrd="1" destOrd="0" presId="urn:microsoft.com/office/officeart/2005/8/layout/hList1"/>
    <dgm:cxn modelId="{C1577B24-8F77-8546-897E-473317C41B92}" type="presParOf" srcId="{0C3FAB2D-3B54-F144-B57A-99049CC15EE1}" destId="{642E51DF-7650-7248-AA89-C5CEA572E53D}" srcOrd="1" destOrd="0" presId="urn:microsoft.com/office/officeart/2005/8/layout/hList1"/>
    <dgm:cxn modelId="{658D10CA-FD6B-3B42-853A-8D550828CE09}" type="presParOf" srcId="{0C3FAB2D-3B54-F144-B57A-99049CC15EE1}" destId="{DEBCEDC4-E7B0-A044-B4B5-108B5D434829}" srcOrd="2" destOrd="0" presId="urn:microsoft.com/office/officeart/2005/8/layout/hList1"/>
    <dgm:cxn modelId="{7DD32810-BCE9-E54A-9E26-E42BE3302D68}" type="presParOf" srcId="{DEBCEDC4-E7B0-A044-B4B5-108B5D434829}" destId="{6A1FC8F8-708D-1F45-A43E-3DB69F9A4732}" srcOrd="0" destOrd="0" presId="urn:microsoft.com/office/officeart/2005/8/layout/hList1"/>
    <dgm:cxn modelId="{B1C8E6E0-1665-2845-9B4A-8FD9157769D5}" type="presParOf" srcId="{DEBCEDC4-E7B0-A044-B4B5-108B5D434829}" destId="{6F4F077A-C79B-3246-AE3D-F8ABA7865455}" srcOrd="1" destOrd="0" presId="urn:microsoft.com/office/officeart/2005/8/layout/hList1"/>
    <dgm:cxn modelId="{59D7C732-B40B-7243-B814-5584C7F976CA}" type="presParOf" srcId="{0C3FAB2D-3B54-F144-B57A-99049CC15EE1}" destId="{C693D5CB-9016-3C45-9050-3FC2BD6C5499}" srcOrd="3" destOrd="0" presId="urn:microsoft.com/office/officeart/2005/8/layout/hList1"/>
    <dgm:cxn modelId="{81B78BDB-DA51-FD4D-9AA3-9C245E2D0BB5}" type="presParOf" srcId="{0C3FAB2D-3B54-F144-B57A-99049CC15EE1}" destId="{456B5765-4EAE-D04D-8EBA-B51543AEEEC5}" srcOrd="4" destOrd="0" presId="urn:microsoft.com/office/officeart/2005/8/layout/hList1"/>
    <dgm:cxn modelId="{2EB4188D-D354-FD4A-8A7B-DEF789B0FED7}" type="presParOf" srcId="{456B5765-4EAE-D04D-8EBA-B51543AEEEC5}" destId="{FB1D8AD3-20AF-C543-9665-7CCAC50F7A6F}" srcOrd="0" destOrd="0" presId="urn:microsoft.com/office/officeart/2005/8/layout/hList1"/>
    <dgm:cxn modelId="{2D5A0C43-CF21-0342-869E-DACC1F2BCB0E}" type="presParOf" srcId="{456B5765-4EAE-D04D-8EBA-B51543AEEEC5}" destId="{3D4DE3E9-F750-464C-8157-AEC37C39F6AF}" srcOrd="1" destOrd="0" presId="urn:microsoft.com/office/officeart/2005/8/layout/hList1"/>
    <dgm:cxn modelId="{5356C28D-514B-6C46-8081-ACC04E78EE01}" type="presParOf" srcId="{0C3FAB2D-3B54-F144-B57A-99049CC15EE1}" destId="{519413CE-29F2-204B-A868-C3DFA03867B7}" srcOrd="5" destOrd="0" presId="urn:microsoft.com/office/officeart/2005/8/layout/hList1"/>
    <dgm:cxn modelId="{158CA0E0-D784-8541-B811-4CA6005F8055}" type="presParOf" srcId="{0C3FAB2D-3B54-F144-B57A-99049CC15EE1}" destId="{D15FE6D2-1193-2843-AACF-5F6F9C566440}" srcOrd="6" destOrd="0" presId="urn:microsoft.com/office/officeart/2005/8/layout/hList1"/>
    <dgm:cxn modelId="{3463827F-CBAE-4D44-A9AC-1BF049866DE6}" type="presParOf" srcId="{D15FE6D2-1193-2843-AACF-5F6F9C566440}" destId="{9330DD6C-8DF7-574D-9498-7E0DB9A922B0}" srcOrd="0" destOrd="0" presId="urn:microsoft.com/office/officeart/2005/8/layout/hList1"/>
    <dgm:cxn modelId="{B22CD9E4-68B2-B349-BE00-3DF31FB5FB94}" type="presParOf" srcId="{D15FE6D2-1193-2843-AACF-5F6F9C566440}" destId="{A48B8CB6-F55B-DB44-A550-39B9BBC355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32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9752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B9947DE-0049-4ACD-9408-6A1AE2704B2B}" type="slidenum">
              <a:rPr lang="en-US"/>
              <a:pPr/>
              <a:t>1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10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E0C0D02-349D-4A6C-AA32-544154CFCDC7}" type="slidenum">
              <a:rPr lang="en-US"/>
              <a:pPr/>
              <a:t>10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E105E149-1B79-4A56-AB26-79C062C05E21}" type="slidenum">
              <a:rPr lang="en-US"/>
              <a:pPr/>
              <a:t>11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0A56FE8-FCD7-4E67-93B5-6F7B6D59D5B7}" type="slidenum">
              <a:rPr lang="en-US"/>
              <a:pPr/>
              <a:t>12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1D9CAF51-7FB2-466E-9DB6-B7B035491014}" type="slidenum">
              <a:rPr lang="en-US"/>
              <a:pPr/>
              <a:t>13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7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E0C0D02-349D-4A6C-AA32-544154CFCDC7}" type="slidenum">
              <a:rPr lang="en-US"/>
              <a:pPr/>
              <a:t>14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7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70CF59C9-71E9-4CBD-A8AC-291F6DB98B4A}" type="slidenum">
              <a:rPr lang="en-US"/>
              <a:pPr/>
              <a:t>15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4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6E8A6E98-245A-442E-A969-3259FEBFB0A8}" type="slidenum">
              <a:rPr lang="en-US"/>
              <a:pPr/>
              <a:t>16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89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1AD5193-D719-4032-9B45-67730334AD05}" type="slidenum">
              <a:rPr lang="en-US"/>
              <a:pPr/>
              <a:t>17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1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50888"/>
            <a:ext cx="5340350" cy="3700462"/>
          </a:xfrm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6809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E0C0D02-349D-4A6C-AA32-544154CFCDC7}" type="slidenum">
              <a:rPr lang="en-US"/>
              <a:pPr/>
              <a:t>19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6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D11C92A-9AE6-410A-84DC-C4D60D91C94E}" type="slidenum">
              <a:rPr lang="en-US"/>
              <a:pPr/>
              <a:t>2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09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849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4108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1352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9732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6560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4307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BA681408-475A-4E26-9256-272B6BE5EA9D}" type="slidenum">
              <a:rPr lang="en-US"/>
              <a:pPr/>
              <a:t>27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64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9D3F6E25-22B0-4E8F-A221-0BC3E67E7431}" type="slidenum">
              <a:rPr lang="en-US"/>
              <a:pPr/>
              <a:t>28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2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50DCE5CB-6B65-416F-AD40-2A02808810BC}" type="slidenum">
              <a:rPr lang="en-US"/>
              <a:pPr/>
              <a:t>29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E0C0D02-349D-4A6C-AA32-544154CFCDC7}" type="slidenum">
              <a:rPr lang="en-US"/>
              <a:pPr/>
              <a:t>3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33AD3D82-3DB4-438E-8D45-B74AAE6C447E}" type="slidenum">
              <a:rPr lang="en-US"/>
              <a:pPr/>
              <a:t>4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4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B402F820-1004-4502-A443-DA5A5F18526A}" type="slidenum">
              <a:rPr lang="en-US"/>
              <a:pPr/>
              <a:t>5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B402F820-1004-4502-A443-DA5A5F18526A}" type="slidenum">
              <a:rPr lang="en-US"/>
              <a:pPr/>
              <a:t>6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5CE54AD-9429-447B-9BA2-8A5659972693}" type="slidenum">
              <a:rPr lang="en-US"/>
              <a:pPr/>
              <a:t>7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37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E0C0D02-349D-4A6C-AA32-544154CFCDC7}" type="slidenum">
              <a:rPr lang="en-US"/>
              <a:pPr/>
              <a:t>8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BB60D2EC-0464-4EDA-84E3-00952FA2490D}" type="slidenum">
              <a:rPr lang="en-US"/>
              <a:pPr/>
              <a:t>9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1813" y="1295400"/>
            <a:ext cx="4152900" cy="4953000"/>
          </a:xfrm>
        </p:spPr>
        <p:txBody>
          <a:bodyPr/>
          <a:lstStyle/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7113" y="1295400"/>
            <a:ext cx="41529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13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80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012" y="1524000"/>
            <a:ext cx="466470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70" name="Rectangle 10"/>
          <p:cNvSpPr>
            <a:spLocks noChangeArrowheads="1"/>
          </p:cNvSpPr>
          <p:nvPr/>
        </p:nvSpPr>
        <p:spPr bwMode="auto">
          <a:xfrm>
            <a:off x="2393183" y="1524000"/>
            <a:ext cx="5281507" cy="4800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29771" name="Rectangle 11"/>
          <p:cNvSpPr>
            <a:spLocks noChangeArrowheads="1"/>
          </p:cNvSpPr>
          <p:nvPr/>
        </p:nvSpPr>
        <p:spPr bwMode="auto">
          <a:xfrm>
            <a:off x="4341812" y="1524000"/>
            <a:ext cx="5257800" cy="487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165047" y="2287588"/>
            <a:ext cx="5859171" cy="141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13:</a:t>
            </a:r>
          </a:p>
          <a:p>
            <a:pPr algn="l">
              <a:lnSpc>
                <a:spcPct val="80000"/>
              </a:lnSpc>
            </a:pP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  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Complaint Handling </a:t>
            </a:r>
          </a:p>
          <a:p>
            <a:pPr algn="l">
              <a:lnSpc>
                <a:spcPct val="80000"/>
              </a:lnSpc>
            </a:pP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and</a:t>
            </a: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Service Recovery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Principles of Effective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Recovery Systems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Effective </a:t>
            </a:r>
            <a:br>
              <a:rPr lang="en-US" dirty="0"/>
            </a:br>
            <a:r>
              <a:rPr lang="en-US" dirty="0"/>
              <a:t>Service Recovery </a:t>
            </a:r>
            <a:r>
              <a:rPr lang="en-US" dirty="0" smtClean="0"/>
              <a:t>System</a:t>
            </a:r>
            <a:endParaRPr lang="en-US" sz="2000" b="0" dirty="0">
              <a:cs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47571" y="1676400"/>
            <a:ext cx="2310659" cy="762000"/>
            <a:chOff x="432" y="1056"/>
            <a:chExt cx="1344" cy="480"/>
          </a:xfrm>
          <a:solidFill>
            <a:schemeClr val="accent4"/>
          </a:solidFill>
        </p:grpSpPr>
        <p:sp>
          <p:nvSpPr>
            <p:cNvPr id="690180" name="Rectangle 4"/>
            <p:cNvSpPr>
              <a:spLocks noChangeArrowheads="1"/>
            </p:cNvSpPr>
            <p:nvPr/>
          </p:nvSpPr>
          <p:spPr bwMode="auto">
            <a:xfrm>
              <a:off x="432" y="1056"/>
              <a:ext cx="1344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SG" sz="14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0181" name="Text Box 5"/>
            <p:cNvSpPr txBox="1">
              <a:spLocks noChangeArrowheads="1"/>
            </p:cNvSpPr>
            <p:nvPr/>
          </p:nvSpPr>
          <p:spPr bwMode="auto">
            <a:xfrm>
              <a:off x="480" y="1056"/>
              <a:ext cx="1248" cy="4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869950">
                <a:spcBef>
                  <a:spcPct val="50000"/>
                </a:spcBef>
              </a:pP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Do the job right the first time</a:t>
              </a:r>
            </a:p>
          </p:txBody>
        </p:sp>
      </p:grpSp>
      <p:sp>
        <p:nvSpPr>
          <p:cNvPr id="690182" name="Rectangle 6"/>
          <p:cNvSpPr>
            <a:spLocks noChangeArrowheads="1"/>
          </p:cNvSpPr>
          <p:nvPr/>
        </p:nvSpPr>
        <p:spPr bwMode="auto">
          <a:xfrm>
            <a:off x="3218418" y="1676400"/>
            <a:ext cx="2310659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SG" sz="1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0186" name="Text Box 10"/>
          <p:cNvSpPr txBox="1">
            <a:spLocks noChangeArrowheads="1"/>
          </p:cNvSpPr>
          <p:nvPr/>
        </p:nvSpPr>
        <p:spPr bwMode="auto">
          <a:xfrm>
            <a:off x="3300942" y="1676400"/>
            <a:ext cx="2145612" cy="6955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9950">
              <a:spcBef>
                <a:spcPct val="50000"/>
              </a:spcBef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Effective Complaint Handling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218418" y="3048000"/>
            <a:ext cx="2310659" cy="762000"/>
            <a:chOff x="1872" y="1680"/>
            <a:chExt cx="1344" cy="480"/>
          </a:xfrm>
          <a:solidFill>
            <a:schemeClr val="accent4"/>
          </a:solidFill>
        </p:grpSpPr>
        <p:sp>
          <p:nvSpPr>
            <p:cNvPr id="690183" name="Rectangle 7"/>
            <p:cNvSpPr>
              <a:spLocks noChangeArrowheads="1"/>
            </p:cNvSpPr>
            <p:nvPr/>
          </p:nvSpPr>
          <p:spPr bwMode="auto">
            <a:xfrm>
              <a:off x="1872" y="1680"/>
              <a:ext cx="1344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SG" sz="14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0187" name="Text Box 11"/>
            <p:cNvSpPr txBox="1">
              <a:spLocks noChangeArrowheads="1"/>
            </p:cNvSpPr>
            <p:nvPr/>
          </p:nvSpPr>
          <p:spPr bwMode="auto">
            <a:xfrm>
              <a:off x="1920" y="1728"/>
              <a:ext cx="1248" cy="42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869950">
                <a:spcBef>
                  <a:spcPct val="50000"/>
                </a:spcBef>
              </a:pP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Identify Service Complaints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198812" y="4267200"/>
            <a:ext cx="2310659" cy="762000"/>
            <a:chOff x="1872" y="2304"/>
            <a:chExt cx="1344" cy="480"/>
          </a:xfrm>
          <a:solidFill>
            <a:schemeClr val="accent4"/>
          </a:solidFill>
        </p:grpSpPr>
        <p:sp>
          <p:nvSpPr>
            <p:cNvPr id="690184" name="Rectangle 8"/>
            <p:cNvSpPr>
              <a:spLocks noChangeArrowheads="1"/>
            </p:cNvSpPr>
            <p:nvPr/>
          </p:nvSpPr>
          <p:spPr bwMode="auto">
            <a:xfrm>
              <a:off x="1872" y="2304"/>
              <a:ext cx="1344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SG" sz="14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0188" name="Text Box 12"/>
            <p:cNvSpPr txBox="1">
              <a:spLocks noChangeArrowheads="1"/>
            </p:cNvSpPr>
            <p:nvPr/>
          </p:nvSpPr>
          <p:spPr bwMode="auto">
            <a:xfrm>
              <a:off x="1920" y="2352"/>
              <a:ext cx="1248" cy="42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869950">
                <a:spcBef>
                  <a:spcPct val="50000"/>
                </a:spcBef>
              </a:pP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Resolve Complaints Effectively</a:t>
              </a:r>
            </a:p>
          </p:txBody>
        </p:sp>
      </p:grp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3198812" y="5410200"/>
            <a:ext cx="2310659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SG" sz="1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0189" name="Text Box 13"/>
          <p:cNvSpPr txBox="1">
            <a:spLocks noChangeArrowheads="1"/>
          </p:cNvSpPr>
          <p:nvPr/>
        </p:nvSpPr>
        <p:spPr bwMode="auto">
          <a:xfrm>
            <a:off x="3275012" y="5410200"/>
            <a:ext cx="2145612" cy="6955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9950">
              <a:spcBef>
                <a:spcPct val="50000"/>
              </a:spcBef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Learn from the</a:t>
            </a:r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 Recovery Experience</a:t>
            </a:r>
            <a:endParaRPr lang="en-US" sz="140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627812" y="1676400"/>
            <a:ext cx="2697348" cy="762000"/>
            <a:chOff x="3504" y="1056"/>
            <a:chExt cx="1632" cy="480"/>
          </a:xfrm>
          <a:solidFill>
            <a:schemeClr val="accent4"/>
          </a:solidFill>
        </p:grpSpPr>
        <p:sp>
          <p:nvSpPr>
            <p:cNvPr id="690190" name="Rectangle 14"/>
            <p:cNvSpPr>
              <a:spLocks noChangeArrowheads="1"/>
            </p:cNvSpPr>
            <p:nvPr/>
          </p:nvSpPr>
          <p:spPr bwMode="auto">
            <a:xfrm>
              <a:off x="3504" y="1056"/>
              <a:ext cx="1632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SG" sz="14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0191" name="Text Box 15"/>
            <p:cNvSpPr txBox="1">
              <a:spLocks noChangeArrowheads="1"/>
            </p:cNvSpPr>
            <p:nvPr/>
          </p:nvSpPr>
          <p:spPr bwMode="auto">
            <a:xfrm>
              <a:off x="3696" y="1076"/>
              <a:ext cx="1248" cy="43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 defTabSz="869950">
                <a:spcBef>
                  <a:spcPct val="50000"/>
                </a:spcBef>
              </a:pP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Increased Satisfaction and Loyalty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601883" y="2590800"/>
            <a:ext cx="2723277" cy="1924050"/>
            <a:chOff x="3552" y="1632"/>
            <a:chExt cx="1584" cy="1212"/>
          </a:xfrm>
          <a:solidFill>
            <a:schemeClr val="accent4"/>
          </a:solidFill>
        </p:grpSpPr>
        <p:sp>
          <p:nvSpPr>
            <p:cNvPr id="690192" name="Rectangle 16"/>
            <p:cNvSpPr>
              <a:spLocks noChangeArrowheads="1"/>
            </p:cNvSpPr>
            <p:nvPr/>
          </p:nvSpPr>
          <p:spPr bwMode="auto">
            <a:xfrm>
              <a:off x="3552" y="1680"/>
              <a:ext cx="1584" cy="9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SG" sz="14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0193" name="Text Box 17"/>
            <p:cNvSpPr txBox="1">
              <a:spLocks noChangeArrowheads="1"/>
            </p:cNvSpPr>
            <p:nvPr/>
          </p:nvSpPr>
          <p:spPr bwMode="auto">
            <a:xfrm>
              <a:off x="3648" y="1632"/>
              <a:ext cx="1392" cy="1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869950">
                <a:spcBef>
                  <a:spcPct val="50000"/>
                </a:spcBef>
              </a:pP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Conduct </a:t>
              </a: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research</a:t>
              </a:r>
            </a:p>
            <a:p>
              <a:pPr algn="l" defTabSz="869950">
                <a:spcBef>
                  <a:spcPct val="50000"/>
                </a:spcBef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Monitor </a:t>
              </a: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complaints</a:t>
              </a:r>
            </a:p>
            <a:p>
              <a:pPr algn="l" defTabSz="869950">
                <a:spcBef>
                  <a:spcPct val="50000"/>
                </a:spcBef>
              </a:pP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Develop “Complaints as Opportunity” culture</a:t>
              </a:r>
            </a:p>
            <a:p>
              <a:pPr algn="l" defTabSz="869950">
                <a:spcBef>
                  <a:spcPct val="50000"/>
                </a:spcBef>
              </a:pPr>
              <a:endParaRPr lang="en-US" sz="140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627812" y="4343400"/>
            <a:ext cx="2723277" cy="838200"/>
            <a:chOff x="3840" y="2640"/>
            <a:chExt cx="1584" cy="528"/>
          </a:xfrm>
          <a:solidFill>
            <a:schemeClr val="accent4"/>
          </a:solidFill>
        </p:grpSpPr>
        <p:sp>
          <p:nvSpPr>
            <p:cNvPr id="690194" name="Rectangle 18"/>
            <p:cNvSpPr>
              <a:spLocks noChangeArrowheads="1"/>
            </p:cNvSpPr>
            <p:nvPr/>
          </p:nvSpPr>
          <p:spPr bwMode="auto">
            <a:xfrm>
              <a:off x="3840" y="2640"/>
              <a:ext cx="1584" cy="5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SG" sz="14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0195" name="Text Box 19"/>
            <p:cNvSpPr txBox="1">
              <a:spLocks noChangeArrowheads="1"/>
            </p:cNvSpPr>
            <p:nvPr/>
          </p:nvSpPr>
          <p:spPr bwMode="auto">
            <a:xfrm>
              <a:off x="3888" y="2640"/>
              <a:ext cx="1518" cy="4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869950">
                <a:spcBef>
                  <a:spcPct val="50000"/>
                </a:spcBef>
              </a:pP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Develop effective system and training in </a:t>
              </a: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complaint </a:t>
              </a: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handling  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627812" y="5410200"/>
            <a:ext cx="2888324" cy="609600"/>
            <a:chOff x="3552" y="3168"/>
            <a:chExt cx="1680" cy="384"/>
          </a:xfrm>
          <a:solidFill>
            <a:schemeClr val="accent4"/>
          </a:solidFill>
        </p:grpSpPr>
        <p:sp>
          <p:nvSpPr>
            <p:cNvPr id="690196" name="Rectangle 20"/>
            <p:cNvSpPr>
              <a:spLocks noChangeArrowheads="1"/>
            </p:cNvSpPr>
            <p:nvPr/>
          </p:nvSpPr>
          <p:spPr bwMode="auto">
            <a:xfrm>
              <a:off x="3552" y="3168"/>
              <a:ext cx="1584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SG" sz="14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0197" name="Text Box 21"/>
            <p:cNvSpPr txBox="1">
              <a:spLocks noChangeArrowheads="1"/>
            </p:cNvSpPr>
            <p:nvPr/>
          </p:nvSpPr>
          <p:spPr bwMode="auto">
            <a:xfrm>
              <a:off x="3552" y="3216"/>
              <a:ext cx="1680" cy="2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869950">
                <a:spcBef>
                  <a:spcPct val="50000"/>
                </a:spcBef>
              </a:pP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Conduct root cause analysis</a:t>
              </a:r>
            </a:p>
          </p:txBody>
        </p:sp>
      </p:grpSp>
      <p:sp>
        <p:nvSpPr>
          <p:cNvPr id="690208" name="Line 32"/>
          <p:cNvSpPr>
            <a:spLocks noChangeShapeType="1"/>
          </p:cNvSpPr>
          <p:nvPr/>
        </p:nvSpPr>
        <p:spPr bwMode="auto">
          <a:xfrm flipH="1">
            <a:off x="5529077" y="3429000"/>
            <a:ext cx="107280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SG" sz="1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0209" name="Line 33"/>
          <p:cNvSpPr>
            <a:spLocks noChangeShapeType="1"/>
          </p:cNvSpPr>
          <p:nvPr/>
        </p:nvSpPr>
        <p:spPr bwMode="auto">
          <a:xfrm flipH="1">
            <a:off x="5561012" y="4648200"/>
            <a:ext cx="107280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SG" sz="1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0210" name="Line 34"/>
          <p:cNvSpPr>
            <a:spLocks noChangeShapeType="1"/>
          </p:cNvSpPr>
          <p:nvPr/>
        </p:nvSpPr>
        <p:spPr bwMode="auto">
          <a:xfrm flipH="1">
            <a:off x="5561012" y="5715000"/>
            <a:ext cx="107280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SG" sz="1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0211" name="Text Box 35"/>
          <p:cNvSpPr txBox="1">
            <a:spLocks noChangeArrowheads="1"/>
          </p:cNvSpPr>
          <p:nvPr/>
        </p:nvSpPr>
        <p:spPr bwMode="auto">
          <a:xfrm>
            <a:off x="5694125" y="1828800"/>
            <a:ext cx="495141" cy="3939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9950">
              <a:spcBef>
                <a:spcPct val="50000"/>
              </a:spcBef>
            </a:pPr>
            <a:r>
              <a:rPr lang="en-US" sz="1400">
                <a:latin typeface="Helvetica" pitchFamily="34" charset="0"/>
                <a:cs typeface="Helvetica" pitchFamily="34" charset="0"/>
              </a:rPr>
              <a:t>=</a:t>
            </a:r>
          </a:p>
        </p:txBody>
      </p:sp>
      <p:sp>
        <p:nvSpPr>
          <p:cNvPr id="690212" name="Text Box 36"/>
          <p:cNvSpPr txBox="1">
            <a:spLocks noChangeArrowheads="1"/>
          </p:cNvSpPr>
          <p:nvPr/>
        </p:nvSpPr>
        <p:spPr bwMode="auto">
          <a:xfrm>
            <a:off x="2640753" y="1828800"/>
            <a:ext cx="495141" cy="3939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9950">
              <a:spcBef>
                <a:spcPct val="50000"/>
              </a:spcBef>
            </a:pPr>
            <a:r>
              <a:rPr lang="en-US" sz="1400">
                <a:latin typeface="Helvetica" pitchFamily="34" charset="0"/>
                <a:cs typeface="Helvetica" pitchFamily="34" charset="0"/>
              </a:rPr>
              <a:t>+</a:t>
            </a:r>
          </a:p>
        </p:txBody>
      </p:sp>
      <p:sp>
        <p:nvSpPr>
          <p:cNvPr id="690213" name="Line 37"/>
          <p:cNvSpPr>
            <a:spLocks noChangeShapeType="1"/>
          </p:cNvSpPr>
          <p:nvPr/>
        </p:nvSpPr>
        <p:spPr bwMode="auto">
          <a:xfrm flipH="1">
            <a:off x="1402900" y="6248400"/>
            <a:ext cx="29389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 sz="1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0214" name="Line 38"/>
          <p:cNvSpPr>
            <a:spLocks noChangeShapeType="1"/>
          </p:cNvSpPr>
          <p:nvPr/>
        </p:nvSpPr>
        <p:spPr bwMode="auto">
          <a:xfrm flipV="1">
            <a:off x="1402900" y="2438400"/>
            <a:ext cx="0" cy="3810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SG" sz="1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0217" name="AutoShape 41"/>
          <p:cNvSpPr>
            <a:spLocks noChangeArrowheads="1"/>
          </p:cNvSpPr>
          <p:nvPr/>
        </p:nvSpPr>
        <p:spPr bwMode="auto">
          <a:xfrm>
            <a:off x="4189412" y="5105400"/>
            <a:ext cx="330094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 sz="1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0220" name="Text Box 44"/>
          <p:cNvSpPr txBox="1">
            <a:spLocks noChangeArrowheads="1"/>
          </p:cNvSpPr>
          <p:nvPr/>
        </p:nvSpPr>
        <p:spPr bwMode="auto">
          <a:xfrm>
            <a:off x="1353043" y="6243638"/>
            <a:ext cx="2723277" cy="3939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9950">
              <a:spcBef>
                <a:spcPct val="50000"/>
              </a:spcBef>
            </a:pPr>
            <a:r>
              <a:rPr lang="en-US" sz="1400">
                <a:latin typeface="Helvetica" pitchFamily="34" charset="0"/>
                <a:cs typeface="Helvetica" pitchFamily="34" charset="0"/>
              </a:rPr>
              <a:t>Close the loop via feedback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rot="5400000">
            <a:off x="4303712" y="6210300"/>
            <a:ext cx="762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AutoShape 41"/>
          <p:cNvSpPr>
            <a:spLocks noChangeArrowheads="1"/>
          </p:cNvSpPr>
          <p:nvPr/>
        </p:nvSpPr>
        <p:spPr bwMode="auto">
          <a:xfrm>
            <a:off x="4189412" y="3962400"/>
            <a:ext cx="330094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 sz="1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" name="AutoShape 41"/>
          <p:cNvSpPr>
            <a:spLocks noChangeArrowheads="1"/>
          </p:cNvSpPr>
          <p:nvPr/>
        </p:nvSpPr>
        <p:spPr bwMode="auto">
          <a:xfrm>
            <a:off x="4189412" y="2667000"/>
            <a:ext cx="330094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SG" sz="140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Reduce Customer </a:t>
            </a:r>
            <a:br>
              <a:rPr lang="en-US" dirty="0"/>
            </a:br>
            <a:r>
              <a:rPr lang="en-US" dirty="0"/>
              <a:t>Complaint Barriers </a:t>
            </a:r>
            <a:endParaRPr lang="en-US" sz="2000" b="0" dirty="0">
              <a:cs typeface="Times New Roman" pitchFamily="18" charset="0"/>
            </a:endParaRPr>
          </a:p>
        </p:txBody>
      </p:sp>
      <p:pic>
        <p:nvPicPr>
          <p:cNvPr id="4" name="Picture 20" descr="PPT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1" y="1779049"/>
            <a:ext cx="8077201" cy="40883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Enable </a:t>
            </a:r>
            <a:br>
              <a:rPr lang="en-US" smtClean="0"/>
            </a:br>
            <a:r>
              <a:rPr lang="en-US" smtClean="0"/>
              <a:t>Effective Service Recovery</a:t>
            </a:r>
            <a:endParaRPr lang="en-US"/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Methods: </a:t>
            </a:r>
            <a:r>
              <a:rPr lang="en-US" i="1" dirty="0" smtClean="0"/>
              <a:t>(See Service </a:t>
            </a:r>
            <a:r>
              <a:rPr lang="en-US" i="1" dirty="0"/>
              <a:t>Perspectives </a:t>
            </a:r>
            <a:r>
              <a:rPr lang="en-US" i="1" dirty="0" smtClean="0"/>
              <a:t>13.1)</a:t>
            </a:r>
            <a:endParaRPr lang="en-US" dirty="0" smtClean="0"/>
          </a:p>
          <a:p>
            <a:pPr lvl="1"/>
            <a:r>
              <a:rPr lang="en-US" dirty="0" smtClean="0"/>
              <a:t>Be proactive—on the spot, before customers complain</a:t>
            </a:r>
          </a:p>
          <a:p>
            <a:pPr lvl="1"/>
            <a:r>
              <a:rPr lang="en-US" dirty="0" smtClean="0"/>
              <a:t>Plan recovery procedures</a:t>
            </a:r>
          </a:p>
          <a:p>
            <a:pPr lvl="1"/>
            <a:r>
              <a:rPr lang="en-US" dirty="0" smtClean="0"/>
              <a:t>Teach recovery skills to relevant personnel</a:t>
            </a:r>
          </a:p>
          <a:p>
            <a:pPr lvl="1"/>
            <a:r>
              <a:rPr lang="en-US" dirty="0" smtClean="0"/>
              <a:t>Empower personnel to use judgment and skills to develop recovery solutions</a:t>
            </a:r>
          </a:p>
          <a:p>
            <a:r>
              <a:rPr lang="en-US" dirty="0" smtClean="0"/>
              <a:t>Rules of Thumb for Adequate Compensation:</a:t>
            </a:r>
          </a:p>
          <a:p>
            <a:pPr lvl="1"/>
            <a:r>
              <a:rPr lang="en-US" dirty="0"/>
              <a:t>What is positioning of our firm?</a:t>
            </a:r>
          </a:p>
          <a:p>
            <a:pPr lvl="1"/>
            <a:r>
              <a:rPr lang="en-US" dirty="0"/>
              <a:t>How severe was the service failure?</a:t>
            </a:r>
          </a:p>
          <a:p>
            <a:pPr lvl="1"/>
            <a:r>
              <a:rPr lang="en-US" dirty="0"/>
              <a:t>Who is the affected customer?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Guarantees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Guarantees Help Promote and Achieve Service Loyalty</a:t>
            </a:r>
            <a:endParaRPr lang="en-US"/>
          </a:p>
        </p:txBody>
      </p:sp>
      <p:sp>
        <p:nvSpPr>
          <p:cNvPr id="620550" name="Rectangle 6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3" y="1600200"/>
            <a:ext cx="5029199" cy="4800600"/>
          </a:xfrm>
        </p:spPr>
        <p:txBody>
          <a:bodyPr/>
          <a:lstStyle/>
          <a:p>
            <a:r>
              <a:rPr lang="en-US" sz="2200" dirty="0" smtClean="0"/>
              <a:t>Force firms to focus on what customers want</a:t>
            </a:r>
          </a:p>
          <a:p>
            <a:r>
              <a:rPr lang="en-US" sz="2200" dirty="0" smtClean="0"/>
              <a:t>Set clear standards</a:t>
            </a:r>
          </a:p>
          <a:p>
            <a:r>
              <a:rPr lang="en-US" sz="2200" dirty="0" smtClean="0"/>
              <a:t>Highlight cost of service failures</a:t>
            </a:r>
          </a:p>
          <a:p>
            <a:r>
              <a:rPr lang="en-US" sz="2200" dirty="0" smtClean="0"/>
              <a:t>Help firm identify and overcome fail points</a:t>
            </a:r>
          </a:p>
          <a:p>
            <a:r>
              <a:rPr lang="en-US" sz="2200" dirty="0" smtClean="0"/>
              <a:t>Reduce the risk of purchase decision and build long-term loyalty</a:t>
            </a:r>
            <a:endParaRPr lang="en-US" sz="2200" dirty="0"/>
          </a:p>
        </p:txBody>
      </p:sp>
      <p:pic>
        <p:nvPicPr>
          <p:cNvPr id="6" name="Picture 5" descr="fig13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4812" y="1828800"/>
            <a:ext cx="4104959" cy="4267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Design Service Guarantees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Unconditional</a:t>
            </a:r>
          </a:p>
          <a:p>
            <a:r>
              <a:rPr lang="en-US" dirty="0"/>
              <a:t>Easy to understand and communicate</a:t>
            </a:r>
          </a:p>
          <a:p>
            <a:r>
              <a:rPr lang="en-US" dirty="0"/>
              <a:t>Meaningful to the customer</a:t>
            </a:r>
          </a:p>
          <a:p>
            <a:r>
              <a:rPr lang="en-US" dirty="0"/>
              <a:t>Easy to invoke</a:t>
            </a:r>
          </a:p>
          <a:p>
            <a:r>
              <a:rPr lang="en-US" dirty="0"/>
              <a:t>Easy to </a:t>
            </a:r>
            <a:r>
              <a:rPr lang="en-US" dirty="0" smtClean="0"/>
              <a:t>collect on</a:t>
            </a:r>
            <a:endParaRPr lang="en-US" dirty="0"/>
          </a:p>
          <a:p>
            <a:r>
              <a:rPr lang="en-US" dirty="0"/>
              <a:t>Credible</a:t>
            </a: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of Service Guarantees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399" y="1371600"/>
          <a:ext cx="9599613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it Always Suitable to Introduce a Guarantee?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It may not be appropriate to introduce guarantees when</a:t>
            </a:r>
          </a:p>
          <a:p>
            <a:pPr lvl="1"/>
            <a:r>
              <a:rPr lang="en-US" dirty="0" smtClean="0"/>
              <a:t>Companies have a strong reputation for service excellence</a:t>
            </a:r>
          </a:p>
          <a:p>
            <a:pPr lvl="1"/>
            <a:r>
              <a:rPr lang="en-US" dirty="0" smtClean="0"/>
              <a:t>Company does not have good quality level</a:t>
            </a:r>
          </a:p>
          <a:p>
            <a:pPr lvl="1"/>
            <a:r>
              <a:rPr lang="en-US" dirty="0" smtClean="0"/>
              <a:t>Quality cannot be controlled because of external forces</a:t>
            </a:r>
          </a:p>
          <a:p>
            <a:pPr lvl="1"/>
            <a:r>
              <a:rPr lang="en-US" dirty="0" smtClean="0"/>
              <a:t>Consumers see little financial, personal</a:t>
            </a:r>
            <a:r>
              <a:rPr dirty="0" smtClean="0"/>
              <a:t>,</a:t>
            </a:r>
            <a:r>
              <a:rPr lang="en-US" dirty="0" smtClean="0"/>
              <a:t> or physiological risk associated with the purchase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10000"/>
              </a:lnSpc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Discouraging Abusive and Opportunistic Customer Behavior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13</a:t>
            </a:r>
            <a:endParaRPr lang="en-US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531812" y="1828800"/>
            <a:ext cx="8458200" cy="3733800"/>
          </a:xfrm>
        </p:spPr>
        <p:txBody>
          <a:bodyPr/>
          <a:lstStyle/>
          <a:p>
            <a:r>
              <a:rPr lang="en-US" dirty="0" smtClean="0"/>
              <a:t>Customer Complaining Behavior</a:t>
            </a:r>
          </a:p>
          <a:p>
            <a:r>
              <a:rPr lang="en-US" dirty="0" smtClean="0"/>
              <a:t>Customer Responses to Effective Service Recovery</a:t>
            </a:r>
          </a:p>
          <a:p>
            <a:r>
              <a:rPr lang="en-US" dirty="0" smtClean="0"/>
              <a:t>Principles of Effective Service Recovery Systems</a:t>
            </a:r>
          </a:p>
          <a:p>
            <a:r>
              <a:rPr lang="en-US" dirty="0" smtClean="0"/>
              <a:t>Service Guarantees</a:t>
            </a:r>
          </a:p>
          <a:p>
            <a:r>
              <a:rPr lang="en-US" dirty="0" smtClean="0"/>
              <a:t>Discouraging Abusive and Opportunistic Customer Behavior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Challenge of </a:t>
            </a:r>
            <a:r>
              <a:rPr lang="en-US" dirty="0" err="1" smtClean="0"/>
              <a:t>Jaycustomers</a:t>
            </a:r>
            <a:endParaRPr lang="en-SG" dirty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Jaycustomer: A customer who behaves in a thoughtless or abusive fashion, causing problems for the firm, its employees, and other customers</a:t>
            </a:r>
          </a:p>
          <a:p>
            <a:r>
              <a:rPr lang="en-US" dirty="0" smtClean="0"/>
              <a:t>More potential for mischief in service businesses, especially when many customers are present</a:t>
            </a:r>
          </a:p>
          <a:p>
            <a:r>
              <a:rPr lang="en-US" dirty="0" smtClean="0"/>
              <a:t>No organization wants an ongoing relationship with an abusive customer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Types of Jaycustomers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The Cheat: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Thinks of various way</a:t>
            </a:r>
            <a:r>
              <a:rPr sz="2000" dirty="0" smtClean="0"/>
              <a:t>s</a:t>
            </a:r>
            <a:r>
              <a:rPr lang="en-US" sz="2000" dirty="0" smtClean="0"/>
              <a:t> to cheat the firm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The Thief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No intention of paying</a:t>
            </a:r>
            <a:r>
              <a:rPr sz="2000" dirty="0" smtClean="0"/>
              <a:t> — sets </a:t>
            </a:r>
            <a:r>
              <a:rPr lang="en-US" sz="2000" dirty="0" smtClean="0"/>
              <a:t>out to steal or pay less</a:t>
            </a:r>
          </a:p>
          <a:p>
            <a:pPr lvl="1"/>
            <a:r>
              <a:rPr lang="en-US" sz="1800" dirty="0" smtClean="0"/>
              <a:t>Services lend themselves to clever schemes to avoid payment</a:t>
            </a:r>
          </a:p>
          <a:p>
            <a:pPr lvl="2"/>
            <a:r>
              <a:rPr lang="en-US" dirty="0" smtClean="0"/>
              <a:t>e.g., bypassing electricity meters, circumventing TV cables, riding 	free on public transportation</a:t>
            </a:r>
          </a:p>
          <a:p>
            <a:pPr lvl="1"/>
            <a:r>
              <a:rPr lang="en-US" sz="1800" dirty="0" smtClean="0"/>
              <a:t>Firms must take preventive actions against thieves, but make allowances for honest but absent-minded customers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Types of Jaycustomers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Rulebreaker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Rules guide customers safely through the service encounter</a:t>
            </a:r>
          </a:p>
          <a:p>
            <a:pPr lvl="1"/>
            <a:r>
              <a:rPr lang="en-US" dirty="0" smtClean="0"/>
              <a:t>Government agencies may impose rules for health and safety reasons</a:t>
            </a:r>
          </a:p>
          <a:p>
            <a:pPr lvl="1"/>
            <a:r>
              <a:rPr lang="en-US" dirty="0" smtClean="0"/>
              <a:t>Some rules protect other customers from dangerous behavior </a:t>
            </a:r>
          </a:p>
          <a:p>
            <a:pPr lvl="2"/>
            <a:r>
              <a:rPr lang="en-US" dirty="0" smtClean="0"/>
              <a:t>e.g.</a:t>
            </a:r>
            <a:r>
              <a:rPr dirty="0" smtClean="0"/>
              <a:t>,</a:t>
            </a:r>
            <a:r>
              <a:rPr lang="en-US" dirty="0" smtClean="0"/>
              <a:t> ski patrollers issue warnings to reckless skiers by attaching 	orange stickers on their lift tickets</a:t>
            </a:r>
          </a:p>
          <a:p>
            <a:r>
              <a:rPr lang="en-US" dirty="0" smtClean="0"/>
              <a:t>Ensure company rules are necessary, should not be too much or inflexible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Types of Jaycustomers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The Belligerent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Shouts loudly, maybe mouthing insults, threats</a:t>
            </a:r>
            <a:r>
              <a:rPr dirty="0" smtClean="0"/>
              <a:t>,</a:t>
            </a:r>
            <a:r>
              <a:rPr lang="en-US" dirty="0" smtClean="0"/>
              <a:t> and curses</a:t>
            </a:r>
          </a:p>
          <a:p>
            <a:pPr lvl="1"/>
            <a:r>
              <a:rPr lang="en-US" dirty="0" smtClean="0"/>
              <a:t>Service personnel are often abused</a:t>
            </a:r>
            <a:r>
              <a:rPr dirty="0" smtClean="0"/>
              <a:t> </a:t>
            </a:r>
            <a:r>
              <a:rPr lang="en-US" dirty="0" smtClean="0"/>
              <a:t>even when they are not to be blamed</a:t>
            </a:r>
          </a:p>
          <a:p>
            <a:pPr lvl="1"/>
            <a:r>
              <a:rPr lang="en-US" dirty="0" smtClean="0"/>
              <a:t>Confrontations between customers and service employees can easily escalate </a:t>
            </a:r>
          </a:p>
          <a:p>
            <a:r>
              <a:rPr lang="en-US" dirty="0" smtClean="0"/>
              <a:t>Firms should ensure employees have skills to deal with difficult situations</a:t>
            </a:r>
          </a:p>
        </p:txBody>
      </p:sp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Types Of Jaycustomers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Family Feuders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People who get into arguments with other customers – often members of their own family </a:t>
            </a:r>
          </a:p>
          <a:p>
            <a:pPr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The Vandal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Service vandalism includes pouring soft drinks into bank cash machines</a:t>
            </a:r>
            <a:r>
              <a:rPr dirty="0" smtClean="0"/>
              <a:t>, </a:t>
            </a:r>
            <a:r>
              <a:rPr lang="en-US" dirty="0" smtClean="0"/>
              <a:t>slashing bus seats, breaking hotel furniture</a:t>
            </a:r>
          </a:p>
          <a:p>
            <a:pPr lvl="1"/>
            <a:r>
              <a:rPr lang="en-US" dirty="0" smtClean="0"/>
              <a:t>Sources: bored and drunk young people, and unhappy customers who feel mistreated by service providers take revenge </a:t>
            </a:r>
          </a:p>
          <a:p>
            <a:pPr lvl="1"/>
            <a:r>
              <a:rPr lang="en-US" dirty="0" smtClean="0"/>
              <a:t>Prevention is the best cure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Types Of Jaycustomers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The Deadbeat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Customers who fail to pay (as distinct from “thieves” who never intended to pay in the first place)</a:t>
            </a:r>
          </a:p>
          <a:p>
            <a:pPr lvl="1"/>
            <a:r>
              <a:rPr lang="en-US" dirty="0" smtClean="0"/>
              <a:t>Preventive action is better than cure</a:t>
            </a:r>
            <a:r>
              <a:rPr dirty="0" smtClean="0"/>
              <a:t> — e</a:t>
            </a:r>
            <a:r>
              <a:rPr lang="en-US" dirty="0" smtClean="0"/>
              <a:t>.g., insisting on prepayment; asking for credit card number when order is taken</a:t>
            </a:r>
          </a:p>
          <a:p>
            <a:pPr lvl="1"/>
            <a:r>
              <a:rPr lang="en-US" dirty="0" smtClean="0"/>
              <a:t>Customers may have good reasons for not paying</a:t>
            </a:r>
          </a:p>
          <a:p>
            <a:pPr lvl="2"/>
            <a:r>
              <a:rPr lang="en-US" altLang="zh-TW" dirty="0" smtClean="0"/>
              <a:t>If the client's problems are only temporary ones, consider long-	    	term value of maintaining the relationship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Dysfunctional Customer Behavior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Employees:</a:t>
            </a:r>
          </a:p>
          <a:p>
            <a:pPr lvl="1"/>
            <a:r>
              <a:rPr lang="en-US" dirty="0" smtClean="0"/>
              <a:t>Mood or temper negatively affected</a:t>
            </a:r>
          </a:p>
          <a:p>
            <a:pPr lvl="1"/>
            <a:r>
              <a:rPr lang="en-US" dirty="0" smtClean="0"/>
              <a:t>Long-term psychological damage</a:t>
            </a:r>
          </a:p>
          <a:p>
            <a:pPr lvl="1"/>
            <a:r>
              <a:rPr lang="en-US" dirty="0" smtClean="0"/>
              <a:t>Staff morale will fall, affecting productivity</a:t>
            </a:r>
          </a:p>
          <a:p>
            <a:r>
              <a:rPr lang="en-US" dirty="0" smtClean="0"/>
              <a:t>Other Customers:</a:t>
            </a:r>
          </a:p>
          <a:p>
            <a:pPr lvl="1"/>
            <a:r>
              <a:rPr lang="en-US" dirty="0" smtClean="0"/>
              <a:t>Positive – rally to support an employee who is perceived to be abused</a:t>
            </a:r>
          </a:p>
          <a:p>
            <a:pPr lvl="1"/>
            <a:r>
              <a:rPr lang="en-US" dirty="0" smtClean="0"/>
              <a:t>Negative – Contagious bad behavior might escalate the situation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Customer Fraud</a:t>
            </a:r>
            <a:endParaRPr lang="en-US" dirty="0"/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Treating all customers with suspicion is likely to alienate them</a:t>
            </a:r>
          </a:p>
          <a:p>
            <a:pPr lvl="1"/>
            <a:r>
              <a:rPr lang="en-US" dirty="0" smtClean="0"/>
              <a:t>TARP found only 1-2% of customer base engages in premeditated fraud— so why treat remaining 98% of honest customers as potential crooks?</a:t>
            </a:r>
          </a:p>
          <a:p>
            <a:pPr lvl="1"/>
            <a:r>
              <a:rPr lang="en-US" dirty="0" smtClean="0"/>
              <a:t>But, records need to be kept to investigate repeat claimers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Insights from research on guarantee cheating:</a:t>
            </a:r>
          </a:p>
          <a:p>
            <a:pPr lvl="1"/>
            <a:r>
              <a:rPr lang="en-US" dirty="0" smtClean="0"/>
              <a:t>Amount of a guarantee payout had no effect on customer cheating</a:t>
            </a:r>
          </a:p>
          <a:p>
            <a:pPr lvl="1"/>
            <a:r>
              <a:rPr lang="en-US" dirty="0" smtClean="0"/>
              <a:t>Repeat-purchase intention reduced cheating intent</a:t>
            </a:r>
          </a:p>
          <a:p>
            <a:pPr lvl="1"/>
            <a:r>
              <a:rPr lang="en-US" dirty="0" smtClean="0"/>
              <a:t>Customers are reluctant to cheat if service quality is high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When customers are dissatisfied, they can </a:t>
            </a:r>
          </a:p>
          <a:p>
            <a:pPr lvl="1"/>
            <a:r>
              <a:rPr lang="en-US" dirty="0" smtClean="0"/>
              <a:t>Take some form of public action, private action</a:t>
            </a:r>
            <a:r>
              <a:rPr dirty="0" smtClean="0"/>
              <a:t>,</a:t>
            </a:r>
            <a:r>
              <a:rPr lang="en-US" dirty="0" smtClean="0"/>
              <a:t> or no action</a:t>
            </a:r>
          </a:p>
          <a:p>
            <a:r>
              <a:rPr lang="en-US" dirty="0" smtClean="0"/>
              <a:t>Firms then need to understand customer complaining behaviors and motivations to handle the complaint along the three dimensions of fairness</a:t>
            </a:r>
          </a:p>
          <a:p>
            <a:r>
              <a:rPr lang="en-US" dirty="0" smtClean="0"/>
              <a:t>Effective service recovery can lead to customer loyalty via the service recovery paradox </a:t>
            </a:r>
          </a:p>
          <a:p>
            <a:pPr lvl="1"/>
            <a:r>
              <a:rPr lang="en-US" dirty="0" smtClean="0"/>
              <a:t>It does not always hold true—better to get it right the first time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Guiding principles for effective service recovery include</a:t>
            </a:r>
          </a:p>
          <a:p>
            <a:pPr lvl="1"/>
            <a:r>
              <a:rPr lang="en-US" dirty="0" smtClean="0"/>
              <a:t>Make it easy for customers to give feedback</a:t>
            </a:r>
          </a:p>
          <a:p>
            <a:pPr lvl="1"/>
            <a:r>
              <a:rPr lang="en-US" dirty="0" smtClean="0"/>
              <a:t>Enable effective service recovery</a:t>
            </a:r>
          </a:p>
          <a:p>
            <a:pPr lvl="1"/>
            <a:r>
              <a:rPr lang="en-US" dirty="0" smtClean="0"/>
              <a:t>Focusing on how generous compensation should be</a:t>
            </a:r>
          </a:p>
          <a:p>
            <a:pPr lvl="1"/>
            <a:r>
              <a:rPr lang="en-US" dirty="0" smtClean="0"/>
              <a:t>Dealing with complaining customer</a:t>
            </a:r>
          </a:p>
          <a:p>
            <a:r>
              <a:rPr lang="en-US" dirty="0" smtClean="0"/>
              <a:t>Service guarantees are power tools in delivering satisfaction but discretion should be us</a:t>
            </a:r>
            <a:r>
              <a:rPr dirty="0" smtClean="0"/>
              <a:t>ed</a:t>
            </a:r>
            <a:endParaRPr lang="en-US" dirty="0" smtClean="0"/>
          </a:p>
          <a:p>
            <a:r>
              <a:rPr lang="en-US" dirty="0" smtClean="0"/>
              <a:t>To discourage abuse and opportunistic behavior, we need to deal with customer fraud</a:t>
            </a:r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 Complaining Behavior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019799" cy="838200"/>
          </a:xfrm>
        </p:spPr>
        <p:txBody>
          <a:bodyPr/>
          <a:lstStyle/>
          <a:p>
            <a:r>
              <a:rPr lang="en-US" dirty="0"/>
              <a:t>Customer Response Categories to </a:t>
            </a:r>
            <a:r>
              <a:rPr lang="en-US" dirty="0" smtClean="0"/>
              <a:t>Service </a:t>
            </a:r>
            <a:r>
              <a:rPr lang="en-US" dirty="0"/>
              <a:t>Failures </a:t>
            </a:r>
            <a:endParaRPr lang="en-US" sz="2000" b="0" dirty="0">
              <a:cs typeface="Times New Roman" pitchFamily="18" charset="0"/>
            </a:endParaRPr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1522206" y="1447801"/>
            <a:ext cx="6248399" cy="4877110"/>
            <a:chOff x="905" y="672"/>
            <a:chExt cx="4416" cy="3545"/>
          </a:xfrm>
        </p:grpSpPr>
        <p:pic>
          <p:nvPicPr>
            <p:cNvPr id="31" name="Picture 30" descr="PPT1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5" y="783"/>
              <a:ext cx="4416" cy="3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151" y="672"/>
              <a:ext cx="2064" cy="4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Customer Responses to Service Failure</a:t>
            </a:r>
            <a:endParaRPr lang="en-US"/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Why do customers complain?</a:t>
            </a:r>
          </a:p>
          <a:p>
            <a:pPr lvl="1"/>
            <a:r>
              <a:rPr lang="en-US" dirty="0" smtClean="0"/>
              <a:t>Obtain compensation</a:t>
            </a:r>
          </a:p>
          <a:p>
            <a:pPr lvl="1"/>
            <a:r>
              <a:rPr lang="en-US" dirty="0" smtClean="0"/>
              <a:t>Vent their anger</a:t>
            </a:r>
          </a:p>
          <a:p>
            <a:pPr lvl="1"/>
            <a:r>
              <a:rPr lang="en-US" dirty="0" smtClean="0"/>
              <a:t>Help to improve the service</a:t>
            </a:r>
          </a:p>
          <a:p>
            <a:pPr lvl="1"/>
            <a:r>
              <a:rPr lang="en-US" dirty="0" smtClean="0"/>
              <a:t>Altruistic reasons</a:t>
            </a:r>
          </a:p>
          <a:p>
            <a:r>
              <a:rPr lang="en-US" dirty="0" smtClean="0"/>
              <a:t>What proportion of unhappy customers complain?</a:t>
            </a:r>
          </a:p>
          <a:p>
            <a:r>
              <a:rPr lang="en-US" dirty="0" smtClean="0"/>
              <a:t>Why don’t unhappy customers complain?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Customer Responses to Service Failure</a:t>
            </a:r>
            <a:endParaRPr lang="en-US"/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Who is most likely to complain?</a:t>
            </a:r>
          </a:p>
          <a:p>
            <a:r>
              <a:rPr lang="en-US" dirty="0" smtClean="0"/>
              <a:t>Where do customers complain?</a:t>
            </a:r>
          </a:p>
          <a:p>
            <a:r>
              <a:rPr lang="en-US" dirty="0" smtClean="0"/>
              <a:t>What do customers expect once they have made a complaint?</a:t>
            </a:r>
          </a:p>
          <a:p>
            <a:pPr lvl="1"/>
            <a:r>
              <a:rPr lang="en-US" dirty="0" smtClean="0"/>
              <a:t>Procedural, interactional</a:t>
            </a:r>
            <a:r>
              <a:rPr dirty="0" smtClean="0"/>
              <a:t>,</a:t>
            </a:r>
            <a:r>
              <a:rPr lang="en-US" dirty="0" smtClean="0"/>
              <a:t> and outcome justice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Dimensions of Perceived Fairness in Service </a:t>
            </a:r>
            <a:r>
              <a:rPr lang="en-US" dirty="0" smtClean="0"/>
              <a:t>Recovery</a:t>
            </a:r>
            <a:endParaRPr lang="en-US" sz="2000" b="0" dirty="0">
              <a:cs typeface="Times New Roman" pitchFamily="18" charset="0"/>
            </a:endParaRPr>
          </a:p>
        </p:txBody>
      </p:sp>
      <p:pic>
        <p:nvPicPr>
          <p:cNvPr id="18" name="Picture 18" descr="PPT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374" y="1697037"/>
            <a:ext cx="6986238" cy="394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9" name="Picture 19" descr="PPT1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5858194"/>
            <a:ext cx="6096000" cy="7712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84212" y="2663826"/>
            <a:ext cx="8417401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 Responses to Effective Service Recovery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Recovery</a:t>
            </a:r>
            <a:endParaRPr lang="en-US" dirty="0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2" y="1524000"/>
            <a:ext cx="9372600" cy="4800600"/>
          </a:xfrm>
        </p:spPr>
        <p:txBody>
          <a:bodyPr/>
          <a:lstStyle/>
          <a:p>
            <a:r>
              <a:rPr lang="en-US" sz="2200" dirty="0" smtClean="0"/>
              <a:t>Service Recovery </a:t>
            </a:r>
          </a:p>
          <a:p>
            <a:pPr lvl="1"/>
            <a:r>
              <a:rPr lang="en-US" sz="1800" dirty="0" smtClean="0"/>
              <a:t>Plays a crucial role in achieving customer satisfaction by testing a firm’s commitment to satisfaction and service quality</a:t>
            </a:r>
          </a:p>
          <a:p>
            <a:pPr lvl="1"/>
            <a:r>
              <a:rPr lang="en-US" sz="1800" dirty="0" smtClean="0"/>
              <a:t>Impacts customer loyalty and future profitability</a:t>
            </a:r>
          </a:p>
          <a:p>
            <a:pPr lvl="1"/>
            <a:r>
              <a:rPr lang="en-US" sz="1800" dirty="0"/>
              <a:t>Severity and “recoverability” of failure (e.g., spoiled wedding photos) may limit firm’s ability to delight customer with recovery </a:t>
            </a:r>
            <a:r>
              <a:rPr lang="en-US" sz="1800" dirty="0" smtClean="0"/>
              <a:t>efforts</a:t>
            </a:r>
          </a:p>
          <a:p>
            <a:r>
              <a:rPr lang="en-US" sz="2200" dirty="0" smtClean="0"/>
              <a:t>Service Recovery Paradox: Customers </a:t>
            </a:r>
            <a:r>
              <a:rPr lang="en-US" sz="2200" dirty="0"/>
              <a:t>who experience a service failure that is satisfactorily resolved may be more likely to make future purchases than customers without </a:t>
            </a:r>
            <a:r>
              <a:rPr lang="en-US" sz="2200" dirty="0" smtClean="0"/>
              <a:t>problems</a:t>
            </a:r>
          </a:p>
          <a:p>
            <a:pPr lvl="1"/>
            <a:r>
              <a:rPr lang="en-US" sz="1800" dirty="0"/>
              <a:t>If second service failure occurs, the paradox disappears</a:t>
            </a:r>
            <a:endParaRPr lang="en-US" sz="1800" dirty="0" smtClean="0"/>
          </a:p>
          <a:p>
            <a:pPr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Best Strategy: Do it Right the First </a:t>
            </a:r>
            <a:r>
              <a:rPr lang="en-US" sz="2800" dirty="0">
                <a:solidFill>
                  <a:srgbClr val="FF6600"/>
                </a:solidFill>
              </a:rPr>
              <a:t>T</a:t>
            </a:r>
            <a:r>
              <a:rPr lang="en-US" sz="2800" dirty="0" smtClean="0">
                <a:solidFill>
                  <a:srgbClr val="FF6600"/>
                </a:solidFill>
              </a:rPr>
              <a:t>ime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1472222167</TotalTime>
  <Pages>94</Pages>
  <Words>1184</Words>
  <Application>Microsoft Office PowerPoint</Application>
  <PresentationFormat>Custom</PresentationFormat>
  <Paragraphs>187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Adobe Caslon Pro</vt:lpstr>
      <vt:lpstr>Arial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13</vt:lpstr>
      <vt:lpstr>PowerPoint Presentation</vt:lpstr>
      <vt:lpstr>Customer Response Categories to Service Failures </vt:lpstr>
      <vt:lpstr>Understanding Customer Responses to Service Failure</vt:lpstr>
      <vt:lpstr>Understanding Customer Responses to Service Failure</vt:lpstr>
      <vt:lpstr>Three Dimensions of Perceived Fairness in Service Recovery</vt:lpstr>
      <vt:lpstr>PowerPoint Presentation</vt:lpstr>
      <vt:lpstr>Service Recovery</vt:lpstr>
      <vt:lpstr>PowerPoint Presentation</vt:lpstr>
      <vt:lpstr>Components of an Effective  Service Recovery System</vt:lpstr>
      <vt:lpstr>Strategies to Reduce Customer  Complaint Barriers </vt:lpstr>
      <vt:lpstr>How to Enable  Effective Service Recovery</vt:lpstr>
      <vt:lpstr>PowerPoint Presentation</vt:lpstr>
      <vt:lpstr>Service Guarantees Help Promote and Achieve Service Loyalty</vt:lpstr>
      <vt:lpstr>How to Design Service Guarantees</vt:lpstr>
      <vt:lpstr> Types of Service Guarantees  </vt:lpstr>
      <vt:lpstr>Is it Always Suitable to Introduce a Guarantee?</vt:lpstr>
      <vt:lpstr>PowerPoint Presentation</vt:lpstr>
      <vt:lpstr>Addressing the Challenge of Jaycustomers</vt:lpstr>
      <vt:lpstr>Seven Types of Jaycustomers</vt:lpstr>
      <vt:lpstr>Seven Types of Jaycustomers</vt:lpstr>
      <vt:lpstr>Seven Types of Jaycustomers</vt:lpstr>
      <vt:lpstr>Seven Types Of Jaycustomers</vt:lpstr>
      <vt:lpstr>Seven Types Of Jaycustomers</vt:lpstr>
      <vt:lpstr>Consequences of Dysfunctional Customer Behavior</vt:lpstr>
      <vt:lpstr>Dealing with Customer Fraud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692</cp:revision>
  <cp:lastPrinted>2002-07-07T10:21:06Z</cp:lastPrinted>
  <dcterms:created xsi:type="dcterms:W3CDTF">2010-03-18T13:49:01Z</dcterms:created>
  <dcterms:modified xsi:type="dcterms:W3CDTF">2014-06-04T16:45:29Z</dcterms:modified>
</cp:coreProperties>
</file>