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7" r:id="rId2"/>
    <p:sldId id="298" r:id="rId3"/>
    <p:sldId id="296" r:id="rId4"/>
    <p:sldId id="301" r:id="rId5"/>
    <p:sldId id="302" r:id="rId6"/>
    <p:sldId id="345" r:id="rId7"/>
    <p:sldId id="303" r:id="rId8"/>
    <p:sldId id="304" r:id="rId9"/>
    <p:sldId id="305" r:id="rId10"/>
    <p:sldId id="346" r:id="rId11"/>
    <p:sldId id="306" r:id="rId12"/>
    <p:sldId id="348" r:id="rId13"/>
    <p:sldId id="347" r:id="rId14"/>
    <p:sldId id="308" r:id="rId15"/>
    <p:sldId id="350" r:id="rId16"/>
    <p:sldId id="309" r:id="rId17"/>
    <p:sldId id="310" r:id="rId18"/>
    <p:sldId id="351" r:id="rId19"/>
    <p:sldId id="312" r:id="rId20"/>
    <p:sldId id="352" r:id="rId21"/>
    <p:sldId id="353" r:id="rId22"/>
    <p:sldId id="316" r:id="rId23"/>
    <p:sldId id="317" r:id="rId24"/>
    <p:sldId id="354" r:id="rId25"/>
    <p:sldId id="319" r:id="rId26"/>
    <p:sldId id="320" r:id="rId27"/>
    <p:sldId id="321" r:id="rId28"/>
    <p:sldId id="322" r:id="rId29"/>
    <p:sldId id="357" r:id="rId30"/>
    <p:sldId id="326" r:id="rId31"/>
    <p:sldId id="327" r:id="rId32"/>
    <p:sldId id="328" r:id="rId33"/>
    <p:sldId id="329" r:id="rId34"/>
    <p:sldId id="358" r:id="rId35"/>
    <p:sldId id="364" r:id="rId36"/>
    <p:sldId id="371" r:id="rId37"/>
    <p:sldId id="331" r:id="rId38"/>
    <p:sldId id="332" r:id="rId39"/>
    <p:sldId id="333" r:id="rId40"/>
    <p:sldId id="334" r:id="rId41"/>
    <p:sldId id="335" r:id="rId42"/>
    <p:sldId id="336" r:id="rId43"/>
    <p:sldId id="372" r:id="rId44"/>
    <p:sldId id="339" r:id="rId45"/>
    <p:sldId id="369" r:id="rId46"/>
    <p:sldId id="341" r:id="rId47"/>
    <p:sldId id="343" r:id="rId48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3C7D"/>
    <a:srgbClr val="3366FF"/>
    <a:srgbClr val="4F79FF"/>
    <a:srgbClr val="0152AB"/>
    <a:srgbClr val="014EAB"/>
    <a:srgbClr val="DE129A"/>
    <a:srgbClr val="006699"/>
    <a:srgbClr val="0434A0"/>
    <a:srgbClr val="0A1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627" autoAdjust="0"/>
    <p:restoredTop sz="95878" autoAdjust="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67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4045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62AF81C-595C-4AA7-AB6D-D564EC7D4F8C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CFA81977-0BAB-40A3-850D-A6DFBC281FDC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351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C2F848-5165-4215-BCF7-75708C9EA517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67396F6A-A24A-4691-90C2-F73A0300652E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3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89050F2-E55B-46FE-AE6F-8BC0B7600BB5}" type="slidenum">
              <a:rPr lang="en-US"/>
              <a:pPr/>
              <a:t>16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8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100A1E7-8B15-479E-8CC9-092CD7EB06C1}" type="slidenum">
              <a:rPr lang="en-US"/>
              <a:pPr/>
              <a:t>17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9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C2F848-5165-4215-BCF7-75708C9EA517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6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DE37090-77B2-4DCB-95A3-E2FFDD3821E6}" type="slidenum">
              <a:rPr lang="en-US"/>
              <a:pPr/>
              <a:t>19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C2F848-5165-4215-BCF7-75708C9EA517}" type="slidenum">
              <a:rPr lang="en-US"/>
              <a:pPr/>
              <a:t>20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09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3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A619989-CE14-4849-A30A-E8C0C9B9A011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66406CD1-06B0-4A78-A81F-9E94B7F98AF7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7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487DB80-ADDB-4839-A8B9-E66D1C83F3CF}" type="slidenum">
              <a:rPr lang="en-US"/>
              <a:pPr/>
              <a:t>23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7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C2F848-5165-4215-BCF7-75708C9EA517}" type="slidenum">
              <a:rPr lang="en-US"/>
              <a:pPr/>
              <a:t>24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5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6C95462-4963-44A7-BD6F-D0FA68F3E66B}" type="slidenum">
              <a:rPr lang="en-US"/>
              <a:pPr/>
              <a:t>25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20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F331B5B-976F-4532-8797-9C3707292C49}" type="slidenum">
              <a:rPr lang="en-US"/>
              <a:pPr/>
              <a:t>26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8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ED20E84-C4C4-432E-B26E-939EFB629742}" type="slidenum">
              <a:rPr lang="en-US"/>
              <a:pPr/>
              <a:t>27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6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BB3BCE8-045B-418D-9765-890A9FD8C28A}" type="slidenum">
              <a:rPr lang="en-US"/>
              <a:pPr/>
              <a:t>28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2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C2F848-5165-4215-BCF7-75708C9EA517}" type="slidenum">
              <a:rPr lang="en-US"/>
              <a:pPr/>
              <a:t>29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0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637BFFD-2AE9-49C9-9D7D-DB27B58D890F}" type="slidenum">
              <a:rPr lang="en-US"/>
              <a:pPr/>
              <a:t>30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32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9DD8BE9-A8A7-4DB7-989D-B873ED473E17}" type="slidenum">
              <a:rPr lang="en-US"/>
              <a:pPr/>
              <a:t>31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6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C2F848-5165-4215-BCF7-75708C9EA517}" type="slidenum">
              <a:rPr lang="en-US"/>
              <a:pPr/>
              <a:t>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4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8C288F8-A333-4623-B1E1-AE52040E8B74}" type="slidenum">
              <a:rPr lang="en-US"/>
              <a:pPr/>
              <a:t>32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2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67991F0-D6BE-4B7F-AA52-986483D230A8}" type="slidenum">
              <a:rPr lang="en-US"/>
              <a:pPr/>
              <a:t>33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6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C2F848-5165-4215-BCF7-75708C9EA517}" type="slidenum">
              <a:rPr lang="en-US"/>
              <a:pPr/>
              <a:t>34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0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00247E31-9BEA-45CB-ACDB-ADA38141926E}" type="slidenum">
              <a:rPr lang="en-US"/>
              <a:pPr/>
              <a:t>35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83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9AB6843-281D-47B3-8CE2-F5580F60C092}" type="slidenum">
              <a:rPr lang="en-US"/>
              <a:pPr/>
              <a:t>37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65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209B075-A772-411A-AD0A-A153BAD114AC}" type="slidenum">
              <a:rPr lang="en-US"/>
              <a:pPr/>
              <a:t>38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60A5343-79E5-4681-B46A-0DD18B70BB20}" type="slidenum">
              <a:rPr lang="en-US"/>
              <a:pPr/>
              <a:t>39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BD3A17B-BF2C-49B1-B519-644B0E0D57BB}" type="slidenum">
              <a:rPr lang="en-US"/>
              <a:pPr/>
              <a:t>40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6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1101284-229E-40DE-8AF9-3EA54F46C030}" type="slidenum">
              <a:rPr lang="en-US"/>
              <a:pPr/>
              <a:t>41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24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A9CADF7-DB74-4DD1-AA4D-60C9224E6747}" type="slidenum">
              <a:rPr lang="en-US"/>
              <a:pPr/>
              <a:t>42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5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9A80C0A-90EB-4416-A150-3257DD57CAA7}" type="slidenum">
              <a:rPr lang="en-US"/>
              <a:pPr/>
              <a:t>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86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F2C07BF-BE88-424D-A887-CD2A34871CA9}" type="slidenum">
              <a:rPr lang="en-US"/>
              <a:pPr/>
              <a:t>44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6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23FE09C-6966-4BBE-9486-E879B8020E43}" type="slidenum">
              <a:rPr lang="en-US"/>
              <a:pPr/>
              <a:t>45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50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0888E28-2DDC-44D1-A2F3-A026ECFADC29}" type="slidenum">
              <a:rPr lang="en-US"/>
              <a:pPr/>
              <a:t>46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75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1BF64FD4-8547-4104-A5A6-8CCECD892BD7}" type="slidenum">
              <a:rPr lang="en-US"/>
              <a:pPr/>
              <a:t>47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2C1D23F-E53F-4A3D-8012-C7E15B4E3932}" type="slidenum">
              <a:rPr lang="en-US"/>
              <a:pPr/>
              <a:t>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5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46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4E52CBB-E5F0-4BDB-A2D2-09A71229F145}" type="slidenum">
              <a:rPr lang="en-US"/>
              <a:pPr/>
              <a:t>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9B3F1F8-EAEE-499A-9B86-C28C8CDD77AD}" type="slidenum">
              <a:rPr lang="en-US"/>
              <a:pPr/>
              <a:t>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1AFDB77-BE9C-423F-BCCC-400D799C5BAB}" type="slidenum">
              <a:rPr lang="en-US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2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12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  <p:sldLayoutId id="2147483680" r:id="rId8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32212" y="1946713"/>
            <a:ext cx="5781675" cy="41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656012" y="1295400"/>
            <a:ext cx="4419600" cy="510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47571" y="2362201"/>
            <a:ext cx="5859171" cy="1881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12:</a:t>
            </a:r>
          </a:p>
          <a:p>
            <a:pPr algn="l" eaLnBrk="0" hangingPunct="0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Managing </a:t>
            </a: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Customer      </a:t>
            </a:r>
          </a:p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   Relationships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&amp;</a:t>
            </a:r>
          </a:p>
          <a:p>
            <a:pPr algn="l" eaLnBrk="0" hangingPunct="0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   Building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Loyalty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Measuring </a:t>
            </a:r>
            <a:r>
              <a:rPr lang="en-US" dirty="0"/>
              <a:t>Customer Equity:</a:t>
            </a:r>
            <a:br>
              <a:rPr lang="en-US" dirty="0"/>
            </a:br>
            <a:r>
              <a:rPr lang="en-US" dirty="0"/>
              <a:t>Lifetime Value of Each Customer</a:t>
            </a:r>
            <a:br>
              <a:rPr lang="en-US" dirty="0"/>
            </a:b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Value of referrals </a:t>
            </a:r>
          </a:p>
          <a:p>
            <a:pPr lvl="1"/>
            <a:r>
              <a:rPr lang="en-US" dirty="0"/>
              <a:t>Percentage of customers influenced by other customers</a:t>
            </a:r>
          </a:p>
          <a:p>
            <a:pPr lvl="1"/>
            <a:r>
              <a:rPr lang="en-US" dirty="0"/>
              <a:t>Other marketing activities that drew the firm to an individual’s attention</a:t>
            </a:r>
          </a:p>
          <a:p>
            <a:r>
              <a:rPr lang="en-US" dirty="0"/>
              <a:t>Net Present Value </a:t>
            </a:r>
          </a:p>
          <a:p>
            <a:pPr lvl="1"/>
            <a:r>
              <a:rPr lang="en-US" dirty="0"/>
              <a:t>Sum anticipated annual values (future profits) </a:t>
            </a:r>
          </a:p>
          <a:p>
            <a:pPr lvl="1"/>
            <a:r>
              <a:rPr lang="en-US" dirty="0"/>
              <a:t>Suitably discounted each year into the future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Gap Between Actual and Potential Customer Value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What is current purchasing behavior of customers in each target segment?  </a:t>
            </a:r>
          </a:p>
          <a:p>
            <a:r>
              <a:rPr lang="en-US" sz="2200" dirty="0" smtClean="0"/>
              <a:t>What would be impact on sales and profits if they:</a:t>
            </a:r>
          </a:p>
          <a:p>
            <a:pPr lvl="1"/>
            <a:r>
              <a:rPr lang="en-US" sz="1800" dirty="0" smtClean="0"/>
              <a:t>buy all services offered by the firm, </a:t>
            </a:r>
          </a:p>
          <a:p>
            <a:pPr lvl="1"/>
            <a:r>
              <a:rPr lang="en-US" sz="1800" dirty="0" smtClean="0"/>
              <a:t>use these to the exclusion of any purchases from competitors, </a:t>
            </a:r>
          </a:p>
          <a:p>
            <a:pPr lvl="1"/>
            <a:r>
              <a:rPr lang="en-US" sz="1800" dirty="0" smtClean="0"/>
              <a:t>pay full price? </a:t>
            </a:r>
          </a:p>
          <a:p>
            <a:r>
              <a:rPr lang="en-US" sz="2200" dirty="0" smtClean="0"/>
              <a:t>How long, on average, do customers remain with firm?  </a:t>
            </a:r>
          </a:p>
          <a:p>
            <a:r>
              <a:rPr lang="en-US" sz="2200" dirty="0" smtClean="0"/>
              <a:t>What impact would it have if they remained customers for life? </a:t>
            </a: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Customers Loyal?</a:t>
            </a:r>
            <a:br>
              <a:rPr lang="en-US" dirty="0" smtClean="0"/>
            </a:br>
            <a:r>
              <a:rPr lang="en-US" dirty="0" smtClean="0"/>
              <a:t> (Service Insights 12.1)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body" idx="10"/>
          </p:nvPr>
        </p:nvSpPr>
        <p:spPr>
          <a:xfrm>
            <a:off x="303212" y="2743200"/>
            <a:ext cx="9372600" cy="3657600"/>
          </a:xfrm>
        </p:spPr>
        <p:txBody>
          <a:bodyPr numCol="2"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Confidence benefits</a:t>
            </a:r>
          </a:p>
          <a:p>
            <a:pPr lvl="2">
              <a:buFontTx/>
              <a:buChar char="-"/>
              <a:tabLst>
                <a:tab pos="1601788" algn="l"/>
              </a:tabLst>
            </a:pPr>
            <a:r>
              <a:rPr lang="en-US" b="0" i="0" dirty="0" smtClean="0"/>
              <a:t>Confidence in correct 	performance</a:t>
            </a:r>
          </a:p>
          <a:p>
            <a:pPr lvl="2">
              <a:buFontTx/>
              <a:buChar char="-"/>
            </a:pPr>
            <a:r>
              <a:rPr lang="en-US" b="0" i="0" dirty="0" smtClean="0"/>
              <a:t>Ability to trust the 	provider</a:t>
            </a:r>
          </a:p>
          <a:p>
            <a:pPr lvl="2">
              <a:buFontTx/>
              <a:buChar char="-"/>
            </a:pPr>
            <a:r>
              <a:rPr lang="en-US" b="0" i="0" dirty="0" smtClean="0"/>
              <a:t>Lower anxiety when 	purchasing</a:t>
            </a:r>
          </a:p>
          <a:p>
            <a:pPr lvl="2">
              <a:buFontTx/>
              <a:buChar char="-"/>
            </a:pPr>
            <a:r>
              <a:rPr lang="en-US" b="0" i="0" dirty="0" smtClean="0"/>
              <a:t>Knowing what to expect 	and receive </a:t>
            </a:r>
            <a:r>
              <a:rPr lang="en-US" b="0" i="0" dirty="0"/>
              <a:t>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Social </a:t>
            </a:r>
            <a:r>
              <a:rPr lang="en-US" dirty="0">
                <a:solidFill>
                  <a:srgbClr val="FF0000"/>
                </a:solidFill>
              </a:rPr>
              <a:t>benefits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Tx/>
              <a:buChar char="-"/>
            </a:pPr>
            <a:r>
              <a:rPr lang="en-US" b="0" i="0" dirty="0" smtClean="0"/>
              <a:t>Mutual </a:t>
            </a:r>
            <a:r>
              <a:rPr lang="en-US" b="0" i="0" dirty="0"/>
              <a:t>recognition and</a:t>
            </a:r>
            <a:r>
              <a:rPr lang="en-US" b="0" i="0" dirty="0" smtClean="0"/>
              <a:t> 	friendship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Special </a:t>
            </a:r>
            <a:r>
              <a:rPr lang="en-US" dirty="0">
                <a:solidFill>
                  <a:srgbClr val="FF0000"/>
                </a:solidFill>
              </a:rPr>
              <a:t>treatment</a:t>
            </a:r>
          </a:p>
          <a:p>
            <a:pPr lvl="2"/>
            <a:r>
              <a:rPr lang="en-US" b="0" i="0" dirty="0"/>
              <a:t>-   Better price</a:t>
            </a:r>
          </a:p>
          <a:p>
            <a:pPr marL="1828800" lvl="2" indent="-222250">
              <a:tabLst>
                <a:tab pos="1828800" algn="l"/>
              </a:tabLst>
            </a:pPr>
            <a:r>
              <a:rPr lang="en-US" b="0" i="0" dirty="0"/>
              <a:t>-   Discounts not available</a:t>
            </a:r>
            <a:r>
              <a:rPr lang="en-US" b="0" i="0" dirty="0" smtClean="0"/>
              <a:t> 	 to </a:t>
            </a:r>
            <a:r>
              <a:rPr lang="en-US" b="0" i="0" dirty="0"/>
              <a:t>most </a:t>
            </a:r>
            <a:r>
              <a:rPr lang="en-US" b="0" i="0" dirty="0" smtClean="0"/>
              <a:t>customers</a:t>
            </a:r>
          </a:p>
          <a:p>
            <a:pPr lvl="2"/>
            <a:r>
              <a:rPr lang="en-US" b="0" i="0" dirty="0"/>
              <a:t>-   Extra services</a:t>
            </a:r>
          </a:p>
          <a:p>
            <a:pPr lvl="2"/>
            <a:r>
              <a:rPr lang="en-US" b="0" i="0" dirty="0"/>
              <a:t>-   Higher priority </a:t>
            </a:r>
            <a:r>
              <a:rPr lang="en-US" b="0" i="0" dirty="0" smtClean="0"/>
              <a:t>when      	     </a:t>
            </a:r>
            <a:r>
              <a:rPr b="0" i="0" dirty="0" smtClean="0"/>
              <a:t>      </a:t>
            </a:r>
            <a:r>
              <a:rPr lang="en-US" b="0" i="0" dirty="0" smtClean="0"/>
              <a:t>there </a:t>
            </a:r>
            <a:r>
              <a:rPr lang="en-US" b="0" i="0" dirty="0"/>
              <a:t>is a wait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7012" y="1447800"/>
            <a:ext cx="96758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 defTabSz="869950"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sz="24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 stay loyal when we create value for them</a:t>
            </a:r>
          </a:p>
          <a:p>
            <a:pPr marL="457200" indent="-457200" algn="l" defTabSz="869950"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sz="2400" b="1" dirty="0" smtClean="0">
                <a:solidFill>
                  <a:srgbClr val="013C7D"/>
                </a:solidFill>
                <a:latin typeface="Helvetica"/>
                <a:cs typeface="Helvetica"/>
              </a:rPr>
              <a:t>Value can be created for customers through:</a:t>
            </a:r>
            <a:endParaRPr lang="en-US" sz="2400" b="1" kern="0" dirty="0" smtClean="0">
              <a:solidFill>
                <a:srgbClr val="013C7D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Understanding the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Customer-Firm Relationship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Marketing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2" y="1981200"/>
            <a:ext cx="4495799" cy="4800600"/>
          </a:xfrm>
        </p:spPr>
        <p:txBody>
          <a:bodyPr/>
          <a:lstStyle/>
          <a:p>
            <a:r>
              <a:rPr lang="en-US" dirty="0" smtClean="0"/>
              <a:t>Transactional Marketing</a:t>
            </a:r>
          </a:p>
          <a:p>
            <a:pPr lvl="1"/>
            <a:r>
              <a:rPr lang="en-US" dirty="0" smtClean="0"/>
              <a:t>One transaction or a series of transactions does not necessarily constitute a relationship </a:t>
            </a:r>
          </a:p>
          <a:p>
            <a:pPr lvl="1"/>
            <a:r>
              <a:rPr lang="en-US" dirty="0" smtClean="0"/>
              <a:t>Requires mutual recognition and knowledge between the parties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30094" y="1371600"/>
            <a:ext cx="9242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7000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endParaRPr lang="en-US" sz="2400" i="1"/>
          </a:p>
        </p:txBody>
      </p:sp>
      <p:pic>
        <p:nvPicPr>
          <p:cNvPr id="6" name="Picture 5" descr="fig12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1412" y="2057400"/>
            <a:ext cx="4683006" cy="33432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Marketing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Marketing that creates </a:t>
            </a:r>
            <a:r>
              <a:rPr lang="en-US" dirty="0">
                <a:solidFill>
                  <a:srgbClr val="FF6600"/>
                </a:solidFill>
              </a:rPr>
              <a:t>extended relationships </a:t>
            </a:r>
            <a:r>
              <a:rPr lang="en-US" dirty="0" smtClean="0"/>
              <a:t>with customers</a:t>
            </a:r>
          </a:p>
          <a:p>
            <a:r>
              <a:rPr lang="en-US" dirty="0" smtClean="0"/>
              <a:t>Database </a:t>
            </a:r>
            <a:r>
              <a:rPr lang="en-US" dirty="0"/>
              <a:t>Marketing: </a:t>
            </a:r>
          </a:p>
          <a:p>
            <a:pPr lvl="1"/>
            <a:r>
              <a:rPr lang="en-US" dirty="0"/>
              <a:t>Includes market transaction and information exchange </a:t>
            </a:r>
          </a:p>
          <a:p>
            <a:pPr lvl="1"/>
            <a:r>
              <a:rPr lang="en-US" dirty="0"/>
              <a:t>Technology is used to</a:t>
            </a:r>
            <a:endParaRPr lang="en-US" dirty="0" smtClean="0"/>
          </a:p>
          <a:p>
            <a:pPr lvl="2">
              <a:buAutoNum type="arabicParenBoth"/>
            </a:pPr>
            <a:r>
              <a:rPr lang="en-US" i="0" dirty="0"/>
              <a:t>I</a:t>
            </a:r>
            <a:r>
              <a:rPr lang="en-US" i="0" dirty="0" smtClean="0"/>
              <a:t>dentify </a:t>
            </a:r>
            <a:r>
              <a:rPr lang="en-US" i="0" dirty="0"/>
              <a:t>and build database of current and potential </a:t>
            </a:r>
            <a:r>
              <a:rPr lang="en-US" i="0" dirty="0" smtClean="0"/>
              <a:t>customers</a:t>
            </a:r>
          </a:p>
          <a:p>
            <a:pPr lvl="2">
              <a:buAutoNum type="arabicParenBoth"/>
            </a:pPr>
            <a:r>
              <a:rPr lang="en-US" i="0" dirty="0" smtClean="0"/>
              <a:t>Deliver </a:t>
            </a:r>
            <a:r>
              <a:rPr lang="en-US" i="0" dirty="0"/>
              <a:t>differentiated messages based on customers’</a:t>
            </a:r>
            <a:r>
              <a:rPr lang="en-US" i="0" dirty="0" smtClean="0"/>
              <a:t> 	characteristics </a:t>
            </a:r>
          </a:p>
          <a:p>
            <a:pPr lvl="2">
              <a:buAutoNum type="arabicParenBoth"/>
            </a:pPr>
            <a:r>
              <a:rPr lang="en-US" i="0" dirty="0"/>
              <a:t>T</a:t>
            </a:r>
            <a:r>
              <a:rPr lang="en-US" i="0" dirty="0" smtClean="0"/>
              <a:t>rack </a:t>
            </a:r>
            <a:r>
              <a:rPr lang="en-US" i="0" dirty="0"/>
              <a:t>each relationship to monitor cost of acquiring that customer</a:t>
            </a:r>
            <a:r>
              <a:rPr lang="en-US" i="0" dirty="0" smtClean="0"/>
              <a:t> 	and </a:t>
            </a:r>
            <a:r>
              <a:rPr lang="en-US" i="0" dirty="0"/>
              <a:t>lifetime value of resulting purchases 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Marketing 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Interaction Marketing: </a:t>
            </a:r>
          </a:p>
          <a:p>
            <a:pPr lvl="1"/>
            <a:r>
              <a:rPr lang="en-US" dirty="0" smtClean="0"/>
              <a:t>Face-to-face interaction between customers and supplier’s representatives</a:t>
            </a:r>
          </a:p>
          <a:p>
            <a:pPr lvl="1"/>
            <a:r>
              <a:rPr lang="en-US" dirty="0" smtClean="0"/>
              <a:t>Value is added by people and social processes </a:t>
            </a:r>
          </a:p>
          <a:p>
            <a:pPr lvl="1"/>
            <a:r>
              <a:rPr lang="en-US" dirty="0" smtClean="0"/>
              <a:t>Increasing use of technologies make maintaining relationships with customers a challenge</a:t>
            </a:r>
          </a:p>
          <a:p>
            <a:pPr lvl="2"/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self service technology, interactive website, call centers </a:t>
            </a:r>
          </a:p>
          <a:p>
            <a:r>
              <a:rPr lang="en-US" dirty="0" smtClean="0"/>
              <a:t>Network Marketing: </a:t>
            </a:r>
          </a:p>
          <a:p>
            <a:pPr lvl="1"/>
            <a:r>
              <a:rPr lang="en-US" dirty="0" smtClean="0"/>
              <a:t>Common in B2B context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ompanies commit resources to develop positions in a network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with </a:t>
            </a:r>
            <a:r>
              <a:rPr lang="en-US" dirty="0" smtClean="0"/>
              <a:t>Customers</a:t>
            </a:r>
            <a:endParaRPr lang="en-US" dirty="0"/>
          </a:p>
        </p:txBody>
      </p:sp>
      <p:graphicFrame>
        <p:nvGraphicFramePr>
          <p:cNvPr id="42112" name="Group 128"/>
          <p:cNvGraphicFramePr>
            <a:graphicFrameLocks noGrp="1"/>
          </p:cNvGraphicFramePr>
          <p:nvPr>
            <p:ph sz="half" idx="4294967295"/>
          </p:nvPr>
        </p:nvGraphicFramePr>
        <p:xfrm>
          <a:off x="1217612" y="2861106"/>
          <a:ext cx="7467601" cy="2701493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2417396"/>
                <a:gridCol w="2474574"/>
                <a:gridCol w="2575631"/>
              </a:tblGrid>
              <a:tr h="584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Nature of Service Delivery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0105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Membership Relationship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Formal Relationship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9028" marR="99028" horzOverflow="overflow"/>
                </a:tc>
              </a:tr>
              <a:tr h="10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Continuous 	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TV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 Policy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 enrollment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Station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Lighthouse</a:t>
                      </a:r>
                    </a:p>
                  </a:txBody>
                  <a:tcPr marL="99028" marR="99028" horzOverflow="overflow"/>
                </a:tc>
              </a:tr>
              <a:tr h="10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Discrete Transactions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0105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Subscriber phone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Theater subscription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Warranty repair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 Phone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Movie Theatre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Transport</a:t>
                      </a: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2105" name="Text Box 121"/>
          <p:cNvSpPr txBox="1">
            <a:spLocks noChangeArrowheads="1"/>
          </p:cNvSpPr>
          <p:nvPr/>
        </p:nvSpPr>
        <p:spPr bwMode="auto">
          <a:xfrm>
            <a:off x="1827212" y="1676400"/>
            <a:ext cx="63543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rPr>
              <a:t>Type of Relationship Between the Service</a:t>
            </a:r>
          </a:p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rPr>
              <a:t>Organization and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rPr>
              <a:t> its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rPr>
              <a:t>Customers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Wheel of Loyalty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Wheel of Loyalty </a:t>
            </a:r>
            <a:endParaRPr lang="en-US" sz="2000" b="0" dirty="0">
              <a:latin typeface="Book Antiqua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068321" y="1295400"/>
            <a:ext cx="4834504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>
              <a:latin typeface="Book Antiqua" pitchFamily="18" charset="0"/>
            </a:endParaRPr>
          </a:p>
        </p:txBody>
      </p:sp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1217612" y="1295400"/>
            <a:ext cx="7467599" cy="5235575"/>
            <a:chOff x="767" y="624"/>
            <a:chExt cx="4512" cy="3538"/>
          </a:xfrm>
        </p:grpSpPr>
        <p:pic>
          <p:nvPicPr>
            <p:cNvPr id="34" name="Picture 33" descr="PPT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" y="624"/>
              <a:ext cx="4512" cy="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15" y="3888"/>
              <a:ext cx="115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12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200" dirty="0" smtClean="0"/>
              <a:t>The Search for Customer Loyalty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Understanding the Customer-Firm Relationship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The Wheel of Loyalty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Building a Foundation for Loyalty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Strategies for Building Loyalty Bonds with Customers and Reducing Customers</a:t>
            </a:r>
            <a:r>
              <a:rPr sz="2200" dirty="0" smtClean="0"/>
              <a:t>'</a:t>
            </a:r>
            <a:r>
              <a:rPr lang="en-US" sz="2200" dirty="0" smtClean="0"/>
              <a:t> Defections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CRM: Customer Relationship Management</a:t>
            </a:r>
            <a:endParaRPr lang="en-US" sz="22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Building a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Foundation for Loyalty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the Right Customers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76400"/>
            <a:ext cx="93726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 smtClean="0"/>
              <a:t>Target the right customer</a:t>
            </a:r>
          </a:p>
          <a:p>
            <a:pPr lvl="1"/>
            <a:r>
              <a:rPr lang="en-US" sz="1800" dirty="0" smtClean="0"/>
              <a:t>How do customer needs relate to operations elements?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How can service personnel meet expectations of different customers?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Can company match or exceed competing services that are directed at same types of customers?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Focus on number of customers served</a:t>
            </a:r>
            <a:r>
              <a:rPr lang="en-US" sz="2200" dirty="0" smtClean="0"/>
              <a:t> and value </a:t>
            </a:r>
            <a:r>
              <a:rPr lang="en-US" sz="2200" dirty="0"/>
              <a:t>of each customer </a:t>
            </a:r>
          </a:p>
          <a:p>
            <a:pPr lvl="1"/>
            <a:r>
              <a:rPr lang="en-US" sz="1800" dirty="0"/>
              <a:t>Some customers more profitable than others in the short term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Others may have room for long-term growth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“Right customers” are not always high spenders</a:t>
            </a:r>
          </a:p>
          <a:p>
            <a:pPr lvl="1"/>
            <a:r>
              <a:rPr lang="en-US" sz="1800" dirty="0"/>
              <a:t>Can</a:t>
            </a:r>
            <a:r>
              <a:rPr lang="en-US" sz="1800" dirty="0" smtClean="0"/>
              <a:t> be a </a:t>
            </a:r>
            <a:r>
              <a:rPr lang="en-US" sz="1800" dirty="0"/>
              <a:t>large group of people that no other supplier is serving </a:t>
            </a:r>
            <a:r>
              <a:rPr lang="en-US" sz="1800" dirty="0" smtClean="0"/>
              <a:t>well</a:t>
            </a:r>
            <a:endParaRPr lang="en-US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</a:t>
            </a:r>
            <a:r>
              <a:rPr lang="en-US" dirty="0" err="1"/>
              <a:t>Tiering</a:t>
            </a:r>
            <a:r>
              <a:rPr lang="en-US" dirty="0"/>
              <a:t> of Service  </a:t>
            </a:r>
            <a:br>
              <a:rPr lang="en-US" dirty="0"/>
            </a:br>
            <a:r>
              <a:rPr lang="en-US" dirty="0"/>
              <a:t>The Customer </a:t>
            </a:r>
            <a:r>
              <a:rPr lang="en-US" dirty="0" smtClean="0"/>
              <a:t>Pyramid</a:t>
            </a:r>
            <a:endParaRPr lang="en-US" sz="2000" b="0" dirty="0"/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141412" y="1714500"/>
            <a:ext cx="7924799" cy="4610100"/>
            <a:chOff x="383" y="720"/>
            <a:chExt cx="5472" cy="3384"/>
          </a:xfrm>
        </p:grpSpPr>
        <p:pic>
          <p:nvPicPr>
            <p:cNvPr id="22" name="Picture 21" descr="PPT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" y="720"/>
              <a:ext cx="5472" cy="3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647" y="3072"/>
              <a:ext cx="1728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Customer Satisfaction </a:t>
            </a:r>
            <a:br>
              <a:rPr lang="en-US" dirty="0" smtClean="0"/>
            </a:br>
            <a:r>
              <a:rPr lang="en-US" dirty="0" smtClean="0"/>
              <a:t>Loyalty Relationship </a:t>
            </a:r>
            <a:endParaRPr lang="en-US" dirty="0"/>
          </a:p>
        </p:txBody>
      </p:sp>
      <p:grpSp>
        <p:nvGrpSpPr>
          <p:cNvPr id="51" name="Group 54"/>
          <p:cNvGrpSpPr>
            <a:grpSpLocks/>
          </p:cNvGrpSpPr>
          <p:nvPr/>
        </p:nvGrpSpPr>
        <p:grpSpPr bwMode="auto">
          <a:xfrm>
            <a:off x="1446212" y="1943235"/>
            <a:ext cx="7247467" cy="4610100"/>
            <a:chOff x="323" y="804"/>
            <a:chExt cx="5136" cy="3384"/>
          </a:xfrm>
        </p:grpSpPr>
        <p:pic>
          <p:nvPicPr>
            <p:cNvPr id="52" name="Picture 52" descr="PPT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" y="804"/>
              <a:ext cx="5136" cy="3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31" y="3456"/>
              <a:ext cx="336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Strategies for Building Loyalty Bonds with Customers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Developing Loyalty Bonds with Customers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5181599" cy="4800600"/>
          </a:xfrm>
        </p:spPr>
        <p:txBody>
          <a:bodyPr/>
          <a:lstStyle/>
          <a:p>
            <a:r>
              <a:rPr lang="en-US" dirty="0" smtClean="0"/>
              <a:t>Deepening the relationship</a:t>
            </a:r>
          </a:p>
          <a:p>
            <a:pPr lvl="1"/>
            <a:r>
              <a:rPr lang="en-US" dirty="0" smtClean="0"/>
              <a:t>Bundling/Cross-selling services makes switching a major effort that customer is unwilling to undertake</a:t>
            </a:r>
          </a:p>
          <a:p>
            <a:pPr lvl="1"/>
            <a:r>
              <a:rPr lang="en-US" dirty="0" smtClean="0"/>
              <a:t>Customers benefit from consolidating their purchasing of various services from the same provider</a:t>
            </a:r>
          </a:p>
          <a:p>
            <a:pPr lvl="2"/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One-stop-shopping, 	potentially higher service 	levels</a:t>
            </a:r>
          </a:p>
          <a:p>
            <a:pPr lvl="2"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igher service tiers</a:t>
            </a:r>
            <a:r>
              <a:rPr dirty="0"/>
              <a:t>,</a:t>
            </a:r>
            <a:r>
              <a:rPr lang="en-US" dirty="0" smtClean="0"/>
              <a:t> etc</a:t>
            </a:r>
            <a:r>
              <a:rPr dirty="0" smtClean="0"/>
              <a:t>.</a:t>
            </a:r>
            <a:endParaRPr lang="en-US" dirty="0"/>
          </a:p>
        </p:txBody>
      </p:sp>
      <p:pic>
        <p:nvPicPr>
          <p:cNvPr id="5" name="Picture 4" descr="fig12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412" y="2514600"/>
            <a:ext cx="4267662" cy="29749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Developing Loyalty Bonds with Customers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200" dirty="0" smtClean="0"/>
              <a:t>Reward Based Bonds: Incentives that offer rewards based on frequency of purchase, value of purchase, or combination of both </a:t>
            </a:r>
          </a:p>
          <a:p>
            <a:pPr lvl="1"/>
            <a:r>
              <a:rPr lang="en-US" dirty="0" smtClean="0"/>
              <a:t>Financial bonds</a:t>
            </a:r>
          </a:p>
          <a:p>
            <a:pPr marL="1882775" lvl="2" indent="-276225">
              <a:tabLst>
                <a:tab pos="1882775" algn="l"/>
              </a:tabLst>
            </a:pPr>
            <a:r>
              <a:rPr lang="en-US" b="0" i="0" dirty="0" smtClean="0"/>
              <a:t>-   Discounts on purchases, loyalty program rewards (e.g.</a:t>
            </a:r>
            <a:r>
              <a:rPr b="0" i="0" dirty="0" smtClean="0"/>
              <a:t>,</a:t>
            </a:r>
            <a:r>
              <a:rPr lang="en-US" b="0" i="0" dirty="0" smtClean="0"/>
              <a:t> frequent  	    fl</a:t>
            </a:r>
            <a:r>
              <a:rPr b="0" i="0" dirty="0" smtClean="0"/>
              <a:t>y</a:t>
            </a:r>
            <a:r>
              <a:rPr lang="en-US" b="0" i="0" dirty="0" err="1" smtClean="0"/>
              <a:t>er</a:t>
            </a:r>
            <a:r>
              <a:rPr lang="en-US" b="0" i="0" dirty="0" smtClean="0"/>
              <a:t> miles), cash-back programs</a:t>
            </a:r>
          </a:p>
          <a:p>
            <a:pPr lvl="1"/>
            <a:r>
              <a:rPr lang="en-US" dirty="0" smtClean="0"/>
              <a:t>Non-financial rewards</a:t>
            </a:r>
          </a:p>
          <a:p>
            <a:pPr lvl="2"/>
            <a:r>
              <a:rPr lang="en-US" b="0" i="0" dirty="0" smtClean="0"/>
              <a:t>-   Priority to loyalty program members for waitlists and queues in call  	    </a:t>
            </a:r>
            <a:r>
              <a:rPr b="0" i="0" dirty="0" smtClean="0"/>
              <a:t>      </a:t>
            </a:r>
            <a:r>
              <a:rPr lang="en-US" b="0" i="0" dirty="0" smtClean="0"/>
              <a:t>centers; higher baggage allowances, priority upgrading </a:t>
            </a:r>
          </a:p>
          <a:p>
            <a:pPr lvl="1"/>
            <a:r>
              <a:rPr lang="en-US" dirty="0" smtClean="0"/>
              <a:t>Intangible rewards</a:t>
            </a:r>
          </a:p>
          <a:p>
            <a:pPr lvl="2"/>
            <a:r>
              <a:rPr lang="en-US" b="0" i="0" dirty="0" smtClean="0"/>
              <a:t>-   Special recognition and appreciation, tiered loyalty programs</a:t>
            </a:r>
          </a:p>
          <a:p>
            <a:r>
              <a:rPr lang="en-US" sz="2200" dirty="0" smtClean="0"/>
              <a:t>Reward-based loyalty programs are relatively easy to copy and rarely provide a sustained competitive advantage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Developing Loyalty Bonds with Customers 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Social Bonds </a:t>
            </a:r>
          </a:p>
          <a:p>
            <a:pPr lvl="1"/>
            <a:r>
              <a:rPr lang="en-US" dirty="0" smtClean="0"/>
              <a:t>Based on personal relationships between providers and customers </a:t>
            </a:r>
          </a:p>
          <a:p>
            <a:pPr lvl="1"/>
            <a:r>
              <a:rPr lang="en-US" dirty="0" smtClean="0"/>
              <a:t>Harder to </a:t>
            </a:r>
            <a:r>
              <a:rPr lang="en-US" dirty="0" err="1" smtClean="0"/>
              <a:t>buil</a:t>
            </a:r>
            <a:r>
              <a:rPr dirty="0" smtClean="0"/>
              <a:t>d</a:t>
            </a:r>
            <a:r>
              <a:rPr lang="en-US" dirty="0" smtClean="0"/>
              <a:t> and imitate and thus, better chance of retention in the long term</a:t>
            </a:r>
          </a:p>
          <a:p>
            <a:r>
              <a:rPr lang="en-US" dirty="0" smtClean="0"/>
              <a:t>Customization Bonds</a:t>
            </a:r>
          </a:p>
          <a:p>
            <a:pPr lvl="1"/>
            <a:r>
              <a:rPr lang="en-US" dirty="0" smtClean="0"/>
              <a:t>Customized service for loyal customers</a:t>
            </a:r>
          </a:p>
          <a:p>
            <a:pPr lvl="2"/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Starbucks</a:t>
            </a:r>
          </a:p>
          <a:p>
            <a:pPr lvl="1"/>
            <a:r>
              <a:rPr lang="en-US" dirty="0" smtClean="0"/>
              <a:t>Customers may find it hard to adjust to another service provider who cannot customize service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Developing Loyalty Bonds with Customers 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Structural Bonds</a:t>
            </a:r>
          </a:p>
          <a:p>
            <a:pPr lvl="1"/>
            <a:r>
              <a:rPr lang="en-US" dirty="0" smtClean="0"/>
              <a:t>Mostly seen in B2B settings</a:t>
            </a:r>
          </a:p>
          <a:p>
            <a:pPr lvl="1"/>
            <a:r>
              <a:rPr lang="en-US" dirty="0" smtClean="0"/>
              <a:t>Align customers</a:t>
            </a:r>
            <a:r>
              <a:rPr dirty="0" smtClean="0"/>
              <a:t>'</a:t>
            </a:r>
            <a:r>
              <a:rPr lang="en-US" dirty="0" smtClean="0"/>
              <a:t> way of doing things with supplier’s own processes</a:t>
            </a:r>
          </a:p>
          <a:p>
            <a:pPr marL="1882775" lvl="2" indent="-276225"/>
            <a:r>
              <a:rPr lang="en-US" dirty="0" smtClean="0"/>
              <a:t>-   Joint investments in projects and sharing of information, processes and equipment</a:t>
            </a:r>
          </a:p>
          <a:p>
            <a:pPr lvl="1"/>
            <a:r>
              <a:rPr lang="en-US" dirty="0" smtClean="0"/>
              <a:t>Can be seen in B2C environment too</a:t>
            </a:r>
          </a:p>
          <a:p>
            <a:pPr marL="1882775" lvl="2" indent="-276225"/>
            <a:r>
              <a:rPr lang="en-US" dirty="0"/>
              <a:t>-   Airlines - SMS check-in, SMS </a:t>
            </a:r>
            <a:r>
              <a:rPr lang="en-US" dirty="0" err="1" smtClean="0"/>
              <a:t>e</a:t>
            </a:r>
            <a:r>
              <a:rPr dirty="0" smtClean="0"/>
              <a:t>-</a:t>
            </a:r>
            <a:r>
              <a:rPr lang="en-US" dirty="0" smtClean="0"/>
              <a:t>mail </a:t>
            </a:r>
            <a:r>
              <a:rPr lang="en-US" dirty="0"/>
              <a:t>alerts for flight arrival and </a:t>
            </a:r>
            <a:r>
              <a:rPr lang="en-US" dirty="0" smtClean="0"/>
              <a:t>departure </a:t>
            </a:r>
            <a:r>
              <a:rPr lang="en-US" dirty="0"/>
              <a:t>times</a:t>
            </a:r>
          </a:p>
          <a:p>
            <a:pPr lvl="1"/>
            <a:r>
              <a:rPr lang="en-US" dirty="0" smtClean="0"/>
              <a:t>Difficult for competition to draw customers away when they have integrated their way of doing things with existing supplier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Strategies for Reducing Customer Defections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Search for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 Loyalty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Analyze Customer Defections and Monitor Declining Accounts 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Understand reasons for customer switching</a:t>
            </a:r>
          </a:p>
          <a:p>
            <a:r>
              <a:rPr lang="en-US" dirty="0" smtClean="0"/>
              <a:t>Churn Diagnostics</a:t>
            </a:r>
          </a:p>
          <a:p>
            <a:pPr lvl="1"/>
            <a:r>
              <a:rPr lang="en-US" dirty="0" smtClean="0"/>
              <a:t>Analysis of data warehouse information on churned and declining customers</a:t>
            </a:r>
          </a:p>
          <a:p>
            <a:pPr lvl="1"/>
            <a:r>
              <a:rPr lang="en-US" dirty="0" smtClean="0"/>
              <a:t>Exit interviews: </a:t>
            </a:r>
          </a:p>
          <a:p>
            <a:pPr lvl="2"/>
            <a:r>
              <a:rPr lang="en-US" b="0" i="0" dirty="0" smtClean="0"/>
              <a:t>-   Ask a short set of questions when customer cancels account;          	    		  in-depth interviews of former customers by third party agency</a:t>
            </a:r>
          </a:p>
          <a:p>
            <a:pPr lvl="1"/>
            <a:r>
              <a:rPr lang="en-US" dirty="0" smtClean="0"/>
              <a:t>Churn Alert Systems: </a:t>
            </a:r>
          </a:p>
          <a:p>
            <a:pPr lvl="2"/>
            <a:r>
              <a:rPr lang="en-US" dirty="0" smtClean="0"/>
              <a:t>-   </a:t>
            </a:r>
            <a:r>
              <a:rPr lang="en-US" b="0" i="0" dirty="0" smtClean="0"/>
              <a:t>Monitor activity in individual customer accounts to predict 	   		     impending customer switching</a:t>
            </a:r>
          </a:p>
          <a:p>
            <a:pPr lvl="2"/>
            <a:r>
              <a:rPr lang="en-US" b="0" i="0" dirty="0" smtClean="0"/>
              <a:t>-   Proactive detention efforts – send voucher, customer service 	  	     representative calls customer</a:t>
            </a:r>
            <a:endParaRPr lang="en-US" b="0" i="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Drives Customers to Switch?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751012" y="1447800"/>
            <a:ext cx="6248401" cy="5029200"/>
            <a:chOff x="863" y="624"/>
            <a:chExt cx="4368" cy="3504"/>
          </a:xfrm>
        </p:grpSpPr>
        <p:pic>
          <p:nvPicPr>
            <p:cNvPr id="29" name="Picture 26" descr="PPT2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1" y="624"/>
              <a:ext cx="4320" cy="35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863" y="3264"/>
              <a:ext cx="384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Key Churn Drivers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 smtClean="0"/>
              <a:t>Delivery quality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Minimize inconvenience and non-monetary costs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Fair and transparent pricing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Industry specific drivers</a:t>
            </a:r>
          </a:p>
          <a:p>
            <a:pPr lvl="1">
              <a:spcBef>
                <a:spcPts val="1800"/>
              </a:spcBef>
            </a:pPr>
            <a:r>
              <a:rPr lang="en-US" b="0" dirty="0" smtClean="0"/>
              <a:t>Cellular phone industry: handset replacement a common </a:t>
            </a:r>
            <a:r>
              <a:rPr lang="en-US" b="0" dirty="0" err="1" smtClean="0"/>
              <a:t>reaso</a:t>
            </a:r>
            <a:r>
              <a:rPr b="0" dirty="0"/>
              <a:t>n</a:t>
            </a:r>
            <a:r>
              <a:rPr lang="en-US" b="0" dirty="0" smtClean="0"/>
              <a:t> for subscribers discontinuing services – offer proactive handset replacement programs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Reactive measures</a:t>
            </a:r>
          </a:p>
          <a:p>
            <a:pPr lvl="1">
              <a:spcBef>
                <a:spcPts val="1800"/>
              </a:spcBef>
            </a:pPr>
            <a:r>
              <a:rPr lang="en-US" b="0" dirty="0"/>
              <a:t>Save teams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Ways to Reduce Churn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Implement Effective Complaint Handling and Service Recovery Procedures</a:t>
            </a:r>
          </a:p>
          <a:p>
            <a:r>
              <a:rPr lang="en-US" dirty="0" smtClean="0"/>
              <a:t>Increase Switching Costs</a:t>
            </a:r>
          </a:p>
          <a:p>
            <a:pPr lvl="1"/>
            <a:r>
              <a:rPr lang="en-US" dirty="0" smtClean="0"/>
              <a:t>Natural switching costs </a:t>
            </a:r>
          </a:p>
          <a:p>
            <a:pPr lvl="2"/>
            <a:r>
              <a:rPr lang="en-US" dirty="0" smtClean="0"/>
              <a:t>-   e.g.</a:t>
            </a:r>
            <a:r>
              <a:rPr dirty="0" smtClean="0"/>
              <a:t>,</a:t>
            </a:r>
            <a:r>
              <a:rPr lang="en-US" dirty="0" smtClean="0"/>
              <a:t> Changing primary bank account – many related services tied 	     to account</a:t>
            </a:r>
          </a:p>
          <a:p>
            <a:pPr lvl="1"/>
            <a:r>
              <a:rPr lang="en-US" dirty="0" smtClean="0"/>
              <a:t>Can be created by instituting contractual penalties for switching</a:t>
            </a:r>
          </a:p>
          <a:p>
            <a:pPr lvl="2"/>
            <a:r>
              <a:rPr lang="en-US" dirty="0" smtClean="0"/>
              <a:t>-   Must be careful not to be perceived as holding customers hostage</a:t>
            </a:r>
          </a:p>
          <a:p>
            <a:pPr lvl="2"/>
            <a:r>
              <a:rPr lang="en-US" dirty="0" smtClean="0"/>
              <a:t>-   High switching barriers and poor service quality likely to generate 	    negative attitudes and word of mouth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CRM: Customer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Relationship Management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CRM Systems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Data collection </a:t>
            </a:r>
          </a:p>
          <a:p>
            <a:pPr lvl="1"/>
            <a:r>
              <a:rPr lang="en-US" b="0" dirty="0" smtClean="0"/>
              <a:t>Customer data such as contact details, demographics, purchasing history, service preferences</a:t>
            </a:r>
          </a:p>
          <a:p>
            <a:r>
              <a:rPr lang="en-US" dirty="0" smtClean="0"/>
              <a:t>Data analysis</a:t>
            </a:r>
          </a:p>
          <a:p>
            <a:pPr lvl="1"/>
            <a:r>
              <a:rPr lang="en-US" b="0" dirty="0" smtClean="0"/>
              <a:t>Data captured is analyzed and categorized </a:t>
            </a:r>
          </a:p>
          <a:p>
            <a:pPr lvl="1"/>
            <a:r>
              <a:rPr lang="en-US" b="0" dirty="0" smtClean="0"/>
              <a:t>Used to tier customer base and tailor service delivery accordingly</a:t>
            </a:r>
          </a:p>
          <a:p>
            <a:r>
              <a:rPr lang="en-US" dirty="0"/>
              <a:t>Sales force automation  </a:t>
            </a:r>
          </a:p>
          <a:p>
            <a:pPr lvl="1"/>
            <a:r>
              <a:rPr lang="en-US" b="0" dirty="0"/>
              <a:t>Sales leads, cross-sell and up-sell opportunities effectively identified and processed</a:t>
            </a:r>
          </a:p>
          <a:p>
            <a:pPr lvl="1"/>
            <a:r>
              <a:rPr lang="en-US" b="0" dirty="0"/>
              <a:t>Track and facilitate entire sales cycle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CRM Systems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Marketing automation </a:t>
            </a:r>
          </a:p>
          <a:p>
            <a:pPr lvl="1"/>
            <a:r>
              <a:rPr lang="en-US" sz="1800" dirty="0" smtClean="0"/>
              <a:t>Mining of customer data enables the firm to target its market </a:t>
            </a:r>
          </a:p>
          <a:p>
            <a:pPr lvl="1"/>
            <a:r>
              <a:rPr lang="en-US" sz="1800" dirty="0" smtClean="0"/>
              <a:t>Goal to achieve one-to-one marketing and cost savings</a:t>
            </a:r>
          </a:p>
          <a:p>
            <a:pPr lvl="1"/>
            <a:r>
              <a:rPr lang="en-US" sz="1800" dirty="0" smtClean="0"/>
              <a:t>Results in increasing the ROI on its marketing expenditure</a:t>
            </a:r>
          </a:p>
          <a:p>
            <a:pPr lvl="1"/>
            <a:r>
              <a:rPr lang="en-US" sz="1800" dirty="0" smtClean="0"/>
              <a:t>Enables the assessment of the effectiveness of marketing campaigns through the analysis of responses</a:t>
            </a:r>
          </a:p>
          <a:p>
            <a:r>
              <a:rPr lang="en-US" sz="2200" dirty="0" smtClean="0"/>
              <a:t>Call </a:t>
            </a:r>
            <a:r>
              <a:rPr lang="en-US" sz="2200" dirty="0"/>
              <a:t>center automation </a:t>
            </a:r>
          </a:p>
          <a:p>
            <a:pPr lvl="1"/>
            <a:r>
              <a:rPr lang="en-US" sz="1800" dirty="0"/>
              <a:t>Call center staff have customer information at their </a:t>
            </a:r>
            <a:r>
              <a:rPr lang="en-US" sz="1800" dirty="0" smtClean="0"/>
              <a:t>fingertips </a:t>
            </a:r>
            <a:r>
              <a:rPr lang="en-US" sz="1800" dirty="0"/>
              <a:t>resulting in improved service levels to customers.</a:t>
            </a:r>
          </a:p>
          <a:p>
            <a:pPr lvl="1"/>
            <a:r>
              <a:rPr lang="en-US" sz="1800" dirty="0"/>
              <a:t>Caller ID and account numbers allow call centers to identify the customer tier the caller belongs to, and to tailor the service accordingly.  </a:t>
            </a:r>
          </a:p>
          <a:p>
            <a:pPr lvl="1"/>
            <a:endParaRPr lang="en-US" dirty="0" smtClean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7539" y="2349500"/>
            <a:ext cx="9607116" cy="2832100"/>
            <a:chOff x="80" y="1480"/>
            <a:chExt cx="5588" cy="1784"/>
          </a:xfrm>
        </p:grpSpPr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288" y="1480"/>
              <a:ext cx="672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90" y="1488"/>
              <a:ext cx="1168" cy="9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1566" y="1488"/>
              <a:ext cx="1168" cy="9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052" y="1488"/>
              <a:ext cx="1168" cy="9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4500" y="1508"/>
              <a:ext cx="1168" cy="96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23" name="Text Box 11"/>
            <p:cNvSpPr txBox="1">
              <a:spLocks noChangeArrowheads="1"/>
            </p:cNvSpPr>
            <p:nvPr/>
          </p:nvSpPr>
          <p:spPr bwMode="auto">
            <a:xfrm>
              <a:off x="80" y="1561"/>
              <a:ext cx="1152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3300"/>
                  </a:solidFill>
                  <a:latin typeface="Helvetica" pitchFamily="34" charset="0"/>
                  <a:cs typeface="Helvetica" pitchFamily="34" charset="0"/>
                </a:rPr>
                <a:t>Strategy Development Process</a:t>
              </a:r>
            </a:p>
          </p:txBody>
        </p:sp>
        <p:sp>
          <p:nvSpPr>
            <p:cNvPr id="90124" name="Text Box 12"/>
            <p:cNvSpPr txBox="1">
              <a:spLocks noChangeArrowheads="1"/>
            </p:cNvSpPr>
            <p:nvPr/>
          </p:nvSpPr>
          <p:spPr bwMode="auto">
            <a:xfrm>
              <a:off x="1578" y="1622"/>
              <a:ext cx="11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3300"/>
                  </a:solidFill>
                  <a:latin typeface="Helvetica" pitchFamily="34" charset="0"/>
                  <a:cs typeface="Helvetica" pitchFamily="34" charset="0"/>
                </a:rPr>
                <a:t>Value Creation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3300"/>
                  </a:solidFill>
                  <a:latin typeface="Helvetica" pitchFamily="34" charset="0"/>
                  <a:cs typeface="Helvetica" pitchFamily="34" charset="0"/>
                </a:rPr>
                <a:t>Process</a:t>
              </a:r>
            </a:p>
          </p:txBody>
        </p:sp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3052" y="1536"/>
              <a:ext cx="1152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3300"/>
                  </a:solidFill>
                  <a:latin typeface="Helvetica" pitchFamily="34" charset="0"/>
                  <a:cs typeface="Helvetica" pitchFamily="34" charset="0"/>
                </a:rPr>
                <a:t>Multi-channel Integration Process</a:t>
              </a:r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4488" y="1536"/>
              <a:ext cx="1152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3300"/>
                  </a:solidFill>
                  <a:latin typeface="Helvetica" pitchFamily="34" charset="0"/>
                  <a:cs typeface="Helvetica" pitchFamily="34" charset="0"/>
                </a:rPr>
                <a:t>Performance Assessment Process</a:t>
              </a:r>
            </a:p>
          </p:txBody>
        </p:sp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114" y="2736"/>
              <a:ext cx="5518" cy="52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1308" y="2852"/>
              <a:ext cx="326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3300"/>
                  </a:solidFill>
                  <a:latin typeface="Helvetica" pitchFamily="34" charset="0"/>
                  <a:cs typeface="Helvetica" pitchFamily="34" charset="0"/>
                </a:rPr>
                <a:t>Information Management Process</a:t>
              </a:r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1296" y="1768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2766" y="176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31" name="Line 19"/>
            <p:cNvSpPr>
              <a:spLocks noChangeShapeType="1"/>
            </p:cNvSpPr>
            <p:nvPr/>
          </p:nvSpPr>
          <p:spPr bwMode="auto">
            <a:xfrm>
              <a:off x="4244" y="1758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 flipH="1">
              <a:off x="1292" y="1964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 flipH="1">
              <a:off x="2766" y="195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 flipH="1">
              <a:off x="4224" y="1948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36" name="Line 24"/>
            <p:cNvSpPr>
              <a:spLocks noChangeShapeType="1"/>
            </p:cNvSpPr>
            <p:nvPr/>
          </p:nvSpPr>
          <p:spPr bwMode="auto">
            <a:xfrm>
              <a:off x="624" y="2460"/>
              <a:ext cx="0" cy="27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2208" y="2480"/>
              <a:ext cx="0" cy="27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 flipV="1">
              <a:off x="454" y="2440"/>
              <a:ext cx="0" cy="2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 flipV="1">
              <a:off x="2016" y="2448"/>
              <a:ext cx="0" cy="2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43" name="Line 31"/>
            <p:cNvSpPr>
              <a:spLocks noChangeShapeType="1"/>
            </p:cNvSpPr>
            <p:nvPr/>
          </p:nvSpPr>
          <p:spPr bwMode="auto">
            <a:xfrm>
              <a:off x="3744" y="2466"/>
              <a:ext cx="0" cy="27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44" name="Line 32"/>
            <p:cNvSpPr>
              <a:spLocks noChangeShapeType="1"/>
            </p:cNvSpPr>
            <p:nvPr/>
          </p:nvSpPr>
          <p:spPr bwMode="auto">
            <a:xfrm flipV="1">
              <a:off x="3552" y="2434"/>
              <a:ext cx="0" cy="2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45" name="Line 33"/>
            <p:cNvSpPr>
              <a:spLocks noChangeShapeType="1"/>
            </p:cNvSpPr>
            <p:nvPr/>
          </p:nvSpPr>
          <p:spPr bwMode="auto">
            <a:xfrm>
              <a:off x="5194" y="2476"/>
              <a:ext cx="0" cy="27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46" name="Line 34"/>
            <p:cNvSpPr>
              <a:spLocks noChangeShapeType="1"/>
            </p:cNvSpPr>
            <p:nvPr/>
          </p:nvSpPr>
          <p:spPr bwMode="auto">
            <a:xfrm flipV="1">
              <a:off x="5002" y="2444"/>
              <a:ext cx="0" cy="2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sz="18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9014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Framework for</a:t>
            </a:r>
            <a:br>
              <a:rPr lang="en-US" dirty="0" smtClean="0"/>
            </a:br>
            <a:r>
              <a:rPr lang="en-US" dirty="0" smtClean="0"/>
              <a:t>CRM Strategy </a:t>
            </a:r>
            <a:endParaRPr lang="en-US" dirty="0"/>
          </a:p>
        </p:txBody>
      </p:sp>
      <p:sp>
        <p:nvSpPr>
          <p:cNvPr id="90148" name="Rectangle 36"/>
          <p:cNvSpPr>
            <a:spLocks noChangeArrowheads="1"/>
          </p:cNvSpPr>
          <p:nvPr/>
        </p:nvSpPr>
        <p:spPr bwMode="auto">
          <a:xfrm>
            <a:off x="82524" y="6324600"/>
            <a:ext cx="9669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Source:  Adapted from: Adrian Payne and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Pennie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Frow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“A Strategic Framework for Customer Relationship Management,”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Journal of Marketing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69 (October 2005): 167-176.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135894" y="3352800"/>
            <a:ext cx="6189266" cy="228600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>
                  <a:alpha val="13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5446554" cy="1206500"/>
          </a:xfrm>
        </p:spPr>
        <p:txBody>
          <a:bodyPr/>
          <a:lstStyle/>
          <a:p>
            <a:r>
              <a:rPr lang="en-US" dirty="0" smtClean="0"/>
              <a:t>CRM: Strategy </a:t>
            </a:r>
            <a:r>
              <a:rPr lang="en-US" dirty="0"/>
              <a:t>Development</a:t>
            </a:r>
            <a:endParaRPr lang="en-US" sz="2000" dirty="0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94" y="1752600"/>
            <a:ext cx="4538795" cy="1462088"/>
          </a:xfrm>
          <a:prstGeom prst="rect">
            <a:avLst/>
          </a:prstGeom>
          <a:noFill/>
        </p:spPr>
      </p:pic>
      <p:sp>
        <p:nvSpPr>
          <p:cNvPr id="14439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218418" y="3505200"/>
            <a:ext cx="6106742" cy="144780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/>
              <a:t>Strategy Development</a:t>
            </a:r>
            <a:endParaRPr lang="en-US" sz="2000" dirty="0" smtClean="0"/>
          </a:p>
          <a:p>
            <a:pPr lvl="1"/>
            <a:r>
              <a:rPr lang="en-US" sz="1800" dirty="0" smtClean="0"/>
              <a:t>Responsibility of top management</a:t>
            </a:r>
          </a:p>
          <a:p>
            <a:pPr lvl="1"/>
            <a:r>
              <a:rPr lang="en-US" sz="1800" dirty="0" smtClean="0"/>
              <a:t>Used to guide the development for the customer strategy</a:t>
            </a:r>
          </a:p>
          <a:p>
            <a:pPr lvl="1"/>
            <a:r>
              <a:rPr lang="en-US" sz="1800" b="1" dirty="0" smtClean="0"/>
              <a:t>Assessment </a:t>
            </a:r>
            <a:r>
              <a:rPr lang="en-US" sz="1800" b="1" dirty="0"/>
              <a:t>of business strategy </a:t>
            </a:r>
            <a:endParaRPr lang="en-US" sz="1800" b="1" dirty="0" smtClean="0"/>
          </a:p>
          <a:p>
            <a:pPr>
              <a:lnSpc>
                <a:spcPct val="70000"/>
              </a:lnSpc>
              <a:buNone/>
            </a:pPr>
            <a:endParaRPr lang="en-US" sz="1800" dirty="0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361041" y="2543176"/>
            <a:ext cx="2761571" cy="809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1294588" y="1833564"/>
            <a:ext cx="8030572" cy="151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1446212" y="2971800"/>
            <a:ext cx="8062013" cy="358140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>
                  <a:alpha val="13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47" y="1371600"/>
            <a:ext cx="4538795" cy="1462088"/>
          </a:xfrm>
          <a:prstGeom prst="rect">
            <a:avLst/>
          </a:prstGeom>
          <a:noFill/>
        </p:spPr>
      </p:pic>
      <p:sp>
        <p:nvSpPr>
          <p:cNvPr id="1464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598612" y="3200400"/>
            <a:ext cx="7974119" cy="32004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z="2000" dirty="0"/>
              <a:t>Value Creation </a:t>
            </a:r>
          </a:p>
          <a:p>
            <a:pPr lvl="1"/>
            <a:r>
              <a:rPr lang="en-US" sz="1800" b="1" dirty="0"/>
              <a:t>Translates business and customer strategies into specific value propositions for both customers and firm</a:t>
            </a:r>
          </a:p>
          <a:p>
            <a:pPr lvl="2">
              <a:spcBef>
                <a:spcPct val="60000"/>
              </a:spcBef>
            </a:pPr>
            <a:r>
              <a:rPr lang="en-US" dirty="0" smtClean="0"/>
              <a:t>-   Customers </a:t>
            </a:r>
            <a:r>
              <a:rPr lang="en-US" dirty="0"/>
              <a:t>benefit from priority, tiered services,</a:t>
            </a:r>
            <a:r>
              <a:rPr lang="en-US" dirty="0" smtClean="0"/>
              <a:t> 	loyalty rewards, </a:t>
            </a:r>
            <a:r>
              <a:rPr lang="en-US" dirty="0"/>
              <a:t>and customization</a:t>
            </a:r>
          </a:p>
          <a:p>
            <a:pPr lvl="2">
              <a:spcBef>
                <a:spcPct val="50000"/>
              </a:spcBef>
            </a:pPr>
            <a:r>
              <a:rPr lang="en-US" dirty="0" smtClean="0"/>
              <a:t>-   Company </a:t>
            </a:r>
            <a:r>
              <a:rPr lang="en-US" dirty="0"/>
              <a:t>benefits from reduced customer acquisition</a:t>
            </a:r>
            <a:r>
              <a:rPr lang="en-US" dirty="0" smtClean="0"/>
              <a:t> 	and </a:t>
            </a:r>
            <a:r>
              <a:rPr lang="en-US" dirty="0"/>
              <a:t>retention costs, and increased share-of-wallet</a:t>
            </a:r>
          </a:p>
          <a:p>
            <a:pPr lvl="1">
              <a:spcBef>
                <a:spcPct val="60000"/>
              </a:spcBef>
            </a:pPr>
            <a:r>
              <a:rPr lang="en-US" sz="1800" b="1" dirty="0"/>
              <a:t>Dual creation of value: customers need to participate in CRM to reap value from firm’s CRM initiatives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2300344" y="1436688"/>
            <a:ext cx="7272387" cy="153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1382269" y="2152650"/>
            <a:ext cx="63943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45" name="Rectangle 13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5941695" cy="1206500"/>
          </a:xfrm>
          <a:noFill/>
          <a:ln/>
        </p:spPr>
        <p:txBody>
          <a:bodyPr/>
          <a:lstStyle/>
          <a:p>
            <a:r>
              <a:rPr lang="en-US" dirty="0" smtClean="0"/>
              <a:t>CRM: Value </a:t>
            </a:r>
            <a:r>
              <a:rPr lang="en-US" dirty="0"/>
              <a:t>Creation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Profit a Customer Generates Over Time</a:t>
            </a:r>
            <a:endParaRPr lang="en-US" dirty="0"/>
          </a:p>
        </p:txBody>
      </p:sp>
      <p:grpSp>
        <p:nvGrpSpPr>
          <p:cNvPr id="77" name="Group 79"/>
          <p:cNvGrpSpPr>
            <a:grpSpLocks/>
          </p:cNvGrpSpPr>
          <p:nvPr/>
        </p:nvGrpSpPr>
        <p:grpSpPr bwMode="auto">
          <a:xfrm>
            <a:off x="1674812" y="1828800"/>
            <a:ext cx="6934199" cy="4343400"/>
            <a:chOff x="575" y="692"/>
            <a:chExt cx="5040" cy="3340"/>
          </a:xfrm>
        </p:grpSpPr>
        <p:pic>
          <p:nvPicPr>
            <p:cNvPr id="78" name="Picture 77" descr="PPT1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" y="692"/>
              <a:ext cx="5040" cy="33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575" y="3024"/>
              <a:ext cx="96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2894012" y="3810000"/>
            <a:ext cx="6417866" cy="220980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>
                  <a:alpha val="13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47" y="1371600"/>
            <a:ext cx="4538795" cy="1462088"/>
          </a:xfrm>
          <a:prstGeom prst="rect">
            <a:avLst/>
          </a:prstGeom>
          <a:noFill/>
        </p:spPr>
      </p:pic>
      <p:sp>
        <p:nvSpPr>
          <p:cNvPr id="1474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275012" y="3962400"/>
            <a:ext cx="5776648" cy="190500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/>
              <a:t>Multi</a:t>
            </a:r>
            <a:r>
              <a:rPr lang="en-US" sz="2000" dirty="0" smtClean="0"/>
              <a:t>-Channel </a:t>
            </a:r>
            <a:r>
              <a:rPr lang="en-US" sz="2000" dirty="0"/>
              <a:t>Integration</a:t>
            </a:r>
          </a:p>
          <a:p>
            <a:pPr lvl="1">
              <a:spcBef>
                <a:spcPct val="50000"/>
              </a:spcBef>
              <a:spcAft>
                <a:spcPct val="35000"/>
              </a:spcAft>
            </a:pPr>
            <a:r>
              <a:rPr lang="en-US" sz="1800" b="1" dirty="0"/>
              <a:t>Serve customers well across many potential interfaces </a:t>
            </a:r>
          </a:p>
          <a:p>
            <a:pPr lvl="1">
              <a:spcBef>
                <a:spcPct val="0"/>
              </a:spcBef>
              <a:spcAft>
                <a:spcPct val="35000"/>
              </a:spcAft>
            </a:pPr>
            <a:r>
              <a:rPr lang="en-US" sz="1800" b="1" dirty="0"/>
              <a:t>Offer a unified interface that delivers customization and personalization</a:t>
            </a:r>
          </a:p>
          <a:p>
            <a:endParaRPr lang="en-US" sz="1600" dirty="0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3507250" y="1447800"/>
            <a:ext cx="5787562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2578861" y="2163764"/>
            <a:ext cx="315151" cy="1646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7469" name="Rectangle 13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7179548" cy="1206500"/>
          </a:xfrm>
          <a:noFill/>
          <a:ln/>
        </p:spPr>
        <p:txBody>
          <a:bodyPr/>
          <a:lstStyle/>
          <a:p>
            <a:r>
              <a:rPr lang="en-US" dirty="0" smtClean="0"/>
              <a:t>CRM: Multi-Channel </a:t>
            </a:r>
            <a:r>
              <a:rPr lang="en-US" dirty="0"/>
              <a:t>Integration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046412" y="3124200"/>
            <a:ext cx="6519360" cy="220980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>
                  <a:alpha val="13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218418" y="3276600"/>
            <a:ext cx="6354313" cy="259080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000" dirty="0"/>
              <a:t>Performance Assessment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Is CRM </a:t>
            </a:r>
            <a:r>
              <a:rPr lang="en-US" sz="1800" b="1" dirty="0"/>
              <a:t>system creating value for key stakeholders?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/>
              <a:t>Are marketing and service standard objectives being achieved?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/>
              <a:t>Is CRM system meeting performance standards?</a:t>
            </a: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47" y="1371600"/>
            <a:ext cx="4538795" cy="1462088"/>
          </a:xfrm>
          <a:prstGeom prst="rect">
            <a:avLst/>
          </a:prstGeom>
          <a:noFill/>
        </p:spPr>
      </p:pic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3053371" y="1457326"/>
            <a:ext cx="680819" cy="166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4662580" y="1457326"/>
            <a:ext cx="4910151" cy="166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5420" name="Rectangle 1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6532641" cy="1206500"/>
          </a:xfrm>
          <a:noFill/>
          <a:ln/>
        </p:spPr>
        <p:txBody>
          <a:bodyPr/>
          <a:lstStyle/>
          <a:p>
            <a:r>
              <a:rPr lang="en-US" dirty="0" smtClean="0"/>
              <a:t>CRM: Performance </a:t>
            </a:r>
            <a:r>
              <a:rPr lang="en-US" dirty="0"/>
              <a:t>Assessment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284412" y="3200400"/>
            <a:ext cx="6875701" cy="297180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>
                  <a:alpha val="13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284412" y="3429000"/>
            <a:ext cx="6875701" cy="266700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/>
              <a:t>Information Management</a:t>
            </a:r>
          </a:p>
          <a:p>
            <a:pPr lvl="1"/>
            <a:r>
              <a:rPr lang="en-US" sz="1800" b="1" dirty="0"/>
              <a:t>Collect customer information from all channels</a:t>
            </a:r>
          </a:p>
          <a:p>
            <a:pPr lvl="1"/>
            <a:r>
              <a:rPr lang="en-US" sz="1800" b="1" dirty="0"/>
              <a:t>Integrate it with other relevant information</a:t>
            </a:r>
          </a:p>
          <a:p>
            <a:pPr lvl="1"/>
            <a:r>
              <a:rPr lang="en-US" sz="1800" b="1" dirty="0"/>
              <a:t>Make useful information available to the frontline</a:t>
            </a:r>
          </a:p>
          <a:p>
            <a:pPr lvl="1"/>
            <a:r>
              <a:rPr lang="en-US" sz="1800" b="1" dirty="0"/>
              <a:t>Create and manage data repository, IT systems, analytical tools, specific application packages</a:t>
            </a:r>
          </a:p>
          <a:p>
            <a:pPr lvl="1">
              <a:lnSpc>
                <a:spcPct val="70000"/>
              </a:lnSpc>
            </a:pPr>
            <a:endParaRPr lang="en-US" sz="1800" b="1" dirty="0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47" y="1371600"/>
            <a:ext cx="4538795" cy="1462088"/>
          </a:xfrm>
          <a:prstGeom prst="rect">
            <a:avLst/>
          </a:prstGeom>
          <a:noFill/>
        </p:spPr>
      </p:pic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216625" y="2743200"/>
            <a:ext cx="20677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4636792" y="2376488"/>
            <a:ext cx="4505620" cy="82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title"/>
          </p:nvPr>
        </p:nvSpPr>
        <p:spPr>
          <a:xfrm>
            <a:off x="247570" y="25400"/>
            <a:ext cx="7262072" cy="1206500"/>
          </a:xfrm>
          <a:noFill/>
          <a:ln/>
        </p:spPr>
        <p:txBody>
          <a:bodyPr/>
          <a:lstStyle/>
          <a:p>
            <a:r>
              <a:rPr lang="en-US" dirty="0" smtClean="0"/>
              <a:t>CRM: Information </a:t>
            </a:r>
            <a:r>
              <a:rPr lang="en-US" dirty="0"/>
              <a:t>Management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 txBox="1">
            <a:spLocks noChangeArrowheads="1"/>
          </p:cNvSpPr>
          <p:nvPr/>
        </p:nvSpPr>
        <p:spPr bwMode="auto">
          <a:xfrm>
            <a:off x="227013" y="228600"/>
            <a:ext cx="64007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Integrated Framework for </a:t>
            </a:r>
          </a:p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CRM Strategy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9" name="Picture 8" descr="fig1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412" y="1676400"/>
            <a:ext cx="8229601" cy="47148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Failures in </a:t>
            </a:r>
            <a:br>
              <a:rPr lang="en-US" smtClean="0"/>
            </a:br>
            <a:r>
              <a:rPr lang="en-US" smtClean="0"/>
              <a:t>CRM Implementation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Service firms often equate installing CRM systems with having a customer relationship strategy</a:t>
            </a:r>
          </a:p>
          <a:p>
            <a:r>
              <a:rPr lang="en-US" dirty="0" smtClean="0"/>
              <a:t>Common reasons for failures</a:t>
            </a:r>
          </a:p>
          <a:p>
            <a:pPr lvl="1"/>
            <a:r>
              <a:rPr lang="en-US" dirty="0" smtClean="0"/>
              <a:t>Viewing CRM as a technology </a:t>
            </a:r>
            <a:r>
              <a:rPr dirty="0" smtClean="0"/>
              <a:t>i</a:t>
            </a:r>
            <a:r>
              <a:rPr lang="en-US" dirty="0" err="1" smtClean="0"/>
              <a:t>nitiative</a:t>
            </a:r>
            <a:endParaRPr lang="en-US" dirty="0" smtClean="0"/>
          </a:p>
          <a:p>
            <a:pPr lvl="1"/>
            <a:r>
              <a:rPr lang="en-US" dirty="0" smtClean="0"/>
              <a:t>Lack of customer focus</a:t>
            </a:r>
          </a:p>
          <a:p>
            <a:pPr lvl="1"/>
            <a:r>
              <a:rPr lang="en-US" dirty="0" smtClean="0"/>
              <a:t>Insufficient appreciation of customer lifetime value (CLV)</a:t>
            </a:r>
          </a:p>
          <a:p>
            <a:pPr lvl="1"/>
            <a:r>
              <a:rPr lang="en-US" dirty="0" smtClean="0"/>
              <a:t>Inadequate support from top management</a:t>
            </a:r>
          </a:p>
          <a:p>
            <a:pPr lvl="1"/>
            <a:r>
              <a:rPr lang="en-US" dirty="0" smtClean="0"/>
              <a:t>Failure to reengineer business processes</a:t>
            </a:r>
          </a:p>
          <a:p>
            <a:pPr lvl="1"/>
            <a:r>
              <a:rPr lang="en-US" dirty="0" smtClean="0"/>
              <a:t>Underestimating the challenges in date integration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CRM Strategy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/>
              <a:t>How should our value proposition change to increase customer loyalty?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How much customization or one-to-one marketing and service delivery is appropriate and profitable?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What is incremental profit potential of increasing share-of-wallet with current customers?  How much does this vary by customer tier and/or segment?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How much time and resources can we allocate to CRM right now?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If we believe in customer relationship management, why haven’t we taken more steps in that direction </a:t>
            </a:r>
            <a:r>
              <a:rPr lang="en-US" sz="2000" dirty="0" smtClean="0"/>
              <a:t>in</a:t>
            </a:r>
            <a:r>
              <a:rPr sz="2000" dirty="0" smtClean="0"/>
              <a:t> the</a:t>
            </a:r>
            <a:r>
              <a:rPr lang="en-US" sz="2000" dirty="0" smtClean="0"/>
              <a:t> </a:t>
            </a:r>
            <a:r>
              <a:rPr lang="en-US" sz="2000" dirty="0"/>
              <a:t>past?  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What can we do today to develop customer relationships without spending on technology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200" dirty="0" smtClean="0"/>
              <a:t>Customer loyalty </a:t>
            </a:r>
            <a:r>
              <a:rPr sz="2200" dirty="0" smtClean="0"/>
              <a:t>i</a:t>
            </a:r>
            <a:r>
              <a:rPr lang="en-US" sz="2200" dirty="0" err="1" smtClean="0"/>
              <a:t>s</a:t>
            </a:r>
            <a:r>
              <a:rPr lang="en-US" sz="2200" dirty="0" smtClean="0"/>
              <a:t> an important driver of profitability so firms need to assess lifetime customer value and narrow gap between actual and potential value</a:t>
            </a:r>
          </a:p>
          <a:p>
            <a:r>
              <a:rPr lang="en-US" sz="2200" dirty="0" smtClean="0"/>
              <a:t>Building a foundation of loyalty involves</a:t>
            </a:r>
          </a:p>
          <a:p>
            <a:pPr lvl="1"/>
            <a:r>
              <a:rPr lang="en-US" sz="1800" dirty="0" smtClean="0"/>
              <a:t>Good fit between customer needs and capabilities</a:t>
            </a:r>
          </a:p>
          <a:p>
            <a:pPr lvl="1"/>
            <a:r>
              <a:rPr lang="en-US" sz="1800" dirty="0" err="1" smtClean="0"/>
              <a:t>Tiering</a:t>
            </a:r>
            <a:r>
              <a:rPr lang="en-US" sz="1800" dirty="0" smtClean="0"/>
              <a:t> services effectively</a:t>
            </a:r>
          </a:p>
          <a:p>
            <a:pPr lvl="1"/>
            <a:r>
              <a:rPr lang="en-US" sz="1800" dirty="0" smtClean="0"/>
              <a:t>Obtaining customer satisfaction through service quality</a:t>
            </a:r>
          </a:p>
          <a:p>
            <a:r>
              <a:rPr lang="en-US" sz="2200" dirty="0"/>
              <a:t>Customer loyalty bonds include</a:t>
            </a:r>
          </a:p>
          <a:p>
            <a:pPr lvl="1"/>
            <a:r>
              <a:rPr lang="en-US" sz="1800" dirty="0" smtClean="0"/>
              <a:t>Reward-based, social, customization</a:t>
            </a:r>
            <a:r>
              <a:rPr sz="1800" dirty="0" smtClean="0"/>
              <a:t>,</a:t>
            </a:r>
            <a:r>
              <a:rPr lang="en-US" sz="1800" dirty="0" smtClean="0"/>
              <a:t> and structural bonds</a:t>
            </a:r>
            <a:endParaRPr lang="en-US" sz="1800" dirty="0"/>
          </a:p>
          <a:p>
            <a:pPr lvl="1"/>
            <a:r>
              <a:rPr lang="en-US" sz="1800" dirty="0"/>
              <a:t>Created through membership and loyalty programs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2" y="1524000"/>
            <a:ext cx="9372600" cy="4800600"/>
          </a:xfrm>
        </p:spPr>
        <p:txBody>
          <a:bodyPr/>
          <a:lstStyle/>
          <a:p>
            <a:r>
              <a:rPr lang="en-US" sz="2200" dirty="0" smtClean="0"/>
              <a:t>Strategies for reducing customer defections include</a:t>
            </a:r>
          </a:p>
          <a:p>
            <a:pPr lvl="1"/>
            <a:r>
              <a:rPr lang="en-US" sz="1800" dirty="0" smtClean="0"/>
              <a:t>Analyzing customer defections and monitoring declining accounts</a:t>
            </a:r>
          </a:p>
          <a:p>
            <a:pPr lvl="1"/>
            <a:r>
              <a:rPr lang="en-US" sz="1800" dirty="0" smtClean="0"/>
              <a:t>Addressing key churn drivers, </a:t>
            </a:r>
            <a:r>
              <a:rPr sz="1800" dirty="0" smtClean="0"/>
              <a:t>i</a:t>
            </a:r>
            <a:r>
              <a:rPr lang="en-US" sz="1800" dirty="0" err="1" smtClean="0"/>
              <a:t>ncreasing</a:t>
            </a:r>
            <a:r>
              <a:rPr lang="en-US" sz="1800" dirty="0" smtClean="0"/>
              <a:t> switching costs</a:t>
            </a:r>
          </a:p>
          <a:p>
            <a:pPr lvl="1"/>
            <a:r>
              <a:rPr lang="en-US" sz="1800" dirty="0" smtClean="0"/>
              <a:t>Implementing effective complaint-handling and service recovery procedures</a:t>
            </a:r>
          </a:p>
          <a:p>
            <a:r>
              <a:rPr lang="en-US" sz="2200" dirty="0" smtClean="0"/>
              <a:t>A successful </a:t>
            </a:r>
            <a:r>
              <a:rPr lang="en-US" sz="2200" dirty="0"/>
              <a:t>CRM program requires </a:t>
            </a:r>
            <a:r>
              <a:rPr lang="en-US" sz="2200" dirty="0" smtClean="0"/>
              <a:t>understanding of </a:t>
            </a:r>
            <a:r>
              <a:rPr lang="en-US" sz="2200" dirty="0"/>
              <a:t>common failures</a:t>
            </a:r>
            <a:r>
              <a:rPr lang="en-US" sz="2200" dirty="0" smtClean="0"/>
              <a:t> while </a:t>
            </a:r>
            <a:r>
              <a:rPr lang="en-US" sz="2200" dirty="0"/>
              <a:t>including the following processes</a:t>
            </a:r>
          </a:p>
          <a:p>
            <a:pPr lvl="1"/>
            <a:r>
              <a:rPr lang="en-US" sz="1800" dirty="0"/>
              <a:t>Strategy development process</a:t>
            </a:r>
          </a:p>
          <a:p>
            <a:pPr lvl="1"/>
            <a:r>
              <a:rPr lang="en-US" sz="1800" dirty="0"/>
              <a:t>Value creation process</a:t>
            </a:r>
          </a:p>
          <a:p>
            <a:pPr lvl="1"/>
            <a:r>
              <a:rPr lang="en-US" sz="1800" dirty="0"/>
              <a:t>Multichannel integration process</a:t>
            </a:r>
          </a:p>
          <a:p>
            <a:pPr lvl="1"/>
            <a:r>
              <a:rPr lang="en-US" sz="1800" dirty="0"/>
              <a:t>Performance assessment process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Customers Are More Profitable </a:t>
            </a:r>
            <a:br>
              <a:rPr lang="en-US" dirty="0"/>
            </a:br>
            <a:r>
              <a:rPr lang="en-US" dirty="0"/>
              <a:t>Over </a:t>
            </a:r>
            <a:r>
              <a:rPr lang="en-US" dirty="0" smtClean="0"/>
              <a:t>Time</a:t>
            </a:r>
            <a:endParaRPr lang="en-US" sz="2000" dirty="0"/>
          </a:p>
        </p:txBody>
      </p:sp>
      <p:pic>
        <p:nvPicPr>
          <p:cNvPr id="177" name="Picture 177" descr="PPT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2" y="1676400"/>
            <a:ext cx="7249296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dirty="0" smtClean="0"/>
              <a:t>i</a:t>
            </a:r>
            <a:r>
              <a:rPr lang="en-US" dirty="0" err="1" smtClean="0"/>
              <a:t>s</a:t>
            </a:r>
            <a:r>
              <a:rPr lang="en-US" dirty="0" smtClean="0"/>
              <a:t> Customer Loyalty Important to </a:t>
            </a:r>
            <a:r>
              <a:rPr dirty="0" smtClean="0"/>
              <a:t>a</a:t>
            </a:r>
            <a:r>
              <a:rPr lang="en-US" dirty="0" smtClean="0"/>
              <a:t> Firm’s Profitability?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Customers become more profitable the longer they remain with a firm:</a:t>
            </a:r>
          </a:p>
          <a:p>
            <a:pPr lvl="1"/>
            <a:r>
              <a:rPr lang="en-US" dirty="0" smtClean="0"/>
              <a:t>Increase</a:t>
            </a:r>
            <a:r>
              <a:rPr dirty="0" smtClean="0"/>
              <a:t>d</a:t>
            </a:r>
            <a:r>
              <a:rPr lang="en-US" dirty="0" smtClean="0"/>
              <a:t> purchases and/or account balances</a:t>
            </a:r>
          </a:p>
          <a:p>
            <a:pPr lvl="2"/>
            <a:r>
              <a:rPr lang="en-US" b="0" i="0" dirty="0" smtClean="0"/>
              <a:t>-   Customers/</a:t>
            </a:r>
            <a:r>
              <a:rPr b="0" i="0" dirty="0"/>
              <a:t>f</a:t>
            </a:r>
            <a:r>
              <a:rPr lang="en-US" b="0" i="0" dirty="0" err="1" smtClean="0"/>
              <a:t>amilies</a:t>
            </a:r>
            <a:r>
              <a:rPr lang="en-US" b="0" i="0" dirty="0" smtClean="0"/>
              <a:t> purchase in greater quantities as they grow</a:t>
            </a:r>
          </a:p>
          <a:p>
            <a:pPr lvl="1"/>
            <a:r>
              <a:rPr lang="en-US" dirty="0" smtClean="0"/>
              <a:t>Reduced operating costs</a:t>
            </a:r>
          </a:p>
          <a:p>
            <a:pPr lvl="2"/>
            <a:r>
              <a:rPr lang="en-US" b="0" i="0" dirty="0" smtClean="0"/>
              <a:t>-   Fewer demands from suppliers and operating mistakes as   	  		  customer becomes experienced</a:t>
            </a:r>
          </a:p>
          <a:p>
            <a:pPr lvl="1"/>
            <a:r>
              <a:rPr lang="en-US" dirty="0" smtClean="0"/>
              <a:t>Referrals to other customers</a:t>
            </a:r>
          </a:p>
          <a:p>
            <a:pPr lvl="2"/>
            <a:r>
              <a:rPr lang="en-US" b="0" i="0" dirty="0" smtClean="0"/>
              <a:t>-   Positive word-of-mouth saves firm from investing money in sales 	 	 	  and advertising</a:t>
            </a:r>
          </a:p>
          <a:p>
            <a:pPr lvl="1"/>
            <a:r>
              <a:rPr lang="en-US" dirty="0" smtClean="0"/>
              <a:t>Price premiums</a:t>
            </a:r>
          </a:p>
          <a:p>
            <a:pPr lvl="2"/>
            <a:r>
              <a:rPr lang="en-US" dirty="0" smtClean="0"/>
              <a:t>-   </a:t>
            </a:r>
            <a:r>
              <a:rPr lang="en-US" b="0" i="0" dirty="0" smtClean="0"/>
              <a:t>Long-term customers willing to pay regular price</a:t>
            </a:r>
          </a:p>
          <a:p>
            <a:pPr lvl="2"/>
            <a:r>
              <a:rPr lang="en-US" b="0" i="0" dirty="0" smtClean="0"/>
              <a:t>-   Willing to pay higher price during peak periods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Value of a Loyal Customer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Must not assume that loyal customers are always more profitable than those making one-time transactions</a:t>
            </a:r>
          </a:p>
          <a:p>
            <a:pPr lvl="1"/>
            <a:r>
              <a:rPr lang="en-US" dirty="0" smtClean="0"/>
              <a:t>Costs </a:t>
            </a:r>
          </a:p>
          <a:p>
            <a:pPr lvl="2"/>
            <a:r>
              <a:rPr lang="en-US" b="0" i="0" dirty="0" smtClean="0"/>
              <a:t>-   Not all types of services incur heavy promotional expenditures to  	     		  attract a new customer </a:t>
            </a:r>
          </a:p>
          <a:p>
            <a:pPr lvl="2"/>
            <a:r>
              <a:rPr lang="en-US" b="0" i="0" dirty="0" smtClean="0"/>
              <a:t>-   Walk-in traffic more important at times</a:t>
            </a:r>
          </a:p>
          <a:p>
            <a:pPr lvl="1"/>
            <a:r>
              <a:rPr lang="en-US" dirty="0" smtClean="0"/>
              <a:t>Revenue</a:t>
            </a:r>
          </a:p>
          <a:p>
            <a:pPr lvl="2"/>
            <a:r>
              <a:rPr lang="en-US" b="0" i="0" dirty="0" smtClean="0"/>
              <a:t>-   Large customers may expect price discounts in return for loyalty</a:t>
            </a:r>
          </a:p>
          <a:p>
            <a:pPr lvl="2"/>
            <a:r>
              <a:rPr lang="en-US" b="0" i="0" dirty="0" smtClean="0"/>
              <a:t>-   Revenues don’t necessarily increase with time for all types of  		     customers </a:t>
            </a:r>
            <a:endParaRPr lang="en-US" b="0" i="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Value of a Loyal Customer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Profit impact of a customer varies according to stage of service in product life cycle</a:t>
            </a:r>
          </a:p>
          <a:p>
            <a:pPr lvl="1"/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referrals and negative word-of-mouth have a higher impact in early stages</a:t>
            </a:r>
          </a:p>
          <a:p>
            <a:r>
              <a:rPr lang="en-US" dirty="0" smtClean="0"/>
              <a:t>Tasks: </a:t>
            </a:r>
          </a:p>
          <a:p>
            <a:pPr lvl="1"/>
            <a:r>
              <a:rPr lang="en-US" dirty="0" smtClean="0"/>
              <a:t>determine costs and revenues for customers from different market segments at different points in their customer lifecycles </a:t>
            </a:r>
          </a:p>
          <a:p>
            <a:pPr lvl="1"/>
            <a:r>
              <a:rPr lang="en-US" dirty="0" smtClean="0"/>
              <a:t>predict future profitability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Measuring Customer Equity:</a:t>
            </a:r>
            <a:br>
              <a:rPr lang="en-US" dirty="0" smtClean="0"/>
            </a:br>
            <a:r>
              <a:rPr lang="en-US" dirty="0" smtClean="0"/>
              <a:t>Lifetime Value of Each Customer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Acquisition revenues less costs</a:t>
            </a:r>
          </a:p>
          <a:p>
            <a:pPr lvl="1"/>
            <a:r>
              <a:rPr lang="en-US" dirty="0" smtClean="0"/>
              <a:t>Revenues (application fee + initial purchase)</a:t>
            </a:r>
          </a:p>
          <a:p>
            <a:pPr lvl="1"/>
            <a:r>
              <a:rPr lang="en-US" dirty="0" smtClean="0"/>
              <a:t>Costs (marketing +</a:t>
            </a:r>
            <a:r>
              <a:rPr dirty="0" smtClean="0"/>
              <a:t> </a:t>
            </a:r>
            <a:r>
              <a:rPr lang="en-US" dirty="0" smtClean="0"/>
              <a:t>credit check + account set up)</a:t>
            </a:r>
          </a:p>
          <a:p>
            <a:r>
              <a:rPr lang="en-US" dirty="0" smtClean="0"/>
              <a:t>Projected annual revenues and costs </a:t>
            </a:r>
          </a:p>
          <a:p>
            <a:pPr lvl="1"/>
            <a:r>
              <a:rPr lang="en-US" dirty="0" smtClean="0"/>
              <a:t>Revenues (annual fee + sales + service fees + value of referrals)</a:t>
            </a:r>
          </a:p>
          <a:p>
            <a:pPr lvl="1"/>
            <a:r>
              <a:rPr lang="en-US" dirty="0" smtClean="0"/>
              <a:t>Costs (account management + cost of sales + write-offs)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1472222221</TotalTime>
  <Pages>94</Pages>
  <Words>1715</Words>
  <Application>Microsoft Office PowerPoint</Application>
  <PresentationFormat>Custom</PresentationFormat>
  <Paragraphs>328</Paragraphs>
  <Slides>47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Adobe Caslon Pro</vt:lpstr>
      <vt:lpstr>Arial</vt:lpstr>
      <vt:lpstr>Book Antiqua</vt:lpstr>
      <vt:lpstr>Helvetica</vt:lpstr>
      <vt:lpstr>Times New Roman</vt:lpstr>
      <vt:lpstr>Trebuchet MS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12</vt:lpstr>
      <vt:lpstr>PowerPoint Presentation</vt:lpstr>
      <vt:lpstr>How Much Profit a Customer Generates Over Time</vt:lpstr>
      <vt:lpstr>Why Customers Are More Profitable  Over Time</vt:lpstr>
      <vt:lpstr>Why is Customer Loyalty Important to a Firm’s Profitability?</vt:lpstr>
      <vt:lpstr>Assessing the Value of a Loyal Customer</vt:lpstr>
      <vt:lpstr>Assessing the Value of a Loyal Customer</vt:lpstr>
      <vt:lpstr> Measuring Customer Equity: Lifetime Value of Each Customer </vt:lpstr>
      <vt:lpstr> Measuring Customer Equity: Lifetime Value of Each Customer </vt:lpstr>
      <vt:lpstr>Gap Between Actual and Potential Customer Value</vt:lpstr>
      <vt:lpstr>Why are Customers Loyal?  (Service Insights 12.1)</vt:lpstr>
      <vt:lpstr>PowerPoint Presentation</vt:lpstr>
      <vt:lpstr>Transactional Marketing</vt:lpstr>
      <vt:lpstr>Relationship Marketing</vt:lpstr>
      <vt:lpstr>Relationship Marketing </vt:lpstr>
      <vt:lpstr>Relationships with Customers</vt:lpstr>
      <vt:lpstr>PowerPoint Presentation</vt:lpstr>
      <vt:lpstr>The Wheel of Loyalty </vt:lpstr>
      <vt:lpstr>PowerPoint Presentation</vt:lpstr>
      <vt:lpstr>Targeting the Right Customers</vt:lpstr>
      <vt:lpstr>Effective Tiering of Service   The Customer Pyramid</vt:lpstr>
      <vt:lpstr>The Customer Satisfaction  Loyalty Relationship </vt:lpstr>
      <vt:lpstr>PowerPoint Presentation</vt:lpstr>
      <vt:lpstr>Strategies for Developing Loyalty Bonds with Customers</vt:lpstr>
      <vt:lpstr>Strategies for Developing Loyalty Bonds with Customers</vt:lpstr>
      <vt:lpstr>Strategies for Developing Loyalty Bonds with Customers </vt:lpstr>
      <vt:lpstr>Strategies for Developing Loyalty Bonds with Customers </vt:lpstr>
      <vt:lpstr>PowerPoint Presentation</vt:lpstr>
      <vt:lpstr>Analyze Customer Defections and Monitor Declining Accounts </vt:lpstr>
      <vt:lpstr> What Drives Customers to Switch? </vt:lpstr>
      <vt:lpstr>Addressing Key Churn Drivers</vt:lpstr>
      <vt:lpstr>Other Ways to Reduce Churn</vt:lpstr>
      <vt:lpstr>PowerPoint Presentation</vt:lpstr>
      <vt:lpstr>Objectives of CRM Systems</vt:lpstr>
      <vt:lpstr>Objectives of CRM Systems</vt:lpstr>
      <vt:lpstr>Integrated Framework for CRM Strategy </vt:lpstr>
      <vt:lpstr>CRM: Strategy Development</vt:lpstr>
      <vt:lpstr>CRM: Value Creation</vt:lpstr>
      <vt:lpstr>CRM: Multi-Channel Integration</vt:lpstr>
      <vt:lpstr>CRM: Performance Assessment </vt:lpstr>
      <vt:lpstr>CRM: Information Management </vt:lpstr>
      <vt:lpstr>PowerPoint Presentation</vt:lpstr>
      <vt:lpstr>Common Failures in  CRM Implementation</vt:lpstr>
      <vt:lpstr>Defining a CRM Strategy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702</cp:revision>
  <cp:lastPrinted>2002-07-07T10:21:06Z</cp:lastPrinted>
  <dcterms:created xsi:type="dcterms:W3CDTF">2010-03-18T13:06:24Z</dcterms:created>
  <dcterms:modified xsi:type="dcterms:W3CDTF">2014-06-04T16:45:12Z</dcterms:modified>
</cp:coreProperties>
</file>