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96" r:id="rId4"/>
    <p:sldId id="259" r:id="rId5"/>
    <p:sldId id="260" r:id="rId6"/>
    <p:sldId id="297" r:id="rId7"/>
    <p:sldId id="263" r:id="rId8"/>
    <p:sldId id="298" r:id="rId9"/>
    <p:sldId id="267" r:id="rId10"/>
    <p:sldId id="299" r:id="rId11"/>
    <p:sldId id="268" r:id="rId12"/>
    <p:sldId id="274" r:id="rId13"/>
    <p:sldId id="275" r:id="rId14"/>
    <p:sldId id="300" r:id="rId15"/>
    <p:sldId id="279" r:id="rId16"/>
    <p:sldId id="281" r:id="rId17"/>
    <p:sldId id="282" r:id="rId18"/>
    <p:sldId id="283" r:id="rId19"/>
    <p:sldId id="284" r:id="rId20"/>
    <p:sldId id="289" r:id="rId21"/>
    <p:sldId id="301" r:id="rId22"/>
    <p:sldId id="302" r:id="rId23"/>
    <p:sldId id="303" r:id="rId24"/>
    <p:sldId id="294" r:id="rId25"/>
    <p:sldId id="295" r:id="rId26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6600"/>
    <a:srgbClr val="013C7D"/>
    <a:srgbClr val="4F79FF"/>
    <a:srgbClr val="0152AB"/>
    <a:srgbClr val="014EAB"/>
    <a:srgbClr val="DE129A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7" autoAdjust="0"/>
    <p:restoredTop sz="95878" autoAdjust="0"/>
  </p:normalViewPr>
  <p:slideViewPr>
    <p:cSldViewPr>
      <p:cViewPr varScale="1">
        <p:scale>
          <a:sx n="108" d="100"/>
          <a:sy n="108" d="100"/>
        </p:scale>
        <p:origin x="-726" y="-84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313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1960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37C02450-F117-4459-889C-216E0405DA72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706938"/>
            <a:ext cx="4987925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50888"/>
            <a:ext cx="5340350" cy="3700462"/>
          </a:xfrm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E4AE2B9E-0804-4C91-BA6E-D95AB7DC7251}" type="slidenum">
              <a:rPr lang="en-US"/>
              <a:pPr algn="ctr" eaLnBrk="0" hangingPunct="0">
                <a:lnSpc>
                  <a:spcPct val="140000"/>
                </a:lnSpc>
              </a:pPr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E99324B7-D095-40DB-B555-0E7E977E8D87}" type="slidenum">
              <a:rPr lang="en-US"/>
              <a:pPr algn="ctr" eaLnBrk="0" hangingPunct="0">
                <a:lnSpc>
                  <a:spcPct val="140000"/>
                </a:lnSpc>
              </a:pPr>
              <a:t>12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A72320A4-3969-4A01-903D-18B7EE3FF446}" type="slidenum">
              <a:rPr lang="en-US"/>
              <a:pPr algn="ctr" eaLnBrk="0" hangingPunct="0">
                <a:lnSpc>
                  <a:spcPct val="140000"/>
                </a:lnSpc>
              </a:pPr>
              <a:t>13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E29FA89-D5F9-4BB6-8F01-86AC28966415}" type="slidenum">
              <a:rPr lang="en-US"/>
              <a:pPr algn="ctr" eaLnBrk="0" hangingPunct="0">
                <a:lnSpc>
                  <a:spcPct val="140000"/>
                </a:lnSpc>
              </a:pPr>
              <a:t>14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A755CEC8-7A69-4A43-88C6-BC21262C0F71}" type="slidenum">
              <a:rPr lang="en-US"/>
              <a:pPr algn="ctr" eaLnBrk="0" hangingPunct="0">
                <a:lnSpc>
                  <a:spcPct val="140000"/>
                </a:lnSpc>
              </a:pPr>
              <a:t>15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9CCD3F27-1E6D-4D32-8BBD-C75D5577547F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D5D498A7-04E2-4A7E-A863-A10E5A62E2DC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B6769586-4A27-46DA-9213-A9470B78F0EB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25876351-FE4A-45CD-9E32-9B5F1C1E42A1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7AAC1796-6924-423B-9B56-B347AF33648C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A2128D28-81A3-4B08-BB59-03360D8E9A36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52284B33-0174-4666-A7C0-5042F30277BE}" type="slidenum">
              <a:rPr lang="en-US"/>
              <a:pPr algn="ctr" eaLnBrk="0" hangingPunct="0">
                <a:lnSpc>
                  <a:spcPct val="140000"/>
                </a:lnSpc>
              </a:pPr>
              <a:t>21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50888"/>
            <a:ext cx="5340350" cy="3700462"/>
          </a:xfrm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06938"/>
            <a:ext cx="4984750" cy="4456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15F57423-D8FF-49D5-B4DC-2E2AA7594B73}" type="slidenum">
              <a:rPr lang="en-US"/>
              <a:pPr algn="ctr" eaLnBrk="0" hangingPunct="0">
                <a:lnSpc>
                  <a:spcPct val="140000"/>
                </a:lnSpc>
              </a:pPr>
              <a:t>24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5E6E5C16-2656-4639-BDFF-A71C009136EB}" type="slidenum">
              <a:rPr lang="en-US"/>
              <a:pPr algn="ctr" eaLnBrk="0" hangingPunct="0">
                <a:lnSpc>
                  <a:spcPct val="140000"/>
                </a:lnSpc>
              </a:pPr>
              <a:t>25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70BFDEB-7534-4B6E-A50B-92B4AD2D2DCB}" type="slidenum">
              <a:rPr lang="en-US"/>
              <a:pPr algn="ctr" eaLnBrk="0" hangingPunct="0">
                <a:lnSpc>
                  <a:spcPct val="140000"/>
                </a:lnSpc>
              </a:pPr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46629CFE-7B19-4070-A726-554D7107FAAF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CFF821CF-5632-42BD-9B9B-AD38D0757115}" type="slidenum">
              <a:rPr lang="en-US"/>
              <a:pPr algn="ctr" eaLnBrk="0" hangingPunct="0">
                <a:lnSpc>
                  <a:spcPct val="140000"/>
                </a:lnSpc>
              </a:pPr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460C5E7-A8D9-4A82-90A3-47E72BA3A610}" type="slidenum">
              <a:rPr lang="en-US"/>
              <a:pPr algn="ctr" eaLnBrk="0" hangingPunct="0">
                <a:lnSpc>
                  <a:spcPct val="140000"/>
                </a:lnSpc>
              </a:pPr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858E2EEF-F04D-4151-B4DB-F384C430CAA4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187FFFC-8027-46EB-939C-3A03D2D81705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pPr algn="ctr" eaLnBrk="0" hangingPunct="0">
              <a:lnSpc>
                <a:spcPct val="140000"/>
              </a:lnSpc>
            </a:pPr>
            <a:fld id="{8A964CEA-FD2F-45AB-B060-16EC8DF816DF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03" tIns="45651" rIns="91303" bIns="45651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5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8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F33547E1-FD18-4635-929E-746441B01556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712" y="2130426"/>
            <a:ext cx="84174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424" y="3886200"/>
            <a:ext cx="69319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11 – Page </a:t>
            </a:r>
            <a:fld id="{5E9343AE-F934-458D-9722-4581CC157B82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4" r:id="rId3"/>
    <p:sldLayoutId id="2147483653" r:id="rId4"/>
    <p:sldLayoutId id="2147483652" r:id="rId5"/>
    <p:sldLayoutId id="2147483651" r:id="rId6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ea typeface="Helvetica"/>
          <a:cs typeface="Helvetica" pitchFamily="34" charset="0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ea typeface="Helvetica"/>
          <a:cs typeface="Helvetica" pitchFamily="34" charset="0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3613" y="1831975"/>
            <a:ext cx="6076950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24" name="Rectangle 4"/>
          <p:cNvSpPr>
            <a:spLocks noChangeArrowheads="1"/>
          </p:cNvSpPr>
          <p:nvPr/>
        </p:nvSpPr>
        <p:spPr bwMode="auto">
          <a:xfrm>
            <a:off x="1898650" y="1447800"/>
            <a:ext cx="4291013" cy="5105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645132" name="Rectangle 12"/>
          <p:cNvSpPr>
            <a:spLocks noChangeArrowheads="1"/>
          </p:cNvSpPr>
          <p:nvPr/>
        </p:nvSpPr>
        <p:spPr bwMode="auto">
          <a:xfrm>
            <a:off x="3359150" y="1600200"/>
            <a:ext cx="3878263" cy="4724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03213" y="2487613"/>
            <a:ext cx="5562600" cy="1419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Chapter 11: 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     Managing 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People</a:t>
            </a: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 for 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  	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Service Advantage</a:t>
            </a:r>
          </a:p>
        </p:txBody>
      </p:sp>
      <p:grpSp>
        <p:nvGrpSpPr>
          <p:cNvPr id="10245" name="Group 6"/>
          <p:cNvGrpSpPr>
            <a:grpSpLocks/>
          </p:cNvGrpSpPr>
          <p:nvPr/>
        </p:nvGrpSpPr>
        <p:grpSpPr bwMode="auto">
          <a:xfrm>
            <a:off x="455613" y="4495800"/>
            <a:ext cx="1905000" cy="1778000"/>
            <a:chOff x="455613" y="4495800"/>
            <a:chExt cx="1905000" cy="1778000"/>
          </a:xfrm>
        </p:grpSpPr>
        <p:pic>
          <p:nvPicPr>
            <p:cNvPr id="1024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0247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0248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  <p:sp>
        <p:nvSpPr>
          <p:cNvPr id="10250" name="Rectangle 67"/>
          <p:cNvSpPr>
            <a:spLocks noChangeArrowheads="1"/>
          </p:cNvSpPr>
          <p:nvPr/>
        </p:nvSpPr>
        <p:spPr bwMode="auto">
          <a:xfrm>
            <a:off x="228600" y="228600"/>
            <a:ext cx="66278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/>
            <a:r>
              <a:rPr lang="en-US" sz="2800" b="1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Services Marketing 7e, Global Edition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Cycle of Failure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0"/>
          </p:nvPr>
        </p:nvSpPr>
        <p:spPr>
          <a:xfrm>
            <a:off x="303213" y="1600200"/>
            <a:ext cx="5181600" cy="48006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The customer cycle of failure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Repeated emphasis(focusing) on attracting new customers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Customers </a:t>
            </a:r>
            <a:r>
              <a:rPr dirty="0">
                <a:latin typeface="Helvetica"/>
                <a:cs typeface="Helvetica"/>
              </a:rPr>
              <a:t>dissatisfied with employee performance</a:t>
            </a:r>
          </a:p>
          <a:p>
            <a:pPr lvl="1"/>
            <a:r>
              <a:rPr dirty="0">
                <a:latin typeface="Helvetica"/>
                <a:cs typeface="Helvetica"/>
              </a:rPr>
              <a:t>Customers always served by new faces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Ongoing </a:t>
            </a:r>
            <a:r>
              <a:rPr dirty="0">
                <a:latin typeface="Helvetica"/>
                <a:cs typeface="Helvetica"/>
              </a:rPr>
              <a:t>search for new customers to maintain sales volume</a:t>
            </a:r>
          </a:p>
        </p:txBody>
      </p:sp>
      <p:pic>
        <p:nvPicPr>
          <p:cNvPr id="34819" name="Picture 4" descr="fig11_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8613" y="2514600"/>
            <a:ext cx="4240212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Cycle of Failure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Costs of </a:t>
            </a:r>
            <a:r>
              <a:rPr dirty="0" smtClean="0">
                <a:latin typeface="Helvetica"/>
                <a:ea typeface="Helvetica"/>
                <a:cs typeface="Helvetica"/>
              </a:rPr>
              <a:t>short-sighted </a:t>
            </a:r>
            <a:r>
              <a:rPr dirty="0">
                <a:latin typeface="Helvetica"/>
                <a:ea typeface="Helvetica"/>
                <a:cs typeface="Helvetica"/>
              </a:rPr>
              <a:t>policies are ignored:</a:t>
            </a:r>
          </a:p>
          <a:p>
            <a:pPr lvl="1"/>
            <a:r>
              <a:rPr dirty="0">
                <a:latin typeface="Helvetica"/>
                <a:cs typeface="Helvetica"/>
              </a:rPr>
              <a:t>Constant expense of recruiting, hiring, and training</a:t>
            </a:r>
          </a:p>
          <a:p>
            <a:pPr lvl="1"/>
            <a:r>
              <a:rPr dirty="0">
                <a:latin typeface="Helvetica"/>
                <a:cs typeface="Helvetica"/>
              </a:rPr>
              <a:t>Lower productivity of inexperienced new workers</a:t>
            </a:r>
          </a:p>
          <a:p>
            <a:pPr lvl="1"/>
            <a:r>
              <a:rPr dirty="0">
                <a:latin typeface="Helvetica"/>
                <a:cs typeface="Helvetica"/>
              </a:rPr>
              <a:t>Higher costs of winning new customers to replace those lost—more need for advertising and promotional discounts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It</a:t>
            </a:r>
            <a:r>
              <a:rPr lang="en-US" dirty="0" smtClean="0">
                <a:latin typeface="Helvetica"/>
                <a:cs typeface="Helvetica"/>
              </a:rPr>
              <a:t>’</a:t>
            </a:r>
            <a:r>
              <a:rPr dirty="0" smtClean="0">
                <a:latin typeface="Helvetica"/>
                <a:cs typeface="Helvetica"/>
              </a:rPr>
              <a:t>s a big loss </a:t>
            </a:r>
            <a:r>
              <a:rPr dirty="0">
                <a:latin typeface="Helvetica"/>
                <a:cs typeface="Helvetica"/>
              </a:rPr>
              <a:t>of revenue </a:t>
            </a:r>
            <a:r>
              <a:rPr dirty="0" smtClean="0">
                <a:latin typeface="Helvetica"/>
                <a:cs typeface="Helvetica"/>
              </a:rPr>
              <a:t>from </a:t>
            </a:r>
            <a:r>
              <a:rPr dirty="0">
                <a:latin typeface="Helvetica"/>
                <a:cs typeface="Helvetica"/>
              </a:rPr>
              <a:t>dissatisfied customers who turn to alternatives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It's a loss of </a:t>
            </a:r>
            <a:r>
              <a:rPr dirty="0">
                <a:latin typeface="Helvetica"/>
                <a:cs typeface="Helvetica"/>
              </a:rPr>
              <a:t>potential customers who are turned off by negative word-of-mouth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Cycle of Success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Longer-term view of financial performance; firm seeks to prosper by investing in people</a:t>
            </a:r>
          </a:p>
          <a:p>
            <a:r>
              <a:rPr>
                <a:latin typeface="Helvetica"/>
                <a:ea typeface="Helvetica"/>
                <a:cs typeface="Helvetica"/>
              </a:rPr>
              <a:t>Attractive pay and benefits attract better job applicants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More focused recruitment, intensive training, and higher wages make it more likely that employees are:</a:t>
            </a:r>
          </a:p>
          <a:p>
            <a:pPr lvl="1"/>
            <a:r>
              <a:rPr>
                <a:latin typeface="Helvetica"/>
                <a:cs typeface="Helvetica"/>
              </a:rPr>
              <a:t>Happier in their work</a:t>
            </a:r>
          </a:p>
          <a:p>
            <a:pPr lvl="1"/>
            <a:r>
              <a:rPr>
                <a:latin typeface="Helvetica"/>
                <a:cs typeface="Helvetica"/>
              </a:rPr>
              <a:t>Provide higher quality, customer-pleasing service</a:t>
            </a:r>
          </a:p>
          <a:p>
            <a:endParaRPr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Cycle of Success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Broadened job descriptions with empowerment practices enable frontline staff to control quality, facilitate service recovery</a:t>
            </a:r>
          </a:p>
          <a:p>
            <a:r>
              <a:rPr>
                <a:latin typeface="Helvetica"/>
                <a:ea typeface="Helvetica"/>
                <a:cs typeface="Helvetica"/>
              </a:rPr>
              <a:t>Regular customers more likely to remain loyal because they:</a:t>
            </a:r>
          </a:p>
          <a:p>
            <a:pPr lvl="1"/>
            <a:r>
              <a:rPr>
                <a:latin typeface="Helvetica"/>
                <a:cs typeface="Helvetica"/>
              </a:rPr>
              <a:t>Appreciate continuity in service relationships</a:t>
            </a:r>
          </a:p>
          <a:p>
            <a:pPr lvl="1"/>
            <a:r>
              <a:rPr>
                <a:latin typeface="Helvetica"/>
                <a:cs typeface="Helvetica"/>
              </a:rPr>
              <a:t>Have higher satisfaction due to higher quality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2"/>
          <p:cNvSpPr>
            <a:spLocks noChangeArrowheads="1"/>
          </p:cNvSpPr>
          <p:nvPr/>
        </p:nvSpPr>
        <p:spPr bwMode="auto">
          <a:xfrm>
            <a:off x="908050" y="2663825"/>
            <a:ext cx="8416925" cy="198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Human Resources Management – </a:t>
            </a:r>
          </a:p>
          <a:p>
            <a:pPr algn="ctr" eaLnBrk="0" hangingPunct="0"/>
            <a:r>
              <a:rPr lang="en-US" sz="4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How to Get it Right?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Hire the Right People</a:t>
            </a:r>
          </a:p>
        </p:txBody>
      </p:sp>
      <p:sp>
        <p:nvSpPr>
          <p:cNvPr id="55298" name="Rectangle 6"/>
          <p:cNvSpPr>
            <a:spLocks noChangeArrowheads="1"/>
          </p:cNvSpPr>
          <p:nvPr/>
        </p:nvSpPr>
        <p:spPr bwMode="auto">
          <a:xfrm>
            <a:off x="912813" y="2427288"/>
            <a:ext cx="7772400" cy="235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4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000">
                <a:solidFill>
                  <a:srgbClr val="000000"/>
                </a:solidFill>
                <a:latin typeface="Helvetica"/>
                <a:ea typeface="PMingLiU" charset="-120"/>
                <a:cs typeface="Helvetica"/>
              </a:rPr>
              <a:t>The old saying ‘People are your most important asset’ is wrong.</a:t>
            </a:r>
          </a:p>
          <a:p>
            <a:pPr algn="ctr" fontAlgn="ctr">
              <a:lnSpc>
                <a:spcPct val="14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lang="en-US" altLang="zh-TW" sz="2000">
              <a:solidFill>
                <a:srgbClr val="000000"/>
              </a:solidFill>
              <a:latin typeface="Helvetica"/>
              <a:ea typeface="PMingLiU" charset="-120"/>
              <a:cs typeface="Helvetica"/>
            </a:endParaRPr>
          </a:p>
          <a:p>
            <a:pPr algn="ctr" fontAlgn="ctr">
              <a:lnSpc>
                <a:spcPct val="14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000">
                <a:solidFill>
                  <a:srgbClr val="000000"/>
                </a:solidFill>
                <a:latin typeface="Helvetica"/>
                <a:ea typeface="PMingLiU" charset="-120"/>
                <a:cs typeface="Helvetica"/>
              </a:rPr>
              <a:t>      The </a:t>
            </a:r>
            <a:r>
              <a:rPr lang="en-US" altLang="zh-TW" sz="2000" b="1">
                <a:latin typeface="Helvetica"/>
                <a:ea typeface="PMingLiU" charset="-120"/>
                <a:cs typeface="Helvetica"/>
              </a:rPr>
              <a:t>RIGHT</a:t>
            </a:r>
            <a:r>
              <a:rPr lang="en-US" altLang="zh-TW" sz="2000">
                <a:solidFill>
                  <a:srgbClr val="000000"/>
                </a:solidFill>
                <a:latin typeface="Helvetica"/>
                <a:ea typeface="PMingLiU" charset="-120"/>
                <a:cs typeface="Helvetica"/>
              </a:rPr>
              <a:t> people are your most important asset.</a:t>
            </a:r>
          </a:p>
          <a:p>
            <a:pPr algn="ct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lang="en-US" altLang="zh-TW" sz="2400" b="1" i="1">
              <a:solidFill>
                <a:srgbClr val="000000"/>
              </a:solidFill>
              <a:latin typeface="Helvetica"/>
              <a:ea typeface="PMingLiU" charset="-120"/>
              <a:cs typeface="Helvetica"/>
            </a:endParaRPr>
          </a:p>
          <a:p>
            <a:pPr algn="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400" b="1">
                <a:solidFill>
                  <a:srgbClr val="000000"/>
                </a:solidFill>
                <a:latin typeface="Helvetica"/>
                <a:ea typeface="PMingLiU" charset="-120"/>
                <a:cs typeface="Helvetica"/>
              </a:rPr>
              <a:t>					</a:t>
            </a:r>
          </a:p>
          <a:p>
            <a:pPr algn="r" fontAlgn="ctr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1800" b="1">
                <a:latin typeface="Helvetica"/>
                <a:ea typeface="PMingLiU" charset="-120"/>
                <a:cs typeface="Helvetica"/>
              </a:rPr>
              <a:t>Jim Collins</a:t>
            </a:r>
            <a:endParaRPr lang="en-US" sz="1800" b="1">
              <a:latin typeface="Helvetica"/>
              <a:ea typeface="PMingLiU" charset="-120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Be the Preferred Employer</a:t>
            </a: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lang="en-GB">
                <a:latin typeface="Helvetica"/>
                <a:ea typeface="Helvetica"/>
                <a:cs typeface="Helvetica"/>
              </a:rPr>
              <a:t>Create a large pool: “Compete for Talent Market Share” </a:t>
            </a:r>
          </a:p>
          <a:p>
            <a:r>
              <a:rPr>
                <a:latin typeface="Helvetica"/>
                <a:ea typeface="Helvetica"/>
                <a:cs typeface="Helvetica"/>
              </a:rPr>
              <a:t>Select the right people:</a:t>
            </a:r>
          </a:p>
          <a:p>
            <a:pPr lvl="1"/>
            <a:r>
              <a:rPr lang="en-GB">
                <a:latin typeface="Helvetica"/>
                <a:cs typeface="Helvetica"/>
              </a:rPr>
              <a:t>Different jobs are best filled by people with different skills, styles, or personalities </a:t>
            </a:r>
          </a:p>
          <a:p>
            <a:pPr lvl="1"/>
            <a:r>
              <a:rPr lang="en-GB">
                <a:latin typeface="Helvetica"/>
                <a:cs typeface="Helvetica"/>
              </a:rPr>
              <a:t>Hire candidates that fit firm’s core values and culture</a:t>
            </a:r>
          </a:p>
          <a:p>
            <a:pPr lvl="1"/>
            <a:r>
              <a:rPr lang="en-GB">
                <a:latin typeface="Helvetica"/>
                <a:cs typeface="Helvetica"/>
              </a:rPr>
              <a:t>Focus on recruiting naturally warm personalities for customer-contact jobs</a:t>
            </a:r>
            <a:endParaRPr>
              <a:latin typeface="Helvetica"/>
              <a:cs typeface="Helvetica"/>
            </a:endParaRPr>
          </a:p>
          <a:p>
            <a:pPr lvl="1"/>
            <a:endParaRPr lang="en-GB">
              <a:latin typeface="Helvetica"/>
              <a:cs typeface="Helvetica"/>
            </a:endParaRPr>
          </a:p>
          <a:p>
            <a:endParaRPr lang="en-GB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Tools to Identify Best Candidates 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lang="en-GB">
                <a:latin typeface="Helvetica"/>
                <a:ea typeface="Helvetica"/>
                <a:cs typeface="Helvetica"/>
              </a:rPr>
              <a:t>Employ multiple, structured interviews </a:t>
            </a:r>
            <a:endParaRPr>
              <a:latin typeface="Helvetica"/>
              <a:ea typeface="Helvetica"/>
              <a:cs typeface="Helvetica"/>
            </a:endParaRPr>
          </a:p>
          <a:p>
            <a:pPr lvl="1"/>
            <a:r>
              <a:rPr>
                <a:latin typeface="Helvetica"/>
                <a:cs typeface="Helvetica"/>
              </a:rPr>
              <a:t>Use structured interviews built around job requirements </a:t>
            </a:r>
          </a:p>
          <a:p>
            <a:pPr lvl="1"/>
            <a:r>
              <a:rPr>
                <a:latin typeface="Helvetica"/>
                <a:cs typeface="Helvetica"/>
              </a:rPr>
              <a:t>Use more than one interviewer </a:t>
            </a:r>
            <a:r>
              <a:rPr lang="en-GB">
                <a:latin typeface="Helvetica"/>
                <a:cs typeface="Helvetica"/>
              </a:rPr>
              <a:t>to reduce “similar to me” biases </a:t>
            </a:r>
          </a:p>
          <a:p>
            <a:r>
              <a:rPr lang="en-GB">
                <a:latin typeface="Helvetica"/>
                <a:ea typeface="Helvetica"/>
                <a:cs typeface="Helvetica"/>
              </a:rPr>
              <a:t>Observe behavior </a:t>
            </a:r>
          </a:p>
          <a:p>
            <a:pPr lvl="1"/>
            <a:r>
              <a:rPr>
                <a:latin typeface="Helvetica"/>
                <a:cs typeface="Helvetica"/>
              </a:rPr>
              <a:t>Hire based on observed behavior, not words you hear</a:t>
            </a:r>
          </a:p>
          <a:p>
            <a:pPr lvl="1"/>
            <a:r>
              <a:rPr>
                <a:latin typeface="Helvetica"/>
                <a:cs typeface="Helvetica"/>
              </a:rPr>
              <a:t>Best predictor of future behavior is past behavior </a:t>
            </a:r>
          </a:p>
          <a:p>
            <a:pPr lvl="1"/>
            <a:r>
              <a:rPr>
                <a:latin typeface="Helvetica"/>
                <a:cs typeface="Helvetica"/>
              </a:rPr>
              <a:t>Consider group hiring sessions where candidates are given group tasks </a:t>
            </a:r>
            <a:endParaRPr lang="en-GB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Tools to Identify Best Candidates </a:t>
            </a:r>
          </a:p>
        </p:txBody>
      </p:sp>
      <p:sp>
        <p:nvSpPr>
          <p:cNvPr id="61442" name="Rectangle 5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lang="en-GB" dirty="0">
                <a:latin typeface="Helvetica"/>
                <a:ea typeface="Helvetica"/>
                <a:cs typeface="Helvetica"/>
              </a:rPr>
              <a:t>Conduct personality tests</a:t>
            </a:r>
          </a:p>
          <a:p>
            <a:pPr lvl="1"/>
            <a:r>
              <a:rPr dirty="0">
                <a:latin typeface="Helvetica"/>
                <a:cs typeface="Helvetica"/>
              </a:rPr>
              <a:t>Willingness to treat co-workers and customers with courtesy,  consideration, and tact</a:t>
            </a:r>
          </a:p>
          <a:p>
            <a:pPr lvl="1"/>
            <a:r>
              <a:rPr dirty="0" smtClean="0">
                <a:latin typeface="Helvetica"/>
                <a:cs typeface="Helvetica"/>
              </a:rPr>
              <a:t>Perceptiveness</a:t>
            </a:r>
            <a:r>
              <a:rPr lang="ar-SA" sz="1100" dirty="0" smtClean="0">
                <a:latin typeface="Helvetica"/>
                <a:cs typeface="Helvetica"/>
              </a:rPr>
              <a:t>)</a:t>
            </a:r>
            <a:r>
              <a:rPr lang="en-US" sz="1100" b="0" dirty="0"/>
              <a:t> feeling of </a:t>
            </a:r>
            <a:r>
              <a:rPr lang="en-US" sz="1100" b="0" dirty="0" smtClean="0"/>
              <a:t>understanding</a:t>
            </a:r>
            <a:r>
              <a:rPr lang="ar-SA" sz="1100" b="0" dirty="0" smtClean="0"/>
              <a:t>(</a:t>
            </a:r>
            <a:r>
              <a:rPr dirty="0" smtClean="0">
                <a:latin typeface="Helvetica"/>
                <a:cs typeface="Helvetica"/>
              </a:rPr>
              <a:t> </a:t>
            </a:r>
            <a:r>
              <a:rPr dirty="0">
                <a:latin typeface="Helvetica"/>
                <a:cs typeface="Helvetica"/>
              </a:rPr>
              <a:t>regarding customer needs </a:t>
            </a:r>
          </a:p>
          <a:p>
            <a:pPr lvl="1"/>
            <a:r>
              <a:rPr dirty="0">
                <a:latin typeface="Helvetica"/>
                <a:cs typeface="Helvetica"/>
              </a:rPr>
              <a:t>Ability to communicate accurately and pleasantly 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Give applicants a realistic preview of the job </a:t>
            </a:r>
          </a:p>
          <a:p>
            <a:pPr lvl="1"/>
            <a:r>
              <a:rPr dirty="0">
                <a:latin typeface="Helvetica"/>
                <a:cs typeface="Helvetica"/>
              </a:rPr>
              <a:t>Chance for candidates to “try on the job”</a:t>
            </a:r>
          </a:p>
          <a:p>
            <a:pPr lvl="1"/>
            <a:r>
              <a:rPr dirty="0">
                <a:latin typeface="Helvetica"/>
                <a:cs typeface="Helvetica"/>
              </a:rPr>
              <a:t>Assess how candidates respond to job realities </a:t>
            </a:r>
          </a:p>
          <a:p>
            <a:pPr lvl="1"/>
            <a:r>
              <a:rPr dirty="0">
                <a:latin typeface="Helvetica"/>
                <a:cs typeface="Helvetica"/>
              </a:rPr>
              <a:t>Allow candidates to self select themselves out of the </a:t>
            </a:r>
            <a:r>
              <a:rPr dirty="0" smtClean="0">
                <a:latin typeface="Helvetica"/>
                <a:cs typeface="Helvetica"/>
              </a:rPr>
              <a:t>job</a:t>
            </a: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Train Service Employees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>
                <a:latin typeface="Helvetica"/>
                <a:ea typeface="Helvetica"/>
                <a:cs typeface="Helvetica"/>
              </a:rPr>
              <a:t>Service employees need to learn:</a:t>
            </a:r>
          </a:p>
          <a:p>
            <a:r>
              <a:rPr>
                <a:latin typeface="Helvetica"/>
                <a:ea typeface="Helvetica"/>
                <a:cs typeface="Helvetica"/>
              </a:rPr>
              <a:t>Organizational culture, purpose, and strategy </a:t>
            </a:r>
          </a:p>
          <a:p>
            <a:pPr lvl="1"/>
            <a:r>
              <a:rPr>
                <a:latin typeface="Helvetica"/>
                <a:cs typeface="Helvetica"/>
              </a:rPr>
              <a:t>Promote core values, get emotional commitment to strategy </a:t>
            </a:r>
          </a:p>
          <a:p>
            <a:pPr lvl="1"/>
            <a:r>
              <a:rPr>
                <a:latin typeface="Helvetica"/>
                <a:cs typeface="Helvetica"/>
              </a:rPr>
              <a:t>Get managers to teach “why,” “what,” and “how” of job</a:t>
            </a:r>
          </a:p>
          <a:p>
            <a:r>
              <a:rPr>
                <a:latin typeface="Helvetica"/>
                <a:ea typeface="Helvetica"/>
                <a:cs typeface="Helvetica"/>
              </a:rPr>
              <a:t>Interpersonal and technical skills </a:t>
            </a:r>
          </a:p>
          <a:p>
            <a:r>
              <a:rPr>
                <a:latin typeface="Helvetica"/>
                <a:ea typeface="Helvetica"/>
                <a:cs typeface="Helvetica"/>
              </a:rPr>
              <a:t>Product/service knowledge </a:t>
            </a:r>
          </a:p>
          <a:p>
            <a:pPr lvl="1"/>
            <a:r>
              <a:rPr>
                <a:latin typeface="Helvetica"/>
                <a:cs typeface="Helvetica"/>
              </a:rPr>
              <a:t>Staff’s product knowledge is a key aspect of service quality </a:t>
            </a:r>
          </a:p>
          <a:p>
            <a:pPr lvl="1"/>
            <a:r>
              <a:rPr>
                <a:latin typeface="Helvetica"/>
                <a:cs typeface="Helvetica"/>
              </a:rPr>
              <a:t>Staff must explain product features and position products correctly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Overview of Chapter 11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Employees Are Crucially Important</a:t>
            </a:r>
          </a:p>
          <a:p>
            <a:r>
              <a:rPr>
                <a:latin typeface="Helvetica"/>
                <a:ea typeface="Helvetica"/>
                <a:cs typeface="Helvetica"/>
              </a:rPr>
              <a:t>Factors Contributing to the Difficulty of Frontline Work</a:t>
            </a:r>
          </a:p>
          <a:p>
            <a:r>
              <a:rPr>
                <a:latin typeface="Helvetica"/>
                <a:ea typeface="Helvetica"/>
                <a:cs typeface="Helvetica"/>
              </a:rPr>
              <a:t>Cycles of Failure, Mediocrity, and Success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Human Resources Management – How To Get It Right?</a:t>
            </a:r>
          </a:p>
          <a:p>
            <a:r>
              <a:rPr>
                <a:latin typeface="Helvetica"/>
                <a:ea typeface="Helvetica"/>
                <a:cs typeface="Helvetica"/>
              </a:rPr>
              <a:t>Service Leadership and Culture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Motivate and Energize the Frontline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Use full range of available rewards effectively, including:</a:t>
            </a:r>
          </a:p>
          <a:p>
            <a:r>
              <a:rPr>
                <a:latin typeface="Helvetica"/>
                <a:ea typeface="Helvetica"/>
                <a:cs typeface="Helvetica"/>
              </a:rPr>
              <a:t>Job content</a:t>
            </a:r>
          </a:p>
          <a:p>
            <a:pPr lvl="1"/>
            <a:r>
              <a:rPr>
                <a:latin typeface="Helvetica"/>
                <a:cs typeface="Helvetica"/>
              </a:rPr>
              <a:t>People are motivated knowing they are doing a good job</a:t>
            </a:r>
          </a:p>
          <a:p>
            <a:r>
              <a:rPr>
                <a:latin typeface="Helvetica"/>
                <a:ea typeface="Helvetica"/>
                <a:cs typeface="Helvetica"/>
              </a:rPr>
              <a:t>Feedback and recognition</a:t>
            </a:r>
          </a:p>
          <a:p>
            <a:pPr lvl="1"/>
            <a:r>
              <a:rPr>
                <a:latin typeface="Helvetica"/>
                <a:cs typeface="Helvetica"/>
              </a:rPr>
              <a:t>People derive a sense of identity and belonging to an organization from feedback and recognition</a:t>
            </a:r>
          </a:p>
          <a:p>
            <a:r>
              <a:rPr>
                <a:latin typeface="Helvetica"/>
                <a:ea typeface="Helvetica"/>
                <a:cs typeface="Helvetica"/>
              </a:rPr>
              <a:t>Goal accomplishment</a:t>
            </a:r>
          </a:p>
          <a:p>
            <a:pPr lvl="1"/>
            <a:r>
              <a:rPr>
                <a:latin typeface="Helvetica"/>
                <a:cs typeface="Helvetica"/>
              </a:rPr>
              <a:t>Specific, difficult but attainable, and accepted goals are strong motivators  	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2"/>
          <p:cNvSpPr>
            <a:spLocks noChangeArrowheads="1"/>
          </p:cNvSpPr>
          <p:nvPr/>
        </p:nvSpPr>
        <p:spPr bwMode="auto">
          <a:xfrm>
            <a:off x="908050" y="2663825"/>
            <a:ext cx="8416925" cy="198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</a:pPr>
            <a:r>
              <a:rPr lang="en-US" sz="4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Service Leadership 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4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and Culture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Leadership and Culture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Charismatic/transformational leadership:</a:t>
            </a:r>
          </a:p>
          <a:p>
            <a:pPr lvl="1"/>
            <a:r>
              <a:rPr dirty="0">
                <a:latin typeface="Helvetica"/>
                <a:cs typeface="Helvetica"/>
              </a:rPr>
              <a:t>Change frontline personnel’s values and goals to be consistent with the firm</a:t>
            </a:r>
          </a:p>
          <a:p>
            <a:pPr lvl="1"/>
            <a:r>
              <a:rPr dirty="0">
                <a:latin typeface="Helvetica"/>
                <a:cs typeface="Helvetica"/>
              </a:rPr>
              <a:t>Motivate staff to perform at their best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Service culture can be defined as:</a:t>
            </a:r>
          </a:p>
          <a:p>
            <a:pPr lvl="1"/>
            <a:r>
              <a:rPr dirty="0">
                <a:latin typeface="Helvetica"/>
                <a:cs typeface="Helvetica"/>
              </a:rPr>
              <a:t>Shared perceptions of what is </a:t>
            </a:r>
            <a:r>
              <a:rPr dirty="0" smtClean="0">
                <a:latin typeface="Helvetica"/>
                <a:cs typeface="Helvetica"/>
              </a:rPr>
              <a:t>important</a:t>
            </a:r>
            <a:r>
              <a:rPr lang="ar-SA" dirty="0" smtClean="0">
                <a:latin typeface="Helvetica"/>
                <a:cs typeface="Helvetica"/>
              </a:rPr>
              <a:t> </a:t>
            </a:r>
            <a:r>
              <a:rPr lang="en-US" dirty="0" smtClean="0">
                <a:latin typeface="Helvetica"/>
                <a:cs typeface="Helvetica"/>
              </a:rPr>
              <a:t> , shared values , beliefs of why they are important.</a:t>
            </a:r>
            <a:endParaRPr dirty="0">
              <a:latin typeface="Helvetica"/>
              <a:cs typeface="Helvetica"/>
            </a:endParaRPr>
          </a:p>
          <a:p>
            <a:pPr algn="ctr">
              <a:buFont typeface="Webdings" pitchFamily="18" charset="2"/>
              <a:buNone/>
            </a:pPr>
            <a:r>
              <a:rPr dirty="0">
                <a:latin typeface="Helvetica"/>
                <a:ea typeface="Helvetica"/>
                <a:cs typeface="Helvetica"/>
              </a:rPr>
              <a:t>	</a:t>
            </a:r>
            <a:r>
              <a:rPr dirty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A strong service culture focuses the entire organization on the frontline, with the top management informed and actively involved</a:t>
            </a:r>
          </a:p>
          <a:p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Internal Marketing</a:t>
            </a:r>
            <a:endParaRPr lang="en-SG" dirty="0">
              <a:latin typeface="Helvetica"/>
              <a:ea typeface="Helvetica"/>
              <a:cs typeface="Helvetica"/>
            </a:endParaRPr>
          </a:p>
        </p:txBody>
      </p:sp>
      <p:sp>
        <p:nvSpPr>
          <p:cNvPr id="8397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Necessary in large service businesses that operate in widely dispersed sites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Effective internal marketing helps to:</a:t>
            </a:r>
          </a:p>
          <a:p>
            <a:pPr lvl="1"/>
            <a:r>
              <a:rPr dirty="0">
                <a:latin typeface="Helvetica"/>
                <a:cs typeface="Helvetica"/>
              </a:rPr>
              <a:t>Ensure efficient and satisfactory service delivery</a:t>
            </a:r>
          </a:p>
          <a:p>
            <a:pPr lvl="1"/>
            <a:r>
              <a:rPr dirty="0">
                <a:latin typeface="Helvetica"/>
                <a:cs typeface="Helvetica"/>
              </a:rPr>
              <a:t>Achieve harmonious and productive working relationships</a:t>
            </a:r>
          </a:p>
          <a:p>
            <a:pPr lvl="1"/>
            <a:r>
              <a:rPr dirty="0">
                <a:latin typeface="Helvetica"/>
                <a:cs typeface="Helvetica"/>
              </a:rPr>
              <a:t>Build employee trust, respect, and loyalty</a:t>
            </a:r>
            <a:endParaRPr lang="en-SG"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Summary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303213" y="1447800"/>
            <a:ext cx="5562600" cy="48006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employees are crucially important to firm’s success</a:t>
            </a:r>
          </a:p>
          <a:p>
            <a:pPr lvl="1"/>
            <a:r>
              <a:rPr>
                <a:latin typeface="Helvetica"/>
                <a:cs typeface="Helvetica"/>
              </a:rPr>
              <a:t>Source of customer loyalty and competitive advantage</a:t>
            </a:r>
          </a:p>
          <a:p>
            <a:r>
              <a:rPr>
                <a:latin typeface="Helvetica"/>
                <a:ea typeface="Helvetica"/>
                <a:cs typeface="Helvetica"/>
              </a:rPr>
              <a:t>Frontline work is difficult and stressful; employees are boundary spanners, undergo emotional labor, face a variety of conflicts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Understand cycles of failure, mediocrity, and success </a:t>
            </a:r>
          </a:p>
        </p:txBody>
      </p:sp>
      <p:pic>
        <p:nvPicPr>
          <p:cNvPr id="84995" name="Picture 4" descr="fig11_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413" y="1752600"/>
            <a:ext cx="3567112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Summary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Know how to get HRM aspect right</a:t>
            </a:r>
          </a:p>
          <a:p>
            <a:pPr lvl="1"/>
            <a:r>
              <a:rPr>
                <a:latin typeface="Helvetica"/>
                <a:cs typeface="Helvetica"/>
              </a:rPr>
              <a:t>Hire the right people </a:t>
            </a:r>
          </a:p>
          <a:p>
            <a:pPr lvl="1"/>
            <a:r>
              <a:rPr>
                <a:latin typeface="Helvetica"/>
                <a:cs typeface="Helvetica"/>
              </a:rPr>
              <a:t>Identify the best candidate</a:t>
            </a:r>
          </a:p>
          <a:p>
            <a:pPr lvl="1"/>
            <a:r>
              <a:rPr>
                <a:latin typeface="Helvetica"/>
                <a:cs typeface="Helvetica"/>
              </a:rPr>
              <a:t>Train service employees actively</a:t>
            </a:r>
          </a:p>
          <a:p>
            <a:pPr lvl="1"/>
            <a:r>
              <a:rPr>
                <a:latin typeface="Helvetica"/>
                <a:cs typeface="Helvetica"/>
              </a:rPr>
              <a:t>Empower the frontline</a:t>
            </a:r>
          </a:p>
          <a:p>
            <a:pPr lvl="1"/>
            <a:r>
              <a:rPr>
                <a:latin typeface="Helvetica"/>
                <a:cs typeface="Helvetica"/>
              </a:rPr>
              <a:t>Build high-performance service delivery teams</a:t>
            </a:r>
          </a:p>
          <a:p>
            <a:pPr lvl="1"/>
            <a:r>
              <a:rPr>
                <a:latin typeface="Helvetica"/>
                <a:cs typeface="Helvetica"/>
              </a:rPr>
              <a:t>Motivate and energize people</a:t>
            </a:r>
          </a:p>
          <a:p>
            <a:pPr lvl="1"/>
            <a:r>
              <a:rPr>
                <a:latin typeface="Helvetica"/>
                <a:cs typeface="Helvetica"/>
              </a:rPr>
              <a:t>Unions have a role to play</a:t>
            </a:r>
          </a:p>
          <a:p>
            <a:r>
              <a:rPr>
                <a:latin typeface="Helvetica"/>
                <a:ea typeface="Helvetica"/>
                <a:cs typeface="Helvetica"/>
              </a:rPr>
              <a:t>Understand role of service culture and service leadership in sustaining service excellence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908050" y="2663825"/>
            <a:ext cx="8416925" cy="198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</a:pPr>
            <a:r>
              <a:rPr lang="en-US" sz="4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Service Employees Are Crucially Important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3" y="228600"/>
            <a:ext cx="70866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Service </a:t>
            </a:r>
            <a:r>
              <a:rPr dirty="0" smtClean="0">
                <a:latin typeface="Helvetica"/>
                <a:ea typeface="Helvetica"/>
                <a:cs typeface="Helvetica"/>
              </a:rPr>
              <a:t>Personnel(staff): </a:t>
            </a:r>
            <a:r>
              <a:rPr dirty="0">
                <a:latin typeface="Helvetica"/>
                <a:ea typeface="Helvetica"/>
                <a:cs typeface="Helvetica"/>
              </a:rPr>
              <a:t>Source of Customer Loyalty &amp; Competitive Advantage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Customer’s perspective: encounter with service staff is most important aspect of a service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Firm’s perspective: frontline is an important source of differentiation and competitive advantage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Frontline is an important driver of customer loyalty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A</a:t>
            </a:r>
            <a:r>
              <a:rPr dirty="0" smtClean="0">
                <a:latin typeface="Helvetica"/>
                <a:cs typeface="Helvetica"/>
              </a:rPr>
              <a:t>nticipating(do in advance) </a:t>
            </a:r>
            <a:r>
              <a:rPr dirty="0">
                <a:latin typeface="Helvetica"/>
                <a:cs typeface="Helvetica"/>
              </a:rPr>
              <a:t>customer needs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C</a:t>
            </a:r>
            <a:r>
              <a:rPr dirty="0" smtClean="0">
                <a:latin typeface="Helvetica"/>
                <a:cs typeface="Helvetica"/>
              </a:rPr>
              <a:t>ustomizing(modifying)  </a:t>
            </a:r>
            <a:r>
              <a:rPr dirty="0">
                <a:latin typeface="Helvetica"/>
                <a:cs typeface="Helvetica"/>
              </a:rPr>
              <a:t>service delivery</a:t>
            </a:r>
          </a:p>
          <a:p>
            <a:pPr lvl="1"/>
            <a:r>
              <a:rPr dirty="0">
                <a:latin typeface="Helvetica"/>
                <a:cs typeface="Helvetica"/>
              </a:rPr>
              <a:t>building personalized relationships</a:t>
            </a:r>
          </a:p>
          <a:p>
            <a:pPr lvl="1"/>
            <a:endParaRPr dirty="0">
              <a:latin typeface="Helvetica"/>
              <a:cs typeface="Helvetica"/>
            </a:endParaRPr>
          </a:p>
          <a:p>
            <a:pPr lvl="1">
              <a:buFont typeface="Wingdings" pitchFamily="2" charset="2"/>
              <a:buNone/>
            </a:pP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fig11_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7813" y="2057400"/>
            <a:ext cx="3048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Frontline in Low-Contact Services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303213" y="1600200"/>
            <a:ext cx="6248400" cy="4800600"/>
          </a:xfrm>
        </p:spPr>
        <p:txBody>
          <a:bodyPr/>
          <a:lstStyle/>
          <a:p>
            <a:r>
              <a:rPr sz="2200" dirty="0">
                <a:latin typeface="Helvetica"/>
                <a:ea typeface="Helvetica"/>
                <a:cs typeface="Helvetica"/>
              </a:rPr>
              <a:t>Many routine transactions are now conducted without involving frontline staff, e.g., </a:t>
            </a:r>
          </a:p>
          <a:p>
            <a:pPr lvl="1"/>
            <a:r>
              <a:rPr sz="1800" dirty="0">
                <a:latin typeface="Helvetica"/>
                <a:cs typeface="Helvetica"/>
              </a:rPr>
              <a:t>ATMs (Automated Teller Machines)</a:t>
            </a:r>
          </a:p>
          <a:p>
            <a:pPr lvl="1"/>
            <a:r>
              <a:rPr sz="1800" dirty="0">
                <a:latin typeface="Helvetica"/>
                <a:cs typeface="Helvetica"/>
              </a:rPr>
              <a:t>IVR (Interactive Voice Response) systems</a:t>
            </a:r>
          </a:p>
          <a:p>
            <a:pPr lvl="1"/>
            <a:r>
              <a:rPr sz="1800" dirty="0">
                <a:latin typeface="Helvetica"/>
                <a:cs typeface="Helvetica"/>
              </a:rPr>
              <a:t>Websites for reservations/ordering, payment, etc.</a:t>
            </a:r>
          </a:p>
          <a:p>
            <a:r>
              <a:rPr sz="2200" dirty="0">
                <a:latin typeface="Helvetica"/>
                <a:ea typeface="Helvetica"/>
                <a:cs typeface="Helvetica"/>
              </a:rPr>
              <a:t>However, frontline employees remain crucially </a:t>
            </a:r>
            <a:r>
              <a:rPr sz="2200" dirty="0" smtClean="0">
                <a:latin typeface="Helvetica"/>
                <a:ea typeface="Helvetica"/>
                <a:cs typeface="Helvetica"/>
              </a:rPr>
              <a:t>important</a:t>
            </a:r>
            <a:endParaRPr sz="2200"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2"/>
          <p:cNvSpPr>
            <a:spLocks noChangeArrowheads="1"/>
          </p:cNvSpPr>
          <p:nvPr/>
        </p:nvSpPr>
        <p:spPr bwMode="auto">
          <a:xfrm>
            <a:off x="1065213" y="3505200"/>
            <a:ext cx="80772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400" b="1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Factors Contributing to the Difficulty of Frontline Work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Role Stress in Frontline Employees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Organization vs. </a:t>
            </a:r>
            <a:r>
              <a:rPr dirty="0" smtClean="0">
                <a:latin typeface="Helvetica"/>
                <a:ea typeface="Helvetica"/>
                <a:cs typeface="Helvetica"/>
              </a:rPr>
              <a:t>Client :  </a:t>
            </a:r>
            <a:r>
              <a:rPr dirty="0">
                <a:latin typeface="Helvetica"/>
                <a:ea typeface="Helvetica"/>
                <a:cs typeface="Helvetica"/>
              </a:rPr>
              <a:t>whether to follow company rules or to satisfy customer demands </a:t>
            </a:r>
          </a:p>
          <a:p>
            <a:pPr lvl="1"/>
            <a:r>
              <a:rPr altLang="zh-CN" b="0" i="1" dirty="0">
                <a:latin typeface="Helvetica"/>
                <a:ea typeface="SimSun" charset="-122"/>
                <a:cs typeface="Helvetica"/>
              </a:rPr>
              <a:t>This conflict is especially </a:t>
            </a:r>
            <a:r>
              <a:rPr altLang="zh-CN" b="0" i="1" dirty="0" smtClean="0">
                <a:latin typeface="Helvetica"/>
                <a:ea typeface="SimSun" charset="-122"/>
                <a:cs typeface="Helvetica"/>
              </a:rPr>
              <a:t>serious </a:t>
            </a:r>
            <a:r>
              <a:rPr altLang="zh-CN" b="0" i="1" dirty="0">
                <a:latin typeface="Helvetica"/>
                <a:ea typeface="SimSun" charset="-122"/>
                <a:cs typeface="Helvetica"/>
              </a:rPr>
              <a:t>in organizations that are not customer- oriented</a:t>
            </a:r>
            <a:endParaRPr b="0" i="1" dirty="0">
              <a:latin typeface="Helvetica"/>
              <a:cs typeface="Helvetica"/>
            </a:endParaRPr>
          </a:p>
          <a:p>
            <a:r>
              <a:rPr dirty="0">
                <a:latin typeface="Helvetica"/>
                <a:ea typeface="Helvetica"/>
                <a:cs typeface="Helvetica"/>
              </a:rPr>
              <a:t>Person vs. Role: Conflicts between what jobs require and </a:t>
            </a:r>
            <a:r>
              <a:rPr dirty="0" smtClean="0">
                <a:latin typeface="Helvetica"/>
                <a:ea typeface="Helvetica"/>
                <a:cs typeface="Helvetica"/>
              </a:rPr>
              <a:t>what employee’s </a:t>
            </a:r>
            <a:r>
              <a:rPr dirty="0">
                <a:latin typeface="Helvetica"/>
                <a:ea typeface="Helvetica"/>
                <a:cs typeface="Helvetica"/>
              </a:rPr>
              <a:t>own personality and beliefs </a:t>
            </a:r>
          </a:p>
          <a:p>
            <a:r>
              <a:rPr dirty="0" smtClean="0">
                <a:latin typeface="Helvetica"/>
                <a:ea typeface="Helvetica"/>
                <a:cs typeface="Helvetica"/>
              </a:rPr>
              <a:t>Client </a:t>
            </a:r>
            <a:r>
              <a:rPr dirty="0">
                <a:latin typeface="Helvetica"/>
                <a:ea typeface="Helvetica"/>
                <a:cs typeface="Helvetica"/>
              </a:rPr>
              <a:t>vs. Client: Conflicts between customers that demand service staff </a:t>
            </a:r>
            <a:r>
              <a:rPr dirty="0" smtClean="0">
                <a:latin typeface="Helvetica"/>
                <a:ea typeface="Helvetica"/>
                <a:cs typeface="Helvetica"/>
              </a:rPr>
              <a:t>interference </a:t>
            </a:r>
            <a:r>
              <a:rPr dirty="0" err="1" smtClean="0">
                <a:latin typeface="Helvetica"/>
                <a:ea typeface="Helvetica"/>
                <a:cs typeface="Helvetica"/>
              </a:rPr>
              <a:t>i.e</a:t>
            </a:r>
            <a:r>
              <a:rPr dirty="0" smtClean="0">
                <a:latin typeface="Helvetica"/>
                <a:ea typeface="Helvetica"/>
                <a:cs typeface="Helvetica"/>
              </a:rPr>
              <a:t> (service staff needs to be there if there is any conflict between clients. </a:t>
            </a: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2"/>
          <p:cNvSpPr>
            <a:spLocks noChangeArrowheads="1"/>
          </p:cNvSpPr>
          <p:nvPr/>
        </p:nvSpPr>
        <p:spPr bwMode="auto">
          <a:xfrm>
            <a:off x="908050" y="2663825"/>
            <a:ext cx="8416925" cy="1984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</a:pPr>
            <a:r>
              <a:rPr lang="en-US" sz="44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Cycles of Failure, Mediocrity, and Success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Cycle of Failure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The employee cycle of failure</a:t>
            </a:r>
          </a:p>
          <a:p>
            <a:pPr lvl="1"/>
            <a:r>
              <a:rPr dirty="0">
                <a:latin typeface="Helvetica"/>
                <a:cs typeface="Helvetica"/>
              </a:rPr>
              <a:t>Narrow job design for low skill </a:t>
            </a:r>
            <a:r>
              <a:rPr dirty="0" smtClean="0">
                <a:latin typeface="Helvetica"/>
                <a:cs typeface="Helvetica"/>
              </a:rPr>
              <a:t>levels. (complicated job for non skilled worker)</a:t>
            </a:r>
            <a:endParaRPr dirty="0">
              <a:latin typeface="Helvetica"/>
              <a:cs typeface="Helvetica"/>
            </a:endParaRPr>
          </a:p>
          <a:p>
            <a:pPr lvl="1"/>
            <a:r>
              <a:rPr dirty="0" smtClean="0">
                <a:latin typeface="Helvetica"/>
                <a:cs typeface="Helvetica"/>
              </a:rPr>
              <a:t>Emphasis(focus) </a:t>
            </a:r>
            <a:r>
              <a:rPr dirty="0">
                <a:latin typeface="Helvetica"/>
                <a:cs typeface="Helvetica"/>
              </a:rPr>
              <a:t>on rules rather than </a:t>
            </a:r>
            <a:r>
              <a:rPr dirty="0" smtClean="0">
                <a:latin typeface="Helvetica"/>
                <a:cs typeface="Helvetica"/>
              </a:rPr>
              <a:t>service </a:t>
            </a:r>
            <a:endParaRPr dirty="0">
              <a:latin typeface="Helvetica"/>
              <a:cs typeface="Helvetica"/>
            </a:endParaRPr>
          </a:p>
          <a:p>
            <a:pPr lvl="1"/>
            <a:r>
              <a:rPr dirty="0">
                <a:latin typeface="Helvetica"/>
                <a:cs typeface="Helvetica"/>
              </a:rPr>
              <a:t>Use of technology to control quality</a:t>
            </a:r>
          </a:p>
          <a:p>
            <a:pPr lvl="1"/>
            <a:r>
              <a:rPr dirty="0">
                <a:latin typeface="Helvetica"/>
                <a:cs typeface="Helvetica"/>
              </a:rPr>
              <a:t>Bored employees who lack ability to respond to customer problems</a:t>
            </a:r>
          </a:p>
          <a:p>
            <a:pPr lvl="1"/>
            <a:r>
              <a:rPr dirty="0">
                <a:latin typeface="Helvetica"/>
                <a:cs typeface="Helvetica"/>
              </a:rPr>
              <a:t>Customers are dissatisfied with poor service attitude</a:t>
            </a:r>
          </a:p>
          <a:p>
            <a:pPr lvl="1"/>
            <a:r>
              <a:rPr dirty="0">
                <a:latin typeface="Helvetica"/>
                <a:cs typeface="Helvetica"/>
              </a:rPr>
              <a:t>Low service quality</a:t>
            </a:r>
          </a:p>
          <a:p>
            <a:pPr lvl="1"/>
            <a:r>
              <a:rPr dirty="0">
                <a:latin typeface="Helvetica"/>
                <a:cs typeface="Helvetica"/>
              </a:rPr>
              <a:t>High employee </a:t>
            </a:r>
            <a:r>
              <a:rPr dirty="0" smtClean="0">
                <a:latin typeface="Helvetica"/>
                <a:cs typeface="Helvetica"/>
              </a:rPr>
              <a:t>turnover ( more than the employee skills)</a:t>
            </a: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1472222133</TotalTime>
  <Pages>94</Pages>
  <Words>1081</Words>
  <Application>Microsoft Office PowerPoint</Application>
  <PresentationFormat>Custom</PresentationFormat>
  <Paragraphs>165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</vt:lpstr>
      <vt:lpstr>PowerPoint Presentation</vt:lpstr>
      <vt:lpstr>Overview of Chapter 11</vt:lpstr>
      <vt:lpstr>PowerPoint Presentation</vt:lpstr>
      <vt:lpstr>Service Personnel(staff): Source of Customer Loyalty &amp; Competitive Advantage</vt:lpstr>
      <vt:lpstr>Frontline in Low-Contact Services</vt:lpstr>
      <vt:lpstr>PowerPoint Presentation</vt:lpstr>
      <vt:lpstr>Role Stress in Frontline Employees</vt:lpstr>
      <vt:lpstr>PowerPoint Presentation</vt:lpstr>
      <vt:lpstr>Cycle of Failure</vt:lpstr>
      <vt:lpstr>Cycle of Failure</vt:lpstr>
      <vt:lpstr>Cycle of Failure</vt:lpstr>
      <vt:lpstr>Cycle of Success</vt:lpstr>
      <vt:lpstr>Cycle of Success</vt:lpstr>
      <vt:lpstr>PowerPoint Presentation</vt:lpstr>
      <vt:lpstr>Hire the Right People</vt:lpstr>
      <vt:lpstr>Be the Preferred Employer</vt:lpstr>
      <vt:lpstr>Tools to Identify Best Candidates </vt:lpstr>
      <vt:lpstr>Tools to Identify Best Candidates </vt:lpstr>
      <vt:lpstr>Train Service Employees</vt:lpstr>
      <vt:lpstr>Motivate and Energize the Frontline</vt:lpstr>
      <vt:lpstr>PowerPoint Presentation</vt:lpstr>
      <vt:lpstr>Service Leadership and Culture</vt:lpstr>
      <vt:lpstr>Internal Marketing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user</cp:lastModifiedBy>
  <cp:revision>705</cp:revision>
  <cp:lastPrinted>2002-07-07T10:21:06Z</cp:lastPrinted>
  <dcterms:created xsi:type="dcterms:W3CDTF">2010-03-18T02:31:29Z</dcterms:created>
  <dcterms:modified xsi:type="dcterms:W3CDTF">2014-05-04T09:04:56Z</dcterms:modified>
</cp:coreProperties>
</file>