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6" r:id="rId4"/>
    <p:sldId id="259" r:id="rId5"/>
    <p:sldId id="260" r:id="rId6"/>
    <p:sldId id="297" r:id="rId7"/>
    <p:sldId id="262" r:id="rId8"/>
    <p:sldId id="263" r:id="rId9"/>
    <p:sldId id="264" r:id="rId10"/>
    <p:sldId id="298" r:id="rId11"/>
    <p:sldId id="266" r:id="rId12"/>
    <p:sldId id="267" r:id="rId13"/>
    <p:sldId id="299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300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304" r:id="rId31"/>
    <p:sldId id="288" r:id="rId32"/>
    <p:sldId id="289" r:id="rId33"/>
    <p:sldId id="290" r:id="rId34"/>
    <p:sldId id="301" r:id="rId35"/>
    <p:sldId id="302" r:id="rId36"/>
    <p:sldId id="293" r:id="rId37"/>
    <p:sldId id="303" r:id="rId38"/>
    <p:sldId id="294" r:id="rId39"/>
    <p:sldId id="295" r:id="rId40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6600"/>
    <a:srgbClr val="013C7D"/>
    <a:srgbClr val="4F79FF"/>
    <a:srgbClr val="0152AB"/>
    <a:srgbClr val="014EAB"/>
    <a:srgbClr val="DE129A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7" autoAdjust="0"/>
    <p:restoredTop sz="95878" autoAdjust="0"/>
  </p:normalViewPr>
  <p:slideViewPr>
    <p:cSldViewPr>
      <p:cViewPr varScale="1">
        <p:scale>
          <a:sx n="70" d="100"/>
          <a:sy n="70" d="100"/>
        </p:scale>
        <p:origin x="1146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50846-683B-BB4D-8B3F-7F6E1DB716CD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45C67C-B5E6-264F-9DB9-860DB10335E4}">
      <dgm:prSet phldrT="[Text]" custT="1"/>
      <dgm:spPr/>
      <dgm:t>
        <a:bodyPr/>
        <a:lstStyle/>
        <a:p>
          <a:r>
            <a:rPr lang="en-US" sz="2000" dirty="0" smtClean="0"/>
            <a:t>Suggestion involvement </a:t>
          </a:r>
          <a:endParaRPr lang="en-US" sz="2000" dirty="0"/>
        </a:p>
      </dgm:t>
    </dgm:pt>
    <dgm:pt modelId="{8959B851-0F55-224E-8681-B9B3CFE9D63B}" type="parTrans" cxnId="{6EF8BB26-79F4-8A42-BC26-332F55DA3DC2}">
      <dgm:prSet/>
      <dgm:spPr/>
      <dgm:t>
        <a:bodyPr/>
        <a:lstStyle/>
        <a:p>
          <a:endParaRPr lang="en-US"/>
        </a:p>
      </dgm:t>
    </dgm:pt>
    <dgm:pt modelId="{936E3A40-AF74-CF4A-B5FF-3E00C720947B}" type="sibTrans" cxnId="{6EF8BB26-79F4-8A42-BC26-332F55DA3DC2}">
      <dgm:prSet/>
      <dgm:spPr/>
      <dgm:t>
        <a:bodyPr/>
        <a:lstStyle/>
        <a:p>
          <a:endParaRPr lang="en-US"/>
        </a:p>
      </dgm:t>
    </dgm:pt>
    <dgm:pt modelId="{B9D0B6D1-5DF5-714A-90CE-F79E6BD13A6A}">
      <dgm:prSet custT="1"/>
      <dgm:spPr/>
      <dgm:t>
        <a:bodyPr/>
        <a:lstStyle/>
        <a:p>
          <a:r>
            <a:rPr lang="en-GB" sz="1600" dirty="0" smtClean="0"/>
            <a:t>Employee makes recommendation through formalized program</a:t>
          </a:r>
          <a:r>
            <a:rPr lang="en-US" sz="1600" dirty="0" smtClean="0"/>
            <a:t>	</a:t>
          </a:r>
        </a:p>
      </dgm:t>
    </dgm:pt>
    <dgm:pt modelId="{0AE71D99-DF71-EB41-9662-227395455413}" type="parTrans" cxnId="{56AB0477-4236-7546-945F-883C8F731BD7}">
      <dgm:prSet/>
      <dgm:spPr/>
      <dgm:t>
        <a:bodyPr/>
        <a:lstStyle/>
        <a:p>
          <a:endParaRPr lang="en-US"/>
        </a:p>
      </dgm:t>
    </dgm:pt>
    <dgm:pt modelId="{C4829838-F671-EA48-9699-84999901FA14}" type="sibTrans" cxnId="{56AB0477-4236-7546-945F-883C8F731BD7}">
      <dgm:prSet/>
      <dgm:spPr/>
      <dgm:t>
        <a:bodyPr/>
        <a:lstStyle/>
        <a:p>
          <a:endParaRPr lang="en-US"/>
        </a:p>
      </dgm:t>
    </dgm:pt>
    <dgm:pt modelId="{7F311A52-03F7-3E4D-8325-CA7497A616E5}">
      <dgm:prSet custT="1"/>
      <dgm:spPr/>
      <dgm:t>
        <a:bodyPr/>
        <a:lstStyle/>
        <a:p>
          <a:r>
            <a:rPr lang="en-US" sz="2000" dirty="0" smtClean="0"/>
            <a:t>Job involvement</a:t>
          </a:r>
        </a:p>
      </dgm:t>
    </dgm:pt>
    <dgm:pt modelId="{E0C5B4F2-4CB3-AF43-8073-888268273FFF}" type="parTrans" cxnId="{1E1C6D9B-B5A9-EF47-8F80-B0D695931690}">
      <dgm:prSet/>
      <dgm:spPr/>
      <dgm:t>
        <a:bodyPr/>
        <a:lstStyle/>
        <a:p>
          <a:endParaRPr lang="en-US"/>
        </a:p>
      </dgm:t>
    </dgm:pt>
    <dgm:pt modelId="{B76D4626-F2B9-E74B-8FE8-0405E27E13F6}" type="sibTrans" cxnId="{1E1C6D9B-B5A9-EF47-8F80-B0D695931690}">
      <dgm:prSet/>
      <dgm:spPr/>
      <dgm:t>
        <a:bodyPr/>
        <a:lstStyle/>
        <a:p>
          <a:endParaRPr lang="en-US"/>
        </a:p>
      </dgm:t>
    </dgm:pt>
    <dgm:pt modelId="{C9AED86A-ED2F-AC4C-B049-083B59CBA32E}">
      <dgm:prSet custT="1"/>
      <dgm:spPr/>
      <dgm:t>
        <a:bodyPr/>
        <a:lstStyle/>
        <a:p>
          <a:r>
            <a:rPr lang="en-US" sz="1600" dirty="0" smtClean="0"/>
            <a:t>Employees retrained, supervisors reoriented to facilitate performance</a:t>
          </a:r>
        </a:p>
      </dgm:t>
    </dgm:pt>
    <dgm:pt modelId="{C6F1AB82-4924-DF47-A652-679018CE3987}" type="parTrans" cxnId="{47BAF9F8-13A6-354F-97B0-59E4B97775BD}">
      <dgm:prSet/>
      <dgm:spPr/>
      <dgm:t>
        <a:bodyPr/>
        <a:lstStyle/>
        <a:p>
          <a:endParaRPr lang="en-US"/>
        </a:p>
      </dgm:t>
    </dgm:pt>
    <dgm:pt modelId="{F3E68ABC-F70D-354A-8C0E-396E435DAEBB}" type="sibTrans" cxnId="{47BAF9F8-13A6-354F-97B0-59E4B97775BD}">
      <dgm:prSet/>
      <dgm:spPr/>
      <dgm:t>
        <a:bodyPr/>
        <a:lstStyle/>
        <a:p>
          <a:endParaRPr lang="en-US"/>
        </a:p>
      </dgm:t>
    </dgm:pt>
    <dgm:pt modelId="{3A627C20-3B83-4147-9D82-C1CAD5ED984B}">
      <dgm:prSet custT="1"/>
      <dgm:spPr/>
      <dgm:t>
        <a:bodyPr/>
        <a:lstStyle/>
        <a:p>
          <a:r>
            <a:rPr lang="en-US" sz="2000" dirty="0" smtClean="0"/>
            <a:t>High involvement</a:t>
          </a:r>
        </a:p>
      </dgm:t>
    </dgm:pt>
    <dgm:pt modelId="{85B75B0D-B583-4B4B-BF7B-54EAE4691CE4}" type="parTrans" cxnId="{D8DDA043-8B53-2942-9ED9-97FDA9C96BEC}">
      <dgm:prSet/>
      <dgm:spPr/>
      <dgm:t>
        <a:bodyPr/>
        <a:lstStyle/>
        <a:p>
          <a:endParaRPr lang="en-US"/>
        </a:p>
      </dgm:t>
    </dgm:pt>
    <dgm:pt modelId="{6416D4FA-E816-2A4A-A909-DB491CAC3360}" type="sibTrans" cxnId="{D8DDA043-8B53-2942-9ED9-97FDA9C96BEC}">
      <dgm:prSet/>
      <dgm:spPr/>
      <dgm:t>
        <a:bodyPr/>
        <a:lstStyle/>
        <a:p>
          <a:endParaRPr lang="en-US"/>
        </a:p>
      </dgm:t>
    </dgm:pt>
    <dgm:pt modelId="{0F8217EF-5BCB-A745-BB60-19EB4009DDB0}">
      <dgm:prSet custT="1"/>
      <dgm:spPr/>
      <dgm:t>
        <a:bodyPr/>
        <a:lstStyle/>
        <a:p>
          <a:r>
            <a:rPr lang="en-US" sz="1600" dirty="0" smtClean="0"/>
            <a:t>Information is shared for participation in management decisions</a:t>
          </a:r>
        </a:p>
      </dgm:t>
    </dgm:pt>
    <dgm:pt modelId="{556A1656-6008-284A-B4B5-E0C6D8A5B21A}" type="parTrans" cxnId="{12A36513-D690-E941-B90E-028215D7D58B}">
      <dgm:prSet/>
      <dgm:spPr/>
      <dgm:t>
        <a:bodyPr/>
        <a:lstStyle/>
        <a:p>
          <a:endParaRPr lang="en-US"/>
        </a:p>
      </dgm:t>
    </dgm:pt>
    <dgm:pt modelId="{3BE705DE-BD78-EE47-B2D1-0A067DAF55AA}" type="sibTrans" cxnId="{12A36513-D690-E941-B90E-028215D7D58B}">
      <dgm:prSet/>
      <dgm:spPr/>
      <dgm:t>
        <a:bodyPr/>
        <a:lstStyle/>
        <a:p>
          <a:endParaRPr lang="en-US"/>
        </a:p>
      </dgm:t>
    </dgm:pt>
    <dgm:pt modelId="{01503211-4815-5C49-A190-64B2FB822C42}">
      <dgm:prSet custT="1"/>
      <dgm:spPr/>
      <dgm:t>
        <a:bodyPr/>
        <a:lstStyle/>
        <a:p>
          <a:r>
            <a:rPr lang="en-US" sz="1600" dirty="0" smtClean="0"/>
            <a:t>Employees skilled in teamwork, problem solving, etc. </a:t>
          </a:r>
        </a:p>
      </dgm:t>
    </dgm:pt>
    <dgm:pt modelId="{620EDE7E-B5AB-2F4B-9DFD-6E1B36B70613}" type="parTrans" cxnId="{05FB9802-6159-FA40-8E96-177CE05826B9}">
      <dgm:prSet/>
      <dgm:spPr/>
      <dgm:t>
        <a:bodyPr/>
        <a:lstStyle/>
        <a:p>
          <a:endParaRPr lang="en-US"/>
        </a:p>
      </dgm:t>
    </dgm:pt>
    <dgm:pt modelId="{FBE31A62-B390-6046-80FF-D530B990AB05}" type="sibTrans" cxnId="{05FB9802-6159-FA40-8E96-177CE05826B9}">
      <dgm:prSet/>
      <dgm:spPr/>
      <dgm:t>
        <a:bodyPr/>
        <a:lstStyle/>
        <a:p>
          <a:endParaRPr lang="en-US"/>
        </a:p>
      </dgm:t>
    </dgm:pt>
    <dgm:pt modelId="{90DFE900-850E-B249-8CFE-F604C6F7123C}">
      <dgm:prSet custT="1"/>
      <dgm:spPr/>
      <dgm:t>
        <a:bodyPr/>
        <a:lstStyle/>
        <a:p>
          <a:r>
            <a:rPr lang="en-US" sz="1600" dirty="0" smtClean="0"/>
            <a:t>Profit sharing and stock ownership </a:t>
          </a:r>
          <a:endParaRPr lang="en-US" sz="1600" dirty="0"/>
        </a:p>
      </dgm:t>
    </dgm:pt>
    <dgm:pt modelId="{A1B59510-84EC-524A-AD0A-D2B0CF6BAF49}" type="parTrans" cxnId="{0E5D7882-4797-9440-A658-BF7F566A0945}">
      <dgm:prSet/>
      <dgm:spPr/>
      <dgm:t>
        <a:bodyPr/>
        <a:lstStyle/>
        <a:p>
          <a:endParaRPr lang="en-US"/>
        </a:p>
      </dgm:t>
    </dgm:pt>
    <dgm:pt modelId="{1E8FB336-D4F2-AD49-96EF-2F818D4FA80D}" type="sibTrans" cxnId="{0E5D7882-4797-9440-A658-BF7F566A0945}">
      <dgm:prSet/>
      <dgm:spPr/>
      <dgm:t>
        <a:bodyPr/>
        <a:lstStyle/>
        <a:p>
          <a:endParaRPr lang="en-US"/>
        </a:p>
      </dgm:t>
    </dgm:pt>
    <dgm:pt modelId="{F4B42A64-9B7B-7B46-9D41-BB7C800C91D9}" type="pres">
      <dgm:prSet presAssocID="{AEC50846-683B-BB4D-8B3F-7F6E1DB716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8C8F2B-C164-CB40-A005-221F42637164}" type="pres">
      <dgm:prSet presAssocID="{AEC50846-683B-BB4D-8B3F-7F6E1DB716CD}" presName="dummyMaxCanvas" presStyleCnt="0">
        <dgm:presLayoutVars/>
      </dgm:prSet>
      <dgm:spPr/>
    </dgm:pt>
    <dgm:pt modelId="{B769D5AF-96BE-E847-B065-0BC08C87D7F2}" type="pres">
      <dgm:prSet presAssocID="{AEC50846-683B-BB4D-8B3F-7F6E1DB716CD}" presName="ThreeNodes_1" presStyleLbl="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7B0A0-2320-3C44-AD24-59F0582F7C2F}" type="pres">
      <dgm:prSet presAssocID="{AEC50846-683B-BB4D-8B3F-7F6E1DB716C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DFA841-CFA9-4047-B9EE-858DE7D138F7}" type="pres">
      <dgm:prSet presAssocID="{AEC50846-683B-BB4D-8B3F-7F6E1DB716C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3F831-6660-2040-9B6E-64F1175D30A5}" type="pres">
      <dgm:prSet presAssocID="{AEC50846-683B-BB4D-8B3F-7F6E1DB716C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A964F6-800D-8F4B-90B1-4FE454A5F7DC}" type="pres">
      <dgm:prSet presAssocID="{AEC50846-683B-BB4D-8B3F-7F6E1DB716C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74E10E-8786-4D4D-91EE-14185F0E21E7}" type="pres">
      <dgm:prSet presAssocID="{AEC50846-683B-BB4D-8B3F-7F6E1DB716C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411F8-C4EE-CA4B-9C85-71CAB23BDEE4}" type="pres">
      <dgm:prSet presAssocID="{AEC50846-683B-BB4D-8B3F-7F6E1DB716C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3F4BAA-DA60-074E-9B0C-5ACA69EA3EA3}" type="pres">
      <dgm:prSet presAssocID="{AEC50846-683B-BB4D-8B3F-7F6E1DB716C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E5990-0459-784C-BCBB-AB547D95AB1E}" type="presOf" srcId="{B76D4626-F2B9-E74B-8FE8-0405E27E13F6}" destId="{2CA964F6-800D-8F4B-90B1-4FE454A5F7DC}" srcOrd="0" destOrd="0" presId="urn:microsoft.com/office/officeart/2005/8/layout/vProcess5"/>
    <dgm:cxn modelId="{56AB0477-4236-7546-945F-883C8F731BD7}" srcId="{E345C67C-B5E6-264F-9DB9-860DB10335E4}" destId="{B9D0B6D1-5DF5-714A-90CE-F79E6BD13A6A}" srcOrd="0" destOrd="0" parTransId="{0AE71D99-DF71-EB41-9662-227395455413}" sibTransId="{C4829838-F671-EA48-9699-84999901FA14}"/>
    <dgm:cxn modelId="{F61EA6D6-CFAB-EB43-AD73-95DD0098536D}" type="presOf" srcId="{B9D0B6D1-5DF5-714A-90CE-F79E6BD13A6A}" destId="{4074E10E-8786-4D4D-91EE-14185F0E21E7}" srcOrd="1" destOrd="1" presId="urn:microsoft.com/office/officeart/2005/8/layout/vProcess5"/>
    <dgm:cxn modelId="{05FB9802-6159-FA40-8E96-177CE05826B9}" srcId="{3A627C20-3B83-4147-9D82-C1CAD5ED984B}" destId="{01503211-4815-5C49-A190-64B2FB822C42}" srcOrd="1" destOrd="0" parTransId="{620EDE7E-B5AB-2F4B-9DFD-6E1B36B70613}" sibTransId="{FBE31A62-B390-6046-80FF-D530B990AB05}"/>
    <dgm:cxn modelId="{47BAF9F8-13A6-354F-97B0-59E4B97775BD}" srcId="{7F311A52-03F7-3E4D-8325-CA7497A616E5}" destId="{C9AED86A-ED2F-AC4C-B049-083B59CBA32E}" srcOrd="0" destOrd="0" parTransId="{C6F1AB82-4924-DF47-A652-679018CE3987}" sibTransId="{F3E68ABC-F70D-354A-8C0E-396E435DAEBB}"/>
    <dgm:cxn modelId="{53422785-D124-464F-ACC1-88E1F18B2FC3}" type="presOf" srcId="{01503211-4815-5C49-A190-64B2FB822C42}" destId="{70DFA841-CFA9-4047-B9EE-858DE7D138F7}" srcOrd="0" destOrd="2" presId="urn:microsoft.com/office/officeart/2005/8/layout/vProcess5"/>
    <dgm:cxn modelId="{B7D577D0-D9BE-454E-817B-1D8101C51CEA}" type="presOf" srcId="{7F311A52-03F7-3E4D-8325-CA7497A616E5}" destId="{B71411F8-C4EE-CA4B-9C85-71CAB23BDEE4}" srcOrd="1" destOrd="0" presId="urn:microsoft.com/office/officeart/2005/8/layout/vProcess5"/>
    <dgm:cxn modelId="{39F3E83E-EA4B-0E4A-87A9-E973B5DC8576}" type="presOf" srcId="{01503211-4815-5C49-A190-64B2FB822C42}" destId="{F93F4BAA-DA60-074E-9B0C-5ACA69EA3EA3}" srcOrd="1" destOrd="2" presId="urn:microsoft.com/office/officeart/2005/8/layout/vProcess5"/>
    <dgm:cxn modelId="{BBB9A65D-E6B6-0D47-AB38-F83817568559}" type="presOf" srcId="{0F8217EF-5BCB-A745-BB60-19EB4009DDB0}" destId="{F93F4BAA-DA60-074E-9B0C-5ACA69EA3EA3}" srcOrd="1" destOrd="1" presId="urn:microsoft.com/office/officeart/2005/8/layout/vProcess5"/>
    <dgm:cxn modelId="{9E99F0B5-EE34-0C4F-9EAB-B2ADE4939CBE}" type="presOf" srcId="{B9D0B6D1-5DF5-714A-90CE-F79E6BD13A6A}" destId="{B769D5AF-96BE-E847-B065-0BC08C87D7F2}" srcOrd="0" destOrd="1" presId="urn:microsoft.com/office/officeart/2005/8/layout/vProcess5"/>
    <dgm:cxn modelId="{7CED10EB-9747-6043-A8CC-B573217848FA}" type="presOf" srcId="{936E3A40-AF74-CF4A-B5FF-3E00C720947B}" destId="{A353F831-6660-2040-9B6E-64F1175D30A5}" srcOrd="0" destOrd="0" presId="urn:microsoft.com/office/officeart/2005/8/layout/vProcess5"/>
    <dgm:cxn modelId="{77E29820-4A92-8340-A9F0-250003A14C2B}" type="presOf" srcId="{3A627C20-3B83-4147-9D82-C1CAD5ED984B}" destId="{F93F4BAA-DA60-074E-9B0C-5ACA69EA3EA3}" srcOrd="1" destOrd="0" presId="urn:microsoft.com/office/officeart/2005/8/layout/vProcess5"/>
    <dgm:cxn modelId="{6A262EA8-2B09-D24D-B152-3985BEC662AE}" type="presOf" srcId="{0F8217EF-5BCB-A745-BB60-19EB4009DDB0}" destId="{70DFA841-CFA9-4047-B9EE-858DE7D138F7}" srcOrd="0" destOrd="1" presId="urn:microsoft.com/office/officeart/2005/8/layout/vProcess5"/>
    <dgm:cxn modelId="{4B833035-B0FB-0441-B769-F421807BFFD4}" type="presOf" srcId="{E345C67C-B5E6-264F-9DB9-860DB10335E4}" destId="{B769D5AF-96BE-E847-B065-0BC08C87D7F2}" srcOrd="0" destOrd="0" presId="urn:microsoft.com/office/officeart/2005/8/layout/vProcess5"/>
    <dgm:cxn modelId="{1E1C6D9B-B5A9-EF47-8F80-B0D695931690}" srcId="{AEC50846-683B-BB4D-8B3F-7F6E1DB716CD}" destId="{7F311A52-03F7-3E4D-8325-CA7497A616E5}" srcOrd="1" destOrd="0" parTransId="{E0C5B4F2-4CB3-AF43-8073-888268273FFF}" sibTransId="{B76D4626-F2B9-E74B-8FE8-0405E27E13F6}"/>
    <dgm:cxn modelId="{2C49A5E0-21BE-784D-A72B-CFDF0D9AC4AC}" type="presOf" srcId="{C9AED86A-ED2F-AC4C-B049-083B59CBA32E}" destId="{7777B0A0-2320-3C44-AD24-59F0582F7C2F}" srcOrd="0" destOrd="1" presId="urn:microsoft.com/office/officeart/2005/8/layout/vProcess5"/>
    <dgm:cxn modelId="{2441B6AF-2386-1243-A130-962CFF3C0E4F}" type="presOf" srcId="{AEC50846-683B-BB4D-8B3F-7F6E1DB716CD}" destId="{F4B42A64-9B7B-7B46-9D41-BB7C800C91D9}" srcOrd="0" destOrd="0" presId="urn:microsoft.com/office/officeart/2005/8/layout/vProcess5"/>
    <dgm:cxn modelId="{8C9965BC-FB53-404D-83C4-DEC6ED6BBC24}" type="presOf" srcId="{90DFE900-850E-B249-8CFE-F604C6F7123C}" destId="{F93F4BAA-DA60-074E-9B0C-5ACA69EA3EA3}" srcOrd="1" destOrd="3" presId="urn:microsoft.com/office/officeart/2005/8/layout/vProcess5"/>
    <dgm:cxn modelId="{420B3B55-A464-3A48-A4F5-FF2D3713C902}" type="presOf" srcId="{90DFE900-850E-B249-8CFE-F604C6F7123C}" destId="{70DFA841-CFA9-4047-B9EE-858DE7D138F7}" srcOrd="0" destOrd="3" presId="urn:microsoft.com/office/officeart/2005/8/layout/vProcess5"/>
    <dgm:cxn modelId="{0E5D7882-4797-9440-A658-BF7F566A0945}" srcId="{3A627C20-3B83-4147-9D82-C1CAD5ED984B}" destId="{90DFE900-850E-B249-8CFE-F604C6F7123C}" srcOrd="2" destOrd="0" parTransId="{A1B59510-84EC-524A-AD0A-D2B0CF6BAF49}" sibTransId="{1E8FB336-D4F2-AD49-96EF-2F818D4FA80D}"/>
    <dgm:cxn modelId="{46F161C5-CC0E-F045-B951-D3366D1B9D4E}" type="presOf" srcId="{3A627C20-3B83-4147-9D82-C1CAD5ED984B}" destId="{70DFA841-CFA9-4047-B9EE-858DE7D138F7}" srcOrd="0" destOrd="0" presId="urn:microsoft.com/office/officeart/2005/8/layout/vProcess5"/>
    <dgm:cxn modelId="{12A36513-D690-E941-B90E-028215D7D58B}" srcId="{3A627C20-3B83-4147-9D82-C1CAD5ED984B}" destId="{0F8217EF-5BCB-A745-BB60-19EB4009DDB0}" srcOrd="0" destOrd="0" parTransId="{556A1656-6008-284A-B4B5-E0C6D8A5B21A}" sibTransId="{3BE705DE-BD78-EE47-B2D1-0A067DAF55AA}"/>
    <dgm:cxn modelId="{EBFAA287-EA46-8B4F-8423-4A9974767A6D}" type="presOf" srcId="{7F311A52-03F7-3E4D-8325-CA7497A616E5}" destId="{7777B0A0-2320-3C44-AD24-59F0582F7C2F}" srcOrd="0" destOrd="0" presId="urn:microsoft.com/office/officeart/2005/8/layout/vProcess5"/>
    <dgm:cxn modelId="{A155A339-E46E-A846-AFA0-02C33440B99F}" type="presOf" srcId="{E345C67C-B5E6-264F-9DB9-860DB10335E4}" destId="{4074E10E-8786-4D4D-91EE-14185F0E21E7}" srcOrd="1" destOrd="0" presId="urn:microsoft.com/office/officeart/2005/8/layout/vProcess5"/>
    <dgm:cxn modelId="{D8DDA043-8B53-2942-9ED9-97FDA9C96BEC}" srcId="{AEC50846-683B-BB4D-8B3F-7F6E1DB716CD}" destId="{3A627C20-3B83-4147-9D82-C1CAD5ED984B}" srcOrd="2" destOrd="0" parTransId="{85B75B0D-B583-4B4B-BF7B-54EAE4691CE4}" sibTransId="{6416D4FA-E816-2A4A-A909-DB491CAC3360}"/>
    <dgm:cxn modelId="{6ED38076-D2A6-B04F-9C3A-00A39800A6A2}" type="presOf" srcId="{C9AED86A-ED2F-AC4C-B049-083B59CBA32E}" destId="{B71411F8-C4EE-CA4B-9C85-71CAB23BDEE4}" srcOrd="1" destOrd="1" presId="urn:microsoft.com/office/officeart/2005/8/layout/vProcess5"/>
    <dgm:cxn modelId="{6EF8BB26-79F4-8A42-BC26-332F55DA3DC2}" srcId="{AEC50846-683B-BB4D-8B3F-7F6E1DB716CD}" destId="{E345C67C-B5E6-264F-9DB9-860DB10335E4}" srcOrd="0" destOrd="0" parTransId="{8959B851-0F55-224E-8681-B9B3CFE9D63B}" sibTransId="{936E3A40-AF74-CF4A-B5FF-3E00C720947B}"/>
    <dgm:cxn modelId="{AE65B256-5971-A44E-AF3C-FDFD0CA63809}" type="presParOf" srcId="{F4B42A64-9B7B-7B46-9D41-BB7C800C91D9}" destId="{498C8F2B-C164-CB40-A005-221F42637164}" srcOrd="0" destOrd="0" presId="urn:microsoft.com/office/officeart/2005/8/layout/vProcess5"/>
    <dgm:cxn modelId="{AA1E26A0-A68C-284C-9E22-0974BB48DA05}" type="presParOf" srcId="{F4B42A64-9B7B-7B46-9D41-BB7C800C91D9}" destId="{B769D5AF-96BE-E847-B065-0BC08C87D7F2}" srcOrd="1" destOrd="0" presId="urn:microsoft.com/office/officeart/2005/8/layout/vProcess5"/>
    <dgm:cxn modelId="{DB5C3CF6-5AAC-6645-BE61-78ABFBD45FCF}" type="presParOf" srcId="{F4B42A64-9B7B-7B46-9D41-BB7C800C91D9}" destId="{7777B0A0-2320-3C44-AD24-59F0582F7C2F}" srcOrd="2" destOrd="0" presId="urn:microsoft.com/office/officeart/2005/8/layout/vProcess5"/>
    <dgm:cxn modelId="{76191B1E-9B67-C348-9D6B-DC946A995CBC}" type="presParOf" srcId="{F4B42A64-9B7B-7B46-9D41-BB7C800C91D9}" destId="{70DFA841-CFA9-4047-B9EE-858DE7D138F7}" srcOrd="3" destOrd="0" presId="urn:microsoft.com/office/officeart/2005/8/layout/vProcess5"/>
    <dgm:cxn modelId="{FA600A33-21B1-4547-9426-DF79B2816AE7}" type="presParOf" srcId="{F4B42A64-9B7B-7B46-9D41-BB7C800C91D9}" destId="{A353F831-6660-2040-9B6E-64F1175D30A5}" srcOrd="4" destOrd="0" presId="urn:microsoft.com/office/officeart/2005/8/layout/vProcess5"/>
    <dgm:cxn modelId="{6F22A9E5-F524-D242-BE46-C4B177389BEC}" type="presParOf" srcId="{F4B42A64-9B7B-7B46-9D41-BB7C800C91D9}" destId="{2CA964F6-800D-8F4B-90B1-4FE454A5F7DC}" srcOrd="5" destOrd="0" presId="urn:microsoft.com/office/officeart/2005/8/layout/vProcess5"/>
    <dgm:cxn modelId="{6CBC18B5-9547-E34A-9303-85E2D63ACF25}" type="presParOf" srcId="{F4B42A64-9B7B-7B46-9D41-BB7C800C91D9}" destId="{4074E10E-8786-4D4D-91EE-14185F0E21E7}" srcOrd="6" destOrd="0" presId="urn:microsoft.com/office/officeart/2005/8/layout/vProcess5"/>
    <dgm:cxn modelId="{BC3EF946-D2E2-5743-A789-9521C38C6C79}" type="presParOf" srcId="{F4B42A64-9B7B-7B46-9D41-BB7C800C91D9}" destId="{B71411F8-C4EE-CA4B-9C85-71CAB23BDEE4}" srcOrd="7" destOrd="0" presId="urn:microsoft.com/office/officeart/2005/8/layout/vProcess5"/>
    <dgm:cxn modelId="{F6D39D54-259D-D348-B13E-8CFCF2BB4DC7}" type="presParOf" srcId="{F4B42A64-9B7B-7B46-9D41-BB7C800C91D9}" destId="{F93F4BAA-DA60-074E-9B0C-5ACA69EA3E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88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0967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6AB3663D-254C-4AD8-A84A-37A504A0C0B3}" type="slidenum">
              <a:rPr lang="en-US"/>
              <a:pPr algn="ctr" eaLnBrk="0" hangingPunct="0">
                <a:lnSpc>
                  <a:spcPct val="140000"/>
                </a:lnSpc>
              </a:pPr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6938"/>
            <a:ext cx="4987925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31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C24B55AE-7943-4FDE-8225-50D4065CFF69}" type="slidenum">
              <a:rPr lang="en-US"/>
              <a:pPr algn="ctr" eaLnBrk="0" hangingPunct="0">
                <a:lnSpc>
                  <a:spcPct val="140000"/>
                </a:lnSpc>
              </a:pPr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586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4623AF5-9E02-4541-855C-81AA1339291B}" type="slidenum">
              <a:rPr lang="en-US"/>
              <a:pPr algn="ctr" eaLnBrk="0" hangingPunct="0">
                <a:lnSpc>
                  <a:spcPct val="140000"/>
                </a:lnSpc>
              </a:pPr>
              <a:t>11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291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5B41E590-D753-439B-9970-8FAD061E9E90}" type="slidenum">
              <a:rPr lang="en-US"/>
              <a:pPr algn="ctr" eaLnBrk="0" hangingPunct="0">
                <a:lnSpc>
                  <a:spcPct val="140000"/>
                </a:lnSpc>
              </a:pPr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77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50888"/>
            <a:ext cx="5340350" cy="3700462"/>
          </a:xfrm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894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E730E58-BFD6-4E07-9D9E-54C2B628B62F}" type="slidenum">
              <a:rPr lang="en-US"/>
              <a:pPr algn="ctr" eaLnBrk="0" hangingPunct="0">
                <a:lnSpc>
                  <a:spcPct val="140000"/>
                </a:lnSpc>
              </a:pPr>
              <a:t>14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1916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0AFA023-C09F-4024-86B7-21F41613E9EB}" type="slidenum">
              <a:rPr lang="en-US"/>
              <a:pPr algn="ctr" eaLnBrk="0" hangingPunct="0">
                <a:lnSpc>
                  <a:spcPct val="140000"/>
                </a:lnSpc>
              </a:pPr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6049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6195DA4-24ED-4F91-8401-D12CBDB4BE1B}" type="slidenum">
              <a:rPr lang="en-US"/>
              <a:pPr algn="ctr" eaLnBrk="0" hangingPunct="0">
                <a:lnSpc>
                  <a:spcPct val="140000"/>
                </a:lnSpc>
              </a:pPr>
              <a:t>16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4919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388DFE20-C7AC-4570-B8BB-1BD9F53EAE36}" type="slidenum">
              <a:rPr lang="en-US"/>
              <a:pPr algn="ctr" eaLnBrk="0" hangingPunct="0">
                <a:lnSpc>
                  <a:spcPct val="140000"/>
                </a:lnSpc>
              </a:pPr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3388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E80B4000-07C9-40FF-9BC7-1CDDC6522BC1}" type="slidenum">
              <a:rPr lang="en-US"/>
              <a:pPr algn="ctr" eaLnBrk="0" hangingPunct="0">
                <a:lnSpc>
                  <a:spcPct val="140000"/>
                </a:lnSpc>
              </a:pPr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1806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3280BC2F-3D9F-49F8-9374-4EEF047AD50A}" type="slidenum">
              <a:rPr lang="en-US"/>
              <a:pPr algn="ctr" eaLnBrk="0" hangingPunct="0">
                <a:lnSpc>
                  <a:spcPct val="140000"/>
                </a:lnSpc>
              </a:pPr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579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59462A5E-1F3C-4CEF-8955-88D240599713}" type="slidenum">
              <a:rPr lang="en-US"/>
              <a:pPr algn="ctr" eaLnBrk="0" hangingPunct="0">
                <a:lnSpc>
                  <a:spcPct val="140000"/>
                </a:lnSpc>
              </a:pPr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7185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3CADF5CD-02E4-4298-85C3-297594EBDCDF}" type="slidenum">
              <a:rPr lang="en-US"/>
              <a:pPr algn="ctr" eaLnBrk="0" hangingPunct="0">
                <a:lnSpc>
                  <a:spcPct val="140000"/>
                </a:lnSpc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6350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A373CBB5-D9B6-4DBB-8DB9-34B3DA9AD81C}" type="slidenum">
              <a:rPr lang="en-US"/>
              <a:pPr algn="ctr" eaLnBrk="0" hangingPunct="0">
                <a:lnSpc>
                  <a:spcPct val="140000"/>
                </a:lnSpc>
              </a:pPr>
              <a:t>21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2182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A49E59F0-76A8-4628-A41E-9494A93D0C5F}" type="slidenum">
              <a:rPr lang="en-US"/>
              <a:pPr algn="ctr" eaLnBrk="0" hangingPunct="0">
                <a:lnSpc>
                  <a:spcPct val="140000"/>
                </a:lnSpc>
              </a:pPr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5305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D67353F7-22D2-45B5-9599-F7C6E899614C}" type="slidenum">
              <a:rPr lang="en-US"/>
              <a:pPr algn="ctr" eaLnBrk="0" hangingPunct="0">
                <a:lnSpc>
                  <a:spcPct val="140000"/>
                </a:lnSpc>
              </a:pPr>
              <a:t>23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3842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7BA2A52-5CFE-444E-975E-D20493618FE5}" type="slidenum">
              <a:rPr lang="en-US"/>
              <a:pPr algn="ctr" eaLnBrk="0" hangingPunct="0">
                <a:lnSpc>
                  <a:spcPct val="140000"/>
                </a:lnSpc>
              </a:pPr>
              <a:t>24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2146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8A46B63F-D4EB-4597-8267-7FA98F0835D2}" type="slidenum">
              <a:rPr lang="en-US"/>
              <a:pPr algn="ctr" eaLnBrk="0" hangingPunct="0">
                <a:lnSpc>
                  <a:spcPct val="140000"/>
                </a:lnSpc>
              </a:pPr>
              <a:t>25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8359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E5E1D10D-2964-4E3A-B8D8-F9BEB9DB7191}" type="slidenum">
              <a:rPr lang="en-US"/>
              <a:pPr algn="ctr" eaLnBrk="0" hangingPunct="0">
                <a:lnSpc>
                  <a:spcPct val="140000"/>
                </a:lnSpc>
              </a:pPr>
              <a:t>26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9516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DE5BE13-F549-40EC-AF8C-4BE0B7C80993}" type="slidenum">
              <a:rPr lang="en-US"/>
              <a:pPr algn="ctr" eaLnBrk="0" hangingPunct="0">
                <a:lnSpc>
                  <a:spcPct val="140000"/>
                </a:lnSpc>
              </a:pPr>
              <a:t>27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1129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49C9E143-2450-4D08-A700-A02E7430A261}" type="slidenum">
              <a:rPr lang="en-US"/>
              <a:pPr algn="ctr" eaLnBrk="0" hangingPunct="0">
                <a:lnSpc>
                  <a:spcPct val="140000"/>
                </a:lnSpc>
              </a:pPr>
              <a:t>28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6261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85E613D8-E296-4CE4-AA51-FF8C55745D99}" type="slidenum">
              <a:rPr lang="en-US"/>
              <a:pPr algn="ctr" eaLnBrk="0" hangingPunct="0">
                <a:lnSpc>
                  <a:spcPct val="140000"/>
                </a:lnSpc>
              </a:pPr>
              <a:t>29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156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EC0D3BE-C501-413F-B128-0A089837074A}" type="slidenum">
              <a:rPr lang="en-US"/>
              <a:pPr algn="ctr" eaLnBrk="0" hangingPunct="0">
                <a:lnSpc>
                  <a:spcPct val="140000"/>
                </a:lnSpc>
              </a:pPr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9282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A90832A4-014D-4289-A997-6A754ABD709D}" type="slidenum">
              <a:rPr lang="en-US"/>
              <a:pPr algn="ctr" eaLnBrk="0" hangingPunct="0">
                <a:lnSpc>
                  <a:spcPct val="140000"/>
                </a:lnSpc>
              </a:pPr>
              <a:t>30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51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D20B5DB-839D-43CB-B2A5-666AACC26E90}" type="slidenum">
              <a:rPr lang="en-US"/>
              <a:pPr algn="ctr" eaLnBrk="0" hangingPunct="0">
                <a:lnSpc>
                  <a:spcPct val="140000"/>
                </a:lnSpc>
              </a:pPr>
              <a:t>31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0842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86023527-6A45-4FF1-A07D-8DFBCA7416B9}" type="slidenum">
              <a:rPr lang="en-US"/>
              <a:pPr algn="ctr" eaLnBrk="0" hangingPunct="0">
                <a:lnSpc>
                  <a:spcPct val="140000"/>
                </a:lnSpc>
              </a:pPr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126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1F8D10E6-382E-4038-B251-F2F3A271CAAA}" type="slidenum">
              <a:rPr lang="en-US"/>
              <a:pPr algn="ctr" eaLnBrk="0" hangingPunct="0">
                <a:lnSpc>
                  <a:spcPct val="140000"/>
                </a:lnSpc>
              </a:pPr>
              <a:t>33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4423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74BE572F-F934-4F21-86AC-4F1C92AFE694}" type="slidenum">
              <a:rPr lang="en-US"/>
              <a:pPr algn="ctr" eaLnBrk="0" hangingPunct="0">
                <a:lnSpc>
                  <a:spcPct val="140000"/>
                </a:lnSpc>
              </a:pPr>
              <a:t>34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6338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50888"/>
            <a:ext cx="5340350" cy="3700462"/>
          </a:xfrm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1557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A6C99CB6-6E82-4E82-AD48-ABDB3255BB66}" type="slidenum">
              <a:rPr lang="en-US"/>
              <a:pPr algn="ctr" eaLnBrk="0" hangingPunct="0">
                <a:lnSpc>
                  <a:spcPct val="140000"/>
                </a:lnSpc>
              </a:pPr>
              <a:t>36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7432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0102A715-331D-4730-B55E-688AE34A0615}" type="slidenum">
              <a:rPr lang="en-US"/>
              <a:pPr algn="ctr" eaLnBrk="0" hangingPunct="0">
                <a:lnSpc>
                  <a:spcPct val="140000"/>
                </a:lnSpc>
              </a:pPr>
              <a:t>38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3989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01E4B797-6FB1-48A9-B4B4-DB315204C834}" type="slidenum">
              <a:rPr lang="en-US"/>
              <a:pPr algn="ctr" eaLnBrk="0" hangingPunct="0">
                <a:lnSpc>
                  <a:spcPct val="140000"/>
                </a:lnSpc>
              </a:pPr>
              <a:t>39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377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FD1F95EE-240E-4B71-8E42-0F180DE58154}" type="slidenum">
              <a:rPr lang="en-US"/>
              <a:pPr algn="ctr" eaLnBrk="0" hangingPunct="0">
                <a:lnSpc>
                  <a:spcPct val="140000"/>
                </a:lnSpc>
              </a:pPr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529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4EBADE1-B6B0-42B4-94C5-4F772A002AE8}" type="slidenum">
              <a:rPr lang="en-US"/>
              <a:pPr algn="ctr" eaLnBrk="0" hangingPunct="0">
                <a:lnSpc>
                  <a:spcPct val="140000"/>
                </a:lnSpc>
              </a:pPr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136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40000"/>
              </a:lnSpc>
            </a:pPr>
            <a:fld id="{FA168CC4-680C-466C-9C7F-6AA2FE845197}" type="slidenum">
              <a:rPr lang="en-US"/>
              <a:pPr algn="ctr" eaLnBrk="0" hangingPunct="0">
                <a:lnSpc>
                  <a:spcPct val="140000"/>
                </a:lnSpc>
              </a:pPr>
              <a:t>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988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AAC33B84-A47F-496A-AA22-5FAA9907F134}" type="slidenum">
              <a:rPr lang="en-US"/>
              <a:pPr algn="ctr" eaLnBrk="0" hangingPunct="0">
                <a:lnSpc>
                  <a:spcPct val="140000"/>
                </a:lnSpc>
              </a:pPr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217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98017496-9BE4-46B4-92BA-EA2E00E317B0}" type="slidenum">
              <a:rPr lang="en-US"/>
              <a:pPr algn="ctr" eaLnBrk="0" hangingPunct="0">
                <a:lnSpc>
                  <a:spcPct val="140000"/>
                </a:lnSpc>
              </a:pPr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147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pPr algn="ctr" eaLnBrk="0" hangingPunct="0">
              <a:lnSpc>
                <a:spcPct val="140000"/>
              </a:lnSpc>
            </a:pPr>
            <a:fld id="{5CC8F3ED-5653-4CB0-B566-967BFD2217D9}" type="slidenum">
              <a:rPr lang="en-US"/>
              <a:pPr algn="ctr" eaLnBrk="0" hangingPunct="0">
                <a:lnSpc>
                  <a:spcPct val="140000"/>
                </a:lnSpc>
              </a:pPr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03" tIns="45651" rIns="91303" bIns="4565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691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6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8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9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12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4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6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17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3F6DA2DF-FF7E-4F03-83F8-4E44BFF6F4FF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ct val="80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lang="en-US" sz="2400" kern="0" dirty="0">
              <a:cs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6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US"/>
          </a:p>
        </p:txBody>
      </p:sp>
      <p:sp>
        <p:nvSpPr>
          <p:cNvPr id="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  <p:sp>
        <p:nvSpPr>
          <p:cNvPr id="1032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040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041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11 – Page </a:t>
            </a:r>
            <a:fld id="{CC840D58-559C-4E16-804A-3E19D234BEBC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95350" eaLnBrk="0" hangingPunct="0">
              <a:defRPr/>
            </a:pPr>
            <a:endParaRPr lang="en-SG" sz="2400" b="1" ker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3" r:id="rId4"/>
    <p:sldLayoutId id="2147483652" r:id="rId5"/>
    <p:sldLayoutId id="2147483651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cs typeface="Helvetic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SzPct val="100000"/>
        <a:buFont typeface="Univers Extended"/>
        <a:tabLst>
          <a:tab pos="1582738" algn="l"/>
        </a:tabLst>
        <a:defRPr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  <a:cs typeface="Helvetica" pitchFamily="34" charset="0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  <a:cs typeface="Helvetica" pitchFamily="34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1831975"/>
            <a:ext cx="60769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898650" y="1447800"/>
            <a:ext cx="4291013" cy="5105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645132" name="Rectangle 12"/>
          <p:cNvSpPr>
            <a:spLocks noChangeArrowheads="1"/>
          </p:cNvSpPr>
          <p:nvPr/>
        </p:nvSpPr>
        <p:spPr bwMode="auto">
          <a:xfrm>
            <a:off x="3359150" y="1600200"/>
            <a:ext cx="3878263" cy="4724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40000"/>
              </a:lnSpc>
              <a:defRPr/>
            </a:pPr>
            <a:endParaRPr lang="en-SG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03213" y="2487613"/>
            <a:ext cx="5562600" cy="141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11: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  Managing 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People</a:t>
            </a: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for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	</a:t>
            </a:r>
            <a:r>
              <a:rPr lang="en-US" sz="3600" b="1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Service Advantage</a:t>
            </a:r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102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24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2"/>
          <p:cNvSpPr>
            <a:spLocks noChangeArrowheads="1"/>
          </p:cNvSpPr>
          <p:nvPr/>
        </p:nvSpPr>
        <p:spPr bwMode="auto">
          <a:xfrm>
            <a:off x="908050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Cycles of Failure, Mediocrity, and Success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t>Cycle of Failure </a:t>
            </a:r>
            <a:endParaRPr sz="2000" b="0"/>
          </a:p>
        </p:txBody>
      </p:sp>
      <p:pic>
        <p:nvPicPr>
          <p:cNvPr id="30722" name="Picture 110" descr="PPT1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813" y="1371600"/>
            <a:ext cx="5105400" cy="5176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Failure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The employee cycle of failure</a:t>
            </a:r>
          </a:p>
          <a:p>
            <a:pPr lvl="1"/>
            <a:r>
              <a:t>Narrow job design for low skill levels</a:t>
            </a:r>
          </a:p>
          <a:p>
            <a:pPr lvl="1"/>
            <a:r>
              <a:t>Emphasis on rules rather than service</a:t>
            </a:r>
          </a:p>
          <a:p>
            <a:pPr lvl="1"/>
            <a:r>
              <a:t>Use of technology to control quality</a:t>
            </a:r>
          </a:p>
          <a:p>
            <a:pPr lvl="1"/>
            <a:r>
              <a:t>Bored employees who lack ability to respond to customer problems</a:t>
            </a:r>
          </a:p>
          <a:p>
            <a:pPr lvl="1"/>
            <a:r>
              <a:t>Customers are dissatisfied with poor service attitude</a:t>
            </a:r>
          </a:p>
          <a:p>
            <a:pPr lvl="1"/>
            <a:r>
              <a:t>Low service quality</a:t>
            </a:r>
          </a:p>
          <a:p>
            <a:pPr lvl="1"/>
            <a:r>
              <a:t>High employee turnover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Failure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5181600" cy="4800600"/>
          </a:xfrm>
        </p:spPr>
        <p:txBody>
          <a:bodyPr/>
          <a:lstStyle/>
          <a:p>
            <a:r>
              <a:t>The customer cycle of failure</a:t>
            </a:r>
          </a:p>
          <a:p>
            <a:pPr lvl="1"/>
            <a:r>
              <a:t>Repeated emphasis on attracting new customers</a:t>
            </a:r>
          </a:p>
          <a:p>
            <a:pPr lvl="1"/>
            <a:r>
              <a:t>Customers dissatisfied with employee performance</a:t>
            </a:r>
          </a:p>
          <a:p>
            <a:pPr lvl="1"/>
            <a:r>
              <a:t>Customers always served by new faces</a:t>
            </a:r>
          </a:p>
          <a:p>
            <a:pPr lvl="1"/>
            <a:r>
              <a:t>Fast customer turnover</a:t>
            </a:r>
          </a:p>
          <a:p>
            <a:pPr lvl="1"/>
            <a:r>
              <a:t>Ongoing search for new customers to maintain sales volume</a:t>
            </a:r>
          </a:p>
        </p:txBody>
      </p:sp>
      <p:pic>
        <p:nvPicPr>
          <p:cNvPr id="34819" name="Picture 4" descr="fig11_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8613" y="2514600"/>
            <a:ext cx="4240212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Failure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Costs of short-sighted policies are ignored:</a:t>
            </a:r>
          </a:p>
          <a:p>
            <a:pPr lvl="1"/>
            <a:r>
              <a:t>Constant expense of recruiting, hiring, and training</a:t>
            </a:r>
          </a:p>
          <a:p>
            <a:pPr lvl="1"/>
            <a:r>
              <a:t>Lower productivity of inexperienced new workers</a:t>
            </a:r>
          </a:p>
          <a:p>
            <a:pPr lvl="1"/>
            <a:r>
              <a:t>Higher costs of winning new customers to replace those lost—more need for advertising and promotional discounts</a:t>
            </a:r>
          </a:p>
          <a:p>
            <a:pPr lvl="1"/>
            <a:r>
              <a:t>Loss of revenue stream from dissatisfied customers who turn to alternatives</a:t>
            </a:r>
          </a:p>
          <a:p>
            <a:pPr lvl="1"/>
            <a:r>
              <a:t>Loss of potential customers who are turned off by negative word-of-mouth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Service Sabotage </a:t>
            </a:r>
            <a:endParaRPr sz="2000" b="0"/>
          </a:p>
        </p:txBody>
      </p:sp>
      <p:grpSp>
        <p:nvGrpSpPr>
          <p:cNvPr id="38914" name="Group 23"/>
          <p:cNvGrpSpPr>
            <a:grpSpLocks/>
          </p:cNvGrpSpPr>
          <p:nvPr/>
        </p:nvGrpSpPr>
        <p:grpSpPr bwMode="auto">
          <a:xfrm>
            <a:off x="274638" y="1589088"/>
            <a:ext cx="9324975" cy="4735512"/>
            <a:chOff x="0" y="1295400"/>
            <a:chExt cx="9325160" cy="4735514"/>
          </a:xfrm>
        </p:grpSpPr>
        <p:sp>
          <p:nvSpPr>
            <p:cNvPr id="732163" name="Rectangle 3"/>
            <p:cNvSpPr>
              <a:spLocks noChangeArrowheads="1"/>
            </p:cNvSpPr>
            <p:nvPr/>
          </p:nvSpPr>
          <p:spPr bwMode="auto">
            <a:xfrm>
              <a:off x="2625777" y="4027488"/>
              <a:ext cx="3316353" cy="350838"/>
            </a:xfrm>
            <a:prstGeom prst="rect">
              <a:avLst/>
            </a:prstGeom>
            <a:solidFill>
              <a:schemeClr val="accent4">
                <a:alpha val="53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2164" name="Rectangle 4"/>
            <p:cNvSpPr>
              <a:spLocks noChangeArrowheads="1"/>
            </p:cNvSpPr>
            <p:nvPr/>
          </p:nvSpPr>
          <p:spPr bwMode="auto">
            <a:xfrm>
              <a:off x="5942130" y="1925637"/>
              <a:ext cx="3321116" cy="3603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2630012" y="1926000"/>
              <a:ext cx="3312000" cy="3600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2166" name="Rectangle 6"/>
            <p:cNvSpPr>
              <a:spLocks noChangeArrowheads="1"/>
            </p:cNvSpPr>
            <p:nvPr/>
          </p:nvSpPr>
          <p:spPr bwMode="auto">
            <a:xfrm>
              <a:off x="5865928" y="4027488"/>
              <a:ext cx="3316354" cy="350838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defRPr/>
              </a:pPr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919" name="Text Box 11"/>
            <p:cNvSpPr txBox="1">
              <a:spLocks noChangeArrowheads="1"/>
            </p:cNvSpPr>
            <p:nvPr/>
          </p:nvSpPr>
          <p:spPr bwMode="auto">
            <a:xfrm>
              <a:off x="3053371" y="1295400"/>
              <a:ext cx="5611601" cy="268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“Openness” of Service Sabotage Behaviors</a:t>
              </a:r>
            </a:p>
          </p:txBody>
        </p:sp>
        <p:sp>
          <p:nvSpPr>
            <p:cNvPr id="38920" name="Text Box 13"/>
            <p:cNvSpPr txBox="1">
              <a:spLocks noChangeArrowheads="1"/>
            </p:cNvSpPr>
            <p:nvPr/>
          </p:nvSpPr>
          <p:spPr bwMode="auto">
            <a:xfrm>
              <a:off x="0" y="3257550"/>
              <a:ext cx="1996038" cy="4429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“Normality” of Service Sabotage Behaviors</a:t>
              </a:r>
            </a:p>
          </p:txBody>
        </p:sp>
        <p:sp>
          <p:nvSpPr>
            <p:cNvPr id="38921" name="Text Box 14"/>
            <p:cNvSpPr txBox="1">
              <a:spLocks noChangeArrowheads="1"/>
            </p:cNvSpPr>
            <p:nvPr/>
          </p:nvSpPr>
          <p:spPr bwMode="auto">
            <a:xfrm>
              <a:off x="990282" y="5762626"/>
              <a:ext cx="2216101" cy="268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 i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Intermittent</a:t>
              </a:r>
            </a:p>
          </p:txBody>
        </p:sp>
        <p:sp>
          <p:nvSpPr>
            <p:cNvPr id="38922" name="Text Box 15"/>
            <p:cNvSpPr txBox="1">
              <a:spLocks noChangeArrowheads="1"/>
            </p:cNvSpPr>
            <p:nvPr/>
          </p:nvSpPr>
          <p:spPr bwMode="auto">
            <a:xfrm>
              <a:off x="2543225" y="1824038"/>
              <a:ext cx="3322704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ctr">
                <a:buClr>
                  <a:srgbClr val="CC9900"/>
                </a:buClr>
                <a:buFont typeface="Wingdings" pitchFamily="2" charset="2"/>
                <a:buNone/>
              </a:pPr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	Customer-Private Service Sabotage</a:t>
              </a:r>
              <a:r>
                <a:rPr lang="en-US" sz="2400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38923" name="Text Box 16"/>
            <p:cNvSpPr txBox="1">
              <a:spLocks noChangeArrowheads="1"/>
            </p:cNvSpPr>
            <p:nvPr/>
          </p:nvSpPr>
          <p:spPr bwMode="auto">
            <a:xfrm>
              <a:off x="2364214" y="4066401"/>
              <a:ext cx="380639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Sporadic-Private Service Sabotage</a:t>
              </a:r>
            </a:p>
          </p:txBody>
        </p:sp>
        <p:sp>
          <p:nvSpPr>
            <p:cNvPr id="38924" name="Rectangle 17"/>
            <p:cNvSpPr>
              <a:spLocks noChangeArrowheads="1"/>
            </p:cNvSpPr>
            <p:nvPr/>
          </p:nvSpPr>
          <p:spPr bwMode="auto">
            <a:xfrm>
              <a:off x="6093586" y="1981200"/>
              <a:ext cx="3201226" cy="27463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Customer-Public Service Sabotage </a:t>
              </a:r>
            </a:p>
          </p:txBody>
        </p:sp>
        <p:sp>
          <p:nvSpPr>
            <p:cNvPr id="38925" name="Rectangle 18"/>
            <p:cNvSpPr>
              <a:spLocks noChangeArrowheads="1"/>
            </p:cNvSpPr>
            <p:nvPr/>
          </p:nvSpPr>
          <p:spPr bwMode="auto">
            <a:xfrm>
              <a:off x="6094412" y="4038600"/>
              <a:ext cx="3114143" cy="305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Sporadic-Public Service Sabotage</a:t>
              </a:r>
              <a:r>
                <a:rPr lang="en-US" sz="1400" b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38926" name="Text Box 19"/>
            <p:cNvSpPr txBox="1">
              <a:spLocks noChangeArrowheads="1"/>
            </p:cNvSpPr>
            <p:nvPr/>
          </p:nvSpPr>
          <p:spPr bwMode="auto">
            <a:xfrm>
              <a:off x="2665412" y="2609850"/>
              <a:ext cx="2970847" cy="11239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e.g., Waiters serving smaller servings, bad beer, or sour wine</a:t>
              </a:r>
            </a:p>
          </p:txBody>
        </p:sp>
        <p:sp>
          <p:nvSpPr>
            <p:cNvPr id="38927" name="Text Box 20"/>
            <p:cNvSpPr txBox="1">
              <a:spLocks noChangeArrowheads="1"/>
            </p:cNvSpPr>
            <p:nvPr/>
          </p:nvSpPr>
          <p:spPr bwMode="auto">
            <a:xfrm>
              <a:off x="6048288" y="2590800"/>
              <a:ext cx="3029302" cy="11239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e.g., Talking to guests like </a:t>
              </a:r>
            </a:p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young kids and putting them down</a:t>
              </a:r>
            </a:p>
          </p:txBody>
        </p:sp>
        <p:sp>
          <p:nvSpPr>
            <p:cNvPr id="38928" name="Text Box 21"/>
            <p:cNvSpPr txBox="1">
              <a:spLocks noChangeArrowheads="1"/>
            </p:cNvSpPr>
            <p:nvPr/>
          </p:nvSpPr>
          <p:spPr bwMode="auto">
            <a:xfrm>
              <a:off x="2805800" y="4648200"/>
              <a:ext cx="2805800" cy="11239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e.g., Chef occasionally </a:t>
              </a:r>
            </a:p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purposefully slowing down orders </a:t>
              </a:r>
            </a:p>
          </p:txBody>
        </p:sp>
        <p:sp>
          <p:nvSpPr>
            <p:cNvPr id="38929" name="Text Box 22"/>
            <p:cNvSpPr txBox="1">
              <a:spLocks noChangeArrowheads="1"/>
            </p:cNvSpPr>
            <p:nvPr/>
          </p:nvSpPr>
          <p:spPr bwMode="auto">
            <a:xfrm>
              <a:off x="6000194" y="4648200"/>
              <a:ext cx="3218418" cy="11239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e.g., Waiters spilling soup onto </a:t>
              </a:r>
            </a:p>
            <a:p>
              <a:pPr algn="ctr" eaLnBrk="0" hangingPunct="0">
                <a:lnSpc>
                  <a:spcPct val="14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laps, gravy onto sleeves, or hot plates into someone’s hands</a:t>
              </a:r>
            </a:p>
          </p:txBody>
        </p:sp>
        <p:sp>
          <p:nvSpPr>
            <p:cNvPr id="38930" name="Line 31"/>
            <p:cNvSpPr>
              <a:spLocks noChangeShapeType="1"/>
            </p:cNvSpPr>
            <p:nvPr/>
          </p:nvSpPr>
          <p:spPr bwMode="auto">
            <a:xfrm>
              <a:off x="3465989" y="1724025"/>
              <a:ext cx="47863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38931" name="Text Box 32"/>
            <p:cNvSpPr txBox="1">
              <a:spLocks noChangeArrowheads="1"/>
            </p:cNvSpPr>
            <p:nvPr/>
          </p:nvSpPr>
          <p:spPr bwMode="auto">
            <a:xfrm>
              <a:off x="1084284" y="1905000"/>
              <a:ext cx="2216194" cy="265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 i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Routine</a:t>
              </a:r>
            </a:p>
          </p:txBody>
        </p:sp>
        <p:sp>
          <p:nvSpPr>
            <p:cNvPr id="38932" name="Line 33"/>
            <p:cNvSpPr>
              <a:spLocks noChangeShapeType="1"/>
            </p:cNvSpPr>
            <p:nvPr/>
          </p:nvSpPr>
          <p:spPr bwMode="auto">
            <a:xfrm>
              <a:off x="2063088" y="2257425"/>
              <a:ext cx="0" cy="35052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38933" name="Text Box 34"/>
            <p:cNvSpPr txBox="1">
              <a:spLocks noChangeArrowheads="1"/>
            </p:cNvSpPr>
            <p:nvPr/>
          </p:nvSpPr>
          <p:spPr bwMode="auto">
            <a:xfrm>
              <a:off x="2475706" y="1524000"/>
              <a:ext cx="1072806" cy="268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 i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Covert</a:t>
              </a:r>
            </a:p>
          </p:txBody>
        </p:sp>
        <p:sp>
          <p:nvSpPr>
            <p:cNvPr id="38934" name="Text Box 35"/>
            <p:cNvSpPr txBox="1">
              <a:spLocks noChangeArrowheads="1"/>
            </p:cNvSpPr>
            <p:nvPr/>
          </p:nvSpPr>
          <p:spPr bwMode="auto">
            <a:xfrm>
              <a:off x="8252354" y="1524000"/>
              <a:ext cx="1072806" cy="268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ctr">
                <a:lnSpc>
                  <a:spcPct val="95000"/>
                </a:lnSpc>
                <a:spcBef>
                  <a:spcPct val="50000"/>
                </a:spcBef>
                <a:buClr>
                  <a:srgbClr val="CC9900"/>
                </a:buClr>
                <a:buSzPct val="150000"/>
                <a:buFont typeface="Wingdings" pitchFamily="2" charset="2"/>
                <a:buNone/>
              </a:pPr>
              <a:r>
                <a:rPr lang="en-US" b="1" i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Overt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t>Cycle Of Mediocrity</a:t>
            </a:r>
            <a:endParaRPr sz="2000" b="0"/>
          </a:p>
        </p:txBody>
      </p:sp>
      <p:pic>
        <p:nvPicPr>
          <p:cNvPr id="40962" name="Picture 115" descr="PPT1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413" y="1295400"/>
            <a:ext cx="5184775" cy="5259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Mediocrity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1371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sz="2200"/>
              <a:t>Most commonly found in large, bureaucratic organizations that are frustrating to deal with </a:t>
            </a:r>
          </a:p>
          <a:p>
            <a:pPr>
              <a:spcBef>
                <a:spcPts val="1800"/>
              </a:spcBef>
            </a:pPr>
            <a:r>
              <a:rPr sz="2200"/>
              <a:t>Service delivery is oriented towards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212" y="2914471"/>
            <a:ext cx="9372600" cy="1477328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Standardized service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Operational efficiencies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Promotions with long service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Rule-based training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Narrow and repetitive jobs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Successful performance measured by absence of mistakes</a:t>
            </a:r>
          </a:p>
          <a:p>
            <a:pPr marL="1084263" lvl="1" indent="-512763" defTabSz="869950" eaLnBrk="0" hangingPunct="0">
              <a:spcBef>
                <a:spcPts val="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endParaRPr lang="en-US" sz="1800" b="1" kern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3213" y="4495800"/>
            <a:ext cx="93726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163" tIns="42325" rIns="86163" bIns="42325"/>
          <a:lstStyle/>
          <a:p>
            <a:pPr marL="457200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Little incentive for customers to cooperate with organizations to achieve better service</a:t>
            </a:r>
          </a:p>
          <a:p>
            <a:pPr marL="457200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Complaints are often made to already unhappy employees</a:t>
            </a:r>
          </a:p>
          <a:p>
            <a:pPr marL="457200" indent="-457200" defTabSz="869950" eaLnBrk="0" hangingPunct="0">
              <a:spcBef>
                <a:spcPts val="18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sz="2200" b="1" kern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Customers often stay because of lack of choice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t>Cycle of Success</a:t>
            </a:r>
            <a:endParaRPr sz="2000" b="0"/>
          </a:p>
        </p:txBody>
      </p:sp>
      <p:pic>
        <p:nvPicPr>
          <p:cNvPr id="45058" name="Picture 92" descr="PPT1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688" y="1435100"/>
            <a:ext cx="4810125" cy="511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Success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Longer-term view of financial performance; firm seeks to prosper by investing in people</a:t>
            </a:r>
          </a:p>
          <a:p>
            <a:r>
              <a:t>Attractive pay and benefits attract better job applicants</a:t>
            </a:r>
          </a:p>
          <a:p>
            <a:r>
              <a:t>More focused recruitment, intensive training, and higher wages make it more likely that employees are:</a:t>
            </a:r>
          </a:p>
          <a:p>
            <a:pPr lvl="1"/>
            <a:r>
              <a:t>Happier in their work</a:t>
            </a:r>
          </a:p>
          <a:p>
            <a:pPr lvl="1"/>
            <a:r>
              <a:t>Provide higher quality, customer-pleasing service</a:t>
            </a:r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Overview of Chapter 11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Service Employees Are Crucially Important</a:t>
            </a:r>
          </a:p>
          <a:p>
            <a:r>
              <a:t>Factors Contributing to the Difficulty of Frontline Work</a:t>
            </a:r>
          </a:p>
          <a:p>
            <a:r>
              <a:t>Cycles of Failure, Mediocrity, and Success</a:t>
            </a:r>
          </a:p>
          <a:p>
            <a:r>
              <a:t>Human Resources Management – How To Get It Right?</a:t>
            </a:r>
          </a:p>
          <a:p>
            <a:r>
              <a:t>Service Leadership and Culture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Cycle of Success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Broadened job descriptions with empowerment practices enable frontline staff to control quality, facilitate service recovery</a:t>
            </a:r>
          </a:p>
          <a:p>
            <a:r>
              <a:t>Regular customers more likely to remain loyal because they:</a:t>
            </a:r>
          </a:p>
          <a:p>
            <a:pPr lvl="1"/>
            <a:r>
              <a:t>Appreciate continuity in service relationships</a:t>
            </a:r>
          </a:p>
          <a:p>
            <a:pPr lvl="1"/>
            <a:r>
              <a:t>Have higher satisfaction due to higher quality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2"/>
          <p:cNvSpPr>
            <a:spLocks noChangeArrowheads="1"/>
          </p:cNvSpPr>
          <p:nvPr/>
        </p:nvSpPr>
        <p:spPr bwMode="auto">
          <a:xfrm>
            <a:off x="908050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Human Resources Management – </a:t>
            </a:r>
          </a:p>
          <a:p>
            <a:pPr algn="ctr" eaLnBrk="0" hangingPunct="0"/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How to Get it Right?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The Service Talent Cycle</a:t>
            </a:r>
            <a:endParaRPr sz="2000" b="0"/>
          </a:p>
        </p:txBody>
      </p:sp>
      <p:grpSp>
        <p:nvGrpSpPr>
          <p:cNvPr id="53250" name="Group 28"/>
          <p:cNvGrpSpPr>
            <a:grpSpLocks/>
          </p:cNvGrpSpPr>
          <p:nvPr/>
        </p:nvGrpSpPr>
        <p:grpSpPr bwMode="auto">
          <a:xfrm>
            <a:off x="227013" y="1447800"/>
            <a:ext cx="9610725" cy="5029200"/>
            <a:chOff x="184" y="912"/>
            <a:chExt cx="6054" cy="3168"/>
          </a:xfrm>
        </p:grpSpPr>
        <p:pic>
          <p:nvPicPr>
            <p:cNvPr id="53251" name="Picture 26" descr="PPT10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" y="912"/>
              <a:ext cx="5863" cy="3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3252" name="Rectangle 27"/>
            <p:cNvSpPr>
              <a:spLocks noChangeArrowheads="1"/>
            </p:cNvSpPr>
            <p:nvPr/>
          </p:nvSpPr>
          <p:spPr bwMode="auto">
            <a:xfrm>
              <a:off x="4895" y="3888"/>
              <a:ext cx="1343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40000"/>
                </a:lnSpc>
              </a:pPr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Hire the Right People</a:t>
            </a:r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912813" y="2427288"/>
            <a:ext cx="7772400" cy="235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lnSpc>
                <a:spcPct val="140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lang="en-US" altLang="zh-TW" sz="2000">
                <a:solidFill>
                  <a:srgbClr val="000000"/>
                </a:solidFill>
                <a:latin typeface="Helvetica" pitchFamily="34" charset="0"/>
                <a:ea typeface="PMingLiU"/>
                <a:cs typeface="Helvetica" pitchFamily="34" charset="0"/>
              </a:rPr>
              <a:t>The old saying ‘People are your most important asset’ is wrong.</a:t>
            </a:r>
          </a:p>
          <a:p>
            <a:pPr algn="ctr" fontAlgn="ctr">
              <a:lnSpc>
                <a:spcPct val="140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endParaRPr lang="en-US" altLang="zh-TW" sz="2000">
              <a:solidFill>
                <a:srgbClr val="000000"/>
              </a:solidFill>
              <a:latin typeface="Helvetica" pitchFamily="34" charset="0"/>
              <a:ea typeface="PMingLiU"/>
              <a:cs typeface="Helvetica" pitchFamily="34" charset="0"/>
            </a:endParaRPr>
          </a:p>
          <a:p>
            <a:pPr algn="ctr" fontAlgn="ctr">
              <a:lnSpc>
                <a:spcPct val="140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lang="en-US" altLang="zh-TW" sz="2000">
                <a:solidFill>
                  <a:srgbClr val="000000"/>
                </a:solidFill>
                <a:latin typeface="Helvetica" pitchFamily="34" charset="0"/>
                <a:ea typeface="PMingLiU"/>
                <a:cs typeface="Helvetica" pitchFamily="34" charset="0"/>
              </a:rPr>
              <a:t>      The </a:t>
            </a:r>
            <a:r>
              <a:rPr lang="en-US" altLang="zh-TW" sz="2000" b="1">
                <a:latin typeface="Helvetica" pitchFamily="34" charset="0"/>
                <a:ea typeface="PMingLiU"/>
                <a:cs typeface="Helvetica" pitchFamily="34" charset="0"/>
              </a:rPr>
              <a:t>RIGHT</a:t>
            </a:r>
            <a:r>
              <a:rPr lang="en-US" altLang="zh-TW" sz="2000">
                <a:solidFill>
                  <a:srgbClr val="000000"/>
                </a:solidFill>
                <a:latin typeface="Helvetica" pitchFamily="34" charset="0"/>
                <a:ea typeface="PMingLiU"/>
                <a:cs typeface="Helvetica" pitchFamily="34" charset="0"/>
              </a:rPr>
              <a:t> people are your most important asset.</a:t>
            </a:r>
          </a:p>
          <a:p>
            <a:pPr algn="ctr" fontAlgn="ctr">
              <a:lnSpc>
                <a:spcPct val="95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endParaRPr lang="en-US" altLang="zh-TW" sz="2400" b="1" i="1">
              <a:solidFill>
                <a:srgbClr val="000000"/>
              </a:solidFill>
              <a:latin typeface="Helvetica" pitchFamily="34" charset="0"/>
              <a:ea typeface="PMingLiU"/>
              <a:cs typeface="Helvetica" pitchFamily="34" charset="0"/>
            </a:endParaRPr>
          </a:p>
          <a:p>
            <a:pPr algn="r" fontAlgn="ctr">
              <a:lnSpc>
                <a:spcPct val="95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lang="en-US" altLang="zh-TW" sz="2400" b="1">
                <a:solidFill>
                  <a:srgbClr val="000000"/>
                </a:solidFill>
                <a:latin typeface="Helvetica" pitchFamily="34" charset="0"/>
                <a:ea typeface="PMingLiU"/>
                <a:cs typeface="Helvetica" pitchFamily="34" charset="0"/>
              </a:rPr>
              <a:t>					</a:t>
            </a:r>
          </a:p>
          <a:p>
            <a:pPr algn="r" fontAlgn="ctr">
              <a:lnSpc>
                <a:spcPct val="95000"/>
              </a:lnSpc>
              <a:buClr>
                <a:srgbClr val="CC9900"/>
              </a:buClr>
              <a:buSzPct val="150000"/>
              <a:buFont typeface="Wingdings" pitchFamily="2" charset="2"/>
              <a:buNone/>
            </a:pPr>
            <a:r>
              <a:rPr lang="en-US" altLang="zh-TW" sz="1800" b="1">
                <a:latin typeface="Helvetica" pitchFamily="34" charset="0"/>
                <a:ea typeface="PMingLiU"/>
                <a:cs typeface="Helvetica" pitchFamily="34" charset="0"/>
              </a:rPr>
              <a:t>Jim Collins</a:t>
            </a:r>
            <a:endParaRPr lang="en-US" sz="1800" b="1">
              <a:latin typeface="Helvetica" pitchFamily="34" charset="0"/>
              <a:ea typeface="PMingLiU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Be the Preferred Employer</a:t>
            </a:r>
          </a:p>
        </p:txBody>
      </p:sp>
      <p:sp>
        <p:nvSpPr>
          <p:cNvPr id="57346" name="Rectangle 5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/>
              <a:t>Create a large pool: “Compete for Talent Market Share” </a:t>
            </a:r>
          </a:p>
          <a:p>
            <a:r>
              <a:t>Select the right people:</a:t>
            </a:r>
          </a:p>
          <a:p>
            <a:pPr lvl="1"/>
            <a:r>
              <a:rPr lang="en-GB"/>
              <a:t>Different jobs are best filled by people with different skills, styles, or personalities </a:t>
            </a:r>
          </a:p>
          <a:p>
            <a:pPr lvl="1"/>
            <a:r>
              <a:rPr lang="en-GB"/>
              <a:t>Hire candidates that fit firm’s core values and culture</a:t>
            </a:r>
          </a:p>
          <a:p>
            <a:pPr lvl="1"/>
            <a:r>
              <a:rPr lang="en-GB"/>
              <a:t>Focus on recruiting naturally warm personalities for customer-contact jobs</a:t>
            </a:r>
            <a:endParaRPr/>
          </a:p>
          <a:p>
            <a:pPr lvl="1"/>
            <a:endParaRPr lang="en-GB"/>
          </a:p>
          <a:p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Tools to Identify Best Candidates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/>
              <a:t>Employ multiple, structured interviews </a:t>
            </a:r>
            <a:endParaRPr/>
          </a:p>
          <a:p>
            <a:pPr lvl="1"/>
            <a:r>
              <a:t>Use structured interviews built around job requirements </a:t>
            </a:r>
          </a:p>
          <a:p>
            <a:pPr lvl="1"/>
            <a:r>
              <a:t>Use more than one interviewer </a:t>
            </a:r>
            <a:r>
              <a:rPr lang="en-GB"/>
              <a:t>to reduce “similar to me” biases </a:t>
            </a:r>
          </a:p>
          <a:p>
            <a:r>
              <a:rPr lang="en-GB"/>
              <a:t>Observe behavior </a:t>
            </a:r>
          </a:p>
          <a:p>
            <a:pPr lvl="1"/>
            <a:r>
              <a:t>Hire based on observed behavior, not words you hear</a:t>
            </a:r>
          </a:p>
          <a:p>
            <a:pPr lvl="1"/>
            <a:r>
              <a:t>Best predictor of future behavior is past behavior </a:t>
            </a:r>
          </a:p>
          <a:p>
            <a:pPr lvl="1"/>
            <a:r>
              <a:t>Consider group hiring sessions where candidates are given group tasks </a:t>
            </a:r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Tools to Identify Best Candidates 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/>
              <a:t>Conduct personality tests</a:t>
            </a:r>
          </a:p>
          <a:p>
            <a:pPr lvl="1"/>
            <a:r>
              <a:t>Willingness to treat co-workers and customers with courtesy,  consideration, and tact</a:t>
            </a:r>
          </a:p>
          <a:p>
            <a:pPr lvl="1"/>
            <a:r>
              <a:t>Perceptiveness regarding customer needs </a:t>
            </a:r>
          </a:p>
          <a:p>
            <a:pPr lvl="1"/>
            <a:r>
              <a:t>Ability to communicate accurately and pleasantly </a:t>
            </a:r>
          </a:p>
          <a:p>
            <a:r>
              <a:t>Give applicants a realistic preview of the job </a:t>
            </a:r>
          </a:p>
          <a:p>
            <a:pPr lvl="1"/>
            <a:r>
              <a:t>Chance for candidates to “try on the job”</a:t>
            </a:r>
          </a:p>
          <a:p>
            <a:pPr lvl="1"/>
            <a:r>
              <a:t>Assess how candidates respond to job realities </a:t>
            </a:r>
          </a:p>
          <a:p>
            <a:pPr lvl="1"/>
            <a:r>
              <a:t>Allow candidates to self select themselves out of the job</a:t>
            </a:r>
          </a:p>
          <a:p>
            <a:pPr lvl="1"/>
            <a:r>
              <a:t>Manage new employees’ expectation of job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Train Service Employees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t>Service employees need to learn:</a:t>
            </a:r>
          </a:p>
          <a:p>
            <a:r>
              <a:t>Organizational culture, purpose, and strategy </a:t>
            </a:r>
          </a:p>
          <a:p>
            <a:pPr lvl="1"/>
            <a:r>
              <a:t>Promote core values, get emotional commitment to strategy </a:t>
            </a:r>
          </a:p>
          <a:p>
            <a:pPr lvl="1"/>
            <a:r>
              <a:t>Get managers to teach “why,” “what,” and “how” of job</a:t>
            </a:r>
          </a:p>
          <a:p>
            <a:r>
              <a:t>Interpersonal and technical skills </a:t>
            </a:r>
          </a:p>
          <a:p>
            <a:r>
              <a:t>Product/service knowledge </a:t>
            </a:r>
          </a:p>
          <a:p>
            <a:pPr lvl="1"/>
            <a:r>
              <a:t>Staff’s product knowledge is a key aspect of service quality </a:t>
            </a:r>
          </a:p>
          <a:p>
            <a:pPr lvl="1"/>
            <a:r>
              <a:t>Staff must explain product features and position products correctly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Is Empowerment Always Appropriate?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sz="2200"/>
              <a:t>Empowerment is most appropriate when:</a:t>
            </a:r>
          </a:p>
          <a:p>
            <a:pPr lvl="1"/>
            <a:r>
              <a:rPr sz="1800"/>
              <a:t>Firm’s business strategy is based on personalized, customized service, and competitive differentiation</a:t>
            </a:r>
          </a:p>
          <a:p>
            <a:pPr lvl="1"/>
            <a:r>
              <a:rPr sz="1800"/>
              <a:t>Emphasis on extended relationships rather than short-term transactions</a:t>
            </a:r>
          </a:p>
          <a:p>
            <a:pPr lvl="1"/>
            <a:r>
              <a:rPr sz="1800"/>
              <a:t>Use of complex and non-routine technologies</a:t>
            </a:r>
          </a:p>
          <a:p>
            <a:pPr lvl="1"/>
            <a:r>
              <a:rPr sz="1800"/>
              <a:t>Service failures are non-routine</a:t>
            </a:r>
          </a:p>
          <a:p>
            <a:pPr lvl="1"/>
            <a:r>
              <a:rPr sz="1800"/>
              <a:t>Business environment is unpredictable</a:t>
            </a:r>
          </a:p>
          <a:p>
            <a:pPr lvl="1"/>
            <a:r>
              <a:rPr sz="1800"/>
              <a:t>Managers are comfortable letting employees work independently for benefit of firm and customers</a:t>
            </a:r>
          </a:p>
          <a:p>
            <a:pPr lvl="1"/>
            <a:r>
              <a:rPr sz="1800"/>
              <a:t>Employees seek to deepen skills and have good interpersonal and group process skills</a:t>
            </a:r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Control vs. Involvement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5105400"/>
          </a:xfrm>
        </p:spPr>
        <p:txBody>
          <a:bodyPr/>
          <a:lstStyle/>
          <a:p>
            <a:r>
              <a:rPr sz="2200"/>
              <a:t>Empowerment systematically redistributes the following:</a:t>
            </a:r>
          </a:p>
          <a:p>
            <a:pPr lvl="1"/>
            <a:r>
              <a:rPr sz="1800"/>
              <a:t>Information about operating results and measures of competitive performance</a:t>
            </a:r>
          </a:p>
          <a:p>
            <a:pPr lvl="1"/>
            <a:r>
              <a:rPr sz="1800"/>
              <a:t>Knowledge/skills that enable employees to understand and contribute to organizational performance </a:t>
            </a:r>
          </a:p>
          <a:p>
            <a:pPr lvl="1"/>
            <a:r>
              <a:rPr sz="1800"/>
              <a:t>Power to influence work procedures and organizational direction (e.g., quality circles, self-managing teams) </a:t>
            </a:r>
          </a:p>
          <a:p>
            <a:pPr lvl="1"/>
            <a:r>
              <a:rPr sz="1800"/>
              <a:t>Rewards based on organizational performance (e.g., bonuses, profit sharing, stock ownership)</a:t>
            </a:r>
          </a:p>
          <a:p>
            <a:r>
              <a:rPr sz="2200"/>
              <a:t>The Control model concentrates these elements at the top of the organization whereas the Involvement model pushes these features throughout the organization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2"/>
          <p:cNvSpPr>
            <a:spLocks noChangeArrowheads="1"/>
          </p:cNvSpPr>
          <p:nvPr/>
        </p:nvSpPr>
        <p:spPr bwMode="auto">
          <a:xfrm>
            <a:off x="908050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Employees Are Crucially Important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Levels of Employee Involvement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31812" y="1600200"/>
          <a:ext cx="8915400" cy="478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Build High-Performance Service Delivery Teams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1371600"/>
            <a:ext cx="9159875" cy="4953000"/>
          </a:xfrm>
        </p:spPr>
        <p:txBody>
          <a:bodyPr/>
          <a:lstStyle/>
          <a:p>
            <a:r>
              <a:rPr lang="en-US" smtClean="0"/>
              <a:t>The Power of Teamwork in Services</a:t>
            </a:r>
          </a:p>
          <a:p>
            <a:pPr lvl="1"/>
            <a:r>
              <a:rPr lang="en-US" smtClean="0"/>
              <a:t>Facilitate communication among team members and knowledge sharing</a:t>
            </a:r>
          </a:p>
          <a:p>
            <a:pPr lvl="1"/>
            <a:r>
              <a:rPr lang="en-US" smtClean="0"/>
              <a:t>Higher performance targets</a:t>
            </a:r>
          </a:p>
          <a:p>
            <a:pPr lvl="1"/>
            <a:r>
              <a:rPr lang="en-US" smtClean="0"/>
              <a:t>Pressure to perform is high</a:t>
            </a:r>
          </a:p>
          <a:p>
            <a:r>
              <a:rPr lang="en-US" smtClean="0"/>
              <a:t>Creating Successful Service Delivery Teams</a:t>
            </a:r>
          </a:p>
          <a:p>
            <a:pPr lvl="1"/>
            <a:r>
              <a:rPr lang="en-US" smtClean="0"/>
              <a:t>Emphasis on cooperation, listening, coaching, and encouraging one another</a:t>
            </a:r>
          </a:p>
          <a:p>
            <a:pPr lvl="1"/>
            <a:r>
              <a:rPr lang="en-US" smtClean="0"/>
              <a:t>Understand how to air differences, tell hard truths, ask tough questions</a:t>
            </a:r>
          </a:p>
          <a:p>
            <a:pPr lvl="1"/>
            <a:r>
              <a:rPr lang="en-US" smtClean="0"/>
              <a:t>Management needs to set up a structure to steer teams toward success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Motivate and Energize the Frontline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Use full range of available rewards effectively, including:</a:t>
            </a:r>
          </a:p>
          <a:p>
            <a:r>
              <a:t>Job content</a:t>
            </a:r>
          </a:p>
          <a:p>
            <a:pPr lvl="1"/>
            <a:r>
              <a:t>People are motivated knowing they are doing a good job</a:t>
            </a:r>
          </a:p>
          <a:p>
            <a:r>
              <a:t>Feedback and recognition</a:t>
            </a:r>
          </a:p>
          <a:p>
            <a:pPr lvl="1"/>
            <a:r>
              <a:t>People derive a sense of identity and belonging to an organization from feedback and recognition</a:t>
            </a:r>
          </a:p>
          <a:p>
            <a:r>
              <a:t>Goal accomplishment</a:t>
            </a:r>
          </a:p>
          <a:p>
            <a:pPr lvl="1"/>
            <a:r>
              <a:t>Specific, difficult but attainable, and accepted goals are strong motivators  	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Role of Labor Unions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Challenge is to work jointly with unions, reduce conflicts, and create a service climate</a:t>
            </a:r>
          </a:p>
          <a:p>
            <a:r>
              <a:t>Labor unions and service excellence are sometimes seen </a:t>
            </a:r>
            <a:br/>
            <a:r>
              <a:t>as incompatible, yet many of the world’s most successful service businesses are highly unionized (e.g., Southwest Airlines)</a:t>
            </a:r>
          </a:p>
          <a:p>
            <a:r>
              <a:t>Management consultation and negotiation with union representatives are essential if employees are to accept new ideas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2"/>
          <p:cNvSpPr>
            <a:spLocks noChangeArrowheads="1"/>
          </p:cNvSpPr>
          <p:nvPr/>
        </p:nvSpPr>
        <p:spPr bwMode="auto">
          <a:xfrm>
            <a:off x="908050" y="2663825"/>
            <a:ext cx="8416925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Leadership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and Culture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Service Leadership and Culture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Charismatic/transformational leadership:</a:t>
            </a:r>
          </a:p>
          <a:p>
            <a:pPr lvl="1"/>
            <a:r>
              <a:t>Change frontline personnel’s values and goals to be consistent with the firm</a:t>
            </a:r>
          </a:p>
          <a:p>
            <a:pPr lvl="1"/>
            <a:r>
              <a:t>Motivate staff to perform at their best</a:t>
            </a:r>
          </a:p>
          <a:p>
            <a:r>
              <a:t>Service culture can be defined as:</a:t>
            </a:r>
          </a:p>
          <a:p>
            <a:pPr lvl="1"/>
            <a:r>
              <a:t>Shared perceptions of what is important</a:t>
            </a:r>
          </a:p>
          <a:p>
            <a:pPr lvl="1"/>
            <a:r>
              <a:t>Shared values and beliefs of why they are important</a:t>
            </a:r>
          </a:p>
          <a:p>
            <a:pPr algn="ctr">
              <a:buFont typeface="Webdings" pitchFamily="18" charset="2"/>
              <a:buNone/>
            </a:pPr>
            <a:r>
              <a:t>	</a:t>
            </a:r>
            <a:r>
              <a:rPr>
                <a:solidFill>
                  <a:srgbClr val="FF0000"/>
                </a:solidFill>
              </a:rPr>
              <a:t>A strong service culture focuses the entire organization on the frontline, with the top management informed and actively involved</a:t>
            </a:r>
          </a:p>
          <a:p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/>
            </a:r>
            <a:br/>
            <a:r>
              <a:t>The Inverted Organizational Pyramid </a:t>
            </a:r>
            <a:br/>
            <a:endParaRPr/>
          </a:p>
        </p:txBody>
      </p:sp>
      <p:pic>
        <p:nvPicPr>
          <p:cNvPr id="81922" name="Picture 21" descr="PPT1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0013" y="1703388"/>
            <a:ext cx="7086600" cy="4697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Internal Marketing</a:t>
            </a:r>
            <a:endParaRPr lang="en-SG"/>
          </a:p>
        </p:txBody>
      </p:sp>
      <p:sp>
        <p:nvSpPr>
          <p:cNvPr id="83970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Necessary in large service businesses that operate in widely dispersed sites</a:t>
            </a:r>
          </a:p>
          <a:p>
            <a:r>
              <a:t>Effective internal marketing helps to:</a:t>
            </a:r>
          </a:p>
          <a:p>
            <a:pPr lvl="1"/>
            <a:r>
              <a:t>Ensure efficient and satisfactory service delivery</a:t>
            </a:r>
          </a:p>
          <a:p>
            <a:pPr lvl="1"/>
            <a:r>
              <a:t>Achieve harmonious and productive working relationships</a:t>
            </a:r>
          </a:p>
          <a:p>
            <a:pPr lvl="1"/>
            <a:r>
              <a:t>Build employee trust, respect, and loyalty</a:t>
            </a:r>
            <a:endParaRPr lang="en-SG"/>
          </a:p>
        </p:txBody>
      </p:sp>
    </p:spTree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Summary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447800"/>
            <a:ext cx="5562600" cy="4800600"/>
          </a:xfrm>
        </p:spPr>
        <p:txBody>
          <a:bodyPr/>
          <a:lstStyle/>
          <a:p>
            <a:r>
              <a:t>Service employees are crucially important to firm’s success</a:t>
            </a:r>
          </a:p>
          <a:p>
            <a:pPr lvl="1"/>
            <a:r>
              <a:t>Source of customer loyalty and competitive advantage</a:t>
            </a:r>
          </a:p>
          <a:p>
            <a:r>
              <a:t>Frontline work is difficult and stressful; employees are boundary spanners, undergo emotional labor, face a variety of conflicts</a:t>
            </a:r>
          </a:p>
          <a:p>
            <a:r>
              <a:t>Understand cycles of failure, mediocrity, and success </a:t>
            </a:r>
          </a:p>
        </p:txBody>
      </p:sp>
      <p:pic>
        <p:nvPicPr>
          <p:cNvPr id="84995" name="Picture 4" descr="fig11_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3" y="1752600"/>
            <a:ext cx="3567112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Summary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Know how to get HRM aspect right</a:t>
            </a:r>
          </a:p>
          <a:p>
            <a:pPr lvl="1"/>
            <a:r>
              <a:t>Hire the right people </a:t>
            </a:r>
          </a:p>
          <a:p>
            <a:pPr lvl="1"/>
            <a:r>
              <a:t>Identify the best candidate</a:t>
            </a:r>
          </a:p>
          <a:p>
            <a:pPr lvl="1"/>
            <a:r>
              <a:t>Train service employees actively</a:t>
            </a:r>
          </a:p>
          <a:p>
            <a:pPr lvl="1"/>
            <a:r>
              <a:t>Empower the frontline</a:t>
            </a:r>
          </a:p>
          <a:p>
            <a:pPr lvl="1"/>
            <a:r>
              <a:t>Build high-performance service delivery teams</a:t>
            </a:r>
          </a:p>
          <a:p>
            <a:pPr lvl="1"/>
            <a:r>
              <a:t>Motivate and energize people</a:t>
            </a:r>
          </a:p>
          <a:p>
            <a:pPr lvl="1"/>
            <a:r>
              <a:t>Unions have a role to play</a:t>
            </a:r>
          </a:p>
          <a:p>
            <a:r>
              <a:t>Understand role of service culture and service leadership in sustaining service excellence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228600"/>
            <a:ext cx="7086600" cy="838200"/>
          </a:xfrm>
        </p:spPr>
        <p:txBody>
          <a:bodyPr/>
          <a:lstStyle/>
          <a:p>
            <a:r>
              <a:t>Service Personnel: Source of Customer Loyalty &amp; Competitive Advantage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Customer’s perspective: encounter with service staff is most important aspect of a service</a:t>
            </a:r>
          </a:p>
          <a:p>
            <a:r>
              <a:t>Firm’s perspective: frontline is an important source of differentiation and competitive advantage</a:t>
            </a:r>
          </a:p>
          <a:p>
            <a:r>
              <a:t>Frontline is an important driver of customer loyalty</a:t>
            </a:r>
          </a:p>
          <a:p>
            <a:pPr lvl="1"/>
            <a:r>
              <a:t>anticipating customer needs</a:t>
            </a:r>
          </a:p>
          <a:p>
            <a:pPr lvl="1"/>
            <a:r>
              <a:t>customizing service delivery</a:t>
            </a:r>
          </a:p>
          <a:p>
            <a:pPr lvl="1"/>
            <a:r>
              <a:t>building personalized relationships</a:t>
            </a:r>
          </a:p>
          <a:p>
            <a:pPr lvl="1"/>
            <a:endParaRPr/>
          </a:p>
          <a:p>
            <a:pPr lvl="1">
              <a:buFont typeface="Wingdings" pitchFamily="2" charset="2"/>
              <a:buNone/>
            </a:pPr>
            <a:endParaRPr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fig11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3" y="20574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Frontline in Low-Contact Services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6248400" cy="4800600"/>
          </a:xfrm>
        </p:spPr>
        <p:txBody>
          <a:bodyPr/>
          <a:lstStyle/>
          <a:p>
            <a:r>
              <a:rPr sz="2200"/>
              <a:t>Many routine transactions are now conducted without involving frontline staff, e.g., </a:t>
            </a:r>
          </a:p>
          <a:p>
            <a:pPr lvl="1"/>
            <a:r>
              <a:rPr sz="1800"/>
              <a:t>ATMs (Automated Teller Machines)</a:t>
            </a:r>
          </a:p>
          <a:p>
            <a:pPr lvl="1"/>
            <a:r>
              <a:rPr sz="1800"/>
              <a:t>IVR (Interactive Voice Response) systems</a:t>
            </a:r>
          </a:p>
          <a:p>
            <a:pPr lvl="1"/>
            <a:r>
              <a:rPr sz="1800"/>
              <a:t>Websites for reservations/ordering, payment, etc.</a:t>
            </a:r>
          </a:p>
          <a:p>
            <a:r>
              <a:rPr sz="2200"/>
              <a:t>However, frontline employees remain crucially important</a:t>
            </a:r>
          </a:p>
          <a:p>
            <a:r>
              <a:rPr sz="2200"/>
              <a:t>“Moments of truths” drive customer’s perception of the service firm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2"/>
          <p:cNvSpPr>
            <a:spLocks noChangeArrowheads="1"/>
          </p:cNvSpPr>
          <p:nvPr/>
        </p:nvSpPr>
        <p:spPr bwMode="auto">
          <a:xfrm>
            <a:off x="1065213" y="3505200"/>
            <a:ext cx="8077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4400" b="1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Factors Contributing to the Difficulty of Frontline Work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Boundary Spanning Roles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Boundary spanners link the organization to outside world</a:t>
            </a:r>
          </a:p>
          <a:p>
            <a:r>
              <a:t>Multiplicity of roles often results in service staff having to pursue both operational and marketing goals </a:t>
            </a:r>
          </a:p>
          <a:p>
            <a:r>
              <a:t>Consider management expectations of service staff:</a:t>
            </a:r>
          </a:p>
          <a:p>
            <a:pPr lvl="1"/>
            <a:r>
              <a:t>delight customers</a:t>
            </a:r>
          </a:p>
          <a:p>
            <a:pPr lvl="1"/>
            <a:r>
              <a:t>be fast and efficient in executing operational tasks </a:t>
            </a:r>
          </a:p>
          <a:p>
            <a:pPr lvl="1"/>
            <a:r>
              <a:t>do selling, cross selling, and up-selling </a:t>
            </a:r>
          </a:p>
          <a:p>
            <a:pPr lvl="1"/>
            <a:r>
              <a:t>enforce pricing schedules and rate integrity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Role Stress in Frontline Employees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Organization vs. Client: Dilemma whether to follow company rules or to satisfy customer demands </a:t>
            </a:r>
          </a:p>
          <a:p>
            <a:pPr lvl="1"/>
            <a:r>
              <a:rPr altLang="zh-CN" b="0" i="1">
                <a:ea typeface="宋体" charset="-122"/>
              </a:rPr>
              <a:t>This conflict is especially acute in organizations that are not customer- oriented</a:t>
            </a:r>
            <a:endParaRPr b="0" i="1"/>
          </a:p>
          <a:p>
            <a:r>
              <a:t>Person vs. Role: Conflicts between what jobs require and employee’s own personality and beliefs </a:t>
            </a:r>
          </a:p>
          <a:p>
            <a:pPr lvl="1"/>
            <a:r>
              <a:rPr altLang="zh-CN" b="0" i="1">
                <a:ea typeface="宋体" charset="-122"/>
              </a:rPr>
              <a:t>Organizations must instill ‘professionalism’ in frontline staff</a:t>
            </a:r>
            <a:endParaRPr b="0" i="1"/>
          </a:p>
          <a:p>
            <a:r>
              <a:t>Client vs. Client: Conflicts between customers that demand service staff intervention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800" cy="838200"/>
          </a:xfrm>
        </p:spPr>
        <p:txBody>
          <a:bodyPr/>
          <a:lstStyle/>
          <a:p>
            <a:r>
              <a:t>Emotional Labor</a:t>
            </a:r>
          </a:p>
        </p:txBody>
      </p:sp>
      <p:pic>
        <p:nvPicPr>
          <p:cNvPr id="26626" name="Picture 4" descr="fig11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213" y="4038600"/>
            <a:ext cx="701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t>“The act of expressing socially desired emotions during service transactions” (Hochschild, The Managed Heart)</a:t>
            </a:r>
          </a:p>
          <a:p>
            <a:pPr lvl="1"/>
            <a:r>
              <a:t>Performing emotional labor in response to society’s or management’s display rules can be stressful</a:t>
            </a:r>
          </a:p>
          <a:p>
            <a:pPr lvl="1"/>
            <a:r>
              <a:t>Good HR practice emphasizes selective recruitment, training, counseling, strategies to alleviate stress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1472222030</TotalTime>
  <Pages>94</Pages>
  <Words>1641</Words>
  <Application>Microsoft Office PowerPoint</Application>
  <PresentationFormat>Custom</PresentationFormat>
  <Paragraphs>268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PMingLiU</vt:lpstr>
      <vt:lpstr>宋体</vt:lpstr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11</vt:lpstr>
      <vt:lpstr>PowerPoint Presentation</vt:lpstr>
      <vt:lpstr>Service Personnel: Source of Customer Loyalty &amp; Competitive Advantage</vt:lpstr>
      <vt:lpstr>Frontline in Low-Contact Services</vt:lpstr>
      <vt:lpstr>PowerPoint Presentation</vt:lpstr>
      <vt:lpstr>Boundary Spanning Roles</vt:lpstr>
      <vt:lpstr>Role Stress in Frontline Employees</vt:lpstr>
      <vt:lpstr>Emotional Labor</vt:lpstr>
      <vt:lpstr>PowerPoint Presentation</vt:lpstr>
      <vt:lpstr>Cycle of Failure </vt:lpstr>
      <vt:lpstr>Cycle of Failure</vt:lpstr>
      <vt:lpstr>Cycle of Failure</vt:lpstr>
      <vt:lpstr>Cycle of Failure</vt:lpstr>
      <vt:lpstr>Service Sabotage </vt:lpstr>
      <vt:lpstr>Cycle Of Mediocrity</vt:lpstr>
      <vt:lpstr>Cycle Of Mediocrity</vt:lpstr>
      <vt:lpstr>Cycle of Success</vt:lpstr>
      <vt:lpstr>Cycle of Success</vt:lpstr>
      <vt:lpstr>Cycle of Success</vt:lpstr>
      <vt:lpstr>PowerPoint Presentation</vt:lpstr>
      <vt:lpstr>The Service Talent Cycle</vt:lpstr>
      <vt:lpstr>Hire the Right People</vt:lpstr>
      <vt:lpstr>Be the Preferred Employer</vt:lpstr>
      <vt:lpstr>Tools to Identify Best Candidates </vt:lpstr>
      <vt:lpstr>Tools to Identify Best Candidates </vt:lpstr>
      <vt:lpstr>Train Service Employees</vt:lpstr>
      <vt:lpstr>Is Empowerment Always Appropriate?</vt:lpstr>
      <vt:lpstr>Control vs. Involvement</vt:lpstr>
      <vt:lpstr>Levels of Employee Involvement</vt:lpstr>
      <vt:lpstr>Build High-Performance Service Delivery Teams</vt:lpstr>
      <vt:lpstr>Motivate and Energize the Frontline</vt:lpstr>
      <vt:lpstr>Role of Labor Unions</vt:lpstr>
      <vt:lpstr>PowerPoint Presentation</vt:lpstr>
      <vt:lpstr>Service Leadership and Culture</vt:lpstr>
      <vt:lpstr> The Inverted Organizational Pyramid  </vt:lpstr>
      <vt:lpstr>Internal Marketing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683</cp:revision>
  <cp:lastPrinted>2002-07-07T10:21:06Z</cp:lastPrinted>
  <dcterms:created xsi:type="dcterms:W3CDTF">2010-03-18T02:31:29Z</dcterms:created>
  <dcterms:modified xsi:type="dcterms:W3CDTF">2014-06-04T16:44:58Z</dcterms:modified>
</cp:coreProperties>
</file>