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354" r:id="rId4"/>
    <p:sldId id="258" r:id="rId5"/>
    <p:sldId id="259" r:id="rId6"/>
    <p:sldId id="346" r:id="rId7"/>
    <p:sldId id="348" r:id="rId8"/>
    <p:sldId id="345" r:id="rId9"/>
    <p:sldId id="272" r:id="rId10"/>
    <p:sldId id="273" r:id="rId11"/>
    <p:sldId id="275" r:id="rId12"/>
    <p:sldId id="276" r:id="rId13"/>
    <p:sldId id="317" r:id="rId14"/>
    <p:sldId id="322" r:id="rId15"/>
    <p:sldId id="351" r:id="rId16"/>
    <p:sldId id="352" r:id="rId17"/>
    <p:sldId id="334" r:id="rId18"/>
    <p:sldId id="336" r:id="rId19"/>
    <p:sldId id="353" r:id="rId20"/>
    <p:sldId id="293" r:id="rId21"/>
    <p:sldId id="294" r:id="rId22"/>
    <p:sldId id="295" r:id="rId23"/>
    <p:sldId id="296" r:id="rId24"/>
    <p:sldId id="297" r:id="rId25"/>
    <p:sldId id="355" r:id="rId26"/>
    <p:sldId id="298" r:id="rId27"/>
    <p:sldId id="313" r:id="rId28"/>
    <p:sldId id="315" r:id="rId29"/>
  </p:sldIdLst>
  <p:sldSz cx="9902825" cy="6858000"/>
  <p:notesSz cx="6794500" cy="9906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EAB"/>
    <a:srgbClr val="FF6600"/>
    <a:srgbClr val="013C7D"/>
    <a:srgbClr val="4F79FF"/>
    <a:srgbClr val="0152AB"/>
    <a:srgbClr val="DE129A"/>
    <a:srgbClr val="006699"/>
    <a:srgbClr val="043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89753" autoAdjust="0"/>
  </p:normalViewPr>
  <p:slideViewPr>
    <p:cSldViewPr>
      <p:cViewPr varScale="1">
        <p:scale>
          <a:sx n="66" d="100"/>
          <a:sy n="66" d="100"/>
        </p:scale>
        <p:origin x="-1206" y="-96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notesViewPr>
    <p:cSldViewPr>
      <p:cViewPr varScale="1">
        <p:scale>
          <a:sx n="52" d="100"/>
          <a:sy n="52" d="100"/>
        </p:scale>
        <p:origin x="-2628" y="-108"/>
      </p:cViewPr>
      <p:guideLst>
        <p:guide orient="horz" pos="311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6B050-ACFE-A249-9AC5-01308F5198C4}" type="doc">
      <dgm:prSet loTypeId="urn:microsoft.com/office/officeart/2005/8/layout/vList6" loCatId="process" qsTypeId="urn:microsoft.com/office/officeart/2005/8/quickstyle/simple1#3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1BF2E064-5259-614A-B7CB-5D0B8B921A0E}">
      <dgm:prSet phldrT="[Text]"/>
      <dgm:spPr/>
      <dgm:t>
        <a:bodyPr/>
        <a:lstStyle/>
        <a:p>
          <a:r>
            <a:rPr lang="en-US" dirty="0" smtClean="0"/>
            <a:t>Service outlets</a:t>
          </a:r>
          <a:endParaRPr lang="en-US" dirty="0"/>
        </a:p>
      </dgm:t>
    </dgm:pt>
    <dgm:pt modelId="{ABEB99DC-7C37-D04C-A8F8-E138B5F222AE}" type="parTrans" cxnId="{CB872C71-CAC4-C640-8C1F-A4C769CCECB9}">
      <dgm:prSet/>
      <dgm:spPr/>
      <dgm:t>
        <a:bodyPr/>
        <a:lstStyle/>
        <a:p>
          <a:endParaRPr lang="en-US"/>
        </a:p>
      </dgm:t>
    </dgm:pt>
    <dgm:pt modelId="{FE644D58-014E-0E4D-AFEC-8F1CE8C1E2E9}" type="sibTrans" cxnId="{CB872C71-CAC4-C640-8C1F-A4C769CCECB9}">
      <dgm:prSet/>
      <dgm:spPr/>
      <dgm:t>
        <a:bodyPr/>
        <a:lstStyle/>
        <a:p>
          <a:endParaRPr lang="en-US"/>
        </a:p>
      </dgm:t>
    </dgm:pt>
    <dgm:pt modelId="{5B96488B-E988-514F-8C57-8BE7B469C1A3}">
      <dgm:prSet phldrT="[Text]"/>
      <dgm:spPr/>
      <dgm:t>
        <a:bodyPr/>
        <a:lstStyle/>
        <a:p>
          <a:r>
            <a:rPr lang="en-US" dirty="0" smtClean="0"/>
            <a:t>Self-service delivery points</a:t>
          </a:r>
          <a:endParaRPr lang="en-US" dirty="0"/>
        </a:p>
      </dgm:t>
    </dgm:pt>
    <dgm:pt modelId="{6FE877FC-0BD5-304E-B575-E1D443143A81}" type="parTrans" cxnId="{6C45721E-9084-3845-9588-566B26BFBDEA}">
      <dgm:prSet/>
      <dgm:spPr/>
      <dgm:t>
        <a:bodyPr/>
        <a:lstStyle/>
        <a:p>
          <a:endParaRPr lang="en-US"/>
        </a:p>
      </dgm:t>
    </dgm:pt>
    <dgm:pt modelId="{4BF43B05-48F1-6844-A161-2C094AB3ECD8}" type="sibTrans" cxnId="{6C45721E-9084-3845-9588-566B26BFBDEA}">
      <dgm:prSet/>
      <dgm:spPr/>
      <dgm:t>
        <a:bodyPr/>
        <a:lstStyle/>
        <a:p>
          <a:endParaRPr lang="en-US"/>
        </a:p>
      </dgm:t>
    </dgm:pt>
    <dgm:pt modelId="{3A01DA1C-5893-CE47-9A61-69892BE8773A}">
      <dgm:prSet custT="1"/>
      <dgm:spPr/>
      <dgm:t>
        <a:bodyPr/>
        <a:lstStyle/>
        <a:p>
          <a:r>
            <a:rPr lang="en-US" sz="1800" dirty="0" smtClean="0"/>
            <a:t>Messages reach customers through the service delivery environment</a:t>
          </a:r>
        </a:p>
      </dgm:t>
    </dgm:pt>
    <dgm:pt modelId="{D87BAFE7-DB1E-A647-8A4F-648915398F7F}" type="parTrans" cxnId="{10692E39-0C49-2345-9801-1FDFCB6326A6}">
      <dgm:prSet/>
      <dgm:spPr/>
      <dgm:t>
        <a:bodyPr/>
        <a:lstStyle/>
        <a:p>
          <a:endParaRPr lang="en-US"/>
        </a:p>
      </dgm:t>
    </dgm:pt>
    <dgm:pt modelId="{11632FDA-53C9-5D46-A424-C6EBBF443BEF}" type="sibTrans" cxnId="{10692E39-0C49-2345-9801-1FDFCB6326A6}">
      <dgm:prSet/>
      <dgm:spPr/>
      <dgm:t>
        <a:bodyPr/>
        <a:lstStyle/>
        <a:p>
          <a:endParaRPr lang="en-US"/>
        </a:p>
      </dgm:t>
    </dgm:pt>
    <dgm:pt modelId="{83A02336-779C-004B-ABF0-E996FD72C092}">
      <dgm:prSet/>
      <dgm:spPr/>
      <dgm:t>
        <a:bodyPr/>
        <a:lstStyle/>
        <a:p>
          <a:r>
            <a:rPr lang="en-US" dirty="0" smtClean="0"/>
            <a:t>Front-line employees</a:t>
          </a:r>
        </a:p>
      </dgm:t>
    </dgm:pt>
    <dgm:pt modelId="{1B2418DA-DCD5-AC4B-87B7-BDF2744B00BE}" type="parTrans" cxnId="{6C592CCC-C64E-4A4F-9917-DD85BFD8913F}">
      <dgm:prSet/>
      <dgm:spPr/>
      <dgm:t>
        <a:bodyPr/>
        <a:lstStyle/>
        <a:p>
          <a:endParaRPr lang="en-US"/>
        </a:p>
      </dgm:t>
    </dgm:pt>
    <dgm:pt modelId="{005B0667-4E3B-3348-88DD-A940C50EBD14}" type="sibTrans" cxnId="{6C592CCC-C64E-4A4F-9917-DD85BFD8913F}">
      <dgm:prSet/>
      <dgm:spPr/>
      <dgm:t>
        <a:bodyPr/>
        <a:lstStyle/>
        <a:p>
          <a:endParaRPr lang="en-US"/>
        </a:p>
      </dgm:t>
    </dgm:pt>
    <dgm:pt modelId="{C01B33DF-2598-BD41-8D76-590FDBA902A6}">
      <dgm:prSet custT="1"/>
      <dgm:spPr/>
      <dgm:t>
        <a:bodyPr/>
        <a:lstStyle/>
        <a:p>
          <a:r>
            <a:rPr lang="en-US" sz="1800" dirty="0" smtClean="0"/>
            <a:t>Delivers supplementary services</a:t>
          </a:r>
        </a:p>
      </dgm:t>
    </dgm:pt>
    <dgm:pt modelId="{C732093B-5731-DD4D-8882-5318E3F6862C}" type="parTrans" cxnId="{559583E6-9B14-7F40-9EF5-B3355798F3E3}">
      <dgm:prSet/>
      <dgm:spPr/>
      <dgm:t>
        <a:bodyPr/>
        <a:lstStyle/>
        <a:p>
          <a:endParaRPr lang="en-US"/>
        </a:p>
      </dgm:t>
    </dgm:pt>
    <dgm:pt modelId="{E5A1E78E-9738-FE41-A384-886E289ED8F6}" type="sibTrans" cxnId="{559583E6-9B14-7F40-9EF5-B3355798F3E3}">
      <dgm:prSet/>
      <dgm:spPr/>
      <dgm:t>
        <a:bodyPr/>
        <a:lstStyle/>
        <a:p>
          <a:endParaRPr lang="en-US"/>
        </a:p>
      </dgm:t>
    </dgm:pt>
    <dgm:pt modelId="{C0862D46-6D01-3D47-B20E-DA7E730B0B95}">
      <dgm:prSet custT="1"/>
      <dgm:spPr/>
      <dgm:t>
        <a:bodyPr/>
        <a:lstStyle/>
        <a:p>
          <a:r>
            <a:rPr lang="en-US" sz="1800" dirty="0" smtClean="0"/>
            <a:t>Cross-selling of additional services</a:t>
          </a:r>
          <a:endParaRPr lang="en-US" sz="1800" dirty="0"/>
        </a:p>
      </dgm:t>
    </dgm:pt>
    <dgm:pt modelId="{8710B11E-56CF-904C-B406-130CE11E143F}" type="parTrans" cxnId="{72A75B2C-6D84-0C46-B154-7E32B5A3C5AE}">
      <dgm:prSet/>
      <dgm:spPr/>
      <dgm:t>
        <a:bodyPr/>
        <a:lstStyle/>
        <a:p>
          <a:endParaRPr lang="en-US"/>
        </a:p>
      </dgm:t>
    </dgm:pt>
    <dgm:pt modelId="{F2809567-8F3D-B942-BDF8-A82787A217AF}" type="sibTrans" cxnId="{72A75B2C-6D84-0C46-B154-7E32B5A3C5AE}">
      <dgm:prSet/>
      <dgm:spPr/>
      <dgm:t>
        <a:bodyPr/>
        <a:lstStyle/>
        <a:p>
          <a:endParaRPr lang="en-US"/>
        </a:p>
      </dgm:t>
    </dgm:pt>
    <dgm:pt modelId="{D2D7C2CF-AB7E-3245-9BB3-1D2BF21761B9}">
      <dgm:prSet/>
      <dgm:spPr/>
      <dgm:t>
        <a:bodyPr/>
        <a:lstStyle/>
        <a:p>
          <a:r>
            <a:rPr lang="en-US" dirty="0" smtClean="0"/>
            <a:t>ATM, vending machines and websites</a:t>
          </a:r>
        </a:p>
      </dgm:t>
    </dgm:pt>
    <dgm:pt modelId="{D7282EAE-617E-D444-9984-D12207133965}" type="parTrans" cxnId="{3729E2CE-8172-3541-A066-94961DC16F20}">
      <dgm:prSet/>
      <dgm:spPr/>
      <dgm:t>
        <a:bodyPr/>
        <a:lstStyle/>
        <a:p>
          <a:endParaRPr lang="en-US"/>
        </a:p>
      </dgm:t>
    </dgm:pt>
    <dgm:pt modelId="{E0D0EB1B-9B7A-4E45-9160-C183F81FD6A9}" type="sibTrans" cxnId="{3729E2CE-8172-3541-A066-94961DC16F20}">
      <dgm:prSet/>
      <dgm:spPr/>
      <dgm:t>
        <a:bodyPr/>
        <a:lstStyle/>
        <a:p>
          <a:endParaRPr lang="en-US"/>
        </a:p>
      </dgm:t>
    </dgm:pt>
    <dgm:pt modelId="{2C63F1DE-6506-EC4E-8084-DE8EC6F081FF}">
      <dgm:prSet/>
      <dgm:spPr/>
      <dgm:t>
        <a:bodyPr/>
        <a:lstStyle/>
        <a:p>
          <a:r>
            <a:rPr lang="en-US" dirty="0" smtClean="0"/>
            <a:t>Require clear signage and instructions on how to use the service</a:t>
          </a:r>
          <a:endParaRPr lang="en-US" dirty="0"/>
        </a:p>
      </dgm:t>
    </dgm:pt>
    <dgm:pt modelId="{75D1CE6F-61CF-F546-99CE-8F0AC25497DC}" type="parTrans" cxnId="{6EFB63B3-50F9-724A-B8EC-2903A5D5B666}">
      <dgm:prSet/>
      <dgm:spPr/>
      <dgm:t>
        <a:bodyPr/>
        <a:lstStyle/>
        <a:p>
          <a:endParaRPr lang="en-US"/>
        </a:p>
      </dgm:t>
    </dgm:pt>
    <dgm:pt modelId="{BAAE5ADE-7FD3-3A47-9F4C-E66BC9A9516F}" type="sibTrans" cxnId="{6EFB63B3-50F9-724A-B8EC-2903A5D5B666}">
      <dgm:prSet/>
      <dgm:spPr/>
      <dgm:t>
        <a:bodyPr/>
        <a:lstStyle/>
        <a:p>
          <a:endParaRPr lang="en-US"/>
        </a:p>
      </dgm:t>
    </dgm:pt>
    <dgm:pt modelId="{9806D87A-D063-6F49-A077-F16693E5F26D}">
      <dgm:prSet/>
      <dgm:spPr/>
      <dgm:t>
        <a:bodyPr/>
        <a:lstStyle/>
        <a:p>
          <a:r>
            <a:rPr lang="en-US" dirty="0" smtClean="0"/>
            <a:t>Customer training</a:t>
          </a:r>
          <a:endParaRPr lang="en-US" dirty="0"/>
        </a:p>
      </dgm:t>
    </dgm:pt>
    <dgm:pt modelId="{1F2E438B-346C-A94A-8419-822DC44829FF}" type="parTrans" cxnId="{FCF0FEBB-43ED-FF41-8E8C-C596898DAE3D}">
      <dgm:prSet/>
      <dgm:spPr/>
      <dgm:t>
        <a:bodyPr/>
        <a:lstStyle/>
        <a:p>
          <a:endParaRPr lang="en-US"/>
        </a:p>
      </dgm:t>
    </dgm:pt>
    <dgm:pt modelId="{CBC8E29D-44DF-904B-8AC3-C26B60A5B935}" type="sibTrans" cxnId="{FCF0FEBB-43ED-FF41-8E8C-C596898DAE3D}">
      <dgm:prSet/>
      <dgm:spPr/>
      <dgm:t>
        <a:bodyPr/>
        <a:lstStyle/>
        <a:p>
          <a:endParaRPr lang="en-US"/>
        </a:p>
      </dgm:t>
    </dgm:pt>
    <dgm:pt modelId="{D12E765E-30D6-F647-9834-2518939E26F1}">
      <dgm:prSet/>
      <dgm:spPr/>
      <dgm:t>
        <a:bodyPr/>
        <a:lstStyle/>
        <a:p>
          <a:r>
            <a:rPr lang="en-US" smtClean="0"/>
            <a:t>Familiarize customers with service product and teach them how to use it to their best advantage</a:t>
          </a:r>
          <a:endParaRPr lang="en-US" dirty="0"/>
        </a:p>
      </dgm:t>
    </dgm:pt>
    <dgm:pt modelId="{BA025717-07C6-084D-9EC6-2E8124230E00}" type="parTrans" cxnId="{B68573F8-E730-6F4D-B6E1-051F065D49CF}">
      <dgm:prSet/>
      <dgm:spPr/>
      <dgm:t>
        <a:bodyPr/>
        <a:lstStyle/>
        <a:p>
          <a:endParaRPr lang="en-US"/>
        </a:p>
      </dgm:t>
    </dgm:pt>
    <dgm:pt modelId="{4F5C6A14-EE0F-514F-95A5-AF541A3CE9B3}" type="sibTrans" cxnId="{B68573F8-E730-6F4D-B6E1-051F065D49CF}">
      <dgm:prSet/>
      <dgm:spPr/>
      <dgm:t>
        <a:bodyPr/>
        <a:lstStyle/>
        <a:p>
          <a:endParaRPr lang="en-US"/>
        </a:p>
      </dgm:t>
    </dgm:pt>
    <dgm:pt modelId="{A273B5AA-6CD1-184F-BD84-24444E21F48E}" type="pres">
      <dgm:prSet presAssocID="{3406B050-ACFE-A249-9AC5-01308F5198C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0F92124-1396-4848-A049-A1A66B6AEDB8}" type="pres">
      <dgm:prSet presAssocID="{1BF2E064-5259-614A-B7CB-5D0B8B921A0E}" presName="linNode" presStyleCnt="0"/>
      <dgm:spPr/>
    </dgm:pt>
    <dgm:pt modelId="{8CF4D73C-CC49-DD4B-BA42-97DAFE8FD94A}" type="pres">
      <dgm:prSet presAssocID="{1BF2E064-5259-614A-B7CB-5D0B8B921A0E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9082A-0980-7F49-8298-6748ADCE46BC}" type="pres">
      <dgm:prSet presAssocID="{1BF2E064-5259-614A-B7CB-5D0B8B921A0E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51FC7D-A1F9-FE4E-AA02-C61E8B82271C}" type="pres">
      <dgm:prSet presAssocID="{FE644D58-014E-0E4D-AFEC-8F1CE8C1E2E9}" presName="spacing" presStyleCnt="0"/>
      <dgm:spPr/>
    </dgm:pt>
    <dgm:pt modelId="{8F791D9A-52F2-D740-B562-B06D7788305C}" type="pres">
      <dgm:prSet presAssocID="{83A02336-779C-004B-ABF0-E996FD72C092}" presName="linNode" presStyleCnt="0"/>
      <dgm:spPr/>
    </dgm:pt>
    <dgm:pt modelId="{A2BA46E9-964D-6C41-8CC1-3789D66771E0}" type="pres">
      <dgm:prSet presAssocID="{83A02336-779C-004B-ABF0-E996FD72C092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FD922E-DBD3-B042-8370-4CBAB14CB603}" type="pres">
      <dgm:prSet presAssocID="{83A02336-779C-004B-ABF0-E996FD72C092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FE3EA0-DD67-E748-9F47-0A9B35FD7B53}" type="pres">
      <dgm:prSet presAssocID="{005B0667-4E3B-3348-88DD-A940C50EBD14}" presName="spacing" presStyleCnt="0"/>
      <dgm:spPr/>
    </dgm:pt>
    <dgm:pt modelId="{484CE312-42B9-7141-97B4-FFE337383595}" type="pres">
      <dgm:prSet presAssocID="{5B96488B-E988-514F-8C57-8BE7B469C1A3}" presName="linNode" presStyleCnt="0"/>
      <dgm:spPr/>
    </dgm:pt>
    <dgm:pt modelId="{E1C90B41-B1F1-254F-A15C-D005689ADF5B}" type="pres">
      <dgm:prSet presAssocID="{5B96488B-E988-514F-8C57-8BE7B469C1A3}" presName="parentShp" presStyleLbl="node1" presStyleIdx="2" presStyleCnt="4" custLinFactNeighborX="-28241" custLinFactNeighborY="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CE3C75-F0D9-7B4A-A2E5-1FB3B059EB5D}" type="pres">
      <dgm:prSet presAssocID="{5B96488B-E988-514F-8C57-8BE7B469C1A3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978FED-C1FB-C34D-8030-29C1AD217855}" type="pres">
      <dgm:prSet presAssocID="{4BF43B05-48F1-6844-A161-2C094AB3ECD8}" presName="spacing" presStyleCnt="0"/>
      <dgm:spPr/>
    </dgm:pt>
    <dgm:pt modelId="{E13F1A45-8BB0-D84E-85F0-E37BBB1C2877}" type="pres">
      <dgm:prSet presAssocID="{9806D87A-D063-6F49-A077-F16693E5F26D}" presName="linNode" presStyleCnt="0"/>
      <dgm:spPr/>
    </dgm:pt>
    <dgm:pt modelId="{D202207D-F8FC-274B-9C13-8E46962DB942}" type="pres">
      <dgm:prSet presAssocID="{9806D87A-D063-6F49-A077-F16693E5F26D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5509D3-391B-B24B-BB54-6227A135AA6C}" type="pres">
      <dgm:prSet presAssocID="{9806D87A-D063-6F49-A077-F16693E5F26D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A250D55-88E5-0C44-BC79-0B93ED791BE1}" type="presOf" srcId="{83A02336-779C-004B-ABF0-E996FD72C092}" destId="{A2BA46E9-964D-6C41-8CC1-3789D66771E0}" srcOrd="0" destOrd="0" presId="urn:microsoft.com/office/officeart/2005/8/layout/vList6"/>
    <dgm:cxn modelId="{6C162AB0-39B9-4146-96C7-598291D08619}" type="presOf" srcId="{C01B33DF-2598-BD41-8D76-590FDBA902A6}" destId="{5BFD922E-DBD3-B042-8370-4CBAB14CB603}" srcOrd="0" destOrd="0" presId="urn:microsoft.com/office/officeart/2005/8/layout/vList6"/>
    <dgm:cxn modelId="{72A75B2C-6D84-0C46-B154-7E32B5A3C5AE}" srcId="{83A02336-779C-004B-ABF0-E996FD72C092}" destId="{C0862D46-6D01-3D47-B20E-DA7E730B0B95}" srcOrd="1" destOrd="0" parTransId="{8710B11E-56CF-904C-B406-130CE11E143F}" sibTransId="{F2809567-8F3D-B942-BDF8-A82787A217AF}"/>
    <dgm:cxn modelId="{927C4D3B-8D6A-104C-BCFA-30445D292D49}" type="presOf" srcId="{D2D7C2CF-AB7E-3245-9BB3-1D2BF21761B9}" destId="{3DCE3C75-F0D9-7B4A-A2E5-1FB3B059EB5D}" srcOrd="0" destOrd="0" presId="urn:microsoft.com/office/officeart/2005/8/layout/vList6"/>
    <dgm:cxn modelId="{64CC052C-4CF9-BC45-816C-EF007B622871}" type="presOf" srcId="{1BF2E064-5259-614A-B7CB-5D0B8B921A0E}" destId="{8CF4D73C-CC49-DD4B-BA42-97DAFE8FD94A}" srcOrd="0" destOrd="0" presId="urn:microsoft.com/office/officeart/2005/8/layout/vList6"/>
    <dgm:cxn modelId="{08A1B55B-423E-9641-82F9-A28501EB9944}" type="presOf" srcId="{C0862D46-6D01-3D47-B20E-DA7E730B0B95}" destId="{5BFD922E-DBD3-B042-8370-4CBAB14CB603}" srcOrd="0" destOrd="1" presId="urn:microsoft.com/office/officeart/2005/8/layout/vList6"/>
    <dgm:cxn modelId="{9CD5576D-6741-B140-B8F8-6668CDE4499C}" type="presOf" srcId="{3A01DA1C-5893-CE47-9A61-69892BE8773A}" destId="{9BC9082A-0980-7F49-8298-6748ADCE46BC}" srcOrd="0" destOrd="0" presId="urn:microsoft.com/office/officeart/2005/8/layout/vList6"/>
    <dgm:cxn modelId="{DEFB7DD9-2A06-5643-B97C-566A7E47CA14}" type="presOf" srcId="{2C63F1DE-6506-EC4E-8084-DE8EC6F081FF}" destId="{3DCE3C75-F0D9-7B4A-A2E5-1FB3B059EB5D}" srcOrd="0" destOrd="1" presId="urn:microsoft.com/office/officeart/2005/8/layout/vList6"/>
    <dgm:cxn modelId="{559583E6-9B14-7F40-9EF5-B3355798F3E3}" srcId="{83A02336-779C-004B-ABF0-E996FD72C092}" destId="{C01B33DF-2598-BD41-8D76-590FDBA902A6}" srcOrd="0" destOrd="0" parTransId="{C732093B-5731-DD4D-8882-5318E3F6862C}" sibTransId="{E5A1E78E-9738-FE41-A384-886E289ED8F6}"/>
    <dgm:cxn modelId="{CB872C71-CAC4-C640-8C1F-A4C769CCECB9}" srcId="{3406B050-ACFE-A249-9AC5-01308F5198C4}" destId="{1BF2E064-5259-614A-B7CB-5D0B8B921A0E}" srcOrd="0" destOrd="0" parTransId="{ABEB99DC-7C37-D04C-A8F8-E138B5F222AE}" sibTransId="{FE644D58-014E-0E4D-AFEC-8F1CE8C1E2E9}"/>
    <dgm:cxn modelId="{6EFB63B3-50F9-724A-B8EC-2903A5D5B666}" srcId="{5B96488B-E988-514F-8C57-8BE7B469C1A3}" destId="{2C63F1DE-6506-EC4E-8084-DE8EC6F081FF}" srcOrd="1" destOrd="0" parTransId="{75D1CE6F-61CF-F546-99CE-8F0AC25497DC}" sibTransId="{BAAE5ADE-7FD3-3A47-9F4C-E66BC9A9516F}"/>
    <dgm:cxn modelId="{BA166478-B9E4-0E49-AA5D-BAE0523E631D}" type="presOf" srcId="{D12E765E-30D6-F647-9834-2518939E26F1}" destId="{E85509D3-391B-B24B-BB54-6227A135AA6C}" srcOrd="0" destOrd="0" presId="urn:microsoft.com/office/officeart/2005/8/layout/vList6"/>
    <dgm:cxn modelId="{6C45721E-9084-3845-9588-566B26BFBDEA}" srcId="{3406B050-ACFE-A249-9AC5-01308F5198C4}" destId="{5B96488B-E988-514F-8C57-8BE7B469C1A3}" srcOrd="2" destOrd="0" parTransId="{6FE877FC-0BD5-304E-B575-E1D443143A81}" sibTransId="{4BF43B05-48F1-6844-A161-2C094AB3ECD8}"/>
    <dgm:cxn modelId="{035B0D68-3F9E-234C-A6D9-398D25A83645}" type="presOf" srcId="{9806D87A-D063-6F49-A077-F16693E5F26D}" destId="{D202207D-F8FC-274B-9C13-8E46962DB942}" srcOrd="0" destOrd="0" presId="urn:microsoft.com/office/officeart/2005/8/layout/vList6"/>
    <dgm:cxn modelId="{4D75E756-D594-3D4C-BEC2-7E339DFC4483}" type="presOf" srcId="{3406B050-ACFE-A249-9AC5-01308F5198C4}" destId="{A273B5AA-6CD1-184F-BD84-24444E21F48E}" srcOrd="0" destOrd="0" presId="urn:microsoft.com/office/officeart/2005/8/layout/vList6"/>
    <dgm:cxn modelId="{3729E2CE-8172-3541-A066-94961DC16F20}" srcId="{5B96488B-E988-514F-8C57-8BE7B469C1A3}" destId="{D2D7C2CF-AB7E-3245-9BB3-1D2BF21761B9}" srcOrd="0" destOrd="0" parTransId="{D7282EAE-617E-D444-9984-D12207133965}" sibTransId="{E0D0EB1B-9B7A-4E45-9160-C183F81FD6A9}"/>
    <dgm:cxn modelId="{AD812420-E40D-2547-9B3F-8EF6ED4712E7}" type="presOf" srcId="{5B96488B-E988-514F-8C57-8BE7B469C1A3}" destId="{E1C90B41-B1F1-254F-A15C-D005689ADF5B}" srcOrd="0" destOrd="0" presId="urn:microsoft.com/office/officeart/2005/8/layout/vList6"/>
    <dgm:cxn modelId="{6C592CCC-C64E-4A4F-9917-DD85BFD8913F}" srcId="{3406B050-ACFE-A249-9AC5-01308F5198C4}" destId="{83A02336-779C-004B-ABF0-E996FD72C092}" srcOrd="1" destOrd="0" parTransId="{1B2418DA-DCD5-AC4B-87B7-BDF2744B00BE}" sibTransId="{005B0667-4E3B-3348-88DD-A940C50EBD14}"/>
    <dgm:cxn modelId="{B68573F8-E730-6F4D-B6E1-051F065D49CF}" srcId="{9806D87A-D063-6F49-A077-F16693E5F26D}" destId="{D12E765E-30D6-F647-9834-2518939E26F1}" srcOrd="0" destOrd="0" parTransId="{BA025717-07C6-084D-9EC6-2E8124230E00}" sibTransId="{4F5C6A14-EE0F-514F-95A5-AF541A3CE9B3}"/>
    <dgm:cxn modelId="{FCF0FEBB-43ED-FF41-8E8C-C596898DAE3D}" srcId="{3406B050-ACFE-A249-9AC5-01308F5198C4}" destId="{9806D87A-D063-6F49-A077-F16693E5F26D}" srcOrd="3" destOrd="0" parTransId="{1F2E438B-346C-A94A-8419-822DC44829FF}" sibTransId="{CBC8E29D-44DF-904B-8AC3-C26B60A5B935}"/>
    <dgm:cxn modelId="{10692E39-0C49-2345-9801-1FDFCB6326A6}" srcId="{1BF2E064-5259-614A-B7CB-5D0B8B921A0E}" destId="{3A01DA1C-5893-CE47-9A61-69892BE8773A}" srcOrd="0" destOrd="0" parTransId="{D87BAFE7-DB1E-A647-8A4F-648915398F7F}" sibTransId="{11632FDA-53C9-5D46-A424-C6EBBF443BEF}"/>
    <dgm:cxn modelId="{0241EDC7-C2AE-D84D-BD9B-830FE1D568E9}" type="presParOf" srcId="{A273B5AA-6CD1-184F-BD84-24444E21F48E}" destId="{10F92124-1396-4848-A049-A1A66B6AEDB8}" srcOrd="0" destOrd="0" presId="urn:microsoft.com/office/officeart/2005/8/layout/vList6"/>
    <dgm:cxn modelId="{A7C09711-2D30-BA42-806E-954CD4C3D28B}" type="presParOf" srcId="{10F92124-1396-4848-A049-A1A66B6AEDB8}" destId="{8CF4D73C-CC49-DD4B-BA42-97DAFE8FD94A}" srcOrd="0" destOrd="0" presId="urn:microsoft.com/office/officeart/2005/8/layout/vList6"/>
    <dgm:cxn modelId="{DF95C7DC-3EE4-FA42-944F-A987F165A108}" type="presParOf" srcId="{10F92124-1396-4848-A049-A1A66B6AEDB8}" destId="{9BC9082A-0980-7F49-8298-6748ADCE46BC}" srcOrd="1" destOrd="0" presId="urn:microsoft.com/office/officeart/2005/8/layout/vList6"/>
    <dgm:cxn modelId="{AA67D0C3-4B99-4349-86F2-EB78A27196A4}" type="presParOf" srcId="{A273B5AA-6CD1-184F-BD84-24444E21F48E}" destId="{7451FC7D-A1F9-FE4E-AA02-C61E8B82271C}" srcOrd="1" destOrd="0" presId="urn:microsoft.com/office/officeart/2005/8/layout/vList6"/>
    <dgm:cxn modelId="{2442D652-DC67-204E-ADAA-CFAA3E10D1C9}" type="presParOf" srcId="{A273B5AA-6CD1-184F-BD84-24444E21F48E}" destId="{8F791D9A-52F2-D740-B562-B06D7788305C}" srcOrd="2" destOrd="0" presId="urn:microsoft.com/office/officeart/2005/8/layout/vList6"/>
    <dgm:cxn modelId="{C666193F-578E-0444-B0CA-C297EC25532A}" type="presParOf" srcId="{8F791D9A-52F2-D740-B562-B06D7788305C}" destId="{A2BA46E9-964D-6C41-8CC1-3789D66771E0}" srcOrd="0" destOrd="0" presId="urn:microsoft.com/office/officeart/2005/8/layout/vList6"/>
    <dgm:cxn modelId="{1DC75392-D874-2A49-BA9D-76D99C0E5382}" type="presParOf" srcId="{8F791D9A-52F2-D740-B562-B06D7788305C}" destId="{5BFD922E-DBD3-B042-8370-4CBAB14CB603}" srcOrd="1" destOrd="0" presId="urn:microsoft.com/office/officeart/2005/8/layout/vList6"/>
    <dgm:cxn modelId="{B223508E-6D13-7E49-B1E3-61BE2184A96E}" type="presParOf" srcId="{A273B5AA-6CD1-184F-BD84-24444E21F48E}" destId="{95FE3EA0-DD67-E748-9F47-0A9B35FD7B53}" srcOrd="3" destOrd="0" presId="urn:microsoft.com/office/officeart/2005/8/layout/vList6"/>
    <dgm:cxn modelId="{F41114E1-CEB7-A448-A4AE-6A25F494B9DF}" type="presParOf" srcId="{A273B5AA-6CD1-184F-BD84-24444E21F48E}" destId="{484CE312-42B9-7141-97B4-FFE337383595}" srcOrd="4" destOrd="0" presId="urn:microsoft.com/office/officeart/2005/8/layout/vList6"/>
    <dgm:cxn modelId="{0A494415-A15D-3544-A241-C802FEFDFC7A}" type="presParOf" srcId="{484CE312-42B9-7141-97B4-FFE337383595}" destId="{E1C90B41-B1F1-254F-A15C-D005689ADF5B}" srcOrd="0" destOrd="0" presId="urn:microsoft.com/office/officeart/2005/8/layout/vList6"/>
    <dgm:cxn modelId="{BA5C7C4B-1777-834D-B4E0-40EFFF4DD3B0}" type="presParOf" srcId="{484CE312-42B9-7141-97B4-FFE337383595}" destId="{3DCE3C75-F0D9-7B4A-A2E5-1FB3B059EB5D}" srcOrd="1" destOrd="0" presId="urn:microsoft.com/office/officeart/2005/8/layout/vList6"/>
    <dgm:cxn modelId="{5BCF6AF3-F0F4-1248-B4AE-581811152CEE}" type="presParOf" srcId="{A273B5AA-6CD1-184F-BD84-24444E21F48E}" destId="{E4978FED-C1FB-C34D-8030-29C1AD217855}" srcOrd="5" destOrd="0" presId="urn:microsoft.com/office/officeart/2005/8/layout/vList6"/>
    <dgm:cxn modelId="{03CA3551-0BAF-3B48-8E83-4F98143D46DE}" type="presParOf" srcId="{A273B5AA-6CD1-184F-BD84-24444E21F48E}" destId="{E13F1A45-8BB0-D84E-85F0-E37BBB1C2877}" srcOrd="6" destOrd="0" presId="urn:microsoft.com/office/officeart/2005/8/layout/vList6"/>
    <dgm:cxn modelId="{B3926F5C-69A5-A941-8A71-64CCBD097418}" type="presParOf" srcId="{E13F1A45-8BB0-D84E-85F0-E37BBB1C2877}" destId="{D202207D-F8FC-274B-9C13-8E46962DB942}" srcOrd="0" destOrd="0" presId="urn:microsoft.com/office/officeart/2005/8/layout/vList6"/>
    <dgm:cxn modelId="{305C0401-D655-4F43-813D-78BADEDBDB63}" type="presParOf" srcId="{E13F1A45-8BB0-D84E-85F0-E37BBB1C2877}" destId="{E85509D3-391B-B24B-BB54-6227A135AA6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9082A-0980-7F49-8298-6748ADCE46BC}">
      <dsp:nvSpPr>
        <dsp:cNvPr id="0" name=""/>
        <dsp:cNvSpPr/>
      </dsp:nvSpPr>
      <dsp:spPr>
        <a:xfrm>
          <a:off x="3413760" y="1384"/>
          <a:ext cx="5120640" cy="10980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Messages reach customers through the service delivery environment</a:t>
          </a:r>
        </a:p>
      </dsp:txBody>
      <dsp:txXfrm>
        <a:off x="3413760" y="138641"/>
        <a:ext cx="4708870" cy="823539"/>
      </dsp:txXfrm>
    </dsp:sp>
    <dsp:sp modelId="{8CF4D73C-CC49-DD4B-BA42-97DAFE8FD94A}">
      <dsp:nvSpPr>
        <dsp:cNvPr id="0" name=""/>
        <dsp:cNvSpPr/>
      </dsp:nvSpPr>
      <dsp:spPr>
        <a:xfrm>
          <a:off x="0" y="1384"/>
          <a:ext cx="3413760" cy="10980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Service outlets</a:t>
          </a:r>
          <a:endParaRPr lang="en-US" sz="3200" kern="1200" dirty="0"/>
        </a:p>
      </dsp:txBody>
      <dsp:txXfrm>
        <a:off x="53603" y="54987"/>
        <a:ext cx="3306554" cy="990847"/>
      </dsp:txXfrm>
    </dsp:sp>
    <dsp:sp modelId="{5BFD922E-DBD3-B042-8370-4CBAB14CB603}">
      <dsp:nvSpPr>
        <dsp:cNvPr id="0" name=""/>
        <dsp:cNvSpPr/>
      </dsp:nvSpPr>
      <dsp:spPr>
        <a:xfrm>
          <a:off x="3413760" y="1209243"/>
          <a:ext cx="5120640" cy="10980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Delivers supplementary services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Cross-selling of additional services</a:t>
          </a:r>
          <a:endParaRPr lang="en-US" sz="1800" kern="1200" dirty="0"/>
        </a:p>
      </dsp:txBody>
      <dsp:txXfrm>
        <a:off x="3413760" y="1346500"/>
        <a:ext cx="4708870" cy="823539"/>
      </dsp:txXfrm>
    </dsp:sp>
    <dsp:sp modelId="{A2BA46E9-964D-6C41-8CC1-3789D66771E0}">
      <dsp:nvSpPr>
        <dsp:cNvPr id="0" name=""/>
        <dsp:cNvSpPr/>
      </dsp:nvSpPr>
      <dsp:spPr>
        <a:xfrm>
          <a:off x="0" y="1209243"/>
          <a:ext cx="3413760" cy="10980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Front-line employees</a:t>
          </a:r>
        </a:p>
      </dsp:txBody>
      <dsp:txXfrm>
        <a:off x="53603" y="1262846"/>
        <a:ext cx="3306554" cy="990847"/>
      </dsp:txXfrm>
    </dsp:sp>
    <dsp:sp modelId="{3DCE3C75-F0D9-7B4A-A2E5-1FB3B059EB5D}">
      <dsp:nvSpPr>
        <dsp:cNvPr id="0" name=""/>
        <dsp:cNvSpPr/>
      </dsp:nvSpPr>
      <dsp:spPr>
        <a:xfrm>
          <a:off x="3413760" y="2417102"/>
          <a:ext cx="5120640" cy="10980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ATM, vending machines and websites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Require clear signage and instructions on how to use the service</a:t>
          </a:r>
          <a:endParaRPr lang="en-US" sz="1900" kern="1200" dirty="0"/>
        </a:p>
      </dsp:txBody>
      <dsp:txXfrm>
        <a:off x="3413760" y="2554359"/>
        <a:ext cx="4708870" cy="823539"/>
      </dsp:txXfrm>
    </dsp:sp>
    <dsp:sp modelId="{E1C90B41-B1F1-254F-A15C-D005689ADF5B}">
      <dsp:nvSpPr>
        <dsp:cNvPr id="0" name=""/>
        <dsp:cNvSpPr/>
      </dsp:nvSpPr>
      <dsp:spPr>
        <a:xfrm>
          <a:off x="0" y="2427457"/>
          <a:ext cx="3413760" cy="10980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Self-service delivery points</a:t>
          </a:r>
          <a:endParaRPr lang="en-US" sz="3200" kern="1200" dirty="0"/>
        </a:p>
      </dsp:txBody>
      <dsp:txXfrm>
        <a:off x="53603" y="2481060"/>
        <a:ext cx="3306554" cy="990847"/>
      </dsp:txXfrm>
    </dsp:sp>
    <dsp:sp modelId="{E85509D3-391B-B24B-BB54-6227A135AA6C}">
      <dsp:nvSpPr>
        <dsp:cNvPr id="0" name=""/>
        <dsp:cNvSpPr/>
      </dsp:nvSpPr>
      <dsp:spPr>
        <a:xfrm>
          <a:off x="3413760" y="3624961"/>
          <a:ext cx="5120640" cy="10980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smtClean="0"/>
            <a:t>Familiarize customers with service product and teach them how to use it to their best advantage</a:t>
          </a:r>
          <a:endParaRPr lang="en-US" sz="1900" kern="1200" dirty="0"/>
        </a:p>
      </dsp:txBody>
      <dsp:txXfrm>
        <a:off x="3413760" y="3762218"/>
        <a:ext cx="4708870" cy="823539"/>
      </dsp:txXfrm>
    </dsp:sp>
    <dsp:sp modelId="{D202207D-F8FC-274B-9C13-8E46962DB942}">
      <dsp:nvSpPr>
        <dsp:cNvPr id="0" name=""/>
        <dsp:cNvSpPr/>
      </dsp:nvSpPr>
      <dsp:spPr>
        <a:xfrm>
          <a:off x="0" y="3624961"/>
          <a:ext cx="3413760" cy="10980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Customer training</a:t>
          </a:r>
          <a:endParaRPr lang="en-US" sz="3200" kern="1200" dirty="0"/>
        </a:p>
      </dsp:txBody>
      <dsp:txXfrm>
        <a:off x="53603" y="3678564"/>
        <a:ext cx="3306554" cy="990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518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733550" y="2376488"/>
            <a:ext cx="7461250" cy="5167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31700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8248F2F7-31C6-4785-9450-62548A4892AF}" type="slidenum">
              <a:rPr lang="en-US"/>
              <a:pPr algn="ctr" eaLnBrk="0" hangingPunct="0">
                <a:lnSpc>
                  <a:spcPct val="140000"/>
                </a:lnSpc>
              </a:pPr>
              <a:t>1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4706938"/>
            <a:ext cx="4987925" cy="44561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97830B0-BE09-451D-AC06-6A85D7093C36}" type="slidenum">
              <a:rPr lang="en-US"/>
              <a:pPr algn="ctr" eaLnBrk="0" hangingPunct="0">
                <a:lnSpc>
                  <a:spcPct val="140000"/>
                </a:lnSpc>
              </a:pPr>
              <a:t>11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DA3EFB1-EA56-4719-B70B-0F4986EE89AA}" type="slidenum">
              <a:rPr lang="en-US"/>
              <a:pPr algn="ctr" eaLnBrk="0" hangingPunct="0">
                <a:lnSpc>
                  <a:spcPct val="140000"/>
                </a:lnSpc>
              </a:pPr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signage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0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80B7CD6B-D4F0-4A2C-93D0-17EA9F048D7F}" type="slidenum">
              <a:rPr lang="en-US"/>
              <a:pPr algn="ctr" eaLnBrk="0" hangingPunct="0">
                <a:lnSpc>
                  <a:spcPct val="140000"/>
                </a:lnSpc>
              </a:pPr>
              <a:t>15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FA593722-AAB7-4204-8824-5FF4EC4D1FED}" type="slidenum">
              <a:rPr lang="en-US"/>
              <a:pPr algn="ctr" eaLnBrk="0" hangingPunct="0">
                <a:lnSpc>
                  <a:spcPct val="140000"/>
                </a:lnSpc>
              </a:pPr>
              <a:t>16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F5B1206-C4C3-48C9-B0A7-50A49342207E}" type="slidenum">
              <a:rPr lang="en-US"/>
              <a:pPr algn="ctr" eaLnBrk="0" hangingPunct="0">
                <a:lnSpc>
                  <a:spcPct val="140000"/>
                </a:lnSpc>
              </a:pPr>
              <a:t>17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0BDCF7C9-B309-4C6E-8D38-AE311F3151E4}" type="slidenum">
              <a:rPr lang="en-US"/>
              <a:pPr algn="ctr" eaLnBrk="0" hangingPunct="0">
                <a:lnSpc>
                  <a:spcPct val="140000"/>
                </a:lnSpc>
              </a:pPr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3451AD3-89C4-4804-9136-BE0EF34531E2}" type="slidenum">
              <a:rPr lang="en-US"/>
              <a:pPr algn="ctr" eaLnBrk="0" hangingPunct="0">
                <a:lnSpc>
                  <a:spcPct val="140000"/>
                </a:lnSpc>
              </a:pPr>
              <a:t>19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31CDAEC6-8ACB-4A5F-BCC0-109AB969E000}" type="slidenum">
              <a:rPr lang="en-US"/>
              <a:pPr algn="ctr" eaLnBrk="0" hangingPunct="0">
                <a:lnSpc>
                  <a:spcPct val="140000"/>
                </a:lnSpc>
              </a:pPr>
              <a:t>20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C7108578-F135-4300-A02B-0C37BB9E508E}" type="slidenum">
              <a:rPr lang="en-US"/>
              <a:pPr algn="ctr" eaLnBrk="0" hangingPunct="0">
                <a:lnSpc>
                  <a:spcPct val="140000"/>
                </a:lnSpc>
              </a:pPr>
              <a:t>21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88748FF7-0FAD-4E75-A132-9DEFE81366DC}" type="slidenum">
              <a:rPr lang="en-US"/>
              <a:pPr algn="ctr" eaLnBrk="0" hangingPunct="0">
                <a:lnSpc>
                  <a:spcPct val="140000"/>
                </a:lnSpc>
              </a:pPr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21EF94C-E593-486D-906F-D08FB2F813C7}" type="slidenum">
              <a:rPr lang="en-US"/>
              <a:pPr algn="ctr" eaLnBrk="0" hangingPunct="0">
                <a:lnSpc>
                  <a:spcPct val="140000"/>
                </a:lnSpc>
              </a:pPr>
              <a:t>22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BEA5DCFC-33C3-4933-B123-045A6AF86A71}" type="slidenum">
              <a:rPr lang="en-US"/>
              <a:pPr algn="ctr" eaLnBrk="0" hangingPunct="0">
                <a:lnSpc>
                  <a:spcPct val="140000"/>
                </a:lnSpc>
              </a:pPr>
              <a:t>23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482C8383-F278-4E55-B48A-072B1A80AFEF}" type="slidenum">
              <a:rPr lang="en-US"/>
              <a:pPr algn="ctr" eaLnBrk="0" hangingPunct="0">
                <a:lnSpc>
                  <a:spcPct val="140000"/>
                </a:lnSpc>
              </a:pPr>
              <a:t>24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39FFCC5-6A8A-4FB5-A58D-7136FA748B6C}" type="slidenum">
              <a:rPr lang="en-US"/>
              <a:pPr algn="ctr" eaLnBrk="0" hangingPunct="0">
                <a:lnSpc>
                  <a:spcPct val="140000"/>
                </a:lnSpc>
              </a:pPr>
              <a:t>26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21F50BD3-501F-44AD-847B-2A1FCC262E53}" type="slidenum">
              <a:rPr lang="en-US"/>
              <a:pPr algn="ctr" eaLnBrk="0" hangingPunct="0">
                <a:lnSpc>
                  <a:spcPct val="140000"/>
                </a:lnSpc>
              </a:pPr>
              <a:t>27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0C8647E5-BE01-40EA-B145-1A38DFE36AEC}" type="slidenum">
              <a:rPr lang="en-US"/>
              <a:pPr algn="ctr" eaLnBrk="0" hangingPunct="0">
                <a:lnSpc>
                  <a:spcPct val="140000"/>
                </a:lnSpc>
              </a:pPr>
              <a:t>28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D8D62A9A-D5AC-4EFB-B493-B106C10E9387}" type="slidenum">
              <a:rPr lang="en-US"/>
              <a:pPr algn="ctr" eaLnBrk="0" hangingPunct="0">
                <a:lnSpc>
                  <a:spcPct val="140000"/>
                </a:lnSpc>
              </a:pPr>
              <a:t>4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94D08AC2-4EBD-4BF6-A1E7-4D3CFD13241B}" type="slidenum">
              <a:rPr lang="en-US"/>
              <a:pPr algn="ctr" eaLnBrk="0" hangingPunct="0">
                <a:lnSpc>
                  <a:spcPct val="140000"/>
                </a:lnSpc>
              </a:pPr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866A648D-3B44-4328-AEB4-F593BF265897}" type="slidenum">
              <a:rPr lang="en-US"/>
              <a:pPr algn="ctr" eaLnBrk="0" hangingPunct="0">
                <a:lnSpc>
                  <a:spcPct val="140000"/>
                </a:lnSpc>
              </a:pPr>
              <a:t>6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A229D876-81EE-4F6C-9206-F9F5300B7DCE}" type="slidenum">
              <a:rPr lang="en-US"/>
              <a:pPr algn="ctr" eaLnBrk="0" hangingPunct="0">
                <a:lnSpc>
                  <a:spcPct val="140000"/>
                </a:lnSpc>
              </a:pPr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283CB97D-E10A-4BF8-9B75-5B842BD085E0}" type="slidenum">
              <a:rPr lang="en-US"/>
              <a:pPr algn="ctr" eaLnBrk="0" hangingPunct="0">
                <a:lnSpc>
                  <a:spcPct val="140000"/>
                </a:lnSpc>
              </a:pPr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852F1253-1B18-492F-8AB7-0D9D4CF3D99A}" type="slidenum">
              <a:rPr lang="en-US"/>
              <a:pPr algn="ctr" eaLnBrk="0" hangingPunct="0">
                <a:lnSpc>
                  <a:spcPct val="140000"/>
                </a:lnSpc>
              </a:pPr>
              <a:t>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140000"/>
              </a:lnSpc>
            </a:pPr>
            <a:fld id="{820D64AB-ACC8-4DD4-8935-9A1AB463F19A}" type="slidenum">
              <a:rPr lang="en-US"/>
              <a:pPr algn="ctr" eaLnBrk="0" hangingPunct="0">
                <a:lnSpc>
                  <a:spcPct val="140000"/>
                </a:lnSpc>
              </a:pPr>
              <a:t>10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"/>
          <p:cNvSpPr/>
          <p:nvPr userDrawn="1"/>
        </p:nvSpPr>
        <p:spPr bwMode="auto">
          <a:xfrm>
            <a:off x="0" y="0"/>
            <a:ext cx="9902825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9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5" name="Rectangle 24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7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8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9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10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1 – Page </a:t>
            </a:r>
            <a:fld id="{5FE4485D-D449-45DF-BAD1-CBFABC8364EC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379413" y="2209800"/>
            <a:ext cx="6477000" cy="2133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268288" y="1600200"/>
            <a:ext cx="9407525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163" tIns="42325" rIns="86163" bIns="42325"/>
          <a:lstStyle/>
          <a:p>
            <a:pPr marL="457200" indent="-457200" defTabSz="869950" eaLnBrk="0" hangingPunct="0">
              <a:spcBef>
                <a:spcPct val="80000"/>
              </a:spcBef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/>
            </a:pPr>
            <a:endParaRPr lang="en-US" sz="2400" kern="0" dirty="0">
              <a:cs typeface="Arial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3213" y="1600200"/>
            <a:ext cx="9372600" cy="48006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4pPr>
            <a:lvl5pPr>
              <a:buClrTx/>
              <a:defRPr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SG" dirty="0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228600"/>
            <a:ext cx="6400800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2" y="1447800"/>
            <a:ext cx="4152900" cy="4953000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buClrTx/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ClrTx/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ClrTx/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buClrTx/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7112" y="1447800"/>
            <a:ext cx="4152900" cy="4953000"/>
          </a:xfrm>
        </p:spPr>
        <p:txBody>
          <a:bodyPr/>
          <a:lstStyle>
            <a:lvl1pPr marL="457200" indent="-457200" algn="l" defTabSz="869950" rtl="0" eaLnBrk="0" fontAlgn="base" hangingPunct="0">
              <a:spcBef>
                <a:spcPct val="80000"/>
              </a:spcBef>
              <a:spcAft>
                <a:spcPct val="0"/>
              </a:spcAft>
              <a:buClr>
                <a:srgbClr val="FF6600"/>
              </a:buClr>
              <a:buFont typeface="Webdings" pitchFamily="18" charset="2"/>
              <a:buChar char="="/>
              <a:tabLst>
                <a:tab pos="1582738" algn="l"/>
              </a:tabLst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1084263" indent="-512763" algn="l" defTabSz="869950" rtl="0" eaLnBrk="0" fontAlgn="base" hangingPunct="0"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è"/>
              <a:tabLst>
                <a:tab pos="1582738" algn="l"/>
              </a:tabLst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800">
                <a:latin typeface="Helvetica" pitchFamily="34" charset="0"/>
                <a:cs typeface="Helvetica" pitchFamily="34" charset="0"/>
              </a:defRPr>
            </a:lvl4pPr>
            <a:lvl5pPr>
              <a:defRPr sz="1800">
                <a:latin typeface="Helvetica" pitchFamily="34" charset="0"/>
                <a:cs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defRPr lang="en-US" sz="1800" b="1" i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buNone/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buClr>
                <a:srgbClr val="FF6600"/>
              </a:buClr>
              <a:defRPr lang="en-US" sz="2400" b="1" dirty="0" smtClean="0">
                <a:solidFill>
                  <a:srgbClr val="013C7D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>
              <a:defRPr lang="en-US" sz="2000" b="1" dirty="0" smtClean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2pPr>
            <a:lvl3pPr>
              <a:buFont typeface="Wingdings" pitchFamily="2" charset="2"/>
              <a:buChar char="v"/>
              <a:defRPr sz="1800">
                <a:solidFill>
                  <a:srgbClr val="013C7D"/>
                </a:solidFill>
                <a:latin typeface="Helvetica" pitchFamily="34" charset="0"/>
                <a:cs typeface="Helvetica" pitchFamily="34" charset="0"/>
              </a:defRPr>
            </a:lvl3pPr>
            <a:lvl4pPr>
              <a:buNone/>
              <a:defRPr sz="1600">
                <a:latin typeface="Helvetica" pitchFamily="34" charset="0"/>
                <a:cs typeface="Helvetica" pitchFamily="34" charset="0"/>
              </a:defRPr>
            </a:lvl4pPr>
            <a:lvl5pPr>
              <a:defRPr sz="1600">
                <a:latin typeface="Helvetica" pitchFamily="34" charset="0"/>
                <a:cs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799" cy="8382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endParaRPr lang="en-US" dirty="0" smtClean="0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 userDrawn="1"/>
        </p:nvSpPr>
        <p:spPr bwMode="auto">
          <a:xfrm>
            <a:off x="-1588" y="6629400"/>
            <a:ext cx="9904413" cy="2286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3" name="Rectangle 3"/>
          <p:cNvSpPr>
            <a:spLocks noChangeArrowheads="1"/>
          </p:cNvSpPr>
          <p:nvPr userDrawn="1"/>
        </p:nvSpPr>
        <p:spPr bwMode="auto">
          <a:xfrm>
            <a:off x="-1588" y="6629400"/>
            <a:ext cx="7616826" cy="228600"/>
          </a:xfrm>
          <a:prstGeom prst="rect">
            <a:avLst/>
          </a:prstGeom>
          <a:gradFill rotWithShape="1">
            <a:gsLst>
              <a:gs pos="0">
                <a:srgbClr val="0152AB">
                  <a:alpha val="69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0" name="Rectangle 39"/>
          <p:cNvSpPr/>
          <p:nvPr userDrawn="1"/>
        </p:nvSpPr>
        <p:spPr bwMode="auto">
          <a:xfrm>
            <a:off x="0" y="0"/>
            <a:ext cx="9904413" cy="1295400"/>
          </a:xfrm>
          <a:prstGeom prst="rect">
            <a:avLst/>
          </a:prstGeom>
          <a:solidFill>
            <a:srgbClr val="00006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41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gradFill rotWithShape="1">
            <a:gsLst>
              <a:gs pos="0">
                <a:srgbClr val="0152AB">
                  <a:alpha val="80000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0413" y="582613"/>
            <a:ext cx="59245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US"/>
          </a:p>
        </p:txBody>
      </p:sp>
      <p:sp>
        <p:nvSpPr>
          <p:cNvPr id="2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828800"/>
            <a:ext cx="84582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6163" tIns="42325" rIns="86163" bIns="42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- Third Level</a:t>
            </a:r>
          </a:p>
        </p:txBody>
      </p:sp>
      <p:sp>
        <p:nvSpPr>
          <p:cNvPr id="1032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63992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" name="Rectangle 57"/>
          <p:cNvSpPr>
            <a:spLocks noChangeArrowheads="1"/>
          </p:cNvSpPr>
          <p:nvPr userDrawn="1"/>
        </p:nvSpPr>
        <p:spPr bwMode="auto">
          <a:xfrm>
            <a:off x="0" y="6629400"/>
            <a:ext cx="9902825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800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36" name="Rectangle 63"/>
          <p:cNvSpPr>
            <a:spLocks noChangeArrowheads="1"/>
          </p:cNvSpPr>
          <p:nvPr userDrawn="1"/>
        </p:nvSpPr>
        <p:spPr bwMode="auto">
          <a:xfrm>
            <a:off x="0" y="6629400"/>
            <a:ext cx="23606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Slide © 2010 by Lovelock &amp; Wirtz</a:t>
            </a:r>
            <a:endParaRPr lang="en-US" sz="1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37" name="Rectangle 64"/>
          <p:cNvSpPr>
            <a:spLocks noChangeArrowheads="1"/>
          </p:cNvSpPr>
          <p:nvPr userDrawn="1"/>
        </p:nvSpPr>
        <p:spPr bwMode="auto">
          <a:xfrm>
            <a:off x="3884613" y="66294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Services Marketing 7/e</a:t>
            </a: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solidFill>
                <a:srgbClr val="F2A304"/>
              </a:solidFill>
              <a:cs typeface="Arial" charset="0"/>
            </a:endParaRPr>
          </a:p>
        </p:txBody>
      </p:sp>
      <p:sp>
        <p:nvSpPr>
          <p:cNvPr id="38" name="Rectangle 65"/>
          <p:cNvSpPr>
            <a:spLocks noChangeArrowheads="1"/>
          </p:cNvSpPr>
          <p:nvPr userDrawn="1"/>
        </p:nvSpPr>
        <p:spPr bwMode="auto">
          <a:xfrm>
            <a:off x="8304213" y="66421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GB" sz="1000" dirty="0">
                <a:solidFill>
                  <a:srgbClr val="FFC000"/>
                </a:solidFill>
                <a:cs typeface="Arial" charset="0"/>
              </a:rPr>
              <a:t>Chapter 7 – Page </a:t>
            </a:r>
            <a:fld id="{FE6A2F32-F91A-4D43-94AA-20B7D2CCC975}" type="slidenum">
              <a:rPr lang="en-GB" sz="1000" dirty="0">
                <a:solidFill>
                  <a:srgbClr val="FFC000"/>
                </a:solidFill>
                <a:cs typeface="Arial" charset="0"/>
              </a:rPr>
              <a:pPr algn="r" eaLnBrk="0" hangingPunct="0">
                <a:lnSpc>
                  <a:spcPct val="90000"/>
                </a:lnSpc>
                <a:spcBef>
                  <a:spcPct val="50000"/>
                </a:spcBef>
                <a:defRPr/>
              </a:pPr>
              <a:t>‹#›</a:t>
            </a:fld>
            <a:endParaRPr lang="en-GB" sz="1000" dirty="0">
              <a:solidFill>
                <a:srgbClr val="FFC000"/>
              </a:solidFill>
              <a:cs typeface="Arial" charset="0"/>
            </a:endParaRPr>
          </a:p>
          <a:p>
            <a:pPr algn="r" eaLnBrk="0" hangingPunct="0">
              <a:lnSpc>
                <a:spcPct val="90000"/>
              </a:lnSpc>
              <a:spcBef>
                <a:spcPct val="50000"/>
              </a:spcBef>
              <a:defRPr/>
            </a:pPr>
            <a:endParaRPr lang="en-US" sz="1000" dirty="0">
              <a:cs typeface="Arial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 userDrawn="1"/>
        </p:nvSpPr>
        <p:spPr bwMode="auto">
          <a:xfrm>
            <a:off x="0" y="0"/>
            <a:ext cx="7616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>
              <a:defRPr/>
            </a:pPr>
            <a:endParaRPr lang="en-SG" sz="2400" b="1" ker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4" r:id="rId3"/>
    <p:sldLayoutId id="2147483653" r:id="rId4"/>
    <p:sldLayoutId id="2147483652" r:id="rId5"/>
    <p:sldLayoutId id="2147483651" r:id="rId6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 pitchFamily="34" charset="0"/>
          <a:ea typeface="Helvetica"/>
          <a:cs typeface="Helvetica" pitchFamily="34" charset="0"/>
        </a:defRPr>
      </a:lvl1pPr>
      <a:lvl2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/>
          <a:ea typeface="Helvetica"/>
          <a:cs typeface="Helvetica"/>
        </a:defRPr>
      </a:lvl2pPr>
      <a:lvl3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/>
          <a:ea typeface="Helvetica"/>
          <a:cs typeface="Helvetica"/>
        </a:defRPr>
      </a:lvl3pPr>
      <a:lvl4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/>
          <a:ea typeface="Helvetica"/>
          <a:cs typeface="Helvetica"/>
        </a:defRPr>
      </a:lvl4pPr>
      <a:lvl5pPr algn="l" defTabSz="89535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Helvetica"/>
          <a:ea typeface="Helvetica"/>
          <a:cs typeface="Helvetica"/>
        </a:defRPr>
      </a:lvl5pPr>
      <a:lvl6pPr marL="4572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l" defTabSz="89535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457200" indent="-457200" algn="l" defTabSz="869950" rtl="0" eaLnBrk="0" fontAlgn="base" hangingPunct="0">
        <a:spcBef>
          <a:spcPct val="80000"/>
        </a:spcBef>
        <a:spcAft>
          <a:spcPct val="0"/>
        </a:spcAft>
        <a:buClr>
          <a:srgbClr val="FF6600"/>
        </a:buClr>
        <a:buFont typeface="Webdings" pitchFamily="18" charset="2"/>
        <a:buChar char="="/>
        <a:tabLst>
          <a:tab pos="1582738" algn="l"/>
        </a:tabLst>
        <a:defRPr sz="2400" b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1pPr>
      <a:lvl2pPr marL="1084263" indent="-51276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Wingdings" pitchFamily="2" charset="2"/>
        <a:buChar char="è"/>
        <a:tabLst>
          <a:tab pos="1582738" algn="l"/>
        </a:tabLst>
        <a:defRPr sz="2000" b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2pPr>
      <a:lvl3pPr marL="1214438" indent="392113" algn="l" defTabSz="869950" rtl="0" eaLnBrk="0" fontAlgn="base" hangingPunct="0">
        <a:spcBef>
          <a:spcPts val="1200"/>
        </a:spcBef>
        <a:spcAft>
          <a:spcPct val="0"/>
        </a:spcAft>
        <a:buSzPct val="100000"/>
        <a:buFont typeface="Univers Extended"/>
        <a:tabLst>
          <a:tab pos="1582738" algn="l"/>
        </a:tabLst>
        <a:defRPr b="1" i="1">
          <a:solidFill>
            <a:srgbClr val="013C7D"/>
          </a:solidFill>
          <a:latin typeface="Helvetica" pitchFamily="34" charset="0"/>
          <a:ea typeface="Helvetica"/>
          <a:cs typeface="Helvetica" pitchFamily="34" charset="0"/>
        </a:defRPr>
      </a:lvl3pPr>
      <a:lvl4pPr marL="2147888" indent="-427038" algn="l" defTabSz="869950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SzPct val="100000"/>
        <a:buFont typeface="Wingdings" pitchFamily="2" charset="2"/>
        <a:buChar char="–"/>
        <a:tabLst>
          <a:tab pos="1582738" algn="l"/>
        </a:tabLst>
        <a:defRPr sz="2000" b="1">
          <a:solidFill>
            <a:schemeClr val="tx1"/>
          </a:solidFill>
          <a:latin typeface="+mn-lt"/>
          <a:ea typeface="Helvetica"/>
          <a:cs typeface="Helvetica"/>
        </a:defRPr>
      </a:lvl4pPr>
      <a:lvl5pPr marL="51625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  <a:ea typeface="Helvetica"/>
          <a:cs typeface="Helvetica"/>
        </a:defRPr>
      </a:lvl5pPr>
      <a:lvl6pPr marL="56197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6pPr>
      <a:lvl7pPr marL="60769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7pPr>
      <a:lvl8pPr marL="65341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8pPr>
      <a:lvl9pPr marL="6991350" indent="-163513" algn="l" defTabSz="869950" rtl="0" eaLnBrk="0" fontAlgn="base" hangingPunct="0">
        <a:spcBef>
          <a:spcPct val="20000"/>
        </a:spcBef>
        <a:spcAft>
          <a:spcPct val="0"/>
        </a:spcAft>
        <a:buChar char="»"/>
        <a:tabLst>
          <a:tab pos="1582738" algn="l"/>
        </a:tabLst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4613" y="1752600"/>
            <a:ext cx="56292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3"/>
          <p:cNvSpPr>
            <a:spLocks noChangeArrowheads="1"/>
          </p:cNvSpPr>
          <p:nvPr/>
        </p:nvSpPr>
        <p:spPr bwMode="auto">
          <a:xfrm>
            <a:off x="9572625" y="1371600"/>
            <a:ext cx="330200" cy="495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10243" name="Rectangle 14"/>
          <p:cNvSpPr>
            <a:spLocks noChangeArrowheads="1"/>
          </p:cNvSpPr>
          <p:nvPr/>
        </p:nvSpPr>
        <p:spPr bwMode="auto">
          <a:xfrm>
            <a:off x="9572625" y="1447800"/>
            <a:ext cx="3302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633868" name="Rectangle 12"/>
          <p:cNvSpPr>
            <a:spLocks noChangeArrowheads="1"/>
          </p:cNvSpPr>
          <p:nvPr/>
        </p:nvSpPr>
        <p:spPr bwMode="auto">
          <a:xfrm>
            <a:off x="3884613" y="1752600"/>
            <a:ext cx="5715000" cy="4419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tint val="0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  <a:defRPr/>
            </a:pPr>
            <a:endParaRPr lang="en-SG"/>
          </a:p>
        </p:txBody>
      </p:sp>
      <p:sp>
        <p:nvSpPr>
          <p:cNvPr id="10245" name="Rectangle 15"/>
          <p:cNvSpPr>
            <a:spLocks noChangeArrowheads="1"/>
          </p:cNvSpPr>
          <p:nvPr/>
        </p:nvSpPr>
        <p:spPr bwMode="auto">
          <a:xfrm>
            <a:off x="9655175" y="1371600"/>
            <a:ext cx="247650" cy="4876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40000"/>
              </a:lnSpc>
            </a:pPr>
            <a:endParaRPr lang="en-SG"/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0" y="2362200"/>
            <a:ext cx="4570413" cy="184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Chapter 7:</a:t>
            </a:r>
          </a:p>
          <a:p>
            <a:pPr eaLnBrk="0" hangingPunct="0">
              <a:lnSpc>
                <a:spcPct val="80000"/>
              </a:lnSpc>
            </a:pPr>
            <a:r>
              <a:rPr lang="en-US" sz="3600" b="1"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Promoting </a:t>
            </a:r>
            <a:r>
              <a:rPr lang="en-US" sz="36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Services 	and </a:t>
            </a:r>
            <a:r>
              <a:rPr lang="en-US" sz="3600" b="1"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Educating</a:t>
            </a:r>
            <a:br>
              <a:rPr lang="en-US" sz="3600" b="1"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</a:br>
            <a:r>
              <a:rPr lang="en-US" sz="3600" b="1"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		</a:t>
            </a:r>
            <a:r>
              <a:rPr lang="en-US" sz="3600" b="1" dirty="0">
                <a:solidFill>
                  <a:srgbClr val="013C7D"/>
                </a:solidFill>
                <a:latin typeface="Helvetica"/>
                <a:ea typeface="Helvetica"/>
                <a:cs typeface="Helvetica"/>
              </a:rPr>
              <a:t>Customers</a:t>
            </a:r>
            <a:endParaRPr lang="en-US" sz="3600" b="1" dirty="0">
              <a:solidFill>
                <a:srgbClr val="FF6600"/>
              </a:solidFill>
              <a:latin typeface="Helvetica"/>
              <a:ea typeface="Helvetica"/>
              <a:cs typeface="Helvetica"/>
            </a:endParaRPr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455613" y="4495800"/>
            <a:ext cx="1905000" cy="1778000"/>
            <a:chOff x="455613" y="4495800"/>
            <a:chExt cx="1905000" cy="1778000"/>
          </a:xfrm>
        </p:grpSpPr>
        <p:pic>
          <p:nvPicPr>
            <p:cNvPr id="10248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613" y="4495800"/>
              <a:ext cx="914400" cy="8175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10249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5613" y="5410200"/>
              <a:ext cx="914400" cy="84296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  <p:pic>
          <p:nvPicPr>
            <p:cNvPr id="10250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6213" y="5410200"/>
              <a:ext cx="914400" cy="8636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</p:pic>
      </p:grpSp>
      <p:sp>
        <p:nvSpPr>
          <p:cNvPr id="10252" name="Rectangle 67"/>
          <p:cNvSpPr>
            <a:spLocks noChangeArrowheads="1"/>
          </p:cNvSpPr>
          <p:nvPr/>
        </p:nvSpPr>
        <p:spPr bwMode="auto">
          <a:xfrm>
            <a:off x="228600" y="228600"/>
            <a:ext cx="66278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895350" eaLnBrk="0" hangingPunct="0"/>
            <a:r>
              <a:rPr lang="en-US" sz="2800" b="1">
                <a:solidFill>
                  <a:schemeClr val="bg1"/>
                </a:solidFill>
                <a:latin typeface="Helvetica"/>
                <a:ea typeface="Helvetica"/>
                <a:cs typeface="Helvetica"/>
              </a:rPr>
              <a:t>Services Marketing 7e, Global Edition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sz="2700">
                <a:latin typeface="Helvetica"/>
                <a:ea typeface="Helvetica"/>
                <a:cs typeface="Helvetica"/>
              </a:rPr>
              <a:t>Checklist: The “5 Ws” Model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W</a:t>
            </a:r>
            <a:r>
              <a:rPr>
                <a:latin typeface="Helvetica"/>
                <a:ea typeface="Helvetica"/>
                <a:cs typeface="Helvetica"/>
              </a:rPr>
              <a:t>ho is our target audience?</a:t>
            </a:r>
          </a:p>
          <a:p>
            <a:r>
              <a:rPr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W</a:t>
            </a:r>
            <a:r>
              <a:rPr>
                <a:latin typeface="Helvetica"/>
                <a:ea typeface="Helvetica"/>
                <a:cs typeface="Helvetica"/>
              </a:rPr>
              <a:t>hat do we need to communicate and achieve?</a:t>
            </a:r>
          </a:p>
          <a:p>
            <a:r>
              <a:rPr>
                <a:latin typeface="Helvetica"/>
                <a:ea typeface="Helvetica"/>
                <a:cs typeface="Helvetica"/>
              </a:rPr>
              <a:t>Ho</a:t>
            </a:r>
            <a:r>
              <a:rPr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w</a:t>
            </a:r>
            <a:r>
              <a:rPr>
                <a:latin typeface="Helvetica"/>
                <a:ea typeface="Helvetica"/>
                <a:cs typeface="Helvetica"/>
              </a:rPr>
              <a:t> should we communicate this?</a:t>
            </a:r>
          </a:p>
          <a:p>
            <a:r>
              <a:rPr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W</a:t>
            </a:r>
            <a:r>
              <a:rPr>
                <a:latin typeface="Helvetica"/>
                <a:ea typeface="Helvetica"/>
                <a:cs typeface="Helvetica"/>
              </a:rPr>
              <a:t>here should we communicate this?</a:t>
            </a:r>
          </a:p>
          <a:p>
            <a:r>
              <a:rPr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W</a:t>
            </a:r>
            <a:r>
              <a:rPr>
                <a:latin typeface="Helvetica"/>
                <a:ea typeface="Helvetica"/>
                <a:cs typeface="Helvetica"/>
              </a:rPr>
              <a:t>hen do communications need to take place?</a:t>
            </a:r>
          </a:p>
          <a:p>
            <a:endParaRPr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sz="2700">
                <a:latin typeface="Helvetica"/>
                <a:ea typeface="Helvetica"/>
                <a:cs typeface="Helvetica"/>
              </a:rPr>
              <a:t>Educational and Promotional Objectives in Service Settings </a:t>
            </a:r>
            <a:endParaRPr sz="2000" b="0">
              <a:latin typeface="Helvetica"/>
              <a:ea typeface="Helvetica"/>
              <a:cs typeface="Helvetica"/>
            </a:endParaRP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Create memorable images of specific companies and their brands</a:t>
            </a:r>
          </a:p>
          <a:p>
            <a:pPr>
              <a:spcBef>
                <a:spcPts val="18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Build </a:t>
            </a:r>
            <a:r>
              <a:rPr dirty="0">
                <a:solidFill>
                  <a:srgbClr val="FF6600"/>
                </a:solidFill>
                <a:latin typeface="Helvetica"/>
                <a:ea typeface="Helvetica"/>
                <a:cs typeface="Helvetica"/>
              </a:rPr>
              <a:t>awareness</a:t>
            </a:r>
            <a:r>
              <a:rPr dirty="0">
                <a:latin typeface="Helvetica"/>
                <a:ea typeface="Helvetica"/>
                <a:cs typeface="Helvetica"/>
              </a:rPr>
              <a:t> and interest for unfamiliar service</a:t>
            </a:r>
          </a:p>
          <a:p>
            <a:pPr>
              <a:spcBef>
                <a:spcPts val="18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Compare service favorably with competitors’ offerings</a:t>
            </a:r>
          </a:p>
          <a:p>
            <a:pPr>
              <a:spcBef>
                <a:spcPts val="18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Build preference by communicating strengths and benefits</a:t>
            </a:r>
          </a:p>
          <a:p>
            <a:pPr>
              <a:spcBef>
                <a:spcPts val="1800"/>
              </a:spcBef>
            </a:pPr>
            <a:r>
              <a:rPr dirty="0" smtClean="0">
                <a:latin typeface="Helvetica"/>
                <a:ea typeface="Helvetica"/>
                <a:cs typeface="Helvetica"/>
              </a:rPr>
              <a:t>Reduce </a:t>
            </a:r>
            <a:r>
              <a:rPr dirty="0">
                <a:latin typeface="Helvetica"/>
                <a:ea typeface="Helvetica"/>
                <a:cs typeface="Helvetica"/>
              </a:rPr>
              <a:t>uncertainty or perceived risk by providing useful info and advice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1066800"/>
          </a:xfrm>
        </p:spPr>
        <p:txBody>
          <a:bodyPr/>
          <a:lstStyle/>
          <a:p>
            <a:r>
              <a:rPr sz="2400" dirty="0">
                <a:latin typeface="Helvetica"/>
                <a:ea typeface="Helvetica"/>
                <a:cs typeface="Helvetica"/>
              </a:rPr>
              <a:t>Educational and Promotional </a:t>
            </a:r>
            <a:r>
              <a:rPr sz="2400" dirty="0" smtClean="0">
                <a:latin typeface="Helvetica"/>
                <a:ea typeface="Helvetica"/>
                <a:cs typeface="Helvetica"/>
              </a:rPr>
              <a:t>Objectives</a:t>
            </a:r>
            <a:r>
              <a:rPr lang="en-US" sz="2400" dirty="0" smtClean="0">
                <a:latin typeface="Helvetica"/>
                <a:ea typeface="Helvetica"/>
                <a:cs typeface="Helvetica"/>
              </a:rPr>
              <a:t>(purposes)</a:t>
            </a:r>
            <a:r>
              <a:rPr sz="2400" dirty="0" smtClean="0">
                <a:latin typeface="Helvetica"/>
                <a:ea typeface="Helvetica"/>
                <a:cs typeface="Helvetica"/>
              </a:rPr>
              <a:t> </a:t>
            </a:r>
            <a:r>
              <a:rPr sz="2400" dirty="0">
                <a:latin typeface="Helvetica"/>
                <a:ea typeface="Helvetica"/>
                <a:cs typeface="Helvetica"/>
              </a:rPr>
              <a:t>in Service Settings</a:t>
            </a:r>
            <a:endParaRPr sz="1800" b="0" dirty="0">
              <a:latin typeface="Helvetica"/>
              <a:ea typeface="Helvetica"/>
              <a:cs typeface="Helvetica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Provide reassurance (e.g., promote service guarantees)</a:t>
            </a:r>
          </a:p>
          <a:p>
            <a:pPr>
              <a:spcBef>
                <a:spcPts val="18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Encourage trial by offering promotional incentives</a:t>
            </a:r>
          </a:p>
          <a:p>
            <a:pPr>
              <a:spcBef>
                <a:spcPts val="18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Familiarize customers with service processes before use</a:t>
            </a:r>
          </a:p>
          <a:p>
            <a:pPr>
              <a:spcBef>
                <a:spcPts val="1800"/>
              </a:spcBef>
            </a:pPr>
            <a:r>
              <a:rPr dirty="0">
                <a:latin typeface="Helvetica"/>
                <a:ea typeface="Helvetica"/>
                <a:cs typeface="Helvetica"/>
              </a:rPr>
              <a:t>Teach customers how to use a service to best advantage</a:t>
            </a:r>
          </a:p>
          <a:p>
            <a:pPr>
              <a:spcBef>
                <a:spcPts val="1800"/>
              </a:spcBef>
            </a:pPr>
            <a:r>
              <a:rPr dirty="0" smtClean="0">
                <a:latin typeface="Helvetica"/>
                <a:ea typeface="Helvetica"/>
                <a:cs typeface="Helvetica"/>
              </a:rPr>
              <a:t>Recognize </a:t>
            </a:r>
            <a:r>
              <a:rPr dirty="0">
                <a:latin typeface="Helvetica"/>
                <a:ea typeface="Helvetica"/>
                <a:cs typeface="Helvetica"/>
              </a:rPr>
              <a:t>and reward valued customers and employees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The Marketing Communications Mix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3"/>
          <p:cNvSpPr>
            <a:spLocks noGrp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Marketing Communications Mix </a:t>
            </a:r>
            <a:br>
              <a:rPr>
                <a:latin typeface="Helvetica"/>
                <a:ea typeface="Helvetica"/>
                <a:cs typeface="Helvetica"/>
              </a:rPr>
            </a:br>
            <a:r>
              <a:rPr>
                <a:latin typeface="Helvetica"/>
                <a:ea typeface="Helvetica"/>
                <a:cs typeface="Helvetica"/>
              </a:rPr>
              <a:t>for Services</a:t>
            </a:r>
            <a:endParaRPr lang="en-SG">
              <a:latin typeface="Helvetica"/>
              <a:ea typeface="Helvetica"/>
              <a:cs typeface="Helvetica"/>
            </a:endParaRPr>
          </a:p>
        </p:txBody>
      </p:sp>
      <p:pic>
        <p:nvPicPr>
          <p:cNvPr id="47106" name="Picture 103" descr="PPT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213" y="1433513"/>
            <a:ext cx="9372600" cy="5043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Traditional Marketing Channels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790792"/>
              </p:ext>
            </p:extLst>
          </p:nvPr>
        </p:nvGraphicFramePr>
        <p:xfrm>
          <a:off x="303213" y="1401763"/>
          <a:ext cx="9372600" cy="532365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733799"/>
                <a:gridCol w="5029200"/>
                <a:gridCol w="609601"/>
              </a:tblGrid>
              <a:tr h="356663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Channels (networks)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 (goal or purpose)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5915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Advertising: </a:t>
                      </a:r>
                      <a:endParaRPr lang="ar-SA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activity or profession of producing advertisements for commercial products or 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Build awareness, inform, convey message, and remind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14266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Public relations: </a:t>
                      </a:r>
                      <a:endParaRPr lang="ar-SA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professional maintenance of a favorable public image by a company or other organization.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Builds reputation and credibility</a:t>
                      </a:r>
                      <a:r>
                        <a:rPr lang="en-US" baseline="0" dirty="0" smtClean="0"/>
                        <a:t> to s</a:t>
                      </a:r>
                      <a:r>
                        <a:rPr lang="en-US" dirty="0" smtClean="0"/>
                        <a:t>ecure an image favorable to conduct business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dirty="0" smtClean="0"/>
                    </a:p>
                  </a:txBody>
                  <a:tcPr/>
                </a:tc>
              </a:tr>
              <a:tr h="21232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Direct Marketing</a:t>
                      </a:r>
                      <a:endParaRPr lang="ar-SA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/>
                        <a:t>such as</a:t>
                      </a:r>
                      <a:r>
                        <a:rPr lang="en-US" baseline="0" dirty="0" smtClean="0"/>
                        <a:t> m</a:t>
                      </a:r>
                      <a:r>
                        <a:rPr lang="en-US" dirty="0" smtClean="0"/>
                        <a:t>ail, e-mail</a:t>
                      </a:r>
                      <a:r>
                        <a:rPr lang="en-US" baseline="0" dirty="0" smtClean="0"/>
                        <a:t>&amp;</a:t>
                      </a:r>
                      <a:r>
                        <a:rPr lang="en-US" dirty="0" smtClean="0"/>
                        <a:t> text messages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 personalized messages to highly targeted micro-segments; use</a:t>
                      </a:r>
                      <a:r>
                        <a:rPr lang="en-US" baseline="0" dirty="0" smtClean="0"/>
                        <a:t> permission marketing where customers </a:t>
                      </a:r>
                      <a:r>
                        <a:rPr lang="en-US" dirty="0" smtClean="0"/>
                        <a:t>“raise their hands” and agree to learn more about a company and its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Traditional Marketing Channels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461676"/>
              </p:ext>
            </p:extLst>
          </p:nvPr>
        </p:nvGraphicFramePr>
        <p:xfrm>
          <a:off x="379413" y="1447800"/>
          <a:ext cx="9296400" cy="46024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410199"/>
                <a:gridCol w="3581400"/>
                <a:gridCol w="304801"/>
              </a:tblGrid>
              <a:tr h="359526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344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Sales Promotion: </a:t>
                      </a:r>
                      <a:r>
                        <a:rPr lang="en-US" sz="1800" dirty="0" smtClean="0"/>
                        <a:t>Communication attached to an incentive that is specific to a period of time, price, or customer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 typeface="Webdings" pitchFamily="18" charset="2"/>
                        <a:buNone/>
                        <a:tabLst/>
                        <a:defRPr/>
                      </a:pPr>
                      <a:r>
                        <a:rPr lang="en-US" sz="1800" dirty="0" smtClean="0"/>
                        <a:t>Generate</a:t>
                      </a:r>
                      <a:r>
                        <a:rPr lang="en-US" sz="1800" baseline="0" dirty="0" smtClean="0"/>
                        <a:t> attention and s</a:t>
                      </a:r>
                      <a:r>
                        <a:rPr lang="en-US" sz="1800" dirty="0" smtClean="0"/>
                        <a:t>peed up introduction and acceptance of new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Personal Selling: </a:t>
                      </a:r>
                      <a:r>
                        <a:rPr lang="en-US" b="0" dirty="0" smtClean="0"/>
                        <a:t>Face-to-face selling in which a seller attempts to encourage a buyer to make a purchase.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Educate customers and promote preferences for particular brand or product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844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Trade Shows</a:t>
                      </a:r>
                    </a:p>
                    <a:p>
                      <a:r>
                        <a:rPr lang="en-US" sz="1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trade fair is an exhibition organized so that companies in a specific industry can showcase and demonstrate their latest products, service, study activities of competitors and examine recent market trends and opportunities</a:t>
                      </a:r>
                      <a:endParaRPr lang="en-US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Stimulate extensive media coverage with many prospective buyers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Effective Advertising on Internet:</a:t>
            </a:r>
            <a:br>
              <a:rPr>
                <a:latin typeface="Helvetica"/>
                <a:ea typeface="Helvetica"/>
                <a:cs typeface="Helvetica"/>
              </a:rPr>
            </a:br>
            <a:r>
              <a:rPr>
                <a:latin typeface="Helvetica"/>
                <a:ea typeface="Helvetica"/>
                <a:cs typeface="Helvetica"/>
              </a:rPr>
              <a:t>Banner Advertising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pPr marL="0" indent="0">
              <a:buFont typeface="Webdings" pitchFamily="18" charset="2"/>
              <a:buNone/>
              <a:defRPr/>
            </a:pPr>
            <a:endParaRPr lang="ar-SA" dirty="0" smtClean="0"/>
          </a:p>
          <a:p>
            <a:pPr marL="0" indent="0">
              <a:buFont typeface="Webdings" pitchFamily="18" charset="2"/>
              <a:buNone/>
              <a:defRPr/>
            </a:pPr>
            <a:r>
              <a:rPr dirty="0" smtClean="0"/>
              <a:t>Banner </a:t>
            </a:r>
            <a:r>
              <a:rPr dirty="0"/>
              <a:t>Advertising: Placing advertising banners and buttons on portals such as Yahoo and other firms’ websites to draw online traffic to own site</a:t>
            </a:r>
          </a:p>
          <a:p>
            <a:pPr>
              <a:defRPr/>
            </a:pPr>
            <a:r>
              <a:rPr sz="2200" dirty="0"/>
              <a:t>Easy for advertisers to measure how many visits to its own website are generated by </a:t>
            </a:r>
            <a:r>
              <a:rPr sz="2200" dirty="0" smtClean="0"/>
              <a:t>click-through</a:t>
            </a:r>
            <a:endParaRPr sz="2200" dirty="0"/>
          </a:p>
          <a:p>
            <a:pPr>
              <a:buFont typeface="Webdings" pitchFamily="18" charset="2"/>
              <a:buNone/>
              <a:defRPr/>
            </a:pPr>
            <a:endParaRPr dirty="0"/>
          </a:p>
          <a:p>
            <a:pPr>
              <a:defRPr/>
            </a:pPr>
            <a:endParaRPr dirty="0"/>
          </a:p>
          <a:p>
            <a:pPr>
              <a:defRPr/>
            </a:pPr>
            <a:endParaRPr dirty="0"/>
          </a:p>
          <a:p>
            <a:pPr>
              <a:defRPr/>
            </a:pPr>
            <a:endParaRPr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4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Effective Advertising on Internet:</a:t>
            </a:r>
            <a:br>
              <a:rPr>
                <a:latin typeface="Helvetica"/>
                <a:ea typeface="Helvetica"/>
                <a:cs typeface="Helvetica"/>
              </a:rPr>
            </a:br>
            <a:r>
              <a:rPr>
                <a:latin typeface="Helvetica"/>
                <a:ea typeface="Helvetica"/>
                <a:cs typeface="Helvetica"/>
              </a:rPr>
              <a:t>Search Engine Advertising 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pPr marL="0" indent="0">
              <a:buFont typeface="Webdings" pitchFamily="18" charset="2"/>
              <a:buNone/>
              <a:defRPr/>
            </a:pPr>
            <a:r>
              <a:rPr dirty="0"/>
              <a:t>Search Engine </a:t>
            </a:r>
            <a:r>
              <a:rPr dirty="0" smtClean="0"/>
              <a:t>Advertising: </a:t>
            </a:r>
            <a:r>
              <a:rPr dirty="0"/>
              <a:t>search engines let advertisers know exactly what consumer wants through their keyword search</a:t>
            </a:r>
          </a:p>
          <a:p>
            <a:pPr>
              <a:defRPr/>
            </a:pPr>
            <a:r>
              <a:rPr sz="2200" dirty="0" smtClean="0"/>
              <a:t>Advertising </a:t>
            </a:r>
            <a:r>
              <a:rPr sz="2200" dirty="0"/>
              <a:t>options:</a:t>
            </a:r>
          </a:p>
          <a:p>
            <a:pPr lvl="1">
              <a:defRPr/>
            </a:pPr>
            <a:r>
              <a:rPr sz="1800" dirty="0"/>
              <a:t>Pay for targeted placement of ads to relevant keyword searches</a:t>
            </a:r>
          </a:p>
          <a:p>
            <a:pPr lvl="1">
              <a:defRPr/>
            </a:pPr>
            <a:r>
              <a:rPr sz="1800" dirty="0"/>
              <a:t>Sponsor a short text message with a click-through link</a:t>
            </a:r>
          </a:p>
          <a:p>
            <a:pPr lvl="1">
              <a:defRPr/>
            </a:pPr>
            <a:r>
              <a:rPr sz="1800" dirty="0"/>
              <a:t>Buy top rankings in the display of search results</a:t>
            </a:r>
          </a:p>
          <a:p>
            <a:pPr marL="0" indent="0">
              <a:buNone/>
              <a:defRPr/>
            </a:pPr>
            <a:endParaRPr sz="2200" dirty="0"/>
          </a:p>
          <a:p>
            <a:pPr>
              <a:defRPr/>
            </a:pPr>
            <a:endParaRPr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Messages Transmitted through </a:t>
            </a:r>
            <a:br>
              <a:rPr>
                <a:latin typeface="Helvetica"/>
                <a:ea typeface="Helvetica"/>
                <a:cs typeface="Helvetica"/>
              </a:rPr>
            </a:br>
            <a:r>
              <a:rPr>
                <a:latin typeface="Helvetica"/>
                <a:ea typeface="Helvetica"/>
                <a:cs typeface="Helvetica"/>
              </a:rPr>
              <a:t>Service Delivery Channels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19794201"/>
              </p:ext>
            </p:extLst>
          </p:nvPr>
        </p:nvGraphicFramePr>
        <p:xfrm>
          <a:off x="684212" y="1676400"/>
          <a:ext cx="8534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Overview of Chapter 7</a:t>
            </a:r>
          </a:p>
        </p:txBody>
      </p:sp>
      <p:sp>
        <p:nvSpPr>
          <p:cNvPr id="12290" name="Rectangle 5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>
                <a:latin typeface="Helvetica"/>
                <a:ea typeface="Helvetica"/>
                <a:cs typeface="Helvetica"/>
              </a:rPr>
              <a:t>Role of Marketing Communications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>
                <a:latin typeface="Helvetica"/>
                <a:ea typeface="Helvetica"/>
                <a:cs typeface="Helvetica"/>
              </a:rPr>
              <a:t>Challenges of Services Communications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>
                <a:latin typeface="Helvetica"/>
                <a:ea typeface="Helvetica"/>
                <a:cs typeface="Helvetica"/>
              </a:rPr>
              <a:t>Marketing Communications Planning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>
                <a:latin typeface="Helvetica"/>
                <a:ea typeface="Helvetica"/>
                <a:cs typeface="Helvetica"/>
              </a:rPr>
              <a:t>The Marketing Communications Mix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>
                <a:latin typeface="Helvetica"/>
                <a:ea typeface="Helvetica"/>
                <a:cs typeface="Helvetica"/>
              </a:rPr>
              <a:t>Role of Corporate Design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>
                <a:latin typeface="Helvetica"/>
                <a:ea typeface="Helvetica"/>
                <a:cs typeface="Helvetica"/>
              </a:rPr>
              <a:t>Integrating Marketing Communications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Messages Originating from Outside the Organization 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Word of Mouth (WOM)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Recommendations from other customers viewed as more credible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Strategies to </a:t>
            </a:r>
            <a:r>
              <a:rPr dirty="0" smtClean="0">
                <a:latin typeface="Helvetica"/>
                <a:ea typeface="Helvetica"/>
                <a:cs typeface="Helvetica"/>
              </a:rPr>
              <a:t>stimulate</a:t>
            </a:r>
            <a:r>
              <a:rPr sz="1600" dirty="0" smtClean="0">
                <a:latin typeface="Helvetica"/>
                <a:ea typeface="Helvetica"/>
                <a:cs typeface="Helvetica"/>
              </a:rPr>
              <a:t>(encourage)</a:t>
            </a:r>
            <a:r>
              <a:rPr dirty="0" smtClean="0">
                <a:latin typeface="Helvetica"/>
                <a:ea typeface="Helvetica"/>
                <a:cs typeface="Helvetica"/>
              </a:rPr>
              <a:t> </a:t>
            </a:r>
            <a:r>
              <a:rPr dirty="0">
                <a:latin typeface="Helvetica"/>
                <a:ea typeface="Helvetica"/>
                <a:cs typeface="Helvetica"/>
              </a:rPr>
              <a:t>positive WOM: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Creating exciting promotions that get people talking about firm’s great service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Offering promotions that encourage customers to </a:t>
            </a:r>
            <a:r>
              <a:rPr dirty="0" smtClean="0">
                <a:latin typeface="Helvetica"/>
                <a:cs typeface="Helvetica"/>
              </a:rPr>
              <a:t>encourage </a:t>
            </a:r>
            <a:r>
              <a:rPr dirty="0">
                <a:latin typeface="Helvetica"/>
                <a:cs typeface="Helvetica"/>
              </a:rPr>
              <a:t>others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Developing </a:t>
            </a:r>
            <a:r>
              <a:rPr dirty="0" smtClean="0">
                <a:latin typeface="Helvetica"/>
                <a:cs typeface="Helvetica"/>
              </a:rPr>
              <a:t>recommendation </a:t>
            </a:r>
            <a:r>
              <a:rPr dirty="0">
                <a:latin typeface="Helvetica"/>
                <a:cs typeface="Helvetica"/>
              </a:rPr>
              <a:t>incentive schemes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Referencing other purchasers and knowledgeable individuals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Presenting and publicizing </a:t>
            </a:r>
            <a:r>
              <a:rPr dirty="0" smtClean="0">
                <a:latin typeface="Helvetica"/>
                <a:cs typeface="Helvetica"/>
              </a:rPr>
              <a:t>testimonials(references)</a:t>
            </a:r>
            <a:endParaRPr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Messages Originating from Outside the Organization 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Blogs – A new type of online WOM</a:t>
            </a:r>
          </a:p>
          <a:p>
            <a:r>
              <a:rPr>
                <a:latin typeface="Helvetica"/>
                <a:ea typeface="Helvetica"/>
                <a:cs typeface="Helvetica"/>
              </a:rPr>
              <a:t>Twitter </a:t>
            </a:r>
          </a:p>
          <a:p>
            <a:r>
              <a:rPr>
                <a:latin typeface="Helvetica"/>
                <a:ea typeface="Helvetica"/>
                <a:cs typeface="Helvetica"/>
              </a:rPr>
              <a:t>Media Coverage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Compares, contrasts service offerings from competing organizations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Advice on “best buys”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Ethical Issues in Communication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Poor internal communications between operations and marketing personnel concerning level of service performance</a:t>
            </a:r>
          </a:p>
          <a:p>
            <a:r>
              <a:rPr dirty="0" smtClean="0">
                <a:latin typeface="Helvetica"/>
                <a:ea typeface="Helvetica"/>
                <a:cs typeface="Helvetica"/>
              </a:rPr>
              <a:t>Deliberately</a:t>
            </a:r>
            <a:r>
              <a:rPr sz="2000" dirty="0" smtClean="0">
                <a:latin typeface="Helvetica"/>
                <a:ea typeface="Helvetica"/>
                <a:cs typeface="Helvetica"/>
              </a:rPr>
              <a:t>(intentionally)</a:t>
            </a:r>
            <a:r>
              <a:rPr dirty="0" smtClean="0">
                <a:latin typeface="Helvetica"/>
                <a:ea typeface="Helvetica"/>
                <a:cs typeface="Helvetica"/>
              </a:rPr>
              <a:t> </a:t>
            </a:r>
            <a:r>
              <a:rPr dirty="0" smtClean="0">
                <a:latin typeface="Helvetica"/>
                <a:ea typeface="Helvetica"/>
                <a:cs typeface="Helvetica"/>
              </a:rPr>
              <a:t>blown up </a:t>
            </a:r>
            <a:r>
              <a:rPr dirty="0">
                <a:latin typeface="Helvetica"/>
                <a:ea typeface="Helvetica"/>
                <a:cs typeface="Helvetica"/>
              </a:rPr>
              <a:t>promises to secure sales</a:t>
            </a:r>
          </a:p>
          <a:p>
            <a:r>
              <a:rPr dirty="0" smtClean="0">
                <a:latin typeface="Helvetica"/>
                <a:ea typeface="Helvetica"/>
                <a:cs typeface="Helvetica"/>
              </a:rPr>
              <a:t>Deceiving (lying, misleading) promotions</a:t>
            </a:r>
            <a:endParaRPr dirty="0">
              <a:latin typeface="Helvetica"/>
              <a:ea typeface="Helvetica"/>
              <a:cs typeface="Helvetica"/>
            </a:endParaRPr>
          </a:p>
          <a:p>
            <a:r>
              <a:rPr dirty="0">
                <a:latin typeface="Helvetica"/>
                <a:ea typeface="Helvetica"/>
                <a:cs typeface="Helvetica"/>
              </a:rPr>
              <a:t>Unwanted </a:t>
            </a:r>
            <a:r>
              <a:rPr dirty="0" smtClean="0">
                <a:latin typeface="Helvetica"/>
                <a:ea typeface="Helvetica"/>
                <a:cs typeface="Helvetica"/>
              </a:rPr>
              <a:t>interference </a:t>
            </a:r>
            <a:r>
              <a:rPr dirty="0">
                <a:latin typeface="Helvetica"/>
                <a:ea typeface="Helvetica"/>
                <a:cs typeface="Helvetica"/>
              </a:rPr>
              <a:t>by aggressive marketers into people’s personal </a:t>
            </a:r>
            <a:r>
              <a:rPr dirty="0" smtClean="0">
                <a:latin typeface="Helvetica"/>
                <a:ea typeface="Helvetica"/>
                <a:cs typeface="Helvetica"/>
              </a:rPr>
              <a:t>lives</a:t>
            </a:r>
          </a:p>
          <a:p>
            <a:endParaRPr dirty="0">
              <a:latin typeface="Helvetica"/>
              <a:ea typeface="Helvetica"/>
              <a:cs typeface="Helvetica"/>
            </a:endParaRPr>
          </a:p>
          <a:p>
            <a:pPr lvl="1">
              <a:spcBef>
                <a:spcPct val="0"/>
              </a:spcBef>
            </a:pPr>
            <a:endParaRPr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Role of Corporate Design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Strategies for Corporate Design 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Many service firms employ a unified and </a:t>
            </a:r>
            <a:r>
              <a:rPr dirty="0" smtClean="0">
                <a:latin typeface="Helvetica"/>
                <a:ea typeface="Helvetica"/>
                <a:cs typeface="Helvetica"/>
              </a:rPr>
              <a:t>distinctive(unique) </a:t>
            </a:r>
            <a:r>
              <a:rPr dirty="0">
                <a:latin typeface="Helvetica"/>
                <a:ea typeface="Helvetica"/>
                <a:cs typeface="Helvetica"/>
              </a:rPr>
              <a:t>visual appearance for all tangible elements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e.g., Logos, uniforms, physical facilities</a:t>
            </a:r>
          </a:p>
          <a:p>
            <a:r>
              <a:rPr dirty="0">
                <a:solidFill>
                  <a:srgbClr val="014EAB"/>
                </a:solidFill>
                <a:latin typeface="Helvetica"/>
                <a:ea typeface="Helvetica"/>
                <a:cs typeface="Helvetica"/>
              </a:rPr>
              <a:t>Provide a recognizable theme linking all the firm’s operations use of physical evidence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e.g., </a:t>
            </a:r>
            <a:r>
              <a:rPr lang="en-US" dirty="0" smtClean="0">
                <a:latin typeface="Helvetica"/>
                <a:cs typeface="Helvetica"/>
              </a:rPr>
              <a:t>FedEx, Saudi Arabian Airlines, any good hotel staff  </a:t>
            </a:r>
            <a:endParaRPr dirty="0" smtClean="0">
              <a:latin typeface="Helvetica"/>
              <a:cs typeface="Helvetica"/>
            </a:endParaRPr>
          </a:p>
          <a:p>
            <a:pPr lvl="1">
              <a:spcBef>
                <a:spcPts val="1200"/>
              </a:spcBef>
            </a:pPr>
            <a:endParaRPr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/>
                <a:ea typeface="Helvetica"/>
                <a:cs typeface="Helvetica"/>
              </a:rPr>
              <a:t>Strategies for Corporate Design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ea typeface="Helvetica"/>
                <a:cs typeface="Helvetica"/>
              </a:rPr>
              <a:t>Use </a:t>
            </a:r>
            <a:r>
              <a:rPr lang="en-US" dirty="0">
                <a:latin typeface="Helvetica"/>
                <a:ea typeface="Helvetica"/>
                <a:cs typeface="Helvetica"/>
              </a:rPr>
              <a:t>of trademarked symbol as primary logo, with name secondary 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Helvetica"/>
                <a:cs typeface="Helvetica"/>
              </a:rPr>
              <a:t>McDonald’s “Golden Arches</a:t>
            </a:r>
            <a:r>
              <a:rPr lang="en-US" dirty="0" smtClean="0">
                <a:latin typeface="Helvetica"/>
                <a:cs typeface="Helvetica"/>
              </a:rPr>
              <a:t>”</a:t>
            </a:r>
          </a:p>
          <a:p>
            <a:pPr lvl="1">
              <a:spcBef>
                <a:spcPts val="1200"/>
              </a:spcBef>
            </a:pPr>
            <a:endParaRPr lang="en-US" dirty="0">
              <a:latin typeface="Helvetica"/>
              <a:cs typeface="Helvetica"/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2" y="3048000"/>
            <a:ext cx="37338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354786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4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Strategies for Corporate Design  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International companies need to select designs carefully to avoid conveying a culturally inappropriate message</a:t>
            </a:r>
          </a:p>
          <a:p>
            <a:r>
              <a:rPr>
                <a:latin typeface="Helvetica"/>
                <a:ea typeface="Helvetica"/>
                <a:cs typeface="Helvetica"/>
              </a:rPr>
              <a:t>Easily recognizable corporate symbols important for international marketers in markets where: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Local language is not written in Roman Script </a:t>
            </a:r>
          </a:p>
          <a:p>
            <a:pPr lvl="1">
              <a:spcBef>
                <a:spcPts val="1200"/>
              </a:spcBef>
            </a:pPr>
            <a:r>
              <a:rPr>
                <a:latin typeface="Helvetica"/>
                <a:cs typeface="Helvetica"/>
              </a:rPr>
              <a:t>Significant portion of population is illiterate</a:t>
            </a:r>
          </a:p>
          <a:p>
            <a:pPr lvl="1">
              <a:spcBef>
                <a:spcPct val="0"/>
              </a:spcBef>
            </a:pPr>
            <a:endParaRPr>
              <a:latin typeface="Helvetica"/>
              <a:cs typeface="Helvetica"/>
            </a:endParaRPr>
          </a:p>
          <a:p>
            <a:endParaRPr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Summary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Marketing communications adds value through its content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Overcome problems of intangibility – use metaphors to communicate value proposition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Communication planning involves knowing (5Ws)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Marketing communications originate from within the organization through production and marketing channels</a:t>
            </a:r>
          </a:p>
          <a:p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Summary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Service delivery channels include</a:t>
            </a:r>
          </a:p>
          <a:p>
            <a:pPr lvl="1">
              <a:spcBef>
                <a:spcPct val="0"/>
              </a:spcBef>
            </a:pPr>
            <a:r>
              <a:rPr>
                <a:latin typeface="Helvetica"/>
                <a:cs typeface="Helvetica"/>
              </a:rPr>
              <a:t>Service outlets</a:t>
            </a:r>
          </a:p>
          <a:p>
            <a:pPr lvl="1">
              <a:spcBef>
                <a:spcPct val="0"/>
              </a:spcBef>
            </a:pPr>
            <a:r>
              <a:rPr>
                <a:latin typeface="Helvetica"/>
                <a:cs typeface="Helvetica"/>
              </a:rPr>
              <a:t>Front-line employees</a:t>
            </a:r>
          </a:p>
          <a:p>
            <a:pPr lvl="1">
              <a:spcBef>
                <a:spcPct val="0"/>
              </a:spcBef>
            </a:pPr>
            <a:r>
              <a:rPr>
                <a:latin typeface="Helvetica"/>
                <a:cs typeface="Helvetica"/>
              </a:rPr>
              <a:t>Self-service delivery points</a:t>
            </a:r>
          </a:p>
          <a:p>
            <a:r>
              <a:rPr>
                <a:latin typeface="Helvetica"/>
                <a:ea typeface="Helvetica"/>
                <a:cs typeface="Helvetica"/>
              </a:rPr>
              <a:t>Marketing communications originating from outside  organization include</a:t>
            </a:r>
          </a:p>
          <a:p>
            <a:pPr lvl="1">
              <a:spcBef>
                <a:spcPct val="0"/>
              </a:spcBef>
            </a:pPr>
            <a:r>
              <a:rPr>
                <a:latin typeface="Helvetica"/>
                <a:cs typeface="Helvetica"/>
              </a:rPr>
              <a:t>Word of mouth</a:t>
            </a:r>
          </a:p>
          <a:p>
            <a:pPr lvl="1">
              <a:spcBef>
                <a:spcPct val="0"/>
              </a:spcBef>
            </a:pPr>
            <a:r>
              <a:rPr>
                <a:latin typeface="Helvetica"/>
                <a:cs typeface="Helvetica"/>
              </a:rPr>
              <a:t>Blogs</a:t>
            </a:r>
          </a:p>
          <a:p>
            <a:pPr lvl="1">
              <a:spcBef>
                <a:spcPct val="0"/>
              </a:spcBef>
            </a:pPr>
            <a:r>
              <a:rPr>
                <a:latin typeface="Helvetica"/>
                <a:cs typeface="Helvetica"/>
              </a:rPr>
              <a:t>Twitter</a:t>
            </a:r>
          </a:p>
          <a:p>
            <a:pPr lvl="1">
              <a:spcBef>
                <a:spcPct val="0"/>
              </a:spcBef>
            </a:pPr>
            <a:r>
              <a:rPr>
                <a:latin typeface="Helvetica"/>
                <a:cs typeface="Helvetica"/>
              </a:rPr>
              <a:t>Media coverage</a:t>
            </a:r>
          </a:p>
          <a:p>
            <a:r>
              <a:rPr>
                <a:latin typeface="Helvetica"/>
                <a:ea typeface="Helvetica"/>
                <a:cs typeface="Helvetica"/>
              </a:rPr>
              <a:t>Corporate design strategies are part and parcel of communication mix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Promotion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0" dirty="0" smtClean="0"/>
              <a:t>Promotion: Activity </a:t>
            </a:r>
            <a:r>
              <a:rPr lang="en-US" b="0" dirty="0"/>
              <a:t>that supports or encourages a cause, </a:t>
            </a:r>
            <a:r>
              <a:rPr lang="en-US" b="0" dirty="0" smtClean="0"/>
              <a:t>project, </a:t>
            </a:r>
            <a:r>
              <a:rPr lang="en-US" b="0" dirty="0"/>
              <a:t>or aim</a:t>
            </a:r>
            <a:r>
              <a:rPr lang="en-US" b="0" dirty="0" smtClean="0"/>
              <a:t>.</a:t>
            </a:r>
          </a:p>
          <a:p>
            <a:pPr marL="0" indent="0">
              <a:buNone/>
            </a:pPr>
            <a:r>
              <a:rPr lang="en-US" b="0" dirty="0" smtClean="0"/>
              <a:t> Or</a:t>
            </a:r>
          </a:p>
          <a:p>
            <a:pPr marL="0" indent="0">
              <a:buNone/>
            </a:pPr>
            <a:r>
              <a:rPr lang="en-US" b="0" dirty="0" smtClean="0"/>
              <a:t> The </a:t>
            </a:r>
            <a:r>
              <a:rPr lang="en-US" b="0" dirty="0"/>
              <a:t>publicizing of a product, organization, or </a:t>
            </a:r>
            <a:r>
              <a:rPr lang="en-US" b="0" dirty="0" smtClean="0"/>
              <a:t>project </a:t>
            </a:r>
            <a:r>
              <a:rPr lang="en-US" b="0" dirty="0"/>
              <a:t>so as to </a:t>
            </a:r>
            <a:r>
              <a:rPr lang="en-US" b="0" dirty="0" smtClean="0"/>
              <a:t>   increase </a:t>
            </a:r>
            <a:r>
              <a:rPr lang="en-US" b="0" dirty="0"/>
              <a:t>sales or public awareness.</a:t>
            </a:r>
            <a:r>
              <a:rPr lang="en-US" b="0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92222427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Role of Marketing Communications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Specific Roles of Marketing Communications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0850" indent="-450850">
              <a:lnSpc>
                <a:spcPct val="80000"/>
              </a:lnSpc>
              <a:defRPr/>
            </a:pPr>
            <a:r>
              <a:rPr dirty="0"/>
              <a:t>Position and differentiate service</a:t>
            </a:r>
          </a:p>
          <a:p>
            <a:pPr marL="450850" indent="-450850">
              <a:lnSpc>
                <a:spcPct val="80000"/>
              </a:lnSpc>
              <a:defRPr/>
            </a:pPr>
            <a:r>
              <a:rPr dirty="0"/>
              <a:t>Help customer evaluate offerings and highlight differences that matter</a:t>
            </a:r>
          </a:p>
          <a:p>
            <a:pPr marL="450850" indent="-450850">
              <a:lnSpc>
                <a:spcPct val="80000"/>
              </a:lnSpc>
              <a:defRPr/>
            </a:pPr>
            <a:r>
              <a:rPr dirty="0"/>
              <a:t>Promote contribution of personnel and backstage operations</a:t>
            </a:r>
          </a:p>
          <a:p>
            <a:pPr marL="450850" indent="-450850">
              <a:lnSpc>
                <a:spcPct val="80000"/>
              </a:lnSpc>
              <a:defRPr/>
            </a:pPr>
            <a:r>
              <a:rPr dirty="0"/>
              <a:t>Add value through communication content</a:t>
            </a:r>
          </a:p>
          <a:p>
            <a:pPr marL="450850" indent="-450850">
              <a:lnSpc>
                <a:spcPct val="80000"/>
              </a:lnSpc>
              <a:defRPr/>
            </a:pPr>
            <a:r>
              <a:rPr dirty="0"/>
              <a:t>Facilitate customer involvement in production</a:t>
            </a:r>
          </a:p>
          <a:p>
            <a:pPr marL="450850" indent="-450850">
              <a:lnSpc>
                <a:spcPct val="80000"/>
              </a:lnSpc>
              <a:defRPr/>
            </a:pPr>
            <a:r>
              <a:rPr sz="2000" dirty="0" smtClean="0"/>
              <a:t>Stimulate</a:t>
            </a:r>
            <a:r>
              <a:rPr lang="en-US" sz="2000" dirty="0" smtClean="0"/>
              <a:t> (increase)</a:t>
            </a:r>
            <a:r>
              <a:rPr sz="2000" dirty="0" smtClean="0"/>
              <a:t> </a:t>
            </a:r>
            <a:r>
              <a:rPr sz="2000" dirty="0"/>
              <a:t>or </a:t>
            </a:r>
            <a:r>
              <a:rPr sz="2000" dirty="0" smtClean="0"/>
              <a:t>dampen</a:t>
            </a:r>
            <a:r>
              <a:rPr lang="ar-SA" sz="2000" dirty="0" smtClean="0"/>
              <a:t> </a:t>
            </a:r>
            <a:r>
              <a:rPr lang="en-US" sz="2000" dirty="0" smtClean="0"/>
              <a:t> (decrease)</a:t>
            </a:r>
            <a:r>
              <a:rPr sz="2000" dirty="0" smtClean="0"/>
              <a:t> </a:t>
            </a:r>
            <a:r>
              <a:rPr sz="2000" dirty="0"/>
              <a:t>demand to match </a:t>
            </a:r>
            <a:r>
              <a:rPr sz="2000" dirty="0" smtClean="0"/>
              <a:t>capacity </a:t>
            </a:r>
            <a:r>
              <a:rPr sz="2000" dirty="0" smtClean="0">
                <a:solidFill>
                  <a:srgbClr val="FF0000"/>
                </a:solidFill>
              </a:rPr>
              <a:t>(i.e. what is the need? </a:t>
            </a:r>
            <a:r>
              <a:rPr lang="en-US" sz="2000" dirty="0" smtClean="0">
                <a:solidFill>
                  <a:srgbClr val="FF0000"/>
                </a:solidFill>
              </a:rPr>
              <a:t>H</a:t>
            </a:r>
            <a:r>
              <a:rPr sz="2000" dirty="0" smtClean="0">
                <a:solidFill>
                  <a:srgbClr val="FF0000"/>
                </a:solidFill>
              </a:rPr>
              <a:t>ow much is the need? Do we have the proper capacity for storing or full fill the demand</a:t>
            </a:r>
            <a:endParaRPr sz="2000" dirty="0">
              <a:solidFill>
                <a:srgbClr val="FF0000"/>
              </a:solidFill>
            </a:endParaRPr>
          </a:p>
          <a:p>
            <a:pPr marL="747713" lvl="1" indent="-287338">
              <a:lnSpc>
                <a:spcPct val="80000"/>
              </a:lnSpc>
              <a:defRPr/>
            </a:pPr>
            <a:endParaRPr sz="2400" dirty="0"/>
          </a:p>
          <a:p>
            <a:pPr>
              <a:defRPr/>
            </a:pPr>
            <a:endParaRPr lang="en-SG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Help Customers to Evaluate               Service Offerings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Customers may have difficulty distinguishing one firm from another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Provide tangible clues related to service performance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Some performance </a:t>
            </a:r>
            <a:r>
              <a:rPr dirty="0" smtClean="0">
                <a:latin typeface="Helvetica"/>
                <a:ea typeface="Helvetica"/>
                <a:cs typeface="Helvetica"/>
              </a:rPr>
              <a:t>qualities </a:t>
            </a:r>
            <a:r>
              <a:rPr dirty="0">
                <a:latin typeface="Helvetica"/>
                <a:ea typeface="Helvetica"/>
                <a:cs typeface="Helvetica"/>
              </a:rPr>
              <a:t>lend themselves better to advertising than others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e.g., Airlines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Firm’s expertise is hidden in low-contact </a:t>
            </a:r>
            <a:r>
              <a:rPr dirty="0" smtClean="0">
                <a:solidFill>
                  <a:srgbClr val="FF0000"/>
                </a:solidFill>
                <a:latin typeface="Helvetica"/>
                <a:ea typeface="Helvetica"/>
                <a:cs typeface="Helvetica"/>
              </a:rPr>
              <a:t>services(</a:t>
            </a:r>
            <a:r>
              <a:rPr dirty="0" err="1" smtClean="0">
                <a:solidFill>
                  <a:srgbClr val="FF0000"/>
                </a:solidFill>
                <a:latin typeface="Helvetica"/>
                <a:ea typeface="Helvetica"/>
                <a:cs typeface="Helvetica"/>
              </a:rPr>
              <a:t>i.e</a:t>
            </a:r>
            <a:r>
              <a:rPr dirty="0" smtClean="0">
                <a:solidFill>
                  <a:srgbClr val="FF0000"/>
                </a:solidFill>
                <a:latin typeface="Helvetica"/>
                <a:ea typeface="Helvetica"/>
                <a:cs typeface="Helvetica"/>
              </a:rPr>
              <a:t> internet banking, internet based services).</a:t>
            </a:r>
            <a:endParaRPr dirty="0">
              <a:solidFill>
                <a:srgbClr val="FF0000"/>
              </a:solidFill>
              <a:latin typeface="Helvetica"/>
              <a:ea typeface="Helvetica"/>
              <a:cs typeface="Helvetica"/>
            </a:endParaRPr>
          </a:p>
          <a:p>
            <a:pPr lvl="1">
              <a:spcBef>
                <a:spcPct val="0"/>
              </a:spcBef>
            </a:pPr>
            <a:r>
              <a:rPr dirty="0">
                <a:latin typeface="Helvetica"/>
                <a:cs typeface="Helvetica"/>
              </a:rPr>
              <a:t>Need to </a:t>
            </a:r>
            <a:r>
              <a:rPr dirty="0" smtClean="0">
                <a:latin typeface="Helvetica"/>
                <a:cs typeface="Helvetica"/>
              </a:rPr>
              <a:t>show </a:t>
            </a:r>
            <a:r>
              <a:rPr dirty="0">
                <a:latin typeface="Helvetica"/>
                <a:cs typeface="Helvetica"/>
              </a:rPr>
              <a:t>equipment, procedures, employee activities that take place backstage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6400800" cy="838200"/>
          </a:xfrm>
        </p:spPr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Promote Contributions of </a:t>
            </a:r>
            <a:br>
              <a:rPr dirty="0">
                <a:latin typeface="Helvetica"/>
                <a:ea typeface="Helvetica"/>
                <a:cs typeface="Helvetica"/>
              </a:rPr>
            </a:br>
            <a:r>
              <a:rPr dirty="0">
                <a:latin typeface="Helvetica"/>
                <a:ea typeface="Helvetica"/>
                <a:cs typeface="Helvetica"/>
              </a:rPr>
              <a:t>Service </a:t>
            </a:r>
            <a:r>
              <a:rPr dirty="0" smtClean="0">
                <a:latin typeface="Helvetica"/>
                <a:ea typeface="Helvetica"/>
                <a:cs typeface="Helvetica"/>
              </a:rPr>
              <a:t>Personnel(workers)</a:t>
            </a:r>
            <a:endParaRPr dirty="0">
              <a:latin typeface="Helvetica"/>
              <a:ea typeface="Helvetica"/>
              <a:cs typeface="Helvetica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Frontline personnel are central to service delivery in high-contact </a:t>
            </a:r>
            <a:r>
              <a:rPr dirty="0" smtClean="0">
                <a:latin typeface="Helvetica"/>
                <a:ea typeface="Helvetica"/>
                <a:cs typeface="Helvetica"/>
              </a:rPr>
              <a:t>services (i.e. </a:t>
            </a:r>
            <a:r>
              <a:rPr dirty="0" smtClean="0">
                <a:solidFill>
                  <a:srgbClr val="FF0000"/>
                </a:solidFill>
                <a:latin typeface="Helvetica"/>
                <a:ea typeface="Helvetica"/>
                <a:cs typeface="Helvetica"/>
              </a:rPr>
              <a:t>5 star hotel, good restaurant, Airlines)</a:t>
            </a:r>
            <a:endParaRPr dirty="0">
              <a:solidFill>
                <a:srgbClr val="FF0000"/>
              </a:solidFill>
              <a:latin typeface="Helvetica"/>
              <a:ea typeface="Helvetica"/>
              <a:cs typeface="Helvetica"/>
            </a:endParaRP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Make the service more tangible and personalized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Show customers work performed behind the scenes to ensure good delivery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To enhance trust, highlight expertise and commitment of employees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Advertisements must be realistic 	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Messages help set customers’ expectations</a:t>
            </a:r>
          </a:p>
          <a:p>
            <a:pPr lvl="1">
              <a:spcBef>
                <a:spcPts val="1200"/>
              </a:spcBef>
            </a:pPr>
            <a:r>
              <a:rPr dirty="0">
                <a:latin typeface="Helvetica"/>
                <a:cs typeface="Helvetica"/>
              </a:rPr>
              <a:t>Service personnel should be informed about the content of new advertising campaigns or brochures before launch</a:t>
            </a:r>
          </a:p>
          <a:p>
            <a:pPr lvl="1">
              <a:spcBef>
                <a:spcPct val="0"/>
              </a:spcBef>
            </a:pPr>
            <a:endParaRPr dirty="0">
              <a:latin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13" y="228600"/>
            <a:ext cx="5943600" cy="838200"/>
          </a:xfrm>
        </p:spPr>
        <p:txBody>
          <a:bodyPr/>
          <a:lstStyle/>
          <a:p>
            <a:r>
              <a:rPr>
                <a:latin typeface="Helvetica"/>
                <a:ea typeface="Helvetica"/>
                <a:cs typeface="Helvetica"/>
              </a:rPr>
              <a:t>Facilitate Customer Involvement in Production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0"/>
          </p:nvPr>
        </p:nvSpPr>
        <p:spPr/>
        <p:txBody>
          <a:bodyPr/>
          <a:lstStyle/>
          <a:p>
            <a:r>
              <a:rPr dirty="0">
                <a:latin typeface="Helvetica"/>
                <a:ea typeface="Helvetica"/>
                <a:cs typeface="Helvetica"/>
              </a:rPr>
              <a:t>Customers are actively involved in service production; they need training to perform well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Show service delivery in action 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Television and videos engage viewer </a:t>
            </a:r>
          </a:p>
          <a:p>
            <a:pPr lvl="1">
              <a:spcBef>
                <a:spcPct val="0"/>
              </a:spcBef>
            </a:pPr>
            <a:r>
              <a:rPr dirty="0">
                <a:latin typeface="Helvetica"/>
                <a:cs typeface="Helvetica"/>
              </a:rPr>
              <a:t>e.g., Dentists showing patients videos of surgical procedures before surgery</a:t>
            </a:r>
          </a:p>
          <a:p>
            <a:r>
              <a:rPr dirty="0">
                <a:latin typeface="Helvetica"/>
                <a:ea typeface="Helvetica"/>
                <a:cs typeface="Helvetica"/>
              </a:rPr>
              <a:t>Streaming videos on web and podcasts are new channels to reach active customers</a:t>
            </a:r>
          </a:p>
          <a:p>
            <a:pPr>
              <a:buFont typeface="Webdings" pitchFamily="18" charset="2"/>
              <a:buNone/>
            </a:pPr>
            <a:endParaRPr dirty="0">
              <a:latin typeface="Helvetica"/>
              <a:ea typeface="Helvetica"/>
              <a:cs typeface="Helvetica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963" y="2514600"/>
            <a:ext cx="8416925" cy="19843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2075" tIns="46038" rIns="92075" bIns="46038" anchor="ctr"/>
          <a:lstStyle/>
          <a:p>
            <a:pPr algn="ctr" eaLnBrk="0" hangingPunct="0">
              <a:lnSpc>
                <a:spcPct val="110000"/>
              </a:lnSpc>
              <a:defRPr/>
            </a:pPr>
            <a:r>
              <a:rPr lang="en-US" sz="4400" b="1" dirty="0">
                <a:solidFill>
                  <a:srgbClr val="013C7D"/>
                </a:solidFill>
                <a:latin typeface="Helvetica" pitchFamily="34" charset="0"/>
                <a:cs typeface="Helvetica" pitchFamily="34" charset="0"/>
              </a:rPr>
              <a:t>Marketing Communications Planning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.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4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c:\msoffice\powerpnt\default.ppt</Template>
  <TotalTime>1472222592</TotalTime>
  <Pages>94</Pages>
  <Words>1207</Words>
  <Application>Microsoft Office PowerPoint</Application>
  <PresentationFormat>Custom</PresentationFormat>
  <Paragraphs>186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</vt:lpstr>
      <vt:lpstr>PowerPoint Presentation</vt:lpstr>
      <vt:lpstr>Overview of Chapter 7</vt:lpstr>
      <vt:lpstr>Define Promotion</vt:lpstr>
      <vt:lpstr>PowerPoint Presentation</vt:lpstr>
      <vt:lpstr>Specific Roles of Marketing Communications</vt:lpstr>
      <vt:lpstr>Help Customers to Evaluate               Service Offerings</vt:lpstr>
      <vt:lpstr>Promote Contributions of  Service Personnel(workers)</vt:lpstr>
      <vt:lpstr>Facilitate Customer Involvement in Production</vt:lpstr>
      <vt:lpstr>PowerPoint Presentation</vt:lpstr>
      <vt:lpstr>Checklist: The “5 Ws” Model</vt:lpstr>
      <vt:lpstr>Educational and Promotional Objectives in Service Settings </vt:lpstr>
      <vt:lpstr>Educational and Promotional Objectives(purposes) in Service Settings</vt:lpstr>
      <vt:lpstr>PowerPoint Presentation</vt:lpstr>
      <vt:lpstr>Marketing Communications Mix  for Services</vt:lpstr>
      <vt:lpstr>Traditional Marketing Channels</vt:lpstr>
      <vt:lpstr>Traditional Marketing Channels</vt:lpstr>
      <vt:lpstr>Effective Advertising on Internet: Banner Advertising</vt:lpstr>
      <vt:lpstr>Effective Advertising on Internet: Search Engine Advertising </vt:lpstr>
      <vt:lpstr>Messages Transmitted through  Service Delivery Channels</vt:lpstr>
      <vt:lpstr>Messages Originating from Outside the Organization </vt:lpstr>
      <vt:lpstr>Messages Originating from Outside the Organization </vt:lpstr>
      <vt:lpstr>Ethical Issues in Communication</vt:lpstr>
      <vt:lpstr>PowerPoint Presentation</vt:lpstr>
      <vt:lpstr>Strategies for Corporate Design </vt:lpstr>
      <vt:lpstr>Strategies for Corporate Design </vt:lpstr>
      <vt:lpstr>Strategies for Corporate Design  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VALR</dc:creator>
  <cp:lastModifiedBy>User</cp:lastModifiedBy>
  <cp:revision>781</cp:revision>
  <cp:lastPrinted>2002-07-07T10:21:06Z</cp:lastPrinted>
  <dcterms:created xsi:type="dcterms:W3CDTF">2010-03-15T18:23:30Z</dcterms:created>
  <dcterms:modified xsi:type="dcterms:W3CDTF">2014-11-15T19:36:23Z</dcterms:modified>
</cp:coreProperties>
</file>