
<file path=[Content_Types].xml><?xml version="1.0" encoding="utf-8"?>
<Types xmlns="http://schemas.openxmlformats.org/package/2006/content-types"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diagrams/data2.xml" ContentType="application/vnd.openxmlformats-officedocument.drawingml.diagramData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346" r:id="rId6"/>
    <p:sldId id="348" r:id="rId7"/>
    <p:sldId id="345" r:id="rId8"/>
    <p:sldId id="347" r:id="rId9"/>
    <p:sldId id="261" r:id="rId10"/>
    <p:sldId id="262" r:id="rId11"/>
    <p:sldId id="316" r:id="rId12"/>
    <p:sldId id="263" r:id="rId13"/>
    <p:sldId id="272" r:id="rId14"/>
    <p:sldId id="273" r:id="rId15"/>
    <p:sldId id="274" r:id="rId16"/>
    <p:sldId id="275" r:id="rId17"/>
    <p:sldId id="276" r:id="rId18"/>
    <p:sldId id="349" r:id="rId19"/>
    <p:sldId id="317" r:id="rId20"/>
    <p:sldId id="322" r:id="rId21"/>
    <p:sldId id="282" r:id="rId22"/>
    <p:sldId id="351" r:id="rId23"/>
    <p:sldId id="352" r:id="rId24"/>
    <p:sldId id="329" r:id="rId25"/>
    <p:sldId id="331" r:id="rId26"/>
    <p:sldId id="334" r:id="rId27"/>
    <p:sldId id="336" r:id="rId28"/>
    <p:sldId id="353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12" r:id="rId37"/>
    <p:sldId id="313" r:id="rId38"/>
    <p:sldId id="315" r:id="rId39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9134" autoAdjust="0"/>
    <p:restoredTop sz="89753" autoAdjust="0"/>
  </p:normalViewPr>
  <p:slideViewPr>
    <p:cSldViewPr>
      <p:cViewPr varScale="1">
        <p:scale>
          <a:sx n="91" d="100"/>
          <a:sy n="91" d="100"/>
        </p:scale>
        <p:origin x="-480" y="-12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D31B0-6B05-D34B-91C5-EAA422F8D1F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C433D8-FD71-6341-B697-A8511AD18C1A}">
      <dgm:prSet phldrT="[Text]"/>
      <dgm:spPr/>
      <dgm:t>
        <a:bodyPr/>
        <a:lstStyle/>
        <a:p>
          <a:r>
            <a:rPr lang="en-US" dirty="0" smtClean="0"/>
            <a:t>Create memorable images of specific companies and their brands</a:t>
          </a:r>
          <a:endParaRPr lang="en-US" dirty="0"/>
        </a:p>
      </dgm:t>
    </dgm:pt>
    <dgm:pt modelId="{C21F86DA-9B05-3F49-86C0-017DF2F9EBF2}" type="parTrans" cxnId="{0CD8CDC3-9F23-5843-A5E5-C3C095DFF217}">
      <dgm:prSet/>
      <dgm:spPr/>
      <dgm:t>
        <a:bodyPr/>
        <a:lstStyle/>
        <a:p>
          <a:endParaRPr lang="en-US"/>
        </a:p>
      </dgm:t>
    </dgm:pt>
    <dgm:pt modelId="{72BF2792-2906-904A-98F0-FDBF38C62176}" type="sibTrans" cxnId="{0CD8CDC3-9F23-5843-A5E5-C3C095DFF217}">
      <dgm:prSet/>
      <dgm:spPr/>
      <dgm:t>
        <a:bodyPr/>
        <a:lstStyle/>
        <a:p>
          <a:endParaRPr lang="en-US"/>
        </a:p>
      </dgm:t>
    </dgm:pt>
    <dgm:pt modelId="{614D13FF-0987-0744-B1B3-10AA5CB8B7F6}">
      <dgm:prSet/>
      <dgm:spPr/>
      <dgm:t>
        <a:bodyPr/>
        <a:lstStyle/>
        <a:p>
          <a:r>
            <a:rPr lang="en-US" smtClean="0"/>
            <a:t>Build awareness and interest for unfamiliar service</a:t>
          </a:r>
          <a:endParaRPr lang="en-US" dirty="0"/>
        </a:p>
      </dgm:t>
    </dgm:pt>
    <dgm:pt modelId="{7CB54D02-07BA-6D43-A79D-FC18F48578D8}" type="parTrans" cxnId="{24C0528F-6103-8E40-9CAD-99FF671FBE85}">
      <dgm:prSet/>
      <dgm:spPr/>
      <dgm:t>
        <a:bodyPr/>
        <a:lstStyle/>
        <a:p>
          <a:endParaRPr lang="en-US"/>
        </a:p>
      </dgm:t>
    </dgm:pt>
    <dgm:pt modelId="{30411DC3-11C3-E546-8DE3-9661C8D23123}" type="sibTrans" cxnId="{24C0528F-6103-8E40-9CAD-99FF671FBE85}">
      <dgm:prSet/>
      <dgm:spPr/>
      <dgm:t>
        <a:bodyPr/>
        <a:lstStyle/>
        <a:p>
          <a:endParaRPr lang="en-US"/>
        </a:p>
      </dgm:t>
    </dgm:pt>
    <dgm:pt modelId="{29337E65-C599-5D4B-B1C6-BF8E0356FB4C}">
      <dgm:prSet/>
      <dgm:spPr/>
      <dgm:t>
        <a:bodyPr/>
        <a:lstStyle/>
        <a:p>
          <a:r>
            <a:rPr lang="en-US" smtClean="0"/>
            <a:t>Compare service favorably with competitors’ offerings</a:t>
          </a:r>
          <a:endParaRPr lang="en-US" dirty="0" smtClean="0"/>
        </a:p>
      </dgm:t>
    </dgm:pt>
    <dgm:pt modelId="{DB8C87F5-25AF-1B43-96D5-7D22F74EAAA6}" type="parTrans" cxnId="{36971873-4963-2B44-8B52-47DFC00729CC}">
      <dgm:prSet/>
      <dgm:spPr/>
      <dgm:t>
        <a:bodyPr/>
        <a:lstStyle/>
        <a:p>
          <a:endParaRPr lang="en-US"/>
        </a:p>
      </dgm:t>
    </dgm:pt>
    <dgm:pt modelId="{C1AAF4C8-3C78-EB4C-B802-733A37123A59}" type="sibTrans" cxnId="{36971873-4963-2B44-8B52-47DFC00729CC}">
      <dgm:prSet/>
      <dgm:spPr/>
      <dgm:t>
        <a:bodyPr/>
        <a:lstStyle/>
        <a:p>
          <a:endParaRPr lang="en-US"/>
        </a:p>
      </dgm:t>
    </dgm:pt>
    <dgm:pt modelId="{B0549D74-9C42-BB47-A47E-D0B4DC66485A}">
      <dgm:prSet/>
      <dgm:spPr/>
      <dgm:t>
        <a:bodyPr/>
        <a:lstStyle/>
        <a:p>
          <a:r>
            <a:rPr lang="en-US" smtClean="0"/>
            <a:t>Build preference by communicating strengths and benefits</a:t>
          </a:r>
          <a:endParaRPr lang="en-US" dirty="0"/>
        </a:p>
      </dgm:t>
    </dgm:pt>
    <dgm:pt modelId="{7B5F8BAE-85CF-374A-9EDC-CA927EB09BDD}" type="parTrans" cxnId="{9AECE84E-6BBE-CC46-AADE-9A251DD6D7C0}">
      <dgm:prSet/>
      <dgm:spPr/>
      <dgm:t>
        <a:bodyPr/>
        <a:lstStyle/>
        <a:p>
          <a:endParaRPr lang="en-US"/>
        </a:p>
      </dgm:t>
    </dgm:pt>
    <dgm:pt modelId="{750FAC27-836A-FE4D-9490-F98211D3043F}" type="sibTrans" cxnId="{9AECE84E-6BBE-CC46-AADE-9A251DD6D7C0}">
      <dgm:prSet/>
      <dgm:spPr/>
      <dgm:t>
        <a:bodyPr/>
        <a:lstStyle/>
        <a:p>
          <a:endParaRPr lang="en-US"/>
        </a:p>
      </dgm:t>
    </dgm:pt>
    <dgm:pt modelId="{7588B879-49AB-834B-9BAA-6400C3AE010F}">
      <dgm:prSet/>
      <dgm:spPr/>
      <dgm:t>
        <a:bodyPr/>
        <a:lstStyle/>
        <a:p>
          <a:r>
            <a:rPr lang="en-US" smtClean="0"/>
            <a:t>Reposition service relative to competition</a:t>
          </a:r>
          <a:endParaRPr lang="en-US" dirty="0"/>
        </a:p>
      </dgm:t>
    </dgm:pt>
    <dgm:pt modelId="{0EFE4D73-4D8A-D94A-B197-919B3A1CC1D9}" type="parTrans" cxnId="{10656B7B-C2E4-EE4B-9512-987A82669713}">
      <dgm:prSet/>
      <dgm:spPr/>
      <dgm:t>
        <a:bodyPr/>
        <a:lstStyle/>
        <a:p>
          <a:endParaRPr lang="en-US"/>
        </a:p>
      </dgm:t>
    </dgm:pt>
    <dgm:pt modelId="{919EB59C-007A-B24F-9F5D-53757F585980}" type="sibTrans" cxnId="{10656B7B-C2E4-EE4B-9512-987A82669713}">
      <dgm:prSet/>
      <dgm:spPr/>
      <dgm:t>
        <a:bodyPr/>
        <a:lstStyle/>
        <a:p>
          <a:endParaRPr lang="en-US"/>
        </a:p>
      </dgm:t>
    </dgm:pt>
    <dgm:pt modelId="{6F767BDB-0DDF-744B-82F7-F61322927201}">
      <dgm:prSet/>
      <dgm:spPr/>
      <dgm:t>
        <a:bodyPr/>
        <a:lstStyle/>
        <a:p>
          <a:r>
            <a:rPr lang="en-US" smtClean="0"/>
            <a:t>Reduce uncertainty or perceived risk by providing useful info and advice</a:t>
          </a:r>
          <a:endParaRPr lang="en-US" dirty="0"/>
        </a:p>
      </dgm:t>
    </dgm:pt>
    <dgm:pt modelId="{F0DD7924-B497-D241-9BBE-C59DE2B9CAA0}" type="parTrans" cxnId="{F07A8B85-DF36-4840-A6F4-5946B59CB6B0}">
      <dgm:prSet/>
      <dgm:spPr/>
      <dgm:t>
        <a:bodyPr/>
        <a:lstStyle/>
        <a:p>
          <a:endParaRPr lang="en-US"/>
        </a:p>
      </dgm:t>
    </dgm:pt>
    <dgm:pt modelId="{7BCEB755-703D-B142-B4E0-B0726FDAAF9E}" type="sibTrans" cxnId="{F07A8B85-DF36-4840-A6F4-5946B59CB6B0}">
      <dgm:prSet/>
      <dgm:spPr/>
      <dgm:t>
        <a:bodyPr/>
        <a:lstStyle/>
        <a:p>
          <a:endParaRPr lang="en-US"/>
        </a:p>
      </dgm:t>
    </dgm:pt>
    <dgm:pt modelId="{75C85152-D367-4B66-9010-19A6B0CB276B}">
      <dgm:prSet phldrT="[Text]"/>
      <dgm:spPr/>
      <dgm:t>
        <a:bodyPr/>
        <a:lstStyle/>
        <a:p>
          <a:r>
            <a:rPr lang="en-US" dirty="0" smtClean="0"/>
            <a:t>Provide reassurance (e.g., promote service guarantees)</a:t>
          </a:r>
          <a:endParaRPr lang="en-US" dirty="0"/>
        </a:p>
      </dgm:t>
    </dgm:pt>
    <dgm:pt modelId="{ECFA0F25-9685-461E-949C-8908D13E57A8}" type="parTrans" cxnId="{608538BD-E6B4-4BEA-86B4-814002AB21C7}">
      <dgm:prSet/>
      <dgm:spPr/>
      <dgm:t>
        <a:bodyPr/>
        <a:lstStyle/>
        <a:p>
          <a:endParaRPr lang="en-GB"/>
        </a:p>
      </dgm:t>
    </dgm:pt>
    <dgm:pt modelId="{AED356BE-DAD9-41C7-8264-6C1D1A53AD4F}" type="sibTrans" cxnId="{608538BD-E6B4-4BEA-86B4-814002AB21C7}">
      <dgm:prSet/>
      <dgm:spPr/>
      <dgm:t>
        <a:bodyPr/>
        <a:lstStyle/>
        <a:p>
          <a:endParaRPr lang="en-GB"/>
        </a:p>
      </dgm:t>
    </dgm:pt>
    <dgm:pt modelId="{A73E1389-E19B-44C2-891A-6B22596F5A7A}">
      <dgm:prSet/>
      <dgm:spPr/>
      <dgm:t>
        <a:bodyPr/>
        <a:lstStyle/>
        <a:p>
          <a:r>
            <a:rPr lang="en-US" smtClean="0"/>
            <a:t>Encourage trial by offering promotional incentives</a:t>
          </a:r>
          <a:endParaRPr lang="en-US" dirty="0"/>
        </a:p>
      </dgm:t>
    </dgm:pt>
    <dgm:pt modelId="{4050D031-6ED3-4611-90B0-604A8201BD14}" type="parTrans" cxnId="{FB591142-DB00-4E3E-B979-2F43CED7E9CA}">
      <dgm:prSet/>
      <dgm:spPr/>
      <dgm:t>
        <a:bodyPr/>
        <a:lstStyle/>
        <a:p>
          <a:endParaRPr lang="en-GB"/>
        </a:p>
      </dgm:t>
    </dgm:pt>
    <dgm:pt modelId="{F0F99AED-5E6A-4870-BBA9-D7099C981027}" type="sibTrans" cxnId="{FB591142-DB00-4E3E-B979-2F43CED7E9CA}">
      <dgm:prSet/>
      <dgm:spPr/>
      <dgm:t>
        <a:bodyPr/>
        <a:lstStyle/>
        <a:p>
          <a:endParaRPr lang="en-GB"/>
        </a:p>
      </dgm:t>
    </dgm:pt>
    <dgm:pt modelId="{02FD520B-C77F-459A-9957-48C79A2710A3}">
      <dgm:prSet/>
      <dgm:spPr/>
      <dgm:t>
        <a:bodyPr/>
        <a:lstStyle/>
        <a:p>
          <a:r>
            <a:rPr lang="en-US" smtClean="0"/>
            <a:t>Familiarize customers with service processes before use</a:t>
          </a:r>
          <a:endParaRPr lang="en-US" dirty="0"/>
        </a:p>
      </dgm:t>
    </dgm:pt>
    <dgm:pt modelId="{453EFD8A-A27C-4AD6-AAB2-6E1ECF5A681F}" type="parTrans" cxnId="{1058863E-8BDD-473E-8EC0-65F24CBD67CA}">
      <dgm:prSet/>
      <dgm:spPr/>
      <dgm:t>
        <a:bodyPr/>
        <a:lstStyle/>
        <a:p>
          <a:endParaRPr lang="en-GB"/>
        </a:p>
      </dgm:t>
    </dgm:pt>
    <dgm:pt modelId="{15CF19D6-9200-4204-A107-92DD4D5C66E6}" type="sibTrans" cxnId="{1058863E-8BDD-473E-8EC0-65F24CBD67CA}">
      <dgm:prSet/>
      <dgm:spPr/>
      <dgm:t>
        <a:bodyPr/>
        <a:lstStyle/>
        <a:p>
          <a:endParaRPr lang="en-GB"/>
        </a:p>
      </dgm:t>
    </dgm:pt>
    <dgm:pt modelId="{D286700C-C9B2-458E-8BB1-E1CD5C03F8DF}">
      <dgm:prSet/>
      <dgm:spPr/>
      <dgm:t>
        <a:bodyPr/>
        <a:lstStyle/>
        <a:p>
          <a:r>
            <a:rPr lang="en-US" smtClean="0"/>
            <a:t>Teach customers how to use a service to best advantage</a:t>
          </a:r>
          <a:endParaRPr lang="en-US" dirty="0" smtClean="0"/>
        </a:p>
      </dgm:t>
    </dgm:pt>
    <dgm:pt modelId="{669D104E-B48F-4B25-9492-57E5EE181A67}" type="parTrans" cxnId="{CB4130CE-3006-4FC0-B292-CBC614F1F8C4}">
      <dgm:prSet/>
      <dgm:spPr/>
      <dgm:t>
        <a:bodyPr/>
        <a:lstStyle/>
        <a:p>
          <a:endParaRPr lang="en-GB"/>
        </a:p>
      </dgm:t>
    </dgm:pt>
    <dgm:pt modelId="{A61DB4AB-C58C-48D5-A459-C79FB072625E}" type="sibTrans" cxnId="{CB4130CE-3006-4FC0-B292-CBC614F1F8C4}">
      <dgm:prSet/>
      <dgm:spPr/>
      <dgm:t>
        <a:bodyPr/>
        <a:lstStyle/>
        <a:p>
          <a:endParaRPr lang="en-GB"/>
        </a:p>
      </dgm:t>
    </dgm:pt>
    <dgm:pt modelId="{36357F8B-E1ED-47E3-BF63-DB8BFBAC3C1F}">
      <dgm:prSet/>
      <dgm:spPr/>
      <dgm:t>
        <a:bodyPr/>
        <a:lstStyle/>
        <a:p>
          <a:r>
            <a:rPr lang="en-US" smtClean="0"/>
            <a:t>Stimulate demand in off-peak, discourage during peak</a:t>
          </a:r>
          <a:endParaRPr lang="en-US" dirty="0"/>
        </a:p>
      </dgm:t>
    </dgm:pt>
    <dgm:pt modelId="{940AC533-4D72-413F-9538-1AC0075C776D}" type="parTrans" cxnId="{7C196EBF-5158-42A3-A407-4BE6961835F1}">
      <dgm:prSet/>
      <dgm:spPr/>
      <dgm:t>
        <a:bodyPr/>
        <a:lstStyle/>
        <a:p>
          <a:endParaRPr lang="en-GB"/>
        </a:p>
      </dgm:t>
    </dgm:pt>
    <dgm:pt modelId="{BC055D46-B462-4526-A4DD-C15267F43B8F}" type="sibTrans" cxnId="{7C196EBF-5158-42A3-A407-4BE6961835F1}">
      <dgm:prSet/>
      <dgm:spPr/>
      <dgm:t>
        <a:bodyPr/>
        <a:lstStyle/>
        <a:p>
          <a:endParaRPr lang="en-GB"/>
        </a:p>
      </dgm:t>
    </dgm:pt>
    <dgm:pt modelId="{BCA06355-F074-486E-8326-8C7AF9ACC4D9}">
      <dgm:prSet/>
      <dgm:spPr/>
      <dgm:t>
        <a:bodyPr/>
        <a:lstStyle/>
        <a:p>
          <a:r>
            <a:rPr lang="en-US" smtClean="0"/>
            <a:t>Recognize and reward valued customers and employees</a:t>
          </a:r>
          <a:endParaRPr lang="en-US" dirty="0"/>
        </a:p>
      </dgm:t>
    </dgm:pt>
    <dgm:pt modelId="{8DD936EB-3A89-4F0A-9FB2-F15B6183BDAD}" type="parTrans" cxnId="{B76E4DB8-CAA7-4CB5-9981-9CA539FB08A2}">
      <dgm:prSet/>
      <dgm:spPr/>
      <dgm:t>
        <a:bodyPr/>
        <a:lstStyle/>
        <a:p>
          <a:endParaRPr lang="en-GB"/>
        </a:p>
      </dgm:t>
    </dgm:pt>
    <dgm:pt modelId="{C0953C39-B4E0-4C54-BCC4-0CB836A3D70B}" type="sibTrans" cxnId="{B76E4DB8-CAA7-4CB5-9981-9CA539FB08A2}">
      <dgm:prSet/>
      <dgm:spPr/>
      <dgm:t>
        <a:bodyPr/>
        <a:lstStyle/>
        <a:p>
          <a:endParaRPr lang="en-GB"/>
        </a:p>
      </dgm:t>
    </dgm:pt>
    <dgm:pt modelId="{99D21585-2F6B-C648-AF6D-ADE7EF45A493}" type="pres">
      <dgm:prSet presAssocID="{09BD31B0-6B05-D34B-91C5-EAA422F8D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A55737-DF9D-2D40-BC46-E020A0D9B00E}" type="pres">
      <dgm:prSet presAssocID="{56C433D8-FD71-6341-B697-A8511AD18C1A}" presName="node" presStyleLbl="node1" presStyleIdx="0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3549CD6-268C-8C4B-BA8D-C73977AA6957}" type="pres">
      <dgm:prSet presAssocID="{72BF2792-2906-904A-98F0-FDBF38C62176}" presName="sibTrans" presStyleCnt="0"/>
      <dgm:spPr/>
    </dgm:pt>
    <dgm:pt modelId="{5C76EE8B-4161-5B4F-851C-B54C0D89F751}" type="pres">
      <dgm:prSet presAssocID="{614D13FF-0987-0744-B1B3-10AA5CB8B7F6}" presName="node" presStyleLbl="node1" presStyleIdx="1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36ACC86-7836-464A-8928-EFFCF7D8CD78}" type="pres">
      <dgm:prSet presAssocID="{30411DC3-11C3-E546-8DE3-9661C8D23123}" presName="sibTrans" presStyleCnt="0"/>
      <dgm:spPr/>
    </dgm:pt>
    <dgm:pt modelId="{B16B6974-AF50-CD40-9A43-8460074CC0EA}" type="pres">
      <dgm:prSet presAssocID="{29337E65-C599-5D4B-B1C6-BF8E0356FB4C}" presName="node" presStyleLbl="node1" presStyleIdx="2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3DB914B-CE70-614D-8DEE-CD1AA4D79B04}" type="pres">
      <dgm:prSet presAssocID="{C1AAF4C8-3C78-EB4C-B802-733A37123A59}" presName="sibTrans" presStyleCnt="0"/>
      <dgm:spPr/>
    </dgm:pt>
    <dgm:pt modelId="{C6834F1A-B405-CE4C-B09D-F30C41FDC957}" type="pres">
      <dgm:prSet presAssocID="{B0549D74-9C42-BB47-A47E-D0B4DC66485A}" presName="node" presStyleLbl="node1" presStyleIdx="3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53AC2E-B4C8-2847-9BDC-C22888E159BA}" type="pres">
      <dgm:prSet presAssocID="{750FAC27-836A-FE4D-9490-F98211D3043F}" presName="sibTrans" presStyleCnt="0"/>
      <dgm:spPr/>
    </dgm:pt>
    <dgm:pt modelId="{38C224F8-B686-7B49-98A2-00ACAFC1DFC5}" type="pres">
      <dgm:prSet presAssocID="{7588B879-49AB-834B-9BAA-6400C3AE010F}" presName="node" presStyleLbl="node1" presStyleIdx="4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76676EB-0860-E448-91CE-DB30EA45BACB}" type="pres">
      <dgm:prSet presAssocID="{919EB59C-007A-B24F-9F5D-53757F585980}" presName="sibTrans" presStyleCnt="0"/>
      <dgm:spPr/>
    </dgm:pt>
    <dgm:pt modelId="{937083B6-BB52-8E46-A657-A0800F95094F}" type="pres">
      <dgm:prSet presAssocID="{6F767BDB-0DDF-744B-82F7-F61322927201}" presName="node" presStyleLbl="node1" presStyleIdx="5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2E1329F-57CF-4D67-B980-BF6737310044}" type="pres">
      <dgm:prSet presAssocID="{7BCEB755-703D-B142-B4E0-B0726FDAAF9E}" presName="sibTrans" presStyleCnt="0"/>
      <dgm:spPr/>
    </dgm:pt>
    <dgm:pt modelId="{7DE7F3C8-97D6-4156-B999-32B369D4779D}" type="pres">
      <dgm:prSet presAssocID="{75C85152-D367-4B66-9010-19A6B0CB276B}" presName="node" presStyleLbl="node1" presStyleIdx="6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42B02D6-8A90-4312-843D-FF028FCAF6CF}" type="pres">
      <dgm:prSet presAssocID="{AED356BE-DAD9-41C7-8264-6C1D1A53AD4F}" presName="sibTrans" presStyleCnt="0"/>
      <dgm:spPr/>
    </dgm:pt>
    <dgm:pt modelId="{3C4393FD-E04C-4660-90E1-867FABD00EC7}" type="pres">
      <dgm:prSet presAssocID="{A73E1389-E19B-44C2-891A-6B22596F5A7A}" presName="node" presStyleLbl="node1" presStyleIdx="7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8051683-95F8-48CC-8F86-7F2A89537B58}" type="pres">
      <dgm:prSet presAssocID="{F0F99AED-5E6A-4870-BBA9-D7099C981027}" presName="sibTrans" presStyleCnt="0"/>
      <dgm:spPr/>
    </dgm:pt>
    <dgm:pt modelId="{CA1F4794-38D6-4C6F-B9D2-FAD3BBF2FE2B}" type="pres">
      <dgm:prSet presAssocID="{02FD520B-C77F-459A-9957-48C79A2710A3}" presName="node" presStyleLbl="node1" presStyleIdx="8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B397724B-F737-4B20-A7F5-0CD08909070B}" type="pres">
      <dgm:prSet presAssocID="{15CF19D6-9200-4204-A107-92DD4D5C66E6}" presName="sibTrans" presStyleCnt="0"/>
      <dgm:spPr/>
    </dgm:pt>
    <dgm:pt modelId="{92C730D0-3BD6-4D75-9D38-176E8F0CC45F}" type="pres">
      <dgm:prSet presAssocID="{D286700C-C9B2-458E-8BB1-E1CD5C03F8DF}" presName="node" presStyleLbl="node1" presStyleIdx="9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AB93A7F-5232-47E9-B6E1-88BC9E6C566B}" type="pres">
      <dgm:prSet presAssocID="{A61DB4AB-C58C-48D5-A459-C79FB072625E}" presName="sibTrans" presStyleCnt="0"/>
      <dgm:spPr/>
    </dgm:pt>
    <dgm:pt modelId="{75974442-2FB6-4F04-8341-56DCAD67ABAB}" type="pres">
      <dgm:prSet presAssocID="{36357F8B-E1ED-47E3-BF63-DB8BFBAC3C1F}" presName="node" presStyleLbl="node1" presStyleIdx="10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A6113953-611C-417F-B429-3839CAE75824}" type="pres">
      <dgm:prSet presAssocID="{BC055D46-B462-4526-A4DD-C15267F43B8F}" presName="sibTrans" presStyleCnt="0"/>
      <dgm:spPr/>
    </dgm:pt>
    <dgm:pt modelId="{C93CDFEE-8C46-4CE8-AAF2-E8406EDA2FD7}" type="pres">
      <dgm:prSet presAssocID="{BCA06355-F074-486E-8326-8C7AF9ACC4D9}" presName="node" presStyleLbl="node1" presStyleIdx="11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D70230DA-1A28-4040-9FA3-5A497D56B41B}" type="presOf" srcId="{75C85152-D367-4B66-9010-19A6B0CB276B}" destId="{7DE7F3C8-97D6-4156-B999-32B369D4779D}" srcOrd="0" destOrd="0" presId="urn:microsoft.com/office/officeart/2005/8/layout/default"/>
    <dgm:cxn modelId="{75DA0663-0644-9D4E-A8D6-9EB010C46FA9}" type="presOf" srcId="{7588B879-49AB-834B-9BAA-6400C3AE010F}" destId="{38C224F8-B686-7B49-98A2-00ACAFC1DFC5}" srcOrd="0" destOrd="0" presId="urn:microsoft.com/office/officeart/2005/8/layout/default"/>
    <dgm:cxn modelId="{0DA999DE-E704-9643-8468-9F475E0EEDD0}" type="presOf" srcId="{B0549D74-9C42-BB47-A47E-D0B4DC66485A}" destId="{C6834F1A-B405-CE4C-B09D-F30C41FDC957}" srcOrd="0" destOrd="0" presId="urn:microsoft.com/office/officeart/2005/8/layout/default"/>
    <dgm:cxn modelId="{BA0BB658-415F-449F-B994-921F3603C572}" type="presOf" srcId="{A73E1389-E19B-44C2-891A-6B22596F5A7A}" destId="{3C4393FD-E04C-4660-90E1-867FABD00EC7}" srcOrd="0" destOrd="0" presId="urn:microsoft.com/office/officeart/2005/8/layout/default"/>
    <dgm:cxn modelId="{2C649F08-A3A2-E546-996F-8B69D2561663}" type="presOf" srcId="{614D13FF-0987-0744-B1B3-10AA5CB8B7F6}" destId="{5C76EE8B-4161-5B4F-851C-B54C0D89F751}" srcOrd="0" destOrd="0" presId="urn:microsoft.com/office/officeart/2005/8/layout/default"/>
    <dgm:cxn modelId="{681C1595-D96D-458E-9816-85716C9C0430}" type="presOf" srcId="{D286700C-C9B2-458E-8BB1-E1CD5C03F8DF}" destId="{92C730D0-3BD6-4D75-9D38-176E8F0CC45F}" srcOrd="0" destOrd="0" presId="urn:microsoft.com/office/officeart/2005/8/layout/default"/>
    <dgm:cxn modelId="{FB591142-DB00-4E3E-B979-2F43CED7E9CA}" srcId="{09BD31B0-6B05-D34B-91C5-EAA422F8D1FF}" destId="{A73E1389-E19B-44C2-891A-6B22596F5A7A}" srcOrd="7" destOrd="0" parTransId="{4050D031-6ED3-4611-90B0-604A8201BD14}" sibTransId="{F0F99AED-5E6A-4870-BBA9-D7099C981027}"/>
    <dgm:cxn modelId="{6A110A28-6007-4946-913D-496036BCDCEA}" type="presOf" srcId="{56C433D8-FD71-6341-B697-A8511AD18C1A}" destId="{7CA55737-DF9D-2D40-BC46-E020A0D9B00E}" srcOrd="0" destOrd="0" presId="urn:microsoft.com/office/officeart/2005/8/layout/default"/>
    <dgm:cxn modelId="{24C0528F-6103-8E40-9CAD-99FF671FBE85}" srcId="{09BD31B0-6B05-D34B-91C5-EAA422F8D1FF}" destId="{614D13FF-0987-0744-B1B3-10AA5CB8B7F6}" srcOrd="1" destOrd="0" parTransId="{7CB54D02-07BA-6D43-A79D-FC18F48578D8}" sibTransId="{30411DC3-11C3-E546-8DE3-9661C8D23123}"/>
    <dgm:cxn modelId="{9AECE84E-6BBE-CC46-AADE-9A251DD6D7C0}" srcId="{09BD31B0-6B05-D34B-91C5-EAA422F8D1FF}" destId="{B0549D74-9C42-BB47-A47E-D0B4DC66485A}" srcOrd="3" destOrd="0" parTransId="{7B5F8BAE-85CF-374A-9EDC-CA927EB09BDD}" sibTransId="{750FAC27-836A-FE4D-9490-F98211D3043F}"/>
    <dgm:cxn modelId="{7ED224D7-BB43-44CC-BA3B-5B1BD100DE29}" type="presOf" srcId="{36357F8B-E1ED-47E3-BF63-DB8BFBAC3C1F}" destId="{75974442-2FB6-4F04-8341-56DCAD67ABAB}" srcOrd="0" destOrd="0" presId="urn:microsoft.com/office/officeart/2005/8/layout/default"/>
    <dgm:cxn modelId="{0CD8CDC3-9F23-5843-A5E5-C3C095DFF217}" srcId="{09BD31B0-6B05-D34B-91C5-EAA422F8D1FF}" destId="{56C433D8-FD71-6341-B697-A8511AD18C1A}" srcOrd="0" destOrd="0" parTransId="{C21F86DA-9B05-3F49-86C0-017DF2F9EBF2}" sibTransId="{72BF2792-2906-904A-98F0-FDBF38C62176}"/>
    <dgm:cxn modelId="{C9F12613-8CF2-418F-A1C7-4EBE6B67F33C}" type="presOf" srcId="{BCA06355-F074-486E-8326-8C7AF9ACC4D9}" destId="{C93CDFEE-8C46-4CE8-AAF2-E8406EDA2FD7}" srcOrd="0" destOrd="0" presId="urn:microsoft.com/office/officeart/2005/8/layout/default"/>
    <dgm:cxn modelId="{37B01AE0-6B29-2C45-9BDD-CE652F164265}" type="presOf" srcId="{6F767BDB-0DDF-744B-82F7-F61322927201}" destId="{937083B6-BB52-8E46-A657-A0800F95094F}" srcOrd="0" destOrd="0" presId="urn:microsoft.com/office/officeart/2005/8/layout/default"/>
    <dgm:cxn modelId="{B76E4DB8-CAA7-4CB5-9981-9CA539FB08A2}" srcId="{09BD31B0-6B05-D34B-91C5-EAA422F8D1FF}" destId="{BCA06355-F074-486E-8326-8C7AF9ACC4D9}" srcOrd="11" destOrd="0" parTransId="{8DD936EB-3A89-4F0A-9FB2-F15B6183BDAD}" sibTransId="{C0953C39-B4E0-4C54-BCC4-0CB836A3D70B}"/>
    <dgm:cxn modelId="{1058863E-8BDD-473E-8EC0-65F24CBD67CA}" srcId="{09BD31B0-6B05-D34B-91C5-EAA422F8D1FF}" destId="{02FD520B-C77F-459A-9957-48C79A2710A3}" srcOrd="8" destOrd="0" parTransId="{453EFD8A-A27C-4AD6-AAB2-6E1ECF5A681F}" sibTransId="{15CF19D6-9200-4204-A107-92DD4D5C66E6}"/>
    <dgm:cxn modelId="{D9F94DD5-B0DD-49BF-8063-6EDFC4F21AA7}" type="presOf" srcId="{02FD520B-C77F-459A-9957-48C79A2710A3}" destId="{CA1F4794-38D6-4C6F-B9D2-FAD3BBF2FE2B}" srcOrd="0" destOrd="0" presId="urn:microsoft.com/office/officeart/2005/8/layout/default"/>
    <dgm:cxn modelId="{7C196EBF-5158-42A3-A407-4BE6961835F1}" srcId="{09BD31B0-6B05-D34B-91C5-EAA422F8D1FF}" destId="{36357F8B-E1ED-47E3-BF63-DB8BFBAC3C1F}" srcOrd="10" destOrd="0" parTransId="{940AC533-4D72-413F-9538-1AC0075C776D}" sibTransId="{BC055D46-B462-4526-A4DD-C15267F43B8F}"/>
    <dgm:cxn modelId="{10656B7B-C2E4-EE4B-9512-987A82669713}" srcId="{09BD31B0-6B05-D34B-91C5-EAA422F8D1FF}" destId="{7588B879-49AB-834B-9BAA-6400C3AE010F}" srcOrd="4" destOrd="0" parTransId="{0EFE4D73-4D8A-D94A-B197-919B3A1CC1D9}" sibTransId="{919EB59C-007A-B24F-9F5D-53757F585980}"/>
    <dgm:cxn modelId="{608538BD-E6B4-4BEA-86B4-814002AB21C7}" srcId="{09BD31B0-6B05-D34B-91C5-EAA422F8D1FF}" destId="{75C85152-D367-4B66-9010-19A6B0CB276B}" srcOrd="6" destOrd="0" parTransId="{ECFA0F25-9685-461E-949C-8908D13E57A8}" sibTransId="{AED356BE-DAD9-41C7-8264-6C1D1A53AD4F}"/>
    <dgm:cxn modelId="{36971873-4963-2B44-8B52-47DFC00729CC}" srcId="{09BD31B0-6B05-D34B-91C5-EAA422F8D1FF}" destId="{29337E65-C599-5D4B-B1C6-BF8E0356FB4C}" srcOrd="2" destOrd="0" parTransId="{DB8C87F5-25AF-1B43-96D5-7D22F74EAAA6}" sibTransId="{C1AAF4C8-3C78-EB4C-B802-733A37123A59}"/>
    <dgm:cxn modelId="{F07A8B85-DF36-4840-A6F4-5946B59CB6B0}" srcId="{09BD31B0-6B05-D34B-91C5-EAA422F8D1FF}" destId="{6F767BDB-0DDF-744B-82F7-F61322927201}" srcOrd="5" destOrd="0" parTransId="{F0DD7924-B497-D241-9BBE-C59DE2B9CAA0}" sibTransId="{7BCEB755-703D-B142-B4E0-B0726FDAAF9E}"/>
    <dgm:cxn modelId="{E0DDC271-2913-6341-82F7-3E3C134B1A45}" type="presOf" srcId="{29337E65-C599-5D4B-B1C6-BF8E0356FB4C}" destId="{B16B6974-AF50-CD40-9A43-8460074CC0EA}" srcOrd="0" destOrd="0" presId="urn:microsoft.com/office/officeart/2005/8/layout/default"/>
    <dgm:cxn modelId="{CB4130CE-3006-4FC0-B292-CBC614F1F8C4}" srcId="{09BD31B0-6B05-D34B-91C5-EAA422F8D1FF}" destId="{D286700C-C9B2-458E-8BB1-E1CD5C03F8DF}" srcOrd="9" destOrd="0" parTransId="{669D104E-B48F-4B25-9492-57E5EE181A67}" sibTransId="{A61DB4AB-C58C-48D5-A459-C79FB072625E}"/>
    <dgm:cxn modelId="{BB4DDAF0-B385-264B-ADB0-067EF9CC649F}" type="presOf" srcId="{09BD31B0-6B05-D34B-91C5-EAA422F8D1FF}" destId="{99D21585-2F6B-C648-AF6D-ADE7EF45A493}" srcOrd="0" destOrd="0" presId="urn:microsoft.com/office/officeart/2005/8/layout/default"/>
    <dgm:cxn modelId="{62C58CE4-46CE-6046-B41D-F0E91BD72EDB}" type="presParOf" srcId="{99D21585-2F6B-C648-AF6D-ADE7EF45A493}" destId="{7CA55737-DF9D-2D40-BC46-E020A0D9B00E}" srcOrd="0" destOrd="0" presId="urn:microsoft.com/office/officeart/2005/8/layout/default"/>
    <dgm:cxn modelId="{B6DED170-D07B-BD45-AF5C-F44CDD50BD88}" type="presParOf" srcId="{99D21585-2F6B-C648-AF6D-ADE7EF45A493}" destId="{C3549CD6-268C-8C4B-BA8D-C73977AA6957}" srcOrd="1" destOrd="0" presId="urn:microsoft.com/office/officeart/2005/8/layout/default"/>
    <dgm:cxn modelId="{7F4E85B4-74E8-8C48-8733-773994F6681C}" type="presParOf" srcId="{99D21585-2F6B-C648-AF6D-ADE7EF45A493}" destId="{5C76EE8B-4161-5B4F-851C-B54C0D89F751}" srcOrd="2" destOrd="0" presId="urn:microsoft.com/office/officeart/2005/8/layout/default"/>
    <dgm:cxn modelId="{A34A2950-7F49-0046-A502-327513C3CC55}" type="presParOf" srcId="{99D21585-2F6B-C648-AF6D-ADE7EF45A493}" destId="{B36ACC86-7836-464A-8928-EFFCF7D8CD78}" srcOrd="3" destOrd="0" presId="urn:microsoft.com/office/officeart/2005/8/layout/default"/>
    <dgm:cxn modelId="{3AF4D3EC-462F-7E4E-B1C7-283D6EC59C0D}" type="presParOf" srcId="{99D21585-2F6B-C648-AF6D-ADE7EF45A493}" destId="{B16B6974-AF50-CD40-9A43-8460074CC0EA}" srcOrd="4" destOrd="0" presId="urn:microsoft.com/office/officeart/2005/8/layout/default"/>
    <dgm:cxn modelId="{A09577BB-CA7A-2046-8C14-8BBF93E89AEF}" type="presParOf" srcId="{99D21585-2F6B-C648-AF6D-ADE7EF45A493}" destId="{73DB914B-CE70-614D-8DEE-CD1AA4D79B04}" srcOrd="5" destOrd="0" presId="urn:microsoft.com/office/officeart/2005/8/layout/default"/>
    <dgm:cxn modelId="{212D83E5-5EBD-C046-ACEA-AE3E2D797921}" type="presParOf" srcId="{99D21585-2F6B-C648-AF6D-ADE7EF45A493}" destId="{C6834F1A-B405-CE4C-B09D-F30C41FDC957}" srcOrd="6" destOrd="0" presId="urn:microsoft.com/office/officeart/2005/8/layout/default"/>
    <dgm:cxn modelId="{9567AA1F-9AE8-8C41-B58C-3B4DC2B19CB0}" type="presParOf" srcId="{99D21585-2F6B-C648-AF6D-ADE7EF45A493}" destId="{4A53AC2E-B4C8-2847-9BDC-C22888E159BA}" srcOrd="7" destOrd="0" presId="urn:microsoft.com/office/officeart/2005/8/layout/default"/>
    <dgm:cxn modelId="{88DE3EB1-F7AA-C645-8479-7E280CAB5DC3}" type="presParOf" srcId="{99D21585-2F6B-C648-AF6D-ADE7EF45A493}" destId="{38C224F8-B686-7B49-98A2-00ACAFC1DFC5}" srcOrd="8" destOrd="0" presId="urn:microsoft.com/office/officeart/2005/8/layout/default"/>
    <dgm:cxn modelId="{59DEA4EA-5D68-EE42-8D5B-B31B32AA8AEC}" type="presParOf" srcId="{99D21585-2F6B-C648-AF6D-ADE7EF45A493}" destId="{276676EB-0860-E448-91CE-DB30EA45BACB}" srcOrd="9" destOrd="0" presId="urn:microsoft.com/office/officeart/2005/8/layout/default"/>
    <dgm:cxn modelId="{F843478F-979A-7044-8477-2597738EE8CC}" type="presParOf" srcId="{99D21585-2F6B-C648-AF6D-ADE7EF45A493}" destId="{937083B6-BB52-8E46-A657-A0800F95094F}" srcOrd="10" destOrd="0" presId="urn:microsoft.com/office/officeart/2005/8/layout/default"/>
    <dgm:cxn modelId="{867F9347-7C99-41B2-8905-FED7BC2383F1}" type="presParOf" srcId="{99D21585-2F6B-C648-AF6D-ADE7EF45A493}" destId="{92E1329F-57CF-4D67-B980-BF6737310044}" srcOrd="11" destOrd="0" presId="urn:microsoft.com/office/officeart/2005/8/layout/default"/>
    <dgm:cxn modelId="{AE2D0F16-67B4-41B7-8D62-BA866A202B53}" type="presParOf" srcId="{99D21585-2F6B-C648-AF6D-ADE7EF45A493}" destId="{7DE7F3C8-97D6-4156-B999-32B369D4779D}" srcOrd="12" destOrd="0" presId="urn:microsoft.com/office/officeart/2005/8/layout/default"/>
    <dgm:cxn modelId="{4A4371D2-5490-43E1-8887-7DFDD9E6CC52}" type="presParOf" srcId="{99D21585-2F6B-C648-AF6D-ADE7EF45A493}" destId="{042B02D6-8A90-4312-843D-FF028FCAF6CF}" srcOrd="13" destOrd="0" presId="urn:microsoft.com/office/officeart/2005/8/layout/default"/>
    <dgm:cxn modelId="{56AEBFCC-8E88-4211-832E-56369ECD3939}" type="presParOf" srcId="{99D21585-2F6B-C648-AF6D-ADE7EF45A493}" destId="{3C4393FD-E04C-4660-90E1-867FABD00EC7}" srcOrd="14" destOrd="0" presId="urn:microsoft.com/office/officeart/2005/8/layout/default"/>
    <dgm:cxn modelId="{89216E11-01E6-4180-8F5F-45DE2C485620}" type="presParOf" srcId="{99D21585-2F6B-C648-AF6D-ADE7EF45A493}" destId="{88051683-95F8-48CC-8F86-7F2A89537B58}" srcOrd="15" destOrd="0" presId="urn:microsoft.com/office/officeart/2005/8/layout/default"/>
    <dgm:cxn modelId="{4A221ECC-BBEF-40D8-ABAB-787CAEBD76B3}" type="presParOf" srcId="{99D21585-2F6B-C648-AF6D-ADE7EF45A493}" destId="{CA1F4794-38D6-4C6F-B9D2-FAD3BBF2FE2B}" srcOrd="16" destOrd="0" presId="urn:microsoft.com/office/officeart/2005/8/layout/default"/>
    <dgm:cxn modelId="{7435CE90-727F-4725-B6B9-777AFA370615}" type="presParOf" srcId="{99D21585-2F6B-C648-AF6D-ADE7EF45A493}" destId="{B397724B-F737-4B20-A7F5-0CD08909070B}" srcOrd="17" destOrd="0" presId="urn:microsoft.com/office/officeart/2005/8/layout/default"/>
    <dgm:cxn modelId="{F01C26E1-F087-42AD-867C-581226FD3A31}" type="presParOf" srcId="{99D21585-2F6B-C648-AF6D-ADE7EF45A493}" destId="{92C730D0-3BD6-4D75-9D38-176E8F0CC45F}" srcOrd="18" destOrd="0" presId="urn:microsoft.com/office/officeart/2005/8/layout/default"/>
    <dgm:cxn modelId="{CC58F859-21FD-4330-AC90-84FC7519C305}" type="presParOf" srcId="{99D21585-2F6B-C648-AF6D-ADE7EF45A493}" destId="{6AB93A7F-5232-47E9-B6E1-88BC9E6C566B}" srcOrd="19" destOrd="0" presId="urn:microsoft.com/office/officeart/2005/8/layout/default"/>
    <dgm:cxn modelId="{08B23A72-2650-434C-B403-168136D68831}" type="presParOf" srcId="{99D21585-2F6B-C648-AF6D-ADE7EF45A493}" destId="{75974442-2FB6-4F04-8341-56DCAD67ABAB}" srcOrd="20" destOrd="0" presId="urn:microsoft.com/office/officeart/2005/8/layout/default"/>
    <dgm:cxn modelId="{E256B650-E322-479E-A1E4-7D8B3CB4CC64}" type="presParOf" srcId="{99D21585-2F6B-C648-AF6D-ADE7EF45A493}" destId="{A6113953-611C-417F-B429-3839CAE75824}" srcOrd="21" destOrd="0" presId="urn:microsoft.com/office/officeart/2005/8/layout/default"/>
    <dgm:cxn modelId="{AC05C583-7317-4400-8DA5-F839A1C11C0D}" type="presParOf" srcId="{99D21585-2F6B-C648-AF6D-ADE7EF45A493}" destId="{C93CDFEE-8C46-4CE8-AAF2-E8406EDA2FD7}" srcOrd="22" destOrd="0" presId="urn:microsoft.com/office/officeart/2005/8/layout/default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6B050-ACFE-A249-9AC5-01308F5198C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F2E064-5259-614A-B7CB-5D0B8B921A0E}">
      <dgm:prSet phldrT="[Text]"/>
      <dgm:spPr/>
      <dgm:t>
        <a:bodyPr/>
        <a:lstStyle/>
        <a:p>
          <a:r>
            <a:rPr lang="en-US" dirty="0" smtClean="0"/>
            <a:t>Service outlets</a:t>
          </a:r>
          <a:endParaRPr lang="en-US" dirty="0"/>
        </a:p>
      </dgm:t>
    </dgm:pt>
    <dgm:pt modelId="{ABEB99DC-7C37-D04C-A8F8-E138B5F222AE}" type="parTrans" cxnId="{CB872C71-CAC4-C640-8C1F-A4C769CCECB9}">
      <dgm:prSet/>
      <dgm:spPr/>
      <dgm:t>
        <a:bodyPr/>
        <a:lstStyle/>
        <a:p>
          <a:endParaRPr lang="en-US"/>
        </a:p>
      </dgm:t>
    </dgm:pt>
    <dgm:pt modelId="{FE644D58-014E-0E4D-AFEC-8F1CE8C1E2E9}" type="sibTrans" cxnId="{CB872C71-CAC4-C640-8C1F-A4C769CCECB9}">
      <dgm:prSet/>
      <dgm:spPr/>
      <dgm:t>
        <a:bodyPr/>
        <a:lstStyle/>
        <a:p>
          <a:endParaRPr lang="en-US"/>
        </a:p>
      </dgm:t>
    </dgm:pt>
    <dgm:pt modelId="{5B96488B-E988-514F-8C57-8BE7B469C1A3}">
      <dgm:prSet phldrT="[Text]"/>
      <dgm:spPr/>
      <dgm:t>
        <a:bodyPr/>
        <a:lstStyle/>
        <a:p>
          <a:r>
            <a:rPr lang="en-US" dirty="0" smtClean="0"/>
            <a:t>Self-service delivery points</a:t>
          </a:r>
          <a:endParaRPr lang="en-US" dirty="0"/>
        </a:p>
      </dgm:t>
    </dgm:pt>
    <dgm:pt modelId="{6FE877FC-0BD5-304E-B575-E1D443143A81}" type="parTrans" cxnId="{6C45721E-9084-3845-9588-566B26BFBDEA}">
      <dgm:prSet/>
      <dgm:spPr/>
      <dgm:t>
        <a:bodyPr/>
        <a:lstStyle/>
        <a:p>
          <a:endParaRPr lang="en-US"/>
        </a:p>
      </dgm:t>
    </dgm:pt>
    <dgm:pt modelId="{4BF43B05-48F1-6844-A161-2C094AB3ECD8}" type="sibTrans" cxnId="{6C45721E-9084-3845-9588-566B26BFBDEA}">
      <dgm:prSet/>
      <dgm:spPr/>
      <dgm:t>
        <a:bodyPr/>
        <a:lstStyle/>
        <a:p>
          <a:endParaRPr lang="en-US"/>
        </a:p>
      </dgm:t>
    </dgm:pt>
    <dgm:pt modelId="{3A01DA1C-5893-CE47-9A61-69892BE8773A}">
      <dgm:prSet custT="1"/>
      <dgm:spPr/>
      <dgm:t>
        <a:bodyPr/>
        <a:lstStyle/>
        <a:p>
          <a:r>
            <a:rPr lang="en-US" sz="1800" dirty="0" smtClean="0"/>
            <a:t>Messages reach customers through the service delivery environment </a:t>
          </a:r>
        </a:p>
      </dgm:t>
    </dgm:pt>
    <dgm:pt modelId="{D87BAFE7-DB1E-A647-8A4F-648915398F7F}" type="parTrans" cxnId="{10692E39-0C49-2345-9801-1FDFCB6326A6}">
      <dgm:prSet/>
      <dgm:spPr/>
      <dgm:t>
        <a:bodyPr/>
        <a:lstStyle/>
        <a:p>
          <a:endParaRPr lang="en-US"/>
        </a:p>
      </dgm:t>
    </dgm:pt>
    <dgm:pt modelId="{11632FDA-53C9-5D46-A424-C6EBBF443BEF}" type="sibTrans" cxnId="{10692E39-0C49-2345-9801-1FDFCB6326A6}">
      <dgm:prSet/>
      <dgm:spPr/>
      <dgm:t>
        <a:bodyPr/>
        <a:lstStyle/>
        <a:p>
          <a:endParaRPr lang="en-US"/>
        </a:p>
      </dgm:t>
    </dgm:pt>
    <dgm:pt modelId="{1339C22B-3F95-7A40-80A7-24FE2A59380B}">
      <dgm:prSet custT="1"/>
      <dgm:spPr/>
      <dgm:t>
        <a:bodyPr/>
        <a:lstStyle/>
        <a:p>
          <a:r>
            <a:rPr lang="en-US" sz="1800" dirty="0" err="1" smtClean="0"/>
            <a:t>Servicescape</a:t>
          </a:r>
          <a:r>
            <a:rPr lang="en-US" sz="1800" dirty="0" smtClean="0"/>
            <a:t>: Physical design</a:t>
          </a:r>
        </a:p>
      </dgm:t>
    </dgm:pt>
    <dgm:pt modelId="{868BE09E-3833-2C44-A33A-A6B903E43673}" type="parTrans" cxnId="{72DCC43E-7098-FF40-AD5D-7F961542FDCC}">
      <dgm:prSet/>
      <dgm:spPr/>
      <dgm:t>
        <a:bodyPr/>
        <a:lstStyle/>
        <a:p>
          <a:endParaRPr lang="en-US"/>
        </a:p>
      </dgm:t>
    </dgm:pt>
    <dgm:pt modelId="{60AF8D7B-6E58-E54F-83EA-06924EAD152C}" type="sibTrans" cxnId="{72DCC43E-7098-FF40-AD5D-7F961542FDCC}">
      <dgm:prSet/>
      <dgm:spPr/>
      <dgm:t>
        <a:bodyPr/>
        <a:lstStyle/>
        <a:p>
          <a:endParaRPr lang="en-US"/>
        </a:p>
      </dgm:t>
    </dgm:pt>
    <dgm:pt modelId="{83A02336-779C-004B-ABF0-E996FD72C092}">
      <dgm:prSet/>
      <dgm:spPr/>
      <dgm:t>
        <a:bodyPr/>
        <a:lstStyle/>
        <a:p>
          <a:r>
            <a:rPr lang="en-US" smtClean="0"/>
            <a:t>Front-line employees</a:t>
          </a:r>
          <a:endParaRPr lang="en-US" dirty="0" smtClean="0"/>
        </a:p>
      </dgm:t>
    </dgm:pt>
    <dgm:pt modelId="{1B2418DA-DCD5-AC4B-87B7-BDF2744B00BE}" type="parTrans" cxnId="{6C592CCC-C64E-4A4F-9917-DD85BFD8913F}">
      <dgm:prSet/>
      <dgm:spPr/>
      <dgm:t>
        <a:bodyPr/>
        <a:lstStyle/>
        <a:p>
          <a:endParaRPr lang="en-US"/>
        </a:p>
      </dgm:t>
    </dgm:pt>
    <dgm:pt modelId="{005B0667-4E3B-3348-88DD-A940C50EBD14}" type="sibTrans" cxnId="{6C592CCC-C64E-4A4F-9917-DD85BFD8913F}">
      <dgm:prSet/>
      <dgm:spPr/>
      <dgm:t>
        <a:bodyPr/>
        <a:lstStyle/>
        <a:p>
          <a:endParaRPr lang="en-US"/>
        </a:p>
      </dgm:t>
    </dgm:pt>
    <dgm:pt modelId="{C01B33DF-2598-BD41-8D76-590FDBA902A6}">
      <dgm:prSet custT="1"/>
      <dgm:spPr/>
      <dgm:t>
        <a:bodyPr/>
        <a:lstStyle/>
        <a:p>
          <a:r>
            <a:rPr lang="en-US" sz="1800" dirty="0" smtClean="0"/>
            <a:t>Shape customer’s perceptions</a:t>
          </a:r>
        </a:p>
      </dgm:t>
    </dgm:pt>
    <dgm:pt modelId="{C732093B-5731-DD4D-8882-5318E3F6862C}" type="parTrans" cxnId="{559583E6-9B14-7F40-9EF5-B3355798F3E3}">
      <dgm:prSet/>
      <dgm:spPr/>
      <dgm:t>
        <a:bodyPr/>
        <a:lstStyle/>
        <a:p>
          <a:endParaRPr lang="en-US"/>
        </a:p>
      </dgm:t>
    </dgm:pt>
    <dgm:pt modelId="{E5A1E78E-9738-FE41-A384-886E289ED8F6}" type="sibTrans" cxnId="{559583E6-9B14-7F40-9EF5-B3355798F3E3}">
      <dgm:prSet/>
      <dgm:spPr/>
      <dgm:t>
        <a:bodyPr/>
        <a:lstStyle/>
        <a:p>
          <a:endParaRPr lang="en-US"/>
        </a:p>
      </dgm:t>
    </dgm:pt>
    <dgm:pt modelId="{C0862D46-6D01-3D47-B20E-DA7E730B0B95}">
      <dgm:prSet custT="1"/>
      <dgm:spPr/>
      <dgm:t>
        <a:bodyPr/>
        <a:lstStyle/>
        <a:p>
          <a:r>
            <a:rPr lang="en-US" sz="1800" dirty="0" smtClean="0"/>
            <a:t>Cross-selling of additional services</a:t>
          </a:r>
          <a:endParaRPr lang="en-US" sz="1800" dirty="0"/>
        </a:p>
      </dgm:t>
    </dgm:pt>
    <dgm:pt modelId="{8710B11E-56CF-904C-B406-130CE11E143F}" type="parTrans" cxnId="{72A75B2C-6D84-0C46-B154-7E32B5A3C5AE}">
      <dgm:prSet/>
      <dgm:spPr/>
      <dgm:t>
        <a:bodyPr/>
        <a:lstStyle/>
        <a:p>
          <a:endParaRPr lang="en-US"/>
        </a:p>
      </dgm:t>
    </dgm:pt>
    <dgm:pt modelId="{F2809567-8F3D-B942-BDF8-A82787A217AF}" type="sibTrans" cxnId="{72A75B2C-6D84-0C46-B154-7E32B5A3C5AE}">
      <dgm:prSet/>
      <dgm:spPr/>
      <dgm:t>
        <a:bodyPr/>
        <a:lstStyle/>
        <a:p>
          <a:endParaRPr lang="en-US"/>
        </a:p>
      </dgm:t>
    </dgm:pt>
    <dgm:pt modelId="{D2D7C2CF-AB7E-3245-9BB3-1D2BF21761B9}">
      <dgm:prSet/>
      <dgm:spPr/>
      <dgm:t>
        <a:bodyPr/>
        <a:lstStyle/>
        <a:p>
          <a:r>
            <a:rPr lang="en-US" dirty="0" smtClean="0"/>
            <a:t>ATM, vending machines and websites</a:t>
          </a:r>
        </a:p>
      </dgm:t>
    </dgm:pt>
    <dgm:pt modelId="{D7282EAE-617E-D444-9984-D12207133965}" type="parTrans" cxnId="{3729E2CE-8172-3541-A066-94961DC16F20}">
      <dgm:prSet/>
      <dgm:spPr/>
      <dgm:t>
        <a:bodyPr/>
        <a:lstStyle/>
        <a:p>
          <a:endParaRPr lang="en-US"/>
        </a:p>
      </dgm:t>
    </dgm:pt>
    <dgm:pt modelId="{E0D0EB1B-9B7A-4E45-9160-C183F81FD6A9}" type="sibTrans" cxnId="{3729E2CE-8172-3541-A066-94961DC16F20}">
      <dgm:prSet/>
      <dgm:spPr/>
      <dgm:t>
        <a:bodyPr/>
        <a:lstStyle/>
        <a:p>
          <a:endParaRPr lang="en-US"/>
        </a:p>
      </dgm:t>
    </dgm:pt>
    <dgm:pt modelId="{2C63F1DE-6506-EC4E-8084-DE8EC6F081FF}">
      <dgm:prSet/>
      <dgm:spPr/>
      <dgm:t>
        <a:bodyPr/>
        <a:lstStyle/>
        <a:p>
          <a:r>
            <a:rPr lang="en-US" dirty="0" smtClean="0"/>
            <a:t>Require clear signage and instructions on how to use the service</a:t>
          </a:r>
          <a:endParaRPr lang="en-US" dirty="0"/>
        </a:p>
      </dgm:t>
    </dgm:pt>
    <dgm:pt modelId="{75D1CE6F-61CF-F546-99CE-8F0AC25497DC}" type="parTrans" cxnId="{6EFB63B3-50F9-724A-B8EC-2903A5D5B666}">
      <dgm:prSet/>
      <dgm:spPr/>
      <dgm:t>
        <a:bodyPr/>
        <a:lstStyle/>
        <a:p>
          <a:endParaRPr lang="en-US"/>
        </a:p>
      </dgm:t>
    </dgm:pt>
    <dgm:pt modelId="{BAAE5ADE-7FD3-3A47-9F4C-E66BC9A9516F}" type="sibTrans" cxnId="{6EFB63B3-50F9-724A-B8EC-2903A5D5B666}">
      <dgm:prSet/>
      <dgm:spPr/>
      <dgm:t>
        <a:bodyPr/>
        <a:lstStyle/>
        <a:p>
          <a:endParaRPr lang="en-US"/>
        </a:p>
      </dgm:t>
    </dgm:pt>
    <dgm:pt modelId="{9806D87A-D063-6F49-A077-F16693E5F26D}">
      <dgm:prSet/>
      <dgm:spPr/>
      <dgm:t>
        <a:bodyPr/>
        <a:lstStyle/>
        <a:p>
          <a:r>
            <a:rPr lang="en-US" smtClean="0"/>
            <a:t>Customer training</a:t>
          </a:r>
          <a:endParaRPr lang="en-US" dirty="0"/>
        </a:p>
      </dgm:t>
    </dgm:pt>
    <dgm:pt modelId="{1F2E438B-346C-A94A-8419-822DC44829FF}" type="parTrans" cxnId="{FCF0FEBB-43ED-FF41-8E8C-C596898DAE3D}">
      <dgm:prSet/>
      <dgm:spPr/>
      <dgm:t>
        <a:bodyPr/>
        <a:lstStyle/>
        <a:p>
          <a:endParaRPr lang="en-US"/>
        </a:p>
      </dgm:t>
    </dgm:pt>
    <dgm:pt modelId="{CBC8E29D-44DF-904B-8AC3-C26B60A5B935}" type="sibTrans" cxnId="{FCF0FEBB-43ED-FF41-8E8C-C596898DAE3D}">
      <dgm:prSet/>
      <dgm:spPr/>
      <dgm:t>
        <a:bodyPr/>
        <a:lstStyle/>
        <a:p>
          <a:endParaRPr lang="en-US"/>
        </a:p>
      </dgm:t>
    </dgm:pt>
    <dgm:pt modelId="{D12E765E-30D6-F647-9834-2518939E26F1}">
      <dgm:prSet/>
      <dgm:spPr/>
      <dgm:t>
        <a:bodyPr/>
        <a:lstStyle/>
        <a:p>
          <a:r>
            <a:rPr lang="en-US" smtClean="0"/>
            <a:t>Familiarize customers with service product and teach them how to use it to their best advantage</a:t>
          </a:r>
          <a:endParaRPr lang="en-US" dirty="0"/>
        </a:p>
      </dgm:t>
    </dgm:pt>
    <dgm:pt modelId="{BA025717-07C6-084D-9EC6-2E8124230E00}" type="parTrans" cxnId="{B68573F8-E730-6F4D-B6E1-051F065D49CF}">
      <dgm:prSet/>
      <dgm:spPr/>
      <dgm:t>
        <a:bodyPr/>
        <a:lstStyle/>
        <a:p>
          <a:endParaRPr lang="en-US"/>
        </a:p>
      </dgm:t>
    </dgm:pt>
    <dgm:pt modelId="{4F5C6A14-EE0F-514F-95A5-AF541A3CE9B3}" type="sibTrans" cxnId="{B68573F8-E730-6F4D-B6E1-051F065D49CF}">
      <dgm:prSet/>
      <dgm:spPr/>
      <dgm:t>
        <a:bodyPr/>
        <a:lstStyle/>
        <a:p>
          <a:endParaRPr lang="en-US"/>
        </a:p>
      </dgm:t>
    </dgm:pt>
    <dgm:pt modelId="{39E5F502-0CC9-6D40-9114-C4CAB4BC404D}">
      <dgm:prSet custT="1"/>
      <dgm:spPr/>
      <dgm:t>
        <a:bodyPr/>
        <a:lstStyle/>
        <a:p>
          <a:r>
            <a:rPr lang="en-US" sz="1800" dirty="0" smtClean="0"/>
            <a:t>Delivers supplementary services</a:t>
          </a:r>
        </a:p>
      </dgm:t>
    </dgm:pt>
    <dgm:pt modelId="{DC012036-B7FD-C942-BB55-1DC2645509C5}" type="parTrans" cxnId="{EA06A8D1-E56E-EA45-A58B-805CEE4A4C25}">
      <dgm:prSet/>
      <dgm:spPr/>
      <dgm:t>
        <a:bodyPr/>
        <a:lstStyle/>
        <a:p>
          <a:endParaRPr lang="en-US"/>
        </a:p>
      </dgm:t>
    </dgm:pt>
    <dgm:pt modelId="{E5EB1CAE-A403-694A-9891-E1D726824477}" type="sibTrans" cxnId="{EA06A8D1-E56E-EA45-A58B-805CEE4A4C25}">
      <dgm:prSet/>
      <dgm:spPr/>
      <dgm:t>
        <a:bodyPr/>
        <a:lstStyle/>
        <a:p>
          <a:endParaRPr lang="en-US"/>
        </a:p>
      </dgm:t>
    </dgm:pt>
    <dgm:pt modelId="{A273B5AA-6CD1-184F-BD84-24444E21F48E}" type="pres">
      <dgm:prSet presAssocID="{3406B050-ACFE-A249-9AC5-01308F5198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0F92124-1396-4848-A049-A1A66B6AEDB8}" type="pres">
      <dgm:prSet presAssocID="{1BF2E064-5259-614A-B7CB-5D0B8B921A0E}" presName="linNode" presStyleCnt="0"/>
      <dgm:spPr/>
    </dgm:pt>
    <dgm:pt modelId="{8CF4D73C-CC49-DD4B-BA42-97DAFE8FD94A}" type="pres">
      <dgm:prSet presAssocID="{1BF2E064-5259-614A-B7CB-5D0B8B921A0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9082A-0980-7F49-8298-6748ADCE46BC}" type="pres">
      <dgm:prSet presAssocID="{1BF2E064-5259-614A-B7CB-5D0B8B921A0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FC7D-A1F9-FE4E-AA02-C61E8B82271C}" type="pres">
      <dgm:prSet presAssocID="{FE644D58-014E-0E4D-AFEC-8F1CE8C1E2E9}" presName="spacing" presStyleCnt="0"/>
      <dgm:spPr/>
    </dgm:pt>
    <dgm:pt modelId="{8F791D9A-52F2-D740-B562-B06D7788305C}" type="pres">
      <dgm:prSet presAssocID="{83A02336-779C-004B-ABF0-E996FD72C092}" presName="linNode" presStyleCnt="0"/>
      <dgm:spPr/>
    </dgm:pt>
    <dgm:pt modelId="{A2BA46E9-964D-6C41-8CC1-3789D66771E0}" type="pres">
      <dgm:prSet presAssocID="{83A02336-779C-004B-ABF0-E996FD72C09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D922E-DBD3-B042-8370-4CBAB14CB603}" type="pres">
      <dgm:prSet presAssocID="{83A02336-779C-004B-ABF0-E996FD72C09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E3EA0-DD67-E748-9F47-0A9B35FD7B53}" type="pres">
      <dgm:prSet presAssocID="{005B0667-4E3B-3348-88DD-A940C50EBD14}" presName="spacing" presStyleCnt="0"/>
      <dgm:spPr/>
    </dgm:pt>
    <dgm:pt modelId="{484CE312-42B9-7141-97B4-FFE337383595}" type="pres">
      <dgm:prSet presAssocID="{5B96488B-E988-514F-8C57-8BE7B469C1A3}" presName="linNode" presStyleCnt="0"/>
      <dgm:spPr/>
    </dgm:pt>
    <dgm:pt modelId="{E1C90B41-B1F1-254F-A15C-D005689ADF5B}" type="pres">
      <dgm:prSet presAssocID="{5B96488B-E988-514F-8C57-8BE7B469C1A3}" presName="parentShp" presStyleLbl="node1" presStyleIdx="2" presStyleCnt="4" custLinFactNeighborX="-28241" custLinFactNeighborY="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E3C75-F0D9-7B4A-A2E5-1FB3B059EB5D}" type="pres">
      <dgm:prSet presAssocID="{5B96488B-E988-514F-8C57-8BE7B469C1A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78FED-C1FB-C34D-8030-29C1AD217855}" type="pres">
      <dgm:prSet presAssocID="{4BF43B05-48F1-6844-A161-2C094AB3ECD8}" presName="spacing" presStyleCnt="0"/>
      <dgm:spPr/>
    </dgm:pt>
    <dgm:pt modelId="{E13F1A45-8BB0-D84E-85F0-E37BBB1C2877}" type="pres">
      <dgm:prSet presAssocID="{9806D87A-D063-6F49-A077-F16693E5F26D}" presName="linNode" presStyleCnt="0"/>
      <dgm:spPr/>
    </dgm:pt>
    <dgm:pt modelId="{D202207D-F8FC-274B-9C13-8E46962DB942}" type="pres">
      <dgm:prSet presAssocID="{9806D87A-D063-6F49-A077-F16693E5F2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509D3-391B-B24B-BB54-6227A135AA6C}" type="pres">
      <dgm:prSet presAssocID="{9806D87A-D063-6F49-A077-F16693E5F2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06A8D1-E56E-EA45-A58B-805CEE4A4C25}" srcId="{83A02336-779C-004B-ABF0-E996FD72C092}" destId="{39E5F502-0CC9-6D40-9114-C4CAB4BC404D}" srcOrd="1" destOrd="0" parTransId="{DC012036-B7FD-C942-BB55-1DC2645509C5}" sibTransId="{E5EB1CAE-A403-694A-9891-E1D726824477}"/>
    <dgm:cxn modelId="{72A75B2C-6D84-0C46-B154-7E32B5A3C5AE}" srcId="{83A02336-779C-004B-ABF0-E996FD72C092}" destId="{C0862D46-6D01-3D47-B20E-DA7E730B0B95}" srcOrd="2" destOrd="0" parTransId="{8710B11E-56CF-904C-B406-130CE11E143F}" sibTransId="{F2809567-8F3D-B942-BDF8-A82787A217AF}"/>
    <dgm:cxn modelId="{559583E6-9B14-7F40-9EF5-B3355798F3E3}" srcId="{83A02336-779C-004B-ABF0-E996FD72C092}" destId="{C01B33DF-2598-BD41-8D76-590FDBA902A6}" srcOrd="0" destOrd="0" parTransId="{C732093B-5731-DD4D-8882-5318E3F6862C}" sibTransId="{E5A1E78E-9738-FE41-A384-886E289ED8F6}"/>
    <dgm:cxn modelId="{08A1B55B-423E-9641-82F9-A28501EB9944}" type="presOf" srcId="{C0862D46-6D01-3D47-B20E-DA7E730B0B95}" destId="{5BFD922E-DBD3-B042-8370-4CBAB14CB603}" srcOrd="0" destOrd="2" presId="urn:microsoft.com/office/officeart/2005/8/layout/vList6"/>
    <dgm:cxn modelId="{FCF0FEBB-43ED-FF41-8E8C-C596898DAE3D}" srcId="{3406B050-ACFE-A249-9AC5-01308F5198C4}" destId="{9806D87A-D063-6F49-A077-F16693E5F26D}" srcOrd="3" destOrd="0" parTransId="{1F2E438B-346C-A94A-8419-822DC44829FF}" sibTransId="{CBC8E29D-44DF-904B-8AC3-C26B60A5B935}"/>
    <dgm:cxn modelId="{9CD5576D-6741-B140-B8F8-6668CDE4499C}" type="presOf" srcId="{3A01DA1C-5893-CE47-9A61-69892BE8773A}" destId="{9BC9082A-0980-7F49-8298-6748ADCE46BC}" srcOrd="0" destOrd="0" presId="urn:microsoft.com/office/officeart/2005/8/layout/vList6"/>
    <dgm:cxn modelId="{6C162AB0-39B9-4146-96C7-598291D08619}" type="presOf" srcId="{C01B33DF-2598-BD41-8D76-590FDBA902A6}" destId="{5BFD922E-DBD3-B042-8370-4CBAB14CB603}" srcOrd="0" destOrd="0" presId="urn:microsoft.com/office/officeart/2005/8/layout/vList6"/>
    <dgm:cxn modelId="{72DCC43E-7098-FF40-AD5D-7F961542FDCC}" srcId="{1BF2E064-5259-614A-B7CB-5D0B8B921A0E}" destId="{1339C22B-3F95-7A40-80A7-24FE2A59380B}" srcOrd="1" destOrd="0" parTransId="{868BE09E-3833-2C44-A33A-A6B903E43673}" sibTransId="{60AF8D7B-6E58-E54F-83EA-06924EAD152C}"/>
    <dgm:cxn modelId="{B68573F8-E730-6F4D-B6E1-051F065D49CF}" srcId="{9806D87A-D063-6F49-A077-F16693E5F26D}" destId="{D12E765E-30D6-F647-9834-2518939E26F1}" srcOrd="0" destOrd="0" parTransId="{BA025717-07C6-084D-9EC6-2E8124230E00}" sibTransId="{4F5C6A14-EE0F-514F-95A5-AF541A3CE9B3}"/>
    <dgm:cxn modelId="{57715585-191E-954C-91F9-BF7D06305DDB}" type="presOf" srcId="{1339C22B-3F95-7A40-80A7-24FE2A59380B}" destId="{9BC9082A-0980-7F49-8298-6748ADCE46BC}" srcOrd="0" destOrd="1" presId="urn:microsoft.com/office/officeart/2005/8/layout/vList6"/>
    <dgm:cxn modelId="{BA166478-B9E4-0E49-AA5D-BAE0523E631D}" type="presOf" srcId="{D12E765E-30D6-F647-9834-2518939E26F1}" destId="{E85509D3-391B-B24B-BB54-6227A135AA6C}" srcOrd="0" destOrd="0" presId="urn:microsoft.com/office/officeart/2005/8/layout/vList6"/>
    <dgm:cxn modelId="{3729E2CE-8172-3541-A066-94961DC16F20}" srcId="{5B96488B-E988-514F-8C57-8BE7B469C1A3}" destId="{D2D7C2CF-AB7E-3245-9BB3-1D2BF21761B9}" srcOrd="0" destOrd="0" parTransId="{D7282EAE-617E-D444-9984-D12207133965}" sibTransId="{E0D0EB1B-9B7A-4E45-9160-C183F81FD6A9}"/>
    <dgm:cxn modelId="{DEFB7DD9-2A06-5643-B97C-566A7E47CA14}" type="presOf" srcId="{2C63F1DE-6506-EC4E-8084-DE8EC6F081FF}" destId="{3DCE3C75-F0D9-7B4A-A2E5-1FB3B059EB5D}" srcOrd="0" destOrd="1" presId="urn:microsoft.com/office/officeart/2005/8/layout/vList6"/>
    <dgm:cxn modelId="{5A250D55-88E5-0C44-BC79-0B93ED791BE1}" type="presOf" srcId="{83A02336-779C-004B-ABF0-E996FD72C092}" destId="{A2BA46E9-964D-6C41-8CC1-3789D66771E0}" srcOrd="0" destOrd="0" presId="urn:microsoft.com/office/officeart/2005/8/layout/vList6"/>
    <dgm:cxn modelId="{6EFB63B3-50F9-724A-B8EC-2903A5D5B666}" srcId="{5B96488B-E988-514F-8C57-8BE7B469C1A3}" destId="{2C63F1DE-6506-EC4E-8084-DE8EC6F081FF}" srcOrd="1" destOrd="0" parTransId="{75D1CE6F-61CF-F546-99CE-8F0AC25497DC}" sibTransId="{BAAE5ADE-7FD3-3A47-9F4C-E66BC9A9516F}"/>
    <dgm:cxn modelId="{927C4D3B-8D6A-104C-BCFA-30445D292D49}" type="presOf" srcId="{D2D7C2CF-AB7E-3245-9BB3-1D2BF21761B9}" destId="{3DCE3C75-F0D9-7B4A-A2E5-1FB3B059EB5D}" srcOrd="0" destOrd="0" presId="urn:microsoft.com/office/officeart/2005/8/layout/vList6"/>
    <dgm:cxn modelId="{AD812420-E40D-2547-9B3F-8EF6ED4712E7}" type="presOf" srcId="{5B96488B-E988-514F-8C57-8BE7B469C1A3}" destId="{E1C90B41-B1F1-254F-A15C-D005689ADF5B}" srcOrd="0" destOrd="0" presId="urn:microsoft.com/office/officeart/2005/8/layout/vList6"/>
    <dgm:cxn modelId="{035B0D68-3F9E-234C-A6D9-398D25A83645}" type="presOf" srcId="{9806D87A-D063-6F49-A077-F16693E5F26D}" destId="{D202207D-F8FC-274B-9C13-8E46962DB942}" srcOrd="0" destOrd="0" presId="urn:microsoft.com/office/officeart/2005/8/layout/vList6"/>
    <dgm:cxn modelId="{4D75E756-D594-3D4C-BEC2-7E339DFC4483}" type="presOf" srcId="{3406B050-ACFE-A249-9AC5-01308F5198C4}" destId="{A273B5AA-6CD1-184F-BD84-24444E21F48E}" srcOrd="0" destOrd="0" presId="urn:microsoft.com/office/officeart/2005/8/layout/vList6"/>
    <dgm:cxn modelId="{64CC052C-4CF9-BC45-816C-EF007B622871}" type="presOf" srcId="{1BF2E064-5259-614A-B7CB-5D0B8B921A0E}" destId="{8CF4D73C-CC49-DD4B-BA42-97DAFE8FD94A}" srcOrd="0" destOrd="0" presId="urn:microsoft.com/office/officeart/2005/8/layout/vList6"/>
    <dgm:cxn modelId="{54B4B031-175A-1B4A-8D8D-1B466010CC06}" type="presOf" srcId="{39E5F502-0CC9-6D40-9114-C4CAB4BC404D}" destId="{5BFD922E-DBD3-B042-8370-4CBAB14CB603}" srcOrd="0" destOrd="1" presId="urn:microsoft.com/office/officeart/2005/8/layout/vList6"/>
    <dgm:cxn modelId="{6C592CCC-C64E-4A4F-9917-DD85BFD8913F}" srcId="{3406B050-ACFE-A249-9AC5-01308F5198C4}" destId="{83A02336-779C-004B-ABF0-E996FD72C092}" srcOrd="1" destOrd="0" parTransId="{1B2418DA-DCD5-AC4B-87B7-BDF2744B00BE}" sibTransId="{005B0667-4E3B-3348-88DD-A940C50EBD14}"/>
    <dgm:cxn modelId="{10692E39-0C49-2345-9801-1FDFCB6326A6}" srcId="{1BF2E064-5259-614A-B7CB-5D0B8B921A0E}" destId="{3A01DA1C-5893-CE47-9A61-69892BE8773A}" srcOrd="0" destOrd="0" parTransId="{D87BAFE7-DB1E-A647-8A4F-648915398F7F}" sibTransId="{11632FDA-53C9-5D46-A424-C6EBBF443BEF}"/>
    <dgm:cxn modelId="{CB872C71-CAC4-C640-8C1F-A4C769CCECB9}" srcId="{3406B050-ACFE-A249-9AC5-01308F5198C4}" destId="{1BF2E064-5259-614A-B7CB-5D0B8B921A0E}" srcOrd="0" destOrd="0" parTransId="{ABEB99DC-7C37-D04C-A8F8-E138B5F222AE}" sibTransId="{FE644D58-014E-0E4D-AFEC-8F1CE8C1E2E9}"/>
    <dgm:cxn modelId="{6C45721E-9084-3845-9588-566B26BFBDEA}" srcId="{3406B050-ACFE-A249-9AC5-01308F5198C4}" destId="{5B96488B-E988-514F-8C57-8BE7B469C1A3}" srcOrd="2" destOrd="0" parTransId="{6FE877FC-0BD5-304E-B575-E1D443143A81}" sibTransId="{4BF43B05-48F1-6844-A161-2C094AB3ECD8}"/>
    <dgm:cxn modelId="{0241EDC7-C2AE-D84D-BD9B-830FE1D568E9}" type="presParOf" srcId="{A273B5AA-6CD1-184F-BD84-24444E21F48E}" destId="{10F92124-1396-4848-A049-A1A66B6AEDB8}" srcOrd="0" destOrd="0" presId="urn:microsoft.com/office/officeart/2005/8/layout/vList6"/>
    <dgm:cxn modelId="{A7C09711-2D30-BA42-806E-954CD4C3D28B}" type="presParOf" srcId="{10F92124-1396-4848-A049-A1A66B6AEDB8}" destId="{8CF4D73C-CC49-DD4B-BA42-97DAFE8FD94A}" srcOrd="0" destOrd="0" presId="urn:microsoft.com/office/officeart/2005/8/layout/vList6"/>
    <dgm:cxn modelId="{DF95C7DC-3EE4-FA42-944F-A987F165A108}" type="presParOf" srcId="{10F92124-1396-4848-A049-A1A66B6AEDB8}" destId="{9BC9082A-0980-7F49-8298-6748ADCE46BC}" srcOrd="1" destOrd="0" presId="urn:microsoft.com/office/officeart/2005/8/layout/vList6"/>
    <dgm:cxn modelId="{AA67D0C3-4B99-4349-86F2-EB78A27196A4}" type="presParOf" srcId="{A273B5AA-6CD1-184F-BD84-24444E21F48E}" destId="{7451FC7D-A1F9-FE4E-AA02-C61E8B82271C}" srcOrd="1" destOrd="0" presId="urn:microsoft.com/office/officeart/2005/8/layout/vList6"/>
    <dgm:cxn modelId="{2442D652-DC67-204E-ADAA-CFAA3E10D1C9}" type="presParOf" srcId="{A273B5AA-6CD1-184F-BD84-24444E21F48E}" destId="{8F791D9A-52F2-D740-B562-B06D7788305C}" srcOrd="2" destOrd="0" presId="urn:microsoft.com/office/officeart/2005/8/layout/vList6"/>
    <dgm:cxn modelId="{C666193F-578E-0444-B0CA-C297EC25532A}" type="presParOf" srcId="{8F791D9A-52F2-D740-B562-B06D7788305C}" destId="{A2BA46E9-964D-6C41-8CC1-3789D66771E0}" srcOrd="0" destOrd="0" presId="urn:microsoft.com/office/officeart/2005/8/layout/vList6"/>
    <dgm:cxn modelId="{1DC75392-D874-2A49-BA9D-76D99C0E5382}" type="presParOf" srcId="{8F791D9A-52F2-D740-B562-B06D7788305C}" destId="{5BFD922E-DBD3-B042-8370-4CBAB14CB603}" srcOrd="1" destOrd="0" presId="urn:microsoft.com/office/officeart/2005/8/layout/vList6"/>
    <dgm:cxn modelId="{B223508E-6D13-7E49-B1E3-61BE2184A96E}" type="presParOf" srcId="{A273B5AA-6CD1-184F-BD84-24444E21F48E}" destId="{95FE3EA0-DD67-E748-9F47-0A9B35FD7B53}" srcOrd="3" destOrd="0" presId="urn:microsoft.com/office/officeart/2005/8/layout/vList6"/>
    <dgm:cxn modelId="{F41114E1-CEB7-A448-A4AE-6A25F494B9DF}" type="presParOf" srcId="{A273B5AA-6CD1-184F-BD84-24444E21F48E}" destId="{484CE312-42B9-7141-97B4-FFE337383595}" srcOrd="4" destOrd="0" presId="urn:microsoft.com/office/officeart/2005/8/layout/vList6"/>
    <dgm:cxn modelId="{0A494415-A15D-3544-A241-C802FEFDFC7A}" type="presParOf" srcId="{484CE312-42B9-7141-97B4-FFE337383595}" destId="{E1C90B41-B1F1-254F-A15C-D005689ADF5B}" srcOrd="0" destOrd="0" presId="urn:microsoft.com/office/officeart/2005/8/layout/vList6"/>
    <dgm:cxn modelId="{BA5C7C4B-1777-834D-B4E0-40EFFF4DD3B0}" type="presParOf" srcId="{484CE312-42B9-7141-97B4-FFE337383595}" destId="{3DCE3C75-F0D9-7B4A-A2E5-1FB3B059EB5D}" srcOrd="1" destOrd="0" presId="urn:microsoft.com/office/officeart/2005/8/layout/vList6"/>
    <dgm:cxn modelId="{5BCF6AF3-F0F4-1248-B4AE-581811152CEE}" type="presParOf" srcId="{A273B5AA-6CD1-184F-BD84-24444E21F48E}" destId="{E4978FED-C1FB-C34D-8030-29C1AD217855}" srcOrd="5" destOrd="0" presId="urn:microsoft.com/office/officeart/2005/8/layout/vList6"/>
    <dgm:cxn modelId="{03CA3551-0BAF-3B48-8E83-4F98143D46DE}" type="presParOf" srcId="{A273B5AA-6CD1-184F-BD84-24444E21F48E}" destId="{E13F1A45-8BB0-D84E-85F0-E37BBB1C2877}" srcOrd="6" destOrd="0" presId="urn:microsoft.com/office/officeart/2005/8/layout/vList6"/>
    <dgm:cxn modelId="{B3926F5C-69A5-A941-8A71-64CCBD097418}" type="presParOf" srcId="{E13F1A45-8BB0-D84E-85F0-E37BBB1C2877}" destId="{D202207D-F8FC-274B-9C13-8E46962DB942}" srcOrd="0" destOrd="0" presId="urn:microsoft.com/office/officeart/2005/8/layout/vList6"/>
    <dgm:cxn modelId="{305C0401-D655-4F43-813D-78BADEDBDB63}" type="presParOf" srcId="{E13F1A45-8BB0-D84E-85F0-E37BBB1C2877}" destId="{E85509D3-391B-B24B-BB54-6227A135AA6C}" srcOrd="1" destOrd="0" presId="urn:microsoft.com/office/officeart/2005/8/layout/vList6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55737-DF9D-2D40-BC46-E020A0D9B00E}">
      <dsp:nvSpPr>
        <dsp:cNvPr id="0" name=""/>
        <dsp:cNvSpPr/>
      </dsp:nvSpPr>
      <dsp:spPr>
        <a:xfrm>
          <a:off x="2812" y="511671"/>
          <a:ext cx="2231528" cy="13389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Create memorable images of specific companies and their brands</a:t>
          </a:r>
          <a:endParaRPr lang="en-US" sz="1300" kern="1200" dirty="0"/>
        </a:p>
      </dsp:txBody>
      <dsp:txXfrm>
        <a:off x="2812" y="511671"/>
        <a:ext cx="2231528" cy="1338917"/>
      </dsp:txXfrm>
    </dsp:sp>
    <dsp:sp modelId="{5C76EE8B-4161-5B4F-851C-B54C0D89F751}">
      <dsp:nvSpPr>
        <dsp:cNvPr id="0" name=""/>
        <dsp:cNvSpPr/>
      </dsp:nvSpPr>
      <dsp:spPr>
        <a:xfrm>
          <a:off x="2457494" y="511671"/>
          <a:ext cx="2231528" cy="1338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Build awareness and interest for unfamiliar service</a:t>
          </a:r>
          <a:endParaRPr lang="en-US" sz="1300" kern="1200" dirty="0"/>
        </a:p>
      </dsp:txBody>
      <dsp:txXfrm>
        <a:off x="2457494" y="511671"/>
        <a:ext cx="2231528" cy="1338917"/>
      </dsp:txXfrm>
    </dsp:sp>
    <dsp:sp modelId="{B16B6974-AF50-CD40-9A43-8460074CC0EA}">
      <dsp:nvSpPr>
        <dsp:cNvPr id="0" name=""/>
        <dsp:cNvSpPr/>
      </dsp:nvSpPr>
      <dsp:spPr>
        <a:xfrm>
          <a:off x="4912176" y="511671"/>
          <a:ext cx="2231528" cy="13389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Compare service favorably with competitors’ offerings</a:t>
          </a:r>
          <a:endParaRPr lang="en-US" sz="1300" kern="1200" dirty="0" smtClean="0"/>
        </a:p>
      </dsp:txBody>
      <dsp:txXfrm>
        <a:off x="4912176" y="511671"/>
        <a:ext cx="2231528" cy="1338917"/>
      </dsp:txXfrm>
    </dsp:sp>
    <dsp:sp modelId="{C6834F1A-B405-CE4C-B09D-F30C41FDC957}">
      <dsp:nvSpPr>
        <dsp:cNvPr id="0" name=""/>
        <dsp:cNvSpPr/>
      </dsp:nvSpPr>
      <dsp:spPr>
        <a:xfrm>
          <a:off x="7366858" y="511671"/>
          <a:ext cx="2231528" cy="13389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Build preference by communicating strengths and benefits</a:t>
          </a:r>
          <a:endParaRPr lang="en-US" sz="1300" kern="1200" dirty="0"/>
        </a:p>
      </dsp:txBody>
      <dsp:txXfrm>
        <a:off x="7366858" y="511671"/>
        <a:ext cx="2231528" cy="1338917"/>
      </dsp:txXfrm>
    </dsp:sp>
    <dsp:sp modelId="{38C224F8-B686-7B49-98A2-00ACAFC1DFC5}">
      <dsp:nvSpPr>
        <dsp:cNvPr id="0" name=""/>
        <dsp:cNvSpPr/>
      </dsp:nvSpPr>
      <dsp:spPr>
        <a:xfrm>
          <a:off x="2812" y="2073741"/>
          <a:ext cx="2231528" cy="13389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Reposition service relative to competition</a:t>
          </a:r>
          <a:endParaRPr lang="en-US" sz="1300" kern="1200" dirty="0"/>
        </a:p>
      </dsp:txBody>
      <dsp:txXfrm>
        <a:off x="2812" y="2073741"/>
        <a:ext cx="2231528" cy="1338917"/>
      </dsp:txXfrm>
    </dsp:sp>
    <dsp:sp modelId="{937083B6-BB52-8E46-A657-A0800F95094F}">
      <dsp:nvSpPr>
        <dsp:cNvPr id="0" name=""/>
        <dsp:cNvSpPr/>
      </dsp:nvSpPr>
      <dsp:spPr>
        <a:xfrm>
          <a:off x="2457494" y="2073741"/>
          <a:ext cx="2231528" cy="13389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Reduce uncertainty or perceived risk by providing useful info and advice</a:t>
          </a:r>
          <a:endParaRPr lang="en-US" sz="1300" kern="1200" dirty="0"/>
        </a:p>
      </dsp:txBody>
      <dsp:txXfrm>
        <a:off x="2457494" y="2073741"/>
        <a:ext cx="2231528" cy="1338917"/>
      </dsp:txXfrm>
    </dsp:sp>
    <dsp:sp modelId="{7DE7F3C8-97D6-4156-B999-32B369D4779D}">
      <dsp:nvSpPr>
        <dsp:cNvPr id="0" name=""/>
        <dsp:cNvSpPr/>
      </dsp:nvSpPr>
      <dsp:spPr>
        <a:xfrm>
          <a:off x="4912176" y="2073741"/>
          <a:ext cx="2231528" cy="1338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Provide reassurance (e.g., promote service guarantees)</a:t>
          </a:r>
          <a:endParaRPr lang="en-US" sz="1300" kern="1200" dirty="0"/>
        </a:p>
      </dsp:txBody>
      <dsp:txXfrm>
        <a:off x="4912176" y="2073741"/>
        <a:ext cx="2231528" cy="1338917"/>
      </dsp:txXfrm>
    </dsp:sp>
    <dsp:sp modelId="{3C4393FD-E04C-4660-90E1-867FABD00EC7}">
      <dsp:nvSpPr>
        <dsp:cNvPr id="0" name=""/>
        <dsp:cNvSpPr/>
      </dsp:nvSpPr>
      <dsp:spPr>
        <a:xfrm>
          <a:off x="7366858" y="2073741"/>
          <a:ext cx="2231528" cy="13389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Encourage trial by offering promotional incentives</a:t>
          </a:r>
          <a:endParaRPr lang="en-US" sz="1300" kern="1200" dirty="0"/>
        </a:p>
      </dsp:txBody>
      <dsp:txXfrm>
        <a:off x="7366858" y="2073741"/>
        <a:ext cx="2231528" cy="1338917"/>
      </dsp:txXfrm>
    </dsp:sp>
    <dsp:sp modelId="{CA1F4794-38D6-4C6F-B9D2-FAD3BBF2FE2B}">
      <dsp:nvSpPr>
        <dsp:cNvPr id="0" name=""/>
        <dsp:cNvSpPr/>
      </dsp:nvSpPr>
      <dsp:spPr>
        <a:xfrm>
          <a:off x="2812" y="3635811"/>
          <a:ext cx="2231528" cy="13389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Familiarize customers with service processes before use</a:t>
          </a:r>
          <a:endParaRPr lang="en-US" sz="1300" kern="1200" dirty="0"/>
        </a:p>
      </dsp:txBody>
      <dsp:txXfrm>
        <a:off x="2812" y="3635811"/>
        <a:ext cx="2231528" cy="1338917"/>
      </dsp:txXfrm>
    </dsp:sp>
    <dsp:sp modelId="{92C730D0-3BD6-4D75-9D38-176E8F0CC45F}">
      <dsp:nvSpPr>
        <dsp:cNvPr id="0" name=""/>
        <dsp:cNvSpPr/>
      </dsp:nvSpPr>
      <dsp:spPr>
        <a:xfrm>
          <a:off x="2457494" y="3635811"/>
          <a:ext cx="2231528" cy="13389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Teach customers how to use a service to best advantage</a:t>
          </a:r>
          <a:endParaRPr lang="en-US" sz="1300" kern="1200" dirty="0" smtClean="0"/>
        </a:p>
      </dsp:txBody>
      <dsp:txXfrm>
        <a:off x="2457494" y="3635811"/>
        <a:ext cx="2231528" cy="1338917"/>
      </dsp:txXfrm>
    </dsp:sp>
    <dsp:sp modelId="{75974442-2FB6-4F04-8341-56DCAD67ABAB}">
      <dsp:nvSpPr>
        <dsp:cNvPr id="0" name=""/>
        <dsp:cNvSpPr/>
      </dsp:nvSpPr>
      <dsp:spPr>
        <a:xfrm>
          <a:off x="4912176" y="3635811"/>
          <a:ext cx="2231528" cy="13389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Stimulate demand in off-peak, discourage during peak</a:t>
          </a:r>
          <a:endParaRPr lang="en-US" sz="1300" kern="1200" dirty="0"/>
        </a:p>
      </dsp:txBody>
      <dsp:txXfrm>
        <a:off x="4912176" y="3635811"/>
        <a:ext cx="2231528" cy="1338917"/>
      </dsp:txXfrm>
    </dsp:sp>
    <dsp:sp modelId="{C93CDFEE-8C46-4CE8-AAF2-E8406EDA2FD7}">
      <dsp:nvSpPr>
        <dsp:cNvPr id="0" name=""/>
        <dsp:cNvSpPr/>
      </dsp:nvSpPr>
      <dsp:spPr>
        <a:xfrm>
          <a:off x="7366858" y="3635811"/>
          <a:ext cx="2231528" cy="1338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Recognize and reward valued customers and employees</a:t>
          </a:r>
          <a:endParaRPr lang="en-US" sz="1300" kern="1200" dirty="0"/>
        </a:p>
      </dsp:txBody>
      <dsp:txXfrm>
        <a:off x="7366858" y="3635811"/>
        <a:ext cx="2231528" cy="13389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C9082A-0980-7F49-8298-6748ADCE46BC}">
      <dsp:nvSpPr>
        <dsp:cNvPr id="0" name=""/>
        <dsp:cNvSpPr/>
      </dsp:nvSpPr>
      <dsp:spPr>
        <a:xfrm>
          <a:off x="3413760" y="1384"/>
          <a:ext cx="512064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Messages reach customers through the service delivery environment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Servicescape</a:t>
          </a:r>
          <a:r>
            <a:rPr lang="en-US" sz="1800" kern="1200" dirty="0" smtClean="0"/>
            <a:t>: Physical design</a:t>
          </a:r>
        </a:p>
      </dsp:txBody>
      <dsp:txXfrm>
        <a:off x="3413760" y="1384"/>
        <a:ext cx="5120640" cy="1098053"/>
      </dsp:txXfrm>
    </dsp:sp>
    <dsp:sp modelId="{8CF4D73C-CC49-DD4B-BA42-97DAFE8FD94A}">
      <dsp:nvSpPr>
        <dsp:cNvPr id="0" name=""/>
        <dsp:cNvSpPr/>
      </dsp:nvSpPr>
      <dsp:spPr>
        <a:xfrm>
          <a:off x="0" y="1384"/>
          <a:ext cx="3413760" cy="10980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Service outlets</a:t>
          </a:r>
          <a:endParaRPr lang="en-US" sz="3200" kern="1200" dirty="0"/>
        </a:p>
      </dsp:txBody>
      <dsp:txXfrm>
        <a:off x="0" y="1384"/>
        <a:ext cx="3413760" cy="1098053"/>
      </dsp:txXfrm>
    </dsp:sp>
    <dsp:sp modelId="{5BFD922E-DBD3-B042-8370-4CBAB14CB603}">
      <dsp:nvSpPr>
        <dsp:cNvPr id="0" name=""/>
        <dsp:cNvSpPr/>
      </dsp:nvSpPr>
      <dsp:spPr>
        <a:xfrm>
          <a:off x="3413760" y="1209243"/>
          <a:ext cx="512064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Shape customer’s perceptions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Delivers supplementary services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Cross-selling of additional services</a:t>
          </a:r>
          <a:endParaRPr lang="en-US" sz="1800" kern="1200" dirty="0"/>
        </a:p>
      </dsp:txBody>
      <dsp:txXfrm>
        <a:off x="3413760" y="1209243"/>
        <a:ext cx="5120640" cy="1098053"/>
      </dsp:txXfrm>
    </dsp:sp>
    <dsp:sp modelId="{A2BA46E9-964D-6C41-8CC1-3789D66771E0}">
      <dsp:nvSpPr>
        <dsp:cNvPr id="0" name=""/>
        <dsp:cNvSpPr/>
      </dsp:nvSpPr>
      <dsp:spPr>
        <a:xfrm>
          <a:off x="0" y="1209243"/>
          <a:ext cx="3413760" cy="10980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Front-line employees</a:t>
          </a:r>
          <a:endParaRPr lang="en-US" sz="3200" kern="1200" dirty="0" smtClean="0"/>
        </a:p>
      </dsp:txBody>
      <dsp:txXfrm>
        <a:off x="0" y="1209243"/>
        <a:ext cx="3413760" cy="1098053"/>
      </dsp:txXfrm>
    </dsp:sp>
    <dsp:sp modelId="{3DCE3C75-F0D9-7B4A-A2E5-1FB3B059EB5D}">
      <dsp:nvSpPr>
        <dsp:cNvPr id="0" name=""/>
        <dsp:cNvSpPr/>
      </dsp:nvSpPr>
      <dsp:spPr>
        <a:xfrm>
          <a:off x="3413760" y="2417102"/>
          <a:ext cx="512064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ATM, vending machines and websites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Require clear signage and instructions on how to use the service</a:t>
          </a:r>
          <a:endParaRPr lang="en-US" sz="1900" kern="1200" dirty="0"/>
        </a:p>
      </dsp:txBody>
      <dsp:txXfrm>
        <a:off x="3413760" y="2417102"/>
        <a:ext cx="5120640" cy="1098053"/>
      </dsp:txXfrm>
    </dsp:sp>
    <dsp:sp modelId="{E1C90B41-B1F1-254F-A15C-D005689ADF5B}">
      <dsp:nvSpPr>
        <dsp:cNvPr id="0" name=""/>
        <dsp:cNvSpPr/>
      </dsp:nvSpPr>
      <dsp:spPr>
        <a:xfrm>
          <a:off x="0" y="2427457"/>
          <a:ext cx="3413760" cy="10980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Self-service delivery points</a:t>
          </a:r>
          <a:endParaRPr lang="en-US" sz="3200" kern="1200" dirty="0"/>
        </a:p>
      </dsp:txBody>
      <dsp:txXfrm>
        <a:off x="0" y="2427457"/>
        <a:ext cx="3413760" cy="1098053"/>
      </dsp:txXfrm>
    </dsp:sp>
    <dsp:sp modelId="{E85509D3-391B-B24B-BB54-6227A135AA6C}">
      <dsp:nvSpPr>
        <dsp:cNvPr id="0" name=""/>
        <dsp:cNvSpPr/>
      </dsp:nvSpPr>
      <dsp:spPr>
        <a:xfrm>
          <a:off x="3413760" y="3624961"/>
          <a:ext cx="5120640" cy="1098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Familiarize customers with service product and teach them how to use it to their best advantage</a:t>
          </a:r>
          <a:endParaRPr lang="en-US" sz="1900" kern="1200" dirty="0"/>
        </a:p>
      </dsp:txBody>
      <dsp:txXfrm>
        <a:off x="3413760" y="3624961"/>
        <a:ext cx="5120640" cy="1098053"/>
      </dsp:txXfrm>
    </dsp:sp>
    <dsp:sp modelId="{D202207D-F8FC-274B-9C13-8E46962DB942}">
      <dsp:nvSpPr>
        <dsp:cNvPr id="0" name=""/>
        <dsp:cNvSpPr/>
      </dsp:nvSpPr>
      <dsp:spPr>
        <a:xfrm>
          <a:off x="0" y="3624961"/>
          <a:ext cx="3413760" cy="10980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Customer training</a:t>
          </a:r>
          <a:endParaRPr lang="en-US" sz="3200" kern="1200" dirty="0"/>
        </a:p>
      </dsp:txBody>
      <dsp:txXfrm>
        <a:off x="0" y="3624961"/>
        <a:ext cx="3413760" cy="1098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544C651-4F96-4401-9C31-8DAE23F782F9}" type="slidenum">
              <a:rPr lang="en-US"/>
              <a:pPr/>
              <a:t>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7883D87-D78F-46CD-A7DA-3A199A890890}" type="slidenum">
              <a:rPr lang="en-US"/>
              <a:pPr/>
              <a:t>10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F5B609E-FC7F-4123-8C94-FD2D09C556F6}" type="slidenum">
              <a:rPr lang="en-US"/>
              <a:pPr/>
              <a:t>12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1CF52DA-F9DC-4AD9-8D13-182CE70DD3FA}" type="slidenum">
              <a:rPr lang="en-US"/>
              <a:pPr/>
              <a:t>13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8FC1EFB-1525-4EA6-BFD2-F72AA1F9AA8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04C94B7-E533-4887-8BCA-FF5BCFECF97A}" type="slidenum">
              <a:rPr lang="en-US"/>
              <a:pPr/>
              <a:t>15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ABAB5A7-B86D-40D5-9148-9C1F959F90B0}" type="slidenum">
              <a:rPr lang="en-US"/>
              <a:pPr/>
              <a:t>16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C36D7E4-103A-4852-A0D5-71E6F2F40DA5}" type="slidenum">
              <a:rPr lang="en-US"/>
              <a:pPr/>
              <a:t>17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C36D7E4-103A-4852-A0D5-71E6F2F40DA5}" type="slidenum">
              <a:rPr lang="en-US"/>
              <a:pPr/>
              <a:t>18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5D16D75-3CB9-45AD-A5A6-26AE17F10C18}" type="slidenum">
              <a:rPr lang="en-US"/>
              <a:pPr/>
              <a:t>21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C2F9370-4C97-45D9-8955-D2BEC24732FA}" type="slidenum">
              <a:rPr lang="en-US"/>
              <a:pPr/>
              <a:t>22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F5B9861-F387-4427-B2B1-75AFA10810ED}" type="slidenum">
              <a:rPr lang="en-US"/>
              <a:pPr/>
              <a:t>2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C2F9370-4C97-45D9-8955-D2BEC24732FA}" type="slidenum">
              <a:rPr lang="en-US"/>
              <a:pPr/>
              <a:t>23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450585E-7259-4E03-B87A-E237782E9AF0}" type="slidenum">
              <a:rPr lang="en-US"/>
              <a:pPr/>
              <a:t>24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3E8BC3F-EE47-464F-9FD2-DC9D1074DC38}" type="slidenum">
              <a:rPr lang="en-US"/>
              <a:pPr/>
              <a:t>25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C986761-5B48-4398-9F5B-149AE218752A}" type="slidenum">
              <a:rPr lang="en-US"/>
              <a:pPr/>
              <a:t>26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56C43E2-FD84-46BA-9300-57B2D648D4C8}" type="slidenum">
              <a:rPr lang="en-US"/>
              <a:pPr/>
              <a:t>27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9BD1334-E2AC-4938-9097-98ACE51F085B}" type="slidenum">
              <a:rPr lang="en-US"/>
              <a:pPr/>
              <a:t>28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40D19D5-7718-4443-B29F-77BD430D5AED}" type="slidenum">
              <a:rPr lang="en-US"/>
              <a:pPr/>
              <a:t>29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85E6AE0-DB18-46DB-9356-70A134167F7C}" type="slidenum">
              <a:rPr lang="en-US"/>
              <a:pPr/>
              <a:t>30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7C28FED-B56C-4BFC-8D91-4F199426BF83}" type="slidenum">
              <a:rPr lang="en-US"/>
              <a:pPr/>
              <a:t>31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E308D4C-4013-47DB-9A20-9A9F1DAE2CFD}" type="slidenum">
              <a:rPr lang="en-US"/>
              <a:pPr/>
              <a:t>32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92BE4C7-E78D-49FF-BE39-1519376220B9}" type="slidenum">
              <a:rPr lang="en-US"/>
              <a:pPr/>
              <a:t>3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6584977-6765-48FA-B86C-6C731535CE49}" type="slidenum">
              <a:rPr lang="en-US"/>
              <a:pPr/>
              <a:t>33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D88FF5B-CC22-46E1-BEA6-986A92B132DA}" type="slidenum">
              <a:rPr lang="en-US"/>
              <a:pPr/>
              <a:t>34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903ADA1-4CC6-4EA2-BC98-50049B3745FE}" type="slidenum">
              <a:rPr lang="en-US"/>
              <a:pPr/>
              <a:t>35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76AA650-2489-4F4B-9A3F-14CE2B797CEF}" type="slidenum">
              <a:rPr lang="en-US"/>
              <a:pPr/>
              <a:t>36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CD364EF-DE6A-4CB7-95B9-06188CF0C0A1}" type="slidenum">
              <a:rPr lang="en-US"/>
              <a:pPr/>
              <a:t>37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B3B2C91-643F-4A82-8468-F84124C7178C}" type="slidenum">
              <a:rPr lang="en-US"/>
              <a:pPr/>
              <a:t>38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4242211-50A6-4A30-ACBB-F7BA15C1A2B1}" type="slidenum">
              <a:rPr lang="en-US"/>
              <a:pPr/>
              <a:t>4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4971715-E588-4EF6-B105-CE28F0332DA9}" type="slidenum">
              <a:rPr lang="en-US"/>
              <a:pPr/>
              <a:t>5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4861B94-B964-4879-80DB-7E112BBA02D0}" type="slidenum">
              <a:rPr lang="en-US"/>
              <a:pPr/>
              <a:t>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D9514D5-D760-45D7-B233-4223001CC0FB}" type="slidenum">
              <a:rPr lang="en-US"/>
              <a:pPr/>
              <a:t>7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E492B15-656A-4BBF-9409-CC5565B53D00}" type="slidenum">
              <a:rPr lang="en-US"/>
              <a:pPr/>
              <a:t>8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FB2BCFF-3B27-4362-B7BF-A97E169AF53A}" type="slidenum">
              <a:rPr lang="en-US"/>
              <a:pPr/>
              <a:t>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7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9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612" y="1752600"/>
            <a:ext cx="5629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9572731" y="1371600"/>
            <a:ext cx="330094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9572731" y="1447800"/>
            <a:ext cx="330094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3884612" y="1752600"/>
            <a:ext cx="5715000" cy="441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71" name="Rectangle 15"/>
          <p:cNvSpPr>
            <a:spLocks noChangeArrowheads="1"/>
          </p:cNvSpPr>
          <p:nvPr/>
        </p:nvSpPr>
        <p:spPr bwMode="auto">
          <a:xfrm>
            <a:off x="9655254" y="1371600"/>
            <a:ext cx="247571" cy="487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0" y="2362200"/>
            <a:ext cx="4570412" cy="1881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7:</a:t>
            </a:r>
          </a:p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Promoting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Services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	and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Educating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		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Problems of Intangibility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Intangibility creates 4 problems: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Generality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-   Items that comprise a class of objects, persons, or events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Abstractness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 -   No one-to-one correspondence with physical objects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Non-</a:t>
            </a:r>
            <a:r>
              <a:rPr lang="en-US" dirty="0" err="1" smtClean="0"/>
              <a:t>searchability</a:t>
            </a:r>
            <a:endParaRPr lang="en-US" dirty="0" smtClean="0"/>
          </a:p>
          <a:p>
            <a:pPr lvl="2">
              <a:spcBef>
                <a:spcPts val="1200"/>
              </a:spcBef>
            </a:pPr>
            <a:r>
              <a:rPr lang="en-US" dirty="0" smtClean="0"/>
              <a:t>	-   Cannot be searched or inspected before purchase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Mental impalpability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-   Customers find it hard to grasp benefits of complex, 			      multi</a:t>
            </a:r>
            <a:r>
              <a:rPr dirty="0" smtClean="0"/>
              <a:t>-</a:t>
            </a:r>
            <a:r>
              <a:rPr lang="en-US" dirty="0" smtClean="0"/>
              <a:t>dimensional new offerings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 overcome intangibility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tangible cues in advertising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metaphors</a:t>
            </a:r>
          </a:p>
          <a:p>
            <a:r>
              <a:rPr lang="en-US" dirty="0"/>
              <a:t>Tangible metaphors help to communicate benefits of service offerings, e.g</a:t>
            </a:r>
            <a:r>
              <a:rPr lang="en-US" dirty="0" smtClean="0"/>
              <a:t>.</a:t>
            </a:r>
            <a:r>
              <a:rPr dirty="0" smtClean="0"/>
              <a:t>,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Allstate – “You’re in good hands”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Prudential Insurance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en-US" dirty="0" smtClean="0"/>
              <a:t>uses </a:t>
            </a:r>
            <a:r>
              <a:rPr lang="en-US" dirty="0"/>
              <a:t>Rock of Gibraltar as symbol of     corporate strength</a:t>
            </a:r>
          </a:p>
          <a:p>
            <a:r>
              <a:rPr lang="en-US" dirty="0"/>
              <a:t>Metaphors communicate value propositions more dramatically and emphasize key points of difference</a:t>
            </a:r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SG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Problems of Intangibility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25400"/>
            <a:ext cx="7097025" cy="1206500"/>
          </a:xfrm>
        </p:spPr>
        <p:txBody>
          <a:bodyPr/>
          <a:lstStyle/>
          <a:p>
            <a:r>
              <a:rPr lang="en-US" dirty="0"/>
              <a:t>Advertising Strategies for </a:t>
            </a:r>
            <a:br>
              <a:rPr lang="en-US" dirty="0"/>
            </a:br>
            <a:r>
              <a:rPr lang="en-US" dirty="0"/>
              <a:t>Overcoming Intangibility </a:t>
            </a:r>
            <a:endParaRPr lang="en-US" sz="2000" b="0" dirty="0"/>
          </a:p>
        </p:txBody>
      </p:sp>
      <p:pic>
        <p:nvPicPr>
          <p:cNvPr id="7" name="Picture 8" descr="PPT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671061"/>
            <a:ext cx="8915400" cy="4501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Marketing Communications Planning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Checklist: </a:t>
            </a:r>
            <a:r>
              <a:rPr lang="en-US" sz="2700" dirty="0"/>
              <a:t>The “5 Ws” Model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ho is our target audience?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hat do we need to communicate and achieve?</a:t>
            </a:r>
          </a:p>
          <a:p>
            <a:r>
              <a:rPr lang="en-US" dirty="0"/>
              <a:t>Ho</a:t>
            </a:r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 should we communicate this?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here should we communicate this?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hen do communications need to take place?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Audience: 3 Broad Categories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Prospects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Employ traditional communication mix because prospects are not known in advance</a:t>
            </a:r>
          </a:p>
          <a:p>
            <a:pPr>
              <a:spcBef>
                <a:spcPct val="50000"/>
              </a:spcBef>
            </a:pPr>
            <a:r>
              <a:rPr lang="en-US" dirty="0"/>
              <a:t>Users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More cost effective channels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dirty="0" smtClean="0"/>
              <a:t>z</a:t>
            </a:r>
            <a:r>
              <a:rPr lang="en-US" dirty="0" err="1" smtClean="0"/>
              <a:t>ed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Employees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Secondary audience for communication </a:t>
            </a:r>
            <a:r>
              <a:rPr lang="en-US" dirty="0" smtClean="0"/>
              <a:t>campaigns</a:t>
            </a:r>
            <a:endParaRPr lang="en-US" dirty="0"/>
          </a:p>
          <a:p>
            <a:pPr marL="1077913" lvl="1" indent="-546100">
              <a:spcBef>
                <a:spcPts val="1200"/>
              </a:spcBef>
            </a:pPr>
            <a:r>
              <a:rPr lang="en-US" dirty="0" smtClean="0"/>
              <a:t>Shape behavior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internal marketing </a:t>
            </a:r>
            <a:r>
              <a:rPr lang="en-US" dirty="0" smtClean="0"/>
              <a:t>campaign using company</a:t>
            </a:r>
            <a:r>
              <a:rPr dirty="0" smtClean="0"/>
              <a:t>-</a:t>
            </a:r>
            <a:r>
              <a:rPr lang="en-US" dirty="0" smtClean="0"/>
              <a:t>specific channels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Settings </a:t>
            </a:r>
            <a:endParaRPr lang="en-US" sz="2000" b="0" dirty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Create memorable images of specific companies and their brands</a:t>
            </a:r>
          </a:p>
          <a:p>
            <a:pPr>
              <a:spcBef>
                <a:spcPts val="1800"/>
              </a:spcBef>
            </a:pPr>
            <a:r>
              <a:rPr lang="en-US" dirty="0"/>
              <a:t>Build </a:t>
            </a:r>
            <a:r>
              <a:rPr lang="en-US" dirty="0" smtClean="0">
                <a:solidFill>
                  <a:srgbClr val="FF6600"/>
                </a:solidFill>
              </a:rPr>
              <a:t>awareness</a:t>
            </a:r>
            <a:r>
              <a:rPr lang="en-US" dirty="0" smtClean="0"/>
              <a:t> and interest </a:t>
            </a:r>
            <a:r>
              <a:rPr lang="en-US" dirty="0"/>
              <a:t>for unfamiliar </a:t>
            </a:r>
            <a:r>
              <a:rPr lang="en-US" dirty="0" smtClean="0"/>
              <a:t>service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Compare service favorably with competitors’ </a:t>
            </a:r>
            <a:r>
              <a:rPr lang="en-US" dirty="0" smtClean="0"/>
              <a:t>offerings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Build </a:t>
            </a:r>
            <a:r>
              <a:rPr lang="en-US" dirty="0"/>
              <a:t>preference </a:t>
            </a:r>
            <a:r>
              <a:rPr lang="en-US" dirty="0" smtClean="0"/>
              <a:t>by communicating strengths </a:t>
            </a:r>
            <a:r>
              <a:rPr lang="en-US" dirty="0"/>
              <a:t>and benefits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Reposition </a:t>
            </a:r>
            <a:r>
              <a:rPr lang="en-US" dirty="0"/>
              <a:t>service relative to competition</a:t>
            </a:r>
          </a:p>
          <a:p>
            <a:pPr marL="450850" indent="-450850" defTabSz="914400">
              <a:spcBef>
                <a:spcPts val="1800"/>
              </a:spcBef>
              <a:tabLst/>
            </a:pPr>
            <a:r>
              <a:rPr lang="en-US" dirty="0"/>
              <a:t>Reduce </a:t>
            </a:r>
            <a:r>
              <a:rPr lang="en-US" dirty="0" smtClean="0"/>
              <a:t>uncertainty or perceived </a:t>
            </a:r>
            <a:r>
              <a:rPr lang="en-US" dirty="0"/>
              <a:t>risk by providing useful info and advice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</a:t>
            </a:r>
            <a:r>
              <a:rPr lang="en-US" sz="2700" dirty="0" smtClean="0"/>
              <a:t>Settings</a:t>
            </a:r>
            <a:endParaRPr lang="en-US" sz="2000" b="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Provide reassurance (e.g., promote service guarantees)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Encourage </a:t>
            </a:r>
            <a:r>
              <a:rPr lang="en-US" dirty="0"/>
              <a:t>trial by offering promotional incentives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Familiarize </a:t>
            </a:r>
            <a:r>
              <a:rPr lang="en-US" dirty="0"/>
              <a:t>customers with service processes before use</a:t>
            </a:r>
          </a:p>
          <a:p>
            <a:pPr>
              <a:spcBef>
                <a:spcPts val="1800"/>
              </a:spcBef>
            </a:pPr>
            <a:r>
              <a:rPr lang="en-US" dirty="0"/>
              <a:t>Teach customers how to use a service to best </a:t>
            </a:r>
            <a:r>
              <a:rPr lang="en-US" dirty="0" smtClean="0"/>
              <a:t>advantage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Stimulate demand in off-peak, discourage during peak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Recognize and reward valued customers and employees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</a:t>
            </a:r>
            <a:r>
              <a:rPr lang="en-US" sz="2700" dirty="0" smtClean="0"/>
              <a:t>Settings</a:t>
            </a:r>
            <a:endParaRPr lang="en-US" sz="2000" b="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0812" y="1371600"/>
          <a:ext cx="9601200" cy="5486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Marketing Communications Mix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Overview of Chapter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35909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  <a:ln/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Role of Marketing Communications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Challenges of Services Communications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Marketing Communications Planning</a:t>
            </a: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Marketing </a:t>
            </a:r>
            <a:r>
              <a:rPr lang="en-US" dirty="0"/>
              <a:t>Communications </a:t>
            </a:r>
            <a:r>
              <a:rPr lang="en-US" dirty="0" smtClean="0"/>
              <a:t>Mix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Role of Corporate Design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Integrating Marketing Communications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Communications Mix </a:t>
            </a:r>
            <a:br>
              <a:rPr lang="en-US" dirty="0" smtClean="0"/>
            </a:br>
            <a:r>
              <a:rPr lang="en-US" dirty="0" smtClean="0"/>
              <a:t>for Services</a:t>
            </a:r>
            <a:endParaRPr lang="en-SG" dirty="0"/>
          </a:p>
        </p:txBody>
      </p:sp>
      <p:pic>
        <p:nvPicPr>
          <p:cNvPr id="5" name="Picture 103" descr="PP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33512"/>
            <a:ext cx="9372600" cy="5043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Messages Received by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Audience</a:t>
            </a:r>
            <a:endParaRPr lang="en-US" sz="2000" b="0" dirty="0"/>
          </a:p>
        </p:txBody>
      </p:sp>
      <p:sp>
        <p:nvSpPr>
          <p:cNvPr id="612399" name="Rectangle 47"/>
          <p:cNvSpPr>
            <a:spLocks noChangeArrowheads="1"/>
          </p:cNvSpPr>
          <p:nvPr/>
        </p:nvSpPr>
        <p:spPr bwMode="auto">
          <a:xfrm>
            <a:off x="74612" y="6385744"/>
            <a:ext cx="746198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Source: Adapted from a diagram by Adrian Palmer, 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Principles of Services Marketing, 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London: McGraw-Hill,4th ed., 2005, p. 397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 </a:t>
            </a:r>
          </a:p>
        </p:txBody>
      </p:sp>
      <p:pic>
        <p:nvPicPr>
          <p:cNvPr id="45" name="Picture 44" descr="PPT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86" y="2133600"/>
            <a:ext cx="8508826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Marketing </a:t>
            </a:r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3212" y="1402180"/>
          <a:ext cx="9372600" cy="50748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3352800"/>
                <a:gridCol w="3276600"/>
              </a:tblGrid>
              <a:tr h="356663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1159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Advertising: </a:t>
                      </a:r>
                      <a:r>
                        <a:rPr lang="en-US" dirty="0" smtClean="0"/>
                        <a:t>Done via media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 awareness, inform, persuade, and remind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Needs to be unique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dirty="0" smtClean="0"/>
                        <a:t>less than half of all ads generate a positive </a:t>
                      </a:r>
                      <a:r>
                        <a:rPr lang="en-US" dirty="0" err="1" smtClean="0"/>
                        <a:t>ROI</a:t>
                      </a:r>
                      <a:endParaRPr lang="en-US" dirty="0"/>
                    </a:p>
                  </a:txBody>
                  <a:tcPr/>
                </a:tc>
              </a:tr>
              <a:tr h="1426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 relations: </a:t>
                      </a:r>
                      <a:r>
                        <a:rPr lang="en-US" dirty="0" smtClean="0"/>
                        <a:t>Efforts to stimulate positive interest through third parties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Builds reputation and credibility</a:t>
                      </a:r>
                      <a:r>
                        <a:rPr lang="en-US" baseline="0" dirty="0" smtClean="0"/>
                        <a:t> to s</a:t>
                      </a:r>
                      <a:r>
                        <a:rPr lang="en-US" dirty="0" smtClean="0"/>
                        <a:t>ecure an image conducive to conduct business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Form relationships with its employees, customers, and the community</a:t>
                      </a:r>
                    </a:p>
                  </a:txBody>
                  <a:tcPr/>
                </a:tc>
              </a:tr>
              <a:tr h="2123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Direct Marketing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such as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ail, e-mail</a:t>
                      </a:r>
                      <a:r>
                        <a:rPr lang="en-US" baseline="0" dirty="0" smtClean="0"/>
                        <a:t> &amp;</a:t>
                      </a:r>
                      <a:r>
                        <a:rPr lang="en-US" dirty="0" smtClean="0"/>
                        <a:t> text messages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personalized messages to highly targeted micro-segments; use</a:t>
                      </a:r>
                      <a:r>
                        <a:rPr lang="en-US" baseline="0" dirty="0" smtClean="0"/>
                        <a:t> permission marketing where customers </a:t>
                      </a:r>
                      <a:r>
                        <a:rPr lang="en-US" dirty="0" smtClean="0"/>
                        <a:t>“raise their hands” and agree to learn more about a company and its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Advance in on-demand technologies (e.g.,</a:t>
                      </a:r>
                      <a:r>
                        <a:rPr lang="en-US" baseline="0" dirty="0" smtClean="0"/>
                        <a:t> spam filters, cookie busters, pop-up blockers) </a:t>
                      </a:r>
                      <a:r>
                        <a:rPr lang="en-US" dirty="0" smtClean="0"/>
                        <a:t>empower consumers to decide how and when they prefer to be reached, and by whom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Marketing </a:t>
            </a:r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9412" y="1447801"/>
          <a:ext cx="9296400" cy="488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1800"/>
                <a:gridCol w="2743200"/>
                <a:gridCol w="3581400"/>
              </a:tblGrid>
              <a:tr h="359526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170775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Sales Promotion: </a:t>
                      </a:r>
                      <a:r>
                        <a:rPr lang="en-US" sz="1800" dirty="0" smtClean="0"/>
                        <a:t>Communication attached to an incentive that is specific to a period of time, price, or customer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en-US" sz="1800" dirty="0" smtClean="0"/>
                        <a:t>Generate</a:t>
                      </a:r>
                      <a:r>
                        <a:rPr lang="en-US" sz="1800" baseline="0" dirty="0" smtClean="0"/>
                        <a:t> attention and s</a:t>
                      </a:r>
                      <a:r>
                        <a:rPr lang="en-US" sz="1800" dirty="0" smtClean="0"/>
                        <a:t>peed up introduction and acceptance of new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Motivating customers to use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 service sooner, in greater volume, or more frequently</a:t>
                      </a:r>
                      <a:r>
                        <a:rPr lang="en-US" sz="1800" baseline="0" dirty="0" smtClean="0"/>
                        <a:t> especially </a:t>
                      </a:r>
                      <a:r>
                        <a:rPr lang="en-US" sz="1800" dirty="0" smtClean="0"/>
                        <a:t>during periods when demand would be weak</a:t>
                      </a:r>
                    </a:p>
                  </a:txBody>
                  <a:tcPr/>
                </a:tc>
              </a:tr>
              <a:tr h="15250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Personal Selling: </a:t>
                      </a:r>
                      <a:r>
                        <a:rPr lang="en-US" dirty="0" smtClean="0"/>
                        <a:t>Common in b2b and infrequently purchased services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Educate customers and promote preferences for particular brand or product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marketing strategies based on account management programs </a:t>
                      </a:r>
                      <a:r>
                        <a:rPr lang="en-US" baseline="0" dirty="0" smtClean="0"/>
                        <a:t>incur high staffing costs; telemarketing is a lower cost alternative</a:t>
                      </a:r>
                      <a:endParaRPr lang="en-US" dirty="0"/>
                    </a:p>
                  </a:txBody>
                  <a:tcPr/>
                </a:tc>
              </a:tr>
              <a:tr h="12844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Trade Shows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 extensive media coverage with many prospective buyers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Opportunity to learn about latest offerings from wide array of suppliers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Marketing Offers Powerful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Supplement traditional marketing channels at a reasonable cost</a:t>
            </a:r>
          </a:p>
          <a:p>
            <a:r>
              <a:rPr lang="en-US" dirty="0" smtClean="0"/>
              <a:t>Part of an integrated, well-designed communications strategy</a:t>
            </a:r>
          </a:p>
          <a:p>
            <a:r>
              <a:rPr lang="en-US" dirty="0" smtClean="0"/>
              <a:t>Can market through the company’s own website or through online advertising</a:t>
            </a:r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Design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numCol="2"/>
          <a:lstStyle/>
          <a:p>
            <a:r>
              <a:rPr lang="en-US" sz="2200" dirty="0" smtClean="0"/>
              <a:t>Used for a variety of communication tasks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Promoting consumer awareness and interest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Providing information and consultation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Facilitating 2-way communication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Stimulating product trial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Enabling customers to place orders</a:t>
            </a:r>
          </a:p>
          <a:p>
            <a:endParaRPr lang="en-US" sz="2200" dirty="0" smtClean="0"/>
          </a:p>
          <a:p>
            <a:r>
              <a:rPr lang="en-US" sz="2200" dirty="0" smtClean="0"/>
              <a:t>Design </a:t>
            </a:r>
            <a:r>
              <a:rPr lang="en-US" sz="2200" dirty="0"/>
              <a:t>should address attributes that affect website “stickiness”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High in quality content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Ease of use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Quick to download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Frequency of update</a:t>
            </a:r>
          </a:p>
          <a:p>
            <a:r>
              <a:rPr lang="en-US" sz="2200" dirty="0"/>
              <a:t>Memorable Web address helps attract visitors to the site</a:t>
            </a:r>
          </a:p>
          <a:p>
            <a:pPr lvl="1">
              <a:spcBef>
                <a:spcPts val="120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Advertising on Internet:</a:t>
            </a:r>
            <a:br>
              <a:rPr lang="en-US" smtClean="0"/>
            </a:br>
            <a:r>
              <a:rPr lang="en-US" smtClean="0"/>
              <a:t>Banner Advertising</a:t>
            </a: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Banner Advertising: Placing advertising banners and buttons on portals such as Yahoo and other firms’ website</a:t>
            </a:r>
            <a:r>
              <a:rPr dirty="0" smtClean="0"/>
              <a:t>s</a:t>
            </a:r>
            <a:r>
              <a:rPr lang="en-US" dirty="0" smtClean="0"/>
              <a:t> to draw online traffic to own site</a:t>
            </a:r>
          </a:p>
          <a:p>
            <a:r>
              <a:rPr lang="en-US" sz="2200" dirty="0" smtClean="0"/>
              <a:t>Easy </a:t>
            </a:r>
            <a:r>
              <a:rPr lang="en-US" sz="2200" dirty="0"/>
              <a:t>for advertisers to measure how many visits to its own website are generated by click-</a:t>
            </a:r>
            <a:r>
              <a:rPr lang="en-US" sz="2200" dirty="0" err="1"/>
              <a:t>throughs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Limitations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Obtaining many exposures</a:t>
            </a:r>
            <a:r>
              <a:rPr lang="en-US" sz="1800" dirty="0" smtClean="0"/>
              <a:t> does </a:t>
            </a:r>
            <a:r>
              <a:rPr lang="en-US" sz="1800" dirty="0"/>
              <a:t>not necessarily lead to increase in awareness, preference, or sales</a:t>
            </a:r>
            <a:endParaRPr lang="en-US" sz="1800" dirty="0" smtClean="0"/>
          </a:p>
          <a:p>
            <a:pPr lvl="1">
              <a:spcBef>
                <a:spcPts val="1200"/>
              </a:spcBef>
            </a:pPr>
            <a:r>
              <a:rPr lang="en-US" sz="1800" dirty="0"/>
              <a:t>F</a:t>
            </a:r>
            <a:r>
              <a:rPr lang="en-US" sz="1800" dirty="0" smtClean="0"/>
              <a:t>raudulent click</a:t>
            </a:r>
            <a:r>
              <a:rPr sz="1800" dirty="0" smtClean="0"/>
              <a:t>-</a:t>
            </a:r>
            <a:r>
              <a:rPr lang="en-US" sz="1800" dirty="0" err="1" smtClean="0"/>
              <a:t>throughs</a:t>
            </a:r>
            <a:r>
              <a:rPr lang="en-US" sz="1800" dirty="0" smtClean="0"/>
              <a:t> </a:t>
            </a:r>
            <a:r>
              <a:rPr lang="en-US" sz="1800" dirty="0"/>
              <a:t>designed to boost apparent effectiveness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Advertising on Internet:</a:t>
            </a:r>
            <a:br>
              <a:rPr lang="en-US" smtClean="0"/>
            </a:br>
            <a:r>
              <a:rPr lang="en-US" smtClean="0"/>
              <a:t>Search Engine Advertising 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Engine Advertising (Reverse broadcast network): search engines let advertisers know exactly what consumer wants through their keyword search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arget relevant messages directly to desired consumers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dvertising options:</a:t>
            </a:r>
          </a:p>
          <a:p>
            <a:pPr lvl="1"/>
            <a:r>
              <a:rPr lang="en-US" sz="1800" dirty="0" smtClean="0"/>
              <a:t>Pay for targeted placement of ads to relevant keyword searches</a:t>
            </a:r>
          </a:p>
          <a:p>
            <a:pPr lvl="1"/>
            <a:r>
              <a:rPr lang="en-US" sz="1800" dirty="0" smtClean="0"/>
              <a:t>Sponsor a short text message with a click-through link</a:t>
            </a:r>
          </a:p>
          <a:p>
            <a:pPr lvl="1"/>
            <a:r>
              <a:rPr lang="en-US" sz="1800" dirty="0" smtClean="0"/>
              <a:t>Buy top rankings in the display of search results</a:t>
            </a:r>
          </a:p>
          <a:p>
            <a:r>
              <a:rPr lang="en-US" sz="2200" dirty="0" smtClean="0"/>
              <a:t>E.g.</a:t>
            </a:r>
            <a:r>
              <a:rPr sz="2200" dirty="0" smtClean="0"/>
              <a:t>,</a:t>
            </a:r>
            <a:r>
              <a:rPr lang="en-US" sz="2200" dirty="0" smtClean="0"/>
              <a:t> Google – The New Online Marketing Powerhouse via </a:t>
            </a:r>
            <a:r>
              <a:rPr lang="en-US" sz="2200" dirty="0" err="1" smtClean="0"/>
              <a:t>Adsense</a:t>
            </a:r>
            <a:r>
              <a:rPr lang="en-US" sz="2200" dirty="0" smtClean="0"/>
              <a:t> and </a:t>
            </a:r>
            <a:r>
              <a:rPr lang="en-US" sz="2200" dirty="0" err="1" smtClean="0"/>
              <a:t>Adwords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Transmitted through </a:t>
            </a:r>
            <a:br>
              <a:rPr lang="en-US" dirty="0"/>
            </a:br>
            <a:r>
              <a:rPr lang="en-US" dirty="0"/>
              <a:t>Service Delivery Channels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4212" y="1676400"/>
          <a:ext cx="85344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Originating from Outside the Organization 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Word of Mouth (WOM)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Recommendations from other customers viewed as more credible</a:t>
            </a:r>
          </a:p>
          <a:p>
            <a:r>
              <a:rPr lang="en-US" dirty="0" smtClean="0"/>
              <a:t>Strategies to stimulate positive WOM: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Creating exciting promotions that get people talking about firm’s great service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Offering promotions that encourage customers to persuade others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Developing referral incentive schemes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Referencing other purchasers and knowledgeable individuals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Presenting and publicizing testimonials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Marketing Communications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Originating from Outside the Organization 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Blogs – A new type of online WOM</a:t>
            </a:r>
          </a:p>
          <a:p>
            <a:r>
              <a:rPr lang="en-US" dirty="0" smtClean="0"/>
              <a:t>Twitter </a:t>
            </a:r>
          </a:p>
          <a:p>
            <a:r>
              <a:rPr lang="en-US" dirty="0" smtClean="0"/>
              <a:t>Media Coverage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Compares, contrasts service offerings from competing organizations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Advice on “best buys”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Issues in Communication</a:t>
            </a:r>
            <a:endParaRPr lang="en-US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Poor internal communications between operations and marketing personnel concerning level of service performance</a:t>
            </a:r>
          </a:p>
          <a:p>
            <a:r>
              <a:rPr lang="en-US" dirty="0" smtClean="0"/>
              <a:t>Deliberately </a:t>
            </a:r>
            <a:r>
              <a:rPr lang="en-US" dirty="0"/>
              <a:t>exaggerated promises to secure </a:t>
            </a:r>
            <a:r>
              <a:rPr lang="en-US" dirty="0" smtClean="0"/>
              <a:t>sales</a:t>
            </a:r>
          </a:p>
          <a:p>
            <a:r>
              <a:rPr lang="en-US" dirty="0" smtClean="0"/>
              <a:t>Deceptive promotions</a:t>
            </a:r>
          </a:p>
          <a:p>
            <a:r>
              <a:rPr lang="en-US" dirty="0" smtClean="0"/>
              <a:t>Unwanted intrusion by aggressive marketers into people’s personal lives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Corporate Design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Corporate Design </a:t>
            </a:r>
            <a:endParaRPr lang="en-US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Many service firms employ a unified and distinctive visual appearance for all tangible elements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Logos, uniforms, physical facilities</a:t>
            </a:r>
          </a:p>
          <a:p>
            <a:r>
              <a:rPr lang="en-US" dirty="0" smtClean="0"/>
              <a:t>Provide a recognizable theme linking all the firm’s operations use of physical evidence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BP’s bright green</a:t>
            </a:r>
            <a:r>
              <a:rPr dirty="0" smtClean="0"/>
              <a:t> </a:t>
            </a:r>
            <a:r>
              <a:rPr lang="en-US" dirty="0" smtClean="0"/>
              <a:t>and yellow service stations</a:t>
            </a:r>
          </a:p>
          <a:p>
            <a:r>
              <a:rPr lang="en-US" dirty="0" smtClean="0"/>
              <a:t>Use of trademarked symbol as primary logo, with name secondary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McDonald’s “Golden Arches”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Corporate Design  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International companies need to select designs carefully to avoid conveying a culturally inappropriate message</a:t>
            </a:r>
          </a:p>
          <a:p>
            <a:r>
              <a:rPr lang="en-US" dirty="0" smtClean="0"/>
              <a:t>Easily recognizable corporate symbols important for international marketers in markets where: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Local language is not written in Roman Script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Significant portion of population is illiterate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FedEx: Use of Company Name In </a:t>
            </a:r>
            <a:br>
              <a:rPr lang="en-US" smtClean="0"/>
            </a:br>
            <a:r>
              <a:rPr lang="en-US" smtClean="0"/>
              <a:t>Corporate Design</a:t>
            </a:r>
            <a:endParaRPr lang="en-US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1219200"/>
          </a:xfrm>
        </p:spPr>
        <p:txBody>
          <a:bodyPr/>
          <a:lstStyle/>
          <a:p>
            <a:r>
              <a:rPr lang="en-US" sz="2200" dirty="0" smtClean="0"/>
              <a:t>Created “FedEx Family of companies” consisting of </a:t>
            </a:r>
            <a:r>
              <a:rPr lang="en-US" sz="2200" dirty="0" err="1" smtClean="0"/>
              <a:t>subbrands</a:t>
            </a:r>
            <a:r>
              <a:rPr lang="en-US" sz="2200" dirty="0" smtClean="0"/>
              <a:t> for different services; carried its positive FedEx Express image to other, often low cost services.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212" y="2819400"/>
            <a:ext cx="9372600" cy="16619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Express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Ground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Home Delivery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Freight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Custom Critical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Supply Chain Services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Kinko’s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03213" y="4800600"/>
            <a:ext cx="937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Each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subbrand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has different color scheme for second word to create differentiation for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subbrands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, e.g.,  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Express is red/orange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Ground is green</a:t>
            </a:r>
            <a:endParaRPr kumimoji="0" lang="en-SG" sz="1800" b="1" i="0" u="none" strike="noStrike" kern="0" cap="none" spc="0" normalizeH="0" baseline="0" noProof="0" dirty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Integrated Marketing Communications Strategy</a:t>
            </a:r>
            <a:endParaRPr 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4951411" y="1600200"/>
            <a:ext cx="4724401" cy="4800600"/>
          </a:xfrm>
        </p:spPr>
        <p:txBody>
          <a:bodyPr/>
          <a:lstStyle/>
          <a:p>
            <a:r>
              <a:rPr lang="en-US" dirty="0" smtClean="0"/>
              <a:t>IMC ties together and reinforces all communications to deliver a strong brand identity</a:t>
            </a:r>
          </a:p>
          <a:p>
            <a:r>
              <a:rPr lang="en-US" dirty="0" smtClean="0"/>
              <a:t>Communications in different media should form part of a single, overall message about the service firm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g07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2" y="1600200"/>
            <a:ext cx="3276600" cy="459722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Marketing communications adds value through its content</a:t>
            </a:r>
          </a:p>
          <a:p>
            <a:r>
              <a:rPr lang="en-US" dirty="0" smtClean="0"/>
              <a:t>Overcome problems of </a:t>
            </a:r>
            <a:r>
              <a:rPr dirty="0" smtClean="0"/>
              <a:t>intangibility – use </a:t>
            </a:r>
            <a:r>
              <a:rPr lang="en-US" dirty="0" smtClean="0"/>
              <a:t>metaphors to communicate value proposition</a:t>
            </a:r>
          </a:p>
          <a:p>
            <a:r>
              <a:rPr lang="en-US" dirty="0" smtClean="0"/>
              <a:t>Communication planning involves knowing (5Ws)</a:t>
            </a:r>
          </a:p>
          <a:p>
            <a:r>
              <a:rPr lang="en-US" dirty="0"/>
              <a:t>Marketing communications originate from within the organization through production and marketing channels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Service delivery channels include</a:t>
            </a:r>
          </a:p>
          <a:p>
            <a:pPr lvl="1"/>
            <a:r>
              <a:rPr lang="en-US" dirty="0"/>
              <a:t>Service outlets</a:t>
            </a:r>
          </a:p>
          <a:p>
            <a:pPr lvl="1"/>
            <a:r>
              <a:rPr lang="en-US" dirty="0" smtClean="0"/>
              <a:t>Front-line employees</a:t>
            </a:r>
            <a:endParaRPr lang="en-US" dirty="0"/>
          </a:p>
          <a:p>
            <a:pPr lvl="1"/>
            <a:r>
              <a:rPr lang="en-US" dirty="0" smtClean="0"/>
              <a:t>Self-service </a:t>
            </a:r>
            <a:r>
              <a:rPr lang="en-US" dirty="0"/>
              <a:t>delivery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Marketing communications originating from outside  organization include</a:t>
            </a:r>
          </a:p>
          <a:p>
            <a:pPr lvl="1"/>
            <a:r>
              <a:rPr lang="en-US" dirty="0" smtClean="0"/>
              <a:t>Word of mouth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Media coverage</a:t>
            </a:r>
          </a:p>
          <a:p>
            <a:r>
              <a:rPr lang="en-US" dirty="0" smtClean="0"/>
              <a:t>Corporate design strategies are part and parcel of communication mix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Roles of Marketing Communications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0850" indent="-450850">
              <a:lnSpc>
                <a:spcPct val="80000"/>
              </a:lnSpc>
            </a:pPr>
            <a:r>
              <a:rPr lang="en-US" dirty="0"/>
              <a:t>Position and differentiate service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Help customer evaluate offerings and highlight differences that matter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Promote contribution of personnel and backstage operations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Add value through communication content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Facilitate customer involvement in production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Stimulate or dampen demand to match capacity</a:t>
            </a:r>
          </a:p>
          <a:p>
            <a:pPr marL="747713" lvl="1" indent="-287338">
              <a:lnSpc>
                <a:spcPct val="80000"/>
              </a:lnSpc>
            </a:pPr>
            <a:endParaRPr lang="en-US" sz="2400" dirty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Help Customers to Evaluate               Service Offerings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Customers may have difficulty distinguishing one firm from another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Provide tangible clues related to service performance</a:t>
            </a:r>
          </a:p>
          <a:p>
            <a:r>
              <a:rPr lang="en-US" dirty="0" smtClean="0"/>
              <a:t>Some performance attributes lend themselves better to advertising than others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Airlines</a:t>
            </a:r>
          </a:p>
          <a:p>
            <a:r>
              <a:rPr lang="en-US" dirty="0" smtClean="0"/>
              <a:t>Firm’s expertise is hidden in low-contact services</a:t>
            </a:r>
          </a:p>
          <a:p>
            <a:pPr lvl="1"/>
            <a:r>
              <a:rPr lang="en-US" dirty="0" smtClean="0"/>
              <a:t>Need to illustrate equipment, procedures, employee activities that take place backstage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Contributions of </a:t>
            </a:r>
            <a:br>
              <a:rPr lang="en-US" dirty="0" smtClean="0"/>
            </a:br>
            <a:r>
              <a:rPr lang="en-US" dirty="0" smtClean="0"/>
              <a:t>Service Personnel</a:t>
            </a:r>
            <a:endParaRPr lang="en-US" dirty="0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2" y="1600200"/>
            <a:ext cx="9372600" cy="4800600"/>
          </a:xfrm>
        </p:spPr>
        <p:txBody>
          <a:bodyPr/>
          <a:lstStyle/>
          <a:p>
            <a:r>
              <a:rPr lang="en-US" dirty="0" smtClean="0"/>
              <a:t>Frontline personnel are central to service delivery in high-contact services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Make the service more tangible and personalized</a:t>
            </a:r>
          </a:p>
          <a:p>
            <a:r>
              <a:rPr lang="en-US" dirty="0" smtClean="0"/>
              <a:t>Show customers work performed behind the scenes to ensure good delivery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 enhance trust, highlight expertise and commitment of employees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Advertisements must be realistic 	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Messages help set customers’ expectations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Service personnel should be informed about the content of new advertising campaigns or brochures before launch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5943599" cy="838200"/>
          </a:xfrm>
        </p:spPr>
        <p:txBody>
          <a:bodyPr/>
          <a:lstStyle/>
          <a:p>
            <a:r>
              <a:rPr lang="en-US" dirty="0" smtClean="0"/>
              <a:t>Facilitate Customer Involvement in Production</a:t>
            </a:r>
            <a:endParaRPr 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ustomers are actively involved in service production</a:t>
            </a:r>
            <a:r>
              <a:rPr dirty="0" smtClean="0"/>
              <a:t>;</a:t>
            </a:r>
            <a:r>
              <a:rPr lang="en-US" dirty="0" smtClean="0"/>
              <a:t> they need training to perform well</a:t>
            </a:r>
          </a:p>
          <a:p>
            <a:r>
              <a:rPr lang="en-US" dirty="0" smtClean="0"/>
              <a:t>Show service delivery in action </a:t>
            </a:r>
          </a:p>
          <a:p>
            <a:r>
              <a:rPr lang="en-US" dirty="0" smtClean="0"/>
              <a:t>Television and videos engage viewer </a:t>
            </a:r>
          </a:p>
          <a:p>
            <a:pPr lvl="1"/>
            <a:r>
              <a:rPr dirty="0"/>
              <a:t>e</a:t>
            </a:r>
            <a:r>
              <a:rPr lang="en-US" dirty="0" smtClean="0"/>
              <a:t>.g., Dentists showing patients videos of surgical procedures before surgery</a:t>
            </a:r>
          </a:p>
          <a:p>
            <a:r>
              <a:rPr lang="en-US" dirty="0" smtClean="0"/>
              <a:t>Streaming videos on web and podcasts are new channels to reach active customers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Stimulate or Dampen Demand to         </a:t>
            </a:r>
            <a:br>
              <a:rPr lang="en-US" smtClean="0"/>
            </a:br>
            <a:r>
              <a:rPr lang="en-US" smtClean="0"/>
              <a:t>Match Capacity</a:t>
            </a: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Live service performances are time-specific and can’t be stored for resale at a later date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Advertising and sales promotions can change timing of customer use</a:t>
            </a:r>
          </a:p>
          <a:p>
            <a:r>
              <a:rPr lang="en-US" dirty="0" smtClean="0"/>
              <a:t>Examples of demand management strategies: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Reducing usage during peak demand periods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Stimulating demand during off-peak period 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Challenges of Services Communications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1472222091</TotalTime>
  <Pages>94</Pages>
  <Words>1911</Words>
  <Application>Microsoft Office PowerPoint</Application>
  <PresentationFormat>Custom</PresentationFormat>
  <Paragraphs>283</Paragraphs>
  <Slides>38</Slides>
  <Notes>35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</vt:lpstr>
      <vt:lpstr>Slide 1</vt:lpstr>
      <vt:lpstr>Overview of Chapter 7</vt:lpstr>
      <vt:lpstr>Slide 3</vt:lpstr>
      <vt:lpstr>Specific Roles of Marketing Communications</vt:lpstr>
      <vt:lpstr>Help Customers to Evaluate               Service Offerings</vt:lpstr>
      <vt:lpstr>Promote Contributions of  Service Personnel</vt:lpstr>
      <vt:lpstr>Facilitate Customer Involvement in Production</vt:lpstr>
      <vt:lpstr>Stimulate or Dampen Demand to          Match Capacity</vt:lpstr>
      <vt:lpstr>Slide 9</vt:lpstr>
      <vt:lpstr>Overcoming Problems of Intangibility</vt:lpstr>
      <vt:lpstr>Overcoming Problems of Intangibility</vt:lpstr>
      <vt:lpstr>Advertising Strategies for  Overcoming Intangibility </vt:lpstr>
      <vt:lpstr>Slide 13</vt:lpstr>
      <vt:lpstr>Checklist: The “5 Ws” Model</vt:lpstr>
      <vt:lpstr>Target Audience: 3 Broad Categories</vt:lpstr>
      <vt:lpstr>Educational and Promotional Objectives in Service Settings </vt:lpstr>
      <vt:lpstr>Educational and Promotional Objectives in Service Settings</vt:lpstr>
      <vt:lpstr>Educational and Promotional Objectives in Service Settings</vt:lpstr>
      <vt:lpstr>Slide 19</vt:lpstr>
      <vt:lpstr>Marketing Communications Mix  for Services</vt:lpstr>
      <vt:lpstr>Sources of Messages Received by  Target Audience</vt:lpstr>
      <vt:lpstr>Traditional Marketing Channels</vt:lpstr>
      <vt:lpstr>Traditional Marketing Channels</vt:lpstr>
      <vt:lpstr>Internet Marketing Offers Powerful Opportunities</vt:lpstr>
      <vt:lpstr>Website Design Considerations</vt:lpstr>
      <vt:lpstr>Effective Advertising on Internet: Banner Advertising</vt:lpstr>
      <vt:lpstr>Effective Advertising on Internet: Search Engine Advertising </vt:lpstr>
      <vt:lpstr>Messages Transmitted through  Service Delivery Channels</vt:lpstr>
      <vt:lpstr>Messages Originating from Outside the Organization </vt:lpstr>
      <vt:lpstr>Messages Originating from Outside the Organization </vt:lpstr>
      <vt:lpstr>Ethical Issues in Communication</vt:lpstr>
      <vt:lpstr>Slide 32</vt:lpstr>
      <vt:lpstr>Strategies for Corporate Design </vt:lpstr>
      <vt:lpstr>Strategies for Corporate Design  </vt:lpstr>
      <vt:lpstr>FedEx: Use of Company Name In  Corporate Design</vt:lpstr>
      <vt:lpstr>Developing An Integrated Marketing Communications Strategy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734</cp:revision>
  <cp:lastPrinted>2002-07-07T10:21:06Z</cp:lastPrinted>
  <dcterms:created xsi:type="dcterms:W3CDTF">2010-03-15T18:23:30Z</dcterms:created>
  <dcterms:modified xsi:type="dcterms:W3CDTF">2010-03-15T18:24:01Z</dcterms:modified>
</cp:coreProperties>
</file>