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9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4" r:id="rId28"/>
    <p:sldId id="288" r:id="rId29"/>
    <p:sldId id="289" r:id="rId30"/>
    <p:sldId id="285" r:id="rId31"/>
    <p:sldId id="286" r:id="rId32"/>
    <p:sldId id="291" r:id="rId33"/>
    <p:sldId id="292" r:id="rId34"/>
    <p:sldId id="287" r:id="rId35"/>
    <p:sldId id="293" r:id="rId36"/>
    <p:sldId id="297" r:id="rId37"/>
  </p:sldIdLst>
  <p:sldSz cx="9902825" cy="6858000"/>
  <p:notesSz cx="67945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13C7D"/>
    <a:srgbClr val="4F79FF"/>
    <a:srgbClr val="0152AB"/>
    <a:srgbClr val="014EAB"/>
    <a:srgbClr val="DE129A"/>
    <a:srgbClr val="006699"/>
    <a:srgbClr val="0434A0"/>
    <a:srgbClr val="0A189A"/>
    <a:srgbClr val="760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5878" autoAdjust="0"/>
  </p:normalViewPr>
  <p:slideViewPr>
    <p:cSldViewPr>
      <p:cViewPr varScale="1">
        <p:scale>
          <a:sx n="70" d="100"/>
          <a:sy n="70" d="100"/>
        </p:scale>
        <p:origin x="1224" y="72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64"/>
    </p:cViewPr>
  </p:sorterViewPr>
  <p:notesViewPr>
    <p:cSldViewPr>
      <p:cViewPr varScale="1">
        <p:scale>
          <a:sx n="52" d="100"/>
          <a:sy n="52" d="100"/>
        </p:scale>
        <p:origin x="-2628" y="-108"/>
      </p:cViewPr>
      <p:guideLst>
        <p:guide orient="horz" pos="3119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677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733550" y="2376488"/>
            <a:ext cx="7461250" cy="5167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4886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9F2A1DBB-91B3-4961-87A2-7AB70A50B23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61" y="4707070"/>
            <a:ext cx="4985779" cy="44559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88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2EE426F5-5C1A-4642-AD46-0C289B1ADAE3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36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824F59D5-F171-4148-BA60-9EE0B151D7B6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37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B03E3F3F-34C5-4340-AC5E-411F876E4685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61" y="4707070"/>
            <a:ext cx="4985779" cy="4455980"/>
          </a:xfrm>
          <a:prstGeom prst="rect">
            <a:avLst/>
          </a:prstGeom>
        </p:spPr>
        <p:txBody>
          <a:bodyPr/>
          <a:lstStyle/>
          <a:p>
            <a:pPr defTabSz="920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560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F25D3961-A623-4AFC-B054-98A1148C0F46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76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D309AE98-6B3F-4FA9-89D4-353F070094C6}" type="slidenum">
              <a:rPr lang="en-US"/>
              <a:pPr/>
              <a:t>15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19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67419829-F500-4AB8-A6DD-6CB248617DC1}" type="slidenum">
              <a:rPr lang="en-US"/>
              <a:pPr/>
              <a:t>16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65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D97FF9E2-38CE-4FA6-AB61-B6AEE53165E3}" type="slidenum">
              <a:rPr lang="en-US"/>
              <a:pPr/>
              <a:t>17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61" y="4707070"/>
            <a:ext cx="4985779" cy="4455980"/>
          </a:xfrm>
          <a:prstGeom prst="rect">
            <a:avLst/>
          </a:prstGeom>
        </p:spPr>
        <p:txBody>
          <a:bodyPr/>
          <a:lstStyle/>
          <a:p>
            <a:pPr defTabSz="92075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4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490F8BAE-B005-4AD9-BFF3-86589C57DCEA}" type="slidenum">
              <a:rPr lang="en-US"/>
              <a:pPr/>
              <a:t>18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90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2D63F40C-55A4-4E14-AAF4-9E165B55F416}" type="slidenum">
              <a:rPr lang="en-US"/>
              <a:pPr/>
              <a:t>19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17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B55FFD74-A37D-40C6-9065-F5F8727824B5}" type="slidenum">
              <a:rPr lang="en-US"/>
              <a:pPr/>
              <a:t>20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7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A4210555-F2EB-4D65-9732-05B27CB6B34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43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7CDB06F9-BF96-421B-B030-E4237102D5A0}" type="slidenum">
              <a:rPr lang="en-US"/>
              <a:pPr/>
              <a:t>21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61" y="4707070"/>
            <a:ext cx="4985779" cy="4455980"/>
          </a:xfrm>
          <a:prstGeom prst="rect">
            <a:avLst/>
          </a:prstGeom>
        </p:spPr>
        <p:txBody>
          <a:bodyPr/>
          <a:lstStyle/>
          <a:p>
            <a:pPr defTabSz="92075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33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2B234327-FCF0-424E-81AF-144C201BE356}" type="slidenum">
              <a:rPr lang="en-US"/>
              <a:pPr/>
              <a:t>22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26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C054CAFA-9E0B-4ED9-898D-6EA460192F65}" type="slidenum">
              <a:rPr lang="en-US"/>
              <a:pPr/>
              <a:t>23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3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BA416D84-5F61-4008-B1E1-116B6EC3B194}" type="slidenum">
              <a:rPr lang="en-US"/>
              <a:pPr/>
              <a:t>24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063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BEDFDFF7-4CCA-48A8-ADA0-D37ADD8DF20F}" type="slidenum">
              <a:rPr lang="en-US"/>
              <a:pPr/>
              <a:t>25</a:t>
            </a:fld>
            <a:endParaRPr lang="en-US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61" y="4707070"/>
            <a:ext cx="4985779" cy="4455980"/>
          </a:xfrm>
          <a:prstGeom prst="rect">
            <a:avLst/>
          </a:prstGeom>
        </p:spPr>
        <p:txBody>
          <a:bodyPr/>
          <a:lstStyle/>
          <a:p>
            <a:pPr defTabSz="92075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164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27856983-D82E-467C-AD22-002A6B086907}" type="slidenum">
              <a:rPr lang="en-US"/>
              <a:pPr/>
              <a:t>26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199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20A09F97-B0BB-46BF-BBBA-6526B7CAD424}" type="slidenum">
              <a:rPr lang="en-US"/>
              <a:pPr/>
              <a:t>27</a:t>
            </a:fld>
            <a:endParaRPr lang="en-US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61" y="4707070"/>
            <a:ext cx="4985779" cy="4455980"/>
          </a:xfrm>
          <a:prstGeom prst="rect">
            <a:avLst/>
          </a:prstGeom>
        </p:spPr>
        <p:txBody>
          <a:bodyPr/>
          <a:lstStyle/>
          <a:p>
            <a:pPr defTabSz="92075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374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26150B05-94D7-4536-B3A2-3C44F8B3F225}" type="slidenum">
              <a:rPr lang="en-US"/>
              <a:pPr/>
              <a:t>28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268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AE7B9525-AE37-49BA-92D2-738AF6B0A263}" type="slidenum">
              <a:rPr lang="en-US"/>
              <a:pPr/>
              <a:t>29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474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94EC9011-171D-459C-8620-3217E130A1F6}" type="slidenum">
              <a:rPr lang="en-US"/>
              <a:pPr/>
              <a:t>30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94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47C61C2E-8910-44C2-870F-4968733848C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61" y="4707070"/>
            <a:ext cx="4985779" cy="4455980"/>
          </a:xfrm>
          <a:prstGeom prst="rect">
            <a:avLst/>
          </a:prstGeom>
        </p:spPr>
        <p:txBody>
          <a:bodyPr/>
          <a:lstStyle/>
          <a:p>
            <a:pPr defTabSz="920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686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5902C64D-376F-48EF-8827-E5ABE727E412}" type="slidenum">
              <a:rPr lang="en-US"/>
              <a:pPr/>
              <a:t>31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028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2424D18C-0978-478A-AB6C-53D9E7048AF6}" type="slidenum">
              <a:rPr lang="en-US"/>
              <a:pPr/>
              <a:t>32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246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BC146965-CB29-4FEE-A753-6901A2B0F4A8}" type="slidenum">
              <a:rPr lang="en-US"/>
              <a:pPr/>
              <a:t>33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709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86B6E85D-ACF1-4A00-A434-B20EAC27F4D8}" type="slidenum">
              <a:rPr lang="en-US"/>
              <a:pPr/>
              <a:t>34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578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37B759E3-C1C9-4E9C-8A44-3E45D9E1AC42}" type="slidenum">
              <a:rPr lang="en-US"/>
              <a:pPr/>
              <a:t>35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33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5E0263CE-20D6-472A-B7B2-906B17BAD2D7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90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F6066F12-3DB3-428D-83AC-410BAEBCF980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97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A65804DA-C42F-4C6F-BB9A-9079E68D95E0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91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5D8B0D99-617D-405A-8811-BE39D4034B40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65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882CE697-9645-4F9A-B8BB-8F806B5C7636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61" y="4707070"/>
            <a:ext cx="4985779" cy="4455980"/>
          </a:xfrm>
          <a:prstGeom prst="rect">
            <a:avLst/>
          </a:prstGeom>
        </p:spPr>
        <p:txBody>
          <a:bodyPr/>
          <a:lstStyle/>
          <a:p>
            <a:pPr defTabSz="920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81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0F5A6992-D1F8-481D-B1D7-51F97C7E649D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9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 bwMode="auto">
          <a:xfrm>
            <a:off x="0" y="0"/>
            <a:ext cx="9902825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4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9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grpSp>
        <p:nvGrpSpPr>
          <p:cNvPr id="13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14" name="Picture 2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15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16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18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19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4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17" name="Rectangle 16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379413" y="2209800"/>
            <a:ext cx="6477000" cy="2133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6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27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9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0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1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1 – 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268288" y="1600200"/>
            <a:ext cx="9407525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>
            <a:lvl1pPr>
              <a:lnSpc>
                <a:spcPct val="100000"/>
              </a:lnSpc>
              <a:spcBef>
                <a:spcPts val="3000"/>
              </a:spcBef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4pPr>
            <a:lvl5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  <a:endParaRPr lang="en-SG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6400800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2" y="1447800"/>
            <a:ext cx="4152900" cy="4953000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buClrTx/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7112" y="1447800"/>
            <a:ext cx="4152900" cy="4953000"/>
          </a:xfrm>
        </p:spPr>
        <p:txBody>
          <a:bodyPr/>
          <a:lstStyle>
            <a:lvl1pPr marL="45720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1084263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buNone/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Font typeface="Wingdings" pitchFamily="2" charset="2"/>
              <a:buChar char="v"/>
              <a:defRPr sz="1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None/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57200" lvl="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70" y="25400"/>
            <a:ext cx="8169831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7571" y="1371600"/>
            <a:ext cx="462131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36" y="1371600"/>
            <a:ext cx="462131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517" y="39688"/>
            <a:ext cx="8169831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47571" y="1371600"/>
            <a:ext cx="9407684" cy="5105400"/>
          </a:xfrm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3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40" name="Rectangle 39"/>
          <p:cNvSpPr/>
          <p:nvPr userDrawn="1"/>
        </p:nvSpPr>
        <p:spPr bwMode="auto">
          <a:xfrm>
            <a:off x="0" y="0"/>
            <a:ext cx="9904413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1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0413" y="582613"/>
            <a:ext cx="59245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2" y="1828800"/>
            <a:ext cx="84582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- Third Level</a:t>
            </a:r>
          </a:p>
        </p:txBody>
      </p:sp>
      <p:sp>
        <p:nvSpPr>
          <p:cNvPr id="512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63992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grpSp>
        <p:nvGrpSpPr>
          <p:cNvPr id="26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27" name="Picture 23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28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29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3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0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3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1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31" name="Rectangle 30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35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36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7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8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</a:t>
            </a:r>
            <a:r>
              <a:rPr lang="en-GB" sz="1000" dirty="0" smtClean="0">
                <a:solidFill>
                  <a:srgbClr val="FFC000"/>
                </a:solidFill>
                <a:cs typeface="Arial" charset="0"/>
              </a:rPr>
              <a:t>5 </a:t>
            </a:r>
            <a:r>
              <a:rPr lang="en-GB" sz="1000" dirty="0">
                <a:solidFill>
                  <a:srgbClr val="FFC000"/>
                </a:solidFill>
                <a:cs typeface="Arial" charset="0"/>
              </a:rPr>
              <a:t>– 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2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7" r:id="rId2"/>
    <p:sldLayoutId id="2147483669" r:id="rId3"/>
    <p:sldLayoutId id="2147483670" r:id="rId4"/>
    <p:sldLayoutId id="2147483671" r:id="rId5"/>
    <p:sldLayoutId id="2147483678" r:id="rId6"/>
    <p:sldLayoutId id="2147483679" r:id="rId7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457200" indent="-457200" algn="l" defTabSz="869950" rtl="0" eaLnBrk="0" fontAlgn="base" hangingPunct="0">
        <a:spcBef>
          <a:spcPct val="80000"/>
        </a:spcBef>
        <a:spcAft>
          <a:spcPct val="0"/>
        </a:spcAft>
        <a:buClr>
          <a:srgbClr val="FF6600"/>
        </a:buClr>
        <a:buFont typeface="Webdings" pitchFamily="18" charset="2"/>
        <a:buChar char="="/>
        <a:tabLst>
          <a:tab pos="1582738" algn="l"/>
        </a:tabLst>
        <a:defRPr sz="2400" b="1">
          <a:solidFill>
            <a:srgbClr val="013C7D"/>
          </a:solidFill>
          <a:latin typeface="Helvetica" pitchFamily="34" charset="0"/>
          <a:ea typeface="+mn-ea"/>
          <a:cs typeface="Helvetica" pitchFamily="34" charset="0"/>
        </a:defRPr>
      </a:lvl1pPr>
      <a:lvl2pPr marL="1084263" indent="-51276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Wingdings" pitchFamily="2" charset="2"/>
        <a:buChar char="è"/>
        <a:tabLst>
          <a:tab pos="1582738" algn="l"/>
        </a:tabLst>
        <a:defRPr sz="2000" b="1">
          <a:solidFill>
            <a:srgbClr val="013C7D"/>
          </a:solidFill>
          <a:latin typeface="Helvetica" pitchFamily="34" charset="0"/>
          <a:cs typeface="Helvetica" pitchFamily="34" charset="0"/>
        </a:defRPr>
      </a:lvl2pPr>
      <a:lvl3pPr marL="1214438" indent="39211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Univers Extended" pitchFamily="34" charset="0"/>
        <a:buNone/>
        <a:tabLst>
          <a:tab pos="1582738" algn="l"/>
        </a:tabLst>
        <a:defRPr sz="1800" b="1" i="1">
          <a:solidFill>
            <a:srgbClr val="013C7D"/>
          </a:solidFill>
          <a:latin typeface="Helvetica" pitchFamily="34" charset="0"/>
          <a:cs typeface="Helvetica" pitchFamily="34" charset="0"/>
        </a:defRPr>
      </a:lvl3pPr>
      <a:lvl4pPr marL="2147888" indent="-427038" algn="l" defTabSz="869950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SzPct val="100000"/>
        <a:buFont typeface="Wingdings" pitchFamily="2" charset="2"/>
        <a:buChar char="–"/>
        <a:tabLst>
          <a:tab pos="1582738" algn="l"/>
        </a:tabLst>
        <a:defRPr sz="2000" b="1">
          <a:solidFill>
            <a:schemeClr val="tx1"/>
          </a:solidFill>
          <a:latin typeface="+mn-lt"/>
        </a:defRPr>
      </a:lvl4pPr>
      <a:lvl5pPr marL="51625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5pPr>
      <a:lvl6pPr marL="56197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6pPr>
      <a:lvl7pPr marL="60769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7pPr>
      <a:lvl8pPr marL="65341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8pPr>
      <a:lvl9pPr marL="69913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7012" y="1828800"/>
            <a:ext cx="5486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3732212" y="1828800"/>
            <a:ext cx="5639780" cy="4343401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SG"/>
          </a:p>
        </p:txBody>
      </p:sp>
      <p:sp>
        <p:nvSpPr>
          <p:cNvPr id="258056" name="Text Box 8"/>
          <p:cNvSpPr txBox="1">
            <a:spLocks noChangeArrowheads="1"/>
          </p:cNvSpPr>
          <p:nvPr/>
        </p:nvSpPr>
        <p:spPr bwMode="auto">
          <a:xfrm>
            <a:off x="166766" y="2443163"/>
            <a:ext cx="6689646" cy="18810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l" eaLnBrk="0" fontAlgn="base" hangingPunct="0">
              <a:lnSpc>
                <a:spcPct val="80000"/>
              </a:lnSpc>
              <a:buClrTx/>
              <a:buSzTx/>
              <a:buFontTx/>
              <a:buNone/>
            </a:pPr>
            <a:r>
              <a:rPr lang="en-US" sz="3600" b="1" i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Chapter </a:t>
            </a:r>
            <a:r>
              <a:rPr lang="en-US" sz="3600" b="1" i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5:</a:t>
            </a:r>
            <a:endParaRPr lang="en-US" sz="3600" b="1" i="0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  <a:p>
            <a:pPr algn="l" eaLnBrk="0" fontAlgn="base" hangingPunct="0">
              <a:lnSpc>
                <a:spcPct val="80000"/>
              </a:lnSpc>
              <a:buClrTx/>
              <a:buSzTx/>
              <a:buFontTx/>
              <a:buNone/>
            </a:pPr>
            <a:r>
              <a:rPr lang="en-US" sz="3600" b="1" i="0" dirty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 Distributing </a:t>
            </a:r>
            <a:r>
              <a:rPr lang="en-US" sz="3600" b="1" i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Services</a:t>
            </a:r>
          </a:p>
          <a:p>
            <a:pPr algn="l" eaLnBrk="0" fontAlgn="base" hangingPunct="0">
              <a:lnSpc>
                <a:spcPct val="80000"/>
              </a:lnSpc>
              <a:buClrTx/>
              <a:buSzTx/>
              <a:buFontTx/>
              <a:buNone/>
            </a:pPr>
            <a:r>
              <a:rPr lang="en-US" sz="3600" b="1" i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 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 T</a:t>
            </a:r>
            <a:r>
              <a:rPr lang="en-US" sz="3600" b="1" i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hrough </a:t>
            </a:r>
            <a:r>
              <a:rPr lang="en-US" sz="3600" b="1" i="0" dirty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Physical </a:t>
            </a:r>
            <a:endParaRPr lang="en-US" sz="3600" b="1" i="0" dirty="0" smtClean="0">
              <a:solidFill>
                <a:srgbClr val="FF6600"/>
              </a:solidFill>
              <a:latin typeface="Helvetica" pitchFamily="34" charset="0"/>
              <a:cs typeface="Helvetica" pitchFamily="34" charset="0"/>
            </a:endParaRPr>
          </a:p>
          <a:p>
            <a:pPr algn="l" eaLnBrk="0" fontAlgn="base" hangingPunct="0">
              <a:lnSpc>
                <a:spcPct val="80000"/>
              </a:lnSpc>
              <a:buClrTx/>
              <a:buSzTx/>
              <a:buFontTx/>
              <a:buNone/>
            </a:pPr>
            <a:r>
              <a:rPr lang="en-US" sz="3600" b="1" i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	And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3600" b="1" i="0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Electronic</a:t>
            </a:r>
            <a:r>
              <a:rPr lang="en-US" sz="3600" b="1" i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Channels </a:t>
            </a:r>
            <a:endParaRPr lang="en-US" sz="3600" b="1" i="0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5613" y="4495800"/>
            <a:ext cx="1905000" cy="1778000"/>
            <a:chOff x="455613" y="4495800"/>
            <a:chExt cx="1905000" cy="1778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613" y="4495800"/>
              <a:ext cx="914400" cy="8175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5613" y="5410200"/>
              <a:ext cx="914400" cy="8429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6213" y="5410200"/>
              <a:ext cx="914400" cy="8636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Options for Serving Customers</a:t>
            </a:r>
            <a:endParaRPr lang="en-US" dirty="0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Customers visit service site</a:t>
            </a:r>
          </a:p>
          <a:p>
            <a:pPr lvl="1"/>
            <a:r>
              <a:rPr lang="en-US" dirty="0" smtClean="0"/>
              <a:t>Convenience of service factory locations and operational schedules important when customer has to be physically present</a:t>
            </a:r>
          </a:p>
          <a:p>
            <a:r>
              <a:rPr lang="en-US" dirty="0" smtClean="0"/>
              <a:t>Service providers go to customers</a:t>
            </a:r>
          </a:p>
          <a:p>
            <a:pPr lvl="1"/>
            <a:r>
              <a:rPr lang="en-US" dirty="0" smtClean="0"/>
              <a:t>Unavoidable when object of service is immovable</a:t>
            </a:r>
          </a:p>
          <a:p>
            <a:pPr lvl="1"/>
            <a:r>
              <a:rPr lang="en-US" dirty="0" smtClean="0"/>
              <a:t>More expensive and time-consuming for service provider</a:t>
            </a:r>
          </a:p>
          <a:p>
            <a:r>
              <a:rPr lang="en-US" dirty="0" smtClean="0"/>
              <a:t>Service transaction is conducted remotely</a:t>
            </a:r>
          </a:p>
          <a:p>
            <a:pPr lvl="1"/>
            <a:r>
              <a:rPr lang="en-US" dirty="0" smtClean="0"/>
              <a:t>Achieved with help of logistics and telecommunications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Six Options For Service </a:t>
            </a:r>
            <a:r>
              <a:rPr lang="en-US" dirty="0" smtClean="0"/>
              <a:t>Delivery</a:t>
            </a:r>
            <a:endParaRPr lang="en-US" sz="2000" b="0" dirty="0"/>
          </a:p>
        </p:txBody>
      </p:sp>
      <p:pic>
        <p:nvPicPr>
          <p:cNvPr id="20" name="Picture 20" descr="PPT6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2071248"/>
            <a:ext cx="8719751" cy="3567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Preferences Vary Among Customers</a:t>
            </a:r>
            <a:endParaRPr lang="en-US" dirty="0"/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For complex and high-perceived risk services, people tend to rely on personal channels</a:t>
            </a:r>
          </a:p>
          <a:p>
            <a:r>
              <a:rPr lang="en-US" dirty="0" smtClean="0"/>
              <a:t>Individuals with greater confidence and knowledge about a service/channel tend to use impersonal and self-service channels</a:t>
            </a:r>
          </a:p>
          <a:p>
            <a:r>
              <a:rPr lang="en-US" dirty="0" smtClean="0"/>
              <a:t>Customers with social motives tend to use personal channels</a:t>
            </a:r>
          </a:p>
          <a:p>
            <a:r>
              <a:rPr lang="en-US" dirty="0" smtClean="0"/>
              <a:t>Convenience is a key driver of channel choice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Place and Time Decisions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 Decisions of Service Delivery</a:t>
            </a:r>
            <a:endParaRPr lang="en-US" dirty="0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Cost, productivity</a:t>
            </a:r>
            <a:r>
              <a:rPr dirty="0" smtClean="0"/>
              <a:t>, </a:t>
            </a:r>
            <a:r>
              <a:rPr lang="en-US" dirty="0" smtClean="0"/>
              <a:t>and access to labor are key determinants to locating a service facility</a:t>
            </a:r>
          </a:p>
          <a:p>
            <a:r>
              <a:rPr lang="en-US" dirty="0" smtClean="0"/>
              <a:t>Location constraints</a:t>
            </a:r>
          </a:p>
          <a:p>
            <a:pPr lvl="1"/>
            <a:r>
              <a:rPr lang="en-US" dirty="0" smtClean="0"/>
              <a:t>Operational requirement (e.g.</a:t>
            </a:r>
            <a:r>
              <a:rPr dirty="0" smtClean="0"/>
              <a:t>,</a:t>
            </a:r>
            <a:r>
              <a:rPr lang="en-US" dirty="0" smtClean="0"/>
              <a:t> airports)</a:t>
            </a:r>
          </a:p>
          <a:p>
            <a:pPr lvl="1"/>
            <a:r>
              <a:rPr lang="en-US" dirty="0" smtClean="0"/>
              <a:t>Geographic factor (e.g.</a:t>
            </a:r>
            <a:r>
              <a:rPr dirty="0" smtClean="0"/>
              <a:t>,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ki resorts)</a:t>
            </a:r>
          </a:p>
          <a:p>
            <a:pPr lvl="1"/>
            <a:r>
              <a:rPr lang="en-US" dirty="0" smtClean="0"/>
              <a:t>Need for economies of scale (e.g.</a:t>
            </a:r>
            <a:r>
              <a:rPr dirty="0" smtClean="0"/>
              <a:t>,</a:t>
            </a:r>
            <a:r>
              <a:rPr lang="en-US" dirty="0" smtClean="0"/>
              <a:t> hospitals)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 Decisions of Service Delivery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Ministores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Creating many small service factories to maximize geographic </a:t>
            </a:r>
            <a:r>
              <a:rPr lang="en-US" dirty="0" smtClean="0"/>
              <a:t>coverage</a:t>
            </a:r>
            <a:endParaRPr lang="en-US" dirty="0"/>
          </a:p>
          <a:p>
            <a:pPr lvl="1">
              <a:spcBef>
                <a:spcPct val="50000"/>
              </a:spcBef>
            </a:pPr>
            <a:r>
              <a:rPr lang="en-US" dirty="0"/>
              <a:t>Separating front and back stages of </a:t>
            </a:r>
            <a:r>
              <a:rPr lang="en-US" dirty="0" smtClean="0"/>
              <a:t>operation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Purchasing space from another provider in complementary field</a:t>
            </a:r>
            <a:endParaRPr lang="en-US" dirty="0"/>
          </a:p>
          <a:p>
            <a:r>
              <a:rPr lang="en-US" dirty="0"/>
              <a:t>Locating in Multipurpose Facilities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Proximity to where customers live or work</a:t>
            </a:r>
          </a:p>
          <a:p>
            <a:pPr lvl="2">
              <a:spcBef>
                <a:spcPct val="30000"/>
              </a:spcBef>
              <a:buFont typeface="Times New Roman" pitchFamily="18" charset="0"/>
              <a:buChar char="-"/>
            </a:pPr>
            <a:r>
              <a:rPr lang="en-US" dirty="0"/>
              <a:t>Service Stations</a:t>
            </a:r>
          </a:p>
          <a:p>
            <a:pPr lvl="2">
              <a:spcBef>
                <a:spcPct val="30000"/>
              </a:spcBef>
              <a:buFont typeface="Times New Roman" pitchFamily="18" charset="0"/>
              <a:buChar char="-"/>
            </a:pPr>
            <a:r>
              <a:rPr lang="en-US" dirty="0"/>
              <a:t>Service Perspectives 5</a:t>
            </a:r>
            <a:r>
              <a:rPr lang="en-US" dirty="0" smtClean="0"/>
              <a:t>.2</a:t>
            </a:r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 of Service Delivery</a:t>
            </a:r>
            <a:endParaRPr lang="en-US"/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4951412" y="1828800"/>
            <a:ext cx="4724401" cy="4800600"/>
          </a:xfrm>
        </p:spPr>
        <p:txBody>
          <a:bodyPr/>
          <a:lstStyle/>
          <a:p>
            <a:r>
              <a:rPr lang="en-US" dirty="0" smtClean="0"/>
              <a:t>Traditionally, schedules were restricted</a:t>
            </a:r>
          </a:p>
          <a:p>
            <a:pPr lvl="1"/>
            <a:r>
              <a:rPr lang="en-US" dirty="0" smtClean="0"/>
              <a:t>Service availability limited to daytime, 40-50 hours a week  </a:t>
            </a:r>
          </a:p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For flexible, responsive service operations: 24/7 service, 24 hours a day, 7 days a week, all around the world</a:t>
            </a:r>
          </a:p>
        </p:txBody>
      </p:sp>
      <p:pic>
        <p:nvPicPr>
          <p:cNvPr id="5" name="Picture 4" descr="fig05_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012" y="2362200"/>
            <a:ext cx="4534292" cy="30480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Delivering Services in Cyberspace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Service Delivery Innovations Facilitated by Technology</a:t>
            </a:r>
            <a:endParaRPr lang="en-US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Technological Innovations</a:t>
            </a:r>
          </a:p>
          <a:p>
            <a:pPr lvl="1"/>
            <a:r>
              <a:rPr lang="en-US" dirty="0" smtClean="0"/>
              <a:t>Development of “smart” mobile telephones and </a:t>
            </a:r>
            <a:r>
              <a:rPr lang="en-US" dirty="0" err="1" smtClean="0"/>
              <a:t>PDAs</a:t>
            </a:r>
            <a:r>
              <a:rPr lang="en-US" dirty="0" smtClean="0"/>
              <a:t>, and presence of Wi-Fi</a:t>
            </a:r>
          </a:p>
          <a:p>
            <a:pPr lvl="1"/>
            <a:r>
              <a:rPr lang="en-US" dirty="0" smtClean="0"/>
              <a:t>Voice-recognition technology</a:t>
            </a:r>
          </a:p>
          <a:p>
            <a:pPr lvl="1"/>
            <a:r>
              <a:rPr lang="en-US" dirty="0" smtClean="0"/>
              <a:t>Websites </a:t>
            </a:r>
          </a:p>
          <a:p>
            <a:pPr lvl="1"/>
            <a:r>
              <a:rPr lang="en-US" dirty="0" smtClean="0"/>
              <a:t>Smart cards</a:t>
            </a:r>
          </a:p>
          <a:p>
            <a:pPr lvl="2"/>
            <a:r>
              <a:rPr lang="en-US" dirty="0" smtClean="0"/>
              <a:t>- Store detailed information about customer</a:t>
            </a:r>
          </a:p>
          <a:p>
            <a:pPr lvl="2"/>
            <a:r>
              <a:rPr lang="en-US" dirty="0" smtClean="0"/>
              <a:t>- Act as electronic purse containing digital money</a:t>
            </a:r>
          </a:p>
          <a:p>
            <a:r>
              <a:rPr lang="en-US" dirty="0" smtClean="0"/>
              <a:t>Electronic channels can be offered together with physical channels, or replace physical channels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E-Commerce: Move to Cyberspace</a:t>
            </a:r>
            <a:endParaRPr lang="en-US" dirty="0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What are the factors that encourage you to use virtual stores? </a:t>
            </a:r>
          </a:p>
          <a:p>
            <a:pPr lvl="1"/>
            <a:r>
              <a:rPr lang="en-US" smtClean="0"/>
              <a:t>Convenience</a:t>
            </a:r>
          </a:p>
          <a:p>
            <a:pPr lvl="1"/>
            <a:r>
              <a:rPr lang="en-US" smtClean="0"/>
              <a:t>Ease of search</a:t>
            </a:r>
          </a:p>
          <a:p>
            <a:pPr lvl="1"/>
            <a:r>
              <a:rPr lang="en-US" smtClean="0"/>
              <a:t>Broader selection</a:t>
            </a:r>
          </a:p>
          <a:p>
            <a:pPr lvl="1"/>
            <a:r>
              <a:rPr lang="en-US" smtClean="0"/>
              <a:t>Potential for better prices</a:t>
            </a:r>
          </a:p>
          <a:p>
            <a:pPr lvl="1"/>
            <a:r>
              <a:rPr lang="en-US" smtClean="0"/>
              <a:t>24-hour service with prompt delivery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Chapter 5</a:t>
            </a:r>
            <a:endParaRPr lang="en-US" dirty="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3212" y="1447800"/>
            <a:ext cx="9372600" cy="4800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 smtClean="0"/>
              <a:t>Distribution in a Services Context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 smtClean="0"/>
              <a:t>Options for Service Delivery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 smtClean="0"/>
              <a:t>Place and Time Decisions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 smtClean="0"/>
              <a:t>Delivering Services in Cyberspace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 smtClean="0"/>
              <a:t>The Role of Intermediaries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 smtClean="0"/>
              <a:t>The Challenge of Distribution in Large Domestic Markets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 smtClean="0"/>
              <a:t>Distributing Services Internationally</a:t>
            </a:r>
            <a:endParaRPr lang="en-US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E-Commerce: Move to Cyberspace</a:t>
            </a:r>
            <a:endParaRPr lang="en-US" dirty="0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Recent </a:t>
            </a:r>
            <a:r>
              <a:rPr dirty="0" smtClean="0"/>
              <a:t>d</a:t>
            </a:r>
            <a:r>
              <a:rPr lang="en-US" dirty="0" err="1" smtClean="0"/>
              <a:t>evelopments</a:t>
            </a:r>
            <a:r>
              <a:rPr lang="en-US" dirty="0" smtClean="0"/>
              <a:t>: websites, customer management (CRM) systems, and mobile telephony</a:t>
            </a:r>
          </a:p>
          <a:p>
            <a:r>
              <a:rPr lang="en-US" dirty="0" smtClean="0"/>
              <a:t>Integrating mobile devices into the service delivery infrastructure can be used as means to:</a:t>
            </a:r>
          </a:p>
          <a:p>
            <a:pPr lvl="1"/>
            <a:r>
              <a:rPr lang="en-US" dirty="0" smtClean="0"/>
              <a:t>Access services</a:t>
            </a:r>
          </a:p>
          <a:p>
            <a:pPr lvl="1"/>
            <a:r>
              <a:rPr lang="en-US" dirty="0" smtClean="0"/>
              <a:t>Alert customers to opportunities/problems</a:t>
            </a:r>
          </a:p>
          <a:p>
            <a:pPr lvl="1"/>
            <a:r>
              <a:rPr lang="en-US" dirty="0" smtClean="0"/>
              <a:t>Update information in real time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Role of Intermediaries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</a:t>
            </a:r>
            <a:r>
              <a:rPr lang="en-US" dirty="0" smtClean="0"/>
              <a:t>Responsibilities</a:t>
            </a:r>
            <a:br>
              <a:rPr lang="en-US" dirty="0" smtClean="0"/>
            </a:br>
            <a:r>
              <a:rPr lang="en-US" dirty="0" smtClean="0"/>
              <a:t>for Service Delivery</a:t>
            </a:r>
            <a:endParaRPr lang="en-US" sz="2000" dirty="0"/>
          </a:p>
        </p:txBody>
      </p:sp>
      <p:sp>
        <p:nvSpPr>
          <p:cNvPr id="342084" name="Rectangle 68"/>
          <p:cNvSpPr>
            <a:spLocks noChangeArrowheads="1"/>
          </p:cNvSpPr>
          <p:nvPr/>
        </p:nvSpPr>
        <p:spPr bwMode="auto">
          <a:xfrm>
            <a:off x="227012" y="5207371"/>
            <a:ext cx="9372600" cy="1126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zh-CN" sz="1800" b="1" dirty="0">
                <a:solidFill>
                  <a:srgbClr val="013C7D"/>
                </a:solidFill>
                <a:latin typeface="Helvetica" pitchFamily="34" charset="0"/>
                <a:ea typeface="SimSun" pitchFamily="2" charset="-122"/>
                <a:cs typeface="Helvetica" pitchFamily="34" charset="0"/>
              </a:rPr>
              <a:t>Challenges for original supplier</a:t>
            </a:r>
            <a:r>
              <a:rPr lang="en-US" altLang="zh-CN" sz="1800" dirty="0">
                <a:solidFill>
                  <a:srgbClr val="013C7D"/>
                </a:solidFill>
                <a:latin typeface="Helvetica" pitchFamily="34" charset="0"/>
                <a:ea typeface="SimSun" pitchFamily="2" charset="-122"/>
                <a:cs typeface="Helvetica" pitchFamily="34" charset="0"/>
              </a:rPr>
              <a:t> </a:t>
            </a:r>
          </a:p>
          <a:p>
            <a:pPr marL="288925" indent="-288925" algn="l" fontAlgn="base">
              <a:lnSpc>
                <a:spcPct val="80000"/>
              </a:lnSpc>
              <a:spcBef>
                <a:spcPct val="35000"/>
              </a:spcBef>
              <a:buClr>
                <a:srgbClr val="FF0000"/>
              </a:buClr>
              <a:buSzPct val="133000"/>
              <a:buFont typeface="Helvetica" pitchFamily="34" charset="0"/>
              <a:buChar char="●"/>
            </a:pPr>
            <a:r>
              <a:rPr lang="en-US" altLang="zh-CN" sz="1800" b="1" dirty="0" smtClean="0">
                <a:solidFill>
                  <a:srgbClr val="013C7D"/>
                </a:solidFill>
                <a:latin typeface="Helvetica" pitchFamily="34" charset="0"/>
                <a:ea typeface="SimSun" pitchFamily="2" charset="-122"/>
                <a:cs typeface="Helvetica" pitchFamily="34" charset="0"/>
              </a:rPr>
              <a:t>Act </a:t>
            </a:r>
            <a:r>
              <a:rPr lang="en-US" altLang="zh-CN" sz="1800" b="1" dirty="0">
                <a:solidFill>
                  <a:srgbClr val="013C7D"/>
                </a:solidFill>
                <a:latin typeface="Helvetica" pitchFamily="34" charset="0"/>
                <a:ea typeface="SimSun" pitchFamily="2" charset="-122"/>
                <a:cs typeface="Helvetica" pitchFamily="34" charset="0"/>
              </a:rPr>
              <a:t>as guardian of overall process</a:t>
            </a:r>
          </a:p>
          <a:p>
            <a:pPr marL="288925" indent="-288925" algn="l">
              <a:lnSpc>
                <a:spcPct val="80000"/>
              </a:lnSpc>
              <a:spcBef>
                <a:spcPct val="35000"/>
              </a:spcBef>
              <a:buClr>
                <a:srgbClr val="FF0000"/>
              </a:buClr>
              <a:buSzPct val="133000"/>
              <a:buFont typeface="Helvetica" pitchFamily="34" charset="0"/>
              <a:buChar char="●"/>
            </a:pPr>
            <a:r>
              <a:rPr lang="en-US" altLang="zh-CN" sz="1800" b="1" dirty="0" smtClean="0">
                <a:solidFill>
                  <a:srgbClr val="013C7D"/>
                </a:solidFill>
                <a:latin typeface="Helvetica" pitchFamily="34" charset="0"/>
                <a:ea typeface="SimSun" pitchFamily="2" charset="-122"/>
                <a:cs typeface="Helvetica" pitchFamily="34" charset="0"/>
              </a:rPr>
              <a:t>Ensure </a:t>
            </a:r>
            <a:r>
              <a:rPr lang="en-US" altLang="zh-CN" sz="1800" b="1" dirty="0">
                <a:solidFill>
                  <a:srgbClr val="013C7D"/>
                </a:solidFill>
                <a:latin typeface="Helvetica" pitchFamily="34" charset="0"/>
                <a:ea typeface="SimSun" pitchFamily="2" charset="-122"/>
                <a:cs typeface="Helvetica" pitchFamily="34" charset="0"/>
              </a:rPr>
              <a:t>that each element offered by intermediaries fits overall service concept</a:t>
            </a:r>
          </a:p>
        </p:txBody>
      </p:sp>
      <p:pic>
        <p:nvPicPr>
          <p:cNvPr id="70" name="Picture 70" descr="PPT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412" y="1455789"/>
            <a:ext cx="8382000" cy="37258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Franchising </a:t>
            </a:r>
            <a:endParaRPr lang="en-US" dirty="0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Franchisor provides training, equipment, and support marketing activities. </a:t>
            </a:r>
          </a:p>
          <a:p>
            <a:r>
              <a:rPr lang="en-GB" dirty="0" smtClean="0"/>
              <a:t>Franchisees invest time and finance, and follow copy and media guidelines of franchisor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Advantages: </a:t>
            </a:r>
          </a:p>
          <a:p>
            <a:pPr lvl="1"/>
            <a:r>
              <a:rPr lang="en-US" altLang="zh-CN" dirty="0" smtClean="0"/>
              <a:t>Expand delivery of effective service concept without a high level of monetary investment</a:t>
            </a:r>
          </a:p>
          <a:p>
            <a:pPr lvl="1"/>
            <a:r>
              <a:rPr lang="en-US" altLang="zh-CN" dirty="0" smtClean="0"/>
              <a:t>F</a:t>
            </a:r>
            <a:r>
              <a:rPr lang="en-GB" dirty="0" err="1" smtClean="0"/>
              <a:t>ranchisees</a:t>
            </a:r>
            <a:r>
              <a:rPr lang="en-GB" dirty="0" smtClean="0"/>
              <a:t> are motivated to ensure good customer service and high-quality service operations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Franchising</a:t>
            </a:r>
            <a:endParaRPr lang="en-US" dirty="0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Disadvantages of franchising</a:t>
            </a:r>
          </a:p>
          <a:p>
            <a:pPr lvl="1"/>
            <a:r>
              <a:rPr lang="en-US" altLang="zh-CN" dirty="0" smtClean="0"/>
              <a:t>Loss of control over delivery system and how customers experience actual service </a:t>
            </a:r>
          </a:p>
          <a:p>
            <a:pPr lvl="1"/>
            <a:r>
              <a:rPr lang="en-US" altLang="zh-CN" dirty="0" smtClean="0"/>
              <a:t>Effective quality control is difficult</a:t>
            </a:r>
          </a:p>
          <a:p>
            <a:pPr lvl="1"/>
            <a:r>
              <a:rPr lang="en-US" altLang="zh-CN" dirty="0" smtClean="0"/>
              <a:t>Conflict between franchisees may arise especially as they gain experience</a:t>
            </a:r>
          </a:p>
          <a:p>
            <a:r>
              <a:rPr lang="en-US" altLang="zh-CN" dirty="0" smtClean="0"/>
              <a:t>Alternative: license another supplier to act on the original supplier’s behalf to deliver core product</a:t>
            </a:r>
          </a:p>
          <a:p>
            <a:pPr lvl="1"/>
            <a:r>
              <a:rPr lang="en-US" dirty="0" smtClean="0"/>
              <a:t>Trucking companies</a:t>
            </a:r>
          </a:p>
          <a:p>
            <a:pPr lvl="1"/>
            <a:r>
              <a:rPr lang="en-US" dirty="0" smtClean="0"/>
              <a:t>Banks selling insurance products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Challenge of Distribution in Large Domestic Markets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 of Distribution </a:t>
            </a:r>
            <a:r>
              <a:rPr dirty="0"/>
              <a:t>i</a:t>
            </a:r>
            <a:r>
              <a:rPr lang="en-US" dirty="0" err="1" smtClean="0"/>
              <a:t>n</a:t>
            </a:r>
            <a:r>
              <a:rPr lang="en-US" dirty="0" smtClean="0"/>
              <a:t> Large Domestic Markets</a:t>
            </a:r>
            <a:endParaRPr lang="en-US" dirty="0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Distributing services (i.e.</a:t>
            </a:r>
            <a:r>
              <a:rPr dirty="0" smtClean="0"/>
              <a:t>,</a:t>
            </a:r>
            <a:r>
              <a:rPr lang="en-US" dirty="0" smtClean="0"/>
              <a:t> physical logistics) faces challenges due to:</a:t>
            </a:r>
          </a:p>
          <a:p>
            <a:pPr lvl="1"/>
            <a:r>
              <a:rPr lang="en-US" dirty="0" smtClean="0"/>
              <a:t>Distances involved </a:t>
            </a:r>
          </a:p>
          <a:p>
            <a:pPr lvl="1"/>
            <a:r>
              <a:rPr lang="en-US" dirty="0" smtClean="0"/>
              <a:t>Multiple time zones</a:t>
            </a:r>
          </a:p>
          <a:p>
            <a:pPr lvl="1"/>
            <a:r>
              <a:rPr lang="en-US" dirty="0" smtClean="0"/>
              <a:t>Multiculturalism</a:t>
            </a:r>
          </a:p>
          <a:p>
            <a:pPr lvl="1"/>
            <a:r>
              <a:rPr lang="en-US" dirty="0" smtClean="0"/>
              <a:t>Differences in laws and tax rates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Distributing Services Internationally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Factors Favoring Adoption of Transnational Strategies</a:t>
            </a:r>
            <a:endParaRPr lang="en-US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3213" y="1600200"/>
            <a:ext cx="9220199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Transnational strategy </a:t>
            </a:r>
            <a:r>
              <a:rPr lang="en-US" dirty="0"/>
              <a:t>involves integration of strategy formulation and its implementation across all countries in which company elects to do business</a:t>
            </a:r>
          </a:p>
          <a:p>
            <a:r>
              <a:rPr lang="en-US" sz="2200" dirty="0" smtClean="0"/>
              <a:t>Market Drivers</a:t>
            </a:r>
          </a:p>
          <a:p>
            <a:pPr lvl="1"/>
            <a:r>
              <a:rPr lang="en-US" sz="1800" dirty="0" smtClean="0"/>
              <a:t>Common customer needs across countries</a:t>
            </a:r>
          </a:p>
          <a:p>
            <a:pPr lvl="1"/>
            <a:r>
              <a:rPr lang="en-US" sz="1800" dirty="0" smtClean="0"/>
              <a:t>Corporate customers seek to standardize and simplify suppliers used in different countries – ad agencies, logistics suppliers, Big 4 accounting firms</a:t>
            </a:r>
          </a:p>
          <a:p>
            <a:r>
              <a:rPr lang="en-US" sz="2200" dirty="0"/>
              <a:t>Government Drivers</a:t>
            </a:r>
          </a:p>
          <a:p>
            <a:pPr lvl="1"/>
            <a:r>
              <a:rPr lang="en-US" sz="1800" dirty="0"/>
              <a:t>Favorable trade policies, compatible technical standards, common marketing regulations</a:t>
            </a:r>
          </a:p>
          <a:p>
            <a:endParaRPr lang="en-US" sz="2200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Factors Favoring Adoption of Transnational Strategies</a:t>
            </a:r>
            <a:endParaRPr lang="en-US"/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 smtClean="0"/>
              <a:t>Competition Drivers</a:t>
            </a:r>
          </a:p>
          <a:p>
            <a:pPr lvl="1"/>
            <a:r>
              <a:rPr lang="en-US" sz="1800" dirty="0" smtClean="0"/>
              <a:t>Competitors from overseas; interdependence of countries</a:t>
            </a:r>
          </a:p>
          <a:p>
            <a:pPr lvl="1"/>
            <a:r>
              <a:rPr lang="en-US" sz="1800" dirty="0" smtClean="0"/>
              <a:t>Firms may be obliged to follow competitors into new markets to protect own positions elsewhere</a:t>
            </a:r>
          </a:p>
          <a:p>
            <a:r>
              <a:rPr lang="en-US" sz="2200" dirty="0" smtClean="0"/>
              <a:t>Technology Drivers</a:t>
            </a:r>
          </a:p>
          <a:p>
            <a:pPr lvl="1"/>
            <a:r>
              <a:rPr lang="en-US" sz="1800" dirty="0" smtClean="0"/>
              <a:t>Advances in information technology – miniaturization and mo</a:t>
            </a:r>
            <a:r>
              <a:rPr sz="1800" dirty="0" smtClean="0"/>
              <a:t>bility</a:t>
            </a:r>
            <a:r>
              <a:rPr lang="en-US" sz="1800" dirty="0" smtClean="0"/>
              <a:t> of equipment, digitization of voice</a:t>
            </a:r>
          </a:p>
          <a:p>
            <a:r>
              <a:rPr lang="en-US" sz="2200" dirty="0"/>
              <a:t>Cost Drivers</a:t>
            </a:r>
          </a:p>
          <a:p>
            <a:pPr lvl="1"/>
            <a:r>
              <a:rPr lang="en-US" sz="1800" dirty="0"/>
              <a:t>Economies of scale</a:t>
            </a:r>
          </a:p>
          <a:p>
            <a:pPr lvl="1"/>
            <a:r>
              <a:rPr lang="en-US" sz="1800" dirty="0"/>
              <a:t>Lower operating costs</a:t>
            </a:r>
          </a:p>
          <a:p>
            <a:endParaRPr lang="en-US" sz="22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Distribution in a Services Context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Service Processes Affect </a:t>
            </a:r>
            <a:br>
              <a:rPr lang="en-US" dirty="0"/>
            </a:br>
            <a:r>
              <a:rPr lang="en-US" dirty="0"/>
              <a:t>International Market </a:t>
            </a:r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dirty="0"/>
              <a:t>People processing services require direct </a:t>
            </a:r>
            <a:r>
              <a:rPr lang="en-US" dirty="0" smtClean="0"/>
              <a:t>contact with  </a:t>
            </a:r>
            <a:r>
              <a:rPr lang="en-US" dirty="0"/>
              <a:t>customers</a:t>
            </a:r>
          </a:p>
          <a:p>
            <a:pPr lvl="1">
              <a:spcBef>
                <a:spcPct val="60000"/>
              </a:spcBef>
            </a:pPr>
            <a:r>
              <a:rPr lang="en-US" dirty="0"/>
              <a:t>Export service concept</a:t>
            </a:r>
          </a:p>
          <a:p>
            <a:pPr lvl="2">
              <a:spcBef>
                <a:spcPct val="35000"/>
              </a:spcBef>
              <a:buFont typeface="Times New Roman" pitchFamily="18" charset="0"/>
              <a:buChar char="-"/>
            </a:pPr>
            <a:r>
              <a:rPr lang="en-US" dirty="0"/>
              <a:t>Acting alone or in partnership with local suppliers </a:t>
            </a:r>
          </a:p>
          <a:p>
            <a:pPr lvl="2">
              <a:spcBef>
                <a:spcPct val="30000"/>
              </a:spcBef>
              <a:buFont typeface="Times New Roman" pitchFamily="18" charset="0"/>
              <a:buNone/>
            </a:pPr>
            <a:r>
              <a:rPr lang="en-US" dirty="0"/>
              <a:t>    e.g., chain restaurants, hotels, car rental firms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Import</a:t>
            </a:r>
            <a:r>
              <a:rPr lang="en-US" dirty="0" smtClean="0"/>
              <a:t> </a:t>
            </a:r>
            <a:r>
              <a:rPr dirty="0"/>
              <a:t>c</a:t>
            </a:r>
            <a:r>
              <a:rPr lang="en-US" dirty="0" err="1" smtClean="0"/>
              <a:t>ustomers</a:t>
            </a:r>
            <a:endParaRPr lang="en-US" dirty="0"/>
          </a:p>
          <a:p>
            <a:pPr lvl="2">
              <a:spcBef>
                <a:spcPct val="50000"/>
              </a:spcBef>
              <a:buFont typeface="Times New Roman" pitchFamily="18" charset="0"/>
              <a:buChar char="-"/>
            </a:pPr>
            <a:r>
              <a:rPr lang="en-US" dirty="0"/>
              <a:t>Inviting customers from overseas to firm’s home country </a:t>
            </a:r>
          </a:p>
          <a:p>
            <a:pPr lvl="2">
              <a:spcBef>
                <a:spcPct val="30000"/>
              </a:spcBef>
              <a:buFont typeface="Arial" pitchFamily="34" charset="0"/>
              <a:buNone/>
            </a:pPr>
            <a:r>
              <a:rPr lang="en-US" dirty="0"/>
              <a:t>    e.g., hospitals catering to “medical tourism”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Transport customers to new locations</a:t>
            </a:r>
          </a:p>
          <a:p>
            <a:pPr lvl="2">
              <a:spcBef>
                <a:spcPct val="30000"/>
              </a:spcBef>
              <a:buFont typeface="Times New Roman" pitchFamily="18" charset="0"/>
              <a:buChar char="-"/>
            </a:pPr>
            <a:r>
              <a:rPr lang="en-US" dirty="0"/>
              <a:t>Passenger transportation (air, sea, rail, road)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Service Processes Affect  </a:t>
            </a:r>
            <a:br>
              <a:rPr lang="en-US" smtClean="0"/>
            </a:br>
            <a:r>
              <a:rPr lang="en-US" smtClean="0"/>
              <a:t>International Market Entry </a:t>
            </a:r>
            <a:endParaRPr lang="en-US" dirty="0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Possession processing involves services to customer’s physical possessions</a:t>
            </a:r>
          </a:p>
          <a:p>
            <a:pPr lvl="2"/>
            <a:r>
              <a:rPr lang="en-US" dirty="0" smtClean="0"/>
              <a:t>-   Repair and maintenance, freight transport</a:t>
            </a:r>
          </a:p>
          <a:p>
            <a:r>
              <a:rPr lang="en-US" dirty="0" smtClean="0"/>
              <a:t>Information-based services include mental processing services and information processing services</a:t>
            </a:r>
          </a:p>
          <a:p>
            <a:pPr lvl="1"/>
            <a:r>
              <a:rPr lang="en-US" dirty="0" smtClean="0"/>
              <a:t>Export the service to a local service factory</a:t>
            </a:r>
          </a:p>
          <a:p>
            <a:pPr lvl="2"/>
            <a:r>
              <a:rPr lang="en-US" dirty="0" smtClean="0"/>
              <a:t>-   Hollywood film shown around the world</a:t>
            </a:r>
          </a:p>
          <a:p>
            <a:pPr lvl="1"/>
            <a:r>
              <a:rPr lang="en-US" dirty="0" smtClean="0"/>
              <a:t>Import customers</a:t>
            </a:r>
          </a:p>
          <a:p>
            <a:pPr lvl="1"/>
            <a:r>
              <a:rPr lang="en-US" dirty="0" smtClean="0"/>
              <a:t>Export the information via telecommunications and transform it locally</a:t>
            </a:r>
          </a:p>
          <a:p>
            <a:pPr lvl="2"/>
            <a:r>
              <a:rPr lang="en-US" dirty="0" smtClean="0"/>
              <a:t>-   Data can be downloaded via CDs or DVDs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Globalization Drivers 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Various </a:t>
            </a:r>
            <a:r>
              <a:rPr lang="en-US" dirty="0"/>
              <a:t>Service Categories </a:t>
            </a:r>
            <a:endParaRPr lang="en-US" sz="2000" b="0" dirty="0"/>
          </a:p>
        </p:txBody>
      </p:sp>
      <p:graphicFrame>
        <p:nvGraphicFramePr>
          <p:cNvPr id="363586" name="Group 66"/>
          <p:cNvGraphicFramePr>
            <a:graphicFrameLocks noGrp="1"/>
          </p:cNvGraphicFramePr>
          <p:nvPr>
            <p:ph idx="4294967295"/>
          </p:nvPr>
        </p:nvGraphicFramePr>
        <p:xfrm>
          <a:off x="303212" y="1600200"/>
          <a:ext cx="9296400" cy="475138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104882"/>
                <a:gridCol w="2543318"/>
                <a:gridCol w="2324100"/>
                <a:gridCol w="2324100"/>
              </a:tblGrid>
              <a:tr h="771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>
                          <a:tab pos="1089025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Globalization Drivers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People Processing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Possession Processing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Information Based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22358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Competition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Simultaneity of production and consumption limits leverage of foreign competitive advantage, but management systems can be globalized.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Technology drives globalization of competitors with technical edge.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Highly vulnerable to global dominance by competitors with monopoly or competitive advantage in information.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1743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Market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People differ economically and culturally, so needs for service and ability to pay may vary.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Level of economic development impacts demand for services to individually owned goods.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Demand for many services is derived to a significant degree from economic and educational levels.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98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Globalization Drivers 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Various </a:t>
            </a:r>
            <a:r>
              <a:rPr lang="en-US" dirty="0"/>
              <a:t>Service </a:t>
            </a:r>
            <a:r>
              <a:rPr lang="en-US" dirty="0" smtClean="0"/>
              <a:t>Categories</a:t>
            </a:r>
            <a:endParaRPr lang="en-US" sz="2000" b="0" dirty="0"/>
          </a:p>
        </p:txBody>
      </p:sp>
      <p:graphicFrame>
        <p:nvGraphicFramePr>
          <p:cNvPr id="361544" name="Group 72"/>
          <p:cNvGraphicFramePr>
            <a:graphicFrameLocks noGrp="1"/>
          </p:cNvGraphicFramePr>
          <p:nvPr>
            <p:ph idx="4294967295"/>
          </p:nvPr>
        </p:nvGraphicFramePr>
        <p:xfrm>
          <a:off x="227012" y="1600200"/>
          <a:ext cx="9372599" cy="47244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008414"/>
                <a:gridCol w="2677885"/>
                <a:gridCol w="2447755"/>
                <a:gridCol w="2238545"/>
              </a:tblGrid>
              <a:tr h="676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Globalization Drivers 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People Processing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Possession Processing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Information Based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1759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Technology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Use of IT for delivery of supplementary services may be a function of ownership and familiarity with technology.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Need for technology- based service delivery systems depends on possessions requiring service and the cost trade-offs in labor substitution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Ability to deliver core services through remote terminals may be a function of investment in computerization, etc.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1031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Cost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Variable labor rates may impact pricing in labor-sensitive services.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Variable labor rates may favor low-cost locations.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Major cost elements can be centralized and minor cost elements localized.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12562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Government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Social policies (e.g., health) vary widely and may affect labor cost, etc.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Policies may decrease/increase cost and  encourage/discourage certain activities 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Policies may impact demand and supply and distort pricing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Barriers to International Trade in Services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35000"/>
              </a:spcBef>
              <a:spcAft>
                <a:spcPct val="10000"/>
              </a:spcAft>
            </a:pPr>
            <a:r>
              <a:rPr lang="en-US" dirty="0"/>
              <a:t>Passage of free-trade legislation is important facilitator of transnational operations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Notable developments: NAFTA, Latin American economic blocs, EU</a:t>
            </a:r>
          </a:p>
          <a:p>
            <a:r>
              <a:rPr lang="en-US" dirty="0"/>
              <a:t>Despite efforts of WTO and </a:t>
            </a:r>
            <a:r>
              <a:rPr lang="en-US" dirty="0" smtClean="0"/>
              <a:t>GATT, barriers still exist: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Restrictions on international airline operating rights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Heavy </a:t>
            </a:r>
            <a:r>
              <a:rPr lang="en-US" dirty="0"/>
              <a:t>taxation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Legal restrictions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Lack of broadly agreed</a:t>
            </a:r>
            <a:r>
              <a:rPr lang="en-US" dirty="0" smtClean="0"/>
              <a:t> </a:t>
            </a:r>
            <a:r>
              <a:rPr dirty="0" smtClean="0"/>
              <a:t>upon </a:t>
            </a:r>
            <a:r>
              <a:rPr lang="en-US" dirty="0" smtClean="0"/>
              <a:t>accounting </a:t>
            </a:r>
            <a:r>
              <a:rPr lang="en-US" dirty="0"/>
              <a:t>standards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Cultural issues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Distribution relates to both core and supplementary services and embraces three interrelated elements</a:t>
            </a:r>
          </a:p>
          <a:p>
            <a:pPr lvl="1"/>
            <a:r>
              <a:rPr lang="en-US" smtClean="0"/>
              <a:t>Information and promotion flow, negotiation flow, product flow</a:t>
            </a:r>
          </a:p>
          <a:p>
            <a:r>
              <a:rPr lang="en-US" smtClean="0"/>
              <a:t>Channel options include:</a:t>
            </a:r>
          </a:p>
          <a:p>
            <a:pPr lvl="1"/>
            <a:r>
              <a:rPr lang="en-US" smtClean="0"/>
              <a:t>Customers visit the service site</a:t>
            </a:r>
          </a:p>
          <a:p>
            <a:pPr lvl="1"/>
            <a:r>
              <a:rPr lang="en-US" smtClean="0"/>
              <a:t>Service providers go to their customers</a:t>
            </a:r>
          </a:p>
          <a:p>
            <a:pPr lvl="1"/>
            <a:r>
              <a:rPr lang="en-US" smtClean="0"/>
              <a:t>Service transaction is conducted remotely</a:t>
            </a:r>
          </a:p>
          <a:p>
            <a:r>
              <a:rPr lang="en-US" smtClean="0"/>
              <a:t>Place and time decisions include where services should be delivered in bricks-and-mortar context, when it should be delivered </a:t>
            </a:r>
            <a:endParaRPr lang="en-US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9372600" cy="3048000"/>
          </a:xfrm>
        </p:spPr>
        <p:txBody>
          <a:bodyPr/>
          <a:lstStyle/>
          <a:p>
            <a:r>
              <a:rPr lang="en-US" dirty="0" smtClean="0"/>
              <a:t>Delivery in cyberspace is facilitated by technology</a:t>
            </a:r>
            <a:r>
              <a:rPr dirty="0" smtClean="0"/>
              <a:t>;</a:t>
            </a:r>
            <a:br>
              <a:rPr dirty="0" smtClean="0"/>
            </a:br>
            <a:r>
              <a:rPr lang="en-US" dirty="0" err="1" smtClean="0"/>
              <a:t>e</a:t>
            </a:r>
            <a:r>
              <a:rPr lang="en-US" dirty="0" smtClean="0"/>
              <a:t>-commerce allows 24-hour delivery, saving time and effort </a:t>
            </a:r>
          </a:p>
          <a:p>
            <a:r>
              <a:rPr lang="en-US" dirty="0" smtClean="0"/>
              <a:t>Intermediaries play roles in distributing services</a:t>
            </a:r>
          </a:p>
          <a:p>
            <a:r>
              <a:rPr lang="en-US" dirty="0" smtClean="0"/>
              <a:t>Service processes (</a:t>
            </a:r>
            <a:r>
              <a:rPr dirty="0" smtClean="0"/>
              <a:t>pe</a:t>
            </a:r>
            <a:r>
              <a:rPr lang="en-US" dirty="0" err="1" smtClean="0"/>
              <a:t>ople</a:t>
            </a:r>
            <a:r>
              <a:rPr lang="en-US" dirty="0" smtClean="0"/>
              <a:t> </a:t>
            </a:r>
            <a:r>
              <a:rPr lang="en-US" dirty="0"/>
              <a:t>processing services, possession processing </a:t>
            </a:r>
            <a:r>
              <a:rPr lang="en-US" dirty="0" smtClean="0"/>
              <a:t>services</a:t>
            </a:r>
            <a:r>
              <a:rPr dirty="0" smtClean="0"/>
              <a:t>,</a:t>
            </a:r>
            <a:r>
              <a:rPr lang="en-US" dirty="0" smtClean="0"/>
              <a:t> </a:t>
            </a:r>
            <a:r>
              <a:rPr lang="en-US" dirty="0"/>
              <a:t>and information-based </a:t>
            </a:r>
            <a:r>
              <a:rPr lang="en-US" dirty="0" smtClean="0"/>
              <a:t>services) affect international market entry via the drivers: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3212" y="4724400"/>
            <a:ext cx="9599613" cy="15696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sz="20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Market drivers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sz="20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Competition drivers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sz="20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Technology drivers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sz="20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Cost drivers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sz="20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Government drivers</a:t>
            </a:r>
            <a:endParaRPr lang="en-US" sz="1800" b="1" kern="0" dirty="0" smtClean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endParaRPr lang="en-US" sz="2000" b="1" kern="0" dirty="0" smtClean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in a Services Context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51411" y="1676400"/>
            <a:ext cx="4495801" cy="4800600"/>
          </a:xfrm>
        </p:spPr>
        <p:txBody>
          <a:bodyPr/>
          <a:lstStyle/>
          <a:p>
            <a:r>
              <a:rPr lang="en-US" sz="2200" dirty="0" smtClean="0"/>
              <a:t>In a services context, we often don’t move physical products</a:t>
            </a:r>
          </a:p>
          <a:p>
            <a:r>
              <a:rPr lang="en-US" sz="2200" dirty="0" smtClean="0"/>
              <a:t>Experiences, performances</a:t>
            </a:r>
            <a:r>
              <a:rPr sz="2200" dirty="0" smtClean="0"/>
              <a:t>,</a:t>
            </a:r>
            <a:r>
              <a:rPr lang="en-US" sz="2200" dirty="0" smtClean="0"/>
              <a:t> and solutions are not being physically shipped and stored</a:t>
            </a:r>
          </a:p>
          <a:p>
            <a:r>
              <a:rPr lang="en-US" sz="2200" dirty="0" smtClean="0"/>
              <a:t>More and more informational transactions are conducted through electronic and not physical channels</a:t>
            </a:r>
          </a:p>
          <a:p>
            <a:endParaRPr lang="en-SG" dirty="0"/>
          </a:p>
        </p:txBody>
      </p:sp>
      <p:pic>
        <p:nvPicPr>
          <p:cNvPr id="7" name="Picture 6" descr="unfig05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412" y="1905000"/>
            <a:ext cx="4356477" cy="3889375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the Flow Model of Distribution to Services</a:t>
            </a:r>
            <a:endParaRPr lang="en-US" dirty="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three interrelated elements of distribution are:</a:t>
            </a:r>
          </a:p>
          <a:p>
            <a:r>
              <a:rPr lang="en-US" dirty="0" smtClean="0"/>
              <a:t>Information and promotion flow </a:t>
            </a:r>
          </a:p>
          <a:p>
            <a:pPr lvl="1"/>
            <a:r>
              <a:rPr lang="en-US" dirty="0" smtClean="0"/>
              <a:t>To get customer interested in buying the service</a:t>
            </a:r>
          </a:p>
          <a:p>
            <a:r>
              <a:rPr lang="en-US" dirty="0" smtClean="0"/>
              <a:t>Negotiation flow</a:t>
            </a:r>
          </a:p>
          <a:p>
            <a:pPr lvl="1"/>
            <a:r>
              <a:rPr lang="en-US" dirty="0" smtClean="0"/>
              <a:t>To sell the right to use a service</a:t>
            </a:r>
          </a:p>
          <a:p>
            <a:r>
              <a:rPr lang="en-US" dirty="0" smtClean="0"/>
              <a:t>Product flow</a:t>
            </a:r>
          </a:p>
          <a:p>
            <a:pPr lvl="1"/>
            <a:r>
              <a:rPr lang="en-US" dirty="0" smtClean="0"/>
              <a:t>To develop a network of local sites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Distinguishing between Distribution of Supplementary and Core Services</a:t>
            </a:r>
            <a:endParaRPr lang="en-US" dirty="0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4799012" y="1600200"/>
            <a:ext cx="4648199" cy="4800600"/>
          </a:xfrm>
        </p:spPr>
        <p:txBody>
          <a:bodyPr/>
          <a:lstStyle/>
          <a:p>
            <a:r>
              <a:rPr lang="en-US" dirty="0" smtClean="0"/>
              <a:t>Most core services require physical locations</a:t>
            </a:r>
          </a:p>
          <a:p>
            <a:r>
              <a:rPr lang="en-US" dirty="0" smtClean="0"/>
              <a:t>Many supplementary services are informational</a:t>
            </a:r>
            <a:r>
              <a:rPr dirty="0" smtClean="0"/>
              <a:t>;</a:t>
            </a:r>
            <a:r>
              <a:rPr lang="en-US" dirty="0" smtClean="0"/>
              <a:t> can be distributed widely and cost-effectively via other means</a:t>
            </a:r>
          </a:p>
          <a:p>
            <a:pPr lvl="1"/>
            <a:r>
              <a:rPr lang="en-US" dirty="0" smtClean="0"/>
              <a:t>Telephone </a:t>
            </a:r>
          </a:p>
          <a:p>
            <a:pPr lvl="1"/>
            <a:r>
              <a:rPr lang="en-US" dirty="0" smtClean="0"/>
              <a:t>Internet</a:t>
            </a:r>
            <a:endParaRPr lang="en-US" dirty="0"/>
          </a:p>
        </p:txBody>
      </p:sp>
      <p:pic>
        <p:nvPicPr>
          <p:cNvPr id="5" name="Picture 4" descr="fig05_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9012" y="1600200"/>
            <a:ext cx="3295700" cy="4807196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8517" y="39688"/>
            <a:ext cx="7494170" cy="1206500"/>
          </a:xfrm>
        </p:spPr>
        <p:txBody>
          <a:bodyPr/>
          <a:lstStyle/>
          <a:p>
            <a:r>
              <a:rPr lang="en-US" dirty="0"/>
              <a:t>Information and Physical Processes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Augmented Service </a:t>
            </a:r>
            <a:r>
              <a:rPr lang="en-US" dirty="0" smtClean="0"/>
              <a:t>Product</a:t>
            </a:r>
            <a:r>
              <a:rPr dirty="0" smtClean="0"/>
              <a:t>s</a:t>
            </a:r>
            <a:endParaRPr lang="en-US" sz="2000" b="0" dirty="0"/>
          </a:p>
        </p:txBody>
      </p:sp>
      <p:grpSp>
        <p:nvGrpSpPr>
          <p:cNvPr id="48" name="Group 37"/>
          <p:cNvGrpSpPr>
            <a:grpSpLocks/>
          </p:cNvGrpSpPr>
          <p:nvPr/>
        </p:nvGrpSpPr>
        <p:grpSpPr bwMode="auto">
          <a:xfrm>
            <a:off x="1065212" y="1600200"/>
            <a:ext cx="8382000" cy="4571999"/>
            <a:chOff x="476" y="1002"/>
            <a:chExt cx="4995" cy="3270"/>
          </a:xfrm>
        </p:grpSpPr>
        <p:pic>
          <p:nvPicPr>
            <p:cNvPr id="49" name="Picture 35" descr="PPT7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6" y="1002"/>
              <a:ext cx="4608" cy="3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4799" y="3456"/>
              <a:ext cx="672" cy="38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Websites for Service Delivery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53638" y="1371600"/>
            <a:ext cx="9749187" cy="5179809"/>
            <a:chOff x="303212" y="1373391"/>
            <a:chExt cx="9749187" cy="5179809"/>
          </a:xfrm>
        </p:grpSpPr>
        <p:sp>
          <p:nvSpPr>
            <p:cNvPr id="321555" name="Rectangle 19"/>
            <p:cNvSpPr>
              <a:spLocks noChangeArrowheads="1"/>
            </p:cNvSpPr>
            <p:nvPr/>
          </p:nvSpPr>
          <p:spPr bwMode="auto">
            <a:xfrm>
              <a:off x="6882120" y="3232150"/>
              <a:ext cx="3170279" cy="1187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200" b="1" i="0" dirty="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rPr>
                <a:t>Order-Taking</a:t>
              </a:r>
            </a:p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334789"/>
                  </a:solidFill>
                  <a:latin typeface="Helvetica" pitchFamily="34" charset="0"/>
                  <a:cs typeface="Helvetica" pitchFamily="34" charset="0"/>
                </a:rPr>
                <a:t>Make/confirm reservations</a:t>
              </a:r>
            </a:p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334789"/>
                  </a:solidFill>
                  <a:latin typeface="Helvetica" pitchFamily="34" charset="0"/>
                  <a:cs typeface="Helvetica" pitchFamily="34" charset="0"/>
                </a:rPr>
                <a:t>Submit applications</a:t>
              </a:r>
            </a:p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334789"/>
                  </a:solidFill>
                  <a:latin typeface="Helvetica" pitchFamily="34" charset="0"/>
                  <a:cs typeface="Helvetica" pitchFamily="34" charset="0"/>
                </a:rPr>
                <a:t>Order goods, check status </a:t>
              </a:r>
              <a:endParaRPr lang="en-US" sz="2400" i="0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03212" y="1373391"/>
              <a:ext cx="9089000" cy="5179809"/>
              <a:chOff x="303212" y="1266825"/>
              <a:chExt cx="9089000" cy="5179809"/>
            </a:xfrm>
          </p:grpSpPr>
          <p:sp>
            <p:nvSpPr>
              <p:cNvPr id="321540" name="Rectangle 4"/>
              <p:cNvSpPr>
                <a:spLocks noChangeArrowheads="1"/>
              </p:cNvSpPr>
              <p:nvPr/>
            </p:nvSpPr>
            <p:spPr bwMode="auto">
              <a:xfrm>
                <a:off x="3235610" y="5229226"/>
                <a:ext cx="3103230" cy="9429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2200" b="1" i="0" dirty="0">
                    <a:solidFill>
                      <a:schemeClr val="tx1"/>
                    </a:solidFill>
                    <a:latin typeface="Helvetica" pitchFamily="34" charset="0"/>
                    <a:cs typeface="Helvetica" pitchFamily="34" charset="0"/>
                  </a:rPr>
                  <a:t>Safekeeping</a:t>
                </a:r>
              </a:p>
              <a:p>
                <a:pPr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334789"/>
                    </a:solidFill>
                    <a:latin typeface="Helvetica" pitchFamily="34" charset="0"/>
                    <a:cs typeface="Helvetica" pitchFamily="34" charset="0"/>
                  </a:rPr>
                  <a:t>Track package movements</a:t>
                </a:r>
              </a:p>
              <a:p>
                <a:pPr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334789"/>
                    </a:solidFill>
                    <a:latin typeface="Helvetica" pitchFamily="34" charset="0"/>
                    <a:cs typeface="Helvetica" pitchFamily="34" charset="0"/>
                  </a:rPr>
                  <a:t>Check repair status</a:t>
                </a:r>
                <a:endParaRPr lang="en-US" sz="2400" i="0" dirty="0">
                  <a:solidFill>
                    <a:srgbClr val="BC3700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21541" name="Rectangle 5"/>
              <p:cNvSpPr>
                <a:spLocks noChangeArrowheads="1"/>
              </p:cNvSpPr>
              <p:nvPr/>
            </p:nvSpPr>
            <p:spPr bwMode="auto">
              <a:xfrm>
                <a:off x="303212" y="6172200"/>
                <a:ext cx="7356629" cy="27443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algn="l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b="1" dirty="0">
                    <a:solidFill>
                      <a:srgbClr val="B36805"/>
                    </a:solidFill>
                    <a:latin typeface="Helvetica" pitchFamily="34" charset="0"/>
                    <a:cs typeface="Helvetica" pitchFamily="34" charset="0"/>
                  </a:rPr>
                  <a:t>CORE: Use Web to deliver information-based core services</a:t>
                </a:r>
              </a:p>
            </p:txBody>
          </p:sp>
          <p:grpSp>
            <p:nvGrpSpPr>
              <p:cNvPr id="2" name="Group 6"/>
              <p:cNvGrpSpPr>
                <a:grpSpLocks/>
              </p:cNvGrpSpPr>
              <p:nvPr/>
            </p:nvGrpSpPr>
            <p:grpSpPr bwMode="auto">
              <a:xfrm>
                <a:off x="3350801" y="2208213"/>
                <a:ext cx="3018986" cy="2979737"/>
                <a:chOff x="1766" y="1391"/>
                <a:chExt cx="1756" cy="1877"/>
              </a:xfrm>
            </p:grpSpPr>
            <p:sp>
              <p:nvSpPr>
                <p:cNvPr id="321543" name="Freeform 7"/>
                <p:cNvSpPr>
                  <a:spLocks/>
                </p:cNvSpPr>
                <p:nvPr/>
              </p:nvSpPr>
              <p:spPr bwMode="auto">
                <a:xfrm>
                  <a:off x="2466" y="1391"/>
                  <a:ext cx="335" cy="811"/>
                </a:xfrm>
                <a:custGeom>
                  <a:avLst/>
                  <a:gdLst/>
                  <a:ahLst/>
                  <a:cxnLst>
                    <a:cxn ang="0">
                      <a:pos x="121" y="810"/>
                    </a:cxn>
                    <a:cxn ang="0">
                      <a:pos x="83" y="712"/>
                    </a:cxn>
                    <a:cxn ang="0">
                      <a:pos x="52" y="620"/>
                    </a:cxn>
                    <a:cxn ang="0">
                      <a:pos x="29" y="535"/>
                    </a:cxn>
                    <a:cxn ang="0">
                      <a:pos x="13" y="456"/>
                    </a:cxn>
                    <a:cxn ang="0">
                      <a:pos x="4" y="383"/>
                    </a:cxn>
                    <a:cxn ang="0">
                      <a:pos x="0" y="317"/>
                    </a:cxn>
                    <a:cxn ang="0">
                      <a:pos x="2" y="256"/>
                    </a:cxn>
                    <a:cxn ang="0">
                      <a:pos x="9" y="203"/>
                    </a:cxn>
                    <a:cxn ang="0">
                      <a:pos x="20" y="156"/>
                    </a:cxn>
                    <a:cxn ang="0">
                      <a:pos x="34" y="114"/>
                    </a:cxn>
                    <a:cxn ang="0">
                      <a:pos x="52" y="79"/>
                    </a:cxn>
                    <a:cxn ang="0">
                      <a:pos x="73" y="50"/>
                    </a:cxn>
                    <a:cxn ang="0">
                      <a:pos x="96" y="28"/>
                    </a:cxn>
                    <a:cxn ang="0">
                      <a:pos x="120" y="13"/>
                    </a:cxn>
                    <a:cxn ang="0">
                      <a:pos x="145" y="3"/>
                    </a:cxn>
                    <a:cxn ang="0">
                      <a:pos x="171" y="0"/>
                    </a:cxn>
                    <a:cxn ang="0">
                      <a:pos x="196" y="3"/>
                    </a:cxn>
                    <a:cxn ang="0">
                      <a:pos x="221" y="13"/>
                    </a:cxn>
                    <a:cxn ang="0">
                      <a:pos x="245" y="28"/>
                    </a:cxn>
                    <a:cxn ang="0">
                      <a:pos x="267" y="50"/>
                    </a:cxn>
                    <a:cxn ang="0">
                      <a:pos x="287" y="79"/>
                    </a:cxn>
                    <a:cxn ang="0">
                      <a:pos x="304" y="114"/>
                    </a:cxn>
                    <a:cxn ang="0">
                      <a:pos x="318" y="155"/>
                    </a:cxn>
                    <a:cxn ang="0">
                      <a:pos x="327" y="203"/>
                    </a:cxn>
                    <a:cxn ang="0">
                      <a:pos x="333" y="256"/>
                    </a:cxn>
                    <a:cxn ang="0">
                      <a:pos x="334" y="316"/>
                    </a:cxn>
                    <a:cxn ang="0">
                      <a:pos x="328" y="383"/>
                    </a:cxn>
                    <a:cxn ang="0">
                      <a:pos x="317" y="456"/>
                    </a:cxn>
                    <a:cxn ang="0">
                      <a:pos x="299" y="534"/>
                    </a:cxn>
                    <a:cxn ang="0">
                      <a:pos x="275" y="620"/>
                    </a:cxn>
                    <a:cxn ang="0">
                      <a:pos x="242" y="712"/>
                    </a:cxn>
                    <a:cxn ang="0">
                      <a:pos x="201" y="810"/>
                    </a:cxn>
                    <a:cxn ang="0">
                      <a:pos x="121" y="810"/>
                    </a:cxn>
                  </a:cxnLst>
                  <a:rect l="0" t="0" r="r" b="b"/>
                  <a:pathLst>
                    <a:path w="335" h="811">
                      <a:moveTo>
                        <a:pt x="121" y="810"/>
                      </a:moveTo>
                      <a:lnTo>
                        <a:pt x="83" y="712"/>
                      </a:lnTo>
                      <a:lnTo>
                        <a:pt x="52" y="620"/>
                      </a:lnTo>
                      <a:lnTo>
                        <a:pt x="29" y="535"/>
                      </a:lnTo>
                      <a:lnTo>
                        <a:pt x="13" y="456"/>
                      </a:lnTo>
                      <a:lnTo>
                        <a:pt x="4" y="383"/>
                      </a:lnTo>
                      <a:lnTo>
                        <a:pt x="0" y="317"/>
                      </a:lnTo>
                      <a:lnTo>
                        <a:pt x="2" y="256"/>
                      </a:lnTo>
                      <a:lnTo>
                        <a:pt x="9" y="203"/>
                      </a:lnTo>
                      <a:lnTo>
                        <a:pt x="20" y="156"/>
                      </a:lnTo>
                      <a:lnTo>
                        <a:pt x="34" y="114"/>
                      </a:lnTo>
                      <a:lnTo>
                        <a:pt x="52" y="79"/>
                      </a:lnTo>
                      <a:lnTo>
                        <a:pt x="73" y="50"/>
                      </a:lnTo>
                      <a:lnTo>
                        <a:pt x="96" y="28"/>
                      </a:lnTo>
                      <a:lnTo>
                        <a:pt x="120" y="13"/>
                      </a:lnTo>
                      <a:lnTo>
                        <a:pt x="145" y="3"/>
                      </a:lnTo>
                      <a:lnTo>
                        <a:pt x="171" y="0"/>
                      </a:lnTo>
                      <a:lnTo>
                        <a:pt x="196" y="3"/>
                      </a:lnTo>
                      <a:lnTo>
                        <a:pt x="221" y="13"/>
                      </a:lnTo>
                      <a:lnTo>
                        <a:pt x="245" y="28"/>
                      </a:lnTo>
                      <a:lnTo>
                        <a:pt x="267" y="50"/>
                      </a:lnTo>
                      <a:lnTo>
                        <a:pt x="287" y="79"/>
                      </a:lnTo>
                      <a:lnTo>
                        <a:pt x="304" y="114"/>
                      </a:lnTo>
                      <a:lnTo>
                        <a:pt x="318" y="155"/>
                      </a:lnTo>
                      <a:lnTo>
                        <a:pt x="327" y="203"/>
                      </a:lnTo>
                      <a:lnTo>
                        <a:pt x="333" y="256"/>
                      </a:lnTo>
                      <a:lnTo>
                        <a:pt x="334" y="316"/>
                      </a:lnTo>
                      <a:lnTo>
                        <a:pt x="328" y="383"/>
                      </a:lnTo>
                      <a:lnTo>
                        <a:pt x="317" y="456"/>
                      </a:lnTo>
                      <a:lnTo>
                        <a:pt x="299" y="534"/>
                      </a:lnTo>
                      <a:lnTo>
                        <a:pt x="275" y="620"/>
                      </a:lnTo>
                      <a:lnTo>
                        <a:pt x="242" y="712"/>
                      </a:lnTo>
                      <a:lnTo>
                        <a:pt x="201" y="810"/>
                      </a:lnTo>
                      <a:lnTo>
                        <a:pt x="121" y="810"/>
                      </a:lnTo>
                    </a:path>
                  </a:pathLst>
                </a:custGeom>
                <a:gradFill rotWithShape="0">
                  <a:gsLst>
                    <a:gs pos="0">
                      <a:srgbClr val="B80000">
                        <a:gamma/>
                        <a:shade val="89804"/>
                        <a:invGamma/>
                      </a:srgbClr>
                    </a:gs>
                    <a:gs pos="100000">
                      <a:srgbClr val="B80000"/>
                    </a:gs>
                  </a:gsLst>
                  <a:lin ang="189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SG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21544" name="Freeform 8"/>
                <p:cNvSpPr>
                  <a:spLocks/>
                </p:cNvSpPr>
                <p:nvPr/>
              </p:nvSpPr>
              <p:spPr bwMode="auto">
                <a:xfrm>
                  <a:off x="2666" y="2383"/>
                  <a:ext cx="611" cy="645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151" y="41"/>
                    </a:cxn>
                    <a:cxn ang="0">
                      <a:pos x="235" y="84"/>
                    </a:cxn>
                    <a:cxn ang="0">
                      <a:pos x="311" y="126"/>
                    </a:cxn>
                    <a:cxn ang="0">
                      <a:pos x="375" y="171"/>
                    </a:cxn>
                    <a:cxn ang="0">
                      <a:pos x="432" y="215"/>
                    </a:cxn>
                    <a:cxn ang="0">
                      <a:pos x="480" y="259"/>
                    </a:cxn>
                    <a:cxn ang="0">
                      <a:pos x="519" y="303"/>
                    </a:cxn>
                    <a:cxn ang="0">
                      <a:pos x="552" y="345"/>
                    </a:cxn>
                    <a:cxn ang="0">
                      <a:pos x="576" y="387"/>
                    </a:cxn>
                    <a:cxn ang="0">
                      <a:pos x="594" y="427"/>
                    </a:cxn>
                    <a:cxn ang="0">
                      <a:pos x="605" y="466"/>
                    </a:cxn>
                    <a:cxn ang="0">
                      <a:pos x="610" y="500"/>
                    </a:cxn>
                    <a:cxn ang="0">
                      <a:pos x="608" y="532"/>
                    </a:cxn>
                    <a:cxn ang="0">
                      <a:pos x="602" y="562"/>
                    </a:cxn>
                    <a:cxn ang="0">
                      <a:pos x="591" y="587"/>
                    </a:cxn>
                    <a:cxn ang="0">
                      <a:pos x="575" y="609"/>
                    </a:cxn>
                    <a:cxn ang="0">
                      <a:pos x="555" y="625"/>
                    </a:cxn>
                    <a:cxn ang="0">
                      <a:pos x="530" y="637"/>
                    </a:cxn>
                    <a:cxn ang="0">
                      <a:pos x="502" y="643"/>
                    </a:cxn>
                    <a:cxn ang="0">
                      <a:pos x="471" y="644"/>
                    </a:cxn>
                    <a:cxn ang="0">
                      <a:pos x="438" y="639"/>
                    </a:cxn>
                    <a:cxn ang="0">
                      <a:pos x="402" y="626"/>
                    </a:cxn>
                    <a:cxn ang="0">
                      <a:pos x="364" y="607"/>
                    </a:cxn>
                    <a:cxn ang="0">
                      <a:pos x="325" y="581"/>
                    </a:cxn>
                    <a:cxn ang="0">
                      <a:pos x="284" y="548"/>
                    </a:cxn>
                    <a:cxn ang="0">
                      <a:pos x="243" y="505"/>
                    </a:cxn>
                    <a:cxn ang="0">
                      <a:pos x="202" y="455"/>
                    </a:cxn>
                    <a:cxn ang="0">
                      <a:pos x="159" y="396"/>
                    </a:cxn>
                    <a:cxn ang="0">
                      <a:pos x="118" y="327"/>
                    </a:cxn>
                    <a:cxn ang="0">
                      <a:pos x="78" y="247"/>
                    </a:cxn>
                    <a:cxn ang="0">
                      <a:pos x="38" y="159"/>
                    </a:cxn>
                    <a:cxn ang="0">
                      <a:pos x="0" y="59"/>
                    </a:cxn>
                    <a:cxn ang="0">
                      <a:pos x="56" y="0"/>
                    </a:cxn>
                  </a:cxnLst>
                  <a:rect l="0" t="0" r="r" b="b"/>
                  <a:pathLst>
                    <a:path w="611" h="645">
                      <a:moveTo>
                        <a:pt x="56" y="0"/>
                      </a:moveTo>
                      <a:lnTo>
                        <a:pt x="151" y="41"/>
                      </a:lnTo>
                      <a:lnTo>
                        <a:pt x="235" y="84"/>
                      </a:lnTo>
                      <a:lnTo>
                        <a:pt x="311" y="126"/>
                      </a:lnTo>
                      <a:lnTo>
                        <a:pt x="375" y="171"/>
                      </a:lnTo>
                      <a:lnTo>
                        <a:pt x="432" y="215"/>
                      </a:lnTo>
                      <a:lnTo>
                        <a:pt x="480" y="259"/>
                      </a:lnTo>
                      <a:lnTo>
                        <a:pt x="519" y="303"/>
                      </a:lnTo>
                      <a:lnTo>
                        <a:pt x="552" y="345"/>
                      </a:lnTo>
                      <a:lnTo>
                        <a:pt x="576" y="387"/>
                      </a:lnTo>
                      <a:lnTo>
                        <a:pt x="594" y="427"/>
                      </a:lnTo>
                      <a:lnTo>
                        <a:pt x="605" y="466"/>
                      </a:lnTo>
                      <a:lnTo>
                        <a:pt x="610" y="500"/>
                      </a:lnTo>
                      <a:lnTo>
                        <a:pt x="608" y="532"/>
                      </a:lnTo>
                      <a:lnTo>
                        <a:pt x="602" y="562"/>
                      </a:lnTo>
                      <a:lnTo>
                        <a:pt x="591" y="587"/>
                      </a:lnTo>
                      <a:lnTo>
                        <a:pt x="575" y="609"/>
                      </a:lnTo>
                      <a:lnTo>
                        <a:pt x="555" y="625"/>
                      </a:lnTo>
                      <a:lnTo>
                        <a:pt x="530" y="637"/>
                      </a:lnTo>
                      <a:lnTo>
                        <a:pt x="502" y="643"/>
                      </a:lnTo>
                      <a:lnTo>
                        <a:pt x="471" y="644"/>
                      </a:lnTo>
                      <a:lnTo>
                        <a:pt x="438" y="639"/>
                      </a:lnTo>
                      <a:lnTo>
                        <a:pt x="402" y="626"/>
                      </a:lnTo>
                      <a:lnTo>
                        <a:pt x="364" y="607"/>
                      </a:lnTo>
                      <a:lnTo>
                        <a:pt x="325" y="581"/>
                      </a:lnTo>
                      <a:lnTo>
                        <a:pt x="284" y="548"/>
                      </a:lnTo>
                      <a:lnTo>
                        <a:pt x="243" y="505"/>
                      </a:lnTo>
                      <a:lnTo>
                        <a:pt x="202" y="455"/>
                      </a:lnTo>
                      <a:lnTo>
                        <a:pt x="159" y="396"/>
                      </a:lnTo>
                      <a:lnTo>
                        <a:pt x="118" y="327"/>
                      </a:lnTo>
                      <a:lnTo>
                        <a:pt x="78" y="247"/>
                      </a:lnTo>
                      <a:lnTo>
                        <a:pt x="38" y="159"/>
                      </a:lnTo>
                      <a:lnTo>
                        <a:pt x="0" y="59"/>
                      </a:lnTo>
                      <a:lnTo>
                        <a:pt x="56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80000">
                        <a:gamma/>
                        <a:shade val="89804"/>
                        <a:invGamma/>
                      </a:srgbClr>
                    </a:gs>
                    <a:gs pos="100000">
                      <a:srgbClr val="B80000"/>
                    </a:gs>
                  </a:gsLst>
                  <a:lin ang="189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SG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21545" name="Freeform 9"/>
                <p:cNvSpPr>
                  <a:spLocks/>
                </p:cNvSpPr>
                <p:nvPr/>
              </p:nvSpPr>
              <p:spPr bwMode="auto">
                <a:xfrm>
                  <a:off x="2669" y="1638"/>
                  <a:ext cx="622" cy="631"/>
                </a:xfrm>
                <a:custGeom>
                  <a:avLst/>
                  <a:gdLst/>
                  <a:ahLst/>
                  <a:cxnLst>
                    <a:cxn ang="0">
                      <a:pos x="0" y="572"/>
                    </a:cxn>
                    <a:cxn ang="0">
                      <a:pos x="39" y="474"/>
                    </a:cxn>
                    <a:cxn ang="0">
                      <a:pos x="81" y="387"/>
                    </a:cxn>
                    <a:cxn ang="0">
                      <a:pos x="122" y="309"/>
                    </a:cxn>
                    <a:cxn ang="0">
                      <a:pos x="164" y="243"/>
                    </a:cxn>
                    <a:cxn ang="0">
                      <a:pos x="207" y="184"/>
                    </a:cxn>
                    <a:cxn ang="0">
                      <a:pos x="250" y="134"/>
                    </a:cxn>
                    <a:cxn ang="0">
                      <a:pos x="292" y="94"/>
                    </a:cxn>
                    <a:cxn ang="0">
                      <a:pos x="334" y="60"/>
                    </a:cxn>
                    <a:cxn ang="0">
                      <a:pos x="374" y="35"/>
                    </a:cxn>
                    <a:cxn ang="0">
                      <a:pos x="412" y="17"/>
                    </a:cxn>
                    <a:cxn ang="0">
                      <a:pos x="449" y="5"/>
                    </a:cxn>
                    <a:cxn ang="0">
                      <a:pos x="483" y="0"/>
                    </a:cxn>
                    <a:cxn ang="0">
                      <a:pos x="514" y="1"/>
                    </a:cxn>
                    <a:cxn ang="0">
                      <a:pos x="541" y="8"/>
                    </a:cxn>
                    <a:cxn ang="0">
                      <a:pos x="567" y="20"/>
                    </a:cxn>
                    <a:cxn ang="0">
                      <a:pos x="587" y="36"/>
                    </a:cxn>
                    <a:cxn ang="0">
                      <a:pos x="603" y="57"/>
                    </a:cxn>
                    <a:cxn ang="0">
                      <a:pos x="615" y="83"/>
                    </a:cxn>
                    <a:cxn ang="0">
                      <a:pos x="621" y="111"/>
                    </a:cxn>
                    <a:cxn ang="0">
                      <a:pos x="621" y="143"/>
                    </a:cxn>
                    <a:cxn ang="0">
                      <a:pos x="616" y="178"/>
                    </a:cxn>
                    <a:cxn ang="0">
                      <a:pos x="605" y="216"/>
                    </a:cxn>
                    <a:cxn ang="0">
                      <a:pos x="587" y="254"/>
                    </a:cxn>
                    <a:cxn ang="0">
                      <a:pos x="562" y="295"/>
                    </a:cxn>
                    <a:cxn ang="0">
                      <a:pos x="528" y="336"/>
                    </a:cxn>
                    <a:cxn ang="0">
                      <a:pos x="488" y="379"/>
                    </a:cxn>
                    <a:cxn ang="0">
                      <a:pos x="439" y="423"/>
                    </a:cxn>
                    <a:cxn ang="0">
                      <a:pos x="381" y="465"/>
                    </a:cxn>
                    <a:cxn ang="0">
                      <a:pos x="316" y="508"/>
                    </a:cxn>
                    <a:cxn ang="0">
                      <a:pos x="239" y="551"/>
                    </a:cxn>
                    <a:cxn ang="0">
                      <a:pos x="153" y="590"/>
                    </a:cxn>
                    <a:cxn ang="0">
                      <a:pos x="57" y="630"/>
                    </a:cxn>
                    <a:cxn ang="0">
                      <a:pos x="0" y="572"/>
                    </a:cxn>
                  </a:cxnLst>
                  <a:rect l="0" t="0" r="r" b="b"/>
                  <a:pathLst>
                    <a:path w="622" h="631">
                      <a:moveTo>
                        <a:pt x="0" y="572"/>
                      </a:moveTo>
                      <a:lnTo>
                        <a:pt x="39" y="474"/>
                      </a:lnTo>
                      <a:lnTo>
                        <a:pt x="81" y="387"/>
                      </a:lnTo>
                      <a:lnTo>
                        <a:pt x="122" y="309"/>
                      </a:lnTo>
                      <a:lnTo>
                        <a:pt x="164" y="243"/>
                      </a:lnTo>
                      <a:lnTo>
                        <a:pt x="207" y="184"/>
                      </a:lnTo>
                      <a:lnTo>
                        <a:pt x="250" y="134"/>
                      </a:lnTo>
                      <a:lnTo>
                        <a:pt x="292" y="94"/>
                      </a:lnTo>
                      <a:lnTo>
                        <a:pt x="334" y="60"/>
                      </a:lnTo>
                      <a:lnTo>
                        <a:pt x="374" y="35"/>
                      </a:lnTo>
                      <a:lnTo>
                        <a:pt x="412" y="17"/>
                      </a:lnTo>
                      <a:lnTo>
                        <a:pt x="449" y="5"/>
                      </a:lnTo>
                      <a:lnTo>
                        <a:pt x="483" y="0"/>
                      </a:lnTo>
                      <a:lnTo>
                        <a:pt x="514" y="1"/>
                      </a:lnTo>
                      <a:lnTo>
                        <a:pt x="541" y="8"/>
                      </a:lnTo>
                      <a:lnTo>
                        <a:pt x="567" y="20"/>
                      </a:lnTo>
                      <a:lnTo>
                        <a:pt x="587" y="36"/>
                      </a:lnTo>
                      <a:lnTo>
                        <a:pt x="603" y="57"/>
                      </a:lnTo>
                      <a:lnTo>
                        <a:pt x="615" y="83"/>
                      </a:lnTo>
                      <a:lnTo>
                        <a:pt x="621" y="111"/>
                      </a:lnTo>
                      <a:lnTo>
                        <a:pt x="621" y="143"/>
                      </a:lnTo>
                      <a:lnTo>
                        <a:pt x="616" y="178"/>
                      </a:lnTo>
                      <a:lnTo>
                        <a:pt x="605" y="216"/>
                      </a:lnTo>
                      <a:lnTo>
                        <a:pt x="587" y="254"/>
                      </a:lnTo>
                      <a:lnTo>
                        <a:pt x="562" y="295"/>
                      </a:lnTo>
                      <a:lnTo>
                        <a:pt x="528" y="336"/>
                      </a:lnTo>
                      <a:lnTo>
                        <a:pt x="488" y="379"/>
                      </a:lnTo>
                      <a:lnTo>
                        <a:pt x="439" y="423"/>
                      </a:lnTo>
                      <a:lnTo>
                        <a:pt x="381" y="465"/>
                      </a:lnTo>
                      <a:lnTo>
                        <a:pt x="316" y="508"/>
                      </a:lnTo>
                      <a:lnTo>
                        <a:pt x="239" y="551"/>
                      </a:lnTo>
                      <a:lnTo>
                        <a:pt x="153" y="590"/>
                      </a:lnTo>
                      <a:lnTo>
                        <a:pt x="57" y="630"/>
                      </a:lnTo>
                      <a:lnTo>
                        <a:pt x="0" y="572"/>
                      </a:lnTo>
                    </a:path>
                  </a:pathLst>
                </a:custGeom>
                <a:gradFill rotWithShape="0">
                  <a:gsLst>
                    <a:gs pos="0">
                      <a:srgbClr val="B80000">
                        <a:gamma/>
                        <a:shade val="89804"/>
                        <a:invGamma/>
                      </a:srgbClr>
                    </a:gs>
                    <a:gs pos="100000">
                      <a:srgbClr val="B80000"/>
                    </a:gs>
                  </a:gsLst>
                  <a:lin ang="189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SG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21546" name="Freeform 10"/>
                <p:cNvSpPr>
                  <a:spLocks/>
                </p:cNvSpPr>
                <p:nvPr/>
              </p:nvSpPr>
              <p:spPr bwMode="auto">
                <a:xfrm>
                  <a:off x="2457" y="2458"/>
                  <a:ext cx="340" cy="810"/>
                </a:xfrm>
                <a:custGeom>
                  <a:avLst/>
                  <a:gdLst/>
                  <a:ahLst/>
                  <a:cxnLst>
                    <a:cxn ang="0">
                      <a:pos x="216" y="0"/>
                    </a:cxn>
                    <a:cxn ang="0">
                      <a:pos x="255" y="98"/>
                    </a:cxn>
                    <a:cxn ang="0">
                      <a:pos x="286" y="189"/>
                    </a:cxn>
                    <a:cxn ang="0">
                      <a:pos x="309" y="275"/>
                    </a:cxn>
                    <a:cxn ang="0">
                      <a:pos x="326" y="354"/>
                    </a:cxn>
                    <a:cxn ang="0">
                      <a:pos x="335" y="426"/>
                    </a:cxn>
                    <a:cxn ang="0">
                      <a:pos x="339" y="493"/>
                    </a:cxn>
                    <a:cxn ang="0">
                      <a:pos x="337" y="552"/>
                    </a:cxn>
                    <a:cxn ang="0">
                      <a:pos x="330" y="606"/>
                    </a:cxn>
                    <a:cxn ang="0">
                      <a:pos x="319" y="653"/>
                    </a:cxn>
                    <a:cxn ang="0">
                      <a:pos x="303" y="695"/>
                    </a:cxn>
                    <a:cxn ang="0">
                      <a:pos x="286" y="730"/>
                    </a:cxn>
                    <a:cxn ang="0">
                      <a:pos x="265" y="758"/>
                    </a:cxn>
                    <a:cxn ang="0">
                      <a:pos x="242" y="780"/>
                    </a:cxn>
                    <a:cxn ang="0">
                      <a:pos x="217" y="795"/>
                    </a:cxn>
                    <a:cxn ang="0">
                      <a:pos x="191" y="806"/>
                    </a:cxn>
                    <a:cxn ang="0">
                      <a:pos x="165" y="809"/>
                    </a:cxn>
                    <a:cxn ang="0">
                      <a:pos x="139" y="806"/>
                    </a:cxn>
                    <a:cxn ang="0">
                      <a:pos x="114" y="796"/>
                    </a:cxn>
                    <a:cxn ang="0">
                      <a:pos x="90" y="781"/>
                    </a:cxn>
                    <a:cxn ang="0">
                      <a:pos x="67" y="759"/>
                    </a:cxn>
                    <a:cxn ang="0">
                      <a:pos x="47" y="730"/>
                    </a:cxn>
                    <a:cxn ang="0">
                      <a:pos x="30" y="695"/>
                    </a:cxn>
                    <a:cxn ang="0">
                      <a:pos x="15" y="655"/>
                    </a:cxn>
                    <a:cxn ang="0">
                      <a:pos x="5" y="606"/>
                    </a:cxn>
                    <a:cxn ang="0">
                      <a:pos x="0" y="553"/>
                    </a:cxn>
                    <a:cxn ang="0">
                      <a:pos x="0" y="494"/>
                    </a:cxn>
                    <a:cxn ang="0">
                      <a:pos x="4" y="427"/>
                    </a:cxn>
                    <a:cxn ang="0">
                      <a:pos x="16" y="354"/>
                    </a:cxn>
                    <a:cxn ang="0">
                      <a:pos x="34" y="275"/>
                    </a:cxn>
                    <a:cxn ang="0">
                      <a:pos x="59" y="190"/>
                    </a:cxn>
                    <a:cxn ang="0">
                      <a:pos x="93" y="98"/>
                    </a:cxn>
                    <a:cxn ang="0">
                      <a:pos x="134" y="0"/>
                    </a:cxn>
                    <a:cxn ang="0">
                      <a:pos x="216" y="0"/>
                    </a:cxn>
                  </a:cxnLst>
                  <a:rect l="0" t="0" r="r" b="b"/>
                  <a:pathLst>
                    <a:path w="340" h="810">
                      <a:moveTo>
                        <a:pt x="216" y="0"/>
                      </a:moveTo>
                      <a:lnTo>
                        <a:pt x="255" y="98"/>
                      </a:lnTo>
                      <a:lnTo>
                        <a:pt x="286" y="189"/>
                      </a:lnTo>
                      <a:lnTo>
                        <a:pt x="309" y="275"/>
                      </a:lnTo>
                      <a:lnTo>
                        <a:pt x="326" y="354"/>
                      </a:lnTo>
                      <a:lnTo>
                        <a:pt x="335" y="426"/>
                      </a:lnTo>
                      <a:lnTo>
                        <a:pt x="339" y="493"/>
                      </a:lnTo>
                      <a:lnTo>
                        <a:pt x="337" y="552"/>
                      </a:lnTo>
                      <a:lnTo>
                        <a:pt x="330" y="606"/>
                      </a:lnTo>
                      <a:lnTo>
                        <a:pt x="319" y="653"/>
                      </a:lnTo>
                      <a:lnTo>
                        <a:pt x="303" y="695"/>
                      </a:lnTo>
                      <a:lnTo>
                        <a:pt x="286" y="730"/>
                      </a:lnTo>
                      <a:lnTo>
                        <a:pt x="265" y="758"/>
                      </a:lnTo>
                      <a:lnTo>
                        <a:pt x="242" y="780"/>
                      </a:lnTo>
                      <a:lnTo>
                        <a:pt x="217" y="795"/>
                      </a:lnTo>
                      <a:lnTo>
                        <a:pt x="191" y="806"/>
                      </a:lnTo>
                      <a:lnTo>
                        <a:pt x="165" y="809"/>
                      </a:lnTo>
                      <a:lnTo>
                        <a:pt x="139" y="806"/>
                      </a:lnTo>
                      <a:lnTo>
                        <a:pt x="114" y="796"/>
                      </a:lnTo>
                      <a:lnTo>
                        <a:pt x="90" y="781"/>
                      </a:lnTo>
                      <a:lnTo>
                        <a:pt x="67" y="759"/>
                      </a:lnTo>
                      <a:lnTo>
                        <a:pt x="47" y="730"/>
                      </a:lnTo>
                      <a:lnTo>
                        <a:pt x="30" y="695"/>
                      </a:lnTo>
                      <a:lnTo>
                        <a:pt x="15" y="655"/>
                      </a:lnTo>
                      <a:lnTo>
                        <a:pt x="5" y="606"/>
                      </a:lnTo>
                      <a:lnTo>
                        <a:pt x="0" y="553"/>
                      </a:lnTo>
                      <a:lnTo>
                        <a:pt x="0" y="494"/>
                      </a:lnTo>
                      <a:lnTo>
                        <a:pt x="4" y="427"/>
                      </a:lnTo>
                      <a:lnTo>
                        <a:pt x="16" y="354"/>
                      </a:lnTo>
                      <a:lnTo>
                        <a:pt x="34" y="275"/>
                      </a:lnTo>
                      <a:lnTo>
                        <a:pt x="59" y="190"/>
                      </a:lnTo>
                      <a:lnTo>
                        <a:pt x="93" y="98"/>
                      </a:lnTo>
                      <a:lnTo>
                        <a:pt x="134" y="0"/>
                      </a:lnTo>
                      <a:lnTo>
                        <a:pt x="216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80000">
                        <a:gamma/>
                        <a:shade val="89804"/>
                        <a:invGamma/>
                      </a:srgbClr>
                    </a:gs>
                    <a:gs pos="100000">
                      <a:srgbClr val="B80000"/>
                    </a:gs>
                  </a:gsLst>
                  <a:lin ang="189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SG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21547" name="Freeform 11"/>
                <p:cNvSpPr>
                  <a:spLocks/>
                </p:cNvSpPr>
                <p:nvPr/>
              </p:nvSpPr>
              <p:spPr bwMode="auto">
                <a:xfrm>
                  <a:off x="2740" y="2142"/>
                  <a:ext cx="782" cy="351"/>
                </a:xfrm>
                <a:custGeom>
                  <a:avLst/>
                  <a:gdLst/>
                  <a:ahLst/>
                  <a:cxnLst>
                    <a:cxn ang="0">
                      <a:pos x="0" y="127"/>
                    </a:cxn>
                    <a:cxn ang="0">
                      <a:pos x="94" y="86"/>
                    </a:cxn>
                    <a:cxn ang="0">
                      <a:pos x="183" y="55"/>
                    </a:cxn>
                    <a:cxn ang="0">
                      <a:pos x="265" y="30"/>
                    </a:cxn>
                    <a:cxn ang="0">
                      <a:pos x="341" y="14"/>
                    </a:cxn>
                    <a:cxn ang="0">
                      <a:pos x="412" y="3"/>
                    </a:cxn>
                    <a:cxn ang="0">
                      <a:pos x="475" y="0"/>
                    </a:cxn>
                    <a:cxn ang="0">
                      <a:pos x="534" y="1"/>
                    </a:cxn>
                    <a:cxn ang="0">
                      <a:pos x="585" y="8"/>
                    </a:cxn>
                    <a:cxn ang="0">
                      <a:pos x="631" y="20"/>
                    </a:cxn>
                    <a:cxn ang="0">
                      <a:pos x="671" y="35"/>
                    </a:cxn>
                    <a:cxn ang="0">
                      <a:pos x="704" y="55"/>
                    </a:cxn>
                    <a:cxn ang="0">
                      <a:pos x="733" y="76"/>
                    </a:cxn>
                    <a:cxn ang="0">
                      <a:pos x="754" y="100"/>
                    </a:cxn>
                    <a:cxn ang="0">
                      <a:pos x="769" y="125"/>
                    </a:cxn>
                    <a:cxn ang="0">
                      <a:pos x="778" y="151"/>
                    </a:cxn>
                    <a:cxn ang="0">
                      <a:pos x="781" y="179"/>
                    </a:cxn>
                    <a:cxn ang="0">
                      <a:pos x="778" y="206"/>
                    </a:cxn>
                    <a:cxn ang="0">
                      <a:pos x="769" y="232"/>
                    </a:cxn>
                    <a:cxn ang="0">
                      <a:pos x="754" y="256"/>
                    </a:cxn>
                    <a:cxn ang="0">
                      <a:pos x="733" y="280"/>
                    </a:cxn>
                    <a:cxn ang="0">
                      <a:pos x="705" y="301"/>
                    </a:cxn>
                    <a:cxn ang="0">
                      <a:pos x="672" y="320"/>
                    </a:cxn>
                    <a:cxn ang="0">
                      <a:pos x="632" y="333"/>
                    </a:cxn>
                    <a:cxn ang="0">
                      <a:pos x="586" y="344"/>
                    </a:cxn>
                    <a:cxn ang="0">
                      <a:pos x="534" y="349"/>
                    </a:cxn>
                    <a:cxn ang="0">
                      <a:pos x="476" y="350"/>
                    </a:cxn>
                    <a:cxn ang="0">
                      <a:pos x="412" y="345"/>
                    </a:cxn>
                    <a:cxn ang="0">
                      <a:pos x="342" y="333"/>
                    </a:cxn>
                    <a:cxn ang="0">
                      <a:pos x="265" y="314"/>
                    </a:cxn>
                    <a:cxn ang="0">
                      <a:pos x="183" y="289"/>
                    </a:cxn>
                    <a:cxn ang="0">
                      <a:pos x="94" y="254"/>
                    </a:cxn>
                    <a:cxn ang="0">
                      <a:pos x="0" y="211"/>
                    </a:cxn>
                    <a:cxn ang="0">
                      <a:pos x="0" y="127"/>
                    </a:cxn>
                  </a:cxnLst>
                  <a:rect l="0" t="0" r="r" b="b"/>
                  <a:pathLst>
                    <a:path w="782" h="351">
                      <a:moveTo>
                        <a:pt x="0" y="127"/>
                      </a:moveTo>
                      <a:lnTo>
                        <a:pt x="94" y="86"/>
                      </a:lnTo>
                      <a:lnTo>
                        <a:pt x="183" y="55"/>
                      </a:lnTo>
                      <a:lnTo>
                        <a:pt x="265" y="30"/>
                      </a:lnTo>
                      <a:lnTo>
                        <a:pt x="341" y="14"/>
                      </a:lnTo>
                      <a:lnTo>
                        <a:pt x="412" y="3"/>
                      </a:lnTo>
                      <a:lnTo>
                        <a:pt x="475" y="0"/>
                      </a:lnTo>
                      <a:lnTo>
                        <a:pt x="534" y="1"/>
                      </a:lnTo>
                      <a:lnTo>
                        <a:pt x="585" y="8"/>
                      </a:lnTo>
                      <a:lnTo>
                        <a:pt x="631" y="20"/>
                      </a:lnTo>
                      <a:lnTo>
                        <a:pt x="671" y="35"/>
                      </a:lnTo>
                      <a:lnTo>
                        <a:pt x="704" y="55"/>
                      </a:lnTo>
                      <a:lnTo>
                        <a:pt x="733" y="76"/>
                      </a:lnTo>
                      <a:lnTo>
                        <a:pt x="754" y="100"/>
                      </a:lnTo>
                      <a:lnTo>
                        <a:pt x="769" y="125"/>
                      </a:lnTo>
                      <a:lnTo>
                        <a:pt x="778" y="151"/>
                      </a:lnTo>
                      <a:lnTo>
                        <a:pt x="781" y="179"/>
                      </a:lnTo>
                      <a:lnTo>
                        <a:pt x="778" y="206"/>
                      </a:lnTo>
                      <a:lnTo>
                        <a:pt x="769" y="232"/>
                      </a:lnTo>
                      <a:lnTo>
                        <a:pt x="754" y="256"/>
                      </a:lnTo>
                      <a:lnTo>
                        <a:pt x="733" y="280"/>
                      </a:lnTo>
                      <a:lnTo>
                        <a:pt x="705" y="301"/>
                      </a:lnTo>
                      <a:lnTo>
                        <a:pt x="672" y="320"/>
                      </a:lnTo>
                      <a:lnTo>
                        <a:pt x="632" y="333"/>
                      </a:lnTo>
                      <a:lnTo>
                        <a:pt x="586" y="344"/>
                      </a:lnTo>
                      <a:lnTo>
                        <a:pt x="534" y="349"/>
                      </a:lnTo>
                      <a:lnTo>
                        <a:pt x="476" y="350"/>
                      </a:lnTo>
                      <a:lnTo>
                        <a:pt x="412" y="345"/>
                      </a:lnTo>
                      <a:lnTo>
                        <a:pt x="342" y="333"/>
                      </a:lnTo>
                      <a:lnTo>
                        <a:pt x="265" y="314"/>
                      </a:lnTo>
                      <a:lnTo>
                        <a:pt x="183" y="289"/>
                      </a:lnTo>
                      <a:lnTo>
                        <a:pt x="94" y="254"/>
                      </a:lnTo>
                      <a:lnTo>
                        <a:pt x="0" y="211"/>
                      </a:lnTo>
                      <a:lnTo>
                        <a:pt x="0" y="127"/>
                      </a:lnTo>
                    </a:path>
                  </a:pathLst>
                </a:custGeom>
                <a:gradFill rotWithShape="0">
                  <a:gsLst>
                    <a:gs pos="0">
                      <a:srgbClr val="B80000">
                        <a:gamma/>
                        <a:shade val="89804"/>
                        <a:invGamma/>
                      </a:srgbClr>
                    </a:gs>
                    <a:gs pos="100000">
                      <a:srgbClr val="B80000"/>
                    </a:gs>
                  </a:gsLst>
                  <a:lin ang="189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SG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21548" name="Freeform 12"/>
                <p:cNvSpPr>
                  <a:spLocks/>
                </p:cNvSpPr>
                <p:nvPr/>
              </p:nvSpPr>
              <p:spPr bwMode="auto">
                <a:xfrm>
                  <a:off x="1766" y="2145"/>
                  <a:ext cx="784" cy="350"/>
                </a:xfrm>
                <a:custGeom>
                  <a:avLst/>
                  <a:gdLst/>
                  <a:ahLst/>
                  <a:cxnLst>
                    <a:cxn ang="0">
                      <a:pos x="783" y="223"/>
                    </a:cxn>
                    <a:cxn ang="0">
                      <a:pos x="688" y="262"/>
                    </a:cxn>
                    <a:cxn ang="0">
                      <a:pos x="599" y="295"/>
                    </a:cxn>
                    <a:cxn ang="0">
                      <a:pos x="517" y="319"/>
                    </a:cxn>
                    <a:cxn ang="0">
                      <a:pos x="441" y="335"/>
                    </a:cxn>
                    <a:cxn ang="0">
                      <a:pos x="370" y="345"/>
                    </a:cxn>
                    <a:cxn ang="0">
                      <a:pos x="306" y="349"/>
                    </a:cxn>
                    <a:cxn ang="0">
                      <a:pos x="248" y="346"/>
                    </a:cxn>
                    <a:cxn ang="0">
                      <a:pos x="196" y="340"/>
                    </a:cxn>
                    <a:cxn ang="0">
                      <a:pos x="151" y="328"/>
                    </a:cxn>
                    <a:cxn ang="0">
                      <a:pos x="110" y="312"/>
                    </a:cxn>
                    <a:cxn ang="0">
                      <a:pos x="77" y="294"/>
                    </a:cxn>
                    <a:cxn ang="0">
                      <a:pos x="48" y="273"/>
                    </a:cxn>
                    <a:cxn ang="0">
                      <a:pos x="27" y="249"/>
                    </a:cxn>
                    <a:cxn ang="0">
                      <a:pos x="12" y="224"/>
                    </a:cxn>
                    <a:cxn ang="0">
                      <a:pos x="3" y="197"/>
                    </a:cxn>
                    <a:cxn ang="0">
                      <a:pos x="0" y="170"/>
                    </a:cxn>
                    <a:cxn ang="0">
                      <a:pos x="3" y="143"/>
                    </a:cxn>
                    <a:cxn ang="0">
                      <a:pos x="12" y="117"/>
                    </a:cxn>
                    <a:cxn ang="0">
                      <a:pos x="27" y="93"/>
                    </a:cxn>
                    <a:cxn ang="0">
                      <a:pos x="48" y="70"/>
                    </a:cxn>
                    <a:cxn ang="0">
                      <a:pos x="76" y="49"/>
                    </a:cxn>
                    <a:cxn ang="0">
                      <a:pos x="109" y="30"/>
                    </a:cxn>
                    <a:cxn ang="0">
                      <a:pos x="150" y="17"/>
                    </a:cxn>
                    <a:cxn ang="0">
                      <a:pos x="196" y="6"/>
                    </a:cxn>
                    <a:cxn ang="0">
                      <a:pos x="248" y="0"/>
                    </a:cxn>
                    <a:cxn ang="0">
                      <a:pos x="305" y="0"/>
                    </a:cxn>
                    <a:cxn ang="0">
                      <a:pos x="370" y="5"/>
                    </a:cxn>
                    <a:cxn ang="0">
                      <a:pos x="439" y="17"/>
                    </a:cxn>
                    <a:cxn ang="0">
                      <a:pos x="516" y="36"/>
                    </a:cxn>
                    <a:cxn ang="0">
                      <a:pos x="599" y="61"/>
                    </a:cxn>
                    <a:cxn ang="0">
                      <a:pos x="688" y="95"/>
                    </a:cxn>
                    <a:cxn ang="0">
                      <a:pos x="783" y="138"/>
                    </a:cxn>
                    <a:cxn ang="0">
                      <a:pos x="783" y="223"/>
                    </a:cxn>
                  </a:cxnLst>
                  <a:rect l="0" t="0" r="r" b="b"/>
                  <a:pathLst>
                    <a:path w="784" h="350">
                      <a:moveTo>
                        <a:pt x="783" y="223"/>
                      </a:moveTo>
                      <a:lnTo>
                        <a:pt x="688" y="262"/>
                      </a:lnTo>
                      <a:lnTo>
                        <a:pt x="599" y="295"/>
                      </a:lnTo>
                      <a:lnTo>
                        <a:pt x="517" y="319"/>
                      </a:lnTo>
                      <a:lnTo>
                        <a:pt x="441" y="335"/>
                      </a:lnTo>
                      <a:lnTo>
                        <a:pt x="370" y="345"/>
                      </a:lnTo>
                      <a:lnTo>
                        <a:pt x="306" y="349"/>
                      </a:lnTo>
                      <a:lnTo>
                        <a:pt x="248" y="346"/>
                      </a:lnTo>
                      <a:lnTo>
                        <a:pt x="196" y="340"/>
                      </a:lnTo>
                      <a:lnTo>
                        <a:pt x="151" y="328"/>
                      </a:lnTo>
                      <a:lnTo>
                        <a:pt x="110" y="312"/>
                      </a:lnTo>
                      <a:lnTo>
                        <a:pt x="77" y="294"/>
                      </a:lnTo>
                      <a:lnTo>
                        <a:pt x="48" y="273"/>
                      </a:lnTo>
                      <a:lnTo>
                        <a:pt x="27" y="249"/>
                      </a:lnTo>
                      <a:lnTo>
                        <a:pt x="12" y="224"/>
                      </a:lnTo>
                      <a:lnTo>
                        <a:pt x="3" y="197"/>
                      </a:lnTo>
                      <a:lnTo>
                        <a:pt x="0" y="170"/>
                      </a:lnTo>
                      <a:lnTo>
                        <a:pt x="3" y="143"/>
                      </a:lnTo>
                      <a:lnTo>
                        <a:pt x="12" y="117"/>
                      </a:lnTo>
                      <a:lnTo>
                        <a:pt x="27" y="93"/>
                      </a:lnTo>
                      <a:lnTo>
                        <a:pt x="48" y="70"/>
                      </a:lnTo>
                      <a:lnTo>
                        <a:pt x="76" y="49"/>
                      </a:lnTo>
                      <a:lnTo>
                        <a:pt x="109" y="30"/>
                      </a:lnTo>
                      <a:lnTo>
                        <a:pt x="150" y="17"/>
                      </a:lnTo>
                      <a:lnTo>
                        <a:pt x="196" y="6"/>
                      </a:lnTo>
                      <a:lnTo>
                        <a:pt x="248" y="0"/>
                      </a:lnTo>
                      <a:lnTo>
                        <a:pt x="305" y="0"/>
                      </a:lnTo>
                      <a:lnTo>
                        <a:pt x="370" y="5"/>
                      </a:lnTo>
                      <a:lnTo>
                        <a:pt x="439" y="17"/>
                      </a:lnTo>
                      <a:lnTo>
                        <a:pt x="516" y="36"/>
                      </a:lnTo>
                      <a:lnTo>
                        <a:pt x="599" y="61"/>
                      </a:lnTo>
                      <a:lnTo>
                        <a:pt x="688" y="95"/>
                      </a:lnTo>
                      <a:lnTo>
                        <a:pt x="783" y="138"/>
                      </a:lnTo>
                      <a:lnTo>
                        <a:pt x="783" y="223"/>
                      </a:lnTo>
                    </a:path>
                  </a:pathLst>
                </a:custGeom>
                <a:gradFill rotWithShape="0">
                  <a:gsLst>
                    <a:gs pos="0">
                      <a:srgbClr val="B80000">
                        <a:gamma/>
                        <a:shade val="89804"/>
                        <a:invGamma/>
                      </a:srgbClr>
                    </a:gs>
                    <a:gs pos="100000">
                      <a:srgbClr val="B80000"/>
                    </a:gs>
                  </a:gsLst>
                  <a:lin ang="189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SG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21549" name="Freeform 13"/>
                <p:cNvSpPr>
                  <a:spLocks/>
                </p:cNvSpPr>
                <p:nvPr/>
              </p:nvSpPr>
              <p:spPr bwMode="auto">
                <a:xfrm>
                  <a:off x="1996" y="1633"/>
                  <a:ext cx="611" cy="646"/>
                </a:xfrm>
                <a:custGeom>
                  <a:avLst/>
                  <a:gdLst/>
                  <a:ahLst/>
                  <a:cxnLst>
                    <a:cxn ang="0">
                      <a:pos x="552" y="645"/>
                    </a:cxn>
                    <a:cxn ang="0">
                      <a:pos x="458" y="604"/>
                    </a:cxn>
                    <a:cxn ang="0">
                      <a:pos x="373" y="562"/>
                    </a:cxn>
                    <a:cxn ang="0">
                      <a:pos x="299" y="519"/>
                    </a:cxn>
                    <a:cxn ang="0">
                      <a:pos x="234" y="475"/>
                    </a:cxn>
                    <a:cxn ang="0">
                      <a:pos x="177" y="430"/>
                    </a:cxn>
                    <a:cxn ang="0">
                      <a:pos x="130" y="386"/>
                    </a:cxn>
                    <a:cxn ang="0">
                      <a:pos x="90" y="342"/>
                    </a:cxn>
                    <a:cxn ang="0">
                      <a:pos x="58" y="299"/>
                    </a:cxn>
                    <a:cxn ang="0">
                      <a:pos x="33" y="257"/>
                    </a:cxn>
                    <a:cxn ang="0">
                      <a:pos x="16" y="217"/>
                    </a:cxn>
                    <a:cxn ang="0">
                      <a:pos x="5" y="180"/>
                    </a:cxn>
                    <a:cxn ang="0">
                      <a:pos x="0" y="144"/>
                    </a:cxn>
                    <a:cxn ang="0">
                      <a:pos x="1" y="112"/>
                    </a:cxn>
                    <a:cxn ang="0">
                      <a:pos x="8" y="83"/>
                    </a:cxn>
                    <a:cxn ang="0">
                      <a:pos x="19" y="57"/>
                    </a:cxn>
                    <a:cxn ang="0">
                      <a:pos x="35" y="37"/>
                    </a:cxn>
                    <a:cxn ang="0">
                      <a:pos x="55" y="20"/>
                    </a:cxn>
                    <a:cxn ang="0">
                      <a:pos x="80" y="7"/>
                    </a:cxn>
                    <a:cxn ang="0">
                      <a:pos x="107" y="1"/>
                    </a:cxn>
                    <a:cxn ang="0">
                      <a:pos x="138" y="0"/>
                    </a:cxn>
                    <a:cxn ang="0">
                      <a:pos x="171" y="6"/>
                    </a:cxn>
                    <a:cxn ang="0">
                      <a:pos x="208" y="18"/>
                    </a:cxn>
                    <a:cxn ang="0">
                      <a:pos x="246" y="37"/>
                    </a:cxn>
                    <a:cxn ang="0">
                      <a:pos x="285" y="63"/>
                    </a:cxn>
                    <a:cxn ang="0">
                      <a:pos x="326" y="97"/>
                    </a:cxn>
                    <a:cxn ang="0">
                      <a:pos x="367" y="139"/>
                    </a:cxn>
                    <a:cxn ang="0">
                      <a:pos x="408" y="190"/>
                    </a:cxn>
                    <a:cxn ang="0">
                      <a:pos x="451" y="250"/>
                    </a:cxn>
                    <a:cxn ang="0">
                      <a:pos x="491" y="319"/>
                    </a:cxn>
                    <a:cxn ang="0">
                      <a:pos x="532" y="397"/>
                    </a:cxn>
                    <a:cxn ang="0">
                      <a:pos x="572" y="486"/>
                    </a:cxn>
                    <a:cxn ang="0">
                      <a:pos x="610" y="586"/>
                    </a:cxn>
                    <a:cxn ang="0">
                      <a:pos x="552" y="645"/>
                    </a:cxn>
                  </a:cxnLst>
                  <a:rect l="0" t="0" r="r" b="b"/>
                  <a:pathLst>
                    <a:path w="611" h="646">
                      <a:moveTo>
                        <a:pt x="552" y="645"/>
                      </a:moveTo>
                      <a:lnTo>
                        <a:pt x="458" y="604"/>
                      </a:lnTo>
                      <a:lnTo>
                        <a:pt x="373" y="562"/>
                      </a:lnTo>
                      <a:lnTo>
                        <a:pt x="299" y="519"/>
                      </a:lnTo>
                      <a:lnTo>
                        <a:pt x="234" y="475"/>
                      </a:lnTo>
                      <a:lnTo>
                        <a:pt x="177" y="430"/>
                      </a:lnTo>
                      <a:lnTo>
                        <a:pt x="130" y="386"/>
                      </a:lnTo>
                      <a:lnTo>
                        <a:pt x="90" y="342"/>
                      </a:lnTo>
                      <a:lnTo>
                        <a:pt x="58" y="299"/>
                      </a:lnTo>
                      <a:lnTo>
                        <a:pt x="33" y="257"/>
                      </a:lnTo>
                      <a:lnTo>
                        <a:pt x="16" y="217"/>
                      </a:lnTo>
                      <a:lnTo>
                        <a:pt x="5" y="180"/>
                      </a:lnTo>
                      <a:lnTo>
                        <a:pt x="0" y="144"/>
                      </a:lnTo>
                      <a:lnTo>
                        <a:pt x="1" y="112"/>
                      </a:lnTo>
                      <a:lnTo>
                        <a:pt x="8" y="83"/>
                      </a:lnTo>
                      <a:lnTo>
                        <a:pt x="19" y="57"/>
                      </a:lnTo>
                      <a:lnTo>
                        <a:pt x="35" y="37"/>
                      </a:lnTo>
                      <a:lnTo>
                        <a:pt x="55" y="20"/>
                      </a:lnTo>
                      <a:lnTo>
                        <a:pt x="80" y="7"/>
                      </a:lnTo>
                      <a:lnTo>
                        <a:pt x="107" y="1"/>
                      </a:lnTo>
                      <a:lnTo>
                        <a:pt x="138" y="0"/>
                      </a:lnTo>
                      <a:lnTo>
                        <a:pt x="171" y="6"/>
                      </a:lnTo>
                      <a:lnTo>
                        <a:pt x="208" y="18"/>
                      </a:lnTo>
                      <a:lnTo>
                        <a:pt x="246" y="37"/>
                      </a:lnTo>
                      <a:lnTo>
                        <a:pt x="285" y="63"/>
                      </a:lnTo>
                      <a:lnTo>
                        <a:pt x="326" y="97"/>
                      </a:lnTo>
                      <a:lnTo>
                        <a:pt x="367" y="139"/>
                      </a:lnTo>
                      <a:lnTo>
                        <a:pt x="408" y="190"/>
                      </a:lnTo>
                      <a:lnTo>
                        <a:pt x="451" y="250"/>
                      </a:lnTo>
                      <a:lnTo>
                        <a:pt x="491" y="319"/>
                      </a:lnTo>
                      <a:lnTo>
                        <a:pt x="532" y="397"/>
                      </a:lnTo>
                      <a:lnTo>
                        <a:pt x="572" y="486"/>
                      </a:lnTo>
                      <a:lnTo>
                        <a:pt x="610" y="586"/>
                      </a:lnTo>
                      <a:lnTo>
                        <a:pt x="552" y="645"/>
                      </a:lnTo>
                    </a:path>
                  </a:pathLst>
                </a:custGeom>
                <a:gradFill rotWithShape="0">
                  <a:gsLst>
                    <a:gs pos="0">
                      <a:srgbClr val="B80000">
                        <a:gamma/>
                        <a:shade val="89804"/>
                        <a:invGamma/>
                      </a:srgbClr>
                    </a:gs>
                    <a:gs pos="100000">
                      <a:srgbClr val="B80000"/>
                    </a:gs>
                  </a:gsLst>
                  <a:lin ang="189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SG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21550" name="Freeform 14"/>
                <p:cNvSpPr>
                  <a:spLocks/>
                </p:cNvSpPr>
                <p:nvPr/>
              </p:nvSpPr>
              <p:spPr bwMode="auto">
                <a:xfrm>
                  <a:off x="1978" y="2392"/>
                  <a:ext cx="622" cy="630"/>
                </a:xfrm>
                <a:custGeom>
                  <a:avLst/>
                  <a:gdLst/>
                  <a:ahLst/>
                  <a:cxnLst>
                    <a:cxn ang="0">
                      <a:pos x="621" y="59"/>
                    </a:cxn>
                    <a:cxn ang="0">
                      <a:pos x="582" y="157"/>
                    </a:cxn>
                    <a:cxn ang="0">
                      <a:pos x="541" y="243"/>
                    </a:cxn>
                    <a:cxn ang="0">
                      <a:pos x="499" y="320"/>
                    </a:cxn>
                    <a:cxn ang="0">
                      <a:pos x="457" y="388"/>
                    </a:cxn>
                    <a:cxn ang="0">
                      <a:pos x="413" y="446"/>
                    </a:cxn>
                    <a:cxn ang="0">
                      <a:pos x="371" y="495"/>
                    </a:cxn>
                    <a:cxn ang="0">
                      <a:pos x="329" y="536"/>
                    </a:cxn>
                    <a:cxn ang="0">
                      <a:pos x="287" y="569"/>
                    </a:cxn>
                    <a:cxn ang="0">
                      <a:pos x="247" y="595"/>
                    </a:cxn>
                    <a:cxn ang="0">
                      <a:pos x="209" y="612"/>
                    </a:cxn>
                    <a:cxn ang="0">
                      <a:pos x="172" y="624"/>
                    </a:cxn>
                    <a:cxn ang="0">
                      <a:pos x="138" y="629"/>
                    </a:cxn>
                    <a:cxn ang="0">
                      <a:pos x="107" y="628"/>
                    </a:cxn>
                    <a:cxn ang="0">
                      <a:pos x="79" y="622"/>
                    </a:cxn>
                    <a:cxn ang="0">
                      <a:pos x="54" y="610"/>
                    </a:cxn>
                    <a:cxn ang="0">
                      <a:pos x="34" y="593"/>
                    </a:cxn>
                    <a:cxn ang="0">
                      <a:pos x="18" y="572"/>
                    </a:cxn>
                    <a:cxn ang="0">
                      <a:pos x="7" y="547"/>
                    </a:cxn>
                    <a:cxn ang="0">
                      <a:pos x="1" y="518"/>
                    </a:cxn>
                    <a:cxn ang="0">
                      <a:pos x="0" y="487"/>
                    </a:cxn>
                    <a:cxn ang="0">
                      <a:pos x="5" y="451"/>
                    </a:cxn>
                    <a:cxn ang="0">
                      <a:pos x="16" y="415"/>
                    </a:cxn>
                    <a:cxn ang="0">
                      <a:pos x="34" y="375"/>
                    </a:cxn>
                    <a:cxn ang="0">
                      <a:pos x="59" y="336"/>
                    </a:cxn>
                    <a:cxn ang="0">
                      <a:pos x="93" y="293"/>
                    </a:cxn>
                    <a:cxn ang="0">
                      <a:pos x="133" y="251"/>
                    </a:cxn>
                    <a:cxn ang="0">
                      <a:pos x="182" y="208"/>
                    </a:cxn>
                    <a:cxn ang="0">
                      <a:pos x="240" y="164"/>
                    </a:cxn>
                    <a:cxn ang="0">
                      <a:pos x="305" y="122"/>
                    </a:cxn>
                    <a:cxn ang="0">
                      <a:pos x="382" y="80"/>
                    </a:cxn>
                    <a:cxn ang="0">
                      <a:pos x="468" y="40"/>
                    </a:cxn>
                    <a:cxn ang="0">
                      <a:pos x="564" y="0"/>
                    </a:cxn>
                    <a:cxn ang="0">
                      <a:pos x="621" y="59"/>
                    </a:cxn>
                  </a:cxnLst>
                  <a:rect l="0" t="0" r="r" b="b"/>
                  <a:pathLst>
                    <a:path w="622" h="630">
                      <a:moveTo>
                        <a:pt x="621" y="59"/>
                      </a:moveTo>
                      <a:lnTo>
                        <a:pt x="582" y="157"/>
                      </a:lnTo>
                      <a:lnTo>
                        <a:pt x="541" y="243"/>
                      </a:lnTo>
                      <a:lnTo>
                        <a:pt x="499" y="320"/>
                      </a:lnTo>
                      <a:lnTo>
                        <a:pt x="457" y="388"/>
                      </a:lnTo>
                      <a:lnTo>
                        <a:pt x="413" y="446"/>
                      </a:lnTo>
                      <a:lnTo>
                        <a:pt x="371" y="495"/>
                      </a:lnTo>
                      <a:lnTo>
                        <a:pt x="329" y="536"/>
                      </a:lnTo>
                      <a:lnTo>
                        <a:pt x="287" y="569"/>
                      </a:lnTo>
                      <a:lnTo>
                        <a:pt x="247" y="595"/>
                      </a:lnTo>
                      <a:lnTo>
                        <a:pt x="209" y="612"/>
                      </a:lnTo>
                      <a:lnTo>
                        <a:pt x="172" y="624"/>
                      </a:lnTo>
                      <a:lnTo>
                        <a:pt x="138" y="629"/>
                      </a:lnTo>
                      <a:lnTo>
                        <a:pt x="107" y="628"/>
                      </a:lnTo>
                      <a:lnTo>
                        <a:pt x="79" y="622"/>
                      </a:lnTo>
                      <a:lnTo>
                        <a:pt x="54" y="610"/>
                      </a:lnTo>
                      <a:lnTo>
                        <a:pt x="34" y="593"/>
                      </a:lnTo>
                      <a:lnTo>
                        <a:pt x="18" y="572"/>
                      </a:lnTo>
                      <a:lnTo>
                        <a:pt x="7" y="547"/>
                      </a:lnTo>
                      <a:lnTo>
                        <a:pt x="1" y="518"/>
                      </a:lnTo>
                      <a:lnTo>
                        <a:pt x="0" y="487"/>
                      </a:lnTo>
                      <a:lnTo>
                        <a:pt x="5" y="451"/>
                      </a:lnTo>
                      <a:lnTo>
                        <a:pt x="16" y="415"/>
                      </a:lnTo>
                      <a:lnTo>
                        <a:pt x="34" y="375"/>
                      </a:lnTo>
                      <a:lnTo>
                        <a:pt x="59" y="336"/>
                      </a:lnTo>
                      <a:lnTo>
                        <a:pt x="93" y="293"/>
                      </a:lnTo>
                      <a:lnTo>
                        <a:pt x="133" y="251"/>
                      </a:lnTo>
                      <a:lnTo>
                        <a:pt x="182" y="208"/>
                      </a:lnTo>
                      <a:lnTo>
                        <a:pt x="240" y="164"/>
                      </a:lnTo>
                      <a:lnTo>
                        <a:pt x="305" y="122"/>
                      </a:lnTo>
                      <a:lnTo>
                        <a:pt x="382" y="80"/>
                      </a:lnTo>
                      <a:lnTo>
                        <a:pt x="468" y="40"/>
                      </a:lnTo>
                      <a:lnTo>
                        <a:pt x="564" y="0"/>
                      </a:lnTo>
                      <a:lnTo>
                        <a:pt x="621" y="59"/>
                      </a:lnTo>
                    </a:path>
                  </a:pathLst>
                </a:custGeom>
                <a:gradFill rotWithShape="0">
                  <a:gsLst>
                    <a:gs pos="0">
                      <a:srgbClr val="B80000">
                        <a:gamma/>
                        <a:shade val="89804"/>
                        <a:invGamma/>
                      </a:srgbClr>
                    </a:gs>
                    <a:gs pos="100000">
                      <a:srgbClr val="B80000"/>
                    </a:gs>
                  </a:gsLst>
                  <a:lin ang="189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SG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21551" name="Freeform 15"/>
                <p:cNvSpPr>
                  <a:spLocks/>
                </p:cNvSpPr>
                <p:nvPr/>
              </p:nvSpPr>
              <p:spPr bwMode="auto">
                <a:xfrm>
                  <a:off x="2451" y="2122"/>
                  <a:ext cx="378" cy="385"/>
                </a:xfrm>
                <a:custGeom>
                  <a:avLst/>
                  <a:gdLst/>
                  <a:ahLst/>
                  <a:cxnLst>
                    <a:cxn ang="0">
                      <a:pos x="217" y="1"/>
                    </a:cxn>
                    <a:cxn ang="0">
                      <a:pos x="253" y="11"/>
                    </a:cxn>
                    <a:cxn ang="0">
                      <a:pos x="286" y="27"/>
                    </a:cxn>
                    <a:cxn ang="0">
                      <a:pos x="315" y="49"/>
                    </a:cxn>
                    <a:cxn ang="0">
                      <a:pos x="339" y="77"/>
                    </a:cxn>
                    <a:cxn ang="0">
                      <a:pos x="358" y="108"/>
                    </a:cxn>
                    <a:cxn ang="0">
                      <a:pos x="371" y="143"/>
                    </a:cxn>
                    <a:cxn ang="0">
                      <a:pos x="377" y="181"/>
                    </a:cxn>
                    <a:cxn ang="0">
                      <a:pos x="375" y="220"/>
                    </a:cxn>
                    <a:cxn ang="0">
                      <a:pos x="366" y="257"/>
                    </a:cxn>
                    <a:cxn ang="0">
                      <a:pos x="350" y="291"/>
                    </a:cxn>
                    <a:cxn ang="0">
                      <a:pos x="328" y="321"/>
                    </a:cxn>
                    <a:cxn ang="0">
                      <a:pos x="301" y="345"/>
                    </a:cxn>
                    <a:cxn ang="0">
                      <a:pos x="271" y="365"/>
                    </a:cxn>
                    <a:cxn ang="0">
                      <a:pos x="236" y="378"/>
                    </a:cxn>
                    <a:cxn ang="0">
                      <a:pos x="199" y="384"/>
                    </a:cxn>
                    <a:cxn ang="0">
                      <a:pos x="161" y="382"/>
                    </a:cxn>
                    <a:cxn ang="0">
                      <a:pos x="125" y="373"/>
                    </a:cxn>
                    <a:cxn ang="0">
                      <a:pos x="91" y="356"/>
                    </a:cxn>
                    <a:cxn ang="0">
                      <a:pos x="63" y="334"/>
                    </a:cxn>
                    <a:cxn ang="0">
                      <a:pos x="38" y="307"/>
                    </a:cxn>
                    <a:cxn ang="0">
                      <a:pos x="19" y="276"/>
                    </a:cxn>
                    <a:cxn ang="0">
                      <a:pos x="6" y="240"/>
                    </a:cxn>
                    <a:cxn ang="0">
                      <a:pos x="0" y="202"/>
                    </a:cxn>
                    <a:cxn ang="0">
                      <a:pos x="3" y="163"/>
                    </a:cxn>
                    <a:cxn ang="0">
                      <a:pos x="12" y="127"/>
                    </a:cxn>
                    <a:cxn ang="0">
                      <a:pos x="28" y="92"/>
                    </a:cxn>
                    <a:cxn ang="0">
                      <a:pos x="50" y="62"/>
                    </a:cxn>
                    <a:cxn ang="0">
                      <a:pos x="76" y="38"/>
                    </a:cxn>
                    <a:cxn ang="0">
                      <a:pos x="107" y="18"/>
                    </a:cxn>
                    <a:cxn ang="0">
                      <a:pos x="142" y="6"/>
                    </a:cxn>
                    <a:cxn ang="0">
                      <a:pos x="179" y="0"/>
                    </a:cxn>
                  </a:cxnLst>
                  <a:rect l="0" t="0" r="r" b="b"/>
                  <a:pathLst>
                    <a:path w="378" h="385">
                      <a:moveTo>
                        <a:pt x="198" y="0"/>
                      </a:moveTo>
                      <a:lnTo>
                        <a:pt x="217" y="1"/>
                      </a:lnTo>
                      <a:lnTo>
                        <a:pt x="236" y="5"/>
                      </a:lnTo>
                      <a:lnTo>
                        <a:pt x="253" y="11"/>
                      </a:lnTo>
                      <a:lnTo>
                        <a:pt x="270" y="18"/>
                      </a:lnTo>
                      <a:lnTo>
                        <a:pt x="286" y="27"/>
                      </a:lnTo>
                      <a:lnTo>
                        <a:pt x="301" y="38"/>
                      </a:lnTo>
                      <a:lnTo>
                        <a:pt x="315" y="49"/>
                      </a:lnTo>
                      <a:lnTo>
                        <a:pt x="328" y="62"/>
                      </a:lnTo>
                      <a:lnTo>
                        <a:pt x="339" y="77"/>
                      </a:lnTo>
                      <a:lnTo>
                        <a:pt x="349" y="92"/>
                      </a:lnTo>
                      <a:lnTo>
                        <a:pt x="358" y="108"/>
                      </a:lnTo>
                      <a:lnTo>
                        <a:pt x="365" y="126"/>
                      </a:lnTo>
                      <a:lnTo>
                        <a:pt x="371" y="143"/>
                      </a:lnTo>
                      <a:lnTo>
                        <a:pt x="375" y="161"/>
                      </a:lnTo>
                      <a:lnTo>
                        <a:pt x="377" y="181"/>
                      </a:lnTo>
                      <a:lnTo>
                        <a:pt x="377" y="200"/>
                      </a:lnTo>
                      <a:lnTo>
                        <a:pt x="375" y="220"/>
                      </a:lnTo>
                      <a:lnTo>
                        <a:pt x="371" y="239"/>
                      </a:lnTo>
                      <a:lnTo>
                        <a:pt x="366" y="257"/>
                      </a:lnTo>
                      <a:lnTo>
                        <a:pt x="358" y="275"/>
                      </a:lnTo>
                      <a:lnTo>
                        <a:pt x="350" y="291"/>
                      </a:lnTo>
                      <a:lnTo>
                        <a:pt x="340" y="306"/>
                      </a:lnTo>
                      <a:lnTo>
                        <a:pt x="328" y="321"/>
                      </a:lnTo>
                      <a:lnTo>
                        <a:pt x="316" y="334"/>
                      </a:lnTo>
                      <a:lnTo>
                        <a:pt x="301" y="345"/>
                      </a:lnTo>
                      <a:lnTo>
                        <a:pt x="287" y="355"/>
                      </a:lnTo>
                      <a:lnTo>
                        <a:pt x="271" y="365"/>
                      </a:lnTo>
                      <a:lnTo>
                        <a:pt x="254" y="372"/>
                      </a:lnTo>
                      <a:lnTo>
                        <a:pt x="236" y="378"/>
                      </a:lnTo>
                      <a:lnTo>
                        <a:pt x="218" y="382"/>
                      </a:lnTo>
                      <a:lnTo>
                        <a:pt x="199" y="384"/>
                      </a:lnTo>
                      <a:lnTo>
                        <a:pt x="180" y="384"/>
                      </a:lnTo>
                      <a:lnTo>
                        <a:pt x="161" y="382"/>
                      </a:lnTo>
                      <a:lnTo>
                        <a:pt x="142" y="378"/>
                      </a:lnTo>
                      <a:lnTo>
                        <a:pt x="125" y="373"/>
                      </a:lnTo>
                      <a:lnTo>
                        <a:pt x="108" y="366"/>
                      </a:lnTo>
                      <a:lnTo>
                        <a:pt x="91" y="356"/>
                      </a:lnTo>
                      <a:lnTo>
                        <a:pt x="76" y="346"/>
                      </a:lnTo>
                      <a:lnTo>
                        <a:pt x="63" y="334"/>
                      </a:lnTo>
                      <a:lnTo>
                        <a:pt x="50" y="322"/>
                      </a:lnTo>
                      <a:lnTo>
                        <a:pt x="38" y="307"/>
                      </a:lnTo>
                      <a:lnTo>
                        <a:pt x="28" y="292"/>
                      </a:lnTo>
                      <a:lnTo>
                        <a:pt x="19" y="276"/>
                      </a:lnTo>
                      <a:lnTo>
                        <a:pt x="12" y="258"/>
                      </a:lnTo>
                      <a:lnTo>
                        <a:pt x="6" y="240"/>
                      </a:lnTo>
                      <a:lnTo>
                        <a:pt x="3" y="222"/>
                      </a:lnTo>
                      <a:lnTo>
                        <a:pt x="0" y="202"/>
                      </a:lnTo>
                      <a:lnTo>
                        <a:pt x="0" y="183"/>
                      </a:lnTo>
                      <a:lnTo>
                        <a:pt x="3" y="163"/>
                      </a:lnTo>
                      <a:lnTo>
                        <a:pt x="6" y="144"/>
                      </a:lnTo>
                      <a:lnTo>
                        <a:pt x="12" y="127"/>
                      </a:lnTo>
                      <a:lnTo>
                        <a:pt x="19" y="108"/>
                      </a:lnTo>
                      <a:lnTo>
                        <a:pt x="28" y="92"/>
                      </a:lnTo>
                      <a:lnTo>
                        <a:pt x="38" y="77"/>
                      </a:lnTo>
                      <a:lnTo>
                        <a:pt x="50" y="62"/>
                      </a:lnTo>
                      <a:lnTo>
                        <a:pt x="63" y="49"/>
                      </a:lnTo>
                      <a:lnTo>
                        <a:pt x="76" y="38"/>
                      </a:lnTo>
                      <a:lnTo>
                        <a:pt x="91" y="28"/>
                      </a:lnTo>
                      <a:lnTo>
                        <a:pt x="107" y="18"/>
                      </a:lnTo>
                      <a:lnTo>
                        <a:pt x="124" y="11"/>
                      </a:lnTo>
                      <a:lnTo>
                        <a:pt x="142" y="6"/>
                      </a:lnTo>
                      <a:lnTo>
                        <a:pt x="160" y="2"/>
                      </a:lnTo>
                      <a:lnTo>
                        <a:pt x="179" y="0"/>
                      </a:lnTo>
                      <a:lnTo>
                        <a:pt x="198" y="0"/>
                      </a:lnTo>
                    </a:path>
                  </a:pathLst>
                </a:custGeom>
                <a:solidFill>
                  <a:srgbClr val="FFFF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SG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21552" name="Freeform 16"/>
                <p:cNvSpPr>
                  <a:spLocks/>
                </p:cNvSpPr>
                <p:nvPr/>
              </p:nvSpPr>
              <p:spPr bwMode="auto">
                <a:xfrm>
                  <a:off x="2451" y="2115"/>
                  <a:ext cx="384" cy="398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57" y="12"/>
                    </a:cxn>
                    <a:cxn ang="0">
                      <a:pos x="291" y="27"/>
                    </a:cxn>
                    <a:cxn ang="0">
                      <a:pos x="320" y="51"/>
                    </a:cxn>
                    <a:cxn ang="0">
                      <a:pos x="344" y="79"/>
                    </a:cxn>
                    <a:cxn ang="0">
                      <a:pos x="364" y="112"/>
                    </a:cxn>
                    <a:cxn ang="0">
                      <a:pos x="377" y="148"/>
                    </a:cxn>
                    <a:cxn ang="0">
                      <a:pos x="383" y="187"/>
                    </a:cxn>
                    <a:cxn ang="0">
                      <a:pos x="381" y="227"/>
                    </a:cxn>
                    <a:cxn ang="0">
                      <a:pos x="372" y="266"/>
                    </a:cxn>
                    <a:cxn ang="0">
                      <a:pos x="356" y="301"/>
                    </a:cxn>
                    <a:cxn ang="0">
                      <a:pos x="333" y="332"/>
                    </a:cxn>
                    <a:cxn ang="0">
                      <a:pos x="306" y="357"/>
                    </a:cxn>
                    <a:cxn ang="0">
                      <a:pos x="275" y="377"/>
                    </a:cxn>
                    <a:cxn ang="0">
                      <a:pos x="240" y="391"/>
                    </a:cxn>
                    <a:cxn ang="0">
                      <a:pos x="202" y="397"/>
                    </a:cxn>
                    <a:cxn ang="0">
                      <a:pos x="164" y="395"/>
                    </a:cxn>
                    <a:cxn ang="0">
                      <a:pos x="127" y="385"/>
                    </a:cxn>
                    <a:cxn ang="0">
                      <a:pos x="92" y="368"/>
                    </a:cxn>
                    <a:cxn ang="0">
                      <a:pos x="64" y="345"/>
                    </a:cxn>
                    <a:cxn ang="0">
                      <a:pos x="39" y="318"/>
                    </a:cxn>
                    <a:cxn ang="0">
                      <a:pos x="19" y="285"/>
                    </a:cxn>
                    <a:cxn ang="0">
                      <a:pos x="6" y="248"/>
                    </a:cxn>
                    <a:cxn ang="0">
                      <a:pos x="0" y="209"/>
                    </a:cxn>
                    <a:cxn ang="0">
                      <a:pos x="3" y="169"/>
                    </a:cxn>
                    <a:cxn ang="0">
                      <a:pos x="12" y="131"/>
                    </a:cxn>
                    <a:cxn ang="0">
                      <a:pos x="28" y="95"/>
                    </a:cxn>
                    <a:cxn ang="0">
                      <a:pos x="51" y="64"/>
                    </a:cxn>
                    <a:cxn ang="0">
                      <a:pos x="77" y="39"/>
                    </a:cxn>
                    <a:cxn ang="0">
                      <a:pos x="109" y="19"/>
                    </a:cxn>
                    <a:cxn ang="0">
                      <a:pos x="144" y="6"/>
                    </a:cxn>
                    <a:cxn ang="0">
                      <a:pos x="182" y="0"/>
                    </a:cxn>
                  </a:cxnLst>
                  <a:rect l="0" t="0" r="r" b="b"/>
                  <a:pathLst>
                    <a:path w="384" h="398">
                      <a:moveTo>
                        <a:pt x="201" y="0"/>
                      </a:moveTo>
                      <a:lnTo>
                        <a:pt x="220" y="1"/>
                      </a:lnTo>
                      <a:lnTo>
                        <a:pt x="240" y="5"/>
                      </a:lnTo>
                      <a:lnTo>
                        <a:pt x="257" y="12"/>
                      </a:lnTo>
                      <a:lnTo>
                        <a:pt x="274" y="19"/>
                      </a:lnTo>
                      <a:lnTo>
                        <a:pt x="291" y="27"/>
                      </a:lnTo>
                      <a:lnTo>
                        <a:pt x="306" y="39"/>
                      </a:lnTo>
                      <a:lnTo>
                        <a:pt x="320" y="51"/>
                      </a:lnTo>
                      <a:lnTo>
                        <a:pt x="333" y="64"/>
                      </a:lnTo>
                      <a:lnTo>
                        <a:pt x="344" y="79"/>
                      </a:lnTo>
                      <a:lnTo>
                        <a:pt x="355" y="95"/>
                      </a:lnTo>
                      <a:lnTo>
                        <a:pt x="364" y="112"/>
                      </a:lnTo>
                      <a:lnTo>
                        <a:pt x="371" y="130"/>
                      </a:lnTo>
                      <a:lnTo>
                        <a:pt x="377" y="148"/>
                      </a:lnTo>
                      <a:lnTo>
                        <a:pt x="381" y="167"/>
                      </a:lnTo>
                      <a:lnTo>
                        <a:pt x="383" y="187"/>
                      </a:lnTo>
                      <a:lnTo>
                        <a:pt x="383" y="207"/>
                      </a:lnTo>
                      <a:lnTo>
                        <a:pt x="381" y="227"/>
                      </a:lnTo>
                      <a:lnTo>
                        <a:pt x="377" y="247"/>
                      </a:lnTo>
                      <a:lnTo>
                        <a:pt x="372" y="266"/>
                      </a:lnTo>
                      <a:lnTo>
                        <a:pt x="364" y="284"/>
                      </a:lnTo>
                      <a:lnTo>
                        <a:pt x="356" y="301"/>
                      </a:lnTo>
                      <a:lnTo>
                        <a:pt x="345" y="317"/>
                      </a:lnTo>
                      <a:lnTo>
                        <a:pt x="333" y="332"/>
                      </a:lnTo>
                      <a:lnTo>
                        <a:pt x="321" y="345"/>
                      </a:lnTo>
                      <a:lnTo>
                        <a:pt x="306" y="357"/>
                      </a:lnTo>
                      <a:lnTo>
                        <a:pt x="292" y="367"/>
                      </a:lnTo>
                      <a:lnTo>
                        <a:pt x="275" y="377"/>
                      </a:lnTo>
                      <a:lnTo>
                        <a:pt x="258" y="384"/>
                      </a:lnTo>
                      <a:lnTo>
                        <a:pt x="240" y="391"/>
                      </a:lnTo>
                      <a:lnTo>
                        <a:pt x="221" y="395"/>
                      </a:lnTo>
                      <a:lnTo>
                        <a:pt x="202" y="397"/>
                      </a:lnTo>
                      <a:lnTo>
                        <a:pt x="183" y="397"/>
                      </a:lnTo>
                      <a:lnTo>
                        <a:pt x="164" y="395"/>
                      </a:lnTo>
                      <a:lnTo>
                        <a:pt x="144" y="391"/>
                      </a:lnTo>
                      <a:lnTo>
                        <a:pt x="127" y="385"/>
                      </a:lnTo>
                      <a:lnTo>
                        <a:pt x="110" y="378"/>
                      </a:lnTo>
                      <a:lnTo>
                        <a:pt x="92" y="368"/>
                      </a:lnTo>
                      <a:lnTo>
                        <a:pt x="77" y="358"/>
                      </a:lnTo>
                      <a:lnTo>
                        <a:pt x="64" y="345"/>
                      </a:lnTo>
                      <a:lnTo>
                        <a:pt x="51" y="333"/>
                      </a:lnTo>
                      <a:lnTo>
                        <a:pt x="39" y="318"/>
                      </a:lnTo>
                      <a:lnTo>
                        <a:pt x="28" y="302"/>
                      </a:lnTo>
                      <a:lnTo>
                        <a:pt x="19" y="285"/>
                      </a:lnTo>
                      <a:lnTo>
                        <a:pt x="12" y="267"/>
                      </a:lnTo>
                      <a:lnTo>
                        <a:pt x="6" y="248"/>
                      </a:lnTo>
                      <a:lnTo>
                        <a:pt x="3" y="229"/>
                      </a:lnTo>
                      <a:lnTo>
                        <a:pt x="0" y="209"/>
                      </a:lnTo>
                      <a:lnTo>
                        <a:pt x="0" y="189"/>
                      </a:lnTo>
                      <a:lnTo>
                        <a:pt x="3" y="169"/>
                      </a:lnTo>
                      <a:lnTo>
                        <a:pt x="6" y="149"/>
                      </a:lnTo>
                      <a:lnTo>
                        <a:pt x="12" y="131"/>
                      </a:lnTo>
                      <a:lnTo>
                        <a:pt x="19" y="112"/>
                      </a:lnTo>
                      <a:lnTo>
                        <a:pt x="28" y="95"/>
                      </a:lnTo>
                      <a:lnTo>
                        <a:pt x="39" y="79"/>
                      </a:lnTo>
                      <a:lnTo>
                        <a:pt x="51" y="64"/>
                      </a:lnTo>
                      <a:lnTo>
                        <a:pt x="64" y="51"/>
                      </a:lnTo>
                      <a:lnTo>
                        <a:pt x="77" y="39"/>
                      </a:lnTo>
                      <a:lnTo>
                        <a:pt x="92" y="29"/>
                      </a:lnTo>
                      <a:lnTo>
                        <a:pt x="109" y="19"/>
                      </a:lnTo>
                      <a:lnTo>
                        <a:pt x="126" y="12"/>
                      </a:lnTo>
                      <a:lnTo>
                        <a:pt x="144" y="6"/>
                      </a:lnTo>
                      <a:lnTo>
                        <a:pt x="163" y="2"/>
                      </a:lnTo>
                      <a:lnTo>
                        <a:pt x="182" y="0"/>
                      </a:lnTo>
                      <a:lnTo>
                        <a:pt x="201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SG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21553" name="Rectangle 17"/>
                <p:cNvSpPr>
                  <a:spLocks noChangeArrowheads="1"/>
                </p:cNvSpPr>
                <p:nvPr/>
              </p:nvSpPr>
              <p:spPr bwMode="auto">
                <a:xfrm>
                  <a:off x="2448" y="2208"/>
                  <a:ext cx="473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lIns="90488" tIns="44450" rIns="90488" bIns="44450">
                  <a:spAutoFit/>
                </a:bodyPr>
                <a:lstStyle/>
                <a:p>
                  <a:pPr algn="l" eaLnBrk="0" fontAlgn="base" hangingPunct="0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r>
                    <a:rPr lang="en-US" sz="1600" b="1" i="0" dirty="0">
                      <a:solidFill>
                        <a:srgbClr val="001400"/>
                      </a:solidFill>
                      <a:latin typeface="Helvetica" pitchFamily="34" charset="0"/>
                      <a:cs typeface="Helvetica" pitchFamily="34" charset="0"/>
                    </a:rPr>
                    <a:t>Core</a:t>
                  </a:r>
                  <a:endParaRPr lang="en-US" sz="1600" b="1" i="0" dirty="0">
                    <a:solidFill>
                      <a:schemeClr val="tx1"/>
                    </a:solidFill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  <p:sp>
            <p:nvSpPr>
              <p:cNvPr id="321554" name="Rectangle 18"/>
              <p:cNvSpPr>
                <a:spLocks noChangeArrowheads="1"/>
              </p:cNvSpPr>
              <p:nvPr/>
            </p:nvSpPr>
            <p:spPr bwMode="auto">
              <a:xfrm>
                <a:off x="6388698" y="2105026"/>
                <a:ext cx="3003514" cy="9207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algn="l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2200" b="1" i="0" dirty="0">
                    <a:solidFill>
                      <a:schemeClr val="tx1"/>
                    </a:solidFill>
                    <a:latin typeface="Helvetica" pitchFamily="34" charset="0"/>
                    <a:cs typeface="Helvetica" pitchFamily="34" charset="0"/>
                  </a:rPr>
                  <a:t>Consultation</a:t>
                </a:r>
              </a:p>
              <a:p>
                <a:pPr algn="l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334789"/>
                    </a:solidFill>
                    <a:latin typeface="Helvetica" pitchFamily="34" charset="0"/>
                    <a:cs typeface="Helvetica" pitchFamily="34" charset="0"/>
                  </a:rPr>
                  <a:t>Conduct e-mail dialog</a:t>
                </a:r>
              </a:p>
              <a:p>
                <a:pPr algn="l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334789"/>
                    </a:solidFill>
                    <a:latin typeface="Helvetica" pitchFamily="34" charset="0"/>
                    <a:cs typeface="Helvetica" pitchFamily="34" charset="0"/>
                  </a:rPr>
                  <a:t>Use expert systems</a:t>
                </a:r>
              </a:p>
            </p:txBody>
          </p:sp>
          <p:sp>
            <p:nvSpPr>
              <p:cNvPr id="321556" name="Rectangle 20"/>
              <p:cNvSpPr>
                <a:spLocks noChangeArrowheads="1"/>
              </p:cNvSpPr>
              <p:nvPr/>
            </p:nvSpPr>
            <p:spPr bwMode="auto">
              <a:xfrm>
                <a:off x="6213335" y="4559300"/>
                <a:ext cx="2271117" cy="6985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algn="l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2400" b="1" i="0" dirty="0">
                    <a:solidFill>
                      <a:schemeClr val="tx1"/>
                    </a:solidFill>
                    <a:latin typeface="Helvetica" pitchFamily="34" charset="0"/>
                    <a:cs typeface="Helvetica" pitchFamily="34" charset="0"/>
                  </a:rPr>
                  <a:t>Hospitality</a:t>
                </a:r>
                <a:endParaRPr lang="en-US" sz="2200" b="1" i="0" dirty="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endParaRPr>
              </a:p>
              <a:p>
                <a:pPr algn="l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334789"/>
                    </a:solidFill>
                    <a:latin typeface="Helvetica" pitchFamily="34" charset="0"/>
                    <a:cs typeface="Helvetica" pitchFamily="34" charset="0"/>
                  </a:rPr>
                  <a:t>Record preferences</a:t>
                </a:r>
                <a:endParaRPr lang="en-US" sz="2400" i="0" dirty="0">
                  <a:solidFill>
                    <a:srgbClr val="BC3700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21557" name="Rectangle 21"/>
              <p:cNvSpPr>
                <a:spLocks noChangeArrowheads="1"/>
              </p:cNvSpPr>
              <p:nvPr/>
            </p:nvSpPr>
            <p:spPr bwMode="auto">
              <a:xfrm>
                <a:off x="479669" y="3124200"/>
                <a:ext cx="2475706" cy="11874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algn="r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2200" b="1" i="0" dirty="0">
                    <a:solidFill>
                      <a:schemeClr val="tx1"/>
                    </a:solidFill>
                    <a:latin typeface="Helvetica" pitchFamily="34" charset="0"/>
                    <a:cs typeface="Helvetica" pitchFamily="34" charset="0"/>
                  </a:rPr>
                  <a:t>Billing</a:t>
                </a:r>
              </a:p>
              <a:p>
                <a:pPr algn="r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334789"/>
                    </a:solidFill>
                    <a:latin typeface="Helvetica" pitchFamily="34" charset="0"/>
                    <a:cs typeface="Helvetica" pitchFamily="34" charset="0"/>
                  </a:rPr>
                  <a:t>Receive bill</a:t>
                </a:r>
              </a:p>
              <a:p>
                <a:pPr algn="r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334789"/>
                    </a:solidFill>
                    <a:latin typeface="Helvetica" pitchFamily="34" charset="0"/>
                    <a:cs typeface="Helvetica" pitchFamily="34" charset="0"/>
                  </a:rPr>
                  <a:t>Make auction bid</a:t>
                </a:r>
              </a:p>
              <a:p>
                <a:pPr algn="r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334789"/>
                    </a:solidFill>
                    <a:latin typeface="Helvetica" pitchFamily="34" charset="0"/>
                    <a:cs typeface="Helvetica" pitchFamily="34" charset="0"/>
                  </a:rPr>
                  <a:t>Check account status</a:t>
                </a:r>
                <a:endParaRPr lang="en-US" sz="2400" i="0" dirty="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21558" name="Rectangle 22"/>
              <p:cNvSpPr>
                <a:spLocks noChangeArrowheads="1"/>
              </p:cNvSpPr>
              <p:nvPr/>
            </p:nvSpPr>
            <p:spPr bwMode="auto">
              <a:xfrm>
                <a:off x="562192" y="4419601"/>
                <a:ext cx="2970848" cy="9429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algn="r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2200" b="1" i="0" dirty="0">
                    <a:solidFill>
                      <a:schemeClr val="tx1"/>
                    </a:solidFill>
                    <a:latin typeface="Helvetica" pitchFamily="34" charset="0"/>
                    <a:cs typeface="Helvetica" pitchFamily="34" charset="0"/>
                  </a:rPr>
                  <a:t>Exceptions</a:t>
                </a:r>
              </a:p>
              <a:p>
                <a:pPr algn="r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334789"/>
                    </a:solidFill>
                    <a:latin typeface="Helvetica" pitchFamily="34" charset="0"/>
                    <a:cs typeface="Helvetica" pitchFamily="34" charset="0"/>
                  </a:rPr>
                  <a:t>Make special requests</a:t>
                </a:r>
              </a:p>
              <a:p>
                <a:pPr algn="r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334789"/>
                    </a:solidFill>
                    <a:latin typeface="Helvetica" pitchFamily="34" charset="0"/>
                    <a:cs typeface="Helvetica" pitchFamily="34" charset="0"/>
                  </a:rPr>
                  <a:t>Resolve problems</a:t>
                </a:r>
                <a:endParaRPr lang="en-US" sz="2400" i="0" dirty="0">
                  <a:solidFill>
                    <a:srgbClr val="334789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21559" name="Rectangle 23"/>
              <p:cNvSpPr>
                <a:spLocks noChangeArrowheads="1"/>
              </p:cNvSpPr>
              <p:nvPr/>
            </p:nvSpPr>
            <p:spPr bwMode="auto">
              <a:xfrm>
                <a:off x="1304904" y="2133601"/>
                <a:ext cx="2145612" cy="9429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algn="r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2200" b="1" i="0" dirty="0">
                    <a:solidFill>
                      <a:schemeClr val="tx1"/>
                    </a:solidFill>
                    <a:latin typeface="Helvetica" pitchFamily="34" charset="0"/>
                    <a:cs typeface="Helvetica" pitchFamily="34" charset="0"/>
                  </a:rPr>
                  <a:t>Payment</a:t>
                </a:r>
              </a:p>
              <a:p>
                <a:pPr algn="r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334789"/>
                    </a:solidFill>
                    <a:latin typeface="Helvetica" pitchFamily="34" charset="0"/>
                    <a:cs typeface="Helvetica" pitchFamily="34" charset="0"/>
                  </a:rPr>
                  <a:t>Pay by bank card</a:t>
                </a:r>
              </a:p>
              <a:p>
                <a:pPr algn="r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334789"/>
                    </a:solidFill>
                    <a:latin typeface="Helvetica" pitchFamily="34" charset="0"/>
                    <a:cs typeface="Helvetica" pitchFamily="34" charset="0"/>
                  </a:rPr>
                  <a:t>Direct debit</a:t>
                </a:r>
                <a:endParaRPr lang="en-US" sz="1600" dirty="0">
                  <a:solidFill>
                    <a:srgbClr val="D27F00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21560" name="Rectangle 24"/>
              <p:cNvSpPr>
                <a:spLocks noChangeArrowheads="1"/>
              </p:cNvSpPr>
              <p:nvPr/>
            </p:nvSpPr>
            <p:spPr bwMode="auto">
              <a:xfrm>
                <a:off x="2790328" y="1266825"/>
                <a:ext cx="4043654" cy="9429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2200" b="1" i="0" dirty="0">
                    <a:solidFill>
                      <a:schemeClr val="tx1"/>
                    </a:solidFill>
                    <a:latin typeface="Helvetica" pitchFamily="34" charset="0"/>
                    <a:cs typeface="Helvetica" pitchFamily="34" charset="0"/>
                  </a:rPr>
                  <a:t>Information</a:t>
                </a:r>
              </a:p>
              <a:p>
                <a:pPr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334789"/>
                    </a:solidFill>
                    <a:latin typeface="Helvetica" pitchFamily="34" charset="0"/>
                    <a:cs typeface="Helvetica" pitchFamily="34" charset="0"/>
                  </a:rPr>
                  <a:t>Read brochure/FAQ; get schedules/</a:t>
                </a:r>
              </a:p>
              <a:p>
                <a:pPr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334789"/>
                    </a:solidFill>
                    <a:latin typeface="Helvetica" pitchFamily="34" charset="0"/>
                    <a:cs typeface="Helvetica" pitchFamily="34" charset="0"/>
                  </a:rPr>
                  <a:t>directions; check prices</a:t>
                </a:r>
                <a:endParaRPr lang="en-US" sz="2400" i="0" dirty="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</p:grp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Options for Service Delivery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.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c:\msoffice\powerpnt\default.ppt</Template>
  <TotalTime>1472221937</TotalTime>
  <Pages>94</Pages>
  <Words>1501</Words>
  <Application>Microsoft Office PowerPoint</Application>
  <PresentationFormat>Custom</PresentationFormat>
  <Paragraphs>270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SimSun</vt:lpstr>
      <vt:lpstr>Adobe Caslon Pro</vt:lpstr>
      <vt:lpstr>Arial</vt:lpstr>
      <vt:lpstr>Helvetica</vt:lpstr>
      <vt:lpstr>Times New Roman</vt:lpstr>
      <vt:lpstr>Univers Extended</vt:lpstr>
      <vt:lpstr>Verdana</vt:lpstr>
      <vt:lpstr>Webdings</vt:lpstr>
      <vt:lpstr>Wingdings</vt:lpstr>
      <vt:lpstr>default</vt:lpstr>
      <vt:lpstr>PowerPoint Presentation</vt:lpstr>
      <vt:lpstr>Overview Of Chapter 5</vt:lpstr>
      <vt:lpstr>PowerPoint Presentation</vt:lpstr>
      <vt:lpstr>Distribution in a Services Context</vt:lpstr>
      <vt:lpstr>Applying the Flow Model of Distribution to Services</vt:lpstr>
      <vt:lpstr>Distinguishing between Distribution of Supplementary and Core Services</vt:lpstr>
      <vt:lpstr>Information and Physical Processes  of Augmented Service Products</vt:lpstr>
      <vt:lpstr>Using Websites for Service Delivery</vt:lpstr>
      <vt:lpstr>PowerPoint Presentation</vt:lpstr>
      <vt:lpstr>Distribution Options for Serving Customers</vt:lpstr>
      <vt:lpstr>Six Options For Service Delivery</vt:lpstr>
      <vt:lpstr>Channel Preferences Vary Among Customers</vt:lpstr>
      <vt:lpstr>PowerPoint Presentation</vt:lpstr>
      <vt:lpstr>Place Decisions of Service Delivery</vt:lpstr>
      <vt:lpstr>Place Decisions of Service Delivery</vt:lpstr>
      <vt:lpstr>Time of Service Delivery</vt:lpstr>
      <vt:lpstr>PowerPoint Presentation</vt:lpstr>
      <vt:lpstr>Service Delivery Innovations Facilitated by Technology</vt:lpstr>
      <vt:lpstr>E-Commerce: Move to Cyberspace</vt:lpstr>
      <vt:lpstr>E-Commerce: Move to Cyberspace</vt:lpstr>
      <vt:lpstr>PowerPoint Presentation</vt:lpstr>
      <vt:lpstr>Splitting Responsibilities for Service Delivery</vt:lpstr>
      <vt:lpstr>Franchising </vt:lpstr>
      <vt:lpstr>Franchising</vt:lpstr>
      <vt:lpstr>PowerPoint Presentation</vt:lpstr>
      <vt:lpstr>The Challenge of Distribution in Large Domestic Markets</vt:lpstr>
      <vt:lpstr>PowerPoint Presentation</vt:lpstr>
      <vt:lpstr>Factors Favoring Adoption of Transnational Strategies</vt:lpstr>
      <vt:lpstr>Factors Favoring Adoption of Transnational Strategies</vt:lpstr>
      <vt:lpstr>How Service Processes Affect  International Market Entry</vt:lpstr>
      <vt:lpstr>How Service Processes Affect   International Market Entry </vt:lpstr>
      <vt:lpstr>Impact of Globalization Drivers on  Various Service Categories </vt:lpstr>
      <vt:lpstr>Impact of Globalization Drivers on  Various Service Categories</vt:lpstr>
      <vt:lpstr>Barriers to International Trade in Services</vt:lpstr>
      <vt:lpstr>Summary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VALR</dc:creator>
  <cp:lastModifiedBy>خلود</cp:lastModifiedBy>
  <cp:revision>699</cp:revision>
  <cp:lastPrinted>2002-07-07T10:21:06Z</cp:lastPrinted>
  <dcterms:created xsi:type="dcterms:W3CDTF">2010-03-15T17:28:23Z</dcterms:created>
  <dcterms:modified xsi:type="dcterms:W3CDTF">2014-06-04T16:43:22Z</dcterms:modified>
</cp:coreProperties>
</file>