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305" r:id="rId6"/>
    <p:sldId id="265" r:id="rId7"/>
    <p:sldId id="306" r:id="rId8"/>
    <p:sldId id="267" r:id="rId9"/>
    <p:sldId id="307" r:id="rId10"/>
    <p:sldId id="309" r:id="rId11"/>
    <p:sldId id="30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18" r:id="rId20"/>
    <p:sldId id="284" r:id="rId21"/>
    <p:sldId id="317" r:id="rId22"/>
    <p:sldId id="285" r:id="rId23"/>
    <p:sldId id="286" r:id="rId24"/>
    <p:sldId id="314" r:id="rId25"/>
    <p:sldId id="289" r:id="rId26"/>
    <p:sldId id="315" r:id="rId27"/>
    <p:sldId id="291" r:id="rId28"/>
    <p:sldId id="316" r:id="rId29"/>
    <p:sldId id="292" r:id="rId30"/>
    <p:sldId id="293" r:id="rId31"/>
    <p:sldId id="294" r:id="rId32"/>
    <p:sldId id="296" r:id="rId33"/>
    <p:sldId id="297" r:id="rId34"/>
    <p:sldId id="298" r:id="rId35"/>
    <p:sldId id="300" r:id="rId36"/>
    <p:sldId id="301" r:id="rId37"/>
    <p:sldId id="312" r:id="rId38"/>
    <p:sldId id="302" r:id="rId39"/>
    <p:sldId id="303" r:id="rId40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013C7D"/>
    <a:srgbClr val="4F79FF"/>
    <a:srgbClr val="0152AB"/>
    <a:srgbClr val="014EAB"/>
    <a:srgbClr val="DE129A"/>
    <a:srgbClr val="006699"/>
    <a:srgbClr val="0434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5878" autoAdjust="0"/>
  </p:normalViewPr>
  <p:slideViewPr>
    <p:cSldViewPr>
      <p:cViewPr varScale="1">
        <p:scale>
          <a:sx n="57" d="100"/>
          <a:sy n="57" d="100"/>
        </p:scale>
        <p:origin x="-78" y="-19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5D025-1D3F-C44F-A643-7C10C56FCC7E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4EB0E0-7D02-744E-BC76-E882F2B2EC6B}">
      <dgm:prSet phldrT="[Text]"/>
      <dgm:spPr/>
      <dgm:t>
        <a:bodyPr/>
        <a:lstStyle/>
        <a:p>
          <a:r>
            <a:rPr lang="en-US" b="1" dirty="0" smtClean="0"/>
            <a:t>Create brand promise</a:t>
          </a:r>
          <a:endParaRPr lang="en-US" b="1" dirty="0"/>
        </a:p>
      </dgm:t>
    </dgm:pt>
    <dgm:pt modelId="{5FE5C2FB-7B03-C74A-B030-6B057E8BE5CE}" type="parTrans" cxnId="{864E108F-5E68-4C45-81FC-5B1FC0ACE0EF}">
      <dgm:prSet/>
      <dgm:spPr/>
      <dgm:t>
        <a:bodyPr/>
        <a:lstStyle/>
        <a:p>
          <a:endParaRPr lang="en-US"/>
        </a:p>
      </dgm:t>
    </dgm:pt>
    <dgm:pt modelId="{1EFDD8CC-C6F1-D644-9827-4FE9AD60E295}" type="sibTrans" cxnId="{864E108F-5E68-4C45-81FC-5B1FC0ACE0EF}">
      <dgm:prSet/>
      <dgm:spPr/>
      <dgm:t>
        <a:bodyPr/>
        <a:lstStyle/>
        <a:p>
          <a:endParaRPr lang="en-US"/>
        </a:p>
      </dgm:t>
    </dgm:pt>
    <dgm:pt modelId="{CCB95519-22AA-F949-900B-8F55517A706D}">
      <dgm:prSet/>
      <dgm:spPr/>
      <dgm:t>
        <a:bodyPr/>
        <a:lstStyle/>
        <a:p>
          <a:r>
            <a:rPr lang="en-US" b="1" dirty="0" smtClean="0"/>
            <a:t>Shape truly differentiated customer experience</a:t>
          </a:r>
        </a:p>
      </dgm:t>
    </dgm:pt>
    <dgm:pt modelId="{78F955C4-AF51-2641-8E65-B251B395A28D}" type="parTrans" cxnId="{DB5069E7-962F-E34C-BCDC-B354FC1F3858}">
      <dgm:prSet/>
      <dgm:spPr/>
      <dgm:t>
        <a:bodyPr/>
        <a:lstStyle/>
        <a:p>
          <a:endParaRPr lang="en-US"/>
        </a:p>
      </dgm:t>
    </dgm:pt>
    <dgm:pt modelId="{DC752603-CF78-3143-A4A9-635957E7DA7F}" type="sibTrans" cxnId="{DB5069E7-962F-E34C-BCDC-B354FC1F3858}">
      <dgm:prSet/>
      <dgm:spPr/>
      <dgm:t>
        <a:bodyPr/>
        <a:lstStyle/>
        <a:p>
          <a:endParaRPr lang="en-US"/>
        </a:p>
      </dgm:t>
    </dgm:pt>
    <dgm:pt modelId="{F390C3B6-8403-8B41-B9DA-0DC87623F763}">
      <dgm:prSet/>
      <dgm:spPr/>
      <dgm:t>
        <a:bodyPr/>
        <a:lstStyle/>
        <a:p>
          <a:r>
            <a:rPr lang="en-US" b="1" dirty="0" smtClean="0"/>
            <a:t>Give employees skills, tools, and supporting processes to deliver promise</a:t>
          </a:r>
        </a:p>
      </dgm:t>
    </dgm:pt>
    <dgm:pt modelId="{3CED64FC-A8E3-5D4E-8463-BC424284C823}" type="parTrans" cxnId="{C708BD61-8EE3-064D-A366-9A93C5F62034}">
      <dgm:prSet/>
      <dgm:spPr/>
      <dgm:t>
        <a:bodyPr/>
        <a:lstStyle/>
        <a:p>
          <a:endParaRPr lang="en-US"/>
        </a:p>
      </dgm:t>
    </dgm:pt>
    <dgm:pt modelId="{6CE8784F-30E2-1849-BCE9-F8B49901BB59}" type="sibTrans" cxnId="{C708BD61-8EE3-064D-A366-9A93C5F62034}">
      <dgm:prSet/>
      <dgm:spPr/>
      <dgm:t>
        <a:bodyPr/>
        <a:lstStyle/>
        <a:p>
          <a:endParaRPr lang="en-US"/>
        </a:p>
      </dgm:t>
    </dgm:pt>
    <dgm:pt modelId="{DE147D62-5DD4-D94A-ACF8-8510F42C7F72}">
      <dgm:prSet/>
      <dgm:spPr/>
      <dgm:t>
        <a:bodyPr/>
        <a:lstStyle/>
        <a:p>
          <a:r>
            <a:rPr lang="en-US" b="1" dirty="0" smtClean="0"/>
            <a:t>Measure and monitor</a:t>
          </a:r>
        </a:p>
      </dgm:t>
    </dgm:pt>
    <dgm:pt modelId="{9C1909AE-4D7F-B742-B119-458507D4A9B2}" type="parTrans" cxnId="{37873C0A-3E6E-0D47-B2F7-8F3F0FAA1885}">
      <dgm:prSet/>
      <dgm:spPr/>
      <dgm:t>
        <a:bodyPr/>
        <a:lstStyle/>
        <a:p>
          <a:endParaRPr lang="en-US"/>
        </a:p>
      </dgm:t>
    </dgm:pt>
    <dgm:pt modelId="{059C00E7-47AB-7944-AE85-B691A04B5E54}" type="sibTrans" cxnId="{37873C0A-3E6E-0D47-B2F7-8F3F0FAA1885}">
      <dgm:prSet/>
      <dgm:spPr/>
      <dgm:t>
        <a:bodyPr/>
        <a:lstStyle/>
        <a:p>
          <a:endParaRPr lang="en-US"/>
        </a:p>
      </dgm:t>
    </dgm:pt>
    <dgm:pt modelId="{38F34C12-C802-634B-ADAD-2C65CA37F189}" type="pres">
      <dgm:prSet presAssocID="{C165D025-1D3F-C44F-A643-7C10C56FC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A964F-C174-414D-B42D-40E4A8C8ECB9}" type="pres">
      <dgm:prSet presAssocID="{9B4EB0E0-7D02-744E-BC76-E882F2B2EC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9FE28-76C8-074A-AFC0-66B5B9AB420E}" type="pres">
      <dgm:prSet presAssocID="{1EFDD8CC-C6F1-D644-9827-4FE9AD60E295}" presName="sibTrans" presStyleCnt="0"/>
      <dgm:spPr/>
    </dgm:pt>
    <dgm:pt modelId="{8769718D-9FF6-5C48-A76D-D48851E12626}" type="pres">
      <dgm:prSet presAssocID="{CCB95519-22AA-F949-900B-8F55517A70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A1F3-5C7E-F543-AD0F-28706B149BA5}" type="pres">
      <dgm:prSet presAssocID="{DC752603-CF78-3143-A4A9-635957E7DA7F}" presName="sibTrans" presStyleCnt="0"/>
      <dgm:spPr/>
    </dgm:pt>
    <dgm:pt modelId="{C756E92A-8D6E-9A4A-A449-10C22E6635BC}" type="pres">
      <dgm:prSet presAssocID="{F390C3B6-8403-8B41-B9DA-0DC87623F7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6556-70DA-924D-8DF2-CE99B16EB5A6}" type="pres">
      <dgm:prSet presAssocID="{6CE8784F-30E2-1849-BCE9-F8B49901BB59}" presName="sibTrans" presStyleCnt="0"/>
      <dgm:spPr/>
    </dgm:pt>
    <dgm:pt modelId="{2E332F8C-79A8-C045-80F9-E72F63EF4A57}" type="pres">
      <dgm:prSet presAssocID="{DE147D62-5DD4-D94A-ACF8-8510F42C7F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4E108F-5E68-4C45-81FC-5B1FC0ACE0EF}" srcId="{C165D025-1D3F-C44F-A643-7C10C56FCC7E}" destId="{9B4EB0E0-7D02-744E-BC76-E882F2B2EC6B}" srcOrd="0" destOrd="0" parTransId="{5FE5C2FB-7B03-C74A-B030-6B057E8BE5CE}" sibTransId="{1EFDD8CC-C6F1-D644-9827-4FE9AD60E295}"/>
    <dgm:cxn modelId="{DB5069E7-962F-E34C-BCDC-B354FC1F3858}" srcId="{C165D025-1D3F-C44F-A643-7C10C56FCC7E}" destId="{CCB95519-22AA-F949-900B-8F55517A706D}" srcOrd="1" destOrd="0" parTransId="{78F955C4-AF51-2641-8E65-B251B395A28D}" sibTransId="{DC752603-CF78-3143-A4A9-635957E7DA7F}"/>
    <dgm:cxn modelId="{084EFAB0-53C0-CF42-8EC2-169DFCA5FF24}" type="presOf" srcId="{C165D025-1D3F-C44F-A643-7C10C56FCC7E}" destId="{38F34C12-C802-634B-ADAD-2C65CA37F189}" srcOrd="0" destOrd="0" presId="urn:microsoft.com/office/officeart/2005/8/layout/default"/>
    <dgm:cxn modelId="{41BA0215-4B3B-1A4F-B016-62A3D057B3B1}" type="presOf" srcId="{F390C3B6-8403-8B41-B9DA-0DC87623F763}" destId="{C756E92A-8D6E-9A4A-A449-10C22E6635BC}" srcOrd="0" destOrd="0" presId="urn:microsoft.com/office/officeart/2005/8/layout/default"/>
    <dgm:cxn modelId="{461D5F24-9D0B-E34B-BF04-6018F4721E99}" type="presOf" srcId="{DE147D62-5DD4-D94A-ACF8-8510F42C7F72}" destId="{2E332F8C-79A8-C045-80F9-E72F63EF4A57}" srcOrd="0" destOrd="0" presId="urn:microsoft.com/office/officeart/2005/8/layout/default"/>
    <dgm:cxn modelId="{C708BD61-8EE3-064D-A366-9A93C5F62034}" srcId="{C165D025-1D3F-C44F-A643-7C10C56FCC7E}" destId="{F390C3B6-8403-8B41-B9DA-0DC87623F763}" srcOrd="2" destOrd="0" parTransId="{3CED64FC-A8E3-5D4E-8463-BC424284C823}" sibTransId="{6CE8784F-30E2-1849-BCE9-F8B49901BB59}"/>
    <dgm:cxn modelId="{A3394E12-23A0-4F4D-BD64-70F6B27F24A0}" type="presOf" srcId="{9B4EB0E0-7D02-744E-BC76-E882F2B2EC6B}" destId="{200A964F-C174-414D-B42D-40E4A8C8ECB9}" srcOrd="0" destOrd="0" presId="urn:microsoft.com/office/officeart/2005/8/layout/default"/>
    <dgm:cxn modelId="{37873C0A-3E6E-0D47-B2F7-8F3F0FAA1885}" srcId="{C165D025-1D3F-C44F-A643-7C10C56FCC7E}" destId="{DE147D62-5DD4-D94A-ACF8-8510F42C7F72}" srcOrd="3" destOrd="0" parTransId="{9C1909AE-4D7F-B742-B119-458507D4A9B2}" sibTransId="{059C00E7-47AB-7944-AE85-B691A04B5E54}"/>
    <dgm:cxn modelId="{1BBFB59C-C049-F444-A95E-488B61D719E4}" type="presOf" srcId="{CCB95519-22AA-F949-900B-8F55517A706D}" destId="{8769718D-9FF6-5C48-A76D-D48851E12626}" srcOrd="0" destOrd="0" presId="urn:microsoft.com/office/officeart/2005/8/layout/default"/>
    <dgm:cxn modelId="{D40457C0-B39E-7449-B399-4DF74D968CBA}" type="presParOf" srcId="{38F34C12-C802-634B-ADAD-2C65CA37F189}" destId="{200A964F-C174-414D-B42D-40E4A8C8ECB9}" srcOrd="0" destOrd="0" presId="urn:microsoft.com/office/officeart/2005/8/layout/default"/>
    <dgm:cxn modelId="{4B5BD569-E1A9-2E45-AF0E-4989473D730C}" type="presParOf" srcId="{38F34C12-C802-634B-ADAD-2C65CA37F189}" destId="{8EC9FE28-76C8-074A-AFC0-66B5B9AB420E}" srcOrd="1" destOrd="0" presId="urn:microsoft.com/office/officeart/2005/8/layout/default"/>
    <dgm:cxn modelId="{DE3D80A4-7224-D64E-924B-C253FAC4FC42}" type="presParOf" srcId="{38F34C12-C802-634B-ADAD-2C65CA37F189}" destId="{8769718D-9FF6-5C48-A76D-D48851E12626}" srcOrd="2" destOrd="0" presId="urn:microsoft.com/office/officeart/2005/8/layout/default"/>
    <dgm:cxn modelId="{17A17019-BB61-B24A-A504-F23FAD242CBE}" type="presParOf" srcId="{38F34C12-C802-634B-ADAD-2C65CA37F189}" destId="{53BCA1F3-5C7E-F543-AD0F-28706B149BA5}" srcOrd="3" destOrd="0" presId="urn:microsoft.com/office/officeart/2005/8/layout/default"/>
    <dgm:cxn modelId="{C14B5D47-6D16-AA4C-8365-4CA37AC06083}" type="presParOf" srcId="{38F34C12-C802-634B-ADAD-2C65CA37F189}" destId="{C756E92A-8D6E-9A4A-A449-10C22E6635BC}" srcOrd="4" destOrd="0" presId="urn:microsoft.com/office/officeart/2005/8/layout/default"/>
    <dgm:cxn modelId="{DC1155FB-0FDE-A443-A629-F40AD59F2AAA}" type="presParOf" srcId="{38F34C12-C802-634B-ADAD-2C65CA37F189}" destId="{CA786556-70DA-924D-8DF2-CE99B16EB5A6}" srcOrd="5" destOrd="0" presId="urn:microsoft.com/office/officeart/2005/8/layout/default"/>
    <dgm:cxn modelId="{18850C40-BE8A-7441-8C7A-C2FFBF05BB34}" type="presParOf" srcId="{38F34C12-C802-634B-ADAD-2C65CA37F189}" destId="{2E332F8C-79A8-C045-80F9-E72F63EF4A5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BD815-6CFF-834E-B6A3-09899C494F33}" type="doc">
      <dgm:prSet loTypeId="urn:microsoft.com/office/officeart/2005/8/layout/pyramid2" loCatId="pyramid" qsTypeId="urn:microsoft.com/office/officeart/2005/8/quickstyle/simple4" qsCatId="simple" csTypeId="urn:microsoft.com/office/officeart/2005/8/colors/accent5_3" csCatId="accent5" phldr="1"/>
      <dgm:spPr/>
    </dgm:pt>
    <dgm:pt modelId="{B49727BD-6556-7C40-9186-6D8263A9A61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1774825" indent="-1774825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Supplementary Service Innovations: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Additions of new or improved facilitating or enhancing elements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2D3AA2CE-F687-6B41-82BF-7BF4B72326E4}" type="parTrans" cxnId="{35355BC5-8FE3-B84C-BDE5-459FAA97B1EB}">
      <dgm:prSet/>
      <dgm:spPr/>
      <dgm:t>
        <a:bodyPr/>
        <a:lstStyle/>
        <a:p>
          <a:endParaRPr lang="en-US"/>
        </a:p>
      </dgm:t>
    </dgm:pt>
    <dgm:pt modelId="{2051EBF3-10D5-E948-B86F-4D14AE620CD5}" type="sibTrans" cxnId="{35355BC5-8FE3-B84C-BDE5-459FAA97B1EB}">
      <dgm:prSet/>
      <dgm:spPr/>
      <dgm:t>
        <a:bodyPr/>
        <a:lstStyle/>
        <a:p>
          <a:endParaRPr lang="en-US"/>
        </a:p>
      </dgm:t>
    </dgm:pt>
    <dgm:pt modelId="{7F8D757E-3150-FF4F-B661-F0CE4DC39FE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2170113" indent="-2170113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Service Improvements: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Modest changes in the performance of current products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D30895D-639E-9541-8F05-3064B856D71A}" type="parTrans" cxnId="{58C269CF-7232-F141-8F66-503545967D75}">
      <dgm:prSet/>
      <dgm:spPr/>
      <dgm:t>
        <a:bodyPr/>
        <a:lstStyle/>
        <a:p>
          <a:endParaRPr lang="en-US"/>
        </a:p>
      </dgm:t>
    </dgm:pt>
    <dgm:pt modelId="{379171A2-3C1F-CB4D-B097-BBC7D11BDAA2}" type="sibTrans" cxnId="{58C269CF-7232-F141-8F66-503545967D75}">
      <dgm:prSet/>
      <dgm:spPr/>
      <dgm:t>
        <a:bodyPr/>
        <a:lstStyle/>
        <a:p>
          <a:endParaRPr lang="en-US"/>
        </a:p>
      </dgm:t>
    </dgm:pt>
    <dgm:pt modelId="{4133A2C8-9205-0C4B-9756-B4D3D8B7548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Style Changes: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Visible changes in service design or scripts 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6AFD5EF-3552-1346-95E0-3BAB7B8B3148}" type="parTrans" cxnId="{43C89A22-23D0-2641-9832-6C6EB49F3C4D}">
      <dgm:prSet/>
      <dgm:spPr/>
      <dgm:t>
        <a:bodyPr/>
        <a:lstStyle/>
        <a:p>
          <a:endParaRPr lang="en-US"/>
        </a:p>
      </dgm:t>
    </dgm:pt>
    <dgm:pt modelId="{A20EFAD5-20DC-2844-85BC-0ACE5C0F366D}" type="sibTrans" cxnId="{43C89A22-23D0-2641-9832-6C6EB49F3C4D}">
      <dgm:prSet/>
      <dgm:spPr/>
      <dgm:t>
        <a:bodyPr/>
        <a:lstStyle/>
        <a:p>
          <a:endParaRPr lang="en-US"/>
        </a:p>
      </dgm:t>
    </dgm:pt>
    <dgm:pt modelId="{7B46175E-85FE-6B42-B49C-9A2E641F9F9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Process-line Extensions: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Alternative delivery procedures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40EBE5AB-EDF6-CE46-9AAD-B2D26EDDD68D}" type="parTrans" cxnId="{AA0D181B-85F5-814F-8F2E-C9856FEA50F8}">
      <dgm:prSet/>
      <dgm:spPr/>
      <dgm:t>
        <a:bodyPr/>
        <a:lstStyle/>
        <a:p>
          <a:endParaRPr lang="en-US"/>
        </a:p>
      </dgm:t>
    </dgm:pt>
    <dgm:pt modelId="{FE5DC0EF-BF24-BB4D-B2BF-B641FDBC5F4F}" type="sibTrans" cxnId="{AA0D181B-85F5-814F-8F2E-C9856FEA50F8}">
      <dgm:prSet/>
      <dgm:spPr/>
      <dgm:t>
        <a:bodyPr/>
        <a:lstStyle/>
        <a:p>
          <a:endParaRPr lang="en-US"/>
        </a:p>
      </dgm:t>
    </dgm:pt>
    <dgm:pt modelId="{09EA3B78-AD48-9B4E-B9C0-6A7FC41B41CE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1201738" indent="-1201738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Product Line Extensions: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Addition to current product lines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BA1BAD0E-96C4-2F40-907D-73E291B16F04}" type="parTrans" cxnId="{CF680DEA-2073-0443-84E3-794A33709419}">
      <dgm:prSet/>
      <dgm:spPr/>
      <dgm:t>
        <a:bodyPr/>
        <a:lstStyle/>
        <a:p>
          <a:endParaRPr lang="en-US"/>
        </a:p>
      </dgm:t>
    </dgm:pt>
    <dgm:pt modelId="{0DB27965-DDFD-1C4F-BA50-5D60E2C3185A}" type="sibTrans" cxnId="{CF680DEA-2073-0443-84E3-794A33709419}">
      <dgm:prSet/>
      <dgm:spPr/>
      <dgm:t>
        <a:bodyPr/>
        <a:lstStyle/>
        <a:p>
          <a:endParaRPr lang="en-US"/>
        </a:p>
      </dgm:t>
    </dgm:pt>
    <dgm:pt modelId="{73F82C70-0149-1848-B244-53B49CC7934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682625" indent="-682625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Major Process Innovations: </a:t>
          </a:r>
          <a:r>
            <a:rPr lang="en-US" sz="1800" dirty="0" smtClean="0">
              <a:solidFill>
                <a:srgbClr val="013C7D"/>
              </a:solidFill>
              <a:latin typeface="Helvetica"/>
              <a:cs typeface="Helvetica"/>
            </a:rPr>
            <a:t>Using new processes to deliver existing products with added benefits</a:t>
          </a:r>
          <a:endParaRPr lang="en-US" sz="180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8ED94ACB-DEAA-954B-8510-0737B8EB4451}" type="parTrans" cxnId="{D5DBC164-F222-5D4F-BEBA-19A391C5D9C4}">
      <dgm:prSet/>
      <dgm:spPr/>
      <dgm:t>
        <a:bodyPr/>
        <a:lstStyle/>
        <a:p>
          <a:endParaRPr lang="en-US"/>
        </a:p>
      </dgm:t>
    </dgm:pt>
    <dgm:pt modelId="{A064879B-F50A-0644-9247-5255C319B9C6}" type="sibTrans" cxnId="{D5DBC164-F222-5D4F-BEBA-19A391C5D9C4}">
      <dgm:prSet/>
      <dgm:spPr/>
      <dgm:t>
        <a:bodyPr/>
        <a:lstStyle/>
        <a:p>
          <a:endParaRPr lang="en-US"/>
        </a:p>
      </dgm:t>
    </dgm:pt>
    <dgm:pt modelId="{B64A7A31-A490-FF49-8BC7-7B6C28A86BD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463550" indent="-463550" algn="l"/>
          <a:r>
            <a:rPr lang="en-US" sz="1800" b="1" dirty="0" smtClean="0">
              <a:solidFill>
                <a:srgbClr val="FF0000"/>
              </a:solidFill>
              <a:latin typeface="Helvetica"/>
              <a:cs typeface="Helvetica"/>
            </a:rPr>
            <a:t>Major Service Innovations: </a:t>
          </a:r>
          <a:r>
            <a:rPr lang="en-US" sz="1800" b="0" dirty="0" smtClean="0">
              <a:solidFill>
                <a:srgbClr val="013C7D"/>
              </a:solidFill>
              <a:latin typeface="Helvetica"/>
              <a:cs typeface="Helvetica"/>
            </a:rPr>
            <a:t>New core products for previously undefined markets</a:t>
          </a:r>
          <a:endParaRPr lang="en-US" sz="1800" b="0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07D3724F-6658-2D43-AC31-1D3FB356F093}" type="parTrans" cxnId="{4F3056B8-9D5E-A048-98AE-7EA55580E895}">
      <dgm:prSet/>
      <dgm:spPr/>
      <dgm:t>
        <a:bodyPr/>
        <a:lstStyle/>
        <a:p>
          <a:endParaRPr lang="en-US"/>
        </a:p>
      </dgm:t>
    </dgm:pt>
    <dgm:pt modelId="{C16DA45C-BF75-0848-8E2B-7CCF8F5D119B}" type="sibTrans" cxnId="{4F3056B8-9D5E-A048-98AE-7EA55580E895}">
      <dgm:prSet/>
      <dgm:spPr/>
      <dgm:t>
        <a:bodyPr/>
        <a:lstStyle/>
        <a:p>
          <a:endParaRPr lang="en-US"/>
        </a:p>
      </dgm:t>
    </dgm:pt>
    <dgm:pt modelId="{04587E1B-BFA9-0F47-9356-053574597A6F}" type="pres">
      <dgm:prSet presAssocID="{DB9BD815-6CFF-834E-B6A3-09899C494F33}" presName="compositeShape" presStyleCnt="0">
        <dgm:presLayoutVars>
          <dgm:dir/>
          <dgm:resizeHandles/>
        </dgm:presLayoutVars>
      </dgm:prSet>
      <dgm:spPr/>
    </dgm:pt>
    <dgm:pt modelId="{2CE208ED-C05C-7D45-A138-CD27A00F3010}" type="pres">
      <dgm:prSet presAssocID="{DB9BD815-6CFF-834E-B6A3-09899C494F33}" presName="pyramid" presStyleLbl="node1" presStyleIdx="0" presStyleCnt="1" custScaleX="77777" custLinFactNeighborX="-40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F52ACC18-F18F-7346-ACE7-11184592FA1B}" type="pres">
      <dgm:prSet presAssocID="{DB9BD815-6CFF-834E-B6A3-09899C494F33}" presName="theList" presStyleCnt="0"/>
      <dgm:spPr/>
    </dgm:pt>
    <dgm:pt modelId="{C0BEF090-BA2B-5740-853A-5634FEEA00DE}" type="pres">
      <dgm:prSet presAssocID="{B64A7A31-A490-FF49-8BC7-7B6C28A86BD5}" presName="aNode" presStyleLbl="fgAcc1" presStyleIdx="0" presStyleCnt="7" custScaleX="224092" custLinFactY="-70429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DB933-5D14-EA45-AFBC-A29DE151987C}" type="pres">
      <dgm:prSet presAssocID="{B64A7A31-A490-FF49-8BC7-7B6C28A86BD5}" presName="aSpace" presStyleCnt="0"/>
      <dgm:spPr/>
    </dgm:pt>
    <dgm:pt modelId="{6C296068-2642-1145-9269-887F5334B1EA}" type="pres">
      <dgm:prSet presAssocID="{73F82C70-0149-1848-B244-53B49CC7934A}" presName="aNode" presStyleLbl="fgAcc1" presStyleIdx="1" presStyleCnt="7" custScaleX="225506" custLinFactY="-42269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BC107-2569-B142-908D-A646C834C51D}" type="pres">
      <dgm:prSet presAssocID="{73F82C70-0149-1848-B244-53B49CC7934A}" presName="aSpace" presStyleCnt="0"/>
      <dgm:spPr/>
    </dgm:pt>
    <dgm:pt modelId="{2C55E41C-6F8B-D54A-B960-109A848175EE}" type="pres">
      <dgm:prSet presAssocID="{09EA3B78-AD48-9B4E-B9C0-6A7FC41B41CE}" presName="aNode" presStyleLbl="fgAcc1" presStyleIdx="2" presStyleCnt="7" custScaleX="225542" custLinFactY="-4708" custLinFactNeighborX="27538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F2A30F-9B30-8948-9CCE-37E09D6DA05A}" type="pres">
      <dgm:prSet presAssocID="{09EA3B78-AD48-9B4E-B9C0-6A7FC41B41CE}" presName="aSpace" presStyleCnt="0"/>
      <dgm:spPr/>
    </dgm:pt>
    <dgm:pt modelId="{BD5A6612-76D5-FF43-AA3C-FD2753192320}" type="pres">
      <dgm:prSet presAssocID="{7B46175E-85FE-6B42-B49C-9A2E641F9F92}" presName="aNode" presStyleLbl="fgAcc1" presStyleIdx="3" presStyleCnt="7" custScaleX="225542" custLinFactNeighborX="27538" custLinFactNeighborY="87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D6051-9468-2144-9C85-2ECFE8AC268F}" type="pres">
      <dgm:prSet presAssocID="{7B46175E-85FE-6B42-B49C-9A2E641F9F92}" presName="aSpace" presStyleCnt="0"/>
      <dgm:spPr/>
    </dgm:pt>
    <dgm:pt modelId="{1D3C0E21-4844-6543-B7C1-F521BC6C7EAB}" type="pres">
      <dgm:prSet presAssocID="{B49727BD-6556-7C40-9186-6D8263A9A614}" presName="aNode" presStyleLbl="fgAcc1" presStyleIdx="4" presStyleCnt="7" custScaleX="225542" custLinFactY="26611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0E4062-0301-1745-9AAA-7C81D9B6EAC2}" type="pres">
      <dgm:prSet presAssocID="{B49727BD-6556-7C40-9186-6D8263A9A614}" presName="aSpace" presStyleCnt="0"/>
      <dgm:spPr/>
    </dgm:pt>
    <dgm:pt modelId="{8B0BD364-2D9A-A54F-9850-DD6AE7CE2ED6}" type="pres">
      <dgm:prSet presAssocID="{7F8D757E-3150-FF4F-B661-F0CE4DC39FE6}" presName="aNode" presStyleLbl="fgAcc1" presStyleIdx="5" presStyleCnt="7" custScaleX="222938" custLinFactY="54771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FFAD6-13E2-844A-AC1A-9A931AF0AE7B}" type="pres">
      <dgm:prSet presAssocID="{7F8D757E-3150-FF4F-B661-F0CE4DC39FE6}" presName="aSpace" presStyleCnt="0"/>
      <dgm:spPr/>
    </dgm:pt>
    <dgm:pt modelId="{E4A99E6D-864E-F846-881C-A6A2754688BA}" type="pres">
      <dgm:prSet presAssocID="{4133A2C8-9205-0C4B-9756-B4D3D8B7548B}" presName="aNode" presStyleLbl="fgAcc1" presStyleIdx="6" presStyleCnt="7" custScaleX="222938" custLinFactY="82929" custLinFactNeighborX="2753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A73936-91BE-B44F-B250-958B4A98EADC}" type="pres">
      <dgm:prSet presAssocID="{4133A2C8-9205-0C4B-9756-B4D3D8B7548B}" presName="aSpace" presStyleCnt="0"/>
      <dgm:spPr/>
    </dgm:pt>
  </dgm:ptLst>
  <dgm:cxnLst>
    <dgm:cxn modelId="{58C269CF-7232-F141-8F66-503545967D75}" srcId="{DB9BD815-6CFF-834E-B6A3-09899C494F33}" destId="{7F8D757E-3150-FF4F-B661-F0CE4DC39FE6}" srcOrd="5" destOrd="0" parTransId="{3D30895D-639E-9541-8F05-3064B856D71A}" sibTransId="{379171A2-3C1F-CB4D-B097-BBC7D11BDAA2}"/>
    <dgm:cxn modelId="{6E278F35-A113-F24F-8702-C05A3DA66267}" type="presOf" srcId="{7B46175E-85FE-6B42-B49C-9A2E641F9F92}" destId="{BD5A6612-76D5-FF43-AA3C-FD2753192320}" srcOrd="0" destOrd="0" presId="urn:microsoft.com/office/officeart/2005/8/layout/pyramid2"/>
    <dgm:cxn modelId="{2DF6058D-5FF9-C740-AFCB-978D029DC697}" type="presOf" srcId="{DB9BD815-6CFF-834E-B6A3-09899C494F33}" destId="{04587E1B-BFA9-0F47-9356-053574597A6F}" srcOrd="0" destOrd="0" presId="urn:microsoft.com/office/officeart/2005/8/layout/pyramid2"/>
    <dgm:cxn modelId="{CF680DEA-2073-0443-84E3-794A33709419}" srcId="{DB9BD815-6CFF-834E-B6A3-09899C494F33}" destId="{09EA3B78-AD48-9B4E-B9C0-6A7FC41B41CE}" srcOrd="2" destOrd="0" parTransId="{BA1BAD0E-96C4-2F40-907D-73E291B16F04}" sibTransId="{0DB27965-DDFD-1C4F-BA50-5D60E2C3185A}"/>
    <dgm:cxn modelId="{43C89A22-23D0-2641-9832-6C6EB49F3C4D}" srcId="{DB9BD815-6CFF-834E-B6A3-09899C494F33}" destId="{4133A2C8-9205-0C4B-9756-B4D3D8B7548B}" srcOrd="6" destOrd="0" parTransId="{36AFD5EF-3552-1346-95E0-3BAB7B8B3148}" sibTransId="{A20EFAD5-20DC-2844-85BC-0ACE5C0F366D}"/>
    <dgm:cxn modelId="{4F3056B8-9D5E-A048-98AE-7EA55580E895}" srcId="{DB9BD815-6CFF-834E-B6A3-09899C494F33}" destId="{B64A7A31-A490-FF49-8BC7-7B6C28A86BD5}" srcOrd="0" destOrd="0" parTransId="{07D3724F-6658-2D43-AC31-1D3FB356F093}" sibTransId="{C16DA45C-BF75-0848-8E2B-7CCF8F5D119B}"/>
    <dgm:cxn modelId="{85356C52-5E7C-B94F-90F9-5A23F82CE2FA}" type="presOf" srcId="{4133A2C8-9205-0C4B-9756-B4D3D8B7548B}" destId="{E4A99E6D-864E-F846-881C-A6A2754688BA}" srcOrd="0" destOrd="0" presId="urn:microsoft.com/office/officeart/2005/8/layout/pyramid2"/>
    <dgm:cxn modelId="{030BD7A8-8620-FC43-9326-0DF0D0094CE5}" type="presOf" srcId="{73F82C70-0149-1848-B244-53B49CC7934A}" destId="{6C296068-2642-1145-9269-887F5334B1EA}" srcOrd="0" destOrd="0" presId="urn:microsoft.com/office/officeart/2005/8/layout/pyramid2"/>
    <dgm:cxn modelId="{AA0D181B-85F5-814F-8F2E-C9856FEA50F8}" srcId="{DB9BD815-6CFF-834E-B6A3-09899C494F33}" destId="{7B46175E-85FE-6B42-B49C-9A2E641F9F92}" srcOrd="3" destOrd="0" parTransId="{40EBE5AB-EDF6-CE46-9AAD-B2D26EDDD68D}" sibTransId="{FE5DC0EF-BF24-BB4D-B2BF-B641FDBC5F4F}"/>
    <dgm:cxn modelId="{81E83329-684B-BB43-9034-36BD9A523EAA}" type="presOf" srcId="{7F8D757E-3150-FF4F-B661-F0CE4DC39FE6}" destId="{8B0BD364-2D9A-A54F-9850-DD6AE7CE2ED6}" srcOrd="0" destOrd="0" presId="urn:microsoft.com/office/officeart/2005/8/layout/pyramid2"/>
    <dgm:cxn modelId="{81791981-CC0E-3A43-8210-5C9DE3DA9768}" type="presOf" srcId="{09EA3B78-AD48-9B4E-B9C0-6A7FC41B41CE}" destId="{2C55E41C-6F8B-D54A-B960-109A848175EE}" srcOrd="0" destOrd="0" presId="urn:microsoft.com/office/officeart/2005/8/layout/pyramid2"/>
    <dgm:cxn modelId="{D5DBC164-F222-5D4F-BEBA-19A391C5D9C4}" srcId="{DB9BD815-6CFF-834E-B6A3-09899C494F33}" destId="{73F82C70-0149-1848-B244-53B49CC7934A}" srcOrd="1" destOrd="0" parTransId="{8ED94ACB-DEAA-954B-8510-0737B8EB4451}" sibTransId="{A064879B-F50A-0644-9247-5255C319B9C6}"/>
    <dgm:cxn modelId="{B0D060B3-41EF-F241-902C-F969BCAB1A4D}" type="presOf" srcId="{B49727BD-6556-7C40-9186-6D8263A9A614}" destId="{1D3C0E21-4844-6543-B7C1-F521BC6C7EAB}" srcOrd="0" destOrd="0" presId="urn:microsoft.com/office/officeart/2005/8/layout/pyramid2"/>
    <dgm:cxn modelId="{7A1CDDCF-32CF-104D-BB74-F69BA4B2AD85}" type="presOf" srcId="{B64A7A31-A490-FF49-8BC7-7B6C28A86BD5}" destId="{C0BEF090-BA2B-5740-853A-5634FEEA00DE}" srcOrd="0" destOrd="0" presId="urn:microsoft.com/office/officeart/2005/8/layout/pyramid2"/>
    <dgm:cxn modelId="{35355BC5-8FE3-B84C-BDE5-459FAA97B1EB}" srcId="{DB9BD815-6CFF-834E-B6A3-09899C494F33}" destId="{B49727BD-6556-7C40-9186-6D8263A9A614}" srcOrd="4" destOrd="0" parTransId="{2D3AA2CE-F687-6B41-82BF-7BF4B72326E4}" sibTransId="{2051EBF3-10D5-E948-B86F-4D14AE620CD5}"/>
    <dgm:cxn modelId="{1BA254D9-4A66-4942-9D25-D28979FE2401}" type="presParOf" srcId="{04587E1B-BFA9-0F47-9356-053574597A6F}" destId="{2CE208ED-C05C-7D45-A138-CD27A00F3010}" srcOrd="0" destOrd="0" presId="urn:microsoft.com/office/officeart/2005/8/layout/pyramid2"/>
    <dgm:cxn modelId="{FC0EA937-AAB4-0342-AC0C-8D3BEF721323}" type="presParOf" srcId="{04587E1B-BFA9-0F47-9356-053574597A6F}" destId="{F52ACC18-F18F-7346-ACE7-11184592FA1B}" srcOrd="1" destOrd="0" presId="urn:microsoft.com/office/officeart/2005/8/layout/pyramid2"/>
    <dgm:cxn modelId="{AD6F789C-38CD-D741-8AFE-457F78EFD6E7}" type="presParOf" srcId="{F52ACC18-F18F-7346-ACE7-11184592FA1B}" destId="{C0BEF090-BA2B-5740-853A-5634FEEA00DE}" srcOrd="0" destOrd="0" presId="urn:microsoft.com/office/officeart/2005/8/layout/pyramid2"/>
    <dgm:cxn modelId="{06CEDAA6-63FA-FA4D-B14A-E4CE5242ADC8}" type="presParOf" srcId="{F52ACC18-F18F-7346-ACE7-11184592FA1B}" destId="{46ADB933-5D14-EA45-AFBC-A29DE151987C}" srcOrd="1" destOrd="0" presId="urn:microsoft.com/office/officeart/2005/8/layout/pyramid2"/>
    <dgm:cxn modelId="{15CC376B-7C6E-4241-92A2-0AD5E8EE8858}" type="presParOf" srcId="{F52ACC18-F18F-7346-ACE7-11184592FA1B}" destId="{6C296068-2642-1145-9269-887F5334B1EA}" srcOrd="2" destOrd="0" presId="urn:microsoft.com/office/officeart/2005/8/layout/pyramid2"/>
    <dgm:cxn modelId="{23260E80-B652-384E-843A-657A70F53E93}" type="presParOf" srcId="{F52ACC18-F18F-7346-ACE7-11184592FA1B}" destId="{A2EBC107-2569-B142-908D-A646C834C51D}" srcOrd="3" destOrd="0" presId="urn:microsoft.com/office/officeart/2005/8/layout/pyramid2"/>
    <dgm:cxn modelId="{69B9B542-5EB4-B14D-B186-26BD27868050}" type="presParOf" srcId="{F52ACC18-F18F-7346-ACE7-11184592FA1B}" destId="{2C55E41C-6F8B-D54A-B960-109A848175EE}" srcOrd="4" destOrd="0" presId="urn:microsoft.com/office/officeart/2005/8/layout/pyramid2"/>
    <dgm:cxn modelId="{E24E4A27-F9C0-C948-A58B-DCA61CDFDBA0}" type="presParOf" srcId="{F52ACC18-F18F-7346-ACE7-11184592FA1B}" destId="{28F2A30F-9B30-8948-9CCE-37E09D6DA05A}" srcOrd="5" destOrd="0" presId="urn:microsoft.com/office/officeart/2005/8/layout/pyramid2"/>
    <dgm:cxn modelId="{37C233E4-2F70-554B-9774-F02BDF970CFB}" type="presParOf" srcId="{F52ACC18-F18F-7346-ACE7-11184592FA1B}" destId="{BD5A6612-76D5-FF43-AA3C-FD2753192320}" srcOrd="6" destOrd="0" presId="urn:microsoft.com/office/officeart/2005/8/layout/pyramid2"/>
    <dgm:cxn modelId="{3FFA1E5F-445E-8D42-AE17-F536EC8441B3}" type="presParOf" srcId="{F52ACC18-F18F-7346-ACE7-11184592FA1B}" destId="{9FFD6051-9468-2144-9C85-2ECFE8AC268F}" srcOrd="7" destOrd="0" presId="urn:microsoft.com/office/officeart/2005/8/layout/pyramid2"/>
    <dgm:cxn modelId="{0D643989-5F9F-494D-A880-D5CD36FD479B}" type="presParOf" srcId="{F52ACC18-F18F-7346-ACE7-11184592FA1B}" destId="{1D3C0E21-4844-6543-B7C1-F521BC6C7EAB}" srcOrd="8" destOrd="0" presId="urn:microsoft.com/office/officeart/2005/8/layout/pyramid2"/>
    <dgm:cxn modelId="{27A69A11-35DE-3842-A547-3D746DBEFF6D}" type="presParOf" srcId="{F52ACC18-F18F-7346-ACE7-11184592FA1B}" destId="{B00E4062-0301-1745-9AAA-7C81D9B6EAC2}" srcOrd="9" destOrd="0" presId="urn:microsoft.com/office/officeart/2005/8/layout/pyramid2"/>
    <dgm:cxn modelId="{4B505B0A-2873-9740-BAEB-084DFB98A409}" type="presParOf" srcId="{F52ACC18-F18F-7346-ACE7-11184592FA1B}" destId="{8B0BD364-2D9A-A54F-9850-DD6AE7CE2ED6}" srcOrd="10" destOrd="0" presId="urn:microsoft.com/office/officeart/2005/8/layout/pyramid2"/>
    <dgm:cxn modelId="{2BD41B53-E491-3E4A-937A-68726B2E623A}" type="presParOf" srcId="{F52ACC18-F18F-7346-ACE7-11184592FA1B}" destId="{6B7FFAD6-13E2-844A-AC1A-9A931AF0AE7B}" srcOrd="11" destOrd="0" presId="urn:microsoft.com/office/officeart/2005/8/layout/pyramid2"/>
    <dgm:cxn modelId="{FB19ADA4-EEE9-694D-8909-1F162EF54E5F}" type="presParOf" srcId="{F52ACC18-F18F-7346-ACE7-11184592FA1B}" destId="{E4A99E6D-864E-F846-881C-A6A2754688BA}" srcOrd="12" destOrd="0" presId="urn:microsoft.com/office/officeart/2005/8/layout/pyramid2"/>
    <dgm:cxn modelId="{DA477A94-ED78-B24C-975E-8B3D6CFA7836}" type="presParOf" srcId="{F52ACC18-F18F-7346-ACE7-11184592FA1B}" destId="{85A73936-91BE-B44F-B250-958B4A98EAD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6728BD7-3350-4342-9928-3B92A7CEFEA8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6AF8F32-919F-48E4-85E6-0CCA69A70B3B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735C855-BD0C-41B0-991B-0CC3A27E01AB}" type="slidenum">
              <a:rPr lang="en-US"/>
              <a:pPr algn="ctr" eaLnBrk="0" hangingPunct="0">
                <a:lnSpc>
                  <a:spcPct val="140000"/>
                </a:lnSpc>
              </a:pPr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D2C121C-1FFE-420F-BBE3-A89B7F56CC48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711148D-4D77-41F9-9219-C157B5E88EAB}" type="slidenum">
              <a:rPr lang="en-US"/>
              <a:pPr algn="ctr" eaLnBrk="0" hangingPunct="0">
                <a:lnSpc>
                  <a:spcPct val="140000"/>
                </a:lnSpc>
              </a:pPr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6CE9E84-9DF6-4BB4-B3B5-FC7D7C20A476}" type="slidenum">
              <a:rPr lang="en-US"/>
              <a:pPr algn="ctr" eaLnBrk="0" hangingPunct="0">
                <a:lnSpc>
                  <a:spcPct val="140000"/>
                </a:lnSpc>
              </a:pPr>
              <a:t>20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3AC81E9-1C17-41B8-B886-ABFD12353052}" type="slidenum">
              <a:rPr lang="en-US"/>
              <a:pPr algn="ctr" eaLnBrk="0" hangingPunct="0">
                <a:lnSpc>
                  <a:spcPct val="140000"/>
                </a:lnSpc>
              </a:pPr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760ABA2-6822-4CB2-AB9B-E89D490A01BC}" type="slidenum">
              <a:rPr lang="en-US"/>
              <a:pPr algn="ctr" eaLnBrk="0" hangingPunct="0">
                <a:lnSpc>
                  <a:spcPct val="140000"/>
                </a:lnSpc>
              </a:pPr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50CACE1-4220-453D-8682-354999A2BF37}" type="slidenum">
              <a:rPr lang="en-US"/>
              <a:pPr algn="ctr" eaLnBrk="0" hangingPunct="0">
                <a:lnSpc>
                  <a:spcPct val="140000"/>
                </a:lnSpc>
              </a:pPr>
              <a:t>24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1A531167-6672-48F3-8130-B4EEB85E9BCC}" type="slidenum">
              <a:rPr lang="en-US"/>
              <a:pPr algn="ctr" eaLnBrk="0" hangingPunct="0">
                <a:lnSpc>
                  <a:spcPct val="140000"/>
                </a:lnSpc>
              </a:pPr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DA28D3D-094A-4D35-A4A9-3B6AD1A4BC99}" type="slidenum">
              <a:rPr lang="en-US"/>
              <a:pPr algn="ctr" eaLnBrk="0" hangingPunct="0">
                <a:lnSpc>
                  <a:spcPct val="140000"/>
                </a:lnSpc>
              </a:pPr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7764193-8A69-43A3-BAC8-0860C9E496FF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E3362314-CDBE-48D3-82D0-C6873FF205E8}" type="slidenum">
              <a:rPr lang="en-US"/>
              <a:pPr algn="ctr" eaLnBrk="0" hangingPunct="0">
                <a:lnSpc>
                  <a:spcPct val="140000"/>
                </a:lnSpc>
              </a:pPr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842159D8-652E-4222-98BD-5E3EA4C10C48}" type="slidenum">
              <a:rPr lang="en-US"/>
              <a:pPr algn="ctr" eaLnBrk="0" hangingPunct="0">
                <a:lnSpc>
                  <a:spcPct val="140000"/>
                </a:lnSpc>
              </a:pPr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ED64E5F-E7F7-4A97-892A-BED64E674FED}" type="slidenum">
              <a:rPr lang="en-US"/>
              <a:pPr algn="ctr" eaLnBrk="0" hangingPunct="0">
                <a:lnSpc>
                  <a:spcPct val="140000"/>
                </a:lnSpc>
              </a:pPr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01B71E7-1F23-4ED1-80CA-92FFEF71E1ED}" type="slidenum">
              <a:rPr lang="en-US"/>
              <a:pPr algn="ctr" eaLnBrk="0" hangingPunct="0">
                <a:lnSpc>
                  <a:spcPct val="140000"/>
                </a:lnSpc>
              </a:pPr>
              <a:t>31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DDC0950-C3C3-47F3-B2AE-61678DFEB3D0}" type="slidenum">
              <a:rPr lang="en-US"/>
              <a:pPr algn="ctr" eaLnBrk="0" hangingPunct="0">
                <a:lnSpc>
                  <a:spcPct val="140000"/>
                </a:lnSpc>
              </a:pPr>
              <a:t>32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EB5D751-EA19-4B35-BE4E-FEBC8AD9749A}" type="slidenum">
              <a:rPr lang="en-US"/>
              <a:pPr algn="ctr" eaLnBrk="0" hangingPunct="0">
                <a:lnSpc>
                  <a:spcPct val="140000"/>
                </a:lnSpc>
              </a:pPr>
              <a:t>33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F7C494F2-D5B1-4C74-84D2-000A1B5E3C10}" type="slidenum">
              <a:rPr lang="en-US"/>
              <a:pPr algn="ctr" eaLnBrk="0" hangingPunct="0">
                <a:lnSpc>
                  <a:spcPct val="140000"/>
                </a:lnSpc>
              </a:pPr>
              <a:t>34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3BFFD7CF-5342-431C-90D3-53A6C5ECE18C}" type="slidenum">
              <a:rPr lang="en-US"/>
              <a:pPr algn="ctr" eaLnBrk="0" hangingPunct="0">
                <a:lnSpc>
                  <a:spcPct val="140000"/>
                </a:lnSpc>
              </a:pPr>
              <a:t>35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0FC0A1F2-E040-4C45-A3DC-C15E3139760A}" type="slidenum">
              <a:rPr lang="en-US"/>
              <a:pPr algn="ctr" eaLnBrk="0" hangingPunct="0">
                <a:lnSpc>
                  <a:spcPct val="140000"/>
                </a:lnSpc>
              </a:pPr>
              <a:t>36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191FF22E-5E30-4F14-82A7-7DC259D7EAB5}" type="slidenum">
              <a:rPr lang="en-US"/>
              <a:pPr algn="ctr" eaLnBrk="0" hangingPunct="0">
                <a:lnSpc>
                  <a:spcPct val="140000"/>
                </a:lnSpc>
              </a:pPr>
              <a:t>38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22BA8227-EBCD-4072-A319-3E42E487161D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C66ED32-9F1D-46C8-9ACE-C591A2B67D3D}" type="slidenum">
              <a:rPr lang="en-US"/>
              <a:pPr algn="ctr" eaLnBrk="0" hangingPunct="0">
                <a:lnSpc>
                  <a:spcPct val="140000"/>
                </a:lnSpc>
              </a:pPr>
              <a:t>39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DE23FB1-46B9-4F61-9F23-7FEF332BC754}" type="slidenum">
              <a:rPr lang="en-US"/>
              <a:pPr algn="ctr" eaLnBrk="0" hangingPunct="0">
                <a:lnSpc>
                  <a:spcPct val="140000"/>
                </a:lnSpc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9CAEA096-9D25-4648-AAB2-9BD2714E4C59}" type="slidenum">
              <a:rPr lang="en-US"/>
              <a:pPr algn="ctr" eaLnBrk="0" hangingPunct="0">
                <a:lnSpc>
                  <a:spcPct val="140000"/>
                </a:lnSpc>
              </a:pPr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DB84B2A-E233-4065-9DE8-433B0E1DE36A}" type="slidenum">
              <a:rPr lang="en-US"/>
              <a:pPr algn="ctr" eaLnBrk="0" hangingPunct="0">
                <a:lnSpc>
                  <a:spcPct val="140000"/>
                </a:lnSpc>
              </a:pPr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4BB22004-4AA5-4D98-A8A3-6D1CC69623DF}" type="slidenum">
              <a:rPr lang="en-US"/>
              <a:pPr algn="ctr" eaLnBrk="0" hangingPunct="0">
                <a:lnSpc>
                  <a:spcPct val="140000"/>
                </a:lnSpc>
              </a:pPr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69CCBD26-F8A9-4146-B9AE-B84392EBDDCB}" type="slidenum">
              <a:rPr lang="en-US"/>
              <a:pPr algn="ctr" eaLnBrk="0" hangingPunct="0">
                <a:lnSpc>
                  <a:spcPct val="140000"/>
                </a:lnSpc>
              </a:pPr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B1F84E5-BD32-4E3D-A03B-7781C021C2A5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8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12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4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6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7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8EF14530-F5C9-4D6D-B732-CF7621ADF2C9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040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041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4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290F8C02-A467-40BD-8613-8BF9D4FD8395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3" r:id="rId4"/>
    <p:sldLayoutId id="2147483652" r:id="rId5"/>
    <p:sldLayoutId id="2147483651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ea typeface="Helvetica" pitchFamily="34" charset="0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ea typeface="Helvetica" pitchFamily="34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613" y="1676400"/>
            <a:ext cx="6238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6413" y="1676400"/>
            <a:ext cx="5942012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82563" y="2049463"/>
            <a:ext cx="6978650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Chapter 4: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Developing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Service Products: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   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Core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and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Supplementary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		Elements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The Flower of Service</a:t>
            </a:r>
            <a:endParaRPr lang="en-SG">
              <a:ea typeface="Helvetica" pitchFamily="34" charset="0"/>
            </a:endParaRPr>
          </a:p>
        </p:txBody>
      </p:sp>
      <p:sp>
        <p:nvSpPr>
          <p:cNvPr id="256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067800" cy="48006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There are two types of supplementary services</a:t>
            </a:r>
          </a:p>
          <a:p>
            <a:pPr lvl="1"/>
            <a:r>
              <a:t>Facilitating: either needed for service delivery, or help in the use of the core product</a:t>
            </a:r>
          </a:p>
          <a:p>
            <a:pPr lvl="1"/>
            <a:r>
              <a:t>Enhancing: add extra value for the customer</a:t>
            </a:r>
          </a:p>
          <a:p>
            <a:r>
              <a:rPr>
                <a:ea typeface="Helvetica" pitchFamily="34" charset="0"/>
              </a:rPr>
              <a:t>In a well-managed service organization, the petals and core are fresh and well-formed</a:t>
            </a:r>
          </a:p>
          <a:p>
            <a:r>
              <a:rPr altLang="zh-TW">
                <a:ea typeface="PMingLiU" charset="-120"/>
              </a:rPr>
              <a:t>Market positioning strategy helps to determine which supplementary services should be included  </a:t>
            </a:r>
          </a:p>
          <a:p>
            <a:endParaRPr lang="en-SG">
              <a:ea typeface="Helvetica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The Flower of Service</a:t>
            </a:r>
            <a:endParaRPr lang="en-SG">
              <a:ea typeface="Helvetica" pitchFamily="34" charset="0"/>
            </a:endParaRP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760413" y="1676400"/>
            <a:ext cx="8501062" cy="4243388"/>
            <a:chOff x="606425" y="1371600"/>
            <a:chExt cx="8805863" cy="4921757"/>
          </a:xfrm>
        </p:grpSpPr>
        <p:sp>
          <p:nvSpPr>
            <p:cNvPr id="26627" name="Rectangle 2"/>
            <p:cNvSpPr>
              <a:spLocks noChangeArrowheads="1"/>
            </p:cNvSpPr>
            <p:nvPr/>
          </p:nvSpPr>
          <p:spPr bwMode="auto">
            <a:xfrm>
              <a:off x="706438" y="1371600"/>
              <a:ext cx="8705850" cy="4862513"/>
            </a:xfrm>
            <a:prstGeom prst="rect">
              <a:avLst/>
            </a:prstGeom>
            <a:solidFill>
              <a:srgbClr val="FFFF99">
                <a:alpha val="6784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4202113" y="1781175"/>
              <a:ext cx="124777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078538" y="2619375"/>
              <a:ext cx="133191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6461125" y="3457575"/>
              <a:ext cx="1431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6326188" y="4448175"/>
              <a:ext cx="1144587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181475" y="5286375"/>
              <a:ext cx="13017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220913" y="4448175"/>
              <a:ext cx="1177925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922463" y="3457575"/>
              <a:ext cx="782637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52663" y="2619375"/>
              <a:ext cx="995362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4522788" y="2236788"/>
              <a:ext cx="566737" cy="1222375"/>
            </a:xfrm>
            <a:custGeom>
              <a:avLst/>
              <a:gdLst>
                <a:gd name="T0" fmla="*/ 119 w 329"/>
                <a:gd name="T1" fmla="*/ 769 h 770"/>
                <a:gd name="T2" fmla="*/ 82 w 329"/>
                <a:gd name="T3" fmla="*/ 676 h 770"/>
                <a:gd name="T4" fmla="*/ 51 w 329"/>
                <a:gd name="T5" fmla="*/ 588 h 770"/>
                <a:gd name="T6" fmla="*/ 28 w 329"/>
                <a:gd name="T7" fmla="*/ 508 h 770"/>
                <a:gd name="T8" fmla="*/ 13 w 329"/>
                <a:gd name="T9" fmla="*/ 433 h 770"/>
                <a:gd name="T10" fmla="*/ 4 w 329"/>
                <a:gd name="T11" fmla="*/ 363 h 770"/>
                <a:gd name="T12" fmla="*/ 0 w 329"/>
                <a:gd name="T13" fmla="*/ 301 h 770"/>
                <a:gd name="T14" fmla="*/ 2 w 329"/>
                <a:gd name="T15" fmla="*/ 243 h 770"/>
                <a:gd name="T16" fmla="*/ 9 w 329"/>
                <a:gd name="T17" fmla="*/ 192 h 770"/>
                <a:gd name="T18" fmla="*/ 20 w 329"/>
                <a:gd name="T19" fmla="*/ 148 h 770"/>
                <a:gd name="T20" fmla="*/ 33 w 329"/>
                <a:gd name="T21" fmla="*/ 108 h 770"/>
                <a:gd name="T22" fmla="*/ 51 w 329"/>
                <a:gd name="T23" fmla="*/ 75 h 770"/>
                <a:gd name="T24" fmla="*/ 72 w 329"/>
                <a:gd name="T25" fmla="*/ 48 h 770"/>
                <a:gd name="T26" fmla="*/ 94 w 329"/>
                <a:gd name="T27" fmla="*/ 27 h 770"/>
                <a:gd name="T28" fmla="*/ 118 w 329"/>
                <a:gd name="T29" fmla="*/ 12 h 770"/>
                <a:gd name="T30" fmla="*/ 142 w 329"/>
                <a:gd name="T31" fmla="*/ 3 h 770"/>
                <a:gd name="T32" fmla="*/ 168 w 329"/>
                <a:gd name="T33" fmla="*/ 0 h 770"/>
                <a:gd name="T34" fmla="*/ 192 w 329"/>
                <a:gd name="T35" fmla="*/ 3 h 770"/>
                <a:gd name="T36" fmla="*/ 217 w 329"/>
                <a:gd name="T37" fmla="*/ 12 h 770"/>
                <a:gd name="T38" fmla="*/ 241 w 329"/>
                <a:gd name="T39" fmla="*/ 27 h 770"/>
                <a:gd name="T40" fmla="*/ 262 w 329"/>
                <a:gd name="T41" fmla="*/ 48 h 770"/>
                <a:gd name="T42" fmla="*/ 282 w 329"/>
                <a:gd name="T43" fmla="*/ 75 h 770"/>
                <a:gd name="T44" fmla="*/ 299 w 329"/>
                <a:gd name="T45" fmla="*/ 108 h 770"/>
                <a:gd name="T46" fmla="*/ 312 w 329"/>
                <a:gd name="T47" fmla="*/ 147 h 770"/>
                <a:gd name="T48" fmla="*/ 321 w 329"/>
                <a:gd name="T49" fmla="*/ 192 h 770"/>
                <a:gd name="T50" fmla="*/ 327 w 329"/>
                <a:gd name="T51" fmla="*/ 243 h 770"/>
                <a:gd name="T52" fmla="*/ 328 w 329"/>
                <a:gd name="T53" fmla="*/ 300 h 770"/>
                <a:gd name="T54" fmla="*/ 322 w 329"/>
                <a:gd name="T55" fmla="*/ 363 h 770"/>
                <a:gd name="T56" fmla="*/ 311 w 329"/>
                <a:gd name="T57" fmla="*/ 433 h 770"/>
                <a:gd name="T58" fmla="*/ 294 w 329"/>
                <a:gd name="T59" fmla="*/ 507 h 770"/>
                <a:gd name="T60" fmla="*/ 270 w 329"/>
                <a:gd name="T61" fmla="*/ 588 h 770"/>
                <a:gd name="T62" fmla="*/ 238 w 329"/>
                <a:gd name="T63" fmla="*/ 676 h 770"/>
                <a:gd name="T64" fmla="*/ 197 w 329"/>
                <a:gd name="T65" fmla="*/ 769 h 770"/>
                <a:gd name="T66" fmla="*/ 119 w 329"/>
                <a:gd name="T67" fmla="*/ 769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9"/>
                <a:gd name="T103" fmla="*/ 0 h 770"/>
                <a:gd name="T104" fmla="*/ 329 w 329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9" h="770">
                  <a:moveTo>
                    <a:pt x="119" y="769"/>
                  </a:moveTo>
                  <a:lnTo>
                    <a:pt x="82" y="676"/>
                  </a:lnTo>
                  <a:lnTo>
                    <a:pt x="51" y="588"/>
                  </a:lnTo>
                  <a:lnTo>
                    <a:pt x="28" y="508"/>
                  </a:lnTo>
                  <a:lnTo>
                    <a:pt x="13" y="433"/>
                  </a:lnTo>
                  <a:lnTo>
                    <a:pt x="4" y="363"/>
                  </a:lnTo>
                  <a:lnTo>
                    <a:pt x="0" y="301"/>
                  </a:lnTo>
                  <a:lnTo>
                    <a:pt x="2" y="243"/>
                  </a:lnTo>
                  <a:lnTo>
                    <a:pt x="9" y="192"/>
                  </a:lnTo>
                  <a:lnTo>
                    <a:pt x="20" y="148"/>
                  </a:lnTo>
                  <a:lnTo>
                    <a:pt x="33" y="108"/>
                  </a:lnTo>
                  <a:lnTo>
                    <a:pt x="51" y="75"/>
                  </a:lnTo>
                  <a:lnTo>
                    <a:pt x="72" y="48"/>
                  </a:lnTo>
                  <a:lnTo>
                    <a:pt x="94" y="27"/>
                  </a:lnTo>
                  <a:lnTo>
                    <a:pt x="118" y="12"/>
                  </a:lnTo>
                  <a:lnTo>
                    <a:pt x="142" y="3"/>
                  </a:lnTo>
                  <a:lnTo>
                    <a:pt x="168" y="0"/>
                  </a:lnTo>
                  <a:lnTo>
                    <a:pt x="192" y="3"/>
                  </a:lnTo>
                  <a:lnTo>
                    <a:pt x="217" y="12"/>
                  </a:lnTo>
                  <a:lnTo>
                    <a:pt x="241" y="27"/>
                  </a:lnTo>
                  <a:lnTo>
                    <a:pt x="262" y="48"/>
                  </a:lnTo>
                  <a:lnTo>
                    <a:pt x="282" y="75"/>
                  </a:lnTo>
                  <a:lnTo>
                    <a:pt x="299" y="108"/>
                  </a:lnTo>
                  <a:lnTo>
                    <a:pt x="312" y="147"/>
                  </a:lnTo>
                  <a:lnTo>
                    <a:pt x="321" y="192"/>
                  </a:lnTo>
                  <a:lnTo>
                    <a:pt x="327" y="243"/>
                  </a:lnTo>
                  <a:lnTo>
                    <a:pt x="328" y="300"/>
                  </a:lnTo>
                  <a:lnTo>
                    <a:pt x="322" y="363"/>
                  </a:lnTo>
                  <a:lnTo>
                    <a:pt x="311" y="433"/>
                  </a:lnTo>
                  <a:lnTo>
                    <a:pt x="294" y="507"/>
                  </a:lnTo>
                  <a:lnTo>
                    <a:pt x="270" y="588"/>
                  </a:lnTo>
                  <a:lnTo>
                    <a:pt x="238" y="676"/>
                  </a:lnTo>
                  <a:lnTo>
                    <a:pt x="197" y="769"/>
                  </a:lnTo>
                  <a:lnTo>
                    <a:pt x="119" y="76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4522788" y="2236788"/>
              <a:ext cx="576262" cy="1231900"/>
            </a:xfrm>
            <a:custGeom>
              <a:avLst/>
              <a:gdLst>
                <a:gd name="T0" fmla="*/ 121 w 335"/>
                <a:gd name="T1" fmla="*/ 775 h 776"/>
                <a:gd name="T2" fmla="*/ 83 w 335"/>
                <a:gd name="T3" fmla="*/ 681 h 776"/>
                <a:gd name="T4" fmla="*/ 52 w 335"/>
                <a:gd name="T5" fmla="*/ 593 h 776"/>
                <a:gd name="T6" fmla="*/ 29 w 335"/>
                <a:gd name="T7" fmla="*/ 512 h 776"/>
                <a:gd name="T8" fmla="*/ 13 w 335"/>
                <a:gd name="T9" fmla="*/ 436 h 776"/>
                <a:gd name="T10" fmla="*/ 4 w 335"/>
                <a:gd name="T11" fmla="*/ 366 h 776"/>
                <a:gd name="T12" fmla="*/ 0 w 335"/>
                <a:gd name="T13" fmla="*/ 303 h 776"/>
                <a:gd name="T14" fmla="*/ 2 w 335"/>
                <a:gd name="T15" fmla="*/ 245 h 776"/>
                <a:gd name="T16" fmla="*/ 9 w 335"/>
                <a:gd name="T17" fmla="*/ 194 h 776"/>
                <a:gd name="T18" fmla="*/ 20 w 335"/>
                <a:gd name="T19" fmla="*/ 149 h 776"/>
                <a:gd name="T20" fmla="*/ 34 w 335"/>
                <a:gd name="T21" fmla="*/ 109 h 776"/>
                <a:gd name="T22" fmla="*/ 52 w 335"/>
                <a:gd name="T23" fmla="*/ 76 h 776"/>
                <a:gd name="T24" fmla="*/ 73 w 335"/>
                <a:gd name="T25" fmla="*/ 48 h 776"/>
                <a:gd name="T26" fmla="*/ 96 w 335"/>
                <a:gd name="T27" fmla="*/ 27 h 776"/>
                <a:gd name="T28" fmla="*/ 120 w 335"/>
                <a:gd name="T29" fmla="*/ 12 h 776"/>
                <a:gd name="T30" fmla="*/ 145 w 335"/>
                <a:gd name="T31" fmla="*/ 3 h 776"/>
                <a:gd name="T32" fmla="*/ 171 w 335"/>
                <a:gd name="T33" fmla="*/ 0 h 776"/>
                <a:gd name="T34" fmla="*/ 196 w 335"/>
                <a:gd name="T35" fmla="*/ 3 h 776"/>
                <a:gd name="T36" fmla="*/ 221 w 335"/>
                <a:gd name="T37" fmla="*/ 12 h 776"/>
                <a:gd name="T38" fmla="*/ 245 w 335"/>
                <a:gd name="T39" fmla="*/ 27 h 776"/>
                <a:gd name="T40" fmla="*/ 267 w 335"/>
                <a:gd name="T41" fmla="*/ 48 h 776"/>
                <a:gd name="T42" fmla="*/ 287 w 335"/>
                <a:gd name="T43" fmla="*/ 76 h 776"/>
                <a:gd name="T44" fmla="*/ 304 w 335"/>
                <a:gd name="T45" fmla="*/ 109 h 776"/>
                <a:gd name="T46" fmla="*/ 318 w 335"/>
                <a:gd name="T47" fmla="*/ 148 h 776"/>
                <a:gd name="T48" fmla="*/ 327 w 335"/>
                <a:gd name="T49" fmla="*/ 194 h 776"/>
                <a:gd name="T50" fmla="*/ 333 w 335"/>
                <a:gd name="T51" fmla="*/ 245 h 776"/>
                <a:gd name="T52" fmla="*/ 334 w 335"/>
                <a:gd name="T53" fmla="*/ 302 h 776"/>
                <a:gd name="T54" fmla="*/ 328 w 335"/>
                <a:gd name="T55" fmla="*/ 366 h 776"/>
                <a:gd name="T56" fmla="*/ 317 w 335"/>
                <a:gd name="T57" fmla="*/ 436 h 776"/>
                <a:gd name="T58" fmla="*/ 299 w 335"/>
                <a:gd name="T59" fmla="*/ 511 h 776"/>
                <a:gd name="T60" fmla="*/ 275 w 335"/>
                <a:gd name="T61" fmla="*/ 593 h 776"/>
                <a:gd name="T62" fmla="*/ 242 w 335"/>
                <a:gd name="T63" fmla="*/ 681 h 776"/>
                <a:gd name="T64" fmla="*/ 201 w 335"/>
                <a:gd name="T65" fmla="*/ 775 h 776"/>
                <a:gd name="T66" fmla="*/ 121 w 335"/>
                <a:gd name="T67" fmla="*/ 775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5"/>
                <a:gd name="T103" fmla="*/ 0 h 776"/>
                <a:gd name="T104" fmla="*/ 335 w 335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5" h="776">
                  <a:moveTo>
                    <a:pt x="121" y="775"/>
                  </a:moveTo>
                  <a:lnTo>
                    <a:pt x="83" y="681"/>
                  </a:lnTo>
                  <a:lnTo>
                    <a:pt x="52" y="593"/>
                  </a:lnTo>
                  <a:lnTo>
                    <a:pt x="29" y="512"/>
                  </a:lnTo>
                  <a:lnTo>
                    <a:pt x="13" y="436"/>
                  </a:lnTo>
                  <a:lnTo>
                    <a:pt x="4" y="366"/>
                  </a:lnTo>
                  <a:lnTo>
                    <a:pt x="0" y="303"/>
                  </a:lnTo>
                  <a:lnTo>
                    <a:pt x="2" y="245"/>
                  </a:lnTo>
                  <a:lnTo>
                    <a:pt x="9" y="194"/>
                  </a:lnTo>
                  <a:lnTo>
                    <a:pt x="20" y="149"/>
                  </a:lnTo>
                  <a:lnTo>
                    <a:pt x="34" y="109"/>
                  </a:lnTo>
                  <a:lnTo>
                    <a:pt x="52" y="76"/>
                  </a:lnTo>
                  <a:lnTo>
                    <a:pt x="73" y="48"/>
                  </a:lnTo>
                  <a:lnTo>
                    <a:pt x="96" y="27"/>
                  </a:lnTo>
                  <a:lnTo>
                    <a:pt x="120" y="12"/>
                  </a:lnTo>
                  <a:lnTo>
                    <a:pt x="145" y="3"/>
                  </a:lnTo>
                  <a:lnTo>
                    <a:pt x="171" y="0"/>
                  </a:lnTo>
                  <a:lnTo>
                    <a:pt x="196" y="3"/>
                  </a:lnTo>
                  <a:lnTo>
                    <a:pt x="221" y="12"/>
                  </a:lnTo>
                  <a:lnTo>
                    <a:pt x="245" y="27"/>
                  </a:lnTo>
                  <a:lnTo>
                    <a:pt x="267" y="48"/>
                  </a:lnTo>
                  <a:lnTo>
                    <a:pt x="287" y="76"/>
                  </a:lnTo>
                  <a:lnTo>
                    <a:pt x="304" y="109"/>
                  </a:lnTo>
                  <a:lnTo>
                    <a:pt x="318" y="148"/>
                  </a:lnTo>
                  <a:lnTo>
                    <a:pt x="327" y="194"/>
                  </a:lnTo>
                  <a:lnTo>
                    <a:pt x="333" y="245"/>
                  </a:lnTo>
                  <a:lnTo>
                    <a:pt x="334" y="302"/>
                  </a:lnTo>
                  <a:lnTo>
                    <a:pt x="328" y="366"/>
                  </a:lnTo>
                  <a:lnTo>
                    <a:pt x="317" y="436"/>
                  </a:lnTo>
                  <a:lnTo>
                    <a:pt x="299" y="511"/>
                  </a:lnTo>
                  <a:lnTo>
                    <a:pt x="275" y="593"/>
                  </a:lnTo>
                  <a:lnTo>
                    <a:pt x="242" y="681"/>
                  </a:lnTo>
                  <a:lnTo>
                    <a:pt x="201" y="775"/>
                  </a:lnTo>
                  <a:lnTo>
                    <a:pt x="121" y="775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4867275" y="3700463"/>
              <a:ext cx="1031875" cy="971550"/>
            </a:xfrm>
            <a:custGeom>
              <a:avLst/>
              <a:gdLst>
                <a:gd name="T0" fmla="*/ 55 w 600"/>
                <a:gd name="T1" fmla="*/ 0 h 612"/>
                <a:gd name="T2" fmla="*/ 149 w 600"/>
                <a:gd name="T3" fmla="*/ 39 h 612"/>
                <a:gd name="T4" fmla="*/ 231 w 600"/>
                <a:gd name="T5" fmla="*/ 79 h 612"/>
                <a:gd name="T6" fmla="*/ 305 w 600"/>
                <a:gd name="T7" fmla="*/ 120 h 612"/>
                <a:gd name="T8" fmla="*/ 368 w 600"/>
                <a:gd name="T9" fmla="*/ 162 h 612"/>
                <a:gd name="T10" fmla="*/ 424 w 600"/>
                <a:gd name="T11" fmla="*/ 204 h 612"/>
                <a:gd name="T12" fmla="*/ 471 w 600"/>
                <a:gd name="T13" fmla="*/ 246 h 612"/>
                <a:gd name="T14" fmla="*/ 510 w 600"/>
                <a:gd name="T15" fmla="*/ 287 h 612"/>
                <a:gd name="T16" fmla="*/ 542 w 600"/>
                <a:gd name="T17" fmla="*/ 328 h 612"/>
                <a:gd name="T18" fmla="*/ 565 w 600"/>
                <a:gd name="T19" fmla="*/ 367 h 612"/>
                <a:gd name="T20" fmla="*/ 583 w 600"/>
                <a:gd name="T21" fmla="*/ 405 h 612"/>
                <a:gd name="T22" fmla="*/ 594 w 600"/>
                <a:gd name="T23" fmla="*/ 442 h 612"/>
                <a:gd name="T24" fmla="*/ 599 w 600"/>
                <a:gd name="T25" fmla="*/ 474 h 612"/>
                <a:gd name="T26" fmla="*/ 597 w 600"/>
                <a:gd name="T27" fmla="*/ 505 h 612"/>
                <a:gd name="T28" fmla="*/ 591 w 600"/>
                <a:gd name="T29" fmla="*/ 533 h 612"/>
                <a:gd name="T30" fmla="*/ 580 w 600"/>
                <a:gd name="T31" fmla="*/ 557 h 612"/>
                <a:gd name="T32" fmla="*/ 564 w 600"/>
                <a:gd name="T33" fmla="*/ 577 h 612"/>
                <a:gd name="T34" fmla="*/ 545 w 600"/>
                <a:gd name="T35" fmla="*/ 593 h 612"/>
                <a:gd name="T36" fmla="*/ 521 w 600"/>
                <a:gd name="T37" fmla="*/ 604 h 612"/>
                <a:gd name="T38" fmla="*/ 493 w 600"/>
                <a:gd name="T39" fmla="*/ 610 h 612"/>
                <a:gd name="T40" fmla="*/ 462 w 600"/>
                <a:gd name="T41" fmla="*/ 611 h 612"/>
                <a:gd name="T42" fmla="*/ 430 w 600"/>
                <a:gd name="T43" fmla="*/ 606 h 612"/>
                <a:gd name="T44" fmla="*/ 395 w 600"/>
                <a:gd name="T45" fmla="*/ 594 h 612"/>
                <a:gd name="T46" fmla="*/ 357 w 600"/>
                <a:gd name="T47" fmla="*/ 576 h 612"/>
                <a:gd name="T48" fmla="*/ 319 w 600"/>
                <a:gd name="T49" fmla="*/ 552 h 612"/>
                <a:gd name="T50" fmla="*/ 279 w 600"/>
                <a:gd name="T51" fmla="*/ 520 h 612"/>
                <a:gd name="T52" fmla="*/ 239 w 600"/>
                <a:gd name="T53" fmla="*/ 479 h 612"/>
                <a:gd name="T54" fmla="*/ 198 w 600"/>
                <a:gd name="T55" fmla="*/ 432 h 612"/>
                <a:gd name="T56" fmla="*/ 156 w 600"/>
                <a:gd name="T57" fmla="*/ 375 h 612"/>
                <a:gd name="T58" fmla="*/ 116 w 600"/>
                <a:gd name="T59" fmla="*/ 310 h 612"/>
                <a:gd name="T60" fmla="*/ 76 w 600"/>
                <a:gd name="T61" fmla="*/ 235 h 612"/>
                <a:gd name="T62" fmla="*/ 38 w 600"/>
                <a:gd name="T63" fmla="*/ 151 h 612"/>
                <a:gd name="T64" fmla="*/ 0 w 600"/>
                <a:gd name="T65" fmla="*/ 56 h 612"/>
                <a:gd name="T66" fmla="*/ 55 w 600"/>
                <a:gd name="T67" fmla="*/ 0 h 6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0"/>
                <a:gd name="T103" fmla="*/ 0 h 612"/>
                <a:gd name="T104" fmla="*/ 600 w 600"/>
                <a:gd name="T105" fmla="*/ 612 h 6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0" h="612">
                  <a:moveTo>
                    <a:pt x="55" y="0"/>
                  </a:moveTo>
                  <a:lnTo>
                    <a:pt x="149" y="39"/>
                  </a:lnTo>
                  <a:lnTo>
                    <a:pt x="231" y="79"/>
                  </a:lnTo>
                  <a:lnTo>
                    <a:pt x="305" y="120"/>
                  </a:lnTo>
                  <a:lnTo>
                    <a:pt x="368" y="162"/>
                  </a:lnTo>
                  <a:lnTo>
                    <a:pt x="424" y="204"/>
                  </a:lnTo>
                  <a:lnTo>
                    <a:pt x="471" y="246"/>
                  </a:lnTo>
                  <a:lnTo>
                    <a:pt x="510" y="287"/>
                  </a:lnTo>
                  <a:lnTo>
                    <a:pt x="542" y="328"/>
                  </a:lnTo>
                  <a:lnTo>
                    <a:pt x="565" y="367"/>
                  </a:lnTo>
                  <a:lnTo>
                    <a:pt x="583" y="405"/>
                  </a:lnTo>
                  <a:lnTo>
                    <a:pt x="594" y="442"/>
                  </a:lnTo>
                  <a:lnTo>
                    <a:pt x="599" y="474"/>
                  </a:lnTo>
                  <a:lnTo>
                    <a:pt x="597" y="505"/>
                  </a:lnTo>
                  <a:lnTo>
                    <a:pt x="591" y="533"/>
                  </a:lnTo>
                  <a:lnTo>
                    <a:pt x="580" y="557"/>
                  </a:lnTo>
                  <a:lnTo>
                    <a:pt x="564" y="577"/>
                  </a:lnTo>
                  <a:lnTo>
                    <a:pt x="545" y="593"/>
                  </a:lnTo>
                  <a:lnTo>
                    <a:pt x="521" y="604"/>
                  </a:lnTo>
                  <a:lnTo>
                    <a:pt x="493" y="610"/>
                  </a:lnTo>
                  <a:lnTo>
                    <a:pt x="462" y="611"/>
                  </a:lnTo>
                  <a:lnTo>
                    <a:pt x="430" y="606"/>
                  </a:lnTo>
                  <a:lnTo>
                    <a:pt x="395" y="594"/>
                  </a:lnTo>
                  <a:lnTo>
                    <a:pt x="357" y="576"/>
                  </a:lnTo>
                  <a:lnTo>
                    <a:pt x="319" y="552"/>
                  </a:lnTo>
                  <a:lnTo>
                    <a:pt x="279" y="520"/>
                  </a:lnTo>
                  <a:lnTo>
                    <a:pt x="239" y="479"/>
                  </a:lnTo>
                  <a:lnTo>
                    <a:pt x="198" y="432"/>
                  </a:lnTo>
                  <a:lnTo>
                    <a:pt x="156" y="375"/>
                  </a:lnTo>
                  <a:lnTo>
                    <a:pt x="116" y="310"/>
                  </a:lnTo>
                  <a:lnTo>
                    <a:pt x="76" y="235"/>
                  </a:lnTo>
                  <a:lnTo>
                    <a:pt x="38" y="151"/>
                  </a:lnTo>
                  <a:lnTo>
                    <a:pt x="0" y="56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867275" y="3700463"/>
              <a:ext cx="1041400" cy="981075"/>
            </a:xfrm>
            <a:custGeom>
              <a:avLst/>
              <a:gdLst>
                <a:gd name="T0" fmla="*/ 56 w 606"/>
                <a:gd name="T1" fmla="*/ 0 h 618"/>
                <a:gd name="T2" fmla="*/ 150 w 606"/>
                <a:gd name="T3" fmla="*/ 39 h 618"/>
                <a:gd name="T4" fmla="*/ 233 w 606"/>
                <a:gd name="T5" fmla="*/ 80 h 618"/>
                <a:gd name="T6" fmla="*/ 308 w 606"/>
                <a:gd name="T7" fmla="*/ 121 h 618"/>
                <a:gd name="T8" fmla="*/ 372 w 606"/>
                <a:gd name="T9" fmla="*/ 164 h 618"/>
                <a:gd name="T10" fmla="*/ 428 w 606"/>
                <a:gd name="T11" fmla="*/ 206 h 618"/>
                <a:gd name="T12" fmla="*/ 476 w 606"/>
                <a:gd name="T13" fmla="*/ 248 h 618"/>
                <a:gd name="T14" fmla="*/ 515 w 606"/>
                <a:gd name="T15" fmla="*/ 290 h 618"/>
                <a:gd name="T16" fmla="*/ 547 w 606"/>
                <a:gd name="T17" fmla="*/ 331 h 618"/>
                <a:gd name="T18" fmla="*/ 571 w 606"/>
                <a:gd name="T19" fmla="*/ 371 h 618"/>
                <a:gd name="T20" fmla="*/ 589 w 606"/>
                <a:gd name="T21" fmla="*/ 409 h 618"/>
                <a:gd name="T22" fmla="*/ 600 w 606"/>
                <a:gd name="T23" fmla="*/ 446 h 618"/>
                <a:gd name="T24" fmla="*/ 605 w 606"/>
                <a:gd name="T25" fmla="*/ 479 h 618"/>
                <a:gd name="T26" fmla="*/ 603 w 606"/>
                <a:gd name="T27" fmla="*/ 510 h 618"/>
                <a:gd name="T28" fmla="*/ 597 w 606"/>
                <a:gd name="T29" fmla="*/ 538 h 618"/>
                <a:gd name="T30" fmla="*/ 586 w 606"/>
                <a:gd name="T31" fmla="*/ 562 h 618"/>
                <a:gd name="T32" fmla="*/ 570 w 606"/>
                <a:gd name="T33" fmla="*/ 583 h 618"/>
                <a:gd name="T34" fmla="*/ 550 w 606"/>
                <a:gd name="T35" fmla="*/ 599 h 618"/>
                <a:gd name="T36" fmla="*/ 526 w 606"/>
                <a:gd name="T37" fmla="*/ 610 h 618"/>
                <a:gd name="T38" fmla="*/ 498 w 606"/>
                <a:gd name="T39" fmla="*/ 616 h 618"/>
                <a:gd name="T40" fmla="*/ 467 w 606"/>
                <a:gd name="T41" fmla="*/ 617 h 618"/>
                <a:gd name="T42" fmla="*/ 434 w 606"/>
                <a:gd name="T43" fmla="*/ 612 h 618"/>
                <a:gd name="T44" fmla="*/ 399 w 606"/>
                <a:gd name="T45" fmla="*/ 600 h 618"/>
                <a:gd name="T46" fmla="*/ 361 w 606"/>
                <a:gd name="T47" fmla="*/ 582 h 618"/>
                <a:gd name="T48" fmla="*/ 322 w 606"/>
                <a:gd name="T49" fmla="*/ 557 h 618"/>
                <a:gd name="T50" fmla="*/ 282 w 606"/>
                <a:gd name="T51" fmla="*/ 525 h 618"/>
                <a:gd name="T52" fmla="*/ 241 w 606"/>
                <a:gd name="T53" fmla="*/ 484 h 618"/>
                <a:gd name="T54" fmla="*/ 200 w 606"/>
                <a:gd name="T55" fmla="*/ 436 h 618"/>
                <a:gd name="T56" fmla="*/ 158 w 606"/>
                <a:gd name="T57" fmla="*/ 379 h 618"/>
                <a:gd name="T58" fmla="*/ 117 w 606"/>
                <a:gd name="T59" fmla="*/ 313 h 618"/>
                <a:gd name="T60" fmla="*/ 77 w 606"/>
                <a:gd name="T61" fmla="*/ 237 h 618"/>
                <a:gd name="T62" fmla="*/ 38 w 606"/>
                <a:gd name="T63" fmla="*/ 152 h 618"/>
                <a:gd name="T64" fmla="*/ 0 w 606"/>
                <a:gd name="T65" fmla="*/ 57 h 618"/>
                <a:gd name="T66" fmla="*/ 56 w 606"/>
                <a:gd name="T67" fmla="*/ 0 h 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6"/>
                <a:gd name="T103" fmla="*/ 0 h 618"/>
                <a:gd name="T104" fmla="*/ 606 w 606"/>
                <a:gd name="T105" fmla="*/ 618 h 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6" h="618">
                  <a:moveTo>
                    <a:pt x="56" y="0"/>
                  </a:moveTo>
                  <a:lnTo>
                    <a:pt x="150" y="39"/>
                  </a:lnTo>
                  <a:lnTo>
                    <a:pt x="233" y="80"/>
                  </a:lnTo>
                  <a:lnTo>
                    <a:pt x="308" y="121"/>
                  </a:lnTo>
                  <a:lnTo>
                    <a:pt x="372" y="164"/>
                  </a:lnTo>
                  <a:lnTo>
                    <a:pt x="428" y="206"/>
                  </a:lnTo>
                  <a:lnTo>
                    <a:pt x="476" y="248"/>
                  </a:lnTo>
                  <a:lnTo>
                    <a:pt x="515" y="290"/>
                  </a:lnTo>
                  <a:lnTo>
                    <a:pt x="547" y="331"/>
                  </a:lnTo>
                  <a:lnTo>
                    <a:pt x="571" y="371"/>
                  </a:lnTo>
                  <a:lnTo>
                    <a:pt x="589" y="409"/>
                  </a:lnTo>
                  <a:lnTo>
                    <a:pt x="600" y="446"/>
                  </a:lnTo>
                  <a:lnTo>
                    <a:pt x="605" y="479"/>
                  </a:lnTo>
                  <a:lnTo>
                    <a:pt x="603" y="510"/>
                  </a:lnTo>
                  <a:lnTo>
                    <a:pt x="597" y="538"/>
                  </a:lnTo>
                  <a:lnTo>
                    <a:pt x="586" y="562"/>
                  </a:lnTo>
                  <a:lnTo>
                    <a:pt x="570" y="583"/>
                  </a:lnTo>
                  <a:lnTo>
                    <a:pt x="550" y="599"/>
                  </a:lnTo>
                  <a:lnTo>
                    <a:pt x="526" y="610"/>
                  </a:lnTo>
                  <a:lnTo>
                    <a:pt x="498" y="616"/>
                  </a:lnTo>
                  <a:lnTo>
                    <a:pt x="467" y="617"/>
                  </a:lnTo>
                  <a:lnTo>
                    <a:pt x="434" y="612"/>
                  </a:lnTo>
                  <a:lnTo>
                    <a:pt x="399" y="600"/>
                  </a:lnTo>
                  <a:lnTo>
                    <a:pt x="361" y="582"/>
                  </a:lnTo>
                  <a:lnTo>
                    <a:pt x="322" y="557"/>
                  </a:lnTo>
                  <a:lnTo>
                    <a:pt x="282" y="525"/>
                  </a:lnTo>
                  <a:lnTo>
                    <a:pt x="241" y="484"/>
                  </a:lnTo>
                  <a:lnTo>
                    <a:pt x="200" y="436"/>
                  </a:lnTo>
                  <a:lnTo>
                    <a:pt x="158" y="379"/>
                  </a:lnTo>
                  <a:lnTo>
                    <a:pt x="117" y="313"/>
                  </a:lnTo>
                  <a:lnTo>
                    <a:pt x="77" y="237"/>
                  </a:lnTo>
                  <a:lnTo>
                    <a:pt x="38" y="152"/>
                  </a:lnTo>
                  <a:lnTo>
                    <a:pt x="0" y="57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4872038" y="2605088"/>
              <a:ext cx="1050925" cy="952500"/>
            </a:xfrm>
            <a:custGeom>
              <a:avLst/>
              <a:gdLst>
                <a:gd name="T0" fmla="*/ 0 w 611"/>
                <a:gd name="T1" fmla="*/ 544 h 600"/>
                <a:gd name="T2" fmla="*/ 39 w 611"/>
                <a:gd name="T3" fmla="*/ 450 h 600"/>
                <a:gd name="T4" fmla="*/ 79 w 611"/>
                <a:gd name="T5" fmla="*/ 368 h 600"/>
                <a:gd name="T6" fmla="*/ 120 w 611"/>
                <a:gd name="T7" fmla="*/ 294 h 600"/>
                <a:gd name="T8" fmla="*/ 161 w 611"/>
                <a:gd name="T9" fmla="*/ 231 h 600"/>
                <a:gd name="T10" fmla="*/ 203 w 611"/>
                <a:gd name="T11" fmla="*/ 175 h 600"/>
                <a:gd name="T12" fmla="*/ 246 w 611"/>
                <a:gd name="T13" fmla="*/ 128 h 600"/>
                <a:gd name="T14" fmla="*/ 287 w 611"/>
                <a:gd name="T15" fmla="*/ 89 h 600"/>
                <a:gd name="T16" fmla="*/ 328 w 611"/>
                <a:gd name="T17" fmla="*/ 57 h 600"/>
                <a:gd name="T18" fmla="*/ 367 w 611"/>
                <a:gd name="T19" fmla="*/ 34 h 600"/>
                <a:gd name="T20" fmla="*/ 405 w 611"/>
                <a:gd name="T21" fmla="*/ 16 h 600"/>
                <a:gd name="T22" fmla="*/ 441 w 611"/>
                <a:gd name="T23" fmla="*/ 5 h 600"/>
                <a:gd name="T24" fmla="*/ 474 w 611"/>
                <a:gd name="T25" fmla="*/ 0 h 600"/>
                <a:gd name="T26" fmla="*/ 505 w 611"/>
                <a:gd name="T27" fmla="*/ 1 h 600"/>
                <a:gd name="T28" fmla="*/ 532 w 611"/>
                <a:gd name="T29" fmla="*/ 8 h 600"/>
                <a:gd name="T30" fmla="*/ 557 w 611"/>
                <a:gd name="T31" fmla="*/ 19 h 600"/>
                <a:gd name="T32" fmla="*/ 576 w 611"/>
                <a:gd name="T33" fmla="*/ 35 h 600"/>
                <a:gd name="T34" fmla="*/ 592 w 611"/>
                <a:gd name="T35" fmla="*/ 54 h 600"/>
                <a:gd name="T36" fmla="*/ 604 w 611"/>
                <a:gd name="T37" fmla="*/ 79 h 600"/>
                <a:gd name="T38" fmla="*/ 610 w 611"/>
                <a:gd name="T39" fmla="*/ 106 h 600"/>
                <a:gd name="T40" fmla="*/ 610 w 611"/>
                <a:gd name="T41" fmla="*/ 136 h 600"/>
                <a:gd name="T42" fmla="*/ 605 w 611"/>
                <a:gd name="T43" fmla="*/ 169 h 600"/>
                <a:gd name="T44" fmla="*/ 594 w 611"/>
                <a:gd name="T45" fmla="*/ 205 h 600"/>
                <a:gd name="T46" fmla="*/ 576 w 611"/>
                <a:gd name="T47" fmla="*/ 242 h 600"/>
                <a:gd name="T48" fmla="*/ 552 w 611"/>
                <a:gd name="T49" fmla="*/ 280 h 600"/>
                <a:gd name="T50" fmla="*/ 519 w 611"/>
                <a:gd name="T51" fmla="*/ 320 h 600"/>
                <a:gd name="T52" fmla="*/ 479 w 611"/>
                <a:gd name="T53" fmla="*/ 360 h 600"/>
                <a:gd name="T54" fmla="*/ 431 w 611"/>
                <a:gd name="T55" fmla="*/ 402 h 600"/>
                <a:gd name="T56" fmla="*/ 374 w 611"/>
                <a:gd name="T57" fmla="*/ 443 h 600"/>
                <a:gd name="T58" fmla="*/ 310 w 611"/>
                <a:gd name="T59" fmla="*/ 483 h 600"/>
                <a:gd name="T60" fmla="*/ 235 w 611"/>
                <a:gd name="T61" fmla="*/ 524 h 600"/>
                <a:gd name="T62" fmla="*/ 151 w 611"/>
                <a:gd name="T63" fmla="*/ 561 h 600"/>
                <a:gd name="T64" fmla="*/ 56 w 611"/>
                <a:gd name="T65" fmla="*/ 599 h 600"/>
                <a:gd name="T66" fmla="*/ 0 w 611"/>
                <a:gd name="T67" fmla="*/ 544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1"/>
                <a:gd name="T103" fmla="*/ 0 h 600"/>
                <a:gd name="T104" fmla="*/ 611 w 611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1" h="600">
                  <a:moveTo>
                    <a:pt x="0" y="544"/>
                  </a:moveTo>
                  <a:lnTo>
                    <a:pt x="39" y="450"/>
                  </a:lnTo>
                  <a:lnTo>
                    <a:pt x="79" y="368"/>
                  </a:lnTo>
                  <a:lnTo>
                    <a:pt x="120" y="294"/>
                  </a:lnTo>
                  <a:lnTo>
                    <a:pt x="161" y="231"/>
                  </a:lnTo>
                  <a:lnTo>
                    <a:pt x="203" y="175"/>
                  </a:lnTo>
                  <a:lnTo>
                    <a:pt x="246" y="128"/>
                  </a:lnTo>
                  <a:lnTo>
                    <a:pt x="287" y="89"/>
                  </a:lnTo>
                  <a:lnTo>
                    <a:pt x="328" y="57"/>
                  </a:lnTo>
                  <a:lnTo>
                    <a:pt x="367" y="34"/>
                  </a:lnTo>
                  <a:lnTo>
                    <a:pt x="405" y="16"/>
                  </a:lnTo>
                  <a:lnTo>
                    <a:pt x="441" y="5"/>
                  </a:lnTo>
                  <a:lnTo>
                    <a:pt x="474" y="0"/>
                  </a:lnTo>
                  <a:lnTo>
                    <a:pt x="505" y="1"/>
                  </a:lnTo>
                  <a:lnTo>
                    <a:pt x="532" y="8"/>
                  </a:lnTo>
                  <a:lnTo>
                    <a:pt x="557" y="19"/>
                  </a:lnTo>
                  <a:lnTo>
                    <a:pt x="576" y="35"/>
                  </a:lnTo>
                  <a:lnTo>
                    <a:pt x="592" y="54"/>
                  </a:lnTo>
                  <a:lnTo>
                    <a:pt x="604" y="79"/>
                  </a:lnTo>
                  <a:lnTo>
                    <a:pt x="610" y="106"/>
                  </a:lnTo>
                  <a:lnTo>
                    <a:pt x="610" y="136"/>
                  </a:lnTo>
                  <a:lnTo>
                    <a:pt x="605" y="169"/>
                  </a:lnTo>
                  <a:lnTo>
                    <a:pt x="594" y="205"/>
                  </a:lnTo>
                  <a:lnTo>
                    <a:pt x="576" y="242"/>
                  </a:lnTo>
                  <a:lnTo>
                    <a:pt x="552" y="280"/>
                  </a:lnTo>
                  <a:lnTo>
                    <a:pt x="519" y="320"/>
                  </a:lnTo>
                  <a:lnTo>
                    <a:pt x="479" y="360"/>
                  </a:lnTo>
                  <a:lnTo>
                    <a:pt x="431" y="402"/>
                  </a:lnTo>
                  <a:lnTo>
                    <a:pt x="374" y="443"/>
                  </a:lnTo>
                  <a:lnTo>
                    <a:pt x="310" y="483"/>
                  </a:lnTo>
                  <a:lnTo>
                    <a:pt x="235" y="524"/>
                  </a:lnTo>
                  <a:lnTo>
                    <a:pt x="151" y="561"/>
                  </a:lnTo>
                  <a:lnTo>
                    <a:pt x="56" y="599"/>
                  </a:lnTo>
                  <a:lnTo>
                    <a:pt x="0" y="544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4872038" y="2605088"/>
              <a:ext cx="1060450" cy="962025"/>
            </a:xfrm>
            <a:custGeom>
              <a:avLst/>
              <a:gdLst>
                <a:gd name="T0" fmla="*/ 0 w 617"/>
                <a:gd name="T1" fmla="*/ 549 h 606"/>
                <a:gd name="T2" fmla="*/ 39 w 617"/>
                <a:gd name="T3" fmla="*/ 455 h 606"/>
                <a:gd name="T4" fmla="*/ 80 w 617"/>
                <a:gd name="T5" fmla="*/ 372 h 606"/>
                <a:gd name="T6" fmla="*/ 121 w 617"/>
                <a:gd name="T7" fmla="*/ 297 h 606"/>
                <a:gd name="T8" fmla="*/ 163 w 617"/>
                <a:gd name="T9" fmla="*/ 233 h 606"/>
                <a:gd name="T10" fmla="*/ 205 w 617"/>
                <a:gd name="T11" fmla="*/ 177 h 606"/>
                <a:gd name="T12" fmla="*/ 248 w 617"/>
                <a:gd name="T13" fmla="*/ 129 h 606"/>
                <a:gd name="T14" fmla="*/ 290 w 617"/>
                <a:gd name="T15" fmla="*/ 90 h 606"/>
                <a:gd name="T16" fmla="*/ 331 w 617"/>
                <a:gd name="T17" fmla="*/ 58 h 606"/>
                <a:gd name="T18" fmla="*/ 371 w 617"/>
                <a:gd name="T19" fmla="*/ 34 h 606"/>
                <a:gd name="T20" fmla="*/ 409 w 617"/>
                <a:gd name="T21" fmla="*/ 16 h 606"/>
                <a:gd name="T22" fmla="*/ 445 w 617"/>
                <a:gd name="T23" fmla="*/ 5 h 606"/>
                <a:gd name="T24" fmla="*/ 479 w 617"/>
                <a:gd name="T25" fmla="*/ 0 h 606"/>
                <a:gd name="T26" fmla="*/ 510 w 617"/>
                <a:gd name="T27" fmla="*/ 1 h 606"/>
                <a:gd name="T28" fmla="*/ 537 w 617"/>
                <a:gd name="T29" fmla="*/ 8 h 606"/>
                <a:gd name="T30" fmla="*/ 562 w 617"/>
                <a:gd name="T31" fmla="*/ 19 h 606"/>
                <a:gd name="T32" fmla="*/ 582 w 617"/>
                <a:gd name="T33" fmla="*/ 35 h 606"/>
                <a:gd name="T34" fmla="*/ 598 w 617"/>
                <a:gd name="T35" fmla="*/ 55 h 606"/>
                <a:gd name="T36" fmla="*/ 610 w 617"/>
                <a:gd name="T37" fmla="*/ 80 h 606"/>
                <a:gd name="T38" fmla="*/ 616 w 617"/>
                <a:gd name="T39" fmla="*/ 107 h 606"/>
                <a:gd name="T40" fmla="*/ 616 w 617"/>
                <a:gd name="T41" fmla="*/ 137 h 606"/>
                <a:gd name="T42" fmla="*/ 611 w 617"/>
                <a:gd name="T43" fmla="*/ 171 h 606"/>
                <a:gd name="T44" fmla="*/ 600 w 617"/>
                <a:gd name="T45" fmla="*/ 207 h 606"/>
                <a:gd name="T46" fmla="*/ 582 w 617"/>
                <a:gd name="T47" fmla="*/ 244 h 606"/>
                <a:gd name="T48" fmla="*/ 557 w 617"/>
                <a:gd name="T49" fmla="*/ 283 h 606"/>
                <a:gd name="T50" fmla="*/ 524 w 617"/>
                <a:gd name="T51" fmla="*/ 323 h 606"/>
                <a:gd name="T52" fmla="*/ 484 w 617"/>
                <a:gd name="T53" fmla="*/ 364 h 606"/>
                <a:gd name="T54" fmla="*/ 435 w 617"/>
                <a:gd name="T55" fmla="*/ 406 h 606"/>
                <a:gd name="T56" fmla="*/ 378 w 617"/>
                <a:gd name="T57" fmla="*/ 447 h 606"/>
                <a:gd name="T58" fmla="*/ 313 w 617"/>
                <a:gd name="T59" fmla="*/ 488 h 606"/>
                <a:gd name="T60" fmla="*/ 237 w 617"/>
                <a:gd name="T61" fmla="*/ 529 h 606"/>
                <a:gd name="T62" fmla="*/ 152 w 617"/>
                <a:gd name="T63" fmla="*/ 567 h 606"/>
                <a:gd name="T64" fmla="*/ 57 w 617"/>
                <a:gd name="T65" fmla="*/ 605 h 606"/>
                <a:gd name="T66" fmla="*/ 0 w 617"/>
                <a:gd name="T67" fmla="*/ 549 h 6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7"/>
                <a:gd name="T103" fmla="*/ 0 h 606"/>
                <a:gd name="T104" fmla="*/ 617 w 617"/>
                <a:gd name="T105" fmla="*/ 606 h 6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7" h="606">
                  <a:moveTo>
                    <a:pt x="0" y="549"/>
                  </a:moveTo>
                  <a:lnTo>
                    <a:pt x="39" y="455"/>
                  </a:lnTo>
                  <a:lnTo>
                    <a:pt x="80" y="372"/>
                  </a:lnTo>
                  <a:lnTo>
                    <a:pt x="121" y="297"/>
                  </a:lnTo>
                  <a:lnTo>
                    <a:pt x="163" y="233"/>
                  </a:lnTo>
                  <a:lnTo>
                    <a:pt x="205" y="177"/>
                  </a:lnTo>
                  <a:lnTo>
                    <a:pt x="248" y="129"/>
                  </a:lnTo>
                  <a:lnTo>
                    <a:pt x="290" y="90"/>
                  </a:lnTo>
                  <a:lnTo>
                    <a:pt x="331" y="58"/>
                  </a:lnTo>
                  <a:lnTo>
                    <a:pt x="371" y="34"/>
                  </a:lnTo>
                  <a:lnTo>
                    <a:pt x="409" y="16"/>
                  </a:lnTo>
                  <a:lnTo>
                    <a:pt x="445" y="5"/>
                  </a:lnTo>
                  <a:lnTo>
                    <a:pt x="479" y="0"/>
                  </a:lnTo>
                  <a:lnTo>
                    <a:pt x="510" y="1"/>
                  </a:lnTo>
                  <a:lnTo>
                    <a:pt x="537" y="8"/>
                  </a:lnTo>
                  <a:lnTo>
                    <a:pt x="562" y="19"/>
                  </a:lnTo>
                  <a:lnTo>
                    <a:pt x="582" y="35"/>
                  </a:lnTo>
                  <a:lnTo>
                    <a:pt x="598" y="55"/>
                  </a:lnTo>
                  <a:lnTo>
                    <a:pt x="610" y="80"/>
                  </a:lnTo>
                  <a:lnTo>
                    <a:pt x="616" y="107"/>
                  </a:lnTo>
                  <a:lnTo>
                    <a:pt x="616" y="137"/>
                  </a:lnTo>
                  <a:lnTo>
                    <a:pt x="611" y="171"/>
                  </a:lnTo>
                  <a:lnTo>
                    <a:pt x="600" y="207"/>
                  </a:lnTo>
                  <a:lnTo>
                    <a:pt x="582" y="244"/>
                  </a:lnTo>
                  <a:lnTo>
                    <a:pt x="557" y="283"/>
                  </a:lnTo>
                  <a:lnTo>
                    <a:pt x="524" y="323"/>
                  </a:lnTo>
                  <a:lnTo>
                    <a:pt x="484" y="364"/>
                  </a:lnTo>
                  <a:lnTo>
                    <a:pt x="435" y="406"/>
                  </a:lnTo>
                  <a:lnTo>
                    <a:pt x="378" y="447"/>
                  </a:lnTo>
                  <a:lnTo>
                    <a:pt x="313" y="488"/>
                  </a:lnTo>
                  <a:lnTo>
                    <a:pt x="237" y="529"/>
                  </a:lnTo>
                  <a:lnTo>
                    <a:pt x="152" y="567"/>
                  </a:lnTo>
                  <a:lnTo>
                    <a:pt x="57" y="605"/>
                  </a:lnTo>
                  <a:lnTo>
                    <a:pt x="0" y="549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4508500" y="3790950"/>
              <a:ext cx="563563" cy="1222375"/>
            </a:xfrm>
            <a:custGeom>
              <a:avLst/>
              <a:gdLst>
                <a:gd name="T0" fmla="*/ 208 w 328"/>
                <a:gd name="T1" fmla="*/ 0 h 770"/>
                <a:gd name="T2" fmla="*/ 245 w 328"/>
                <a:gd name="T3" fmla="*/ 93 h 770"/>
                <a:gd name="T4" fmla="*/ 276 w 328"/>
                <a:gd name="T5" fmla="*/ 180 h 770"/>
                <a:gd name="T6" fmla="*/ 299 w 328"/>
                <a:gd name="T7" fmla="*/ 261 h 770"/>
                <a:gd name="T8" fmla="*/ 314 w 328"/>
                <a:gd name="T9" fmla="*/ 336 h 770"/>
                <a:gd name="T10" fmla="*/ 323 w 328"/>
                <a:gd name="T11" fmla="*/ 405 h 770"/>
                <a:gd name="T12" fmla="*/ 327 w 328"/>
                <a:gd name="T13" fmla="*/ 468 h 770"/>
                <a:gd name="T14" fmla="*/ 325 w 328"/>
                <a:gd name="T15" fmla="*/ 525 h 770"/>
                <a:gd name="T16" fmla="*/ 318 w 328"/>
                <a:gd name="T17" fmla="*/ 577 h 770"/>
                <a:gd name="T18" fmla="*/ 307 w 328"/>
                <a:gd name="T19" fmla="*/ 621 h 770"/>
                <a:gd name="T20" fmla="*/ 293 w 328"/>
                <a:gd name="T21" fmla="*/ 661 h 770"/>
                <a:gd name="T22" fmla="*/ 276 w 328"/>
                <a:gd name="T23" fmla="*/ 694 h 770"/>
                <a:gd name="T24" fmla="*/ 255 w 328"/>
                <a:gd name="T25" fmla="*/ 720 h 770"/>
                <a:gd name="T26" fmla="*/ 234 w 328"/>
                <a:gd name="T27" fmla="*/ 741 h 770"/>
                <a:gd name="T28" fmla="*/ 209 w 328"/>
                <a:gd name="T29" fmla="*/ 756 h 770"/>
                <a:gd name="T30" fmla="*/ 185 w 328"/>
                <a:gd name="T31" fmla="*/ 766 h 770"/>
                <a:gd name="T32" fmla="*/ 159 w 328"/>
                <a:gd name="T33" fmla="*/ 769 h 770"/>
                <a:gd name="T34" fmla="*/ 135 w 328"/>
                <a:gd name="T35" fmla="*/ 766 h 770"/>
                <a:gd name="T36" fmla="*/ 110 w 328"/>
                <a:gd name="T37" fmla="*/ 757 h 770"/>
                <a:gd name="T38" fmla="*/ 86 w 328"/>
                <a:gd name="T39" fmla="*/ 742 h 770"/>
                <a:gd name="T40" fmla="*/ 65 w 328"/>
                <a:gd name="T41" fmla="*/ 721 h 770"/>
                <a:gd name="T42" fmla="*/ 45 w 328"/>
                <a:gd name="T43" fmla="*/ 694 h 770"/>
                <a:gd name="T44" fmla="*/ 28 w 328"/>
                <a:gd name="T45" fmla="*/ 661 h 770"/>
                <a:gd name="T46" fmla="*/ 15 w 328"/>
                <a:gd name="T47" fmla="*/ 622 h 770"/>
                <a:gd name="T48" fmla="*/ 5 w 328"/>
                <a:gd name="T49" fmla="*/ 577 h 770"/>
                <a:gd name="T50" fmla="*/ 0 w 328"/>
                <a:gd name="T51" fmla="*/ 526 h 770"/>
                <a:gd name="T52" fmla="*/ 0 w 328"/>
                <a:gd name="T53" fmla="*/ 469 h 770"/>
                <a:gd name="T54" fmla="*/ 4 w 328"/>
                <a:gd name="T55" fmla="*/ 406 h 770"/>
                <a:gd name="T56" fmla="*/ 16 w 328"/>
                <a:gd name="T57" fmla="*/ 336 h 770"/>
                <a:gd name="T58" fmla="*/ 32 w 328"/>
                <a:gd name="T59" fmla="*/ 261 h 770"/>
                <a:gd name="T60" fmla="*/ 57 w 328"/>
                <a:gd name="T61" fmla="*/ 181 h 770"/>
                <a:gd name="T62" fmla="*/ 89 w 328"/>
                <a:gd name="T63" fmla="*/ 93 h 770"/>
                <a:gd name="T64" fmla="*/ 130 w 328"/>
                <a:gd name="T65" fmla="*/ 0 h 770"/>
                <a:gd name="T66" fmla="*/ 208 w 328"/>
                <a:gd name="T67" fmla="*/ 0 h 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8"/>
                <a:gd name="T103" fmla="*/ 0 h 770"/>
                <a:gd name="T104" fmla="*/ 328 w 328"/>
                <a:gd name="T105" fmla="*/ 770 h 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8" h="770">
                  <a:moveTo>
                    <a:pt x="208" y="0"/>
                  </a:moveTo>
                  <a:lnTo>
                    <a:pt x="245" y="93"/>
                  </a:lnTo>
                  <a:lnTo>
                    <a:pt x="276" y="180"/>
                  </a:lnTo>
                  <a:lnTo>
                    <a:pt x="299" y="261"/>
                  </a:lnTo>
                  <a:lnTo>
                    <a:pt x="314" y="336"/>
                  </a:lnTo>
                  <a:lnTo>
                    <a:pt x="323" y="405"/>
                  </a:lnTo>
                  <a:lnTo>
                    <a:pt x="327" y="468"/>
                  </a:lnTo>
                  <a:lnTo>
                    <a:pt x="325" y="525"/>
                  </a:lnTo>
                  <a:lnTo>
                    <a:pt x="318" y="577"/>
                  </a:lnTo>
                  <a:lnTo>
                    <a:pt x="307" y="621"/>
                  </a:lnTo>
                  <a:lnTo>
                    <a:pt x="293" y="661"/>
                  </a:lnTo>
                  <a:lnTo>
                    <a:pt x="276" y="694"/>
                  </a:lnTo>
                  <a:lnTo>
                    <a:pt x="255" y="720"/>
                  </a:lnTo>
                  <a:lnTo>
                    <a:pt x="234" y="741"/>
                  </a:lnTo>
                  <a:lnTo>
                    <a:pt x="209" y="756"/>
                  </a:lnTo>
                  <a:lnTo>
                    <a:pt x="185" y="766"/>
                  </a:lnTo>
                  <a:lnTo>
                    <a:pt x="159" y="769"/>
                  </a:lnTo>
                  <a:lnTo>
                    <a:pt x="135" y="766"/>
                  </a:lnTo>
                  <a:lnTo>
                    <a:pt x="110" y="757"/>
                  </a:lnTo>
                  <a:lnTo>
                    <a:pt x="86" y="742"/>
                  </a:lnTo>
                  <a:lnTo>
                    <a:pt x="65" y="721"/>
                  </a:lnTo>
                  <a:lnTo>
                    <a:pt x="45" y="694"/>
                  </a:lnTo>
                  <a:lnTo>
                    <a:pt x="28" y="661"/>
                  </a:lnTo>
                  <a:lnTo>
                    <a:pt x="15" y="622"/>
                  </a:lnTo>
                  <a:lnTo>
                    <a:pt x="5" y="577"/>
                  </a:lnTo>
                  <a:lnTo>
                    <a:pt x="0" y="526"/>
                  </a:lnTo>
                  <a:lnTo>
                    <a:pt x="0" y="469"/>
                  </a:lnTo>
                  <a:lnTo>
                    <a:pt x="4" y="406"/>
                  </a:lnTo>
                  <a:lnTo>
                    <a:pt x="16" y="336"/>
                  </a:lnTo>
                  <a:lnTo>
                    <a:pt x="32" y="261"/>
                  </a:lnTo>
                  <a:lnTo>
                    <a:pt x="57" y="181"/>
                  </a:lnTo>
                  <a:lnTo>
                    <a:pt x="89" y="93"/>
                  </a:lnTo>
                  <a:lnTo>
                    <a:pt x="130" y="0"/>
                  </a:lnTo>
                  <a:lnTo>
                    <a:pt x="208" y="0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4508500" y="3790950"/>
              <a:ext cx="573088" cy="1231900"/>
            </a:xfrm>
            <a:custGeom>
              <a:avLst/>
              <a:gdLst>
                <a:gd name="T0" fmla="*/ 212 w 334"/>
                <a:gd name="T1" fmla="*/ 0 h 776"/>
                <a:gd name="T2" fmla="*/ 250 w 334"/>
                <a:gd name="T3" fmla="*/ 94 h 776"/>
                <a:gd name="T4" fmla="*/ 281 w 334"/>
                <a:gd name="T5" fmla="*/ 181 h 776"/>
                <a:gd name="T6" fmla="*/ 304 w 334"/>
                <a:gd name="T7" fmla="*/ 263 h 776"/>
                <a:gd name="T8" fmla="*/ 320 w 334"/>
                <a:gd name="T9" fmla="*/ 339 h 776"/>
                <a:gd name="T10" fmla="*/ 329 w 334"/>
                <a:gd name="T11" fmla="*/ 408 h 776"/>
                <a:gd name="T12" fmla="*/ 333 w 334"/>
                <a:gd name="T13" fmla="*/ 472 h 776"/>
                <a:gd name="T14" fmla="*/ 331 w 334"/>
                <a:gd name="T15" fmla="*/ 529 h 776"/>
                <a:gd name="T16" fmla="*/ 324 w 334"/>
                <a:gd name="T17" fmla="*/ 581 h 776"/>
                <a:gd name="T18" fmla="*/ 313 w 334"/>
                <a:gd name="T19" fmla="*/ 626 h 776"/>
                <a:gd name="T20" fmla="*/ 298 w 334"/>
                <a:gd name="T21" fmla="*/ 666 h 776"/>
                <a:gd name="T22" fmla="*/ 281 w 334"/>
                <a:gd name="T23" fmla="*/ 699 h 776"/>
                <a:gd name="T24" fmla="*/ 260 w 334"/>
                <a:gd name="T25" fmla="*/ 726 h 776"/>
                <a:gd name="T26" fmla="*/ 238 w 334"/>
                <a:gd name="T27" fmla="*/ 747 h 776"/>
                <a:gd name="T28" fmla="*/ 213 w 334"/>
                <a:gd name="T29" fmla="*/ 762 h 776"/>
                <a:gd name="T30" fmla="*/ 188 w 334"/>
                <a:gd name="T31" fmla="*/ 772 h 776"/>
                <a:gd name="T32" fmla="*/ 162 w 334"/>
                <a:gd name="T33" fmla="*/ 775 h 776"/>
                <a:gd name="T34" fmla="*/ 137 w 334"/>
                <a:gd name="T35" fmla="*/ 772 h 776"/>
                <a:gd name="T36" fmla="*/ 112 w 334"/>
                <a:gd name="T37" fmla="*/ 763 h 776"/>
                <a:gd name="T38" fmla="*/ 88 w 334"/>
                <a:gd name="T39" fmla="*/ 748 h 776"/>
                <a:gd name="T40" fmla="*/ 66 w 334"/>
                <a:gd name="T41" fmla="*/ 727 h 776"/>
                <a:gd name="T42" fmla="*/ 46 w 334"/>
                <a:gd name="T43" fmla="*/ 699 h 776"/>
                <a:gd name="T44" fmla="*/ 29 w 334"/>
                <a:gd name="T45" fmla="*/ 666 h 776"/>
                <a:gd name="T46" fmla="*/ 15 w 334"/>
                <a:gd name="T47" fmla="*/ 627 h 776"/>
                <a:gd name="T48" fmla="*/ 5 w 334"/>
                <a:gd name="T49" fmla="*/ 581 h 776"/>
                <a:gd name="T50" fmla="*/ 0 w 334"/>
                <a:gd name="T51" fmla="*/ 530 h 776"/>
                <a:gd name="T52" fmla="*/ 0 w 334"/>
                <a:gd name="T53" fmla="*/ 473 h 776"/>
                <a:gd name="T54" fmla="*/ 4 w 334"/>
                <a:gd name="T55" fmla="*/ 409 h 776"/>
                <a:gd name="T56" fmla="*/ 16 w 334"/>
                <a:gd name="T57" fmla="*/ 339 h 776"/>
                <a:gd name="T58" fmla="*/ 33 w 334"/>
                <a:gd name="T59" fmla="*/ 263 h 776"/>
                <a:gd name="T60" fmla="*/ 58 w 334"/>
                <a:gd name="T61" fmla="*/ 182 h 776"/>
                <a:gd name="T62" fmla="*/ 91 w 334"/>
                <a:gd name="T63" fmla="*/ 94 h 776"/>
                <a:gd name="T64" fmla="*/ 132 w 334"/>
                <a:gd name="T65" fmla="*/ 0 h 776"/>
                <a:gd name="T66" fmla="*/ 212 w 334"/>
                <a:gd name="T67" fmla="*/ 0 h 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776"/>
                <a:gd name="T104" fmla="*/ 334 w 334"/>
                <a:gd name="T105" fmla="*/ 776 h 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776">
                  <a:moveTo>
                    <a:pt x="212" y="0"/>
                  </a:moveTo>
                  <a:lnTo>
                    <a:pt x="250" y="94"/>
                  </a:lnTo>
                  <a:lnTo>
                    <a:pt x="281" y="181"/>
                  </a:lnTo>
                  <a:lnTo>
                    <a:pt x="304" y="263"/>
                  </a:lnTo>
                  <a:lnTo>
                    <a:pt x="320" y="339"/>
                  </a:lnTo>
                  <a:lnTo>
                    <a:pt x="329" y="408"/>
                  </a:lnTo>
                  <a:lnTo>
                    <a:pt x="333" y="472"/>
                  </a:lnTo>
                  <a:lnTo>
                    <a:pt x="331" y="529"/>
                  </a:lnTo>
                  <a:lnTo>
                    <a:pt x="324" y="581"/>
                  </a:lnTo>
                  <a:lnTo>
                    <a:pt x="313" y="626"/>
                  </a:lnTo>
                  <a:lnTo>
                    <a:pt x="298" y="666"/>
                  </a:lnTo>
                  <a:lnTo>
                    <a:pt x="281" y="699"/>
                  </a:lnTo>
                  <a:lnTo>
                    <a:pt x="260" y="726"/>
                  </a:lnTo>
                  <a:lnTo>
                    <a:pt x="238" y="747"/>
                  </a:lnTo>
                  <a:lnTo>
                    <a:pt x="213" y="762"/>
                  </a:lnTo>
                  <a:lnTo>
                    <a:pt x="188" y="772"/>
                  </a:lnTo>
                  <a:lnTo>
                    <a:pt x="162" y="775"/>
                  </a:lnTo>
                  <a:lnTo>
                    <a:pt x="137" y="772"/>
                  </a:lnTo>
                  <a:lnTo>
                    <a:pt x="112" y="763"/>
                  </a:lnTo>
                  <a:lnTo>
                    <a:pt x="88" y="748"/>
                  </a:lnTo>
                  <a:lnTo>
                    <a:pt x="66" y="727"/>
                  </a:lnTo>
                  <a:lnTo>
                    <a:pt x="46" y="699"/>
                  </a:lnTo>
                  <a:lnTo>
                    <a:pt x="29" y="666"/>
                  </a:lnTo>
                  <a:lnTo>
                    <a:pt x="15" y="627"/>
                  </a:lnTo>
                  <a:lnTo>
                    <a:pt x="5" y="581"/>
                  </a:lnTo>
                  <a:lnTo>
                    <a:pt x="0" y="530"/>
                  </a:lnTo>
                  <a:lnTo>
                    <a:pt x="0" y="473"/>
                  </a:lnTo>
                  <a:lnTo>
                    <a:pt x="4" y="409"/>
                  </a:lnTo>
                  <a:lnTo>
                    <a:pt x="16" y="339"/>
                  </a:lnTo>
                  <a:lnTo>
                    <a:pt x="33" y="263"/>
                  </a:lnTo>
                  <a:lnTo>
                    <a:pt x="58" y="182"/>
                  </a:lnTo>
                  <a:lnTo>
                    <a:pt x="91" y="94"/>
                  </a:lnTo>
                  <a:lnTo>
                    <a:pt x="13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4976813" y="3376613"/>
              <a:ext cx="1322387" cy="520700"/>
            </a:xfrm>
            <a:custGeom>
              <a:avLst/>
              <a:gdLst>
                <a:gd name="T0" fmla="*/ 0 w 769"/>
                <a:gd name="T1" fmla="*/ 119 h 328"/>
                <a:gd name="T2" fmla="*/ 92 w 769"/>
                <a:gd name="T3" fmla="*/ 81 h 328"/>
                <a:gd name="T4" fmla="*/ 180 w 769"/>
                <a:gd name="T5" fmla="*/ 51 h 328"/>
                <a:gd name="T6" fmla="*/ 261 w 769"/>
                <a:gd name="T7" fmla="*/ 28 h 328"/>
                <a:gd name="T8" fmla="*/ 335 w 769"/>
                <a:gd name="T9" fmla="*/ 13 h 328"/>
                <a:gd name="T10" fmla="*/ 405 w 769"/>
                <a:gd name="T11" fmla="*/ 3 h 328"/>
                <a:gd name="T12" fmla="*/ 467 w 769"/>
                <a:gd name="T13" fmla="*/ 0 h 328"/>
                <a:gd name="T14" fmla="*/ 525 w 769"/>
                <a:gd name="T15" fmla="*/ 1 h 328"/>
                <a:gd name="T16" fmla="*/ 576 w 769"/>
                <a:gd name="T17" fmla="*/ 8 h 328"/>
                <a:gd name="T18" fmla="*/ 620 w 769"/>
                <a:gd name="T19" fmla="*/ 19 h 328"/>
                <a:gd name="T20" fmla="*/ 660 w 769"/>
                <a:gd name="T21" fmla="*/ 32 h 328"/>
                <a:gd name="T22" fmla="*/ 693 w 769"/>
                <a:gd name="T23" fmla="*/ 51 h 328"/>
                <a:gd name="T24" fmla="*/ 720 w 769"/>
                <a:gd name="T25" fmla="*/ 71 h 328"/>
                <a:gd name="T26" fmla="*/ 741 w 769"/>
                <a:gd name="T27" fmla="*/ 93 h 328"/>
                <a:gd name="T28" fmla="*/ 756 w 769"/>
                <a:gd name="T29" fmla="*/ 117 h 328"/>
                <a:gd name="T30" fmla="*/ 765 w 769"/>
                <a:gd name="T31" fmla="*/ 141 h 328"/>
                <a:gd name="T32" fmla="*/ 768 w 769"/>
                <a:gd name="T33" fmla="*/ 167 h 328"/>
                <a:gd name="T34" fmla="*/ 765 w 769"/>
                <a:gd name="T35" fmla="*/ 192 h 328"/>
                <a:gd name="T36" fmla="*/ 756 w 769"/>
                <a:gd name="T37" fmla="*/ 217 h 328"/>
                <a:gd name="T38" fmla="*/ 741 w 769"/>
                <a:gd name="T39" fmla="*/ 240 h 328"/>
                <a:gd name="T40" fmla="*/ 720 w 769"/>
                <a:gd name="T41" fmla="*/ 261 h 328"/>
                <a:gd name="T42" fmla="*/ 694 w 769"/>
                <a:gd name="T43" fmla="*/ 281 h 328"/>
                <a:gd name="T44" fmla="*/ 661 w 769"/>
                <a:gd name="T45" fmla="*/ 299 h 328"/>
                <a:gd name="T46" fmla="*/ 621 w 769"/>
                <a:gd name="T47" fmla="*/ 311 h 328"/>
                <a:gd name="T48" fmla="*/ 576 w 769"/>
                <a:gd name="T49" fmla="*/ 321 h 328"/>
                <a:gd name="T50" fmla="*/ 525 w 769"/>
                <a:gd name="T51" fmla="*/ 326 h 328"/>
                <a:gd name="T52" fmla="*/ 468 w 769"/>
                <a:gd name="T53" fmla="*/ 327 h 328"/>
                <a:gd name="T54" fmla="*/ 405 w 769"/>
                <a:gd name="T55" fmla="*/ 322 h 328"/>
                <a:gd name="T56" fmla="*/ 336 w 769"/>
                <a:gd name="T57" fmla="*/ 311 h 328"/>
                <a:gd name="T58" fmla="*/ 261 w 769"/>
                <a:gd name="T59" fmla="*/ 294 h 328"/>
                <a:gd name="T60" fmla="*/ 180 w 769"/>
                <a:gd name="T61" fmla="*/ 270 h 328"/>
                <a:gd name="T62" fmla="*/ 92 w 769"/>
                <a:gd name="T63" fmla="*/ 238 h 328"/>
                <a:gd name="T64" fmla="*/ 0 w 769"/>
                <a:gd name="T65" fmla="*/ 197 h 328"/>
                <a:gd name="T66" fmla="*/ 0 w 769"/>
                <a:gd name="T67" fmla="*/ 119 h 3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9"/>
                <a:gd name="T103" fmla="*/ 0 h 328"/>
                <a:gd name="T104" fmla="*/ 769 w 769"/>
                <a:gd name="T105" fmla="*/ 328 h 3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9" h="328">
                  <a:moveTo>
                    <a:pt x="0" y="119"/>
                  </a:moveTo>
                  <a:lnTo>
                    <a:pt x="92" y="81"/>
                  </a:lnTo>
                  <a:lnTo>
                    <a:pt x="180" y="51"/>
                  </a:lnTo>
                  <a:lnTo>
                    <a:pt x="261" y="28"/>
                  </a:lnTo>
                  <a:lnTo>
                    <a:pt x="335" y="13"/>
                  </a:lnTo>
                  <a:lnTo>
                    <a:pt x="405" y="3"/>
                  </a:lnTo>
                  <a:lnTo>
                    <a:pt x="467" y="0"/>
                  </a:lnTo>
                  <a:lnTo>
                    <a:pt x="525" y="1"/>
                  </a:lnTo>
                  <a:lnTo>
                    <a:pt x="576" y="8"/>
                  </a:lnTo>
                  <a:lnTo>
                    <a:pt x="620" y="19"/>
                  </a:lnTo>
                  <a:lnTo>
                    <a:pt x="660" y="32"/>
                  </a:lnTo>
                  <a:lnTo>
                    <a:pt x="693" y="51"/>
                  </a:lnTo>
                  <a:lnTo>
                    <a:pt x="720" y="71"/>
                  </a:lnTo>
                  <a:lnTo>
                    <a:pt x="741" y="93"/>
                  </a:lnTo>
                  <a:lnTo>
                    <a:pt x="756" y="117"/>
                  </a:lnTo>
                  <a:lnTo>
                    <a:pt x="765" y="141"/>
                  </a:lnTo>
                  <a:lnTo>
                    <a:pt x="768" y="167"/>
                  </a:lnTo>
                  <a:lnTo>
                    <a:pt x="765" y="192"/>
                  </a:lnTo>
                  <a:lnTo>
                    <a:pt x="756" y="217"/>
                  </a:lnTo>
                  <a:lnTo>
                    <a:pt x="741" y="240"/>
                  </a:lnTo>
                  <a:lnTo>
                    <a:pt x="720" y="261"/>
                  </a:lnTo>
                  <a:lnTo>
                    <a:pt x="694" y="281"/>
                  </a:lnTo>
                  <a:lnTo>
                    <a:pt x="661" y="299"/>
                  </a:lnTo>
                  <a:lnTo>
                    <a:pt x="621" y="311"/>
                  </a:lnTo>
                  <a:lnTo>
                    <a:pt x="576" y="321"/>
                  </a:lnTo>
                  <a:lnTo>
                    <a:pt x="525" y="326"/>
                  </a:lnTo>
                  <a:lnTo>
                    <a:pt x="468" y="327"/>
                  </a:lnTo>
                  <a:lnTo>
                    <a:pt x="405" y="322"/>
                  </a:lnTo>
                  <a:lnTo>
                    <a:pt x="336" y="311"/>
                  </a:lnTo>
                  <a:lnTo>
                    <a:pt x="261" y="294"/>
                  </a:lnTo>
                  <a:lnTo>
                    <a:pt x="180" y="270"/>
                  </a:lnTo>
                  <a:lnTo>
                    <a:pt x="92" y="238"/>
                  </a:lnTo>
                  <a:lnTo>
                    <a:pt x="0" y="197"/>
                  </a:lnTo>
                  <a:lnTo>
                    <a:pt x="0" y="11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4976813" y="3376613"/>
              <a:ext cx="1333500" cy="530225"/>
            </a:xfrm>
            <a:custGeom>
              <a:avLst/>
              <a:gdLst>
                <a:gd name="T0" fmla="*/ 0 w 775"/>
                <a:gd name="T1" fmla="*/ 121 h 334"/>
                <a:gd name="T2" fmla="*/ 93 w 775"/>
                <a:gd name="T3" fmla="*/ 82 h 334"/>
                <a:gd name="T4" fmla="*/ 181 w 775"/>
                <a:gd name="T5" fmla="*/ 52 h 334"/>
                <a:gd name="T6" fmla="*/ 263 w 775"/>
                <a:gd name="T7" fmla="*/ 29 h 334"/>
                <a:gd name="T8" fmla="*/ 338 w 775"/>
                <a:gd name="T9" fmla="*/ 13 h 334"/>
                <a:gd name="T10" fmla="*/ 408 w 775"/>
                <a:gd name="T11" fmla="*/ 3 h 334"/>
                <a:gd name="T12" fmla="*/ 471 w 775"/>
                <a:gd name="T13" fmla="*/ 0 h 334"/>
                <a:gd name="T14" fmla="*/ 529 w 775"/>
                <a:gd name="T15" fmla="*/ 1 h 334"/>
                <a:gd name="T16" fmla="*/ 580 w 775"/>
                <a:gd name="T17" fmla="*/ 8 h 334"/>
                <a:gd name="T18" fmla="*/ 625 w 775"/>
                <a:gd name="T19" fmla="*/ 19 h 334"/>
                <a:gd name="T20" fmla="*/ 665 w 775"/>
                <a:gd name="T21" fmla="*/ 33 h 334"/>
                <a:gd name="T22" fmla="*/ 698 w 775"/>
                <a:gd name="T23" fmla="*/ 52 h 334"/>
                <a:gd name="T24" fmla="*/ 726 w 775"/>
                <a:gd name="T25" fmla="*/ 72 h 334"/>
                <a:gd name="T26" fmla="*/ 747 w 775"/>
                <a:gd name="T27" fmla="*/ 95 h 334"/>
                <a:gd name="T28" fmla="*/ 762 w 775"/>
                <a:gd name="T29" fmla="*/ 119 h 334"/>
                <a:gd name="T30" fmla="*/ 771 w 775"/>
                <a:gd name="T31" fmla="*/ 144 h 334"/>
                <a:gd name="T32" fmla="*/ 774 w 775"/>
                <a:gd name="T33" fmla="*/ 170 h 334"/>
                <a:gd name="T34" fmla="*/ 771 w 775"/>
                <a:gd name="T35" fmla="*/ 196 h 334"/>
                <a:gd name="T36" fmla="*/ 762 w 775"/>
                <a:gd name="T37" fmla="*/ 221 h 334"/>
                <a:gd name="T38" fmla="*/ 747 w 775"/>
                <a:gd name="T39" fmla="*/ 244 h 334"/>
                <a:gd name="T40" fmla="*/ 726 w 775"/>
                <a:gd name="T41" fmla="*/ 266 h 334"/>
                <a:gd name="T42" fmla="*/ 699 w 775"/>
                <a:gd name="T43" fmla="*/ 286 h 334"/>
                <a:gd name="T44" fmla="*/ 666 w 775"/>
                <a:gd name="T45" fmla="*/ 304 h 334"/>
                <a:gd name="T46" fmla="*/ 626 w 775"/>
                <a:gd name="T47" fmla="*/ 317 h 334"/>
                <a:gd name="T48" fmla="*/ 581 w 775"/>
                <a:gd name="T49" fmla="*/ 327 h 334"/>
                <a:gd name="T50" fmla="*/ 529 w 775"/>
                <a:gd name="T51" fmla="*/ 332 h 334"/>
                <a:gd name="T52" fmla="*/ 472 w 775"/>
                <a:gd name="T53" fmla="*/ 333 h 334"/>
                <a:gd name="T54" fmla="*/ 408 w 775"/>
                <a:gd name="T55" fmla="*/ 328 h 334"/>
                <a:gd name="T56" fmla="*/ 339 w 775"/>
                <a:gd name="T57" fmla="*/ 317 h 334"/>
                <a:gd name="T58" fmla="*/ 263 w 775"/>
                <a:gd name="T59" fmla="*/ 299 h 334"/>
                <a:gd name="T60" fmla="*/ 181 w 775"/>
                <a:gd name="T61" fmla="*/ 275 h 334"/>
                <a:gd name="T62" fmla="*/ 93 w 775"/>
                <a:gd name="T63" fmla="*/ 242 h 334"/>
                <a:gd name="T64" fmla="*/ 0 w 775"/>
                <a:gd name="T65" fmla="*/ 201 h 334"/>
                <a:gd name="T66" fmla="*/ 0 w 775"/>
                <a:gd name="T67" fmla="*/ 121 h 3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5"/>
                <a:gd name="T103" fmla="*/ 0 h 334"/>
                <a:gd name="T104" fmla="*/ 775 w 775"/>
                <a:gd name="T105" fmla="*/ 334 h 3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5" h="334">
                  <a:moveTo>
                    <a:pt x="0" y="121"/>
                  </a:moveTo>
                  <a:lnTo>
                    <a:pt x="93" y="82"/>
                  </a:lnTo>
                  <a:lnTo>
                    <a:pt x="181" y="52"/>
                  </a:lnTo>
                  <a:lnTo>
                    <a:pt x="263" y="29"/>
                  </a:lnTo>
                  <a:lnTo>
                    <a:pt x="338" y="13"/>
                  </a:lnTo>
                  <a:lnTo>
                    <a:pt x="408" y="3"/>
                  </a:lnTo>
                  <a:lnTo>
                    <a:pt x="471" y="0"/>
                  </a:lnTo>
                  <a:lnTo>
                    <a:pt x="529" y="1"/>
                  </a:lnTo>
                  <a:lnTo>
                    <a:pt x="580" y="8"/>
                  </a:lnTo>
                  <a:lnTo>
                    <a:pt x="625" y="19"/>
                  </a:lnTo>
                  <a:lnTo>
                    <a:pt x="665" y="33"/>
                  </a:lnTo>
                  <a:lnTo>
                    <a:pt x="698" y="52"/>
                  </a:lnTo>
                  <a:lnTo>
                    <a:pt x="726" y="72"/>
                  </a:lnTo>
                  <a:lnTo>
                    <a:pt x="747" y="95"/>
                  </a:lnTo>
                  <a:lnTo>
                    <a:pt x="762" y="119"/>
                  </a:lnTo>
                  <a:lnTo>
                    <a:pt x="771" y="144"/>
                  </a:lnTo>
                  <a:lnTo>
                    <a:pt x="774" y="170"/>
                  </a:lnTo>
                  <a:lnTo>
                    <a:pt x="771" y="196"/>
                  </a:lnTo>
                  <a:lnTo>
                    <a:pt x="762" y="221"/>
                  </a:lnTo>
                  <a:lnTo>
                    <a:pt x="747" y="244"/>
                  </a:lnTo>
                  <a:lnTo>
                    <a:pt x="726" y="266"/>
                  </a:lnTo>
                  <a:lnTo>
                    <a:pt x="699" y="286"/>
                  </a:lnTo>
                  <a:lnTo>
                    <a:pt x="666" y="304"/>
                  </a:lnTo>
                  <a:lnTo>
                    <a:pt x="626" y="317"/>
                  </a:lnTo>
                  <a:lnTo>
                    <a:pt x="581" y="327"/>
                  </a:lnTo>
                  <a:lnTo>
                    <a:pt x="529" y="332"/>
                  </a:lnTo>
                  <a:lnTo>
                    <a:pt x="472" y="333"/>
                  </a:lnTo>
                  <a:lnTo>
                    <a:pt x="408" y="328"/>
                  </a:lnTo>
                  <a:lnTo>
                    <a:pt x="339" y="317"/>
                  </a:lnTo>
                  <a:lnTo>
                    <a:pt x="263" y="299"/>
                  </a:lnTo>
                  <a:lnTo>
                    <a:pt x="181" y="275"/>
                  </a:lnTo>
                  <a:lnTo>
                    <a:pt x="93" y="242"/>
                  </a:lnTo>
                  <a:lnTo>
                    <a:pt x="0" y="201"/>
                  </a:lnTo>
                  <a:lnTo>
                    <a:pt x="0" y="121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3317875" y="3368675"/>
              <a:ext cx="1323975" cy="522288"/>
            </a:xfrm>
            <a:custGeom>
              <a:avLst/>
              <a:gdLst>
                <a:gd name="T0" fmla="*/ 769 w 770"/>
                <a:gd name="T1" fmla="*/ 209 h 329"/>
                <a:gd name="T2" fmla="*/ 676 w 770"/>
                <a:gd name="T3" fmla="*/ 246 h 329"/>
                <a:gd name="T4" fmla="*/ 588 w 770"/>
                <a:gd name="T5" fmla="*/ 277 h 329"/>
                <a:gd name="T6" fmla="*/ 508 w 770"/>
                <a:gd name="T7" fmla="*/ 300 h 329"/>
                <a:gd name="T8" fmla="*/ 433 w 770"/>
                <a:gd name="T9" fmla="*/ 315 h 329"/>
                <a:gd name="T10" fmla="*/ 363 w 770"/>
                <a:gd name="T11" fmla="*/ 324 h 329"/>
                <a:gd name="T12" fmla="*/ 301 w 770"/>
                <a:gd name="T13" fmla="*/ 328 h 329"/>
                <a:gd name="T14" fmla="*/ 243 w 770"/>
                <a:gd name="T15" fmla="*/ 325 h 329"/>
                <a:gd name="T16" fmla="*/ 192 w 770"/>
                <a:gd name="T17" fmla="*/ 319 h 329"/>
                <a:gd name="T18" fmla="*/ 148 w 770"/>
                <a:gd name="T19" fmla="*/ 308 h 329"/>
                <a:gd name="T20" fmla="*/ 108 w 770"/>
                <a:gd name="T21" fmla="*/ 294 h 329"/>
                <a:gd name="T22" fmla="*/ 75 w 770"/>
                <a:gd name="T23" fmla="*/ 276 h 329"/>
                <a:gd name="T24" fmla="*/ 48 w 770"/>
                <a:gd name="T25" fmla="*/ 256 h 329"/>
                <a:gd name="T26" fmla="*/ 27 w 770"/>
                <a:gd name="T27" fmla="*/ 234 h 329"/>
                <a:gd name="T28" fmla="*/ 12 w 770"/>
                <a:gd name="T29" fmla="*/ 210 h 329"/>
                <a:gd name="T30" fmla="*/ 3 w 770"/>
                <a:gd name="T31" fmla="*/ 186 h 329"/>
                <a:gd name="T32" fmla="*/ 0 w 770"/>
                <a:gd name="T33" fmla="*/ 160 h 329"/>
                <a:gd name="T34" fmla="*/ 3 w 770"/>
                <a:gd name="T35" fmla="*/ 135 h 329"/>
                <a:gd name="T36" fmla="*/ 12 w 770"/>
                <a:gd name="T37" fmla="*/ 110 h 329"/>
                <a:gd name="T38" fmla="*/ 27 w 770"/>
                <a:gd name="T39" fmla="*/ 87 h 329"/>
                <a:gd name="T40" fmla="*/ 48 w 770"/>
                <a:gd name="T41" fmla="*/ 66 h 329"/>
                <a:gd name="T42" fmla="*/ 74 w 770"/>
                <a:gd name="T43" fmla="*/ 46 h 329"/>
                <a:gd name="T44" fmla="*/ 107 w 770"/>
                <a:gd name="T45" fmla="*/ 28 h 329"/>
                <a:gd name="T46" fmla="*/ 147 w 770"/>
                <a:gd name="T47" fmla="*/ 16 h 329"/>
                <a:gd name="T48" fmla="*/ 192 w 770"/>
                <a:gd name="T49" fmla="*/ 6 h 329"/>
                <a:gd name="T50" fmla="*/ 243 w 770"/>
                <a:gd name="T51" fmla="*/ 0 h 329"/>
                <a:gd name="T52" fmla="*/ 300 w 770"/>
                <a:gd name="T53" fmla="*/ 0 h 329"/>
                <a:gd name="T54" fmla="*/ 363 w 770"/>
                <a:gd name="T55" fmla="*/ 5 h 329"/>
                <a:gd name="T56" fmla="*/ 432 w 770"/>
                <a:gd name="T57" fmla="*/ 16 h 329"/>
                <a:gd name="T58" fmla="*/ 507 w 770"/>
                <a:gd name="T59" fmla="*/ 33 h 329"/>
                <a:gd name="T60" fmla="*/ 588 w 770"/>
                <a:gd name="T61" fmla="*/ 57 h 329"/>
                <a:gd name="T62" fmla="*/ 676 w 770"/>
                <a:gd name="T63" fmla="*/ 89 h 329"/>
                <a:gd name="T64" fmla="*/ 769 w 770"/>
                <a:gd name="T65" fmla="*/ 130 h 329"/>
                <a:gd name="T66" fmla="*/ 769 w 770"/>
                <a:gd name="T67" fmla="*/ 209 h 3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0"/>
                <a:gd name="T103" fmla="*/ 0 h 329"/>
                <a:gd name="T104" fmla="*/ 770 w 770"/>
                <a:gd name="T105" fmla="*/ 329 h 3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0" h="329">
                  <a:moveTo>
                    <a:pt x="769" y="209"/>
                  </a:moveTo>
                  <a:lnTo>
                    <a:pt x="676" y="246"/>
                  </a:lnTo>
                  <a:lnTo>
                    <a:pt x="588" y="277"/>
                  </a:lnTo>
                  <a:lnTo>
                    <a:pt x="508" y="300"/>
                  </a:lnTo>
                  <a:lnTo>
                    <a:pt x="433" y="315"/>
                  </a:lnTo>
                  <a:lnTo>
                    <a:pt x="363" y="324"/>
                  </a:lnTo>
                  <a:lnTo>
                    <a:pt x="301" y="328"/>
                  </a:lnTo>
                  <a:lnTo>
                    <a:pt x="243" y="325"/>
                  </a:lnTo>
                  <a:lnTo>
                    <a:pt x="192" y="319"/>
                  </a:lnTo>
                  <a:lnTo>
                    <a:pt x="148" y="308"/>
                  </a:lnTo>
                  <a:lnTo>
                    <a:pt x="108" y="294"/>
                  </a:lnTo>
                  <a:lnTo>
                    <a:pt x="75" y="276"/>
                  </a:lnTo>
                  <a:lnTo>
                    <a:pt x="48" y="256"/>
                  </a:lnTo>
                  <a:lnTo>
                    <a:pt x="27" y="234"/>
                  </a:lnTo>
                  <a:lnTo>
                    <a:pt x="12" y="210"/>
                  </a:lnTo>
                  <a:lnTo>
                    <a:pt x="3" y="186"/>
                  </a:lnTo>
                  <a:lnTo>
                    <a:pt x="0" y="160"/>
                  </a:lnTo>
                  <a:lnTo>
                    <a:pt x="3" y="135"/>
                  </a:lnTo>
                  <a:lnTo>
                    <a:pt x="12" y="110"/>
                  </a:lnTo>
                  <a:lnTo>
                    <a:pt x="27" y="87"/>
                  </a:lnTo>
                  <a:lnTo>
                    <a:pt x="48" y="66"/>
                  </a:lnTo>
                  <a:lnTo>
                    <a:pt x="74" y="46"/>
                  </a:lnTo>
                  <a:lnTo>
                    <a:pt x="107" y="28"/>
                  </a:lnTo>
                  <a:lnTo>
                    <a:pt x="147" y="16"/>
                  </a:lnTo>
                  <a:lnTo>
                    <a:pt x="192" y="6"/>
                  </a:lnTo>
                  <a:lnTo>
                    <a:pt x="243" y="0"/>
                  </a:lnTo>
                  <a:lnTo>
                    <a:pt x="300" y="0"/>
                  </a:lnTo>
                  <a:lnTo>
                    <a:pt x="363" y="5"/>
                  </a:lnTo>
                  <a:lnTo>
                    <a:pt x="432" y="16"/>
                  </a:lnTo>
                  <a:lnTo>
                    <a:pt x="507" y="33"/>
                  </a:lnTo>
                  <a:lnTo>
                    <a:pt x="588" y="57"/>
                  </a:lnTo>
                  <a:lnTo>
                    <a:pt x="676" y="89"/>
                  </a:lnTo>
                  <a:lnTo>
                    <a:pt x="769" y="130"/>
                  </a:lnTo>
                  <a:lnTo>
                    <a:pt x="769" y="20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3317875" y="3368675"/>
              <a:ext cx="1335088" cy="531813"/>
            </a:xfrm>
            <a:custGeom>
              <a:avLst/>
              <a:gdLst>
                <a:gd name="T0" fmla="*/ 775 w 776"/>
                <a:gd name="T1" fmla="*/ 213 h 335"/>
                <a:gd name="T2" fmla="*/ 681 w 776"/>
                <a:gd name="T3" fmla="*/ 251 h 335"/>
                <a:gd name="T4" fmla="*/ 593 w 776"/>
                <a:gd name="T5" fmla="*/ 282 h 335"/>
                <a:gd name="T6" fmla="*/ 512 w 776"/>
                <a:gd name="T7" fmla="*/ 305 h 335"/>
                <a:gd name="T8" fmla="*/ 436 w 776"/>
                <a:gd name="T9" fmla="*/ 321 h 335"/>
                <a:gd name="T10" fmla="*/ 366 w 776"/>
                <a:gd name="T11" fmla="*/ 330 h 335"/>
                <a:gd name="T12" fmla="*/ 303 w 776"/>
                <a:gd name="T13" fmla="*/ 334 h 335"/>
                <a:gd name="T14" fmla="*/ 245 w 776"/>
                <a:gd name="T15" fmla="*/ 331 h 335"/>
                <a:gd name="T16" fmla="*/ 194 w 776"/>
                <a:gd name="T17" fmla="*/ 325 h 335"/>
                <a:gd name="T18" fmla="*/ 149 w 776"/>
                <a:gd name="T19" fmla="*/ 314 h 335"/>
                <a:gd name="T20" fmla="*/ 109 w 776"/>
                <a:gd name="T21" fmla="*/ 299 h 335"/>
                <a:gd name="T22" fmla="*/ 76 w 776"/>
                <a:gd name="T23" fmla="*/ 281 h 335"/>
                <a:gd name="T24" fmla="*/ 48 w 776"/>
                <a:gd name="T25" fmla="*/ 261 h 335"/>
                <a:gd name="T26" fmla="*/ 27 w 776"/>
                <a:gd name="T27" fmla="*/ 238 h 335"/>
                <a:gd name="T28" fmla="*/ 12 w 776"/>
                <a:gd name="T29" fmla="*/ 214 h 335"/>
                <a:gd name="T30" fmla="*/ 3 w 776"/>
                <a:gd name="T31" fmla="*/ 189 h 335"/>
                <a:gd name="T32" fmla="*/ 0 w 776"/>
                <a:gd name="T33" fmla="*/ 163 h 335"/>
                <a:gd name="T34" fmla="*/ 3 w 776"/>
                <a:gd name="T35" fmla="*/ 137 h 335"/>
                <a:gd name="T36" fmla="*/ 12 w 776"/>
                <a:gd name="T37" fmla="*/ 112 h 335"/>
                <a:gd name="T38" fmla="*/ 27 w 776"/>
                <a:gd name="T39" fmla="*/ 89 h 335"/>
                <a:gd name="T40" fmla="*/ 48 w 776"/>
                <a:gd name="T41" fmla="*/ 67 h 335"/>
                <a:gd name="T42" fmla="*/ 75 w 776"/>
                <a:gd name="T43" fmla="*/ 47 h 335"/>
                <a:gd name="T44" fmla="*/ 108 w 776"/>
                <a:gd name="T45" fmla="*/ 29 h 335"/>
                <a:gd name="T46" fmla="*/ 148 w 776"/>
                <a:gd name="T47" fmla="*/ 16 h 335"/>
                <a:gd name="T48" fmla="*/ 194 w 776"/>
                <a:gd name="T49" fmla="*/ 6 h 335"/>
                <a:gd name="T50" fmla="*/ 245 w 776"/>
                <a:gd name="T51" fmla="*/ 0 h 335"/>
                <a:gd name="T52" fmla="*/ 302 w 776"/>
                <a:gd name="T53" fmla="*/ 0 h 335"/>
                <a:gd name="T54" fmla="*/ 366 w 776"/>
                <a:gd name="T55" fmla="*/ 5 h 335"/>
                <a:gd name="T56" fmla="*/ 435 w 776"/>
                <a:gd name="T57" fmla="*/ 16 h 335"/>
                <a:gd name="T58" fmla="*/ 511 w 776"/>
                <a:gd name="T59" fmla="*/ 34 h 335"/>
                <a:gd name="T60" fmla="*/ 593 w 776"/>
                <a:gd name="T61" fmla="*/ 58 h 335"/>
                <a:gd name="T62" fmla="*/ 681 w 776"/>
                <a:gd name="T63" fmla="*/ 91 h 335"/>
                <a:gd name="T64" fmla="*/ 775 w 776"/>
                <a:gd name="T65" fmla="*/ 132 h 335"/>
                <a:gd name="T66" fmla="*/ 775 w 776"/>
                <a:gd name="T67" fmla="*/ 213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6"/>
                <a:gd name="T103" fmla="*/ 0 h 335"/>
                <a:gd name="T104" fmla="*/ 776 w 776"/>
                <a:gd name="T105" fmla="*/ 335 h 3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6" h="335">
                  <a:moveTo>
                    <a:pt x="775" y="213"/>
                  </a:moveTo>
                  <a:lnTo>
                    <a:pt x="681" y="251"/>
                  </a:lnTo>
                  <a:lnTo>
                    <a:pt x="593" y="282"/>
                  </a:lnTo>
                  <a:lnTo>
                    <a:pt x="512" y="305"/>
                  </a:lnTo>
                  <a:lnTo>
                    <a:pt x="436" y="321"/>
                  </a:lnTo>
                  <a:lnTo>
                    <a:pt x="366" y="330"/>
                  </a:lnTo>
                  <a:lnTo>
                    <a:pt x="303" y="334"/>
                  </a:lnTo>
                  <a:lnTo>
                    <a:pt x="245" y="331"/>
                  </a:lnTo>
                  <a:lnTo>
                    <a:pt x="194" y="325"/>
                  </a:lnTo>
                  <a:lnTo>
                    <a:pt x="149" y="314"/>
                  </a:lnTo>
                  <a:lnTo>
                    <a:pt x="109" y="299"/>
                  </a:lnTo>
                  <a:lnTo>
                    <a:pt x="76" y="281"/>
                  </a:lnTo>
                  <a:lnTo>
                    <a:pt x="48" y="261"/>
                  </a:lnTo>
                  <a:lnTo>
                    <a:pt x="27" y="238"/>
                  </a:lnTo>
                  <a:lnTo>
                    <a:pt x="12" y="214"/>
                  </a:lnTo>
                  <a:lnTo>
                    <a:pt x="3" y="189"/>
                  </a:lnTo>
                  <a:lnTo>
                    <a:pt x="0" y="163"/>
                  </a:lnTo>
                  <a:lnTo>
                    <a:pt x="3" y="137"/>
                  </a:lnTo>
                  <a:lnTo>
                    <a:pt x="12" y="112"/>
                  </a:lnTo>
                  <a:lnTo>
                    <a:pt x="27" y="89"/>
                  </a:lnTo>
                  <a:lnTo>
                    <a:pt x="48" y="67"/>
                  </a:lnTo>
                  <a:lnTo>
                    <a:pt x="75" y="47"/>
                  </a:lnTo>
                  <a:lnTo>
                    <a:pt x="108" y="29"/>
                  </a:lnTo>
                  <a:lnTo>
                    <a:pt x="148" y="16"/>
                  </a:lnTo>
                  <a:lnTo>
                    <a:pt x="194" y="6"/>
                  </a:lnTo>
                  <a:lnTo>
                    <a:pt x="245" y="0"/>
                  </a:lnTo>
                  <a:lnTo>
                    <a:pt x="302" y="0"/>
                  </a:lnTo>
                  <a:lnTo>
                    <a:pt x="366" y="5"/>
                  </a:lnTo>
                  <a:lnTo>
                    <a:pt x="435" y="16"/>
                  </a:lnTo>
                  <a:lnTo>
                    <a:pt x="511" y="34"/>
                  </a:lnTo>
                  <a:lnTo>
                    <a:pt x="593" y="58"/>
                  </a:lnTo>
                  <a:lnTo>
                    <a:pt x="681" y="91"/>
                  </a:lnTo>
                  <a:lnTo>
                    <a:pt x="775" y="132"/>
                  </a:lnTo>
                  <a:lnTo>
                    <a:pt x="775" y="213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3713163" y="2600325"/>
              <a:ext cx="1031875" cy="971550"/>
            </a:xfrm>
            <a:custGeom>
              <a:avLst/>
              <a:gdLst>
                <a:gd name="T0" fmla="*/ 542 w 600"/>
                <a:gd name="T1" fmla="*/ 611 h 612"/>
                <a:gd name="T2" fmla="*/ 449 w 600"/>
                <a:gd name="T3" fmla="*/ 572 h 612"/>
                <a:gd name="T4" fmla="*/ 366 w 600"/>
                <a:gd name="T5" fmla="*/ 533 h 612"/>
                <a:gd name="T6" fmla="*/ 294 w 600"/>
                <a:gd name="T7" fmla="*/ 491 h 612"/>
                <a:gd name="T8" fmla="*/ 230 w 600"/>
                <a:gd name="T9" fmla="*/ 450 h 612"/>
                <a:gd name="T10" fmla="*/ 174 w 600"/>
                <a:gd name="T11" fmla="*/ 407 h 612"/>
                <a:gd name="T12" fmla="*/ 128 w 600"/>
                <a:gd name="T13" fmla="*/ 365 h 612"/>
                <a:gd name="T14" fmla="*/ 88 w 600"/>
                <a:gd name="T15" fmla="*/ 324 h 612"/>
                <a:gd name="T16" fmla="*/ 57 w 600"/>
                <a:gd name="T17" fmla="*/ 283 h 612"/>
                <a:gd name="T18" fmla="*/ 33 w 600"/>
                <a:gd name="T19" fmla="*/ 244 h 612"/>
                <a:gd name="T20" fmla="*/ 16 w 600"/>
                <a:gd name="T21" fmla="*/ 206 h 612"/>
                <a:gd name="T22" fmla="*/ 5 w 600"/>
                <a:gd name="T23" fmla="*/ 170 h 612"/>
                <a:gd name="T24" fmla="*/ 0 w 600"/>
                <a:gd name="T25" fmla="*/ 137 h 612"/>
                <a:gd name="T26" fmla="*/ 1 w 600"/>
                <a:gd name="T27" fmla="*/ 106 h 612"/>
                <a:gd name="T28" fmla="*/ 8 w 600"/>
                <a:gd name="T29" fmla="*/ 78 h 612"/>
                <a:gd name="T30" fmla="*/ 19 w 600"/>
                <a:gd name="T31" fmla="*/ 54 h 612"/>
                <a:gd name="T32" fmla="*/ 35 w 600"/>
                <a:gd name="T33" fmla="*/ 35 h 612"/>
                <a:gd name="T34" fmla="*/ 54 w 600"/>
                <a:gd name="T35" fmla="*/ 19 h 612"/>
                <a:gd name="T36" fmla="*/ 78 w 600"/>
                <a:gd name="T37" fmla="*/ 7 h 612"/>
                <a:gd name="T38" fmla="*/ 105 w 600"/>
                <a:gd name="T39" fmla="*/ 1 h 612"/>
                <a:gd name="T40" fmla="*/ 136 w 600"/>
                <a:gd name="T41" fmla="*/ 0 h 612"/>
                <a:gd name="T42" fmla="*/ 168 w 600"/>
                <a:gd name="T43" fmla="*/ 6 h 612"/>
                <a:gd name="T44" fmla="*/ 204 w 600"/>
                <a:gd name="T45" fmla="*/ 17 h 612"/>
                <a:gd name="T46" fmla="*/ 242 w 600"/>
                <a:gd name="T47" fmla="*/ 35 h 612"/>
                <a:gd name="T48" fmla="*/ 280 w 600"/>
                <a:gd name="T49" fmla="*/ 59 h 612"/>
                <a:gd name="T50" fmla="*/ 320 w 600"/>
                <a:gd name="T51" fmla="*/ 92 h 612"/>
                <a:gd name="T52" fmla="*/ 360 w 600"/>
                <a:gd name="T53" fmla="*/ 132 h 612"/>
                <a:gd name="T54" fmla="*/ 401 w 600"/>
                <a:gd name="T55" fmla="*/ 180 h 612"/>
                <a:gd name="T56" fmla="*/ 443 w 600"/>
                <a:gd name="T57" fmla="*/ 237 h 612"/>
                <a:gd name="T58" fmla="*/ 482 w 600"/>
                <a:gd name="T59" fmla="*/ 302 h 612"/>
                <a:gd name="T60" fmla="*/ 523 w 600"/>
                <a:gd name="T61" fmla="*/ 376 h 612"/>
                <a:gd name="T62" fmla="*/ 561 w 600"/>
                <a:gd name="T63" fmla="*/ 460 h 612"/>
                <a:gd name="T64" fmla="*/ 599 w 600"/>
                <a:gd name="T65" fmla="*/ 556 h 612"/>
                <a:gd name="T66" fmla="*/ 542 w 600"/>
                <a:gd name="T67" fmla="*/ 611 h 6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0"/>
                <a:gd name="T103" fmla="*/ 0 h 612"/>
                <a:gd name="T104" fmla="*/ 600 w 600"/>
                <a:gd name="T105" fmla="*/ 612 h 6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0" h="612">
                  <a:moveTo>
                    <a:pt x="542" y="611"/>
                  </a:moveTo>
                  <a:lnTo>
                    <a:pt x="449" y="572"/>
                  </a:lnTo>
                  <a:lnTo>
                    <a:pt x="366" y="533"/>
                  </a:lnTo>
                  <a:lnTo>
                    <a:pt x="294" y="491"/>
                  </a:lnTo>
                  <a:lnTo>
                    <a:pt x="230" y="450"/>
                  </a:lnTo>
                  <a:lnTo>
                    <a:pt x="174" y="407"/>
                  </a:lnTo>
                  <a:lnTo>
                    <a:pt x="128" y="365"/>
                  </a:lnTo>
                  <a:lnTo>
                    <a:pt x="88" y="324"/>
                  </a:lnTo>
                  <a:lnTo>
                    <a:pt x="57" y="283"/>
                  </a:lnTo>
                  <a:lnTo>
                    <a:pt x="33" y="244"/>
                  </a:lnTo>
                  <a:lnTo>
                    <a:pt x="16" y="206"/>
                  </a:lnTo>
                  <a:lnTo>
                    <a:pt x="5" y="170"/>
                  </a:lnTo>
                  <a:lnTo>
                    <a:pt x="0" y="137"/>
                  </a:lnTo>
                  <a:lnTo>
                    <a:pt x="1" y="106"/>
                  </a:lnTo>
                  <a:lnTo>
                    <a:pt x="8" y="78"/>
                  </a:lnTo>
                  <a:lnTo>
                    <a:pt x="19" y="54"/>
                  </a:lnTo>
                  <a:lnTo>
                    <a:pt x="35" y="35"/>
                  </a:lnTo>
                  <a:lnTo>
                    <a:pt x="54" y="19"/>
                  </a:lnTo>
                  <a:lnTo>
                    <a:pt x="78" y="7"/>
                  </a:lnTo>
                  <a:lnTo>
                    <a:pt x="105" y="1"/>
                  </a:lnTo>
                  <a:lnTo>
                    <a:pt x="136" y="0"/>
                  </a:lnTo>
                  <a:lnTo>
                    <a:pt x="168" y="6"/>
                  </a:lnTo>
                  <a:lnTo>
                    <a:pt x="204" y="17"/>
                  </a:lnTo>
                  <a:lnTo>
                    <a:pt x="242" y="35"/>
                  </a:lnTo>
                  <a:lnTo>
                    <a:pt x="280" y="59"/>
                  </a:lnTo>
                  <a:lnTo>
                    <a:pt x="320" y="92"/>
                  </a:lnTo>
                  <a:lnTo>
                    <a:pt x="360" y="132"/>
                  </a:lnTo>
                  <a:lnTo>
                    <a:pt x="401" y="180"/>
                  </a:lnTo>
                  <a:lnTo>
                    <a:pt x="443" y="237"/>
                  </a:lnTo>
                  <a:lnTo>
                    <a:pt x="482" y="302"/>
                  </a:lnTo>
                  <a:lnTo>
                    <a:pt x="523" y="376"/>
                  </a:lnTo>
                  <a:lnTo>
                    <a:pt x="561" y="460"/>
                  </a:lnTo>
                  <a:lnTo>
                    <a:pt x="599" y="556"/>
                  </a:lnTo>
                  <a:lnTo>
                    <a:pt x="542" y="611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713163" y="2600325"/>
              <a:ext cx="1042987" cy="981075"/>
            </a:xfrm>
            <a:custGeom>
              <a:avLst/>
              <a:gdLst>
                <a:gd name="T0" fmla="*/ 547 w 606"/>
                <a:gd name="T1" fmla="*/ 617 h 618"/>
                <a:gd name="T2" fmla="*/ 454 w 606"/>
                <a:gd name="T3" fmla="*/ 578 h 618"/>
                <a:gd name="T4" fmla="*/ 370 w 606"/>
                <a:gd name="T5" fmla="*/ 538 h 618"/>
                <a:gd name="T6" fmla="*/ 297 w 606"/>
                <a:gd name="T7" fmla="*/ 496 h 618"/>
                <a:gd name="T8" fmla="*/ 232 w 606"/>
                <a:gd name="T9" fmla="*/ 454 h 618"/>
                <a:gd name="T10" fmla="*/ 176 w 606"/>
                <a:gd name="T11" fmla="*/ 411 h 618"/>
                <a:gd name="T12" fmla="*/ 129 w 606"/>
                <a:gd name="T13" fmla="*/ 369 h 618"/>
                <a:gd name="T14" fmla="*/ 89 w 606"/>
                <a:gd name="T15" fmla="*/ 327 h 618"/>
                <a:gd name="T16" fmla="*/ 58 w 606"/>
                <a:gd name="T17" fmla="*/ 286 h 618"/>
                <a:gd name="T18" fmla="*/ 33 w 606"/>
                <a:gd name="T19" fmla="*/ 246 h 618"/>
                <a:gd name="T20" fmla="*/ 16 w 606"/>
                <a:gd name="T21" fmla="*/ 208 h 618"/>
                <a:gd name="T22" fmla="*/ 5 w 606"/>
                <a:gd name="T23" fmla="*/ 172 h 618"/>
                <a:gd name="T24" fmla="*/ 0 w 606"/>
                <a:gd name="T25" fmla="*/ 138 h 618"/>
                <a:gd name="T26" fmla="*/ 1 w 606"/>
                <a:gd name="T27" fmla="*/ 107 h 618"/>
                <a:gd name="T28" fmla="*/ 8 w 606"/>
                <a:gd name="T29" fmla="*/ 79 h 618"/>
                <a:gd name="T30" fmla="*/ 19 w 606"/>
                <a:gd name="T31" fmla="*/ 55 h 618"/>
                <a:gd name="T32" fmla="*/ 35 w 606"/>
                <a:gd name="T33" fmla="*/ 35 h 618"/>
                <a:gd name="T34" fmla="*/ 55 w 606"/>
                <a:gd name="T35" fmla="*/ 19 h 618"/>
                <a:gd name="T36" fmla="*/ 79 w 606"/>
                <a:gd name="T37" fmla="*/ 7 h 618"/>
                <a:gd name="T38" fmla="*/ 106 w 606"/>
                <a:gd name="T39" fmla="*/ 1 h 618"/>
                <a:gd name="T40" fmla="*/ 137 w 606"/>
                <a:gd name="T41" fmla="*/ 0 h 618"/>
                <a:gd name="T42" fmla="*/ 170 w 606"/>
                <a:gd name="T43" fmla="*/ 6 h 618"/>
                <a:gd name="T44" fmla="*/ 206 w 606"/>
                <a:gd name="T45" fmla="*/ 17 h 618"/>
                <a:gd name="T46" fmla="*/ 244 w 606"/>
                <a:gd name="T47" fmla="*/ 35 h 618"/>
                <a:gd name="T48" fmla="*/ 283 w 606"/>
                <a:gd name="T49" fmla="*/ 60 h 618"/>
                <a:gd name="T50" fmla="*/ 323 w 606"/>
                <a:gd name="T51" fmla="*/ 93 h 618"/>
                <a:gd name="T52" fmla="*/ 364 w 606"/>
                <a:gd name="T53" fmla="*/ 133 h 618"/>
                <a:gd name="T54" fmla="*/ 405 w 606"/>
                <a:gd name="T55" fmla="*/ 182 h 618"/>
                <a:gd name="T56" fmla="*/ 447 w 606"/>
                <a:gd name="T57" fmla="*/ 239 h 618"/>
                <a:gd name="T58" fmla="*/ 487 w 606"/>
                <a:gd name="T59" fmla="*/ 305 h 618"/>
                <a:gd name="T60" fmla="*/ 528 w 606"/>
                <a:gd name="T61" fmla="*/ 380 h 618"/>
                <a:gd name="T62" fmla="*/ 567 w 606"/>
                <a:gd name="T63" fmla="*/ 465 h 618"/>
                <a:gd name="T64" fmla="*/ 605 w 606"/>
                <a:gd name="T65" fmla="*/ 561 h 618"/>
                <a:gd name="T66" fmla="*/ 547 w 606"/>
                <a:gd name="T67" fmla="*/ 617 h 6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6"/>
                <a:gd name="T103" fmla="*/ 0 h 618"/>
                <a:gd name="T104" fmla="*/ 606 w 606"/>
                <a:gd name="T105" fmla="*/ 618 h 6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6" h="618">
                  <a:moveTo>
                    <a:pt x="547" y="617"/>
                  </a:moveTo>
                  <a:lnTo>
                    <a:pt x="454" y="578"/>
                  </a:lnTo>
                  <a:lnTo>
                    <a:pt x="370" y="538"/>
                  </a:lnTo>
                  <a:lnTo>
                    <a:pt x="297" y="496"/>
                  </a:lnTo>
                  <a:lnTo>
                    <a:pt x="232" y="454"/>
                  </a:lnTo>
                  <a:lnTo>
                    <a:pt x="176" y="411"/>
                  </a:lnTo>
                  <a:lnTo>
                    <a:pt x="129" y="369"/>
                  </a:lnTo>
                  <a:lnTo>
                    <a:pt x="89" y="327"/>
                  </a:lnTo>
                  <a:lnTo>
                    <a:pt x="58" y="286"/>
                  </a:lnTo>
                  <a:lnTo>
                    <a:pt x="33" y="246"/>
                  </a:lnTo>
                  <a:lnTo>
                    <a:pt x="16" y="208"/>
                  </a:lnTo>
                  <a:lnTo>
                    <a:pt x="5" y="172"/>
                  </a:lnTo>
                  <a:lnTo>
                    <a:pt x="0" y="138"/>
                  </a:lnTo>
                  <a:lnTo>
                    <a:pt x="1" y="107"/>
                  </a:lnTo>
                  <a:lnTo>
                    <a:pt x="8" y="79"/>
                  </a:lnTo>
                  <a:lnTo>
                    <a:pt x="19" y="55"/>
                  </a:lnTo>
                  <a:lnTo>
                    <a:pt x="35" y="35"/>
                  </a:lnTo>
                  <a:lnTo>
                    <a:pt x="55" y="19"/>
                  </a:lnTo>
                  <a:lnTo>
                    <a:pt x="79" y="7"/>
                  </a:lnTo>
                  <a:lnTo>
                    <a:pt x="106" y="1"/>
                  </a:lnTo>
                  <a:lnTo>
                    <a:pt x="137" y="0"/>
                  </a:lnTo>
                  <a:lnTo>
                    <a:pt x="170" y="6"/>
                  </a:lnTo>
                  <a:lnTo>
                    <a:pt x="206" y="17"/>
                  </a:lnTo>
                  <a:lnTo>
                    <a:pt x="244" y="35"/>
                  </a:lnTo>
                  <a:lnTo>
                    <a:pt x="283" y="60"/>
                  </a:lnTo>
                  <a:lnTo>
                    <a:pt x="323" y="93"/>
                  </a:lnTo>
                  <a:lnTo>
                    <a:pt x="364" y="133"/>
                  </a:lnTo>
                  <a:lnTo>
                    <a:pt x="405" y="182"/>
                  </a:lnTo>
                  <a:lnTo>
                    <a:pt x="447" y="239"/>
                  </a:lnTo>
                  <a:lnTo>
                    <a:pt x="487" y="305"/>
                  </a:lnTo>
                  <a:lnTo>
                    <a:pt x="528" y="380"/>
                  </a:lnTo>
                  <a:lnTo>
                    <a:pt x="567" y="465"/>
                  </a:lnTo>
                  <a:lnTo>
                    <a:pt x="605" y="561"/>
                  </a:lnTo>
                  <a:lnTo>
                    <a:pt x="547" y="617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683000" y="3709988"/>
              <a:ext cx="1049338" cy="952500"/>
            </a:xfrm>
            <a:custGeom>
              <a:avLst/>
              <a:gdLst>
                <a:gd name="T0" fmla="*/ 610 w 611"/>
                <a:gd name="T1" fmla="*/ 56 h 600"/>
                <a:gd name="T2" fmla="*/ 571 w 611"/>
                <a:gd name="T3" fmla="*/ 150 h 600"/>
                <a:gd name="T4" fmla="*/ 532 w 611"/>
                <a:gd name="T5" fmla="*/ 232 h 600"/>
                <a:gd name="T6" fmla="*/ 490 w 611"/>
                <a:gd name="T7" fmla="*/ 305 h 600"/>
                <a:gd name="T8" fmla="*/ 449 w 611"/>
                <a:gd name="T9" fmla="*/ 369 h 600"/>
                <a:gd name="T10" fmla="*/ 406 w 611"/>
                <a:gd name="T11" fmla="*/ 425 h 600"/>
                <a:gd name="T12" fmla="*/ 364 w 611"/>
                <a:gd name="T13" fmla="*/ 471 h 600"/>
                <a:gd name="T14" fmla="*/ 323 w 611"/>
                <a:gd name="T15" fmla="*/ 511 h 600"/>
                <a:gd name="T16" fmla="*/ 282 w 611"/>
                <a:gd name="T17" fmla="*/ 542 h 600"/>
                <a:gd name="T18" fmla="*/ 243 w 611"/>
                <a:gd name="T19" fmla="*/ 566 h 600"/>
                <a:gd name="T20" fmla="*/ 205 w 611"/>
                <a:gd name="T21" fmla="*/ 583 h 600"/>
                <a:gd name="T22" fmla="*/ 169 w 611"/>
                <a:gd name="T23" fmla="*/ 594 h 600"/>
                <a:gd name="T24" fmla="*/ 136 w 611"/>
                <a:gd name="T25" fmla="*/ 599 h 600"/>
                <a:gd name="T26" fmla="*/ 105 w 611"/>
                <a:gd name="T27" fmla="*/ 598 h 600"/>
                <a:gd name="T28" fmla="*/ 77 w 611"/>
                <a:gd name="T29" fmla="*/ 592 h 600"/>
                <a:gd name="T30" fmla="*/ 53 w 611"/>
                <a:gd name="T31" fmla="*/ 581 h 600"/>
                <a:gd name="T32" fmla="*/ 34 w 611"/>
                <a:gd name="T33" fmla="*/ 564 h 600"/>
                <a:gd name="T34" fmla="*/ 18 w 611"/>
                <a:gd name="T35" fmla="*/ 545 h 600"/>
                <a:gd name="T36" fmla="*/ 7 w 611"/>
                <a:gd name="T37" fmla="*/ 521 h 600"/>
                <a:gd name="T38" fmla="*/ 1 w 611"/>
                <a:gd name="T39" fmla="*/ 493 h 600"/>
                <a:gd name="T40" fmla="*/ 0 w 611"/>
                <a:gd name="T41" fmla="*/ 463 h 600"/>
                <a:gd name="T42" fmla="*/ 5 w 611"/>
                <a:gd name="T43" fmla="*/ 430 h 600"/>
                <a:gd name="T44" fmla="*/ 16 w 611"/>
                <a:gd name="T45" fmla="*/ 395 h 600"/>
                <a:gd name="T46" fmla="*/ 34 w 611"/>
                <a:gd name="T47" fmla="*/ 357 h 600"/>
                <a:gd name="T48" fmla="*/ 58 w 611"/>
                <a:gd name="T49" fmla="*/ 320 h 600"/>
                <a:gd name="T50" fmla="*/ 91 w 611"/>
                <a:gd name="T51" fmla="*/ 279 h 600"/>
                <a:gd name="T52" fmla="*/ 131 w 611"/>
                <a:gd name="T53" fmla="*/ 239 h 600"/>
                <a:gd name="T54" fmla="*/ 179 w 611"/>
                <a:gd name="T55" fmla="*/ 198 h 600"/>
                <a:gd name="T56" fmla="*/ 236 w 611"/>
                <a:gd name="T57" fmla="*/ 156 h 600"/>
                <a:gd name="T58" fmla="*/ 300 w 611"/>
                <a:gd name="T59" fmla="*/ 116 h 600"/>
                <a:gd name="T60" fmla="*/ 375 w 611"/>
                <a:gd name="T61" fmla="*/ 76 h 600"/>
                <a:gd name="T62" fmla="*/ 459 w 611"/>
                <a:gd name="T63" fmla="*/ 38 h 600"/>
                <a:gd name="T64" fmla="*/ 554 w 611"/>
                <a:gd name="T65" fmla="*/ 0 h 600"/>
                <a:gd name="T66" fmla="*/ 610 w 611"/>
                <a:gd name="T67" fmla="*/ 56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1"/>
                <a:gd name="T103" fmla="*/ 0 h 600"/>
                <a:gd name="T104" fmla="*/ 611 w 611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1" h="600">
                  <a:moveTo>
                    <a:pt x="610" y="56"/>
                  </a:moveTo>
                  <a:lnTo>
                    <a:pt x="571" y="150"/>
                  </a:lnTo>
                  <a:lnTo>
                    <a:pt x="532" y="232"/>
                  </a:lnTo>
                  <a:lnTo>
                    <a:pt x="490" y="305"/>
                  </a:lnTo>
                  <a:lnTo>
                    <a:pt x="449" y="369"/>
                  </a:lnTo>
                  <a:lnTo>
                    <a:pt x="406" y="425"/>
                  </a:lnTo>
                  <a:lnTo>
                    <a:pt x="364" y="471"/>
                  </a:lnTo>
                  <a:lnTo>
                    <a:pt x="323" y="511"/>
                  </a:lnTo>
                  <a:lnTo>
                    <a:pt x="282" y="542"/>
                  </a:lnTo>
                  <a:lnTo>
                    <a:pt x="243" y="566"/>
                  </a:lnTo>
                  <a:lnTo>
                    <a:pt x="205" y="583"/>
                  </a:lnTo>
                  <a:lnTo>
                    <a:pt x="169" y="594"/>
                  </a:lnTo>
                  <a:lnTo>
                    <a:pt x="136" y="599"/>
                  </a:lnTo>
                  <a:lnTo>
                    <a:pt x="105" y="598"/>
                  </a:lnTo>
                  <a:lnTo>
                    <a:pt x="77" y="592"/>
                  </a:lnTo>
                  <a:lnTo>
                    <a:pt x="53" y="581"/>
                  </a:lnTo>
                  <a:lnTo>
                    <a:pt x="34" y="564"/>
                  </a:lnTo>
                  <a:lnTo>
                    <a:pt x="18" y="545"/>
                  </a:lnTo>
                  <a:lnTo>
                    <a:pt x="7" y="521"/>
                  </a:lnTo>
                  <a:lnTo>
                    <a:pt x="1" y="493"/>
                  </a:lnTo>
                  <a:lnTo>
                    <a:pt x="0" y="463"/>
                  </a:lnTo>
                  <a:lnTo>
                    <a:pt x="5" y="430"/>
                  </a:lnTo>
                  <a:lnTo>
                    <a:pt x="16" y="395"/>
                  </a:lnTo>
                  <a:lnTo>
                    <a:pt x="34" y="357"/>
                  </a:lnTo>
                  <a:lnTo>
                    <a:pt x="58" y="320"/>
                  </a:lnTo>
                  <a:lnTo>
                    <a:pt x="91" y="279"/>
                  </a:lnTo>
                  <a:lnTo>
                    <a:pt x="131" y="239"/>
                  </a:lnTo>
                  <a:lnTo>
                    <a:pt x="179" y="198"/>
                  </a:lnTo>
                  <a:lnTo>
                    <a:pt x="236" y="156"/>
                  </a:lnTo>
                  <a:lnTo>
                    <a:pt x="300" y="116"/>
                  </a:lnTo>
                  <a:lnTo>
                    <a:pt x="375" y="76"/>
                  </a:lnTo>
                  <a:lnTo>
                    <a:pt x="459" y="38"/>
                  </a:lnTo>
                  <a:lnTo>
                    <a:pt x="554" y="0"/>
                  </a:lnTo>
                  <a:lnTo>
                    <a:pt x="610" y="56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B700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683000" y="3709988"/>
              <a:ext cx="1060450" cy="962025"/>
            </a:xfrm>
            <a:custGeom>
              <a:avLst/>
              <a:gdLst>
                <a:gd name="T0" fmla="*/ 616 w 617"/>
                <a:gd name="T1" fmla="*/ 57 h 606"/>
                <a:gd name="T2" fmla="*/ 577 w 617"/>
                <a:gd name="T3" fmla="*/ 151 h 606"/>
                <a:gd name="T4" fmla="*/ 537 w 617"/>
                <a:gd name="T5" fmla="*/ 234 h 606"/>
                <a:gd name="T6" fmla="*/ 495 w 617"/>
                <a:gd name="T7" fmla="*/ 308 h 606"/>
                <a:gd name="T8" fmla="*/ 453 w 617"/>
                <a:gd name="T9" fmla="*/ 373 h 606"/>
                <a:gd name="T10" fmla="*/ 410 w 617"/>
                <a:gd name="T11" fmla="*/ 429 h 606"/>
                <a:gd name="T12" fmla="*/ 368 w 617"/>
                <a:gd name="T13" fmla="*/ 476 h 606"/>
                <a:gd name="T14" fmla="*/ 326 w 617"/>
                <a:gd name="T15" fmla="*/ 516 h 606"/>
                <a:gd name="T16" fmla="*/ 285 w 617"/>
                <a:gd name="T17" fmla="*/ 547 h 606"/>
                <a:gd name="T18" fmla="*/ 245 w 617"/>
                <a:gd name="T19" fmla="*/ 572 h 606"/>
                <a:gd name="T20" fmla="*/ 207 w 617"/>
                <a:gd name="T21" fmla="*/ 589 h 606"/>
                <a:gd name="T22" fmla="*/ 171 w 617"/>
                <a:gd name="T23" fmla="*/ 600 h 606"/>
                <a:gd name="T24" fmla="*/ 137 w 617"/>
                <a:gd name="T25" fmla="*/ 605 h 606"/>
                <a:gd name="T26" fmla="*/ 106 w 617"/>
                <a:gd name="T27" fmla="*/ 604 h 606"/>
                <a:gd name="T28" fmla="*/ 78 w 617"/>
                <a:gd name="T29" fmla="*/ 598 h 606"/>
                <a:gd name="T30" fmla="*/ 54 w 617"/>
                <a:gd name="T31" fmla="*/ 587 h 606"/>
                <a:gd name="T32" fmla="*/ 34 w 617"/>
                <a:gd name="T33" fmla="*/ 570 h 606"/>
                <a:gd name="T34" fmla="*/ 18 w 617"/>
                <a:gd name="T35" fmla="*/ 550 h 606"/>
                <a:gd name="T36" fmla="*/ 7 w 617"/>
                <a:gd name="T37" fmla="*/ 526 h 606"/>
                <a:gd name="T38" fmla="*/ 1 w 617"/>
                <a:gd name="T39" fmla="*/ 498 h 606"/>
                <a:gd name="T40" fmla="*/ 0 w 617"/>
                <a:gd name="T41" fmla="*/ 468 h 606"/>
                <a:gd name="T42" fmla="*/ 5 w 617"/>
                <a:gd name="T43" fmla="*/ 434 h 606"/>
                <a:gd name="T44" fmla="*/ 16 w 617"/>
                <a:gd name="T45" fmla="*/ 399 h 606"/>
                <a:gd name="T46" fmla="*/ 34 w 617"/>
                <a:gd name="T47" fmla="*/ 361 h 606"/>
                <a:gd name="T48" fmla="*/ 59 w 617"/>
                <a:gd name="T49" fmla="*/ 323 h 606"/>
                <a:gd name="T50" fmla="*/ 92 w 617"/>
                <a:gd name="T51" fmla="*/ 282 h 606"/>
                <a:gd name="T52" fmla="*/ 132 w 617"/>
                <a:gd name="T53" fmla="*/ 241 h 606"/>
                <a:gd name="T54" fmla="*/ 181 w 617"/>
                <a:gd name="T55" fmla="*/ 200 h 606"/>
                <a:gd name="T56" fmla="*/ 238 w 617"/>
                <a:gd name="T57" fmla="*/ 158 h 606"/>
                <a:gd name="T58" fmla="*/ 303 w 617"/>
                <a:gd name="T59" fmla="*/ 117 h 606"/>
                <a:gd name="T60" fmla="*/ 379 w 617"/>
                <a:gd name="T61" fmla="*/ 77 h 606"/>
                <a:gd name="T62" fmla="*/ 464 w 617"/>
                <a:gd name="T63" fmla="*/ 38 h 606"/>
                <a:gd name="T64" fmla="*/ 559 w 617"/>
                <a:gd name="T65" fmla="*/ 0 h 606"/>
                <a:gd name="T66" fmla="*/ 616 w 617"/>
                <a:gd name="T67" fmla="*/ 57 h 6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7"/>
                <a:gd name="T103" fmla="*/ 0 h 606"/>
                <a:gd name="T104" fmla="*/ 617 w 617"/>
                <a:gd name="T105" fmla="*/ 606 h 6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7" h="606">
                  <a:moveTo>
                    <a:pt x="616" y="57"/>
                  </a:moveTo>
                  <a:lnTo>
                    <a:pt x="577" y="151"/>
                  </a:lnTo>
                  <a:lnTo>
                    <a:pt x="537" y="234"/>
                  </a:lnTo>
                  <a:lnTo>
                    <a:pt x="495" y="308"/>
                  </a:lnTo>
                  <a:lnTo>
                    <a:pt x="453" y="373"/>
                  </a:lnTo>
                  <a:lnTo>
                    <a:pt x="410" y="429"/>
                  </a:lnTo>
                  <a:lnTo>
                    <a:pt x="368" y="476"/>
                  </a:lnTo>
                  <a:lnTo>
                    <a:pt x="326" y="516"/>
                  </a:lnTo>
                  <a:lnTo>
                    <a:pt x="285" y="547"/>
                  </a:lnTo>
                  <a:lnTo>
                    <a:pt x="245" y="572"/>
                  </a:lnTo>
                  <a:lnTo>
                    <a:pt x="207" y="589"/>
                  </a:lnTo>
                  <a:lnTo>
                    <a:pt x="171" y="600"/>
                  </a:lnTo>
                  <a:lnTo>
                    <a:pt x="137" y="605"/>
                  </a:lnTo>
                  <a:lnTo>
                    <a:pt x="106" y="604"/>
                  </a:lnTo>
                  <a:lnTo>
                    <a:pt x="78" y="598"/>
                  </a:lnTo>
                  <a:lnTo>
                    <a:pt x="54" y="587"/>
                  </a:lnTo>
                  <a:lnTo>
                    <a:pt x="34" y="570"/>
                  </a:lnTo>
                  <a:lnTo>
                    <a:pt x="18" y="550"/>
                  </a:lnTo>
                  <a:lnTo>
                    <a:pt x="7" y="526"/>
                  </a:lnTo>
                  <a:lnTo>
                    <a:pt x="1" y="498"/>
                  </a:lnTo>
                  <a:lnTo>
                    <a:pt x="0" y="468"/>
                  </a:lnTo>
                  <a:lnTo>
                    <a:pt x="5" y="434"/>
                  </a:lnTo>
                  <a:lnTo>
                    <a:pt x="16" y="399"/>
                  </a:lnTo>
                  <a:lnTo>
                    <a:pt x="34" y="361"/>
                  </a:lnTo>
                  <a:lnTo>
                    <a:pt x="59" y="323"/>
                  </a:lnTo>
                  <a:lnTo>
                    <a:pt x="92" y="282"/>
                  </a:lnTo>
                  <a:lnTo>
                    <a:pt x="132" y="241"/>
                  </a:lnTo>
                  <a:lnTo>
                    <a:pt x="181" y="200"/>
                  </a:lnTo>
                  <a:lnTo>
                    <a:pt x="238" y="158"/>
                  </a:lnTo>
                  <a:lnTo>
                    <a:pt x="303" y="117"/>
                  </a:lnTo>
                  <a:lnTo>
                    <a:pt x="379" y="77"/>
                  </a:lnTo>
                  <a:lnTo>
                    <a:pt x="464" y="38"/>
                  </a:lnTo>
                  <a:lnTo>
                    <a:pt x="559" y="0"/>
                  </a:lnTo>
                  <a:lnTo>
                    <a:pt x="616" y="57"/>
                  </a:lnTo>
                </a:path>
              </a:pathLst>
            </a:cu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4497388" y="3317875"/>
              <a:ext cx="639762" cy="588963"/>
            </a:xfrm>
            <a:custGeom>
              <a:avLst/>
              <a:gdLst>
                <a:gd name="T0" fmla="*/ 214 w 372"/>
                <a:gd name="T1" fmla="*/ 1 h 371"/>
                <a:gd name="T2" fmla="*/ 249 w 372"/>
                <a:gd name="T3" fmla="*/ 11 h 371"/>
                <a:gd name="T4" fmla="*/ 281 w 372"/>
                <a:gd name="T5" fmla="*/ 26 h 371"/>
                <a:gd name="T6" fmla="*/ 310 w 372"/>
                <a:gd name="T7" fmla="*/ 47 h 371"/>
                <a:gd name="T8" fmla="*/ 334 w 372"/>
                <a:gd name="T9" fmla="*/ 74 h 371"/>
                <a:gd name="T10" fmla="*/ 352 w 372"/>
                <a:gd name="T11" fmla="*/ 104 h 371"/>
                <a:gd name="T12" fmla="*/ 365 w 372"/>
                <a:gd name="T13" fmla="*/ 138 h 371"/>
                <a:gd name="T14" fmla="*/ 371 w 372"/>
                <a:gd name="T15" fmla="*/ 174 h 371"/>
                <a:gd name="T16" fmla="*/ 369 w 372"/>
                <a:gd name="T17" fmla="*/ 212 h 371"/>
                <a:gd name="T18" fmla="*/ 360 w 372"/>
                <a:gd name="T19" fmla="*/ 248 h 371"/>
                <a:gd name="T20" fmla="*/ 344 w 372"/>
                <a:gd name="T21" fmla="*/ 280 h 371"/>
                <a:gd name="T22" fmla="*/ 323 w 372"/>
                <a:gd name="T23" fmla="*/ 309 h 371"/>
                <a:gd name="T24" fmla="*/ 296 w 372"/>
                <a:gd name="T25" fmla="*/ 333 h 371"/>
                <a:gd name="T26" fmla="*/ 267 w 372"/>
                <a:gd name="T27" fmla="*/ 351 h 371"/>
                <a:gd name="T28" fmla="*/ 232 w 372"/>
                <a:gd name="T29" fmla="*/ 364 h 371"/>
                <a:gd name="T30" fmla="*/ 196 w 372"/>
                <a:gd name="T31" fmla="*/ 370 h 371"/>
                <a:gd name="T32" fmla="*/ 158 w 372"/>
                <a:gd name="T33" fmla="*/ 368 h 371"/>
                <a:gd name="T34" fmla="*/ 123 w 372"/>
                <a:gd name="T35" fmla="*/ 359 h 371"/>
                <a:gd name="T36" fmla="*/ 90 w 372"/>
                <a:gd name="T37" fmla="*/ 343 h 371"/>
                <a:gd name="T38" fmla="*/ 62 w 372"/>
                <a:gd name="T39" fmla="*/ 322 h 371"/>
                <a:gd name="T40" fmla="*/ 37 w 372"/>
                <a:gd name="T41" fmla="*/ 296 h 371"/>
                <a:gd name="T42" fmla="*/ 19 w 372"/>
                <a:gd name="T43" fmla="*/ 266 h 371"/>
                <a:gd name="T44" fmla="*/ 6 w 372"/>
                <a:gd name="T45" fmla="*/ 231 h 371"/>
                <a:gd name="T46" fmla="*/ 0 w 372"/>
                <a:gd name="T47" fmla="*/ 195 h 371"/>
                <a:gd name="T48" fmla="*/ 3 w 372"/>
                <a:gd name="T49" fmla="*/ 157 h 371"/>
                <a:gd name="T50" fmla="*/ 12 w 372"/>
                <a:gd name="T51" fmla="*/ 122 h 371"/>
                <a:gd name="T52" fmla="*/ 28 w 372"/>
                <a:gd name="T53" fmla="*/ 89 h 371"/>
                <a:gd name="T54" fmla="*/ 49 w 372"/>
                <a:gd name="T55" fmla="*/ 60 h 371"/>
                <a:gd name="T56" fmla="*/ 75 w 372"/>
                <a:gd name="T57" fmla="*/ 36 h 371"/>
                <a:gd name="T58" fmla="*/ 105 w 372"/>
                <a:gd name="T59" fmla="*/ 18 h 371"/>
                <a:gd name="T60" fmla="*/ 140 w 372"/>
                <a:gd name="T61" fmla="*/ 6 h 371"/>
                <a:gd name="T62" fmla="*/ 176 w 372"/>
                <a:gd name="T63" fmla="*/ 0 h 3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71"/>
                <a:gd name="T98" fmla="*/ 372 w 372"/>
                <a:gd name="T99" fmla="*/ 371 h 3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71">
                  <a:moveTo>
                    <a:pt x="195" y="0"/>
                  </a:moveTo>
                  <a:lnTo>
                    <a:pt x="214" y="1"/>
                  </a:lnTo>
                  <a:lnTo>
                    <a:pt x="232" y="5"/>
                  </a:lnTo>
                  <a:lnTo>
                    <a:pt x="249" y="11"/>
                  </a:lnTo>
                  <a:lnTo>
                    <a:pt x="266" y="18"/>
                  </a:lnTo>
                  <a:lnTo>
                    <a:pt x="281" y="26"/>
                  </a:lnTo>
                  <a:lnTo>
                    <a:pt x="296" y="36"/>
                  </a:lnTo>
                  <a:lnTo>
                    <a:pt x="310" y="47"/>
                  </a:lnTo>
                  <a:lnTo>
                    <a:pt x="323" y="60"/>
                  </a:lnTo>
                  <a:lnTo>
                    <a:pt x="334" y="74"/>
                  </a:lnTo>
                  <a:lnTo>
                    <a:pt x="343" y="89"/>
                  </a:lnTo>
                  <a:lnTo>
                    <a:pt x="352" y="104"/>
                  </a:lnTo>
                  <a:lnTo>
                    <a:pt x="359" y="121"/>
                  </a:lnTo>
                  <a:lnTo>
                    <a:pt x="365" y="138"/>
                  </a:lnTo>
                  <a:lnTo>
                    <a:pt x="369" y="155"/>
                  </a:lnTo>
                  <a:lnTo>
                    <a:pt x="371" y="174"/>
                  </a:lnTo>
                  <a:lnTo>
                    <a:pt x="371" y="193"/>
                  </a:lnTo>
                  <a:lnTo>
                    <a:pt x="369" y="212"/>
                  </a:lnTo>
                  <a:lnTo>
                    <a:pt x="365" y="230"/>
                  </a:lnTo>
                  <a:lnTo>
                    <a:pt x="360" y="248"/>
                  </a:lnTo>
                  <a:lnTo>
                    <a:pt x="352" y="265"/>
                  </a:lnTo>
                  <a:lnTo>
                    <a:pt x="344" y="280"/>
                  </a:lnTo>
                  <a:lnTo>
                    <a:pt x="335" y="295"/>
                  </a:lnTo>
                  <a:lnTo>
                    <a:pt x="323" y="309"/>
                  </a:lnTo>
                  <a:lnTo>
                    <a:pt x="311" y="322"/>
                  </a:lnTo>
                  <a:lnTo>
                    <a:pt x="296" y="333"/>
                  </a:lnTo>
                  <a:lnTo>
                    <a:pt x="282" y="342"/>
                  </a:lnTo>
                  <a:lnTo>
                    <a:pt x="267" y="351"/>
                  </a:lnTo>
                  <a:lnTo>
                    <a:pt x="250" y="358"/>
                  </a:lnTo>
                  <a:lnTo>
                    <a:pt x="232" y="364"/>
                  </a:lnTo>
                  <a:lnTo>
                    <a:pt x="215" y="368"/>
                  </a:lnTo>
                  <a:lnTo>
                    <a:pt x="196" y="370"/>
                  </a:lnTo>
                  <a:lnTo>
                    <a:pt x="177" y="370"/>
                  </a:lnTo>
                  <a:lnTo>
                    <a:pt x="158" y="368"/>
                  </a:lnTo>
                  <a:lnTo>
                    <a:pt x="140" y="364"/>
                  </a:lnTo>
                  <a:lnTo>
                    <a:pt x="123" y="359"/>
                  </a:lnTo>
                  <a:lnTo>
                    <a:pt x="106" y="352"/>
                  </a:lnTo>
                  <a:lnTo>
                    <a:pt x="90" y="343"/>
                  </a:lnTo>
                  <a:lnTo>
                    <a:pt x="75" y="334"/>
                  </a:lnTo>
                  <a:lnTo>
                    <a:pt x="62" y="322"/>
                  </a:lnTo>
                  <a:lnTo>
                    <a:pt x="49" y="310"/>
                  </a:lnTo>
                  <a:lnTo>
                    <a:pt x="37" y="296"/>
                  </a:lnTo>
                  <a:lnTo>
                    <a:pt x="28" y="281"/>
                  </a:lnTo>
                  <a:lnTo>
                    <a:pt x="19" y="266"/>
                  </a:lnTo>
                  <a:lnTo>
                    <a:pt x="12" y="249"/>
                  </a:lnTo>
                  <a:lnTo>
                    <a:pt x="6" y="231"/>
                  </a:lnTo>
                  <a:lnTo>
                    <a:pt x="3" y="214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3" y="157"/>
                  </a:lnTo>
                  <a:lnTo>
                    <a:pt x="6" y="139"/>
                  </a:lnTo>
                  <a:lnTo>
                    <a:pt x="12" y="122"/>
                  </a:lnTo>
                  <a:lnTo>
                    <a:pt x="19" y="104"/>
                  </a:lnTo>
                  <a:lnTo>
                    <a:pt x="28" y="89"/>
                  </a:lnTo>
                  <a:lnTo>
                    <a:pt x="37" y="74"/>
                  </a:lnTo>
                  <a:lnTo>
                    <a:pt x="49" y="60"/>
                  </a:lnTo>
                  <a:lnTo>
                    <a:pt x="62" y="47"/>
                  </a:lnTo>
                  <a:lnTo>
                    <a:pt x="75" y="36"/>
                  </a:lnTo>
                  <a:lnTo>
                    <a:pt x="90" y="27"/>
                  </a:lnTo>
                  <a:lnTo>
                    <a:pt x="105" y="18"/>
                  </a:lnTo>
                  <a:lnTo>
                    <a:pt x="122" y="11"/>
                  </a:lnTo>
                  <a:lnTo>
                    <a:pt x="140" y="6"/>
                  </a:lnTo>
                  <a:lnTo>
                    <a:pt x="157" y="2"/>
                  </a:lnTo>
                  <a:lnTo>
                    <a:pt x="176" y="0"/>
                  </a:lnTo>
                  <a:lnTo>
                    <a:pt x="195" y="0"/>
                  </a:lnTo>
                </a:path>
              </a:pathLst>
            </a:custGeom>
            <a:gradFill rotWithShape="0">
              <a:gsLst>
                <a:gs pos="0">
                  <a:srgbClr val="442900"/>
                </a:gs>
                <a:gs pos="100000">
                  <a:srgbClr val="4C2E00"/>
                </a:gs>
              </a:gsLst>
              <a:lin ang="189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4497388" y="3317875"/>
              <a:ext cx="649287" cy="598488"/>
            </a:xfrm>
            <a:custGeom>
              <a:avLst/>
              <a:gdLst>
                <a:gd name="T0" fmla="*/ 217 w 378"/>
                <a:gd name="T1" fmla="*/ 1 h 377"/>
                <a:gd name="T2" fmla="*/ 253 w 378"/>
                <a:gd name="T3" fmla="*/ 11 h 377"/>
                <a:gd name="T4" fmla="*/ 286 w 378"/>
                <a:gd name="T5" fmla="*/ 26 h 377"/>
                <a:gd name="T6" fmla="*/ 315 w 378"/>
                <a:gd name="T7" fmla="*/ 48 h 377"/>
                <a:gd name="T8" fmla="*/ 339 w 378"/>
                <a:gd name="T9" fmla="*/ 75 h 377"/>
                <a:gd name="T10" fmla="*/ 358 w 378"/>
                <a:gd name="T11" fmla="*/ 106 h 377"/>
                <a:gd name="T12" fmla="*/ 371 w 378"/>
                <a:gd name="T13" fmla="*/ 140 h 377"/>
                <a:gd name="T14" fmla="*/ 377 w 378"/>
                <a:gd name="T15" fmla="*/ 177 h 377"/>
                <a:gd name="T16" fmla="*/ 375 w 378"/>
                <a:gd name="T17" fmla="*/ 215 h 377"/>
                <a:gd name="T18" fmla="*/ 366 w 378"/>
                <a:gd name="T19" fmla="*/ 252 h 377"/>
                <a:gd name="T20" fmla="*/ 350 w 378"/>
                <a:gd name="T21" fmla="*/ 285 h 377"/>
                <a:gd name="T22" fmla="*/ 328 w 378"/>
                <a:gd name="T23" fmla="*/ 314 h 377"/>
                <a:gd name="T24" fmla="*/ 301 w 378"/>
                <a:gd name="T25" fmla="*/ 338 h 377"/>
                <a:gd name="T26" fmla="*/ 271 w 378"/>
                <a:gd name="T27" fmla="*/ 357 h 377"/>
                <a:gd name="T28" fmla="*/ 236 w 378"/>
                <a:gd name="T29" fmla="*/ 370 h 377"/>
                <a:gd name="T30" fmla="*/ 199 w 378"/>
                <a:gd name="T31" fmla="*/ 376 h 377"/>
                <a:gd name="T32" fmla="*/ 161 w 378"/>
                <a:gd name="T33" fmla="*/ 374 h 377"/>
                <a:gd name="T34" fmla="*/ 125 w 378"/>
                <a:gd name="T35" fmla="*/ 365 h 377"/>
                <a:gd name="T36" fmla="*/ 91 w 378"/>
                <a:gd name="T37" fmla="*/ 349 h 377"/>
                <a:gd name="T38" fmla="*/ 63 w 378"/>
                <a:gd name="T39" fmla="*/ 327 h 377"/>
                <a:gd name="T40" fmla="*/ 38 w 378"/>
                <a:gd name="T41" fmla="*/ 301 h 377"/>
                <a:gd name="T42" fmla="*/ 19 w 378"/>
                <a:gd name="T43" fmla="*/ 270 h 377"/>
                <a:gd name="T44" fmla="*/ 6 w 378"/>
                <a:gd name="T45" fmla="*/ 235 h 377"/>
                <a:gd name="T46" fmla="*/ 0 w 378"/>
                <a:gd name="T47" fmla="*/ 198 h 377"/>
                <a:gd name="T48" fmla="*/ 3 w 378"/>
                <a:gd name="T49" fmla="*/ 160 h 377"/>
                <a:gd name="T50" fmla="*/ 12 w 378"/>
                <a:gd name="T51" fmla="*/ 124 h 377"/>
                <a:gd name="T52" fmla="*/ 28 w 378"/>
                <a:gd name="T53" fmla="*/ 90 h 377"/>
                <a:gd name="T54" fmla="*/ 50 w 378"/>
                <a:gd name="T55" fmla="*/ 61 h 377"/>
                <a:gd name="T56" fmla="*/ 76 w 378"/>
                <a:gd name="T57" fmla="*/ 37 h 377"/>
                <a:gd name="T58" fmla="*/ 107 w 378"/>
                <a:gd name="T59" fmla="*/ 18 h 377"/>
                <a:gd name="T60" fmla="*/ 142 w 378"/>
                <a:gd name="T61" fmla="*/ 6 h 377"/>
                <a:gd name="T62" fmla="*/ 179 w 378"/>
                <a:gd name="T63" fmla="*/ 0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77"/>
                <a:gd name="T98" fmla="*/ 378 w 378"/>
                <a:gd name="T99" fmla="*/ 377 h 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77">
                  <a:moveTo>
                    <a:pt x="198" y="0"/>
                  </a:moveTo>
                  <a:lnTo>
                    <a:pt x="217" y="1"/>
                  </a:lnTo>
                  <a:lnTo>
                    <a:pt x="236" y="5"/>
                  </a:lnTo>
                  <a:lnTo>
                    <a:pt x="253" y="11"/>
                  </a:lnTo>
                  <a:lnTo>
                    <a:pt x="270" y="18"/>
                  </a:lnTo>
                  <a:lnTo>
                    <a:pt x="286" y="26"/>
                  </a:lnTo>
                  <a:lnTo>
                    <a:pt x="301" y="37"/>
                  </a:lnTo>
                  <a:lnTo>
                    <a:pt x="315" y="48"/>
                  </a:lnTo>
                  <a:lnTo>
                    <a:pt x="328" y="61"/>
                  </a:lnTo>
                  <a:lnTo>
                    <a:pt x="339" y="75"/>
                  </a:lnTo>
                  <a:lnTo>
                    <a:pt x="349" y="90"/>
                  </a:lnTo>
                  <a:lnTo>
                    <a:pt x="358" y="106"/>
                  </a:lnTo>
                  <a:lnTo>
                    <a:pt x="365" y="123"/>
                  </a:lnTo>
                  <a:lnTo>
                    <a:pt x="371" y="140"/>
                  </a:lnTo>
                  <a:lnTo>
                    <a:pt x="375" y="158"/>
                  </a:lnTo>
                  <a:lnTo>
                    <a:pt x="377" y="177"/>
                  </a:lnTo>
                  <a:lnTo>
                    <a:pt x="377" y="196"/>
                  </a:lnTo>
                  <a:lnTo>
                    <a:pt x="375" y="215"/>
                  </a:lnTo>
                  <a:lnTo>
                    <a:pt x="371" y="234"/>
                  </a:lnTo>
                  <a:lnTo>
                    <a:pt x="366" y="252"/>
                  </a:lnTo>
                  <a:lnTo>
                    <a:pt x="358" y="269"/>
                  </a:lnTo>
                  <a:lnTo>
                    <a:pt x="350" y="285"/>
                  </a:lnTo>
                  <a:lnTo>
                    <a:pt x="340" y="300"/>
                  </a:lnTo>
                  <a:lnTo>
                    <a:pt x="328" y="314"/>
                  </a:lnTo>
                  <a:lnTo>
                    <a:pt x="316" y="327"/>
                  </a:lnTo>
                  <a:lnTo>
                    <a:pt x="301" y="338"/>
                  </a:lnTo>
                  <a:lnTo>
                    <a:pt x="287" y="348"/>
                  </a:lnTo>
                  <a:lnTo>
                    <a:pt x="271" y="357"/>
                  </a:lnTo>
                  <a:lnTo>
                    <a:pt x="254" y="364"/>
                  </a:lnTo>
                  <a:lnTo>
                    <a:pt x="236" y="370"/>
                  </a:lnTo>
                  <a:lnTo>
                    <a:pt x="218" y="374"/>
                  </a:lnTo>
                  <a:lnTo>
                    <a:pt x="199" y="376"/>
                  </a:lnTo>
                  <a:lnTo>
                    <a:pt x="180" y="376"/>
                  </a:lnTo>
                  <a:lnTo>
                    <a:pt x="161" y="374"/>
                  </a:lnTo>
                  <a:lnTo>
                    <a:pt x="142" y="370"/>
                  </a:lnTo>
                  <a:lnTo>
                    <a:pt x="125" y="365"/>
                  </a:lnTo>
                  <a:lnTo>
                    <a:pt x="108" y="358"/>
                  </a:lnTo>
                  <a:lnTo>
                    <a:pt x="91" y="349"/>
                  </a:lnTo>
                  <a:lnTo>
                    <a:pt x="76" y="339"/>
                  </a:lnTo>
                  <a:lnTo>
                    <a:pt x="63" y="327"/>
                  </a:lnTo>
                  <a:lnTo>
                    <a:pt x="50" y="315"/>
                  </a:lnTo>
                  <a:lnTo>
                    <a:pt x="38" y="301"/>
                  </a:lnTo>
                  <a:lnTo>
                    <a:pt x="28" y="286"/>
                  </a:lnTo>
                  <a:lnTo>
                    <a:pt x="19" y="270"/>
                  </a:lnTo>
                  <a:lnTo>
                    <a:pt x="12" y="253"/>
                  </a:lnTo>
                  <a:lnTo>
                    <a:pt x="6" y="235"/>
                  </a:lnTo>
                  <a:lnTo>
                    <a:pt x="3" y="217"/>
                  </a:lnTo>
                  <a:lnTo>
                    <a:pt x="0" y="198"/>
                  </a:lnTo>
                  <a:lnTo>
                    <a:pt x="0" y="179"/>
                  </a:lnTo>
                  <a:lnTo>
                    <a:pt x="3" y="160"/>
                  </a:lnTo>
                  <a:lnTo>
                    <a:pt x="6" y="141"/>
                  </a:lnTo>
                  <a:lnTo>
                    <a:pt x="12" y="124"/>
                  </a:lnTo>
                  <a:lnTo>
                    <a:pt x="19" y="106"/>
                  </a:lnTo>
                  <a:lnTo>
                    <a:pt x="28" y="90"/>
                  </a:lnTo>
                  <a:lnTo>
                    <a:pt x="38" y="75"/>
                  </a:lnTo>
                  <a:lnTo>
                    <a:pt x="50" y="61"/>
                  </a:lnTo>
                  <a:lnTo>
                    <a:pt x="63" y="48"/>
                  </a:lnTo>
                  <a:lnTo>
                    <a:pt x="76" y="37"/>
                  </a:lnTo>
                  <a:lnTo>
                    <a:pt x="91" y="27"/>
                  </a:lnTo>
                  <a:lnTo>
                    <a:pt x="107" y="18"/>
                  </a:lnTo>
                  <a:lnTo>
                    <a:pt x="124" y="11"/>
                  </a:lnTo>
                  <a:lnTo>
                    <a:pt x="142" y="6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98" y="0"/>
                  </a:lnTo>
                </a:path>
              </a:pathLst>
            </a:custGeom>
            <a:solidFill>
              <a:srgbClr val="66003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4446588" y="3416300"/>
              <a:ext cx="731837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Core</a:t>
              </a:r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3960813" y="1792288"/>
              <a:ext cx="1591783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Information</a:t>
              </a:r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013450" y="2522538"/>
              <a:ext cx="175048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Consultation</a:t>
              </a:r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426200" y="3436938"/>
              <a:ext cx="177311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Order-Taking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6203950" y="4427538"/>
              <a:ext cx="1492397" cy="3975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Hospitality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2241550" y="2522538"/>
              <a:ext cx="1296988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Payment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2058988" y="3436938"/>
              <a:ext cx="965009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B4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Billing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2065338" y="4427538"/>
              <a:ext cx="1555750" cy="3937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Exceptions</a:t>
              </a:r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3913188" y="5157788"/>
              <a:ext cx="1694376" cy="3975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Safekeeping</a:t>
              </a:r>
            </a:p>
          </p:txBody>
        </p:sp>
        <p:sp>
          <p:nvSpPr>
            <p:cNvPr id="26663" name="Text Box 40"/>
            <p:cNvSpPr txBox="1">
              <a:spLocks noChangeArrowheads="1"/>
            </p:cNvSpPr>
            <p:nvPr/>
          </p:nvSpPr>
          <p:spPr bwMode="auto">
            <a:xfrm>
              <a:off x="606425" y="5546725"/>
              <a:ext cx="2835267" cy="74663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         </a:t>
              </a:r>
              <a:r>
                <a:rPr lang="en-US" sz="1600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Enhancing elements</a:t>
              </a:r>
            </a:p>
            <a:p>
              <a:pPr algn="r" eaLnBrk="0" hangingPunct="0"/>
              <a:r>
                <a:rPr lang="en-US" sz="1600">
                  <a:solidFill>
                    <a:srgbClr val="80000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            </a:t>
              </a:r>
              <a:r>
                <a:rPr lang="en-US" sz="1600">
                  <a:solidFill>
                    <a:srgbClr val="000090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Facilitating elements</a:t>
              </a:r>
            </a:p>
          </p:txBody>
        </p:sp>
        <p:sp>
          <p:nvSpPr>
            <p:cNvPr id="26664" name="Text Box 41"/>
            <p:cNvSpPr txBox="1">
              <a:spLocks noChangeArrowheads="1"/>
            </p:cNvSpPr>
            <p:nvPr/>
          </p:nvSpPr>
          <p:spPr bwMode="auto">
            <a:xfrm>
              <a:off x="882650" y="5446713"/>
              <a:ext cx="1484313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i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KEY</a:t>
              </a:r>
              <a:r>
                <a:rPr lang="en-US" sz="1400" b="1" i="1">
                  <a:solidFill>
                    <a:srgbClr val="500093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:</a:t>
              </a:r>
            </a:p>
          </p:txBody>
        </p:sp>
      </p:grp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Information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799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180013" y="1600200"/>
            <a:ext cx="44958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• Directions to service site</a:t>
            </a:r>
          </a:p>
          <a:p>
            <a:r>
              <a:rPr lang="en-US" sz="2200"/>
              <a:t>• Schedules/service hours</a:t>
            </a:r>
          </a:p>
          <a:p>
            <a:r>
              <a:rPr lang="en-US" sz="2200"/>
              <a:t>• Prices</a:t>
            </a:r>
          </a:p>
          <a:p>
            <a:r>
              <a:rPr lang="en-US" sz="2200"/>
              <a:t>• Reminders</a:t>
            </a:r>
          </a:p>
          <a:p>
            <a:r>
              <a:rPr lang="en-US" sz="2200"/>
              <a:t>• Warnings</a:t>
            </a:r>
          </a:p>
          <a:p>
            <a:r>
              <a:rPr lang="en-US" sz="2200"/>
              <a:t>• Conditions of sale/service</a:t>
            </a:r>
          </a:p>
          <a:p>
            <a:r>
              <a:rPr lang="en-US" sz="2200"/>
              <a:t>• Notification of changes</a:t>
            </a:r>
          </a:p>
          <a:p>
            <a:r>
              <a:rPr lang="en-US" sz="2200"/>
              <a:t>• Documentation</a:t>
            </a:r>
          </a:p>
          <a:p>
            <a:r>
              <a:rPr lang="en-US" sz="2200"/>
              <a:t>• Confirmation of reservations</a:t>
            </a:r>
          </a:p>
          <a:p>
            <a:r>
              <a:rPr lang="en-US" sz="2200"/>
              <a:t>• Summaries of account 	activities</a:t>
            </a:r>
          </a:p>
          <a:p>
            <a:r>
              <a:rPr lang="en-US" sz="2200"/>
              <a:t>• Receipts and tickets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Order-Taking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87521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408613" y="1524000"/>
            <a:ext cx="449421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Applications</a:t>
            </a:r>
          </a:p>
          <a:p>
            <a:r>
              <a:rPr lang="en-US" sz="2200"/>
              <a:t>• Memberships in clubs/programs</a:t>
            </a:r>
          </a:p>
          <a:p>
            <a:r>
              <a:rPr lang="en-US" sz="2200"/>
              <a:t>• Subscription services </a:t>
            </a:r>
          </a:p>
          <a:p>
            <a:r>
              <a:rPr lang="en-US" sz="2200"/>
              <a:t>	(e.g., utilities)</a:t>
            </a:r>
          </a:p>
          <a:p>
            <a:r>
              <a:rPr lang="en-US" sz="2200"/>
              <a:t>• Prerequisite based services 	(e.g., financial credit, 	college enrollment)</a:t>
            </a:r>
          </a:p>
          <a:p>
            <a:r>
              <a:rPr lang="en-US" sz="2200" b="1"/>
              <a:t>Order Entry</a:t>
            </a:r>
          </a:p>
          <a:p>
            <a:r>
              <a:rPr lang="en-US" sz="2200"/>
              <a:t>• On-site order fulfillment</a:t>
            </a:r>
          </a:p>
          <a:p>
            <a:r>
              <a:rPr lang="en-US" sz="2200"/>
              <a:t>• Mail/telephone/e-mail/web order</a:t>
            </a:r>
          </a:p>
          <a:p>
            <a:r>
              <a:rPr lang="en-US" sz="2200" b="1"/>
              <a:t>Reservations and Check-in</a:t>
            </a:r>
          </a:p>
          <a:p>
            <a:r>
              <a:rPr lang="en-US" sz="2200"/>
              <a:t>• Seats/tables/rooms</a:t>
            </a:r>
          </a:p>
          <a:p>
            <a:r>
              <a:rPr lang="en-US" sz="2200"/>
              <a:t>• Vehicles or equipment rental</a:t>
            </a:r>
          </a:p>
          <a:p>
            <a:r>
              <a:rPr lang="en-US" sz="2200"/>
              <a:t>• Professional appointments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Billing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1165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103813" y="1371600"/>
            <a:ext cx="4583112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• Periodic statements of account 	activity</a:t>
            </a:r>
          </a:p>
          <a:p>
            <a:r>
              <a:rPr lang="en-US" sz="2200"/>
              <a:t>• Invoices for individual 	transactions</a:t>
            </a:r>
          </a:p>
          <a:p>
            <a:r>
              <a:rPr lang="en-US" sz="2200"/>
              <a:t>• Verbal statements of amount due</a:t>
            </a:r>
          </a:p>
          <a:p>
            <a:r>
              <a:rPr lang="en-US" sz="2200"/>
              <a:t>• Self-billing (computed by 	customer)</a:t>
            </a:r>
          </a:p>
          <a:p>
            <a:r>
              <a:rPr lang="en-US" sz="2200"/>
              <a:t>• Machine display of amount due</a:t>
            </a:r>
          </a:p>
          <a:p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Facilitating Services – Payment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94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875213" y="1314450"/>
            <a:ext cx="50276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100" b="1"/>
              <a:t>Self-Service</a:t>
            </a:r>
          </a:p>
          <a:p>
            <a:r>
              <a:rPr lang="en-US" sz="2100"/>
              <a:t>• Insert card, cash or token into machine</a:t>
            </a:r>
          </a:p>
          <a:p>
            <a:r>
              <a:rPr lang="en-US" sz="2100"/>
              <a:t>• Electronic funds transfer</a:t>
            </a:r>
          </a:p>
          <a:p>
            <a:r>
              <a:rPr lang="en-US" sz="2100"/>
              <a:t>• Mail a check</a:t>
            </a:r>
          </a:p>
          <a:p>
            <a:r>
              <a:rPr lang="en-US" sz="2100"/>
              <a:t>• Enter credit card number online</a:t>
            </a:r>
          </a:p>
          <a:p>
            <a:r>
              <a:rPr lang="en-US" sz="2100" b="1"/>
              <a:t>Direct to Payee or Intermediary</a:t>
            </a:r>
          </a:p>
          <a:p>
            <a:r>
              <a:rPr lang="en-US" sz="2100"/>
              <a:t>• Cash handling or change giving</a:t>
            </a:r>
          </a:p>
          <a:p>
            <a:r>
              <a:rPr lang="en-US" sz="2100"/>
              <a:t>• Check handling</a:t>
            </a:r>
          </a:p>
          <a:p>
            <a:r>
              <a:rPr lang="en-US" sz="2100"/>
              <a:t>• Credit/charge/debit card handling</a:t>
            </a:r>
          </a:p>
          <a:p>
            <a:r>
              <a:rPr lang="en-US" sz="2100"/>
              <a:t>• Coupon redemption</a:t>
            </a:r>
          </a:p>
          <a:p>
            <a:r>
              <a:rPr lang="en-US" sz="2100" b="1"/>
              <a:t>Automatic Deduction from Financial Deposits</a:t>
            </a:r>
          </a:p>
          <a:p>
            <a:r>
              <a:rPr lang="en-US" sz="2100"/>
              <a:t>• Automated systems (e.g., machine-	readable tickets that operate 	entry gate)</a:t>
            </a:r>
          </a:p>
          <a:p>
            <a:r>
              <a:rPr lang="en-US" sz="2100"/>
              <a:t>• Human systems (e.g., toll collectors)</a:t>
            </a:r>
          </a:p>
          <a:p>
            <a:endParaRPr lang="en-US" sz="21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Consultation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951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6213" y="1371600"/>
            <a:ext cx="42291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• Customized advice</a:t>
            </a:r>
          </a:p>
          <a:p>
            <a:r>
              <a:rPr lang="en-US" sz="2200"/>
              <a:t>• Personal counseling</a:t>
            </a:r>
          </a:p>
          <a:p>
            <a:r>
              <a:rPr lang="en-US" sz="2200"/>
              <a:t>• Tutoring/training in product use</a:t>
            </a:r>
          </a:p>
          <a:p>
            <a:r>
              <a:rPr lang="en-US" sz="2200"/>
              <a:t>• Management or technical 	consulting</a:t>
            </a:r>
          </a:p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Hospitality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7228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875213" y="1447800"/>
            <a:ext cx="3429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Greeting</a:t>
            </a:r>
          </a:p>
          <a:p>
            <a:r>
              <a:rPr lang="en-US" sz="2200" b="1"/>
              <a:t>Food and beverages</a:t>
            </a:r>
          </a:p>
          <a:p>
            <a:r>
              <a:rPr lang="en-US" sz="2200" b="1"/>
              <a:t>Toilets and washrooms</a:t>
            </a:r>
          </a:p>
          <a:p>
            <a:r>
              <a:rPr lang="en-US" sz="2200" b="1"/>
              <a:t>Waiting facilities and amenities</a:t>
            </a:r>
          </a:p>
          <a:p>
            <a:r>
              <a:rPr lang="en-US" sz="2200"/>
              <a:t>• Lounges, waiting areas, 	seating</a:t>
            </a:r>
          </a:p>
          <a:p>
            <a:r>
              <a:rPr lang="en-US" sz="2200"/>
              <a:t>• Weather protection</a:t>
            </a:r>
          </a:p>
          <a:p>
            <a:r>
              <a:rPr lang="en-US" sz="2200"/>
              <a:t>• Magazines, 	entertainment, 	newspapers</a:t>
            </a:r>
          </a:p>
          <a:p>
            <a:r>
              <a:rPr lang="en-US" sz="2200" b="1"/>
              <a:t>Transport</a:t>
            </a:r>
          </a:p>
          <a:p>
            <a:r>
              <a:rPr lang="en-US" sz="2200" b="1"/>
              <a:t>Security</a:t>
            </a:r>
            <a:endParaRPr lang="en-US" sz="2200"/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Safekeeping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189413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89413" y="1371600"/>
            <a:ext cx="6248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Caring for Possessions Customer Bring </a:t>
            </a:r>
          </a:p>
          <a:p>
            <a:r>
              <a:rPr lang="en-US" sz="2200" b="1"/>
              <a:t>	with Them</a:t>
            </a:r>
          </a:p>
          <a:p>
            <a:r>
              <a:rPr lang="en-US" sz="2200"/>
              <a:t>• Child care, pet care</a:t>
            </a:r>
          </a:p>
          <a:p>
            <a:r>
              <a:rPr lang="en-US" sz="2200"/>
              <a:t>• Parking for vehicles, valet parking</a:t>
            </a:r>
          </a:p>
          <a:p>
            <a:r>
              <a:rPr lang="en-US" sz="2200"/>
              <a:t>• Coat rooms</a:t>
            </a:r>
          </a:p>
          <a:p>
            <a:r>
              <a:rPr lang="en-US" sz="2200"/>
              <a:t>• Baggage handling</a:t>
            </a:r>
          </a:p>
          <a:p>
            <a:r>
              <a:rPr lang="en-US" sz="2200"/>
              <a:t>• Storage space</a:t>
            </a:r>
          </a:p>
          <a:p>
            <a:r>
              <a:rPr lang="en-US" sz="2200"/>
              <a:t>• Safe deposit boxes</a:t>
            </a:r>
          </a:p>
          <a:p>
            <a:r>
              <a:rPr lang="en-US" sz="2200"/>
              <a:t>• Security personnel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Enhancing Services – Safekeeping (cont)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762500" cy="5257800"/>
          </a:xfrm>
          <a:noFill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799013" y="1447800"/>
            <a:ext cx="4646612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Caring for Goods Purchased (or 	Rented) by Customers</a:t>
            </a:r>
          </a:p>
          <a:p>
            <a:r>
              <a:rPr lang="en-US" sz="2200"/>
              <a:t>• Packaging</a:t>
            </a:r>
          </a:p>
          <a:p>
            <a:r>
              <a:rPr lang="en-US" sz="2200"/>
              <a:t>• Pickup</a:t>
            </a:r>
          </a:p>
          <a:p>
            <a:r>
              <a:rPr lang="en-US" sz="2200"/>
              <a:t>• Transportation and delivery</a:t>
            </a:r>
          </a:p>
          <a:p>
            <a:r>
              <a:rPr lang="en-US" sz="2200"/>
              <a:t>• Installation</a:t>
            </a:r>
          </a:p>
          <a:p>
            <a:r>
              <a:rPr lang="en-US" sz="2200"/>
              <a:t>• Inspection and diagnosis</a:t>
            </a:r>
          </a:p>
          <a:p>
            <a:r>
              <a:rPr lang="en-US" sz="2200"/>
              <a:t>• Cleaning</a:t>
            </a:r>
          </a:p>
          <a:p>
            <a:r>
              <a:rPr lang="en-US" sz="2200"/>
              <a:t>• Refueling</a:t>
            </a:r>
          </a:p>
          <a:p>
            <a:r>
              <a:rPr lang="en-US" sz="2200"/>
              <a:t>• Preventive maintenance</a:t>
            </a:r>
          </a:p>
          <a:p>
            <a:r>
              <a:rPr lang="en-US" sz="2200"/>
              <a:t>• Repair and renovation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Overview of Chapter 4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Planning and Creating Services</a:t>
            </a:r>
          </a:p>
          <a:p>
            <a:r>
              <a:rPr>
                <a:ea typeface="Helvetica" pitchFamily="34" charset="0"/>
              </a:rPr>
              <a:t>The Flower of Service</a:t>
            </a:r>
          </a:p>
          <a:p>
            <a:r>
              <a:rPr>
                <a:ea typeface="Helvetica" pitchFamily="34" charset="0"/>
              </a:rPr>
              <a:t>Branding Service Products and Experiences</a:t>
            </a:r>
          </a:p>
          <a:p>
            <a:r>
              <a:rPr>
                <a:ea typeface="Helvetica" pitchFamily="34" charset="0"/>
              </a:rPr>
              <a:t>New Service Development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Enhancing Services – Exceptions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18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418013" y="1371600"/>
            <a:ext cx="64008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Special Requests in Advance of Service Delivery</a:t>
            </a:r>
          </a:p>
          <a:p>
            <a:r>
              <a:rPr lang="en-US" sz="2200"/>
              <a:t>• Children’s needs</a:t>
            </a:r>
          </a:p>
          <a:p>
            <a:r>
              <a:rPr lang="en-US" sz="2200"/>
              <a:t>• Dietary requirements</a:t>
            </a:r>
          </a:p>
          <a:p>
            <a:r>
              <a:rPr lang="en-US" sz="2200"/>
              <a:t>• Medical or disability needs</a:t>
            </a:r>
          </a:p>
          <a:p>
            <a:r>
              <a:rPr lang="en-US" sz="2200"/>
              <a:t>• Religious observances</a:t>
            </a:r>
          </a:p>
          <a:p>
            <a:r>
              <a:rPr lang="en-US" sz="2200" b="1"/>
              <a:t>Handling Special Communications</a:t>
            </a:r>
          </a:p>
          <a:p>
            <a:r>
              <a:rPr lang="en-US" sz="2200"/>
              <a:t>• Complaints</a:t>
            </a:r>
          </a:p>
          <a:p>
            <a:r>
              <a:rPr lang="en-US" sz="2200"/>
              <a:t>• Compliments</a:t>
            </a:r>
          </a:p>
          <a:p>
            <a:r>
              <a:rPr lang="en-US" sz="2200"/>
              <a:t>• Suggestions</a:t>
            </a:r>
          </a:p>
          <a:p>
            <a:pPr>
              <a:spcBef>
                <a:spcPct val="50000"/>
              </a:spcBef>
            </a:pPr>
            <a:endParaRPr lang="en-US" sz="2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Enhancing Services – Exceptions (cont)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722813" cy="5257800"/>
          </a:xfrm>
          <a:noFill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799013" y="1371600"/>
            <a:ext cx="4191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/>
              <a:t>Problem Solving</a:t>
            </a:r>
          </a:p>
          <a:p>
            <a:r>
              <a:rPr lang="en-US" sz="2200"/>
              <a:t>• Warranties and guarantees</a:t>
            </a:r>
          </a:p>
          <a:p>
            <a:r>
              <a:rPr lang="en-US" sz="2200"/>
              <a:t>• Resolving difficulties that arise from using</a:t>
            </a:r>
          </a:p>
          <a:p>
            <a:r>
              <a:rPr lang="en-US" sz="2200"/>
              <a:t>	the product</a:t>
            </a:r>
          </a:p>
          <a:p>
            <a:r>
              <a:rPr lang="en-US" sz="2200"/>
              <a:t>• Resolving difficulties caused by accidents,</a:t>
            </a:r>
          </a:p>
          <a:p>
            <a:r>
              <a:rPr lang="en-US" sz="2200"/>
              <a:t>	service failures</a:t>
            </a:r>
          </a:p>
          <a:p>
            <a:r>
              <a:rPr lang="en-US" sz="2200"/>
              <a:t>• Assisting customers who have 	suffered an accident or a 	medical emergency</a:t>
            </a:r>
          </a:p>
          <a:p>
            <a:r>
              <a:rPr lang="en-US" sz="2200" b="1"/>
              <a:t>Restitution</a:t>
            </a:r>
          </a:p>
          <a:p>
            <a:r>
              <a:rPr lang="en-US" sz="2200"/>
              <a:t>• Refunds and compensation</a:t>
            </a:r>
          </a:p>
          <a:p>
            <a:r>
              <a:rPr lang="en-US" sz="2200"/>
              <a:t>• Free repair of defective goods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Managerial Implications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z="2200">
                <a:ea typeface="Helvetica" pitchFamily="34" charset="0"/>
              </a:rPr>
              <a:t>Core products do not have to have supplementary elements</a:t>
            </a:r>
          </a:p>
          <a:p>
            <a:r>
              <a:rPr altLang="zh-TW" sz="2200">
                <a:ea typeface="PMingLiU" charset="-120"/>
              </a:rPr>
              <a:t>Nature of product helps determine supplementary services offered to enhance value</a:t>
            </a:r>
          </a:p>
          <a:p>
            <a:r>
              <a:rPr altLang="zh-TW" sz="2200">
                <a:ea typeface="PMingLiU" charset="-120"/>
              </a:rPr>
              <a:t>People-processing and high contact services have more supplementary services</a:t>
            </a:r>
          </a:p>
          <a:p>
            <a:r>
              <a:rPr altLang="zh-TW" sz="2200">
                <a:ea typeface="PMingLiU" charset="-120"/>
              </a:rPr>
              <a:t>Different levels of service can add extra supplementary services for each upgrade in service level</a:t>
            </a:r>
            <a:endParaRPr sz="2200">
              <a:ea typeface="Helvetica" pitchFamily="34" charset="0"/>
            </a:endParaRPr>
          </a:p>
          <a:p>
            <a:r>
              <a:rPr sz="2200">
                <a:ea typeface="Helvetica" pitchFamily="34" charset="0"/>
              </a:rPr>
              <a:t>Low-cost, no-frills basis firms needs fewer supplementary elements</a:t>
            </a:r>
            <a:endParaRPr lang="en-SG" sz="2200">
              <a:ea typeface="Helvetica" pitchFamily="34" charset="0"/>
            </a:endParaRPr>
          </a:p>
          <a:p>
            <a:endParaRPr altLang="zh-TW">
              <a:ea typeface="PMingLiU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Branding Service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Products and Experiences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960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Service Products, Product Lines, and Brands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altLang="zh-TW" sz="2200" i="1">
                <a:ea typeface="PMingLiU" charset="-120"/>
              </a:rPr>
              <a:t>Service Product</a:t>
            </a:r>
            <a:r>
              <a:rPr altLang="zh-TW" sz="2200">
                <a:ea typeface="PMingLiU" charset="-120"/>
              </a:rPr>
              <a:t>: A defined and consistent </a:t>
            </a:r>
            <a:r>
              <a:rPr altLang="zh-TW" sz="2200">
                <a:solidFill>
                  <a:srgbClr val="FF6600"/>
                </a:solidFill>
                <a:ea typeface="PMingLiU" charset="-120"/>
              </a:rPr>
              <a:t>“bundle of output” </a:t>
            </a:r>
          </a:p>
          <a:p>
            <a:pPr lvl="1"/>
            <a:r>
              <a:rPr altLang="zh-TW" sz="1800">
                <a:ea typeface="PMingLiU" charset="-120"/>
              </a:rPr>
              <a:t>Supported by supplementary services (assembly of elements that are built around the core product)</a:t>
            </a:r>
          </a:p>
          <a:p>
            <a:pPr lvl="1"/>
            <a:r>
              <a:rPr altLang="zh-TW" sz="1800">
                <a:ea typeface="PMingLiU" charset="-120"/>
              </a:rPr>
              <a:t>Differentiated by bundle of output</a:t>
            </a:r>
          </a:p>
          <a:p>
            <a:r>
              <a:rPr sz="2200" i="1">
                <a:ea typeface="Helvetica" pitchFamily="34" charset="0"/>
              </a:rPr>
              <a:t>Product Line</a:t>
            </a:r>
            <a:r>
              <a:rPr sz="2200">
                <a:ea typeface="Helvetica" pitchFamily="34" charset="0"/>
              </a:rPr>
              <a:t>: </a:t>
            </a:r>
            <a:r>
              <a:rPr sz="2000">
                <a:ea typeface="Helvetica" pitchFamily="34" charset="0"/>
              </a:rPr>
              <a:t>Most service organizations offer a </a:t>
            </a:r>
            <a:r>
              <a:rPr sz="2200">
                <a:solidFill>
                  <a:srgbClr val="FF6600"/>
                </a:solidFill>
                <a:ea typeface="Helvetica" pitchFamily="34" charset="0"/>
              </a:rPr>
              <a:t>line of products </a:t>
            </a:r>
            <a:r>
              <a:rPr sz="2000">
                <a:ea typeface="Helvetica" pitchFamily="34" charset="0"/>
              </a:rPr>
              <a:t>rather than just a single product. </a:t>
            </a:r>
          </a:p>
          <a:p>
            <a:r>
              <a:rPr sz="2200">
                <a:ea typeface="Helvetica" pitchFamily="34" charset="0"/>
              </a:rPr>
              <a:t>There are three broad alternatives for product lines:</a:t>
            </a:r>
          </a:p>
          <a:p>
            <a:pPr lvl="1"/>
            <a:r>
              <a:rPr sz="1800"/>
              <a:t>Single brand to cover all products and services</a:t>
            </a:r>
          </a:p>
          <a:p>
            <a:pPr lvl="1"/>
            <a:r>
              <a:rPr sz="1800"/>
              <a:t>A separate, stand-alone brand for each offering</a:t>
            </a:r>
          </a:p>
          <a:p>
            <a:pPr lvl="1"/>
            <a:r>
              <a:rPr sz="1800"/>
              <a:t>Some combination of these two extremes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Spectrum of Branding Alternatives </a:t>
            </a:r>
            <a:endParaRPr sz="2000" b="0">
              <a:ea typeface="Helvetica" pitchFamily="34" charset="0"/>
            </a:endParaRPr>
          </a:p>
        </p:txBody>
      </p:sp>
      <p:sp>
        <p:nvSpPr>
          <p:cNvPr id="50178" name="Text Box 24"/>
          <p:cNvSpPr txBox="1">
            <a:spLocks noChangeArrowheads="1"/>
          </p:cNvSpPr>
          <p:nvPr/>
        </p:nvSpPr>
        <p:spPr bwMode="auto">
          <a:xfrm>
            <a:off x="0" y="6308725"/>
            <a:ext cx="95996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b="1">
                <a:solidFill>
                  <a:srgbClr val="80808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Source: Derived from Aaker and Joachimsthaler</a:t>
            </a:r>
          </a:p>
        </p:txBody>
      </p:sp>
      <p:pic>
        <p:nvPicPr>
          <p:cNvPr id="50179" name="Picture 19" descr="PPT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2209800"/>
            <a:ext cx="8001000" cy="313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Example: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British Airways Subbrands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372600" cy="457200"/>
          </a:xfrm>
        </p:spPr>
        <p:txBody>
          <a:bodyPr/>
          <a:lstStyle/>
          <a:p>
            <a:pPr marL="450850" indent="-450850" algn="ctr">
              <a:lnSpc>
                <a:spcPct val="80000"/>
              </a:lnSpc>
              <a:buFont typeface="Webdings" pitchFamily="18" charset="2"/>
              <a:buNone/>
              <a:tabLst>
                <a:tab pos="1149350" algn="l"/>
              </a:tabLst>
            </a:pPr>
            <a:r>
              <a:rPr>
                <a:ea typeface="Helvetica" pitchFamily="34" charset="0"/>
              </a:rPr>
              <a:t>British Airways offers seven distinct air travel products</a:t>
            </a:r>
          </a:p>
        </p:txBody>
      </p:sp>
      <p:sp>
        <p:nvSpPr>
          <p:cNvPr id="52227" name="Rounded Rectangle 3"/>
          <p:cNvSpPr>
            <a:spLocks noChangeArrowheads="1"/>
          </p:cNvSpPr>
          <p:nvPr/>
        </p:nvSpPr>
        <p:spPr bwMode="auto">
          <a:xfrm>
            <a:off x="303213" y="2286000"/>
            <a:ext cx="4724400" cy="4191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endParaRPr lang="en-US"/>
          </a:p>
        </p:txBody>
      </p:sp>
      <p:sp>
        <p:nvSpPr>
          <p:cNvPr id="52228" name="Rounded Rectangle 4"/>
          <p:cNvSpPr>
            <a:spLocks noChangeArrowheads="1"/>
          </p:cNvSpPr>
          <p:nvPr/>
        </p:nvSpPr>
        <p:spPr bwMode="auto">
          <a:xfrm>
            <a:off x="5256213" y="2286000"/>
            <a:ext cx="4343400" cy="4191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endParaRPr lang="en-US"/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1065213" y="2286000"/>
            <a:ext cx="3319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2000" b="1">
                <a:latin typeface="Helvetica" pitchFamily="34" charset="0"/>
                <a:ea typeface="Helvetica" pitchFamily="34" charset="0"/>
                <a:cs typeface="Helvetica" pitchFamily="34" charset="0"/>
              </a:rPr>
              <a:t>Intercontinental Offerings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865813" y="2286000"/>
            <a:ext cx="3200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2000" b="1">
                <a:latin typeface="Helvetica" pitchFamily="34" charset="0"/>
                <a:ea typeface="Helvetica" pitchFamily="34" charset="0"/>
                <a:cs typeface="Helvetica" pitchFamily="34" charset="0"/>
              </a:rPr>
              <a:t>Intra-European Offerings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55613" y="2895600"/>
            <a:ext cx="1828800" cy="1676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First (Deluxe Service)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970213" y="2971800"/>
            <a:ext cx="17526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Club World (Business Class)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31813" y="4724400"/>
            <a:ext cx="1905000" cy="1676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World Traveller Plus (Premier economy)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046413" y="4724400"/>
            <a:ext cx="16764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World Traveller (Economy)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713413" y="3048000"/>
            <a:ext cx="1905000" cy="1676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Club Europe (Business Class) 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399213" y="4800600"/>
            <a:ext cx="1828800" cy="1524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Euro-Traveller (Economy)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770813" y="3810000"/>
            <a:ext cx="1600200" cy="1295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0" hangingPunct="0">
              <a:lnSpc>
                <a:spcPct val="140000"/>
              </a:lnSpc>
              <a:defRPr/>
            </a:pPr>
            <a:r>
              <a:rPr lang="en-US" sz="1600" b="1" dirty="0">
                <a:solidFill>
                  <a:schemeClr val="tx1"/>
                </a:solidFill>
              </a:rPr>
              <a:t>Shuttle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Offering a Branded Experience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Font typeface="Webdings" pitchFamily="18" charset="2"/>
              <a:buNone/>
            </a:pPr>
            <a:r>
              <a:rPr>
                <a:ea typeface="Helvetica" pitchFamily="34" charset="0"/>
              </a:rPr>
              <a:t>	Branding can be employed at corporate and product levels</a:t>
            </a:r>
          </a:p>
          <a:p>
            <a:r>
              <a:rPr>
                <a:ea typeface="Helvetica" pitchFamily="34" charset="0"/>
              </a:rPr>
              <a:t>Corporate brand:</a:t>
            </a:r>
          </a:p>
          <a:p>
            <a:pPr lvl="1"/>
            <a:r>
              <a:t>Easily recognized,</a:t>
            </a:r>
          </a:p>
          <a:p>
            <a:pPr lvl="1"/>
            <a:r>
              <a:t>Holds meaning to customers,</a:t>
            </a:r>
          </a:p>
          <a:p>
            <a:pPr lvl="1"/>
            <a:r>
              <a:t>Stands for a particular way of doing business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>
                <a:ea typeface="Helvetica" pitchFamily="34" charset="0"/>
              </a:rPr>
              <a:t>Product brand:</a:t>
            </a:r>
          </a:p>
          <a:p>
            <a:pPr lvl="1"/>
            <a:r>
              <a:t>Helps firm communicate </a:t>
            </a:r>
            <a:r>
              <a:rPr>
                <a:solidFill>
                  <a:srgbClr val="FF6600"/>
                </a:solidFill>
              </a:rPr>
              <a:t>distinctive experiences </a:t>
            </a:r>
            <a:r>
              <a:t>and benefits associated with </a:t>
            </a:r>
            <a:r>
              <a:rPr>
                <a:solidFill>
                  <a:srgbClr val="FF6600"/>
                </a:solidFill>
              </a:rPr>
              <a:t>a specific service concept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Moving Towards a Branded Experience</a:t>
            </a:r>
            <a:endParaRPr lang="en-SG">
              <a:ea typeface="Helvetica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74812" y="1752600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Offering A Branded Experience</a:t>
            </a:r>
          </a:p>
        </p:txBody>
      </p:sp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446213" y="2209800"/>
            <a:ext cx="6973887" cy="313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altLang="zh-TW" sz="2000">
                <a:latin typeface="Helvetica" pitchFamily="34" charset="0"/>
                <a:ea typeface="PMingLiU" charset="-120"/>
                <a:cs typeface="Helvetica" pitchFamily="34" charset="0"/>
              </a:rPr>
              <a:t>“The brand promise or value proposition is not a tag line, an icon, or a color or a graphic element, although all of these may contribute.  </a:t>
            </a:r>
          </a:p>
          <a:p>
            <a:pPr algn="ctr" eaLnBrk="0" hangingPunct="0">
              <a:lnSpc>
                <a:spcPct val="140000"/>
              </a:lnSpc>
            </a:pPr>
            <a:endParaRPr lang="en-US" altLang="zh-TW" sz="2000">
              <a:latin typeface="Helvetica" pitchFamily="34" charset="0"/>
              <a:ea typeface="PMingLiU" charset="-120"/>
              <a:cs typeface="Helvetica" pitchFamily="34" charset="0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TW" sz="2000">
                <a:latin typeface="Helvetica" pitchFamily="34" charset="0"/>
                <a:ea typeface="PMingLiU" charset="-120"/>
                <a:cs typeface="Helvetica" pitchFamily="34" charset="0"/>
              </a:rPr>
              <a:t>It is, instead, </a:t>
            </a:r>
            <a:r>
              <a:rPr lang="en-US" altLang="zh-TW" sz="2000" b="1">
                <a:latin typeface="Helvetica" pitchFamily="34" charset="0"/>
                <a:ea typeface="PMingLiU" charset="-120"/>
                <a:cs typeface="Helvetica" pitchFamily="34" charset="0"/>
              </a:rPr>
              <a:t>the heart and soul of the brand</a:t>
            </a:r>
            <a:r>
              <a:rPr lang="en-US" altLang="zh-TW" sz="2000">
                <a:latin typeface="Helvetica" pitchFamily="34" charset="0"/>
                <a:ea typeface="PMingLiU" charset="-120"/>
                <a:cs typeface="Helvetica" pitchFamily="34" charset="0"/>
              </a:rPr>
              <a:t>.”</a:t>
            </a:r>
          </a:p>
          <a:p>
            <a:pPr algn="ctr" eaLnBrk="0" hangingPunct="0">
              <a:lnSpc>
                <a:spcPct val="140000"/>
              </a:lnSpc>
            </a:pPr>
            <a:endParaRPr lang="en-US" altLang="zh-TW" sz="2400" b="1">
              <a:solidFill>
                <a:srgbClr val="013C7D"/>
              </a:solidFill>
              <a:ea typeface="PMingLiU" charset="-120"/>
              <a:cs typeface="Helvetica" pitchFamily="34" charset="0"/>
            </a:endParaRPr>
          </a:p>
          <a:p>
            <a:pPr algn="r" eaLnBrk="0" hangingPunct="0">
              <a:lnSpc>
                <a:spcPct val="140000"/>
              </a:lnSpc>
            </a:pPr>
            <a:r>
              <a:rPr lang="en-US" altLang="zh-TW" b="1">
                <a:solidFill>
                  <a:srgbClr val="013C7D"/>
                </a:solidFill>
                <a:ea typeface="PMingLiU" charset="-120"/>
                <a:cs typeface="Helvetica" pitchFamily="34" charset="0"/>
              </a:rPr>
              <a:t>						</a:t>
            </a:r>
            <a:r>
              <a:rPr lang="en-US" altLang="zh-TW" sz="1800">
                <a:solidFill>
                  <a:srgbClr val="000000"/>
                </a:solidFill>
                <a:latin typeface="Helvetica" pitchFamily="34" charset="0"/>
                <a:ea typeface="PMingLiU" charset="-120"/>
                <a:cs typeface="Helvetica" pitchFamily="34" charset="0"/>
              </a:rPr>
              <a:t>Don Schultz</a:t>
            </a:r>
            <a:endParaRPr lang="en-US" sz="1800">
              <a:solidFill>
                <a:srgbClr val="000000"/>
              </a:solidFill>
              <a:latin typeface="Helvetica" pitchFamily="34" charset="0"/>
              <a:ea typeface="PMingLiU" charset="-12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Planning and Creating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Products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New Service Development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A Hierarchy of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New Service Categories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447800"/>
          <a:ext cx="101330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Reengineering Service Processes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Service processes affect customers and also cost, speed, and productivity</a:t>
            </a:r>
          </a:p>
          <a:p>
            <a:r>
              <a:rPr>
                <a:ea typeface="Helvetica" pitchFamily="34" charset="0"/>
              </a:rPr>
              <a:t>Reengineering – analyzing and redesigning processes to achieve faster and better performance</a:t>
            </a:r>
          </a:p>
          <a:p>
            <a:r>
              <a:rPr>
                <a:ea typeface="Helvetica" pitchFamily="34" charset="0"/>
              </a:rPr>
              <a:t>Examination of processes can lead to creation of alternative delivery methods:</a:t>
            </a:r>
          </a:p>
          <a:p>
            <a:pPr lvl="1"/>
            <a:r>
              <a:t>Add or eliminate supplementary services</a:t>
            </a:r>
          </a:p>
          <a:p>
            <a:pPr lvl="1"/>
            <a:r>
              <a:t>Re-sequence delivery of service elements</a:t>
            </a:r>
          </a:p>
          <a:p>
            <a:pPr lvl="1"/>
            <a:r>
              <a:t>Offer self-service options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19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Physical Goods as a Source of New Service Ideas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Goods and services may become competitive substitutes if they offer the same key benefits</a:t>
            </a:r>
          </a:p>
          <a:p>
            <a:r>
              <a:rPr>
                <a:ea typeface="Helvetica" pitchFamily="34" charset="0"/>
              </a:rPr>
              <a:t>Provides an alternative to owning the physical good that can attain the desired outcome</a:t>
            </a:r>
          </a:p>
          <a:p>
            <a:r>
              <a:rPr>
                <a:ea typeface="Helvetica" pitchFamily="34" charset="0"/>
              </a:rPr>
              <a:t>Any new good may create need for after-sales services now and be a source of future revenue stream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1722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Creating Services as Substitutes for Physical Good</a:t>
            </a:r>
            <a:endParaRPr sz="2000" b="0">
              <a:ea typeface="Helvetica" pitchFamily="34" charset="0"/>
            </a:endParaRPr>
          </a:p>
        </p:txBody>
      </p:sp>
      <p:grpSp>
        <p:nvGrpSpPr>
          <p:cNvPr id="67586" name="Group 14"/>
          <p:cNvGrpSpPr>
            <a:grpSpLocks/>
          </p:cNvGrpSpPr>
          <p:nvPr/>
        </p:nvGrpSpPr>
        <p:grpSpPr bwMode="auto">
          <a:xfrm>
            <a:off x="577850" y="1752600"/>
            <a:ext cx="8767763" cy="4343400"/>
            <a:chOff x="577665" y="1752600"/>
            <a:chExt cx="8768126" cy="4343400"/>
          </a:xfrm>
        </p:grpSpPr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2708178" y="4352925"/>
              <a:ext cx="3316425" cy="436563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sz="16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6024604" y="2209800"/>
              <a:ext cx="3321187" cy="436563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sz="16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589" name="Rectangle 6"/>
            <p:cNvSpPr>
              <a:spLocks noChangeArrowheads="1"/>
            </p:cNvSpPr>
            <p:nvPr/>
          </p:nvSpPr>
          <p:spPr bwMode="auto">
            <a:xfrm>
              <a:off x="2707805" y="2209591"/>
              <a:ext cx="3318134" cy="43704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 sz="1600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67590" name="Rectangle 7"/>
            <p:cNvSpPr>
              <a:spLocks noChangeArrowheads="1"/>
            </p:cNvSpPr>
            <p:nvPr/>
          </p:nvSpPr>
          <p:spPr bwMode="auto">
            <a:xfrm>
              <a:off x="5978397" y="4352716"/>
              <a:ext cx="3316415" cy="437043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 sz="1600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67591" name="Text Box 8"/>
            <p:cNvSpPr txBox="1">
              <a:spLocks noChangeArrowheads="1"/>
            </p:cNvSpPr>
            <p:nvPr/>
          </p:nvSpPr>
          <p:spPr bwMode="auto">
            <a:xfrm>
              <a:off x="2824713" y="2703303"/>
              <a:ext cx="3051651" cy="904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Drive Own Car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Use Own Computer</a:t>
              </a:r>
            </a:p>
          </p:txBody>
        </p:sp>
        <p:sp>
          <p:nvSpPr>
            <p:cNvPr id="67592" name="Text Box 9"/>
            <p:cNvSpPr txBox="1">
              <a:spLocks noChangeArrowheads="1"/>
            </p:cNvSpPr>
            <p:nvPr/>
          </p:nvSpPr>
          <p:spPr bwMode="auto">
            <a:xfrm>
              <a:off x="6135970" y="2676316"/>
              <a:ext cx="2907235" cy="1840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Rent a Car and Drive it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Rent Use of Computer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</a:pPr>
              <a:endParaRPr lang="en-US" sz="1600" b="1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</a:pPr>
              <a:endParaRPr lang="en-US" sz="1600" b="1">
                <a:latin typeface="Helvetica" pitchFamily="34" charset="0"/>
                <a:ea typeface="Helvetica" pitchFamily="34" charset="0"/>
                <a:cs typeface="Helvetica" pitchFamily="34" charset="0"/>
              </a:endParaRPr>
            </a:p>
          </p:txBody>
        </p:sp>
        <p:sp>
          <p:nvSpPr>
            <p:cNvPr id="67593" name="Text Box 10"/>
            <p:cNvSpPr txBox="1">
              <a:spLocks noChangeArrowheads="1"/>
            </p:cNvSpPr>
            <p:nvPr/>
          </p:nvSpPr>
          <p:spPr bwMode="auto">
            <a:xfrm>
              <a:off x="2807520" y="4816265"/>
              <a:ext cx="3204664" cy="904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a Chauffeur to Drive 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a Typist to Type </a:t>
              </a:r>
            </a:p>
          </p:txBody>
        </p:sp>
        <p:sp>
          <p:nvSpPr>
            <p:cNvPr id="67594" name="Text Box 11"/>
            <p:cNvSpPr txBox="1">
              <a:spLocks noChangeArrowheads="1"/>
            </p:cNvSpPr>
            <p:nvPr/>
          </p:nvSpPr>
          <p:spPr bwMode="auto">
            <a:xfrm>
              <a:off x="6141127" y="4846427"/>
              <a:ext cx="3182315" cy="12495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a Taxi or Limousine </a:t>
              </a:r>
            </a:p>
            <a:p>
              <a:pPr indent="290513" eaLnBrk="0" hangingPunct="0">
                <a:lnSpc>
                  <a:spcPct val="14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Send Work out to a </a:t>
              </a:r>
            </a:p>
            <a:p>
              <a:pPr indent="290513" eaLnBrk="0" hangingPunct="0">
                <a:lnSpc>
                  <a:spcPct val="140000"/>
                </a:lnSpc>
              </a:pPr>
              <a:r>
                <a:rPr lang="en-US" sz="1600" b="1">
                  <a:latin typeface="Helvetica" pitchFamily="34" charset="0"/>
                  <a:ea typeface="Helvetica" pitchFamily="34" charset="0"/>
                  <a:cs typeface="Helvetica" pitchFamily="34" charset="0"/>
                </a:rPr>
                <a:t>Secretarial Service</a:t>
              </a:r>
            </a:p>
          </p:txBody>
        </p:sp>
        <p:sp>
          <p:nvSpPr>
            <p:cNvPr id="67595" name="Text Box 12"/>
            <p:cNvSpPr txBox="1">
              <a:spLocks noChangeArrowheads="1"/>
            </p:cNvSpPr>
            <p:nvPr/>
          </p:nvSpPr>
          <p:spPr bwMode="auto">
            <a:xfrm>
              <a:off x="2721558" y="1752600"/>
              <a:ext cx="32854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Own a Physical Good</a:t>
              </a:r>
            </a:p>
          </p:txBody>
        </p:sp>
        <p:sp>
          <p:nvSpPr>
            <p:cNvPr id="67596" name="Text Box 13"/>
            <p:cNvSpPr txBox="1">
              <a:spLocks noChangeArrowheads="1"/>
            </p:cNvSpPr>
            <p:nvPr/>
          </p:nvSpPr>
          <p:spPr bwMode="auto">
            <a:xfrm>
              <a:off x="6029377" y="1752600"/>
              <a:ext cx="3285468" cy="43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Rent Use of Physical Good</a:t>
              </a:r>
            </a:p>
          </p:txBody>
        </p:sp>
        <p:sp>
          <p:nvSpPr>
            <p:cNvPr id="67597" name="Text Box 14"/>
            <p:cNvSpPr txBox="1">
              <a:spLocks noChangeArrowheads="1"/>
            </p:cNvSpPr>
            <p:nvPr/>
          </p:nvSpPr>
          <p:spPr bwMode="auto">
            <a:xfrm>
              <a:off x="577665" y="2113848"/>
              <a:ext cx="1996039" cy="823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Perform Work Oneself</a:t>
              </a:r>
            </a:p>
          </p:txBody>
        </p:sp>
        <p:sp>
          <p:nvSpPr>
            <p:cNvPr id="67598" name="Text Box 15"/>
            <p:cNvSpPr txBox="1">
              <a:spLocks noChangeArrowheads="1"/>
            </p:cNvSpPr>
            <p:nvPr/>
          </p:nvSpPr>
          <p:spPr bwMode="auto">
            <a:xfrm>
              <a:off x="601735" y="4323648"/>
              <a:ext cx="2013231" cy="823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rgbClr val="000066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</a:rPr>
                <a:t>Hire Someone  to Do Work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Achieving Success in Developing New Services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Services are not immune to high failure rates that plague new manufactured products</a:t>
            </a:r>
          </a:p>
          <a:p>
            <a:r>
              <a:rPr>
                <a:ea typeface="Helvetica" pitchFamily="34" charset="0"/>
              </a:rPr>
              <a:t>In developing new services:</a:t>
            </a:r>
          </a:p>
          <a:p>
            <a:pPr lvl="1"/>
            <a:r>
              <a:t>core product is often of secondary importance, many innovations are in supplementary services or service delivery</a:t>
            </a:r>
          </a:p>
          <a:p>
            <a:pPr lvl="1"/>
            <a:r>
              <a:t>ability to maintain quality of the total service offering is key</a:t>
            </a:r>
          </a:p>
          <a:p>
            <a:pPr lvl="1"/>
            <a:r>
              <a:t>accompanying marketing support activities are vital</a:t>
            </a:r>
          </a:p>
          <a:p>
            <a:pPr lvl="1"/>
            <a:r>
              <a:t>Market knowledge is of utmost importance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Success Factors in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New Service Development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Market synergy</a:t>
            </a:r>
          </a:p>
          <a:p>
            <a:pPr lvl="1"/>
            <a:r>
              <a:t>Good fit between new product and firm’s image</a:t>
            </a:r>
          </a:p>
          <a:p>
            <a:pPr lvl="1"/>
            <a:r>
              <a:t>Advantage in meeting customers’ needs</a:t>
            </a:r>
          </a:p>
          <a:p>
            <a:pPr lvl="1"/>
            <a:r>
              <a:t>Strong support from firm during and after launch</a:t>
            </a:r>
          </a:p>
          <a:p>
            <a:pPr lvl="1"/>
            <a:r>
              <a:t>Understands customer purchase decision behavior</a:t>
            </a:r>
          </a:p>
          <a:p>
            <a:r>
              <a:rPr>
                <a:ea typeface="Helvetica" pitchFamily="34" charset="0"/>
              </a:rPr>
              <a:t>Organizational factors</a:t>
            </a:r>
          </a:p>
          <a:p>
            <a:pPr lvl="1"/>
            <a:r>
              <a:t>Strong inter-functional cooperation and coordination</a:t>
            </a:r>
          </a:p>
          <a:p>
            <a:pPr lvl="1"/>
            <a:r>
              <a:t>Internal marketing to educate staff on new product and its importance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Success Factors in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New Service Development</a:t>
            </a:r>
            <a:endParaRPr lang="en-SG">
              <a:ea typeface="Helvetica" pitchFamily="34" charset="0"/>
            </a:endParaRPr>
          </a:p>
        </p:txBody>
      </p:sp>
      <p:sp>
        <p:nvSpPr>
          <p:cNvPr id="7373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3213" y="2057400"/>
            <a:ext cx="4495800" cy="48006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Market research factors</a:t>
            </a:r>
          </a:p>
          <a:p>
            <a:pPr lvl="1"/>
            <a:r>
              <a:t>Scientific studies conducted early in development process</a:t>
            </a:r>
          </a:p>
          <a:p>
            <a:pPr lvl="1"/>
            <a:r>
              <a:t>Product concept well defined before undertaking field studies</a:t>
            </a:r>
            <a:endParaRPr lang="en-SG"/>
          </a:p>
        </p:txBody>
      </p:sp>
      <p:pic>
        <p:nvPicPr>
          <p:cNvPr id="73731" name="Picture 6" descr="fig04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2133600"/>
            <a:ext cx="43672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Summary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t>Creating services involve:</a:t>
            </a:r>
          </a:p>
          <a:p>
            <a:pPr lvl="1">
              <a:defRPr/>
            </a:pPr>
            <a:r>
              <a:t>Designing the core product, supplementary services, and their delivery processes</a:t>
            </a:r>
          </a:p>
          <a:p>
            <a:pPr>
              <a:defRPr/>
            </a:pPr>
            <a:r>
              <a:t>Flower of service includes </a:t>
            </a:r>
            <a:r>
              <a:rPr>
                <a:solidFill>
                  <a:srgbClr val="FF6600"/>
                </a:solidFill>
              </a:rPr>
              <a:t>core product </a:t>
            </a:r>
            <a:r>
              <a:t>and two types of supplementary services: facilitating and enhancing</a:t>
            </a:r>
          </a:p>
          <a:p>
            <a:pPr lvl="1">
              <a:defRPr/>
            </a:pPr>
            <a:r>
              <a:rPr>
                <a:solidFill>
                  <a:srgbClr val="FF6600"/>
                </a:solidFill>
                <a:ea typeface="+mn-ea"/>
              </a:rPr>
              <a:t>Facilitating services </a:t>
            </a:r>
            <a:r>
              <a:t>include information, order taking, billing, and payment</a:t>
            </a:r>
          </a:p>
          <a:p>
            <a:pPr lvl="1">
              <a:defRPr/>
            </a:pPr>
            <a:r>
              <a:rPr>
                <a:solidFill>
                  <a:srgbClr val="FF6600"/>
                </a:solidFill>
                <a:ea typeface="+mn-ea"/>
              </a:rPr>
              <a:t>Enhancing services </a:t>
            </a:r>
            <a:r>
              <a:t>include consultation, hospitality, safekeeping, and exceptions</a:t>
            </a:r>
          </a:p>
          <a:p>
            <a:pPr lvl="1">
              <a:defRPr/>
            </a:pPr>
            <a:endParaRPr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Summary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>
                <a:ea typeface="Helvetica" pitchFamily="34" charset="0"/>
              </a:rPr>
              <a:t>Spectrum of branding alternatives exists for services</a:t>
            </a:r>
          </a:p>
          <a:p>
            <a:pPr lvl="1">
              <a:spcBef>
                <a:spcPts val="600"/>
              </a:spcBef>
            </a:pPr>
            <a:r>
              <a:t>Branded house</a:t>
            </a:r>
          </a:p>
          <a:p>
            <a:pPr lvl="1">
              <a:spcBef>
                <a:spcPts val="600"/>
              </a:spcBef>
            </a:pPr>
            <a:r>
              <a:t>Subbrands</a:t>
            </a:r>
          </a:p>
          <a:p>
            <a:pPr lvl="1">
              <a:spcBef>
                <a:spcPts val="600"/>
              </a:spcBef>
            </a:pPr>
            <a:r>
              <a:t>Endorsed brands</a:t>
            </a:r>
          </a:p>
          <a:p>
            <a:pPr lvl="1">
              <a:spcBef>
                <a:spcPts val="600"/>
              </a:spcBef>
            </a:pPr>
            <a:r>
              <a:t>House of brands</a:t>
            </a:r>
          </a:p>
          <a:p>
            <a:pPr lvl="1"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</a:pPr>
            <a:r>
              <a:rPr>
                <a:ea typeface="Helvetica" pitchFamily="34" charset="0"/>
              </a:rPr>
              <a:t>To develop new services, we can </a:t>
            </a:r>
          </a:p>
          <a:p>
            <a:pPr lvl="1">
              <a:spcBef>
                <a:spcPts val="600"/>
              </a:spcBef>
            </a:pPr>
            <a:r>
              <a:t>Reengineer service processes</a:t>
            </a:r>
          </a:p>
          <a:p>
            <a:pPr lvl="1">
              <a:spcBef>
                <a:spcPts val="600"/>
              </a:spcBef>
            </a:pPr>
            <a:r>
              <a:t>Use physical goods as a source of new service ideas</a:t>
            </a:r>
          </a:p>
          <a:p>
            <a:pPr lvl="1">
              <a:spcBef>
                <a:spcPts val="600"/>
              </a:spcBef>
            </a:pPr>
            <a:r>
              <a:t>Use research to design new services</a:t>
            </a:r>
          </a:p>
          <a:p>
            <a:pPr lvl="1">
              <a:spcBef>
                <a:spcPts val="600"/>
              </a:spcBef>
            </a:pPr>
            <a:r>
              <a:t>Understand how to achieve success in new service development</a:t>
            </a:r>
          </a:p>
          <a:p>
            <a:pPr lvl="1"/>
            <a:endParaRPr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Service Products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Font typeface="Webdings" pitchFamily="18" charset="2"/>
              <a:buNone/>
              <a:defRPr/>
            </a:pPr>
            <a:r>
              <a:rPr sz="2200"/>
              <a:t>A service product </a:t>
            </a:r>
            <a:r>
              <a:rPr sz="2200"/>
              <a:t>comprises of all elements of service performance, both tangible and intangible</a:t>
            </a:r>
            <a:r>
              <a:rPr sz="2200"/>
              <a:t>, </a:t>
            </a:r>
            <a:r>
              <a:rPr sz="2200"/>
              <a:t>that create value </a:t>
            </a:r>
            <a:r>
              <a:rPr sz="2200"/>
              <a:t>for customers. </a:t>
            </a:r>
          </a:p>
          <a:p>
            <a:pPr>
              <a:spcBef>
                <a:spcPts val="1800"/>
              </a:spcBef>
              <a:buFont typeface="Webdings" pitchFamily="18" charset="2"/>
              <a:buNone/>
              <a:defRPr/>
            </a:pPr>
            <a:r>
              <a:rPr sz="2200"/>
              <a:t>Service products consist of:</a:t>
            </a:r>
          </a:p>
          <a:p>
            <a:pPr>
              <a:defRPr/>
            </a:pPr>
            <a:r>
              <a:rPr sz="2200">
                <a:solidFill>
                  <a:srgbClr val="FF6600"/>
                </a:solidFill>
              </a:rPr>
              <a:t>Core Product </a:t>
            </a:r>
            <a:r>
              <a:rPr sz="2200">
                <a:solidFill>
                  <a:srgbClr val="FF6600"/>
                </a:solidFill>
                <a:sym typeface="Wingdings" pitchFamily="2" charset="2"/>
              </a:rPr>
              <a:t></a:t>
            </a:r>
            <a:r>
              <a:rPr sz="2200">
                <a:sym typeface="Wingdings" pitchFamily="2" charset="2"/>
              </a:rPr>
              <a:t> </a:t>
            </a:r>
            <a:r>
              <a:rPr sz="2200">
                <a:sym typeface="Wingdings" pitchFamily="2" charset="2"/>
              </a:rPr>
              <a:t>c</a:t>
            </a:r>
            <a:r>
              <a:rPr sz="2200"/>
              <a:t>entral </a:t>
            </a:r>
            <a:r>
              <a:rPr sz="2200"/>
              <a:t>component that supplies the principal, problem-solving benefits customers seek</a:t>
            </a:r>
          </a:p>
          <a:p>
            <a:pPr>
              <a:defRPr/>
            </a:pPr>
            <a:r>
              <a:rPr sz="2200">
                <a:solidFill>
                  <a:srgbClr val="FF6600"/>
                </a:solidFill>
              </a:rPr>
              <a:t>Supplementary Services </a:t>
            </a:r>
            <a:r>
              <a:rPr sz="2200">
                <a:solidFill>
                  <a:srgbClr val="FF6600"/>
                </a:solidFill>
                <a:sym typeface="Wingdings" pitchFamily="2" charset="2"/>
              </a:rPr>
              <a:t></a:t>
            </a:r>
            <a:r>
              <a:rPr sz="2200">
                <a:sym typeface="Wingdings" pitchFamily="2" charset="2"/>
              </a:rPr>
              <a:t> </a:t>
            </a:r>
            <a:r>
              <a:rPr sz="2200">
                <a:sym typeface="Wingdings" pitchFamily="2" charset="2"/>
              </a:rPr>
              <a:t>a</a:t>
            </a:r>
            <a:r>
              <a:rPr sz="2200"/>
              <a:t>ugments </a:t>
            </a:r>
            <a:r>
              <a:rPr sz="2200"/>
              <a:t>the core product, facilitating its use and enhancing its value and appeal</a:t>
            </a:r>
          </a:p>
          <a:p>
            <a:pPr>
              <a:defRPr/>
            </a:pPr>
            <a:r>
              <a:rPr sz="2200">
                <a:solidFill>
                  <a:srgbClr val="FF6600"/>
                </a:solidFill>
              </a:rPr>
              <a:t>Delivery Processes </a:t>
            </a:r>
            <a:r>
              <a:rPr sz="2200">
                <a:solidFill>
                  <a:srgbClr val="FF6600"/>
                </a:solidFill>
                <a:sym typeface="Wingdings" pitchFamily="2" charset="2"/>
              </a:rPr>
              <a:t> </a:t>
            </a:r>
            <a:r>
              <a:rPr sz="2200">
                <a:sym typeface="Wingdings" pitchFamily="2" charset="2"/>
              </a:rPr>
              <a:t>u</a:t>
            </a:r>
            <a:r>
              <a:rPr sz="2200"/>
              <a:t>sed </a:t>
            </a:r>
            <a:r>
              <a:rPr sz="2200"/>
              <a:t>to deliver both the core product and each of the supplementary services</a:t>
            </a:r>
          </a:p>
          <a:p>
            <a:pPr lvl="1">
              <a:defRPr/>
            </a:pPr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Designing a Service Concept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76400"/>
            <a:ext cx="9372600" cy="48006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Service concept design must address the following issues:</a:t>
            </a:r>
          </a:p>
          <a:p>
            <a:pPr lvl="1"/>
            <a:r>
              <a:t>How the different service components are delivered to the customer</a:t>
            </a:r>
          </a:p>
          <a:p>
            <a:pPr lvl="1"/>
            <a:r>
              <a:t>The nature of the customer’s role in those processes</a:t>
            </a:r>
          </a:p>
          <a:p>
            <a:pPr lvl="1"/>
            <a:r>
              <a:t>How long delivery lasts</a:t>
            </a:r>
          </a:p>
          <a:p>
            <a:pPr lvl="1"/>
            <a:r>
              <a:t>The recommended level and style of service to be offered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Documenting Delivery Sequence </a:t>
            </a:r>
            <a:br>
              <a:rPr>
                <a:ea typeface="Helvetica" pitchFamily="34" charset="0"/>
              </a:rPr>
            </a:br>
            <a:r>
              <a:rPr>
                <a:ea typeface="Helvetica" pitchFamily="34" charset="0"/>
              </a:rPr>
              <a:t>Over Time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>
                <a:ea typeface="Helvetica" pitchFamily="34" charset="0"/>
              </a:rPr>
              <a:t>Must address sequence in which customers will use each core and supplementary service</a:t>
            </a:r>
          </a:p>
          <a:p>
            <a:r>
              <a:rPr>
                <a:ea typeface="Helvetica" pitchFamily="34" charset="0"/>
              </a:rPr>
              <a:t>Determine approximate length of time required for each step</a:t>
            </a:r>
          </a:p>
          <a:p>
            <a:r>
              <a:rPr>
                <a:ea typeface="Helvetica" pitchFamily="34" charset="0"/>
              </a:rPr>
              <a:t>Information should reflect good understanding of customers, especially their: </a:t>
            </a:r>
          </a:p>
          <a:p>
            <a:pPr lvl="1"/>
            <a:r>
              <a:t>needs</a:t>
            </a:r>
          </a:p>
          <a:p>
            <a:pPr lvl="1"/>
            <a:r>
              <a:t>habits</a:t>
            </a:r>
          </a:p>
          <a:p>
            <a:pPr lvl="1"/>
            <a:r>
              <a:t>expectations</a:t>
            </a:r>
          </a:p>
          <a:p>
            <a:endParaRPr>
              <a:ea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227013" y="228600"/>
            <a:ext cx="62484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Integration of Core Product, Supplementary Elements, and Delivery Process</a:t>
            </a:r>
            <a:endParaRPr lang="en-SG">
              <a:ea typeface="Helvetica" pitchFamily="34" charset="0"/>
            </a:endParaRP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989013" y="1752600"/>
            <a:ext cx="8001000" cy="4419600"/>
            <a:chOff x="335" y="864"/>
            <a:chExt cx="5520" cy="2976"/>
          </a:xfrm>
        </p:grpSpPr>
        <p:pic>
          <p:nvPicPr>
            <p:cNvPr id="21507" name="Picture 6" descr="PPT3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" y="864"/>
              <a:ext cx="5520" cy="2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508" name="Rectangle 7"/>
            <p:cNvSpPr>
              <a:spLocks noChangeArrowheads="1"/>
            </p:cNvSpPr>
            <p:nvPr/>
          </p:nvSpPr>
          <p:spPr bwMode="auto">
            <a:xfrm>
              <a:off x="4079" y="3504"/>
              <a:ext cx="1680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SG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5791200" cy="838200"/>
          </a:xfrm>
        </p:spPr>
        <p:txBody>
          <a:bodyPr/>
          <a:lstStyle/>
          <a:p>
            <a:r>
              <a:rPr>
                <a:ea typeface="Helvetica" pitchFamily="34" charset="0"/>
              </a:rPr>
              <a:t>Temporal Dimension to Augmented Product</a:t>
            </a:r>
            <a:endParaRPr b="0">
              <a:ea typeface="Helvetica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95300" y="2133600"/>
            <a:ext cx="330200" cy="2514600"/>
          </a:xfrm>
          <a:prstGeom prst="rect">
            <a:avLst/>
          </a:prstGeom>
          <a:solidFill>
            <a:srgbClr val="FFFF66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77850" y="2209800"/>
            <a:ext cx="82550" cy="152400"/>
          </a:xfrm>
          <a:prstGeom prst="rect">
            <a:avLst/>
          </a:prstGeom>
          <a:solidFill>
            <a:srgbClr val="0066CC">
              <a:alpha val="52156"/>
            </a:srgbClr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5414963"/>
            <a:ext cx="1592263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Before Visit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V="1">
            <a:off x="660400" y="47244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4450" y="1736725"/>
            <a:ext cx="12080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Reservation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1981200" y="2133600"/>
            <a:ext cx="7426325" cy="2514600"/>
          </a:xfrm>
          <a:prstGeom prst="rect">
            <a:avLst/>
          </a:prstGeom>
          <a:solidFill>
            <a:srgbClr val="FFFF66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internet</a:t>
            </a:r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3135313" y="3048000"/>
            <a:ext cx="330200" cy="609600"/>
          </a:xfrm>
          <a:prstGeom prst="rect">
            <a:avLst/>
          </a:prstGeom>
          <a:solidFill>
            <a:srgbClr val="A5002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auto">
          <a:xfrm>
            <a:off x="9242425" y="2438400"/>
            <a:ext cx="825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3630613" y="4267200"/>
            <a:ext cx="4127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39" name="Rectangle 18"/>
          <p:cNvSpPr>
            <a:spLocks noChangeArrowheads="1"/>
          </p:cNvSpPr>
          <p:nvPr/>
        </p:nvSpPr>
        <p:spPr bwMode="auto">
          <a:xfrm>
            <a:off x="2970213" y="3733800"/>
            <a:ext cx="165100" cy="152400"/>
          </a:xfrm>
          <a:prstGeom prst="rect">
            <a:avLst/>
          </a:prstGeom>
          <a:solidFill>
            <a:srgbClr val="0066CC">
              <a:alpha val="98822"/>
            </a:srgbClr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0" name="Rectangle 19"/>
          <p:cNvSpPr>
            <a:spLocks noChangeArrowheads="1"/>
          </p:cNvSpPr>
          <p:nvPr/>
        </p:nvSpPr>
        <p:spPr bwMode="auto">
          <a:xfrm>
            <a:off x="2722563" y="2590800"/>
            <a:ext cx="82550" cy="152400"/>
          </a:xfrm>
          <a:prstGeom prst="rect">
            <a:avLst/>
          </a:prstGeom>
          <a:solidFill>
            <a:srgbClr val="0066CC">
              <a:alpha val="98822"/>
            </a:srgbClr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2557463" y="2438400"/>
            <a:ext cx="82550" cy="152400"/>
          </a:xfrm>
          <a:prstGeom prst="rect">
            <a:avLst/>
          </a:prstGeom>
          <a:solidFill>
            <a:srgbClr val="0066CC">
              <a:alpha val="96077"/>
            </a:srgbClr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2" name="Rectangle 21"/>
          <p:cNvSpPr>
            <a:spLocks noChangeArrowheads="1"/>
          </p:cNvSpPr>
          <p:nvPr/>
        </p:nvSpPr>
        <p:spPr bwMode="auto">
          <a:xfrm>
            <a:off x="4373563" y="4114800"/>
            <a:ext cx="5778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3" name="Rectangle 22"/>
          <p:cNvSpPr>
            <a:spLocks noChangeArrowheads="1"/>
          </p:cNvSpPr>
          <p:nvPr/>
        </p:nvSpPr>
        <p:spPr bwMode="auto">
          <a:xfrm>
            <a:off x="8169275" y="3962400"/>
            <a:ext cx="4127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US" sz="1400">
              <a:solidFill>
                <a:srgbClr val="0066CC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4" name="Rectangle 23"/>
          <p:cNvSpPr>
            <a:spLocks noChangeArrowheads="1"/>
          </p:cNvSpPr>
          <p:nvPr/>
        </p:nvSpPr>
        <p:spPr bwMode="auto">
          <a:xfrm>
            <a:off x="8664575" y="2819400"/>
            <a:ext cx="16510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5" name="Rectangle 24"/>
          <p:cNvSpPr>
            <a:spLocks noChangeArrowheads="1"/>
          </p:cNvSpPr>
          <p:nvPr/>
        </p:nvSpPr>
        <p:spPr bwMode="auto">
          <a:xfrm>
            <a:off x="9077325" y="2590800"/>
            <a:ext cx="8255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1981200" y="2190750"/>
            <a:ext cx="839788" cy="28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Parking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8464550" y="2220913"/>
            <a:ext cx="8985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 Get car</a:t>
            </a:r>
          </a:p>
        </p:txBody>
      </p:sp>
      <p:sp>
        <p:nvSpPr>
          <p:cNvPr id="22548" name="Text Box 27"/>
          <p:cNvSpPr txBox="1">
            <a:spLocks noChangeArrowheads="1"/>
          </p:cNvSpPr>
          <p:nvPr/>
        </p:nvSpPr>
        <p:spPr bwMode="auto">
          <a:xfrm>
            <a:off x="2846388" y="2552700"/>
            <a:ext cx="928687" cy="28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Check in</a:t>
            </a:r>
          </a:p>
        </p:txBody>
      </p:sp>
      <p:sp>
        <p:nvSpPr>
          <p:cNvPr id="22549" name="Text Box 28"/>
          <p:cNvSpPr txBox="1">
            <a:spLocks noChangeArrowheads="1"/>
          </p:cNvSpPr>
          <p:nvPr/>
        </p:nvSpPr>
        <p:spPr bwMode="auto">
          <a:xfrm>
            <a:off x="2249488" y="3681413"/>
            <a:ext cx="711200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Porter</a:t>
            </a:r>
          </a:p>
        </p:txBody>
      </p:sp>
      <p:sp>
        <p:nvSpPr>
          <p:cNvPr id="22550" name="Text Box 29"/>
          <p:cNvSpPr txBox="1">
            <a:spLocks noChangeArrowheads="1"/>
          </p:cNvSpPr>
          <p:nvPr/>
        </p:nvSpPr>
        <p:spPr bwMode="auto">
          <a:xfrm>
            <a:off x="2365375" y="3048000"/>
            <a:ext cx="901700" cy="473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Use Room</a:t>
            </a:r>
          </a:p>
        </p:txBody>
      </p:sp>
      <p:sp>
        <p:nvSpPr>
          <p:cNvPr id="22551" name="Text Box 30"/>
          <p:cNvSpPr txBox="1">
            <a:spLocks noChangeArrowheads="1"/>
          </p:cNvSpPr>
          <p:nvPr/>
        </p:nvSpPr>
        <p:spPr bwMode="auto">
          <a:xfrm>
            <a:off x="3494088" y="4016375"/>
            <a:ext cx="579437" cy="28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Meal</a:t>
            </a:r>
          </a:p>
        </p:txBody>
      </p:sp>
      <p:sp>
        <p:nvSpPr>
          <p:cNvPr id="22552" name="Text Box 31"/>
          <p:cNvSpPr txBox="1">
            <a:spLocks noChangeArrowheads="1"/>
          </p:cNvSpPr>
          <p:nvPr/>
        </p:nvSpPr>
        <p:spPr bwMode="auto">
          <a:xfrm>
            <a:off x="4260850" y="3859213"/>
            <a:ext cx="779463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Pay TV</a:t>
            </a:r>
          </a:p>
        </p:txBody>
      </p:sp>
      <p:sp>
        <p:nvSpPr>
          <p:cNvPr id="22553" name="Text Box 32"/>
          <p:cNvSpPr txBox="1">
            <a:spLocks noChangeArrowheads="1"/>
          </p:cNvSpPr>
          <p:nvPr/>
        </p:nvSpPr>
        <p:spPr bwMode="auto">
          <a:xfrm>
            <a:off x="7673975" y="4138613"/>
            <a:ext cx="1358900" cy="28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Room service</a:t>
            </a:r>
          </a:p>
        </p:txBody>
      </p:sp>
      <p:sp>
        <p:nvSpPr>
          <p:cNvPr id="22554" name="Text Box 33"/>
          <p:cNvSpPr txBox="1">
            <a:spLocks noChangeArrowheads="1"/>
          </p:cNvSpPr>
          <p:nvPr/>
        </p:nvSpPr>
        <p:spPr bwMode="auto">
          <a:xfrm>
            <a:off x="7702550" y="2767013"/>
            <a:ext cx="1001713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Internet</a:t>
            </a:r>
          </a:p>
        </p:txBody>
      </p:sp>
      <p:sp>
        <p:nvSpPr>
          <p:cNvPr id="22555" name="Text Box 34"/>
          <p:cNvSpPr txBox="1">
            <a:spLocks noChangeArrowheads="1"/>
          </p:cNvSpPr>
          <p:nvPr/>
        </p:nvSpPr>
        <p:spPr bwMode="auto">
          <a:xfrm>
            <a:off x="7980363" y="2538413"/>
            <a:ext cx="10477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11111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Check out</a:t>
            </a:r>
          </a:p>
        </p:txBody>
      </p:sp>
      <p:sp>
        <p:nvSpPr>
          <p:cNvPr id="22556" name="Line 35"/>
          <p:cNvSpPr>
            <a:spLocks noChangeShapeType="1"/>
          </p:cNvSpPr>
          <p:nvPr/>
        </p:nvSpPr>
        <p:spPr bwMode="auto">
          <a:xfrm>
            <a:off x="2063750" y="5257800"/>
            <a:ext cx="726122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triangle" w="lg" len="lg"/>
            <a:tailEnd type="triangle" w="lg" len="lg"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2557" name="Text Box 36"/>
          <p:cNvSpPr txBox="1">
            <a:spLocks noChangeArrowheads="1"/>
          </p:cNvSpPr>
          <p:nvPr/>
        </p:nvSpPr>
        <p:spPr bwMode="auto">
          <a:xfrm>
            <a:off x="4130675" y="5286375"/>
            <a:ext cx="3481388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Time Frame of an Overnight Hotel Stay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8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(real-time service use)</a:t>
            </a:r>
          </a:p>
          <a:p>
            <a:pPr algn="ctr" eaLnBrk="0" hangingPunct="0">
              <a:lnSpc>
                <a:spcPct val="90000"/>
              </a:lnSpc>
            </a:pPr>
            <a:endParaRPr lang="en-US" sz="1400" b="1">
              <a:solidFill>
                <a:srgbClr val="8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22558" name="Rectangle 37"/>
          <p:cNvSpPr>
            <a:spLocks noChangeArrowheads="1"/>
          </p:cNvSpPr>
          <p:nvPr/>
        </p:nvSpPr>
        <p:spPr bwMode="auto">
          <a:xfrm>
            <a:off x="4125913" y="3048000"/>
            <a:ext cx="4868862" cy="609600"/>
          </a:xfrm>
          <a:prstGeom prst="rect">
            <a:avLst/>
          </a:prstGeom>
          <a:solidFill>
            <a:srgbClr val="A50021">
              <a:alpha val="9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rgbClr val="F1F1F1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USE GUESTROOM OVERNIGHT</a:t>
            </a:r>
          </a:p>
        </p:txBody>
      </p:sp>
      <p:sp>
        <p:nvSpPr>
          <p:cNvPr id="22559" name="Text Box 38"/>
          <p:cNvSpPr txBox="1">
            <a:spLocks noChangeArrowheads="1"/>
          </p:cNvSpPr>
          <p:nvPr/>
        </p:nvSpPr>
        <p:spPr bwMode="auto">
          <a:xfrm>
            <a:off x="3373438" y="2754313"/>
            <a:ext cx="839787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400" b="1">
                <a:latin typeface="Helvetica" pitchFamily="34" charset="0"/>
                <a:ea typeface="Helvetica" pitchFamily="34" charset="0"/>
                <a:cs typeface="Helvetica" pitchFamily="34" charset="0"/>
              </a:rPr>
              <a:t>Internet</a:t>
            </a:r>
          </a:p>
        </p:txBody>
      </p:sp>
      <p:sp>
        <p:nvSpPr>
          <p:cNvPr id="22560" name="Rectangle 39"/>
          <p:cNvSpPr>
            <a:spLocks noChangeArrowheads="1"/>
          </p:cNvSpPr>
          <p:nvPr/>
        </p:nvSpPr>
        <p:spPr bwMode="auto">
          <a:xfrm>
            <a:off x="3197225" y="2814638"/>
            <a:ext cx="165100" cy="152400"/>
          </a:xfrm>
          <a:prstGeom prst="rect">
            <a:avLst/>
          </a:prstGeom>
          <a:solidFill>
            <a:srgbClr val="0066CC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</a:pPr>
            <a:endParaRPr lang="en-SG" sz="140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Flower of Service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1472221914</TotalTime>
  <Pages>94</Pages>
  <Words>1346</Words>
  <Application>Microsoft Office PowerPoint</Application>
  <PresentationFormat>Custom</PresentationFormat>
  <Paragraphs>312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Helvetica</vt:lpstr>
      <vt:lpstr>Webdings</vt:lpstr>
      <vt:lpstr>Wingdings</vt:lpstr>
      <vt:lpstr>Univers Extended</vt:lpstr>
      <vt:lpstr>Times New Roman</vt:lpstr>
      <vt:lpstr>Adobe Caslon Pro</vt:lpstr>
      <vt:lpstr>Verdana</vt:lpstr>
      <vt:lpstr>PMingLiU</vt:lpstr>
      <vt:lpstr>default</vt:lpstr>
      <vt:lpstr>default</vt:lpstr>
      <vt:lpstr>default</vt:lpstr>
      <vt:lpstr>Slide 1</vt:lpstr>
      <vt:lpstr>Overview of Chapter 4</vt:lpstr>
      <vt:lpstr>Slide 3</vt:lpstr>
      <vt:lpstr>Service Products</vt:lpstr>
      <vt:lpstr>Designing a Service Concept </vt:lpstr>
      <vt:lpstr>Documenting Delivery Sequence  Over Time</vt:lpstr>
      <vt:lpstr>Integration of Core Product, Supplementary Elements, and Delivery Process</vt:lpstr>
      <vt:lpstr>Temporal Dimension to Augmented Product</vt:lpstr>
      <vt:lpstr>Slide 9</vt:lpstr>
      <vt:lpstr>The Flower of Service</vt:lpstr>
      <vt:lpstr>The Flower of Service</vt:lpstr>
      <vt:lpstr>Facilitating Services – Information</vt:lpstr>
      <vt:lpstr>Facilitating Services – Order-Taking</vt:lpstr>
      <vt:lpstr>Facilitating Services – Billing</vt:lpstr>
      <vt:lpstr>Facilitating Services – Payment</vt:lpstr>
      <vt:lpstr>Enhancing Services – Consultation</vt:lpstr>
      <vt:lpstr>Enhancing Services – Hospitality</vt:lpstr>
      <vt:lpstr>Enhancing Services – Safekeeping</vt:lpstr>
      <vt:lpstr>Enhancing Services – Safekeeping (cont)</vt:lpstr>
      <vt:lpstr>Enhancing Services – Exceptions</vt:lpstr>
      <vt:lpstr>Enhancing Services – Exceptions (cont)</vt:lpstr>
      <vt:lpstr>Managerial Implications</vt:lpstr>
      <vt:lpstr>Slide 23</vt:lpstr>
      <vt:lpstr>Service Products, Product Lines, and Brands</vt:lpstr>
      <vt:lpstr>Spectrum of Branding Alternatives </vt:lpstr>
      <vt:lpstr>Example:  British Airways Subbrands</vt:lpstr>
      <vt:lpstr>Offering a Branded Experience</vt:lpstr>
      <vt:lpstr>Moving Towards a Branded Experience</vt:lpstr>
      <vt:lpstr>Offering A Branded Experience</vt:lpstr>
      <vt:lpstr>Slide 30</vt:lpstr>
      <vt:lpstr>A Hierarchy of  New Service Categories </vt:lpstr>
      <vt:lpstr>Reengineering Service Processes</vt:lpstr>
      <vt:lpstr>Physical Goods as a Source of New Service Ideas</vt:lpstr>
      <vt:lpstr>Creating Services as Substitutes for Physical Good</vt:lpstr>
      <vt:lpstr>Achieving Success in Developing New Services</vt:lpstr>
      <vt:lpstr>Success Factors in  New Service Development</vt:lpstr>
      <vt:lpstr>Success Factors in  New Service Development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UKASHKI</cp:lastModifiedBy>
  <cp:revision>696</cp:revision>
  <cp:lastPrinted>2002-07-07T10:21:06Z</cp:lastPrinted>
  <dcterms:created xsi:type="dcterms:W3CDTF">2010-03-14T18:50:59Z</dcterms:created>
  <dcterms:modified xsi:type="dcterms:W3CDTF">2010-04-02T19:40:43Z</dcterms:modified>
</cp:coreProperties>
</file>