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0" r:id="rId5"/>
    <p:sldId id="269" r:id="rId6"/>
    <p:sldId id="259" r:id="rId7"/>
    <p:sldId id="260" r:id="rId8"/>
    <p:sldId id="261" r:id="rId9"/>
    <p:sldId id="262" r:id="rId10"/>
    <p:sldId id="263" r:id="rId11"/>
    <p:sldId id="264" r:id="rId12"/>
    <p:sldId id="271" r:id="rId13"/>
    <p:sldId id="265"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3" autoAdjust="0"/>
    <p:restoredTop sz="94660"/>
  </p:normalViewPr>
  <p:slideViewPr>
    <p:cSldViewPr snapToGrid="0">
      <p:cViewPr varScale="1">
        <p:scale>
          <a:sx n="48" d="100"/>
          <a:sy n="48"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smtClean="0"/>
              <a:t>انقر لتحرير نمط العنوان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5/1/2014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5/1/2014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اساليب البحث العلمي </a:t>
            </a:r>
            <a:endParaRPr lang="ar-SA" dirty="0"/>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617719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اسلوب البحث التجريبي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solidFill>
                  <a:schemeClr val="tx1"/>
                </a:solidFill>
              </a:rPr>
              <a:t>الباحث في الدراسات المسحية وفي الاسلوب الوصفي بشكل عام يتقيد بمعيطات الواقع ويلتزم بها دون احداث أي </a:t>
            </a:r>
            <a:r>
              <a:rPr lang="ar-SA" dirty="0" err="1" smtClean="0">
                <a:solidFill>
                  <a:schemeClr val="tx1"/>
                </a:solidFill>
              </a:rPr>
              <a:t>تغيييرات</a:t>
            </a:r>
            <a:r>
              <a:rPr lang="ar-SA" dirty="0" smtClean="0">
                <a:solidFill>
                  <a:schemeClr val="tx1"/>
                </a:solidFill>
              </a:rPr>
              <a:t> </a:t>
            </a:r>
          </a:p>
          <a:p>
            <a:pPr marL="0" indent="0">
              <a:buNone/>
            </a:pPr>
            <a:r>
              <a:rPr lang="ar-SA" dirty="0" smtClean="0">
                <a:solidFill>
                  <a:schemeClr val="tx1"/>
                </a:solidFill>
              </a:rPr>
              <a:t>اما في الاسلوب التجريبي فإنه لا يلتزم بحدود الواقع وانما يحاول تشكيلة عن طريق ادخال تغييرات عليه وقياس اثر هذه التغييرات ونتائجها </a:t>
            </a:r>
            <a:endParaRPr lang="ar-SA" dirty="0" smtClean="0">
              <a:solidFill>
                <a:schemeClr val="tx1"/>
              </a:solidFill>
            </a:endParaRPr>
          </a:p>
          <a:p>
            <a:pPr marL="0" indent="0">
              <a:buNone/>
            </a:pPr>
            <a:endParaRPr lang="ar-SA" dirty="0">
              <a:solidFill>
                <a:schemeClr val="tx1"/>
              </a:solidFill>
            </a:endParaRPr>
          </a:p>
          <a:p>
            <a:pPr marL="0" indent="0">
              <a:buNone/>
            </a:pPr>
            <a:r>
              <a:rPr lang="ar-SA" dirty="0" smtClean="0">
                <a:solidFill>
                  <a:schemeClr val="tx1"/>
                </a:solidFill>
              </a:rPr>
              <a:t>تتطلب الدراسات التجريبية : </a:t>
            </a:r>
          </a:p>
          <a:p>
            <a:pPr>
              <a:buAutoNum type="arabicPeriod"/>
            </a:pPr>
            <a:r>
              <a:rPr lang="ar-SA" dirty="0" smtClean="0">
                <a:solidFill>
                  <a:schemeClr val="tx1"/>
                </a:solidFill>
              </a:rPr>
              <a:t>بناء تصميم تجريبي يتضمن اختيار </a:t>
            </a:r>
            <a:r>
              <a:rPr lang="ar-SA" dirty="0" err="1" smtClean="0">
                <a:solidFill>
                  <a:schemeClr val="tx1"/>
                </a:solidFill>
              </a:rPr>
              <a:t>العينه</a:t>
            </a:r>
            <a:r>
              <a:rPr lang="ar-SA" dirty="0" smtClean="0">
                <a:solidFill>
                  <a:schemeClr val="tx1"/>
                </a:solidFill>
              </a:rPr>
              <a:t> وطريقه تصنيفها وتقسيمهما وضبط العوامل وتحديد مكان وزمان التجربة ووسائل القياس </a:t>
            </a:r>
          </a:p>
          <a:p>
            <a:pPr>
              <a:buAutoNum type="arabicPeriod"/>
            </a:pPr>
            <a:r>
              <a:rPr lang="ar-SA" dirty="0" smtClean="0">
                <a:solidFill>
                  <a:schemeClr val="tx1"/>
                </a:solidFill>
              </a:rPr>
              <a:t>الاجراء الفعلي للدراسة عن طريق ادخال المتغير المستقل او التجريبي وملاحظة الاثار </a:t>
            </a:r>
            <a:r>
              <a:rPr lang="ar-SA" dirty="0" err="1" smtClean="0">
                <a:solidFill>
                  <a:schemeClr val="tx1"/>
                </a:solidFill>
              </a:rPr>
              <a:t>النتاتجة</a:t>
            </a:r>
            <a:r>
              <a:rPr lang="ar-SA" dirty="0" smtClean="0">
                <a:solidFill>
                  <a:schemeClr val="tx1"/>
                </a:solidFill>
              </a:rPr>
              <a:t> </a:t>
            </a:r>
            <a:endParaRPr lang="ar-SA" dirty="0">
              <a:solidFill>
                <a:schemeClr val="tx1"/>
              </a:solidFill>
            </a:endParaRPr>
          </a:p>
        </p:txBody>
      </p:sp>
    </p:spTree>
    <p:extLst>
      <p:ext uri="{BB962C8B-B14F-4D97-AF65-F5344CB8AC3E}">
        <p14:creationId xmlns:p14="http://schemas.microsoft.com/office/powerpoint/2010/main" val="4042250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مالمقصود</a:t>
            </a:r>
            <a:r>
              <a:rPr lang="ar-SA" dirty="0" smtClean="0"/>
              <a:t> بالبحث التجريبي </a:t>
            </a:r>
            <a:endParaRPr lang="ar-SA" dirty="0"/>
          </a:p>
        </p:txBody>
      </p:sp>
      <p:sp>
        <p:nvSpPr>
          <p:cNvPr id="3" name="عنصر نائب للمحتوى 2"/>
          <p:cNvSpPr>
            <a:spLocks noGrp="1"/>
          </p:cNvSpPr>
          <p:nvPr>
            <p:ph idx="1"/>
          </p:nvPr>
        </p:nvSpPr>
        <p:spPr>
          <a:xfrm>
            <a:off x="677334" y="1603998"/>
            <a:ext cx="8596668" cy="3880773"/>
          </a:xfrm>
        </p:spPr>
        <p:txBody>
          <a:bodyPr>
            <a:noAutofit/>
          </a:bodyPr>
          <a:lstStyle/>
          <a:p>
            <a:pPr marL="0" indent="0">
              <a:buNone/>
            </a:pPr>
            <a:r>
              <a:rPr lang="ar-SA" sz="2400" dirty="0" smtClean="0">
                <a:solidFill>
                  <a:srgbClr val="FF0000"/>
                </a:solidFill>
              </a:rPr>
              <a:t>يتفق الباحثون على ان طبيعة البحث </a:t>
            </a:r>
            <a:r>
              <a:rPr lang="ar-SA" sz="2400" dirty="0" err="1" smtClean="0">
                <a:solidFill>
                  <a:srgbClr val="FF0000"/>
                </a:solidFill>
              </a:rPr>
              <a:t>الترجيبي</a:t>
            </a:r>
            <a:r>
              <a:rPr lang="ar-SA" sz="2400" dirty="0" smtClean="0">
                <a:solidFill>
                  <a:srgbClr val="FF0000"/>
                </a:solidFill>
              </a:rPr>
              <a:t> واسسه العامة تتمثل بما يلي </a:t>
            </a:r>
          </a:p>
          <a:p>
            <a:pPr>
              <a:buAutoNum type="arabicPeriod"/>
            </a:pPr>
            <a:r>
              <a:rPr lang="ar-SA" sz="2400" dirty="0" smtClean="0">
                <a:solidFill>
                  <a:schemeClr val="tx1"/>
                </a:solidFill>
              </a:rPr>
              <a:t>استخدام التجربة وهي احداث تغيير في الواقع وملاحظة نتائج واثار هذا التغيير </a:t>
            </a:r>
          </a:p>
          <a:p>
            <a:pPr>
              <a:buAutoNum type="arabicPeriod"/>
            </a:pPr>
            <a:r>
              <a:rPr lang="ar-SA" sz="2400" dirty="0" smtClean="0">
                <a:solidFill>
                  <a:schemeClr val="tx1"/>
                </a:solidFill>
              </a:rPr>
              <a:t>ضبط اجراءات التجربة للتأكد من عدم وجود عوامل اخرى غير المتغير التجريبي اثرت في هذا الواقع </a:t>
            </a:r>
          </a:p>
          <a:p>
            <a:pPr>
              <a:buAutoNum type="arabicPeriod"/>
            </a:pPr>
            <a:endParaRPr lang="ar-SA" sz="2400" dirty="0">
              <a:solidFill>
                <a:schemeClr val="tx1"/>
              </a:solidFill>
            </a:endParaRPr>
          </a:p>
          <a:p>
            <a:pPr marL="0" indent="0">
              <a:buNone/>
            </a:pPr>
            <a:r>
              <a:rPr lang="ar-SA" sz="2400" u="sng" dirty="0" smtClean="0">
                <a:solidFill>
                  <a:srgbClr val="FF0000"/>
                </a:solidFill>
              </a:rPr>
              <a:t>ويعرف البحث التجريبي </a:t>
            </a:r>
            <a:r>
              <a:rPr lang="ar-SA" sz="2400" dirty="0" smtClean="0">
                <a:solidFill>
                  <a:schemeClr val="tx1"/>
                </a:solidFill>
              </a:rPr>
              <a:t>بانه ملاحظة تتم تحت ظروف مضبوطة للإثبات الفروض ومعرفة العلاقات السببية </a:t>
            </a:r>
            <a:endParaRPr lang="ar-SA" sz="2400" dirty="0" smtClean="0">
              <a:solidFill>
                <a:schemeClr val="tx1"/>
              </a:solidFill>
            </a:endParaRPr>
          </a:p>
          <a:p>
            <a:pPr marL="0" indent="0">
              <a:buNone/>
            </a:pPr>
            <a:r>
              <a:rPr lang="ar-SA" sz="2400" dirty="0" smtClean="0">
                <a:solidFill>
                  <a:schemeClr val="tx1"/>
                </a:solidFill>
              </a:rPr>
              <a:t>ويقصد </a:t>
            </a:r>
            <a:r>
              <a:rPr lang="ar-SA" sz="2400" dirty="0" smtClean="0">
                <a:solidFill>
                  <a:schemeClr val="tx1"/>
                </a:solidFill>
              </a:rPr>
              <a:t>بالظروف المضبوطة  طبعا ادخال المتغير التجريبي وضبط تأثير المتغيرات الاخرى </a:t>
            </a:r>
            <a:endParaRPr lang="ar-SA" sz="2400" dirty="0">
              <a:solidFill>
                <a:schemeClr val="tx1"/>
              </a:solidFill>
            </a:endParaRPr>
          </a:p>
        </p:txBody>
      </p:sp>
    </p:spTree>
    <p:extLst>
      <p:ext uri="{BB962C8B-B14F-4D97-AF65-F5344CB8AC3E}">
        <p14:creationId xmlns:p14="http://schemas.microsoft.com/office/powerpoint/2010/main" val="2616873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اساس البحث التجريبي </a:t>
            </a:r>
            <a:endParaRPr lang="ar-SA" dirty="0"/>
          </a:p>
        </p:txBody>
      </p:sp>
      <p:sp>
        <p:nvSpPr>
          <p:cNvPr id="3" name="عنصر نائب للمحتوى 2"/>
          <p:cNvSpPr>
            <a:spLocks noGrp="1"/>
          </p:cNvSpPr>
          <p:nvPr>
            <p:ph idx="1"/>
          </p:nvPr>
        </p:nvSpPr>
        <p:spPr>
          <a:xfrm>
            <a:off x="677334" y="1603998"/>
            <a:ext cx="8596668" cy="3880773"/>
          </a:xfrm>
        </p:spPr>
        <p:txBody>
          <a:bodyPr>
            <a:noAutofit/>
          </a:bodyPr>
          <a:lstStyle/>
          <a:p>
            <a:pPr marL="0" indent="0">
              <a:buNone/>
            </a:pPr>
            <a:endParaRPr lang="ar-SA" sz="2400" dirty="0" smtClean="0">
              <a:solidFill>
                <a:schemeClr val="tx1"/>
              </a:solidFill>
            </a:endParaRPr>
          </a:p>
          <a:p>
            <a:pPr marL="457200" indent="-457200">
              <a:buAutoNum type="arabicPeriod"/>
            </a:pPr>
            <a:r>
              <a:rPr lang="ar-SA" sz="2400" dirty="0" smtClean="0">
                <a:solidFill>
                  <a:schemeClr val="tx1"/>
                </a:solidFill>
              </a:rPr>
              <a:t>اذا كان لدينا موقفان متشابهان ( أ) و (ب) وادخلنا عامل جديد ( س) على ( ا ) فإن الفروق بين أ و ب ستكون نتيجة ادخال العامل الجديد  (س) </a:t>
            </a:r>
          </a:p>
          <a:p>
            <a:pPr marL="457200" indent="-457200">
              <a:buFont typeface="Wingdings 3" charset="2"/>
              <a:buAutoNum type="arabicPeriod"/>
            </a:pPr>
            <a:r>
              <a:rPr lang="ar-SA" sz="2400" dirty="0">
                <a:solidFill>
                  <a:schemeClr val="tx1"/>
                </a:solidFill>
              </a:rPr>
              <a:t>اذا كان لدينا موقفان متشابهان ( أ) و (ب) </a:t>
            </a:r>
            <a:r>
              <a:rPr lang="ar-SA" sz="2400" dirty="0" smtClean="0">
                <a:solidFill>
                  <a:schemeClr val="tx1"/>
                </a:solidFill>
              </a:rPr>
              <a:t>وحذفنا عامل من العوامل المؤثرة على الموقف( أ) فإن </a:t>
            </a:r>
            <a:r>
              <a:rPr lang="ar-SA" sz="2400" dirty="0">
                <a:solidFill>
                  <a:schemeClr val="tx1"/>
                </a:solidFill>
              </a:rPr>
              <a:t>الفروق بين أ و ب ستكون </a:t>
            </a:r>
            <a:r>
              <a:rPr lang="ar-SA" sz="2400" dirty="0" smtClean="0">
                <a:solidFill>
                  <a:schemeClr val="tx1"/>
                </a:solidFill>
              </a:rPr>
              <a:t>نتيجة حذف هذا العامل </a:t>
            </a:r>
            <a:endParaRPr lang="ar-SA" sz="2400" dirty="0">
              <a:solidFill>
                <a:schemeClr val="tx1"/>
              </a:solidFill>
            </a:endParaRPr>
          </a:p>
          <a:p>
            <a:pPr marL="457200" indent="-457200">
              <a:buAutoNum type="arabicPeriod"/>
            </a:pPr>
            <a:endParaRPr lang="ar-SA" sz="2400" dirty="0">
              <a:solidFill>
                <a:schemeClr val="tx1"/>
              </a:solidFill>
            </a:endParaRPr>
          </a:p>
        </p:txBody>
      </p:sp>
    </p:spTree>
    <p:extLst>
      <p:ext uri="{BB962C8B-B14F-4D97-AF65-F5344CB8AC3E}">
        <p14:creationId xmlns:p14="http://schemas.microsoft.com/office/powerpoint/2010/main" val="2620902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مصطلحات البحث التجريبي </a:t>
            </a:r>
            <a:endParaRPr lang="ar-SA" dirty="0"/>
          </a:p>
        </p:txBody>
      </p:sp>
      <p:sp>
        <p:nvSpPr>
          <p:cNvPr id="3" name="عنصر نائب للمحتوى 2"/>
          <p:cNvSpPr>
            <a:spLocks noGrp="1"/>
          </p:cNvSpPr>
          <p:nvPr>
            <p:ph idx="1"/>
          </p:nvPr>
        </p:nvSpPr>
        <p:spPr>
          <a:xfrm>
            <a:off x="1055021" y="1464850"/>
            <a:ext cx="8596668" cy="3880773"/>
          </a:xfrm>
        </p:spPr>
        <p:txBody>
          <a:bodyPr>
            <a:noAutofit/>
          </a:bodyPr>
          <a:lstStyle/>
          <a:p>
            <a:pPr marL="0" indent="0">
              <a:buNone/>
            </a:pPr>
            <a:r>
              <a:rPr lang="ar-SA" sz="2400" dirty="0" smtClean="0">
                <a:solidFill>
                  <a:srgbClr val="FF0000"/>
                </a:solidFill>
              </a:rPr>
              <a:t>المصطلحات المتعلقة بالعوامل المؤثرة </a:t>
            </a:r>
          </a:p>
          <a:p>
            <a:pPr>
              <a:buAutoNum type="arabicPeriod"/>
            </a:pPr>
            <a:r>
              <a:rPr lang="ar-SA" sz="2400" dirty="0" smtClean="0">
                <a:solidFill>
                  <a:schemeClr val="tx1"/>
                </a:solidFill>
              </a:rPr>
              <a:t>ا</a:t>
            </a:r>
            <a:r>
              <a:rPr lang="ar-SA" sz="2400" dirty="0" smtClean="0">
                <a:solidFill>
                  <a:schemeClr val="accent1">
                    <a:lumMod val="75000"/>
                  </a:schemeClr>
                </a:solidFill>
              </a:rPr>
              <a:t>لعوامل المؤثرة :</a:t>
            </a:r>
            <a:r>
              <a:rPr lang="ar-SA" sz="2400" dirty="0" smtClean="0">
                <a:solidFill>
                  <a:schemeClr val="tx1"/>
                </a:solidFill>
              </a:rPr>
              <a:t> جميع العوامل التي تؤثر في الموقف </a:t>
            </a:r>
          </a:p>
          <a:p>
            <a:pPr>
              <a:buAutoNum type="arabicPeriod"/>
            </a:pPr>
            <a:r>
              <a:rPr lang="ar-SA" sz="2400" dirty="0" smtClean="0">
                <a:solidFill>
                  <a:schemeClr val="accent1">
                    <a:lumMod val="75000"/>
                  </a:schemeClr>
                </a:solidFill>
              </a:rPr>
              <a:t>العامل المستقل </a:t>
            </a:r>
            <a:r>
              <a:rPr lang="ar-SA" sz="2400" dirty="0" smtClean="0">
                <a:solidFill>
                  <a:schemeClr val="tx1"/>
                </a:solidFill>
              </a:rPr>
              <a:t>: هو العامل الذي نريد قياس اثره في الموقف </a:t>
            </a:r>
          </a:p>
          <a:p>
            <a:pPr>
              <a:buAutoNum type="arabicPeriod"/>
            </a:pPr>
            <a:r>
              <a:rPr lang="ar-SA" sz="2400" dirty="0">
                <a:solidFill>
                  <a:schemeClr val="accent1">
                    <a:lumMod val="75000"/>
                  </a:schemeClr>
                </a:solidFill>
              </a:rPr>
              <a:t>العامل التابع </a:t>
            </a:r>
            <a:r>
              <a:rPr lang="ar-SA" sz="2400" dirty="0">
                <a:solidFill>
                  <a:schemeClr val="tx1"/>
                </a:solidFill>
              </a:rPr>
              <a:t>/ </a:t>
            </a:r>
            <a:r>
              <a:rPr lang="ar-SA" sz="2400" dirty="0" smtClean="0">
                <a:solidFill>
                  <a:schemeClr val="tx1"/>
                </a:solidFill>
              </a:rPr>
              <a:t>هو العامل الذي ينتج عن تأثير المتغير المستقل </a:t>
            </a:r>
          </a:p>
          <a:p>
            <a:pPr>
              <a:buAutoNum type="arabicPeriod"/>
            </a:pPr>
            <a:r>
              <a:rPr lang="ar-SA" sz="2400" dirty="0" smtClean="0">
                <a:solidFill>
                  <a:schemeClr val="accent1">
                    <a:lumMod val="75000"/>
                  </a:schemeClr>
                </a:solidFill>
              </a:rPr>
              <a:t>ضبط العوامل </a:t>
            </a:r>
            <a:r>
              <a:rPr lang="ar-SA" sz="2400" dirty="0" smtClean="0">
                <a:solidFill>
                  <a:schemeClr val="tx1"/>
                </a:solidFill>
              </a:rPr>
              <a:t>/ أي ابعاد اثر جميع العوامل الاخرى ماعدا المتغير المستقل </a:t>
            </a:r>
          </a:p>
          <a:p>
            <a:pPr marL="0" indent="0">
              <a:buNone/>
            </a:pPr>
            <a:r>
              <a:rPr lang="ar-SA" sz="2400" dirty="0" smtClean="0">
                <a:solidFill>
                  <a:srgbClr val="FF0000"/>
                </a:solidFill>
              </a:rPr>
              <a:t>المصطلحات المتعلقة بمجموعات الدراسة : </a:t>
            </a:r>
          </a:p>
          <a:p>
            <a:pPr>
              <a:buAutoNum type="arabicPeriod"/>
            </a:pPr>
            <a:r>
              <a:rPr lang="ar-SA" sz="2400" dirty="0" smtClean="0">
                <a:solidFill>
                  <a:schemeClr val="tx1"/>
                </a:solidFill>
              </a:rPr>
              <a:t>ا</a:t>
            </a:r>
            <a:r>
              <a:rPr lang="ar-SA" sz="2400" dirty="0" smtClean="0">
                <a:solidFill>
                  <a:schemeClr val="accent1">
                    <a:lumMod val="75000"/>
                  </a:schemeClr>
                </a:solidFill>
              </a:rPr>
              <a:t>لمجموعة التجريبية</a:t>
            </a:r>
            <a:r>
              <a:rPr lang="ar-SA" sz="2400" dirty="0" smtClean="0">
                <a:solidFill>
                  <a:schemeClr val="tx1"/>
                </a:solidFill>
              </a:rPr>
              <a:t> : هي المجموعة التي تتعرض للمتغير المستقل لمعرفة تأثيره فيها </a:t>
            </a:r>
          </a:p>
          <a:p>
            <a:pPr>
              <a:buAutoNum type="arabicPeriod"/>
            </a:pPr>
            <a:r>
              <a:rPr lang="ar-SA" sz="2400" dirty="0" smtClean="0">
                <a:solidFill>
                  <a:schemeClr val="accent1">
                    <a:lumMod val="75000"/>
                  </a:schemeClr>
                </a:solidFill>
              </a:rPr>
              <a:t>المجموعة الضابطة </a:t>
            </a:r>
            <a:r>
              <a:rPr lang="ar-SA" sz="2400" dirty="0" smtClean="0">
                <a:solidFill>
                  <a:schemeClr val="tx1"/>
                </a:solidFill>
              </a:rPr>
              <a:t>: هي التي لا تتعرض للمتغير المستقل وتبقى تحت ظروف عادية </a:t>
            </a:r>
            <a:endParaRPr lang="ar-SA" sz="2400" dirty="0">
              <a:solidFill>
                <a:schemeClr val="tx1"/>
              </a:solidFill>
            </a:endParaRPr>
          </a:p>
        </p:txBody>
      </p:sp>
    </p:spTree>
    <p:extLst>
      <p:ext uri="{BB962C8B-B14F-4D97-AF65-F5344CB8AC3E}">
        <p14:creationId xmlns:p14="http://schemas.microsoft.com/office/powerpoint/2010/main" val="3374481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ضبط المتغيرات </a:t>
            </a:r>
            <a:endParaRPr lang="ar-SA" dirty="0"/>
          </a:p>
        </p:txBody>
      </p:sp>
      <p:sp>
        <p:nvSpPr>
          <p:cNvPr id="3" name="عنصر نائب للمحتوى 2"/>
          <p:cNvSpPr>
            <a:spLocks noGrp="1"/>
          </p:cNvSpPr>
          <p:nvPr>
            <p:ph idx="1"/>
          </p:nvPr>
        </p:nvSpPr>
        <p:spPr>
          <a:xfrm>
            <a:off x="677334" y="1930400"/>
            <a:ext cx="8596668" cy="3880773"/>
          </a:xfrm>
        </p:spPr>
        <p:txBody>
          <a:bodyPr>
            <a:noAutofit/>
          </a:bodyPr>
          <a:lstStyle/>
          <a:p>
            <a:pPr marL="0" indent="0">
              <a:buNone/>
            </a:pPr>
            <a:r>
              <a:rPr lang="ar-SA" sz="2000" dirty="0" smtClean="0">
                <a:solidFill>
                  <a:schemeClr val="tx1"/>
                </a:solidFill>
              </a:rPr>
              <a:t>يتأثر العامل او المتغير التابع بالعديد من العوامل اضافة للمتغير المستقل الاساسي ولذا لابد من ضبط هذه العوامل واتاحة المجال للمتغير المستقل وحده للقياس </a:t>
            </a:r>
            <a:r>
              <a:rPr lang="ar-SA" sz="2000" dirty="0" err="1" smtClean="0">
                <a:solidFill>
                  <a:schemeClr val="tx1"/>
                </a:solidFill>
              </a:rPr>
              <a:t>تاثيره</a:t>
            </a:r>
            <a:r>
              <a:rPr lang="ar-SA" sz="2000" dirty="0" smtClean="0">
                <a:solidFill>
                  <a:schemeClr val="tx1"/>
                </a:solidFill>
              </a:rPr>
              <a:t> على المتغير التابع </a:t>
            </a:r>
          </a:p>
          <a:p>
            <a:pPr marL="0" indent="0">
              <a:buNone/>
            </a:pPr>
            <a:endParaRPr lang="ar-SA" sz="2000" dirty="0">
              <a:solidFill>
                <a:schemeClr val="tx1"/>
              </a:solidFill>
            </a:endParaRPr>
          </a:p>
          <a:p>
            <a:pPr marL="0" indent="0">
              <a:buNone/>
            </a:pPr>
            <a:r>
              <a:rPr lang="ar-SA" sz="2000" dirty="0" smtClean="0">
                <a:solidFill>
                  <a:schemeClr val="tx1"/>
                </a:solidFill>
              </a:rPr>
              <a:t>فالمتغير التابع قد يتأثر بخصائص الافراد </a:t>
            </a:r>
            <a:r>
              <a:rPr lang="ar-SA" sz="2000" dirty="0" err="1" smtClean="0">
                <a:solidFill>
                  <a:schemeClr val="tx1"/>
                </a:solidFill>
              </a:rPr>
              <a:t>كماقد</a:t>
            </a:r>
            <a:r>
              <a:rPr lang="ar-SA" sz="2000" dirty="0" smtClean="0">
                <a:solidFill>
                  <a:schemeClr val="tx1"/>
                </a:solidFill>
              </a:rPr>
              <a:t> يتأثر بإجراءات التجربة كما قد تؤثر به </a:t>
            </a:r>
            <a:r>
              <a:rPr lang="ar-SA" sz="2000" dirty="0" err="1" smtClean="0">
                <a:solidFill>
                  <a:schemeClr val="tx1"/>
                </a:solidFill>
              </a:rPr>
              <a:t>الضروف</a:t>
            </a:r>
            <a:r>
              <a:rPr lang="ar-SA" sz="2000" dirty="0" smtClean="0">
                <a:solidFill>
                  <a:schemeClr val="tx1"/>
                </a:solidFill>
              </a:rPr>
              <a:t> الخارجية </a:t>
            </a:r>
          </a:p>
          <a:p>
            <a:pPr marL="0" indent="0">
              <a:buNone/>
            </a:pPr>
            <a:endParaRPr lang="ar-SA" sz="2000" dirty="0">
              <a:solidFill>
                <a:srgbClr val="FF0000"/>
              </a:solidFill>
            </a:endParaRPr>
          </a:p>
          <a:p>
            <a:pPr marL="0" indent="0">
              <a:buNone/>
            </a:pPr>
            <a:r>
              <a:rPr lang="ar-SA" sz="2000" dirty="0" smtClean="0">
                <a:solidFill>
                  <a:srgbClr val="FF0000"/>
                </a:solidFill>
              </a:rPr>
              <a:t>وتهدف عملية ضبط المتغيرات إلى : </a:t>
            </a:r>
          </a:p>
          <a:p>
            <a:pPr>
              <a:buFont typeface="+mj-lt"/>
              <a:buAutoNum type="arabicPeriod"/>
            </a:pPr>
            <a:r>
              <a:rPr lang="ar-SA" sz="2000" dirty="0" smtClean="0">
                <a:solidFill>
                  <a:schemeClr val="tx1"/>
                </a:solidFill>
              </a:rPr>
              <a:t>عزل المتغيرات </a:t>
            </a:r>
          </a:p>
          <a:p>
            <a:pPr>
              <a:buFont typeface="+mj-lt"/>
              <a:buAutoNum type="arabicPeriod"/>
            </a:pPr>
            <a:r>
              <a:rPr lang="ar-SA" sz="2000" dirty="0" smtClean="0">
                <a:solidFill>
                  <a:schemeClr val="tx1"/>
                </a:solidFill>
              </a:rPr>
              <a:t>تثبيت المتغيرات </a:t>
            </a:r>
          </a:p>
          <a:p>
            <a:pPr>
              <a:buFont typeface="+mj-lt"/>
              <a:buAutoNum type="arabicPeriod"/>
            </a:pPr>
            <a:r>
              <a:rPr lang="ar-SA" sz="2000" dirty="0" smtClean="0">
                <a:solidFill>
                  <a:schemeClr val="tx1"/>
                </a:solidFill>
              </a:rPr>
              <a:t>التحكم في مقدار المتغير التجريبي </a:t>
            </a:r>
            <a:endParaRPr lang="ar-SA" sz="2000" dirty="0">
              <a:solidFill>
                <a:schemeClr val="tx1"/>
              </a:solidFill>
            </a:endParaRPr>
          </a:p>
        </p:txBody>
      </p:sp>
    </p:spTree>
    <p:extLst>
      <p:ext uri="{BB962C8B-B14F-4D97-AF65-F5344CB8AC3E}">
        <p14:creationId xmlns:p14="http://schemas.microsoft.com/office/powerpoint/2010/main" val="2389233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انواع التجارب </a:t>
            </a:r>
            <a:endParaRPr lang="ar-SA" dirty="0"/>
          </a:p>
        </p:txBody>
      </p:sp>
      <p:sp>
        <p:nvSpPr>
          <p:cNvPr id="3" name="عنصر نائب للمحتوى 2"/>
          <p:cNvSpPr>
            <a:spLocks noGrp="1"/>
          </p:cNvSpPr>
          <p:nvPr>
            <p:ph idx="1"/>
          </p:nvPr>
        </p:nvSpPr>
        <p:spPr>
          <a:xfrm>
            <a:off x="677334" y="1930400"/>
            <a:ext cx="8596668" cy="3880773"/>
          </a:xfrm>
        </p:spPr>
        <p:txBody>
          <a:bodyPr>
            <a:noAutofit/>
          </a:bodyPr>
          <a:lstStyle/>
          <a:p>
            <a:pPr marL="457200" indent="-457200">
              <a:buFont typeface="+mj-lt"/>
              <a:buAutoNum type="arabicPeriod"/>
            </a:pPr>
            <a:endParaRPr lang="ar-SA" sz="2000" dirty="0" smtClean="0">
              <a:solidFill>
                <a:schemeClr val="tx1"/>
              </a:solidFill>
            </a:endParaRPr>
          </a:p>
          <a:p>
            <a:pPr marL="457200" indent="-457200">
              <a:buFont typeface="+mj-lt"/>
              <a:buAutoNum type="arabicPeriod"/>
            </a:pPr>
            <a:endParaRPr lang="ar-SA" sz="2000" dirty="0">
              <a:solidFill>
                <a:schemeClr val="tx1"/>
              </a:solidFill>
            </a:endParaRPr>
          </a:p>
          <a:p>
            <a:pPr marL="457200" indent="-457200">
              <a:buFont typeface="+mj-lt"/>
              <a:buAutoNum type="arabicPeriod"/>
            </a:pPr>
            <a:endParaRPr lang="ar-SA" sz="2000" dirty="0" smtClean="0">
              <a:solidFill>
                <a:schemeClr val="tx1"/>
              </a:solidFill>
            </a:endParaRPr>
          </a:p>
          <a:p>
            <a:pPr marL="457200" indent="-457200">
              <a:buFont typeface="+mj-lt"/>
              <a:buAutoNum type="arabicPeriod"/>
            </a:pPr>
            <a:r>
              <a:rPr lang="ar-SA" sz="2000" dirty="0" smtClean="0">
                <a:solidFill>
                  <a:schemeClr val="tx1"/>
                </a:solidFill>
              </a:rPr>
              <a:t>التجارب المعملية / غير المعملية </a:t>
            </a:r>
          </a:p>
          <a:p>
            <a:pPr marL="457200" indent="-457200">
              <a:buFont typeface="+mj-lt"/>
              <a:buAutoNum type="arabicPeriod"/>
            </a:pPr>
            <a:r>
              <a:rPr lang="ar-SA" sz="2000" dirty="0" smtClean="0">
                <a:solidFill>
                  <a:schemeClr val="tx1"/>
                </a:solidFill>
              </a:rPr>
              <a:t>تجارب على مجموعه واحدة / اكثر من مجموعه </a:t>
            </a:r>
          </a:p>
          <a:p>
            <a:pPr marL="457200" indent="-457200">
              <a:buFont typeface="+mj-lt"/>
              <a:buAutoNum type="arabicPeriod"/>
            </a:pPr>
            <a:r>
              <a:rPr lang="ar-SA" sz="2000" dirty="0" smtClean="0">
                <a:solidFill>
                  <a:schemeClr val="tx1"/>
                </a:solidFill>
              </a:rPr>
              <a:t>تجارب طويلة/ تجارب قصيرة / </a:t>
            </a:r>
            <a:r>
              <a:rPr lang="ar-SA" sz="2000" dirty="0" smtClean="0">
                <a:solidFill>
                  <a:srgbClr val="C00000"/>
                </a:solidFill>
              </a:rPr>
              <a:t>ايهما افضل ؟ </a:t>
            </a:r>
            <a:endParaRPr lang="ar-SA" sz="2000" dirty="0">
              <a:solidFill>
                <a:srgbClr val="C00000"/>
              </a:solidFill>
            </a:endParaRPr>
          </a:p>
        </p:txBody>
      </p:sp>
    </p:spTree>
    <p:extLst>
      <p:ext uri="{BB962C8B-B14F-4D97-AF65-F5344CB8AC3E}">
        <p14:creationId xmlns:p14="http://schemas.microsoft.com/office/powerpoint/2010/main" val="4114723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انواع التصميمات </a:t>
            </a:r>
            <a:r>
              <a:rPr lang="ar-SA" dirty="0" err="1" smtClean="0"/>
              <a:t>التجريبيه</a:t>
            </a:r>
            <a:r>
              <a:rPr lang="ar-SA" dirty="0" smtClean="0"/>
              <a:t> </a:t>
            </a:r>
            <a:br>
              <a:rPr lang="ar-SA" dirty="0" smtClean="0"/>
            </a:br>
            <a:endParaRPr lang="ar-SA" dirty="0"/>
          </a:p>
        </p:txBody>
      </p:sp>
      <p:sp>
        <p:nvSpPr>
          <p:cNvPr id="3" name="عنصر نائب للمحتوى 2"/>
          <p:cNvSpPr>
            <a:spLocks noGrp="1"/>
          </p:cNvSpPr>
          <p:nvPr>
            <p:ph idx="1"/>
          </p:nvPr>
        </p:nvSpPr>
        <p:spPr>
          <a:xfrm>
            <a:off x="677334" y="1930400"/>
            <a:ext cx="8596668" cy="3880773"/>
          </a:xfrm>
        </p:spPr>
        <p:txBody>
          <a:bodyPr>
            <a:noAutofit/>
          </a:bodyPr>
          <a:lstStyle/>
          <a:p>
            <a:pPr marL="457200" indent="-457200">
              <a:buFont typeface="+mj-lt"/>
              <a:buAutoNum type="arabicPeriod"/>
            </a:pPr>
            <a:r>
              <a:rPr lang="ar-SA" sz="2000" dirty="0" smtClean="0">
                <a:solidFill>
                  <a:schemeClr val="tx1"/>
                </a:solidFill>
              </a:rPr>
              <a:t>اسلوب المجموعة الواحدة </a:t>
            </a:r>
          </a:p>
          <a:p>
            <a:pPr marL="457200" indent="-457200">
              <a:buFont typeface="+mj-lt"/>
              <a:buAutoNum type="arabicPeriod"/>
            </a:pPr>
            <a:r>
              <a:rPr lang="ar-SA" sz="2000" dirty="0" smtClean="0">
                <a:solidFill>
                  <a:schemeClr val="tx1"/>
                </a:solidFill>
              </a:rPr>
              <a:t>اسلوب المجموعات المتكافئة </a:t>
            </a:r>
          </a:p>
          <a:p>
            <a:pPr marL="457200" indent="-457200">
              <a:buFont typeface="+mj-lt"/>
              <a:buAutoNum type="arabicPeriod"/>
            </a:pPr>
            <a:r>
              <a:rPr lang="ar-SA" sz="2000" dirty="0" smtClean="0">
                <a:solidFill>
                  <a:schemeClr val="tx1"/>
                </a:solidFill>
              </a:rPr>
              <a:t>اسلوب تدوير المجموعات </a:t>
            </a:r>
            <a:endParaRPr lang="ar-SA" sz="2000" dirty="0">
              <a:solidFill>
                <a:srgbClr val="C00000"/>
              </a:solidFill>
            </a:endParaRPr>
          </a:p>
        </p:txBody>
      </p:sp>
    </p:spTree>
    <p:extLst>
      <p:ext uri="{BB962C8B-B14F-4D97-AF65-F5344CB8AC3E}">
        <p14:creationId xmlns:p14="http://schemas.microsoft.com/office/powerpoint/2010/main" val="1421681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محاور المحاضرة </a:t>
            </a:r>
            <a:endParaRPr lang="ar-SA" dirty="0"/>
          </a:p>
        </p:txBody>
      </p:sp>
      <p:sp>
        <p:nvSpPr>
          <p:cNvPr id="3" name="عنصر نائب للمحتوى 2"/>
          <p:cNvSpPr>
            <a:spLocks noGrp="1"/>
          </p:cNvSpPr>
          <p:nvPr>
            <p:ph idx="1"/>
          </p:nvPr>
        </p:nvSpPr>
        <p:spPr/>
        <p:txBody>
          <a:bodyPr/>
          <a:lstStyle/>
          <a:p>
            <a:r>
              <a:rPr lang="ar-SA" dirty="0" smtClean="0"/>
              <a:t>أولا : الاسلوب الوصفي </a:t>
            </a:r>
          </a:p>
          <a:p>
            <a:r>
              <a:rPr lang="ar-SA" dirty="0" smtClean="0"/>
              <a:t>خطوات الاسلوب الوصفي بالبحث</a:t>
            </a:r>
          </a:p>
          <a:p>
            <a:r>
              <a:rPr lang="ar-SA" dirty="0" smtClean="0"/>
              <a:t>بعض القضايا المتعلقة بالبحث الوصفي </a:t>
            </a:r>
          </a:p>
          <a:p>
            <a:r>
              <a:rPr lang="ar-SA" dirty="0" smtClean="0"/>
              <a:t>مستويات </a:t>
            </a:r>
            <a:r>
              <a:rPr lang="ar-SA" dirty="0" err="1" smtClean="0"/>
              <a:t>الداسات</a:t>
            </a:r>
            <a:r>
              <a:rPr lang="ar-SA" dirty="0" smtClean="0"/>
              <a:t> الوصفية </a:t>
            </a:r>
          </a:p>
          <a:p>
            <a:r>
              <a:rPr lang="ar-SA" dirty="0" smtClean="0"/>
              <a:t>انماط الدراسات الوصفية </a:t>
            </a:r>
          </a:p>
          <a:p>
            <a:r>
              <a:rPr lang="ar-SA" dirty="0" smtClean="0"/>
              <a:t>ثانيا: البحث التجريبي </a:t>
            </a:r>
          </a:p>
        </p:txBody>
      </p:sp>
    </p:spTree>
    <p:extLst>
      <p:ext uri="{BB962C8B-B14F-4D97-AF65-F5344CB8AC3E}">
        <p14:creationId xmlns:p14="http://schemas.microsoft.com/office/powerpoint/2010/main" val="1236628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البحث الوصفي</a:t>
            </a:r>
            <a:endParaRPr lang="ar-SA" dirty="0"/>
          </a:p>
        </p:txBody>
      </p:sp>
      <p:sp>
        <p:nvSpPr>
          <p:cNvPr id="3" name="عنصر نائب للمحتوى 2"/>
          <p:cNvSpPr>
            <a:spLocks noGrp="1"/>
          </p:cNvSpPr>
          <p:nvPr>
            <p:ph idx="1"/>
          </p:nvPr>
        </p:nvSpPr>
        <p:spPr>
          <a:xfrm>
            <a:off x="836360" y="1270000"/>
            <a:ext cx="8596668" cy="3918226"/>
          </a:xfrm>
        </p:spPr>
        <p:txBody>
          <a:bodyPr>
            <a:noAutofit/>
          </a:bodyPr>
          <a:lstStyle/>
          <a:p>
            <a:pPr marL="0" indent="0">
              <a:buNone/>
            </a:pPr>
            <a:r>
              <a:rPr lang="ar-SA" sz="2400" dirty="0" smtClean="0"/>
              <a:t>حين يريد الباحث دراسة ظاهره ما فإن أول خطوه يقوم بها هي وصف هذه الظاهرة وجمع معلومات وبيانات عنها والتعبير عنها كميا وكيفيا </a:t>
            </a:r>
          </a:p>
          <a:p>
            <a:pPr marL="0" indent="0">
              <a:buNone/>
            </a:pPr>
            <a:endParaRPr lang="ar-SA" sz="2400" dirty="0"/>
          </a:p>
          <a:p>
            <a:pPr marL="0" indent="0">
              <a:buNone/>
            </a:pPr>
            <a:r>
              <a:rPr lang="ar-SA" sz="2400" dirty="0" smtClean="0"/>
              <a:t>بدأ الاسلوب الوصفي في القرن الثامن عشر حين قامت دراسات لوصف السجون الإنجليزية ومقارنتها بالفرنسية والألمانية </a:t>
            </a:r>
            <a:r>
              <a:rPr lang="ar-SA" sz="2400" dirty="0" smtClean="0"/>
              <a:t>، القرن التاسع عشر فردريك </a:t>
            </a:r>
            <a:r>
              <a:rPr lang="ar-SA" sz="2400" dirty="0" err="1" smtClean="0"/>
              <a:t>لوبلاي</a:t>
            </a:r>
            <a:r>
              <a:rPr lang="ar-SA" sz="2400" dirty="0" smtClean="0"/>
              <a:t> ودراسات الوضع الاجتماعي للعاملين </a:t>
            </a:r>
            <a:r>
              <a:rPr lang="ar-SA" sz="2400" dirty="0" err="1" smtClean="0"/>
              <a:t>الفرنيسيين</a:t>
            </a:r>
            <a:r>
              <a:rPr lang="ar-SA" sz="2400" dirty="0" smtClean="0"/>
              <a:t> ، لكن التطور الاكبر حدث في القرن العشرين، لماذا ؟؟ </a:t>
            </a:r>
            <a:endParaRPr lang="ar-SA" sz="2400" dirty="0" smtClean="0"/>
          </a:p>
          <a:p>
            <a:pPr marL="0" indent="0">
              <a:buNone/>
            </a:pPr>
            <a:endParaRPr lang="ar-SA" sz="2400" dirty="0"/>
          </a:p>
          <a:p>
            <a:pPr marL="0" indent="0">
              <a:buNone/>
            </a:pPr>
            <a:r>
              <a:rPr lang="ar-SA" sz="2400" dirty="0" smtClean="0"/>
              <a:t>كان الاسلوب الوصفي مرتبط منذ نشأته بدراسة المشكلات الانسانية إلا انه لا يقتصر عليها وحدها </a:t>
            </a:r>
          </a:p>
        </p:txBody>
      </p:sp>
    </p:spTree>
    <p:extLst>
      <p:ext uri="{BB962C8B-B14F-4D97-AF65-F5344CB8AC3E}">
        <p14:creationId xmlns:p14="http://schemas.microsoft.com/office/powerpoint/2010/main" val="3377669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البحث الوصفي</a:t>
            </a:r>
            <a:endParaRPr lang="ar-SA" dirty="0"/>
          </a:p>
        </p:txBody>
      </p:sp>
      <p:sp>
        <p:nvSpPr>
          <p:cNvPr id="3" name="عنصر نائب للمحتوى 2"/>
          <p:cNvSpPr>
            <a:spLocks noGrp="1"/>
          </p:cNvSpPr>
          <p:nvPr>
            <p:ph idx="1"/>
          </p:nvPr>
        </p:nvSpPr>
        <p:spPr>
          <a:xfrm>
            <a:off x="836360" y="1270000"/>
            <a:ext cx="8596668" cy="3918226"/>
          </a:xfrm>
        </p:spPr>
        <p:txBody>
          <a:bodyPr>
            <a:noAutofit/>
          </a:bodyPr>
          <a:lstStyle/>
          <a:p>
            <a:pPr marL="0" indent="0">
              <a:buNone/>
            </a:pPr>
            <a:r>
              <a:rPr lang="ar-SA" sz="2400" dirty="0" smtClean="0"/>
              <a:t>لا يقتصر الاسلوب الوصفي على وصف الظاهرة وجمع البيانات بل لا بد ان يشمل تصنيف المعلومات وتنظيمها والتعبير عنها كميا وكيفيا بحيث يؤدي ذلك للوصول الى فهم العلاقات بينها وبين غيرها من ظواهر </a:t>
            </a:r>
          </a:p>
          <a:p>
            <a:pPr marL="0" indent="0">
              <a:buNone/>
            </a:pPr>
            <a:r>
              <a:rPr lang="ar-SA" sz="2400" dirty="0" smtClean="0"/>
              <a:t>ان هدف التنظيم والتصنيف هو مساعده الباحث في الوصول على تعميمات واستنتاجات تساعدنا في تطوير الواقع المدروس </a:t>
            </a:r>
            <a:endParaRPr lang="ar-SA" sz="2400" dirty="0" smtClean="0"/>
          </a:p>
          <a:p>
            <a:pPr marL="0" indent="0">
              <a:buNone/>
            </a:pPr>
            <a:endParaRPr lang="ar-SA" sz="2400" dirty="0" smtClean="0"/>
          </a:p>
          <a:p>
            <a:pPr marL="0" indent="0">
              <a:buNone/>
            </a:pPr>
            <a:endParaRPr lang="ar-SA" sz="2400" dirty="0"/>
          </a:p>
          <a:p>
            <a:pPr marL="0" indent="0">
              <a:buNone/>
            </a:pPr>
            <a:r>
              <a:rPr lang="ar-SA" sz="2400" dirty="0" smtClean="0"/>
              <a:t>يمارس البحث الوصفي كثيرا في حياتنا اليومية ( تعداد السكان ، الحضور والغياب ، عدد الموظفين ) </a:t>
            </a:r>
          </a:p>
        </p:txBody>
      </p:sp>
    </p:spTree>
    <p:extLst>
      <p:ext uri="{BB962C8B-B14F-4D97-AF65-F5344CB8AC3E}">
        <p14:creationId xmlns:p14="http://schemas.microsoft.com/office/powerpoint/2010/main" val="2290744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البحث الوصفي</a:t>
            </a:r>
            <a:endParaRPr lang="ar-SA" dirty="0"/>
          </a:p>
        </p:txBody>
      </p:sp>
      <p:sp>
        <p:nvSpPr>
          <p:cNvPr id="3" name="عنصر نائب للمحتوى 2"/>
          <p:cNvSpPr>
            <a:spLocks noGrp="1"/>
          </p:cNvSpPr>
          <p:nvPr>
            <p:ph idx="1"/>
          </p:nvPr>
        </p:nvSpPr>
        <p:spPr/>
        <p:txBody>
          <a:bodyPr/>
          <a:lstStyle/>
          <a:p>
            <a:pPr marL="0" indent="0">
              <a:buNone/>
            </a:pPr>
            <a:endParaRPr lang="ar-SA" dirty="0" smtClean="0"/>
          </a:p>
          <a:p>
            <a:pPr marL="0" indent="0">
              <a:buNone/>
            </a:pPr>
            <a:endParaRPr lang="ar-SA" dirty="0"/>
          </a:p>
          <a:p>
            <a:pPr marL="0" indent="0">
              <a:buNone/>
            </a:pPr>
            <a:r>
              <a:rPr lang="ar-SA" dirty="0" smtClean="0"/>
              <a:t>الاسلوب الوصفي هو احد اساليب البحث العلمي او الطريقة العلمية في البحث لذلك يسير الباحث وفق هذا الاسلوب على خطوات الطريقة العلمية نفسها التي تبدأ بتحديد المشكلة ثم فرض الفروض واختيار صحة الفرض حتى الوصول للنتائج ولكن طبيعة الدراسات الوصفية تتطلب مزيدا من الخطوات المفصلة لخطوات الطريقة العمية </a:t>
            </a:r>
          </a:p>
        </p:txBody>
      </p:sp>
    </p:spTree>
    <p:extLst>
      <p:ext uri="{BB962C8B-B14F-4D97-AF65-F5344CB8AC3E}">
        <p14:creationId xmlns:p14="http://schemas.microsoft.com/office/powerpoint/2010/main" val="3752148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خطوات البحث الوصفي</a:t>
            </a:r>
            <a:endParaRPr lang="ar-SA" dirty="0"/>
          </a:p>
        </p:txBody>
      </p:sp>
      <p:sp>
        <p:nvSpPr>
          <p:cNvPr id="3" name="عنصر نائب للمحتوى 2"/>
          <p:cNvSpPr>
            <a:spLocks noGrp="1"/>
          </p:cNvSpPr>
          <p:nvPr>
            <p:ph idx="1"/>
          </p:nvPr>
        </p:nvSpPr>
        <p:spPr>
          <a:xfrm>
            <a:off x="876117" y="1270000"/>
            <a:ext cx="8596668" cy="3079501"/>
          </a:xfrm>
        </p:spPr>
        <p:txBody>
          <a:bodyPr>
            <a:noAutofit/>
          </a:bodyPr>
          <a:lstStyle/>
          <a:p>
            <a:pPr>
              <a:buFont typeface="+mj-lt"/>
              <a:buAutoNum type="arabicPeriod"/>
            </a:pPr>
            <a:r>
              <a:rPr lang="ar-SA" sz="2400" dirty="0" smtClean="0"/>
              <a:t>الشعور بالمشكلة وجمع معلومات وبيانات تساعد على تحديدها </a:t>
            </a:r>
          </a:p>
          <a:p>
            <a:pPr>
              <a:buFont typeface="+mj-lt"/>
              <a:buAutoNum type="arabicPeriod"/>
            </a:pPr>
            <a:r>
              <a:rPr lang="ar-SA" sz="2400" dirty="0" smtClean="0"/>
              <a:t>تحديد المشكلة وصياغتها بسؤال محدد او اكثر </a:t>
            </a:r>
          </a:p>
          <a:p>
            <a:pPr>
              <a:buFont typeface="+mj-lt"/>
              <a:buAutoNum type="arabicPeriod"/>
            </a:pPr>
            <a:r>
              <a:rPr lang="ar-SA" sz="2400" dirty="0" smtClean="0"/>
              <a:t>وضع فروض كحلول مبدئية يتجه بموجبها للحل المطلوب</a:t>
            </a:r>
          </a:p>
          <a:p>
            <a:pPr>
              <a:buFont typeface="+mj-lt"/>
              <a:buAutoNum type="arabicPeriod"/>
            </a:pPr>
            <a:r>
              <a:rPr lang="ar-SA" sz="2400" dirty="0" smtClean="0"/>
              <a:t>وضع افتراضات او مسلمات التي سيبني عليها الباحث بحثه </a:t>
            </a:r>
          </a:p>
          <a:p>
            <a:pPr>
              <a:buFont typeface="+mj-lt"/>
              <a:buAutoNum type="arabicPeriod"/>
            </a:pPr>
            <a:r>
              <a:rPr lang="ar-SA" sz="2400" dirty="0" smtClean="0"/>
              <a:t>اختيار </a:t>
            </a:r>
            <a:r>
              <a:rPr lang="ar-SA" sz="2400" dirty="0" err="1" smtClean="0"/>
              <a:t>العينه</a:t>
            </a:r>
            <a:r>
              <a:rPr lang="ar-SA" sz="2400" dirty="0" smtClean="0"/>
              <a:t> مع توضيح حجمها واسلوب اختيارها </a:t>
            </a:r>
          </a:p>
          <a:p>
            <a:pPr>
              <a:buFont typeface="+mj-lt"/>
              <a:buAutoNum type="arabicPeriod"/>
            </a:pPr>
            <a:r>
              <a:rPr lang="ar-SA" sz="2400" dirty="0" smtClean="0"/>
              <a:t>اختيار ادوات الدراسة ثم تقنينها والتأكد من صدقها وثباتها </a:t>
            </a:r>
          </a:p>
          <a:p>
            <a:pPr>
              <a:buFont typeface="+mj-lt"/>
              <a:buAutoNum type="arabicPeriod"/>
            </a:pPr>
            <a:r>
              <a:rPr lang="ar-SA" sz="2400" dirty="0" smtClean="0"/>
              <a:t>جمع المعلومات </a:t>
            </a:r>
            <a:r>
              <a:rPr lang="ar-SA" sz="2400" dirty="0" err="1" smtClean="0"/>
              <a:t>المطلوبه</a:t>
            </a:r>
            <a:r>
              <a:rPr lang="ar-SA" sz="2400" dirty="0" smtClean="0"/>
              <a:t> بطريقه دقيقه ومنظمة </a:t>
            </a:r>
          </a:p>
          <a:p>
            <a:pPr>
              <a:buFont typeface="+mj-lt"/>
              <a:buAutoNum type="arabicPeriod"/>
            </a:pPr>
            <a:r>
              <a:rPr lang="ar-SA" sz="2400" dirty="0" smtClean="0"/>
              <a:t>الوصول للنتائج وتنظيمها وتصنيفها </a:t>
            </a:r>
          </a:p>
          <a:p>
            <a:pPr>
              <a:buFont typeface="+mj-lt"/>
              <a:buAutoNum type="arabicPeriod"/>
            </a:pPr>
            <a:r>
              <a:rPr lang="ar-SA" sz="2400" dirty="0" smtClean="0"/>
              <a:t>تحليل النتائج وتفسيرها واستخلاص التعميمات والنتائج منها </a:t>
            </a:r>
            <a:r>
              <a:rPr lang="ar-SA" sz="2400" dirty="0" smtClean="0"/>
              <a:t>ش</a:t>
            </a:r>
            <a:endParaRPr lang="ar-SA" sz="2400" dirty="0" smtClean="0"/>
          </a:p>
        </p:txBody>
      </p:sp>
    </p:spTree>
    <p:extLst>
      <p:ext uri="{BB962C8B-B14F-4D97-AF65-F5344CB8AC3E}">
        <p14:creationId xmlns:p14="http://schemas.microsoft.com/office/powerpoint/2010/main" val="1285702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بعض القضايا المتصلة بالبحث الوصفي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sz="3200" dirty="0" smtClean="0">
                <a:solidFill>
                  <a:srgbClr val="FF0000"/>
                </a:solidFill>
                <a:cs typeface="Akhbar MT" pitchFamily="2" charset="-78"/>
              </a:rPr>
              <a:t>ما مصادر المعلومات ؟ المجتمع الاصلي او العينة ؟ </a:t>
            </a:r>
          </a:p>
          <a:p>
            <a:pPr marL="0" indent="0">
              <a:buNone/>
            </a:pPr>
            <a:endParaRPr lang="ar-SA" sz="3200" dirty="0" smtClean="0">
              <a:solidFill>
                <a:srgbClr val="FF0000"/>
              </a:solidFill>
              <a:cs typeface="Akhbar MT" pitchFamily="2" charset="-78"/>
            </a:endParaRPr>
          </a:p>
          <a:p>
            <a:pPr marL="0" indent="0">
              <a:buNone/>
            </a:pPr>
            <a:r>
              <a:rPr lang="ar-SA" sz="3200" dirty="0" smtClean="0">
                <a:solidFill>
                  <a:srgbClr val="FF0000"/>
                </a:solidFill>
                <a:cs typeface="Akhbar MT" pitchFamily="2" charset="-78"/>
              </a:rPr>
              <a:t>كيف يعبر عن النتائج ؟تعبير كمي ام كيفي ؟ </a:t>
            </a:r>
          </a:p>
          <a:p>
            <a:pPr marL="0" indent="0">
              <a:buNone/>
            </a:pPr>
            <a:endParaRPr lang="ar-SA" sz="3200" dirty="0" smtClean="0">
              <a:solidFill>
                <a:schemeClr val="accent2">
                  <a:lumMod val="5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701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مستويات </a:t>
            </a:r>
            <a:r>
              <a:rPr lang="ar-SA" dirty="0" err="1" smtClean="0"/>
              <a:t>الدراسه</a:t>
            </a:r>
            <a:r>
              <a:rPr lang="ar-SA" dirty="0" smtClean="0"/>
              <a:t> </a:t>
            </a:r>
            <a:r>
              <a:rPr lang="ar-SA" dirty="0" err="1" smtClean="0"/>
              <a:t>الوصفيه</a:t>
            </a:r>
            <a:r>
              <a:rPr lang="ar-SA" dirty="0" smtClean="0"/>
              <a:t> </a:t>
            </a:r>
            <a:endParaRPr lang="ar-SA" dirty="0"/>
          </a:p>
        </p:txBody>
      </p:sp>
      <p:sp>
        <p:nvSpPr>
          <p:cNvPr id="3" name="عنصر نائب للمحتوى 2"/>
          <p:cNvSpPr>
            <a:spLocks noGrp="1"/>
          </p:cNvSpPr>
          <p:nvPr>
            <p:ph idx="1"/>
          </p:nvPr>
        </p:nvSpPr>
        <p:spPr/>
        <p:txBody>
          <a:bodyPr>
            <a:normAutofit/>
          </a:bodyPr>
          <a:lstStyle/>
          <a:p>
            <a:pPr>
              <a:buFont typeface="+mj-lt"/>
              <a:buAutoNum type="arabicPeriod"/>
            </a:pPr>
            <a:r>
              <a:rPr lang="ar-SA" dirty="0" smtClean="0">
                <a:solidFill>
                  <a:schemeClr val="tx1"/>
                </a:solidFill>
              </a:rPr>
              <a:t>المستوى الادنى يقتصر </a:t>
            </a:r>
            <a:r>
              <a:rPr lang="ar-SA" dirty="0" err="1" smtClean="0">
                <a:solidFill>
                  <a:schemeClr val="accent1">
                    <a:lumMod val="75000"/>
                  </a:schemeClr>
                </a:solidFill>
              </a:rPr>
              <a:t>عى</a:t>
            </a:r>
            <a:r>
              <a:rPr lang="ar-SA" dirty="0" smtClean="0">
                <a:solidFill>
                  <a:schemeClr val="accent1">
                    <a:lumMod val="75000"/>
                  </a:schemeClr>
                </a:solidFill>
              </a:rPr>
              <a:t> مجرد الحصول على معلومات محددة تفيدنا في التعرف على وقع معين </a:t>
            </a:r>
            <a:r>
              <a:rPr lang="ar-SA" dirty="0" smtClean="0">
                <a:solidFill>
                  <a:schemeClr val="tx1"/>
                </a:solidFill>
              </a:rPr>
              <a:t>(جمع معلومات فقط)</a:t>
            </a:r>
            <a:endParaRPr lang="ar-SA" dirty="0">
              <a:solidFill>
                <a:schemeClr val="tx1"/>
              </a:solidFill>
            </a:endParaRPr>
          </a:p>
          <a:p>
            <a:pPr marL="0" indent="0">
              <a:buNone/>
            </a:pPr>
            <a:r>
              <a:rPr lang="ar-SA" dirty="0" smtClean="0">
                <a:solidFill>
                  <a:srgbClr val="FF0000"/>
                </a:solidFill>
              </a:rPr>
              <a:t> مثل </a:t>
            </a:r>
            <a:r>
              <a:rPr lang="ar-SA" dirty="0" smtClean="0">
                <a:solidFill>
                  <a:schemeClr val="tx1"/>
                </a:solidFill>
              </a:rPr>
              <a:t>احصاء عدد مواليد ، او معرفة راي الناس تجاه ظاهرة معينه </a:t>
            </a:r>
          </a:p>
          <a:p>
            <a:pPr marL="0" indent="0">
              <a:buNone/>
            </a:pPr>
            <a:endParaRPr lang="ar-SA" dirty="0">
              <a:solidFill>
                <a:schemeClr val="tx1"/>
              </a:solidFill>
            </a:endParaRPr>
          </a:p>
          <a:p>
            <a:pPr>
              <a:buFont typeface="+mj-lt"/>
              <a:buAutoNum type="arabicPeriod" startAt="2"/>
            </a:pPr>
            <a:r>
              <a:rPr lang="ar-SA" dirty="0" smtClean="0">
                <a:solidFill>
                  <a:schemeClr val="accent1">
                    <a:lumMod val="75000"/>
                  </a:schemeClr>
                </a:solidFill>
              </a:rPr>
              <a:t>درسه العلاقة بين ظاهرة واخرى </a:t>
            </a:r>
            <a:r>
              <a:rPr lang="ar-SA" dirty="0" smtClean="0">
                <a:solidFill>
                  <a:schemeClr val="tx1"/>
                </a:solidFill>
              </a:rPr>
              <a:t>( جمع معلومات + تصنيف وتنظيم ) </a:t>
            </a:r>
          </a:p>
          <a:p>
            <a:pPr marL="0" indent="0">
              <a:buNone/>
            </a:pPr>
            <a:r>
              <a:rPr lang="ar-SA" dirty="0" smtClean="0">
                <a:solidFill>
                  <a:srgbClr val="FF0000"/>
                </a:solidFill>
              </a:rPr>
              <a:t>مثال : </a:t>
            </a:r>
            <a:r>
              <a:rPr lang="ar-SA" dirty="0" smtClean="0">
                <a:solidFill>
                  <a:schemeClr val="tx1"/>
                </a:solidFill>
              </a:rPr>
              <a:t>علاقة عدد المواليد بثقافه الوالدين ‘ او علاقة اراء الناس بمستوياتهم الاقتصادية </a:t>
            </a:r>
          </a:p>
          <a:p>
            <a:pPr marL="0" indent="0">
              <a:buNone/>
            </a:pPr>
            <a:endParaRPr lang="ar-SA" dirty="0">
              <a:solidFill>
                <a:schemeClr val="tx1"/>
              </a:solidFill>
            </a:endParaRPr>
          </a:p>
          <a:p>
            <a:pPr marL="0" indent="0">
              <a:buNone/>
            </a:pPr>
            <a:r>
              <a:rPr lang="ar-SA" dirty="0" smtClean="0">
                <a:solidFill>
                  <a:schemeClr val="tx1"/>
                </a:solidFill>
              </a:rPr>
              <a:t>3. </a:t>
            </a:r>
            <a:r>
              <a:rPr lang="ar-SA" dirty="0" smtClean="0">
                <a:solidFill>
                  <a:schemeClr val="accent1">
                    <a:lumMod val="75000"/>
                  </a:schemeClr>
                </a:solidFill>
              </a:rPr>
              <a:t>دراسات شبينه بالتجريبية </a:t>
            </a:r>
            <a:r>
              <a:rPr lang="ar-SA" dirty="0" smtClean="0">
                <a:solidFill>
                  <a:schemeClr val="tx1"/>
                </a:solidFill>
              </a:rPr>
              <a:t>( جمع معلومات +  تصنيف وتنظيم + يكون قادر على تفسيرها </a:t>
            </a:r>
            <a:r>
              <a:rPr lang="ar-SA" dirty="0" err="1" smtClean="0">
                <a:solidFill>
                  <a:schemeClr val="tx1"/>
                </a:solidFill>
              </a:rPr>
              <a:t>والمقارنه</a:t>
            </a:r>
            <a:r>
              <a:rPr lang="ar-SA" dirty="0" smtClean="0">
                <a:solidFill>
                  <a:schemeClr val="tx1"/>
                </a:solidFill>
              </a:rPr>
              <a:t> بينها  وتقديم تحليل دقيق عن مدى </a:t>
            </a:r>
            <a:r>
              <a:rPr lang="ar-SA" dirty="0" err="1" smtClean="0">
                <a:solidFill>
                  <a:schemeClr val="tx1"/>
                </a:solidFill>
              </a:rPr>
              <a:t>العلاقه</a:t>
            </a:r>
            <a:r>
              <a:rPr lang="ar-SA" dirty="0" smtClean="0">
                <a:solidFill>
                  <a:schemeClr val="tx1"/>
                </a:solidFill>
              </a:rPr>
              <a:t> بين هذين </a:t>
            </a:r>
            <a:r>
              <a:rPr lang="ar-SA" dirty="0" err="1" smtClean="0">
                <a:solidFill>
                  <a:schemeClr val="tx1"/>
                </a:solidFill>
              </a:rPr>
              <a:t>المتغيريين</a:t>
            </a:r>
            <a:r>
              <a:rPr lang="ar-SA" dirty="0" smtClean="0">
                <a:solidFill>
                  <a:schemeClr val="tx1"/>
                </a:solidFill>
              </a:rPr>
              <a:t> )</a:t>
            </a:r>
          </a:p>
          <a:p>
            <a:pPr marL="0" indent="0">
              <a:buNone/>
            </a:pPr>
            <a:endParaRPr lang="ar-SA" dirty="0" smtClean="0">
              <a:solidFill>
                <a:schemeClr val="tx1"/>
              </a:solidFill>
            </a:endParaRPr>
          </a:p>
        </p:txBody>
      </p:sp>
    </p:spTree>
    <p:extLst>
      <p:ext uri="{BB962C8B-B14F-4D97-AF65-F5344CB8AC3E}">
        <p14:creationId xmlns:p14="http://schemas.microsoft.com/office/powerpoint/2010/main" val="3955634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انماط الدراسات الوصفية </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solidFill>
                  <a:srgbClr val="FF0000"/>
                </a:solidFill>
              </a:rPr>
              <a:t>تتخذ الدراسات الوصفية انماطا واشكال , وليس هناك اتفاق بين الباحثين على تصنيف معين لهذه الدراسات ولكن فان دالين يحدد الانماط التالية للدارسة : </a:t>
            </a:r>
          </a:p>
          <a:p>
            <a:pPr>
              <a:buAutoNum type="arabicPeriod"/>
            </a:pPr>
            <a:r>
              <a:rPr lang="ar-SA" dirty="0" smtClean="0">
                <a:solidFill>
                  <a:schemeClr val="accent1">
                    <a:lumMod val="75000"/>
                  </a:schemeClr>
                </a:solidFill>
              </a:rPr>
              <a:t>الدراسات المسحية : </a:t>
            </a:r>
            <a:r>
              <a:rPr lang="ar-SA" dirty="0" smtClean="0">
                <a:solidFill>
                  <a:schemeClr val="tx1"/>
                </a:solidFill>
              </a:rPr>
              <a:t>وتشمل المسح المدرسي والمسح الاجتماعي ودراسات الرأي العام وتحليل العمل وتحليل المضمون </a:t>
            </a:r>
            <a:endParaRPr lang="ar-SA" dirty="0">
              <a:solidFill>
                <a:schemeClr val="tx1"/>
              </a:solidFill>
            </a:endParaRPr>
          </a:p>
          <a:p>
            <a:pPr>
              <a:buAutoNum type="arabicPeriod"/>
            </a:pPr>
            <a:r>
              <a:rPr lang="ar-SA" dirty="0" smtClean="0">
                <a:solidFill>
                  <a:schemeClr val="accent1">
                    <a:lumMod val="75000"/>
                  </a:schemeClr>
                </a:solidFill>
              </a:rPr>
              <a:t>دراسات العلاقات المتبادلة : </a:t>
            </a:r>
            <a:r>
              <a:rPr lang="ar-SA" dirty="0" smtClean="0">
                <a:solidFill>
                  <a:schemeClr val="tx1"/>
                </a:solidFill>
              </a:rPr>
              <a:t>وتشمل دراسة الحالة والدراسات العلية </a:t>
            </a:r>
            <a:r>
              <a:rPr lang="ar-SA" dirty="0" err="1" smtClean="0">
                <a:solidFill>
                  <a:schemeClr val="tx1"/>
                </a:solidFill>
              </a:rPr>
              <a:t>المقارنه</a:t>
            </a:r>
            <a:r>
              <a:rPr lang="ar-SA" dirty="0" smtClean="0">
                <a:solidFill>
                  <a:schemeClr val="tx1"/>
                </a:solidFill>
              </a:rPr>
              <a:t> والدراسات الارتباطية </a:t>
            </a:r>
          </a:p>
          <a:p>
            <a:pPr>
              <a:buAutoNum type="arabicPeriod"/>
            </a:pPr>
            <a:r>
              <a:rPr lang="ar-SA" dirty="0" smtClean="0">
                <a:solidFill>
                  <a:schemeClr val="accent1">
                    <a:lumMod val="75000"/>
                  </a:schemeClr>
                </a:solidFill>
              </a:rPr>
              <a:t>الدراسات </a:t>
            </a:r>
            <a:r>
              <a:rPr lang="ar-SA" dirty="0" err="1" smtClean="0">
                <a:solidFill>
                  <a:schemeClr val="accent1">
                    <a:lumMod val="75000"/>
                  </a:schemeClr>
                </a:solidFill>
              </a:rPr>
              <a:t>التتبعية</a:t>
            </a:r>
            <a:r>
              <a:rPr lang="ar-SA" dirty="0" smtClean="0">
                <a:solidFill>
                  <a:schemeClr val="accent1">
                    <a:lumMod val="75000"/>
                  </a:schemeClr>
                </a:solidFill>
              </a:rPr>
              <a:t>: </a:t>
            </a:r>
            <a:r>
              <a:rPr lang="ar-SA" dirty="0" smtClean="0">
                <a:solidFill>
                  <a:schemeClr val="tx1"/>
                </a:solidFill>
              </a:rPr>
              <a:t>وتشمل دراسات النمو بأسلوبها الطولي والعرضي ودراسات الاتجاهات </a:t>
            </a:r>
            <a:r>
              <a:rPr lang="ar-SA" dirty="0" err="1" smtClean="0">
                <a:solidFill>
                  <a:schemeClr val="tx1"/>
                </a:solidFill>
              </a:rPr>
              <a:t>التببعية</a:t>
            </a:r>
            <a:r>
              <a:rPr lang="ar-SA" dirty="0" smtClean="0">
                <a:solidFill>
                  <a:schemeClr val="tx1"/>
                </a:solidFill>
              </a:rPr>
              <a:t> </a:t>
            </a:r>
            <a:endParaRPr lang="ar-SA" dirty="0">
              <a:solidFill>
                <a:schemeClr val="tx1"/>
              </a:solidFill>
            </a:endParaRPr>
          </a:p>
        </p:txBody>
      </p:sp>
    </p:spTree>
    <p:extLst>
      <p:ext uri="{BB962C8B-B14F-4D97-AF65-F5344CB8AC3E}">
        <p14:creationId xmlns:p14="http://schemas.microsoft.com/office/powerpoint/2010/main" val="962939964"/>
      </p:ext>
    </p:extLst>
  </p:cSld>
  <p:clrMapOvr>
    <a:masterClrMapping/>
  </p:clrMapOvr>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249</TotalTime>
  <Words>868</Words>
  <Application>Microsoft Office PowerPoint</Application>
  <PresentationFormat>ملء الشاشة</PresentationFormat>
  <Paragraphs>98</Paragraphs>
  <Slides>16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16</vt:i4>
      </vt:variant>
    </vt:vector>
  </HeadingPairs>
  <TitlesOfParts>
    <vt:vector size="22" baseType="lpstr">
      <vt:lpstr>Akhbar MT</vt:lpstr>
      <vt:lpstr>Arial</vt:lpstr>
      <vt:lpstr>Tahoma</vt:lpstr>
      <vt:lpstr>Trebuchet MS</vt:lpstr>
      <vt:lpstr>Wingdings 3</vt:lpstr>
      <vt:lpstr>واجهة</vt:lpstr>
      <vt:lpstr>اساليب البحث العلمي </vt:lpstr>
      <vt:lpstr>محاور المحاضرة </vt:lpstr>
      <vt:lpstr>البحث الوصفي</vt:lpstr>
      <vt:lpstr>البحث الوصفي</vt:lpstr>
      <vt:lpstr>البحث الوصفي</vt:lpstr>
      <vt:lpstr>خطوات البحث الوصفي</vt:lpstr>
      <vt:lpstr>بعض القضايا المتصلة بالبحث الوصفي </vt:lpstr>
      <vt:lpstr>مستويات الدراسه الوصفيه </vt:lpstr>
      <vt:lpstr>انماط الدراسات الوصفية </vt:lpstr>
      <vt:lpstr>اسلوب البحث التجريبي </vt:lpstr>
      <vt:lpstr>مالمقصود بالبحث التجريبي </vt:lpstr>
      <vt:lpstr>اساس البحث التجريبي </vt:lpstr>
      <vt:lpstr>مصطلحات البحث التجريبي </vt:lpstr>
      <vt:lpstr>ضبط المتغيرات </vt:lpstr>
      <vt:lpstr>انواع التجارب </vt:lpstr>
      <vt:lpstr>انواع التصميمات التجريبيه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اساليب البحث العلمي</dc:title>
  <dc:creator>HP</dc:creator>
  <cp:lastModifiedBy>HP</cp:lastModifiedBy>
  <cp:revision>18</cp:revision>
  <dcterms:created xsi:type="dcterms:W3CDTF">2013-12-07T19:41:05Z</dcterms:created>
  <dcterms:modified xsi:type="dcterms:W3CDTF">2014-05-01T10:07:20Z</dcterms:modified>
</cp:coreProperties>
</file>