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7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10" autoAdjust="0"/>
  </p:normalViewPr>
  <p:slideViewPr>
    <p:cSldViewPr>
      <p:cViewPr varScale="1">
        <p:scale>
          <a:sx n="94" d="100"/>
          <a:sy n="94" d="100"/>
        </p:scale>
        <p:origin x="3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FA649-3889-4E3F-8D56-953317B2D1F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B98AB-FFFF-42D1-8531-989B83143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0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392610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US" altLang="zh-TW" dirty="0" smtClean="0"/>
          </a:p>
          <a:p>
            <a:pPr marL="228600" indent="-228600"/>
            <a:r>
              <a:rPr lang="en-US" altLang="zh-TW" dirty="0" smtClean="0"/>
              <a:t>What it essentially means is we first pick a statement to be our slice criteria. </a:t>
            </a:r>
          </a:p>
          <a:p>
            <a:pPr marL="228600" indent="-228600"/>
            <a:endParaRPr lang="en-US" altLang="zh-TW" dirty="0" smtClean="0"/>
          </a:p>
          <a:p>
            <a:pPr marL="228600" indent="-228600"/>
            <a:r>
              <a:rPr lang="en-US" altLang="zh-TW" dirty="0" smtClean="0"/>
              <a:t>Next, we generally are interested in two kinds of situations:</a:t>
            </a:r>
          </a:p>
          <a:p>
            <a:pPr marL="228600" indent="-228600">
              <a:buFontTx/>
              <a:buAutoNum type="arabicParenR"/>
            </a:pPr>
            <a:r>
              <a:rPr lang="en-US" altLang="zh-TW" dirty="0" smtClean="0"/>
              <a:t>All other statements in the program that are affecting the criteria. (Help us to find a bug, criteria is the statement that produce incorrect output)</a:t>
            </a:r>
          </a:p>
          <a:p>
            <a:pPr marL="228600" indent="-228600">
              <a:buFontTx/>
              <a:buAutoNum type="arabicParenR"/>
            </a:pPr>
            <a:r>
              <a:rPr lang="en-US" altLang="zh-TW" dirty="0" smtClean="0"/>
              <a:t>All other statements that are affected by the criteria. (If now the criteria is the fixed statements that used to be buggy)</a:t>
            </a:r>
          </a:p>
          <a:p>
            <a:pPr marL="228600" indent="-228600"/>
            <a:endParaRPr lang="en-US" altLang="zh-TW" dirty="0" smtClean="0"/>
          </a:p>
          <a:p>
            <a:pPr marL="228600" indent="-228600"/>
            <a:endParaRPr lang="en-US" altLang="zh-TW" dirty="0" smtClean="0"/>
          </a:p>
          <a:p>
            <a:pPr marL="228600" indent="-228600"/>
            <a:endParaRPr lang="en-US" altLang="zh-TW" dirty="0" smtClean="0"/>
          </a:p>
          <a:p>
            <a:pPr marL="228600" indent="-228600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635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1278AF-91A0-4395-BACA-B7BA1227B3E8}" type="slidenum">
              <a:rPr lang="zh-TW" altLang="en-US"/>
              <a:pPr/>
              <a:t>5</a:t>
            </a:fld>
            <a:endParaRPr lang="zh-TW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5963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51872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dirty="0" smtClean="0"/>
              <a:t>A </a:t>
            </a:r>
            <a:r>
              <a:rPr lang="en-US" altLang="zh-TW" i="1" dirty="0" smtClean="0"/>
              <a:t>backward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slice</a:t>
            </a:r>
            <a:r>
              <a:rPr lang="en-US" altLang="zh-TW" dirty="0" smtClean="0"/>
              <a:t> consists of all statements that affect a given point in the program.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dirty="0" smtClean="0"/>
              <a:t>All other statements that influence the output of variable I.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B9AFE3-5490-4796-8071-CAA94524A6FF}" type="slidenum">
              <a:rPr lang="zh-TW" altLang="en-US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324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/>
              <a:t>A </a:t>
            </a:r>
            <a:r>
              <a:rPr lang="en-US" altLang="zh-TW" i="1" smtClean="0"/>
              <a:t>forward</a:t>
            </a:r>
            <a:r>
              <a:rPr lang="en-US" altLang="zh-TW" smtClean="0"/>
              <a:t> </a:t>
            </a:r>
            <a:r>
              <a:rPr lang="en-US" altLang="zh-TW" i="1" smtClean="0"/>
              <a:t>slice</a:t>
            </a:r>
            <a:r>
              <a:rPr lang="en-US" altLang="zh-TW" smtClean="0"/>
              <a:t> consists of all statements that are affected by a given point in the program. 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In this example, the forward slice indicates exactly which statements are influenced by the initialization of variable </a:t>
            </a:r>
            <a:r>
              <a:rPr lang="en-US" altLang="zh-TW" i="1" smtClean="0"/>
              <a:t>sum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ED9645-CEE5-4668-B63B-E2216BA63536}" type="slidenum">
              <a:rPr lang="zh-TW" altLang="en-US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70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D3D59-9FF1-4661-8928-0C799C239F9F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802A0-4370-4AE4-9213-D0FFE4A183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/>
          <a:lstStyle/>
          <a:p>
            <a:r>
              <a:rPr lang="en-US" altLang="zh-TW" dirty="0" err="1" smtClean="0"/>
              <a:t>SwE</a:t>
            </a:r>
            <a:r>
              <a:rPr lang="en-US" altLang="zh-TW" dirty="0" smtClean="0"/>
              <a:t> 455</a:t>
            </a:r>
            <a:br>
              <a:rPr lang="en-US" altLang="zh-TW" dirty="0" smtClean="0"/>
            </a:br>
            <a:r>
              <a:rPr lang="en-US" altLang="zh-TW" dirty="0" smtClean="0"/>
              <a:t>Program Slicing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Forward Slice 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>
              <a:buFont typeface="Arial" pitchFamily="34" charset="0"/>
              <a:buNone/>
            </a:pPr>
            <a:endParaRPr lang="zh-TW" alt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2209800"/>
            <a:ext cx="7696200" cy="42370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public class </a:t>
            </a:r>
            <a:r>
              <a:rPr lang="en-US" dirty="0" err="1"/>
              <a:t>SimpleExample</a:t>
            </a:r>
            <a:r>
              <a:rPr lang="en-US" dirty="0"/>
              <a:t>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static </a:t>
            </a:r>
            <a:r>
              <a:rPr lang="en-US" dirty="0" err="1"/>
              <a:t>int</a:t>
            </a:r>
            <a:r>
              <a:rPr lang="en-US" dirty="0"/>
              <a:t> add(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return(</a:t>
            </a:r>
            <a:r>
              <a:rPr lang="en-US" dirty="0" err="1"/>
              <a:t>a+b</a:t>
            </a:r>
            <a:r>
              <a:rPr lang="en-US" dirty="0"/>
              <a:t>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public static void main(final String[] </a:t>
            </a:r>
            <a:r>
              <a:rPr lang="en-US" dirty="0" err="1"/>
              <a:t>arg</a:t>
            </a:r>
            <a:r>
              <a:rPr lang="en-US" dirty="0"/>
              <a:t>){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1;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</a:t>
            </a:r>
            <a:r>
              <a:rPr lang="en-US" dirty="0" err="1"/>
              <a:t>int</a:t>
            </a:r>
            <a:r>
              <a:rPr lang="en-US" dirty="0"/>
              <a:t> sum = 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while (</a:t>
            </a:r>
            <a:r>
              <a:rPr lang="en-US" dirty="0" err="1"/>
              <a:t>i</a:t>
            </a:r>
            <a:r>
              <a:rPr lang="en-US" dirty="0"/>
              <a:t> &lt; 11)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    sum = add(sum,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    </a:t>
            </a:r>
            <a:r>
              <a:rPr lang="en-US" dirty="0" err="1"/>
              <a:t>i</a:t>
            </a:r>
            <a:r>
              <a:rPr lang="en-US" dirty="0"/>
              <a:t> = add(</a:t>
            </a:r>
            <a:r>
              <a:rPr lang="en-US" dirty="0" err="1"/>
              <a:t>i</a:t>
            </a:r>
            <a:r>
              <a:rPr lang="en-US" dirty="0"/>
              <a:t>, 1);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</a:t>
            </a:r>
            <a:r>
              <a:rPr lang="en-US" dirty="0" err="1"/>
              <a:t>System.out.println</a:t>
            </a:r>
            <a:r>
              <a:rPr lang="en-US" dirty="0"/>
              <a:t>("sum = " + sum);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</a:t>
            </a:r>
            <a:r>
              <a:rPr lang="en-US" dirty="0" err="1"/>
              <a:t>System.out.println</a:t>
            </a:r>
            <a:r>
              <a:rPr lang="en-US" dirty="0"/>
              <a:t>("</a:t>
            </a:r>
            <a:r>
              <a:rPr lang="en-US" dirty="0" err="1"/>
              <a:t>i</a:t>
            </a:r>
            <a:r>
              <a:rPr lang="en-US" dirty="0"/>
              <a:t> = " + </a:t>
            </a:r>
            <a:r>
              <a:rPr lang="en-US" dirty="0" err="1"/>
              <a:t>i</a:t>
            </a:r>
            <a:r>
              <a:rPr lang="en-US" dirty="0"/>
              <a:t>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}</a:t>
            </a:r>
          </a:p>
        </p:txBody>
      </p:sp>
      <p:sp>
        <p:nvSpPr>
          <p:cNvPr id="9" name="Text Box 112"/>
          <p:cNvSpPr txBox="1">
            <a:spLocks noChangeArrowheads="1"/>
          </p:cNvSpPr>
          <p:nvPr/>
        </p:nvSpPr>
        <p:spPr bwMode="auto">
          <a:xfrm>
            <a:off x="5943600" y="3243263"/>
            <a:ext cx="1120775" cy="6413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  <a:latin typeface="+mn-lt"/>
              </a:rPr>
              <a:t>Slicing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  <a:latin typeface="+mn-lt"/>
              </a:rPr>
              <a:t>Criterion</a:t>
            </a:r>
          </a:p>
        </p:txBody>
      </p:sp>
      <p:sp>
        <p:nvSpPr>
          <p:cNvPr id="10" name="Line 113"/>
          <p:cNvSpPr>
            <a:spLocks noChangeShapeType="1"/>
          </p:cNvSpPr>
          <p:nvPr/>
        </p:nvSpPr>
        <p:spPr bwMode="auto">
          <a:xfrm flipH="1">
            <a:off x="4648200" y="3581400"/>
            <a:ext cx="1219200" cy="381000"/>
          </a:xfrm>
          <a:prstGeom prst="line">
            <a:avLst/>
          </a:prstGeom>
          <a:noFill/>
          <a:ln w="38100" cap="rnd">
            <a:solidFill>
              <a:schemeClr val="hlink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828800" y="2590800"/>
            <a:ext cx="5356225" cy="3014663"/>
            <a:chOff x="1807284" y="2536116"/>
            <a:chExt cx="5355516" cy="3015726"/>
          </a:xfrm>
        </p:grpSpPr>
        <p:sp>
          <p:nvSpPr>
            <p:cNvPr id="18" name="Rectangle 17"/>
            <p:cNvSpPr/>
            <p:nvPr/>
          </p:nvSpPr>
          <p:spPr>
            <a:xfrm>
              <a:off x="1937442" y="2536116"/>
              <a:ext cx="882533" cy="273146"/>
            </a:xfrm>
            <a:prstGeom prst="rect">
              <a:avLst/>
            </a:prstGeom>
            <a:solidFill>
              <a:srgbClr val="FFC000">
                <a:alpha val="4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07284" y="2818791"/>
              <a:ext cx="1142849" cy="273146"/>
            </a:xfrm>
            <a:prstGeom prst="rect">
              <a:avLst/>
            </a:prstGeom>
            <a:solidFill>
              <a:srgbClr val="FFC000">
                <a:alpha val="4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35839" y="3908200"/>
              <a:ext cx="893644" cy="271559"/>
            </a:xfrm>
            <a:prstGeom prst="rect">
              <a:avLst/>
            </a:prstGeom>
            <a:solidFill>
              <a:srgbClr val="FFC000">
                <a:alpha val="4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75523" y="5278696"/>
              <a:ext cx="3287277" cy="273146"/>
            </a:xfrm>
            <a:prstGeom prst="rect">
              <a:avLst/>
            </a:prstGeom>
            <a:solidFill>
              <a:srgbClr val="FFC000">
                <a:alpha val="4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What is program slicing? </a:t>
            </a:r>
            <a:endParaRPr lang="en-US" sz="32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Program slice must satisfy the following conditions</a:t>
            </a:r>
          </a:p>
          <a:p>
            <a:pPr lvl="1"/>
            <a:r>
              <a:rPr lang="en-US" smtClean="0"/>
              <a:t>Slice </a:t>
            </a:r>
            <a:r>
              <a:rPr lang="en-US" i="1" smtClean="0"/>
              <a:t>S(V,n)</a:t>
            </a:r>
            <a:r>
              <a:rPr lang="en-US" smtClean="0"/>
              <a:t> must be derived from </a:t>
            </a:r>
            <a:r>
              <a:rPr lang="en-US" i="1" smtClean="0"/>
              <a:t>P</a:t>
            </a:r>
            <a:r>
              <a:rPr lang="en-US" smtClean="0"/>
              <a:t> by deleting statements from </a:t>
            </a:r>
            <a:r>
              <a:rPr lang="en-US" i="1" smtClean="0"/>
              <a:t>P</a:t>
            </a:r>
            <a:endParaRPr lang="en-US" smtClean="0"/>
          </a:p>
          <a:p>
            <a:pPr lvl="1"/>
            <a:r>
              <a:rPr lang="en-US" smtClean="0"/>
              <a:t>Slice </a:t>
            </a:r>
            <a:r>
              <a:rPr lang="en-US" i="1" smtClean="0"/>
              <a:t>S(V,n)</a:t>
            </a:r>
            <a:r>
              <a:rPr lang="en-US" smtClean="0"/>
              <a:t> must be syntactically correct</a:t>
            </a:r>
          </a:p>
          <a:p>
            <a:pPr lvl="1"/>
            <a:r>
              <a:rPr lang="en-US" smtClean="0"/>
              <a:t>For all executions of </a:t>
            </a:r>
            <a:r>
              <a:rPr lang="en-US" i="1" smtClean="0"/>
              <a:t>P</a:t>
            </a:r>
            <a:r>
              <a:rPr lang="en-US" smtClean="0"/>
              <a:t>, the value of </a:t>
            </a:r>
            <a:r>
              <a:rPr lang="en-US" i="1" smtClean="0"/>
              <a:t>V</a:t>
            </a:r>
            <a:r>
              <a:rPr lang="en-US" smtClean="0"/>
              <a:t> in the execution of </a:t>
            </a:r>
            <a:r>
              <a:rPr lang="en-US" i="1" smtClean="0"/>
              <a:t>S(V,n)</a:t>
            </a:r>
            <a:r>
              <a:rPr lang="en-US" smtClean="0"/>
              <a:t> just before the location </a:t>
            </a:r>
            <a:r>
              <a:rPr lang="en-US" i="1" smtClean="0"/>
              <a:t>n</a:t>
            </a:r>
            <a:r>
              <a:rPr lang="en-US" smtClean="0"/>
              <a:t> must be the same value of </a:t>
            </a:r>
            <a:r>
              <a:rPr lang="en-US" i="1" smtClean="0"/>
              <a:t>V</a:t>
            </a:r>
            <a:r>
              <a:rPr lang="en-US" smtClean="0"/>
              <a:t> in the execution of the program </a:t>
            </a:r>
            <a:r>
              <a:rPr lang="en-US" i="1" smtClean="0"/>
              <a:t>P</a:t>
            </a:r>
            <a:r>
              <a:rPr lang="en-US" smtClean="0"/>
              <a:t> just before location </a:t>
            </a:r>
            <a:r>
              <a:rPr lang="en-US" i="1" smtClean="0"/>
              <a:t>n</a:t>
            </a: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7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Example of program slicing</a:t>
            </a:r>
            <a:endParaRPr lang="en-US" b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19050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>
                <a:latin typeface="Times New Roman" panose="02020603050405020304" pitchFamily="18" charset="0"/>
              </a:rPr>
              <a:t>Original program: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anose="02020603050405020304" pitchFamily="18" charset="0"/>
              </a:rPr>
              <a:t>1 begin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anose="02020603050405020304" pitchFamily="18" charset="0"/>
              </a:rPr>
              <a:t>2 read(x,y)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anose="02020603050405020304" pitchFamily="18" charset="0"/>
              </a:rPr>
              <a:t>3 total := 0.0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anose="02020603050405020304" pitchFamily="18" charset="0"/>
              </a:rPr>
              <a:t>4 sum := 0.0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anose="02020603050405020304" pitchFamily="18" charset="0"/>
              </a:rPr>
              <a:t>5 if x &lt;= 1</a:t>
            </a:r>
          </a:p>
          <a:p>
            <a:pPr>
              <a:spcBef>
                <a:spcPct val="50000"/>
              </a:spcBef>
              <a:buFontTx/>
              <a:buAutoNum type="arabicPlain" startAt="6"/>
            </a:pPr>
            <a:r>
              <a:rPr lang="en-US" sz="1400">
                <a:latin typeface="Times New Roman" panose="02020603050405020304" pitchFamily="18" charset="0"/>
              </a:rPr>
              <a:t>then sum := y</a:t>
            </a:r>
          </a:p>
          <a:p>
            <a:pPr>
              <a:spcBef>
                <a:spcPct val="50000"/>
              </a:spcBef>
              <a:buFontTx/>
              <a:buAutoNum type="arabicPlain" startAt="7"/>
            </a:pPr>
            <a:r>
              <a:rPr lang="en-US" sz="1400">
                <a:latin typeface="Times New Roman" panose="02020603050405020304" pitchFamily="18" charset="0"/>
              </a:rPr>
              <a:t>else begin</a:t>
            </a:r>
          </a:p>
          <a:p>
            <a:pPr>
              <a:spcBef>
                <a:spcPct val="50000"/>
              </a:spcBef>
              <a:buFontTx/>
              <a:buAutoNum type="arabicPlain" startAt="7"/>
            </a:pPr>
            <a:r>
              <a:rPr lang="en-US" sz="1400">
                <a:latin typeface="Times New Roman" panose="02020603050405020304" pitchFamily="18" charset="0"/>
              </a:rPr>
              <a:t>       read(z)</a:t>
            </a:r>
          </a:p>
          <a:p>
            <a:pPr>
              <a:spcBef>
                <a:spcPct val="50000"/>
              </a:spcBef>
              <a:buFontTx/>
              <a:buAutoNum type="arabicPlain" startAt="9"/>
            </a:pPr>
            <a:r>
              <a:rPr lang="en-US" sz="1400">
                <a:latin typeface="Times New Roman" panose="02020603050405020304" pitchFamily="18" charset="0"/>
              </a:rPr>
              <a:t>       total := x*y</a:t>
            </a:r>
          </a:p>
          <a:p>
            <a:pPr>
              <a:spcBef>
                <a:spcPct val="50000"/>
              </a:spcBef>
              <a:buFontTx/>
              <a:buAutoNum type="arabicPlain" startAt="10"/>
            </a:pPr>
            <a:r>
              <a:rPr lang="en-US" sz="1400">
                <a:latin typeface="Times New Roman" panose="02020603050405020304" pitchFamily="18" charset="0"/>
              </a:rPr>
              <a:t>       end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anose="02020603050405020304" pitchFamily="18" charset="0"/>
              </a:rPr>
              <a:t>11 write(total, sum)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anose="02020603050405020304" pitchFamily="18" charset="0"/>
              </a:rPr>
              <a:t>12 end.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505200" y="2438400"/>
            <a:ext cx="1676400" cy="253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anose="02020603050405020304" pitchFamily="18" charset="0"/>
              </a:rPr>
              <a:t>Slice criterion: </a:t>
            </a:r>
          </a:p>
          <a:p>
            <a:pPr>
              <a:spcBef>
                <a:spcPct val="50000"/>
              </a:spcBef>
            </a:pPr>
            <a:r>
              <a:rPr lang="en-US" sz="1400" b="1">
                <a:latin typeface="Times New Roman" panose="02020603050405020304" pitchFamily="18" charset="0"/>
              </a:rPr>
              <a:t>&lt;12, z&gt;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anose="02020603050405020304" pitchFamily="18" charset="0"/>
              </a:rPr>
              <a:t>     </a:t>
            </a: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read(x,y)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if x &lt;= 1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      then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      else read(z)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end.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248400" y="1524000"/>
            <a:ext cx="16002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anose="02020603050405020304" pitchFamily="18" charset="0"/>
              </a:rPr>
              <a:t>Slice criterion:</a:t>
            </a:r>
          </a:p>
          <a:p>
            <a:pPr>
              <a:spcBef>
                <a:spcPct val="50000"/>
              </a:spcBef>
            </a:pPr>
            <a:r>
              <a:rPr lang="en-US" sz="1400" b="1">
                <a:latin typeface="Times New Roman" panose="02020603050405020304" pitchFamily="18" charset="0"/>
              </a:rPr>
              <a:t> &lt;9, x&gt;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begin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read(x,y)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end.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248400" y="3124200"/>
            <a:ext cx="19812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anose="02020603050405020304" pitchFamily="18" charset="0"/>
              </a:rPr>
              <a:t>Slice criterion:</a:t>
            </a:r>
          </a:p>
          <a:p>
            <a:pPr>
              <a:spcBef>
                <a:spcPct val="50000"/>
              </a:spcBef>
            </a:pPr>
            <a:r>
              <a:rPr lang="en-US" sz="1400" b="1">
                <a:latin typeface="Times New Roman" panose="02020603050405020304" pitchFamily="18" charset="0"/>
              </a:rPr>
              <a:t> &lt;12, total&gt;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Times New Roman" panose="02020603050405020304" pitchFamily="18" charset="0"/>
              </a:rPr>
              <a:t>     </a:t>
            </a: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begin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read(x,y)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total := 0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if x &lt;= 1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      then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      else total := x*y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  <a:latin typeface="Times New Roman" panose="02020603050405020304" pitchFamily="18" charset="0"/>
              </a:rPr>
              <a:t>     end.</a:t>
            </a:r>
          </a:p>
        </p:txBody>
      </p:sp>
    </p:spTree>
    <p:extLst>
      <p:ext uri="{BB962C8B-B14F-4D97-AF65-F5344CB8AC3E}">
        <p14:creationId xmlns:p14="http://schemas.microsoft.com/office/powerpoint/2010/main" val="194241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Variants of program slicing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Static slices </a:t>
            </a:r>
            <a:endParaRPr lang="en-US" sz="28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76400"/>
            <a:ext cx="82296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Slice criterion &lt;p, V&gt;</a:t>
            </a:r>
          </a:p>
          <a:p>
            <a:pPr lvl="1"/>
            <a:r>
              <a:rPr lang="en-US" dirty="0" smtClean="0"/>
              <a:t>Where </a:t>
            </a:r>
            <a:r>
              <a:rPr lang="en-US" i="1" dirty="0" smtClean="0"/>
              <a:t>p </a:t>
            </a:r>
            <a:r>
              <a:rPr lang="en-US" dirty="0" smtClean="0"/>
              <a:t>is a program point and </a:t>
            </a:r>
            <a:r>
              <a:rPr lang="en-US" i="1" dirty="0" smtClean="0"/>
              <a:t>V </a:t>
            </a:r>
            <a:r>
              <a:rPr lang="en-US" dirty="0" smtClean="0"/>
              <a:t>is a subset of program variables</a:t>
            </a:r>
          </a:p>
          <a:p>
            <a:r>
              <a:rPr lang="en-US" dirty="0" smtClean="0"/>
              <a:t>Program slice on the slicing criterion &lt;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&gt; is a subset of program statements that preserves the behavior of the original program at the program point </a:t>
            </a:r>
            <a:r>
              <a:rPr lang="en-US" i="1" dirty="0" smtClean="0"/>
              <a:t>p </a:t>
            </a:r>
            <a:r>
              <a:rPr lang="en-US" dirty="0" smtClean="0"/>
              <a:t>with respect to the program variables in </a:t>
            </a:r>
            <a:r>
              <a:rPr lang="en-US" i="1" dirty="0" smtClean="0"/>
              <a:t>V</a:t>
            </a:r>
          </a:p>
          <a:p>
            <a:pPr>
              <a:buFontTx/>
              <a:buNone/>
            </a:pPr>
            <a:r>
              <a:rPr lang="en-US" dirty="0" smtClean="0"/>
              <a:t>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0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Variants of program slicing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Static slices</a:t>
            </a:r>
            <a:endParaRPr lang="en-US" sz="28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Slices derived from the source code for all possible input values</a:t>
            </a:r>
          </a:p>
          <a:p>
            <a:r>
              <a:rPr lang="en-US" dirty="0" smtClean="0"/>
              <a:t>No assumptions about input values</a:t>
            </a:r>
          </a:p>
          <a:p>
            <a:r>
              <a:rPr lang="en-US" dirty="0" smtClean="0"/>
              <a:t>May lead to relatively big slices</a:t>
            </a:r>
          </a:p>
          <a:p>
            <a:r>
              <a:rPr lang="en-US" dirty="0" smtClean="0"/>
              <a:t>Contains all statements that may affect a variable for every possible execution</a:t>
            </a:r>
          </a:p>
          <a:p>
            <a:r>
              <a:rPr lang="en-US" dirty="0" smtClean="0"/>
              <a:t>Current static methods can only compute approximations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1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Static slices example</a:t>
            </a:r>
            <a:endParaRPr lang="en-US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smtClean="0"/>
              <a:t>Slice criterion (12,i)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FF0000"/>
                </a:solidFill>
              </a:rPr>
              <a:t>1 main( 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2 {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3   int i, sum;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4   sum = 0;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FF0000"/>
                </a:solidFill>
              </a:rPr>
              <a:t>5   i = 1;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FF0000"/>
                </a:solidFill>
              </a:rPr>
              <a:t>6   while(i &lt;= 10)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7          {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8	sum = sum + 1;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FF0000"/>
                </a:solidFill>
              </a:rPr>
              <a:t>9	++ i;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10	  }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11	Cout&lt;&lt; sum;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FF0000"/>
                </a:solidFill>
              </a:rPr>
              <a:t>12	Cout&lt;&lt; i;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13	}</a:t>
            </a:r>
          </a:p>
          <a:p>
            <a:pPr lvl="1">
              <a:lnSpc>
                <a:spcPct val="80000"/>
              </a:lnSpc>
            </a:pPr>
            <a:endParaRPr lang="en-US" sz="2000" smtClean="0"/>
          </a:p>
          <a:p>
            <a:pPr lvl="1"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84536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Example of dynamic slices</a:t>
            </a:r>
            <a:endParaRPr lang="en-US" b="1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1447800"/>
            <a:ext cx="40386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read (n)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for I := 1 to n do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>
                <a:solidFill>
                  <a:schemeClr val="accent2"/>
                </a:solidFill>
              </a:rPr>
              <a:t>   a := 2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    if c1==1 then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        if c2==1 then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            a := 4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/>
              <a:t>        else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/>
              <a:t>            a := 6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        z := a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>
                <a:solidFill>
                  <a:srgbClr val="FF0000"/>
                </a:solidFill>
              </a:rPr>
              <a:t>  write (z)</a:t>
            </a:r>
          </a:p>
          <a:p>
            <a:pPr marL="457200" indent="-45720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648200" y="1447800"/>
            <a:ext cx="40386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Assumptions</a:t>
            </a:r>
          </a:p>
          <a:p>
            <a:pPr lvl="1"/>
            <a:r>
              <a:rPr lang="en-US" sz="2000" smtClean="0"/>
              <a:t>Input n is 1</a:t>
            </a:r>
          </a:p>
          <a:p>
            <a:pPr lvl="1"/>
            <a:r>
              <a:rPr lang="en-US" sz="2000" smtClean="0"/>
              <a:t>C1, c2 both true</a:t>
            </a:r>
          </a:p>
          <a:p>
            <a:pPr lvl="1"/>
            <a:r>
              <a:rPr lang="en-US" sz="2000" smtClean="0"/>
              <a:t>Execution  history is</a:t>
            </a:r>
          </a:p>
          <a:p>
            <a:pPr lvl="1">
              <a:buFontTx/>
              <a:buNone/>
            </a:pPr>
            <a:r>
              <a:rPr lang="en-US" sz="1800" smtClean="0"/>
              <a:t>     1</a:t>
            </a:r>
            <a:r>
              <a:rPr lang="en-US" sz="1800" baseline="30000" smtClean="0"/>
              <a:t>1</a:t>
            </a:r>
            <a:r>
              <a:rPr lang="en-US" sz="1800" smtClean="0"/>
              <a:t>, 2</a:t>
            </a:r>
            <a:r>
              <a:rPr lang="en-US" sz="1800" baseline="30000" smtClean="0"/>
              <a:t>1</a:t>
            </a:r>
            <a:r>
              <a:rPr lang="en-US" sz="1800" smtClean="0"/>
              <a:t>, 3</a:t>
            </a:r>
            <a:r>
              <a:rPr lang="en-US" sz="1800" baseline="30000" smtClean="0"/>
              <a:t>1</a:t>
            </a:r>
            <a:r>
              <a:rPr lang="en-US" sz="1800" smtClean="0"/>
              <a:t>, 4</a:t>
            </a:r>
            <a:r>
              <a:rPr lang="en-US" sz="1800" baseline="30000" smtClean="0"/>
              <a:t>1</a:t>
            </a:r>
            <a:r>
              <a:rPr lang="en-US" sz="1800" smtClean="0"/>
              <a:t>, 5</a:t>
            </a:r>
            <a:r>
              <a:rPr lang="en-US" sz="1800" baseline="30000" smtClean="0"/>
              <a:t>1</a:t>
            </a:r>
            <a:r>
              <a:rPr lang="en-US" sz="1800" smtClean="0"/>
              <a:t>, 6</a:t>
            </a:r>
            <a:r>
              <a:rPr lang="en-US" sz="1800" baseline="30000" smtClean="0"/>
              <a:t>1</a:t>
            </a:r>
            <a:r>
              <a:rPr lang="en-US" sz="1800" smtClean="0"/>
              <a:t>, 9</a:t>
            </a:r>
            <a:r>
              <a:rPr lang="en-US" sz="1800" baseline="30000" smtClean="0"/>
              <a:t>1</a:t>
            </a:r>
            <a:r>
              <a:rPr lang="en-US" sz="1800" smtClean="0"/>
              <a:t>, 2</a:t>
            </a:r>
            <a:r>
              <a:rPr lang="en-US" sz="1800" baseline="30000" smtClean="0"/>
              <a:t>2</a:t>
            </a:r>
            <a:r>
              <a:rPr lang="en-US" sz="1800" smtClean="0"/>
              <a:t>, 10</a:t>
            </a:r>
            <a:r>
              <a:rPr lang="en-US" sz="1800" baseline="30000" smtClean="0"/>
              <a:t>1</a:t>
            </a:r>
            <a:endParaRPr lang="en-US" sz="2000" smtClean="0"/>
          </a:p>
          <a:p>
            <a:pPr lvl="1"/>
            <a:r>
              <a:rPr lang="en-US" sz="2000" smtClean="0"/>
              <a:t>Slice criterion&lt;1, 10</a:t>
            </a:r>
            <a:r>
              <a:rPr lang="en-US" sz="2000" baseline="30000" smtClean="0"/>
              <a:t>1</a:t>
            </a:r>
            <a:r>
              <a:rPr lang="en-US" sz="2000" smtClean="0"/>
              <a:t>, z&gt;</a:t>
            </a:r>
          </a:p>
          <a:p>
            <a:endParaRPr lang="en-US" sz="2400" smtClean="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4154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Applications of program slices</a:t>
            </a:r>
            <a:endParaRPr lang="en-US" sz="32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502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Program debugging</a:t>
            </a:r>
          </a:p>
          <a:p>
            <a:pPr lvl="1"/>
            <a:r>
              <a:rPr lang="en-US" dirty="0" smtClean="0"/>
              <a:t>Was introduced by Mark Weiser as debugging aid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PMingLiU" panose="02020500000000000000" pitchFamily="18" charset="-120"/>
              </a:rPr>
              <a:t>Slicing visualizes control and data dependencies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PMingLiU" panose="02020500000000000000" pitchFamily="18" charset="-120"/>
              </a:rPr>
              <a:t>It highlights statements influencing the slice</a:t>
            </a:r>
          </a:p>
          <a:p>
            <a:r>
              <a:rPr lang="en-US" dirty="0" smtClean="0"/>
              <a:t>Testing: reduce cost of regression testing after modifications (only run those tests that needed)</a:t>
            </a:r>
          </a:p>
          <a:p>
            <a:r>
              <a:rPr lang="en-US" dirty="0" smtClean="0"/>
              <a:t>Integration : merging two programs A and B that both resulted from modifications to BASE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37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Applications of program slices</a:t>
            </a:r>
            <a:endParaRPr lang="en-US" sz="32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Program understanding</a:t>
            </a:r>
          </a:p>
          <a:p>
            <a:r>
              <a:rPr lang="en-US" dirty="0" smtClean="0"/>
              <a:t>Reverse engineering: comprehending the design by abstracting out of the source code the design decisions</a:t>
            </a:r>
          </a:p>
          <a:p>
            <a:r>
              <a:rPr lang="en-US" dirty="0" smtClean="0"/>
              <a:t>Software maintenance: changing source code without unwanted side effects</a:t>
            </a:r>
          </a:p>
          <a:p>
            <a:r>
              <a:rPr lang="en-US" dirty="0" smtClean="0"/>
              <a:t>Software quality assurance: validate interactions between safety-critical components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5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Our Goals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Debug your thousands lines of code easily by reducing the complexity of the program</a:t>
            </a:r>
          </a:p>
          <a:p>
            <a:pPr eaLnBrk="1" hangingPunct="1">
              <a:buFont typeface="Arial" pitchFamily="34" charset="0"/>
              <a:buNone/>
            </a:pPr>
            <a:endParaRPr lang="en-US" altLang="zh-TW" sz="1400" dirty="0" smtClean="0"/>
          </a:p>
          <a:p>
            <a:pPr eaLnBrk="1" hangingPunct="1"/>
            <a:r>
              <a:rPr lang="en-US" altLang="zh-TW" dirty="0" smtClean="0"/>
              <a:t>Write a robust program before testing your code</a:t>
            </a:r>
          </a:p>
          <a:p>
            <a:pPr eaLnBrk="1" hangingPunct="1">
              <a:buFont typeface="Arial" pitchFamily="34" charset="0"/>
              <a:buNone/>
            </a:pPr>
            <a:endParaRPr lang="en-US" altLang="zh-TW" sz="1400" dirty="0" smtClean="0"/>
          </a:p>
          <a:p>
            <a:pPr eaLnBrk="1" hangingPunct="1"/>
            <a:r>
              <a:rPr lang="en-US" altLang="zh-TW" dirty="0" smtClean="0"/>
              <a:t>Save your regression testing time by limiting the tests to only those that exercise the changed code</a:t>
            </a:r>
          </a:p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Approach</a:t>
            </a: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zh-TW" altLang="en-US" sz="800" smtClean="0"/>
          </a:p>
          <a:p>
            <a:pPr algn="ctr" eaLnBrk="1" hangingPunct="1">
              <a:buFont typeface="Arial" pitchFamily="34" charset="0"/>
              <a:buNone/>
            </a:pPr>
            <a:endParaRPr lang="zh-TW" altLang="en-US" sz="3600" smtClean="0"/>
          </a:p>
          <a:p>
            <a:pPr algn="ctr" eaLnBrk="1" hangingPunct="1">
              <a:buFont typeface="Arial" pitchFamily="34" charset="0"/>
              <a:buNone/>
            </a:pPr>
            <a:r>
              <a:rPr lang="zh-TW" altLang="en-US" sz="5400" smtClean="0"/>
              <a:t>“</a:t>
            </a:r>
            <a:r>
              <a:rPr lang="en-US" altLang="zh-TW" sz="5400" smtClean="0"/>
              <a:t>Break your code into smaller pieces”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zh-TW" smtClean="0"/>
              <a:t>	</a:t>
            </a:r>
          </a:p>
          <a:p>
            <a:pPr algn="ctr" eaLnBrk="1" hangingPunct="1">
              <a:buFont typeface="Arial" pitchFamily="34" charset="0"/>
              <a:buNone/>
            </a:pPr>
            <a:endParaRPr lang="en-US" altLang="zh-TW" smtClean="0"/>
          </a:p>
          <a:p>
            <a:pPr algn="ctr" eaLnBrk="1" hangingPunct="1">
              <a:buFont typeface="Arial" pitchFamily="34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Program Slicing</a:t>
            </a:r>
          </a:p>
        </p:txBody>
      </p:sp>
      <p:sp>
        <p:nvSpPr>
          <p:cNvPr id="921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What is it?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zh-TW" dirty="0" smtClean="0"/>
              <a:t>   </a:t>
            </a:r>
            <a:r>
              <a:rPr lang="en-US" altLang="zh-TW" sz="2400" dirty="0" smtClean="0"/>
              <a:t> - A well-known program analysis and transformation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zh-TW" sz="2400" dirty="0" smtClean="0"/>
              <a:t>       technique that uses program statement dependence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zh-TW" sz="2400" dirty="0" smtClean="0"/>
              <a:t>       information to identify parts of a program that influence or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zh-TW" sz="2400" dirty="0" smtClean="0"/>
              <a:t>       are influenced by an initial set of program points of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zh-TW" sz="2400" dirty="0" smtClean="0"/>
              <a:t>       interest which is called the </a:t>
            </a:r>
            <a:r>
              <a:rPr lang="en-US" altLang="zh-TW" sz="2400" dirty="0" smtClean="0">
                <a:solidFill>
                  <a:srgbClr val="FF0000"/>
                </a:solidFill>
              </a:rPr>
              <a:t>slice criteria</a:t>
            </a:r>
          </a:p>
          <a:p>
            <a:pPr eaLnBrk="1" hangingPunct="1">
              <a:buFont typeface="Arial" pitchFamily="34" charset="0"/>
              <a:buNone/>
            </a:pPr>
            <a:endParaRPr lang="en-US" altLang="zh-TW" sz="2400" dirty="0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altLang="zh-TW" sz="2400" dirty="0" smtClean="0"/>
              <a:t>	- Introduced by Mark Weiser in his Ph.D. thesis (1979)</a:t>
            </a:r>
            <a:endParaRPr lang="en-US" altLang="zh-TW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200650"/>
            <a:ext cx="7772400" cy="514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solidFill>
                  <a:schemeClr val="accent1"/>
                </a:solidFill>
              </a:rPr>
              <a:t>slicing criterion</a:t>
            </a:r>
            <a:r>
              <a:rPr lang="en-US" altLang="zh-TW" sz="2400" smtClean="0"/>
              <a:t> is provided by the user</a:t>
            </a:r>
          </a:p>
        </p:txBody>
      </p:sp>
      <p:sp>
        <p:nvSpPr>
          <p:cNvPr id="459780" name="AutoShape 4"/>
          <p:cNvSpPr>
            <a:spLocks noChangeArrowheads="1"/>
          </p:cNvSpPr>
          <p:nvPr/>
        </p:nvSpPr>
        <p:spPr bwMode="auto">
          <a:xfrm>
            <a:off x="2460625" y="1630363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459781" name="AutoShape 5"/>
          <p:cNvSpPr>
            <a:spLocks noChangeArrowheads="1"/>
          </p:cNvSpPr>
          <p:nvPr/>
        </p:nvSpPr>
        <p:spPr bwMode="auto">
          <a:xfrm>
            <a:off x="1317625" y="2239963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459782" name="AutoShape 6"/>
          <p:cNvSpPr>
            <a:spLocks noChangeArrowheads="1"/>
          </p:cNvSpPr>
          <p:nvPr/>
        </p:nvSpPr>
        <p:spPr bwMode="auto">
          <a:xfrm>
            <a:off x="2003425" y="2239963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459783" name="AutoShape 7"/>
          <p:cNvSpPr>
            <a:spLocks noChangeArrowheads="1"/>
          </p:cNvSpPr>
          <p:nvPr/>
        </p:nvSpPr>
        <p:spPr bwMode="auto">
          <a:xfrm>
            <a:off x="1698625" y="1858963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459784" name="AutoShape 8"/>
          <p:cNvSpPr>
            <a:spLocks noChangeArrowheads="1"/>
          </p:cNvSpPr>
          <p:nvPr/>
        </p:nvSpPr>
        <p:spPr bwMode="auto">
          <a:xfrm>
            <a:off x="3146425" y="1858963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17625" y="1630363"/>
            <a:ext cx="2438400" cy="2895600"/>
            <a:chOff x="768" y="1104"/>
            <a:chExt cx="1536" cy="1824"/>
          </a:xfrm>
        </p:grpSpPr>
        <p:sp>
          <p:nvSpPr>
            <p:cNvPr id="10306" name="AutoShape 10"/>
            <p:cNvSpPr>
              <a:spLocks noChangeArrowheads="1"/>
            </p:cNvSpPr>
            <p:nvPr/>
          </p:nvSpPr>
          <p:spPr bwMode="auto">
            <a:xfrm>
              <a:off x="1488" y="1104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07" name="AutoShape 11"/>
            <p:cNvSpPr>
              <a:spLocks noChangeArrowheads="1"/>
            </p:cNvSpPr>
            <p:nvPr/>
          </p:nvSpPr>
          <p:spPr bwMode="auto">
            <a:xfrm>
              <a:off x="1008" y="1248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08" name="AutoShape 12"/>
            <p:cNvSpPr>
              <a:spLocks noChangeArrowheads="1"/>
            </p:cNvSpPr>
            <p:nvPr/>
          </p:nvSpPr>
          <p:spPr bwMode="auto">
            <a:xfrm>
              <a:off x="1920" y="1440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09" name="AutoShape 13"/>
            <p:cNvSpPr>
              <a:spLocks noChangeArrowheads="1"/>
            </p:cNvSpPr>
            <p:nvPr/>
          </p:nvSpPr>
          <p:spPr bwMode="auto">
            <a:xfrm>
              <a:off x="768" y="1680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0" name="AutoShape 14"/>
            <p:cNvSpPr>
              <a:spLocks noChangeArrowheads="1"/>
            </p:cNvSpPr>
            <p:nvPr/>
          </p:nvSpPr>
          <p:spPr bwMode="auto">
            <a:xfrm>
              <a:off x="1200" y="1680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1" name="AutoShape 15"/>
            <p:cNvSpPr>
              <a:spLocks noChangeArrowheads="1"/>
            </p:cNvSpPr>
            <p:nvPr/>
          </p:nvSpPr>
          <p:spPr bwMode="auto">
            <a:xfrm>
              <a:off x="1200" y="1872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2" name="AutoShape 16"/>
            <p:cNvSpPr>
              <a:spLocks noChangeArrowheads="1"/>
            </p:cNvSpPr>
            <p:nvPr/>
          </p:nvSpPr>
          <p:spPr bwMode="auto">
            <a:xfrm>
              <a:off x="768" y="1872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3" name="AutoShape 17"/>
            <p:cNvSpPr>
              <a:spLocks noChangeArrowheads="1"/>
            </p:cNvSpPr>
            <p:nvPr/>
          </p:nvSpPr>
          <p:spPr bwMode="auto">
            <a:xfrm>
              <a:off x="1200" y="2064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4" name="AutoShape 18"/>
            <p:cNvSpPr>
              <a:spLocks noChangeArrowheads="1"/>
            </p:cNvSpPr>
            <p:nvPr/>
          </p:nvSpPr>
          <p:spPr bwMode="auto">
            <a:xfrm>
              <a:off x="768" y="2064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5" name="AutoShape 19"/>
            <p:cNvSpPr>
              <a:spLocks noChangeArrowheads="1"/>
            </p:cNvSpPr>
            <p:nvPr/>
          </p:nvSpPr>
          <p:spPr bwMode="auto">
            <a:xfrm>
              <a:off x="1008" y="2256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6" name="AutoShape 20"/>
            <p:cNvSpPr>
              <a:spLocks noChangeArrowheads="1"/>
            </p:cNvSpPr>
            <p:nvPr/>
          </p:nvSpPr>
          <p:spPr bwMode="auto">
            <a:xfrm>
              <a:off x="1008" y="2448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7" name="AutoShap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8" name="AutoShape 22"/>
            <p:cNvSpPr>
              <a:spLocks noChangeArrowheads="1"/>
            </p:cNvSpPr>
            <p:nvPr/>
          </p:nvSpPr>
          <p:spPr bwMode="auto">
            <a:xfrm>
              <a:off x="1488" y="2832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19" name="AutoShape 23"/>
            <p:cNvSpPr>
              <a:spLocks noChangeArrowheads="1"/>
            </p:cNvSpPr>
            <p:nvPr/>
          </p:nvSpPr>
          <p:spPr bwMode="auto">
            <a:xfrm>
              <a:off x="2112" y="1632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20" name="AutoShape 24"/>
            <p:cNvSpPr>
              <a:spLocks noChangeArrowheads="1"/>
            </p:cNvSpPr>
            <p:nvPr/>
          </p:nvSpPr>
          <p:spPr bwMode="auto">
            <a:xfrm>
              <a:off x="1728" y="1632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21" name="AutoShape 25"/>
            <p:cNvSpPr>
              <a:spLocks noChangeArrowheads="1"/>
            </p:cNvSpPr>
            <p:nvPr/>
          </p:nvSpPr>
          <p:spPr bwMode="auto">
            <a:xfrm>
              <a:off x="1920" y="1824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22" name="AutoShape 26"/>
            <p:cNvSpPr>
              <a:spLocks noChangeArrowheads="1"/>
            </p:cNvSpPr>
            <p:nvPr/>
          </p:nvSpPr>
          <p:spPr bwMode="auto">
            <a:xfrm>
              <a:off x="1920" y="2016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23" name="AutoShape 27"/>
            <p:cNvSpPr>
              <a:spLocks noChangeArrowheads="1"/>
            </p:cNvSpPr>
            <p:nvPr/>
          </p:nvSpPr>
          <p:spPr bwMode="auto">
            <a:xfrm>
              <a:off x="1920" y="2208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24" name="AutoShape 28"/>
            <p:cNvSpPr>
              <a:spLocks noChangeArrowheads="1"/>
            </p:cNvSpPr>
            <p:nvPr/>
          </p:nvSpPr>
          <p:spPr bwMode="auto">
            <a:xfrm>
              <a:off x="1920" y="2400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25" name="AutoShape 29"/>
            <p:cNvSpPr>
              <a:spLocks noChangeArrowheads="1"/>
            </p:cNvSpPr>
            <p:nvPr/>
          </p:nvSpPr>
          <p:spPr bwMode="auto">
            <a:xfrm>
              <a:off x="1920" y="2592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26" name="Line 30"/>
            <p:cNvSpPr>
              <a:spLocks noChangeShapeType="1"/>
            </p:cNvSpPr>
            <p:nvPr/>
          </p:nvSpPr>
          <p:spPr bwMode="auto">
            <a:xfrm flipH="1">
              <a:off x="1200" y="1152"/>
              <a:ext cx="288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7" name="Line 31"/>
            <p:cNvSpPr>
              <a:spLocks noChangeShapeType="1"/>
            </p:cNvSpPr>
            <p:nvPr/>
          </p:nvSpPr>
          <p:spPr bwMode="auto">
            <a:xfrm>
              <a:off x="1680" y="1152"/>
              <a:ext cx="24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Line 32"/>
            <p:cNvSpPr>
              <a:spLocks noChangeShapeType="1"/>
            </p:cNvSpPr>
            <p:nvPr/>
          </p:nvSpPr>
          <p:spPr bwMode="auto">
            <a:xfrm flipH="1">
              <a:off x="864" y="1344"/>
              <a:ext cx="192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Line 33"/>
            <p:cNvSpPr>
              <a:spLocks noChangeShapeType="1"/>
            </p:cNvSpPr>
            <p:nvPr/>
          </p:nvSpPr>
          <p:spPr bwMode="auto">
            <a:xfrm>
              <a:off x="1152" y="1344"/>
              <a:ext cx="144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Line 34"/>
            <p:cNvSpPr>
              <a:spLocks noChangeShapeType="1"/>
            </p:cNvSpPr>
            <p:nvPr/>
          </p:nvSpPr>
          <p:spPr bwMode="auto">
            <a:xfrm>
              <a:off x="864" y="1776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Line 35"/>
            <p:cNvSpPr>
              <a:spLocks noChangeShapeType="1"/>
            </p:cNvSpPr>
            <p:nvPr/>
          </p:nvSpPr>
          <p:spPr bwMode="auto">
            <a:xfrm>
              <a:off x="864" y="1968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Line 36"/>
            <p:cNvSpPr>
              <a:spLocks noChangeShapeType="1"/>
            </p:cNvSpPr>
            <p:nvPr/>
          </p:nvSpPr>
          <p:spPr bwMode="auto">
            <a:xfrm>
              <a:off x="1296" y="1776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Line 37"/>
            <p:cNvSpPr>
              <a:spLocks noChangeShapeType="1"/>
            </p:cNvSpPr>
            <p:nvPr/>
          </p:nvSpPr>
          <p:spPr bwMode="auto">
            <a:xfrm>
              <a:off x="1296" y="1968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Line 38"/>
            <p:cNvSpPr>
              <a:spLocks noChangeShapeType="1"/>
            </p:cNvSpPr>
            <p:nvPr/>
          </p:nvSpPr>
          <p:spPr bwMode="auto">
            <a:xfrm>
              <a:off x="864" y="2160"/>
              <a:ext cx="144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5" name="Line 39"/>
            <p:cNvSpPr>
              <a:spLocks noChangeShapeType="1"/>
            </p:cNvSpPr>
            <p:nvPr/>
          </p:nvSpPr>
          <p:spPr bwMode="auto">
            <a:xfrm flipH="1">
              <a:off x="1200" y="2160"/>
              <a:ext cx="96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6" name="Line 40"/>
            <p:cNvSpPr>
              <a:spLocks noChangeShapeType="1"/>
            </p:cNvSpPr>
            <p:nvPr/>
          </p:nvSpPr>
          <p:spPr bwMode="auto">
            <a:xfrm>
              <a:off x="1104" y="2352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7" name="Line 41"/>
            <p:cNvSpPr>
              <a:spLocks noChangeShapeType="1"/>
            </p:cNvSpPr>
            <p:nvPr/>
          </p:nvSpPr>
          <p:spPr bwMode="auto">
            <a:xfrm>
              <a:off x="1104" y="2544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8" name="Line 42"/>
            <p:cNvSpPr>
              <a:spLocks noChangeShapeType="1"/>
            </p:cNvSpPr>
            <p:nvPr/>
          </p:nvSpPr>
          <p:spPr bwMode="auto">
            <a:xfrm>
              <a:off x="1152" y="2736"/>
              <a:ext cx="336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9" name="Line 43"/>
            <p:cNvSpPr>
              <a:spLocks noChangeShapeType="1"/>
            </p:cNvSpPr>
            <p:nvPr/>
          </p:nvSpPr>
          <p:spPr bwMode="auto">
            <a:xfrm flipH="1">
              <a:off x="1824" y="1536"/>
              <a:ext cx="144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0" name="Line 44"/>
            <p:cNvSpPr>
              <a:spLocks noChangeShapeType="1"/>
            </p:cNvSpPr>
            <p:nvPr/>
          </p:nvSpPr>
          <p:spPr bwMode="auto">
            <a:xfrm>
              <a:off x="2064" y="1536"/>
              <a:ext cx="144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Line 45"/>
            <p:cNvSpPr>
              <a:spLocks noChangeShapeType="1"/>
            </p:cNvSpPr>
            <p:nvPr/>
          </p:nvSpPr>
          <p:spPr bwMode="auto">
            <a:xfrm>
              <a:off x="1824" y="1728"/>
              <a:ext cx="144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Line 46"/>
            <p:cNvSpPr>
              <a:spLocks noChangeShapeType="1"/>
            </p:cNvSpPr>
            <p:nvPr/>
          </p:nvSpPr>
          <p:spPr bwMode="auto">
            <a:xfrm flipH="1">
              <a:off x="2064" y="1728"/>
              <a:ext cx="144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Line 47"/>
            <p:cNvSpPr>
              <a:spLocks noChangeShapeType="1"/>
            </p:cNvSpPr>
            <p:nvPr/>
          </p:nvSpPr>
          <p:spPr bwMode="auto">
            <a:xfrm>
              <a:off x="2016" y="1920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" name="Line 48"/>
            <p:cNvSpPr>
              <a:spLocks noChangeShapeType="1"/>
            </p:cNvSpPr>
            <p:nvPr/>
          </p:nvSpPr>
          <p:spPr bwMode="auto">
            <a:xfrm>
              <a:off x="2016" y="2112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Line 49"/>
            <p:cNvSpPr>
              <a:spLocks noChangeShapeType="1"/>
            </p:cNvSpPr>
            <p:nvPr/>
          </p:nvSpPr>
          <p:spPr bwMode="auto">
            <a:xfrm>
              <a:off x="2016" y="2304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" name="Line 50"/>
            <p:cNvSpPr>
              <a:spLocks noChangeShapeType="1"/>
            </p:cNvSpPr>
            <p:nvPr/>
          </p:nvSpPr>
          <p:spPr bwMode="auto">
            <a:xfrm>
              <a:off x="2016" y="2496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" name="Line 51"/>
            <p:cNvSpPr>
              <a:spLocks noChangeShapeType="1"/>
            </p:cNvSpPr>
            <p:nvPr/>
          </p:nvSpPr>
          <p:spPr bwMode="auto">
            <a:xfrm flipH="1">
              <a:off x="1680" y="2688"/>
              <a:ext cx="288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348" name="AutoShape 52"/>
            <p:cNvCxnSpPr>
              <a:cxnSpLocks noChangeShapeType="1"/>
              <a:stCxn id="10325" idx="3"/>
              <a:endCxn id="10349" idx="3"/>
            </p:cNvCxnSpPr>
            <p:nvPr/>
          </p:nvCxnSpPr>
          <p:spPr bwMode="auto">
            <a:xfrm flipV="1">
              <a:off x="2112" y="1296"/>
              <a:ext cx="1" cy="1344"/>
            </a:xfrm>
            <a:prstGeom prst="bentConnector3">
              <a:avLst>
                <a:gd name="adj1" fmla="val 27900009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</p:spPr>
        </p:cxnSp>
        <p:sp>
          <p:nvSpPr>
            <p:cNvPr id="10349" name="AutoShape 53"/>
            <p:cNvSpPr>
              <a:spLocks noChangeArrowheads="1"/>
            </p:cNvSpPr>
            <p:nvPr/>
          </p:nvSpPr>
          <p:spPr bwMode="auto">
            <a:xfrm>
              <a:off x="1920" y="1248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50" name="Line 54"/>
            <p:cNvSpPr>
              <a:spLocks noChangeShapeType="1"/>
            </p:cNvSpPr>
            <p:nvPr/>
          </p:nvSpPr>
          <p:spPr bwMode="auto">
            <a:xfrm>
              <a:off x="2016" y="1344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AutoShape 55"/>
            <p:cNvSpPr>
              <a:spLocks noChangeArrowheads="1"/>
            </p:cNvSpPr>
            <p:nvPr/>
          </p:nvSpPr>
          <p:spPr bwMode="auto">
            <a:xfrm>
              <a:off x="768" y="1488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52" name="AutoShape 56"/>
            <p:cNvSpPr>
              <a:spLocks noChangeArrowheads="1"/>
            </p:cNvSpPr>
            <p:nvPr/>
          </p:nvSpPr>
          <p:spPr bwMode="auto">
            <a:xfrm>
              <a:off x="1200" y="1488"/>
              <a:ext cx="192" cy="96"/>
            </a:xfrm>
            <a:prstGeom prst="flowChartAlternateProcess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353" name="Line 57"/>
            <p:cNvSpPr>
              <a:spLocks noChangeShapeType="1"/>
            </p:cNvSpPr>
            <p:nvPr/>
          </p:nvSpPr>
          <p:spPr bwMode="auto">
            <a:xfrm>
              <a:off x="864" y="1584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4" name="Line 58"/>
            <p:cNvSpPr>
              <a:spLocks noChangeShapeType="1"/>
            </p:cNvSpPr>
            <p:nvPr/>
          </p:nvSpPr>
          <p:spPr bwMode="auto">
            <a:xfrm>
              <a:off x="1296" y="1584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9835" name="AutoShape 59"/>
          <p:cNvSpPr>
            <a:spLocks noChangeArrowheads="1"/>
          </p:cNvSpPr>
          <p:nvPr/>
        </p:nvSpPr>
        <p:spPr bwMode="auto">
          <a:xfrm>
            <a:off x="3146425" y="3992563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459836" name="AutoShape 60"/>
          <p:cNvSpPr>
            <a:spLocks noChangeArrowheads="1"/>
          </p:cNvSpPr>
          <p:nvPr/>
        </p:nvSpPr>
        <p:spPr bwMode="auto">
          <a:xfrm>
            <a:off x="1317625" y="2849563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459837" name="AutoShape 61"/>
          <p:cNvSpPr>
            <a:spLocks noChangeArrowheads="1"/>
          </p:cNvSpPr>
          <p:nvPr/>
        </p:nvSpPr>
        <p:spPr bwMode="auto">
          <a:xfrm>
            <a:off x="3146425" y="3078163"/>
            <a:ext cx="304800" cy="15240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 sz="2400">
              <a:solidFill>
                <a:schemeClr val="folHlink"/>
              </a:solidFill>
            </a:endParaRPr>
          </a:p>
        </p:txBody>
      </p:sp>
      <p:sp>
        <p:nvSpPr>
          <p:cNvPr id="10252" name="Text Box 62"/>
          <p:cNvSpPr txBox="1">
            <a:spLocks noChangeArrowheads="1"/>
          </p:cNvSpPr>
          <p:nvPr/>
        </p:nvSpPr>
        <p:spPr bwMode="auto">
          <a:xfrm>
            <a:off x="3054350" y="4252913"/>
            <a:ext cx="1797050" cy="366712"/>
          </a:xfrm>
          <a:prstGeom prst="rect">
            <a:avLst/>
          </a:prstGeom>
          <a:solidFill>
            <a:srgbClr val="FFC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bg2"/>
                </a:solidFill>
                <a:latin typeface="Calibri" pitchFamily="34" charset="0"/>
              </a:rPr>
              <a:t>Source program</a:t>
            </a:r>
            <a:endParaRPr lang="en-US" altLang="zh-TW" sz="2400">
              <a:solidFill>
                <a:schemeClr val="bg2"/>
              </a:solidFill>
              <a:latin typeface="Calibri" pitchFamily="34" charset="0"/>
            </a:endParaRP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737225" y="1630363"/>
            <a:ext cx="3276600" cy="3268662"/>
            <a:chOff x="3552" y="1104"/>
            <a:chExt cx="2064" cy="2059"/>
          </a:xfrm>
        </p:grpSpPr>
        <p:grpSp>
          <p:nvGrpSpPr>
            <p:cNvPr id="4" name="Group 64"/>
            <p:cNvGrpSpPr>
              <a:grpSpLocks/>
            </p:cNvGrpSpPr>
            <p:nvPr/>
          </p:nvGrpSpPr>
          <p:grpSpPr bwMode="auto">
            <a:xfrm>
              <a:off x="3552" y="1104"/>
              <a:ext cx="1345" cy="1824"/>
              <a:chOff x="3552" y="1104"/>
              <a:chExt cx="1345" cy="1824"/>
            </a:xfrm>
          </p:grpSpPr>
          <p:sp>
            <p:nvSpPr>
              <p:cNvPr id="10278" name="AutoShape 65"/>
              <p:cNvSpPr>
                <a:spLocks noChangeArrowheads="1"/>
              </p:cNvSpPr>
              <p:nvPr/>
            </p:nvSpPr>
            <p:spPr bwMode="auto">
              <a:xfrm>
                <a:off x="4272" y="1104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79" name="AutoShape 66"/>
              <p:cNvSpPr>
                <a:spLocks noChangeArrowheads="1"/>
              </p:cNvSpPr>
              <p:nvPr/>
            </p:nvSpPr>
            <p:spPr bwMode="auto">
              <a:xfrm>
                <a:off x="3792" y="1248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80" name="AutoShape 67"/>
              <p:cNvSpPr>
                <a:spLocks noChangeArrowheads="1"/>
              </p:cNvSpPr>
              <p:nvPr/>
            </p:nvSpPr>
            <p:spPr bwMode="auto">
              <a:xfrm>
                <a:off x="3552" y="1872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81" name="AutoShape 68"/>
              <p:cNvSpPr>
                <a:spLocks noChangeArrowheads="1"/>
              </p:cNvSpPr>
              <p:nvPr/>
            </p:nvSpPr>
            <p:spPr bwMode="auto">
              <a:xfrm>
                <a:off x="3792" y="2448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82" name="AutoShape 69"/>
              <p:cNvSpPr>
                <a:spLocks noChangeArrowheads="1"/>
              </p:cNvSpPr>
              <p:nvPr/>
            </p:nvSpPr>
            <p:spPr bwMode="auto">
              <a:xfrm>
                <a:off x="4272" y="2832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83" name="AutoShape 70"/>
              <p:cNvSpPr>
                <a:spLocks noChangeArrowheads="1"/>
              </p:cNvSpPr>
              <p:nvPr/>
            </p:nvSpPr>
            <p:spPr bwMode="auto">
              <a:xfrm>
                <a:off x="4704" y="2016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84" name="AutoShape 71"/>
              <p:cNvSpPr>
                <a:spLocks noChangeArrowheads="1"/>
              </p:cNvSpPr>
              <p:nvPr/>
            </p:nvSpPr>
            <p:spPr bwMode="auto">
              <a:xfrm>
                <a:off x="4704" y="2400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85" name="AutoShape 72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86" name="Line 73"/>
              <p:cNvSpPr>
                <a:spLocks noChangeShapeType="1"/>
              </p:cNvSpPr>
              <p:nvPr/>
            </p:nvSpPr>
            <p:spPr bwMode="auto">
              <a:xfrm flipH="1">
                <a:off x="3984" y="1152"/>
                <a:ext cx="288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Line 74"/>
              <p:cNvSpPr>
                <a:spLocks noChangeShapeType="1"/>
              </p:cNvSpPr>
              <p:nvPr/>
            </p:nvSpPr>
            <p:spPr bwMode="auto">
              <a:xfrm>
                <a:off x="4464" y="1152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75"/>
              <p:cNvSpPr>
                <a:spLocks noChangeShapeType="1"/>
              </p:cNvSpPr>
              <p:nvPr/>
            </p:nvSpPr>
            <p:spPr bwMode="auto">
              <a:xfrm flipH="1">
                <a:off x="3648" y="1344"/>
                <a:ext cx="192" cy="1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Line 76"/>
              <p:cNvSpPr>
                <a:spLocks noChangeShapeType="1"/>
              </p:cNvSpPr>
              <p:nvPr/>
            </p:nvSpPr>
            <p:spPr bwMode="auto">
              <a:xfrm>
                <a:off x="3936" y="1344"/>
                <a:ext cx="144" cy="1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Line 77"/>
              <p:cNvSpPr>
                <a:spLocks noChangeShapeType="1"/>
              </p:cNvSpPr>
              <p:nvPr/>
            </p:nvSpPr>
            <p:spPr bwMode="auto">
              <a:xfrm>
                <a:off x="4800" y="2496"/>
                <a:ext cx="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78"/>
              <p:cNvSpPr>
                <a:spLocks noChangeShapeType="1"/>
              </p:cNvSpPr>
              <p:nvPr/>
            </p:nvSpPr>
            <p:spPr bwMode="auto">
              <a:xfrm flipH="1">
                <a:off x="4464" y="2688"/>
                <a:ext cx="288" cy="1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0292" name="AutoShape 79"/>
              <p:cNvCxnSpPr>
                <a:cxnSpLocks noChangeShapeType="1"/>
                <a:stCxn id="10285" idx="3"/>
                <a:endCxn id="10293" idx="3"/>
              </p:cNvCxnSpPr>
              <p:nvPr/>
            </p:nvCxnSpPr>
            <p:spPr bwMode="auto">
              <a:xfrm flipV="1">
                <a:off x="4896" y="1296"/>
                <a:ext cx="1" cy="1344"/>
              </a:xfrm>
              <a:prstGeom prst="bentConnector3">
                <a:avLst>
                  <a:gd name="adj1" fmla="val 27900009"/>
                </a:avLst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sm" len="sm"/>
              </a:ln>
            </p:spPr>
          </p:cxnSp>
          <p:sp>
            <p:nvSpPr>
              <p:cNvPr id="10293" name="AutoShape 80"/>
              <p:cNvSpPr>
                <a:spLocks noChangeArrowheads="1"/>
              </p:cNvSpPr>
              <p:nvPr/>
            </p:nvSpPr>
            <p:spPr bwMode="auto">
              <a:xfrm>
                <a:off x="4704" y="1248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94" name="Line 81"/>
              <p:cNvSpPr>
                <a:spLocks noChangeShapeType="1"/>
              </p:cNvSpPr>
              <p:nvPr/>
            </p:nvSpPr>
            <p:spPr bwMode="auto">
              <a:xfrm>
                <a:off x="4800" y="1344"/>
                <a:ext cx="0" cy="67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AutoShape 82"/>
              <p:cNvSpPr>
                <a:spLocks noChangeArrowheads="1"/>
              </p:cNvSpPr>
              <p:nvPr/>
            </p:nvSpPr>
            <p:spPr bwMode="auto">
              <a:xfrm>
                <a:off x="3552" y="1488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96" name="AutoShape 83"/>
              <p:cNvSpPr>
                <a:spLocks noChangeArrowheads="1"/>
              </p:cNvSpPr>
              <p:nvPr/>
            </p:nvSpPr>
            <p:spPr bwMode="auto">
              <a:xfrm>
                <a:off x="3984" y="1488"/>
                <a:ext cx="192" cy="96"/>
              </a:xfrm>
              <a:prstGeom prst="flowChartAlternateProcess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>
                  <a:latin typeface="Calibri" pitchFamily="34" charset="0"/>
                </a:endParaRPr>
              </a:p>
            </p:txBody>
          </p:sp>
          <p:sp>
            <p:nvSpPr>
              <p:cNvPr id="10297" name="Line 84"/>
              <p:cNvSpPr>
                <a:spLocks noChangeShapeType="1"/>
              </p:cNvSpPr>
              <p:nvPr/>
            </p:nvSpPr>
            <p:spPr bwMode="auto">
              <a:xfrm>
                <a:off x="4800" y="2112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85"/>
              <p:cNvSpPr>
                <a:spLocks noChangeShapeType="1"/>
              </p:cNvSpPr>
              <p:nvPr/>
            </p:nvSpPr>
            <p:spPr bwMode="auto">
              <a:xfrm>
                <a:off x="3648" y="1584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86"/>
              <p:cNvSpPr>
                <a:spLocks noChangeShapeType="1"/>
              </p:cNvSpPr>
              <p:nvPr/>
            </p:nvSpPr>
            <p:spPr bwMode="auto">
              <a:xfrm>
                <a:off x="3648" y="1968"/>
                <a:ext cx="0" cy="19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Line 87"/>
              <p:cNvSpPr>
                <a:spLocks noChangeShapeType="1"/>
              </p:cNvSpPr>
              <p:nvPr/>
            </p:nvSpPr>
            <p:spPr bwMode="auto">
              <a:xfrm>
                <a:off x="3648" y="2160"/>
                <a:ext cx="240" cy="1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Line 88"/>
              <p:cNvSpPr>
                <a:spLocks noChangeShapeType="1"/>
              </p:cNvSpPr>
              <p:nvPr/>
            </p:nvSpPr>
            <p:spPr bwMode="auto">
              <a:xfrm>
                <a:off x="4080" y="1584"/>
                <a:ext cx="0" cy="57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Line 89"/>
              <p:cNvSpPr>
                <a:spLocks noChangeShapeType="1"/>
              </p:cNvSpPr>
              <p:nvPr/>
            </p:nvSpPr>
            <p:spPr bwMode="auto">
              <a:xfrm flipH="1">
                <a:off x="3888" y="2160"/>
                <a:ext cx="192" cy="1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Line 90"/>
              <p:cNvSpPr>
                <a:spLocks noChangeShapeType="1"/>
              </p:cNvSpPr>
              <p:nvPr/>
            </p:nvSpPr>
            <p:spPr bwMode="auto">
              <a:xfrm>
                <a:off x="3888" y="2544"/>
                <a:ext cx="0" cy="1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Line 91"/>
              <p:cNvSpPr>
                <a:spLocks noChangeShapeType="1"/>
              </p:cNvSpPr>
              <p:nvPr/>
            </p:nvSpPr>
            <p:spPr bwMode="auto">
              <a:xfrm>
                <a:off x="3888" y="2304"/>
                <a:ext cx="0" cy="1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Line 92"/>
              <p:cNvSpPr>
                <a:spLocks noChangeShapeType="1"/>
              </p:cNvSpPr>
              <p:nvPr/>
            </p:nvSpPr>
            <p:spPr bwMode="auto">
              <a:xfrm>
                <a:off x="3888" y="2688"/>
                <a:ext cx="384" cy="144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7" name="AutoShape 93"/>
            <p:cNvSpPr>
              <a:spLocks noChangeArrowheads="1"/>
            </p:cNvSpPr>
            <p:nvPr/>
          </p:nvSpPr>
          <p:spPr bwMode="auto">
            <a:xfrm>
              <a:off x="4272" y="1104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195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68" name="AutoShape 94"/>
            <p:cNvSpPr>
              <a:spLocks noChangeArrowheads="1"/>
            </p:cNvSpPr>
            <p:nvPr/>
          </p:nvSpPr>
          <p:spPr bwMode="auto">
            <a:xfrm>
              <a:off x="3792" y="1248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195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69" name="AutoShape 95"/>
            <p:cNvSpPr>
              <a:spLocks noChangeArrowheads="1"/>
            </p:cNvSpPr>
            <p:nvPr/>
          </p:nvSpPr>
          <p:spPr bwMode="auto">
            <a:xfrm>
              <a:off x="3552" y="1488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195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70" name="AutoShape 96"/>
            <p:cNvSpPr>
              <a:spLocks noChangeArrowheads="1"/>
            </p:cNvSpPr>
            <p:nvPr/>
          </p:nvSpPr>
          <p:spPr bwMode="auto">
            <a:xfrm>
              <a:off x="3984" y="1488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195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71" name="AutoShape 97"/>
            <p:cNvSpPr>
              <a:spLocks noChangeArrowheads="1"/>
            </p:cNvSpPr>
            <p:nvPr/>
          </p:nvSpPr>
          <p:spPr bwMode="auto">
            <a:xfrm>
              <a:off x="3552" y="1872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195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72" name="AutoShape 98"/>
            <p:cNvSpPr>
              <a:spLocks noChangeArrowheads="1"/>
            </p:cNvSpPr>
            <p:nvPr/>
          </p:nvSpPr>
          <p:spPr bwMode="auto">
            <a:xfrm>
              <a:off x="3792" y="2448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73" name="AutoShape 99"/>
            <p:cNvSpPr>
              <a:spLocks noChangeArrowheads="1"/>
            </p:cNvSpPr>
            <p:nvPr/>
          </p:nvSpPr>
          <p:spPr bwMode="auto">
            <a:xfrm>
              <a:off x="4704" y="1248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195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74" name="AutoShape 100"/>
            <p:cNvSpPr>
              <a:spLocks noChangeArrowheads="1"/>
            </p:cNvSpPr>
            <p:nvPr/>
          </p:nvSpPr>
          <p:spPr bwMode="auto">
            <a:xfrm>
              <a:off x="4704" y="2016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195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75" name="AutoShape 101"/>
            <p:cNvSpPr>
              <a:spLocks noChangeArrowheads="1"/>
            </p:cNvSpPr>
            <p:nvPr/>
          </p:nvSpPr>
          <p:spPr bwMode="auto">
            <a:xfrm>
              <a:off x="4704" y="2400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76" name="AutoShape 102"/>
            <p:cNvSpPr>
              <a:spLocks noChangeArrowheads="1"/>
            </p:cNvSpPr>
            <p:nvPr/>
          </p:nvSpPr>
          <p:spPr bwMode="auto">
            <a:xfrm>
              <a:off x="4704" y="2592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50195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77" name="Text Box 103"/>
            <p:cNvSpPr txBox="1">
              <a:spLocks noChangeArrowheads="1"/>
            </p:cNvSpPr>
            <p:nvPr/>
          </p:nvSpPr>
          <p:spPr bwMode="auto">
            <a:xfrm>
              <a:off x="4704" y="2759"/>
              <a:ext cx="912" cy="404"/>
            </a:xfrm>
            <a:prstGeom prst="rect">
              <a:avLst/>
            </a:prstGeom>
            <a:solidFill>
              <a:srgbClr val="FFC000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altLang="zh-TW">
                  <a:solidFill>
                    <a:schemeClr val="bg2"/>
                  </a:solidFill>
                  <a:latin typeface="Calibri" pitchFamily="34" charset="0"/>
                </a:rPr>
                <a:t>Resulting slice</a:t>
              </a:r>
              <a:endParaRPr lang="en-US" altLang="zh-TW" sz="2400">
                <a:solidFill>
                  <a:schemeClr val="bg2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 104"/>
          <p:cNvGrpSpPr>
            <a:grpSpLocks/>
          </p:cNvGrpSpPr>
          <p:nvPr/>
        </p:nvGrpSpPr>
        <p:grpSpPr bwMode="auto">
          <a:xfrm>
            <a:off x="4213225" y="2697163"/>
            <a:ext cx="1066800" cy="762000"/>
            <a:chOff x="2592" y="1776"/>
            <a:chExt cx="672" cy="480"/>
          </a:xfrm>
        </p:grpSpPr>
        <p:sp>
          <p:nvSpPr>
            <p:cNvPr id="10264" name="AutoShape 105"/>
            <p:cNvSpPr>
              <a:spLocks noChangeArrowheads="1"/>
            </p:cNvSpPr>
            <p:nvPr/>
          </p:nvSpPr>
          <p:spPr bwMode="auto">
            <a:xfrm>
              <a:off x="2592" y="2064"/>
              <a:ext cx="67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Text Box 106"/>
            <p:cNvSpPr txBox="1">
              <a:spLocks noChangeArrowheads="1"/>
            </p:cNvSpPr>
            <p:nvPr/>
          </p:nvSpPr>
          <p:spPr bwMode="auto">
            <a:xfrm>
              <a:off x="2592" y="1776"/>
              <a:ext cx="533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zh-TW" sz="2400" i="1">
                  <a:solidFill>
                    <a:schemeClr val="tx2"/>
                  </a:solidFill>
                </a:rPr>
                <a:t>Slice</a:t>
              </a:r>
              <a:endParaRPr lang="en-US" altLang="zh-TW" sz="2400">
                <a:solidFill>
                  <a:schemeClr val="tx2"/>
                </a:solidFill>
              </a:endParaRPr>
            </a:p>
          </p:txBody>
        </p:sp>
      </p:grpSp>
      <p:grpSp>
        <p:nvGrpSpPr>
          <p:cNvPr id="6" name="Group 108"/>
          <p:cNvGrpSpPr>
            <a:grpSpLocks/>
          </p:cNvGrpSpPr>
          <p:nvPr/>
        </p:nvGrpSpPr>
        <p:grpSpPr bwMode="auto">
          <a:xfrm>
            <a:off x="1698625" y="3687763"/>
            <a:ext cx="1752600" cy="228600"/>
            <a:chOff x="1008" y="2400"/>
            <a:chExt cx="1104" cy="144"/>
          </a:xfrm>
        </p:grpSpPr>
        <p:sp>
          <p:nvSpPr>
            <p:cNvPr id="10262" name="AutoShape 109"/>
            <p:cNvSpPr>
              <a:spLocks noChangeArrowheads="1"/>
            </p:cNvSpPr>
            <p:nvPr/>
          </p:nvSpPr>
          <p:spPr bwMode="auto">
            <a:xfrm>
              <a:off x="1920" y="2400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  <p:sp>
          <p:nvSpPr>
            <p:cNvPr id="10263" name="AutoShape 110"/>
            <p:cNvSpPr>
              <a:spLocks noChangeArrowheads="1"/>
            </p:cNvSpPr>
            <p:nvPr/>
          </p:nvSpPr>
          <p:spPr bwMode="auto">
            <a:xfrm>
              <a:off x="1008" y="2448"/>
              <a:ext cx="192" cy="9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>
                <a:latin typeface="Calibri" pitchFamily="34" charset="0"/>
              </a:endParaRPr>
            </a:p>
          </p:txBody>
        </p:sp>
      </p:grpSp>
      <p:sp>
        <p:nvSpPr>
          <p:cNvPr id="459888" name="Text Box 112"/>
          <p:cNvSpPr txBox="1">
            <a:spLocks noChangeArrowheads="1"/>
          </p:cNvSpPr>
          <p:nvPr/>
        </p:nvSpPr>
        <p:spPr bwMode="auto">
          <a:xfrm>
            <a:off x="250825" y="3968750"/>
            <a:ext cx="1120775" cy="6413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  <a:latin typeface="+mn-lt"/>
              </a:rPr>
              <a:t>Slicing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  <a:latin typeface="+mn-lt"/>
              </a:rPr>
              <a:t>Criterion</a:t>
            </a:r>
          </a:p>
        </p:txBody>
      </p:sp>
      <p:sp>
        <p:nvSpPr>
          <p:cNvPr id="459889" name="Line 113"/>
          <p:cNvSpPr>
            <a:spLocks noChangeShapeType="1"/>
          </p:cNvSpPr>
          <p:nvPr/>
        </p:nvSpPr>
        <p:spPr bwMode="auto">
          <a:xfrm flipV="1">
            <a:off x="1155700" y="3821113"/>
            <a:ext cx="657225" cy="228600"/>
          </a:xfrm>
          <a:prstGeom prst="line">
            <a:avLst/>
          </a:prstGeom>
          <a:noFill/>
          <a:ln w="38100" cap="rnd">
            <a:solidFill>
              <a:schemeClr val="hlink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114"/>
          <p:cNvGrpSpPr>
            <a:grpSpLocks/>
          </p:cNvGrpSpPr>
          <p:nvPr/>
        </p:nvGrpSpPr>
        <p:grpSpPr bwMode="auto">
          <a:xfrm>
            <a:off x="98425" y="1625600"/>
            <a:ext cx="1143000" cy="1300163"/>
            <a:chOff x="0" y="1101"/>
            <a:chExt cx="720" cy="819"/>
          </a:xfrm>
        </p:grpSpPr>
        <p:sp>
          <p:nvSpPr>
            <p:cNvPr id="459891" name="Rectangle 115"/>
            <p:cNvSpPr>
              <a:spLocks noChangeArrowheads="1"/>
            </p:cNvSpPr>
            <p:nvPr/>
          </p:nvSpPr>
          <p:spPr bwMode="auto">
            <a:xfrm>
              <a:off x="0" y="1101"/>
              <a:ext cx="689" cy="404"/>
            </a:xfrm>
            <a:prstGeom prst="rect">
              <a:avLst/>
            </a:prstGeom>
            <a:solidFill>
              <a:schemeClr val="tx2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2"/>
                  </a:solidFill>
                  <a:latin typeface="+mn-lt"/>
                </a:rPr>
                <a:t>indirectly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2"/>
                  </a:solidFill>
                  <a:latin typeface="+mn-lt"/>
                </a:rPr>
                <a:t>relevant</a:t>
              </a:r>
            </a:p>
          </p:txBody>
        </p:sp>
        <p:sp>
          <p:nvSpPr>
            <p:cNvPr id="10261" name="Line 116"/>
            <p:cNvSpPr>
              <a:spLocks noChangeShapeType="1"/>
            </p:cNvSpPr>
            <p:nvPr/>
          </p:nvSpPr>
          <p:spPr bwMode="auto">
            <a:xfrm>
              <a:off x="336" y="1488"/>
              <a:ext cx="384" cy="432"/>
            </a:xfrm>
            <a:prstGeom prst="line">
              <a:avLst/>
            </a:prstGeom>
            <a:noFill/>
            <a:ln w="38100" cap="rnd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Program Slicing (cont’d)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 autoUpdateAnimBg="0"/>
      <p:bldP spid="459780" grpId="0" animBg="1" autoUpdateAnimBg="0"/>
      <p:bldP spid="459781" grpId="0" animBg="1" autoUpdateAnimBg="0"/>
      <p:bldP spid="459782" grpId="0" animBg="1" autoUpdateAnimBg="0"/>
      <p:bldP spid="459783" grpId="0" animBg="1" autoUpdateAnimBg="0"/>
      <p:bldP spid="459784" grpId="0" animBg="1" autoUpdateAnimBg="0"/>
      <p:bldP spid="459835" grpId="0" animBg="1" autoUpdateAnimBg="0"/>
      <p:bldP spid="459836" grpId="0" animBg="1" autoUpdateAnimBg="0"/>
      <p:bldP spid="459837" grpId="0" animBg="1" autoUpdateAnimBg="0"/>
      <p:bldP spid="459888" grpId="0" animBg="1" autoUpdateAnimBg="0"/>
      <p:bldP spid="4598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Variants of Program Slicing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zh-TW" sz="2500" smtClean="0"/>
              <a:t>Many different variants of program slicing exist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TW" sz="2200" smtClean="0"/>
              <a:t>Static Slicing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TW" sz="2400" smtClean="0"/>
              <a:t>Backward Slicing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TW" sz="2400" smtClean="0"/>
              <a:t>Forward Slicing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TW" sz="2200" smtClean="0"/>
              <a:t>Dynamic Slicing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TW" sz="2200" smtClean="0"/>
              <a:t>Conditional Slicing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altLang="zh-TW" sz="2200" smtClean="0"/>
              <a:t>Chopping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endParaRPr lang="en-US" altLang="zh-TW" sz="22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TW" sz="2500" smtClean="0"/>
              <a:t>Also Many Different tools, however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zh-TW" sz="2200" smtClean="0"/>
              <a:t>Most program slicing tools are written for C but there are also some for C++ and Java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zh-TW" sz="2200" smtClean="0"/>
              <a:t>Most of these have problems with dynamic binding, inheritance, polymorphism and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Example of backward slicing Static</a:t>
            </a:r>
            <a:endParaRPr lang="en-US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smtClean="0"/>
              <a:t>Slice criterion &lt;12,i&gt;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 main( 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2 {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3   int i, sum;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4   sum = 0;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FF0000"/>
                </a:solidFill>
              </a:rPr>
              <a:t>5   i = 1;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FF0000"/>
                </a:solidFill>
              </a:rPr>
              <a:t>6   while(i &lt;= 10)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7          {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8	Sum = sum + 1;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9</a:t>
            </a:r>
            <a:r>
              <a:rPr lang="en-US" sz="2000" smtClean="0">
                <a:solidFill>
                  <a:srgbClr val="FF0000"/>
                </a:solidFill>
              </a:rPr>
              <a:t>	++ i;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10	  }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11	Cout&lt;&lt; sum;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12	</a:t>
            </a:r>
            <a:r>
              <a:rPr lang="en-US" sz="2000" smtClean="0">
                <a:solidFill>
                  <a:srgbClr val="FF0000"/>
                </a:solidFill>
              </a:rPr>
              <a:t>Cout&lt;&lt; i;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13	}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077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Backward Slice 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>
              <a:buFont typeface="Arial" pitchFamily="34" charset="0"/>
              <a:buNone/>
            </a:pPr>
            <a:endParaRPr lang="zh-TW" alt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2133600"/>
            <a:ext cx="7696200" cy="42370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public class </a:t>
            </a:r>
            <a:r>
              <a:rPr lang="en-US" dirty="0" err="1"/>
              <a:t>SimpleExample</a:t>
            </a:r>
            <a:r>
              <a:rPr lang="en-US" dirty="0"/>
              <a:t>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static </a:t>
            </a:r>
            <a:r>
              <a:rPr lang="en-US" dirty="0" err="1"/>
              <a:t>int</a:t>
            </a:r>
            <a:r>
              <a:rPr lang="en-US" dirty="0"/>
              <a:t> add(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return(</a:t>
            </a:r>
            <a:r>
              <a:rPr lang="en-US" dirty="0" err="1"/>
              <a:t>a+b</a:t>
            </a:r>
            <a:r>
              <a:rPr lang="en-US" dirty="0"/>
              <a:t>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public static void main(final String[] </a:t>
            </a:r>
            <a:r>
              <a:rPr lang="en-US" dirty="0" err="1"/>
              <a:t>arg</a:t>
            </a:r>
            <a:r>
              <a:rPr lang="en-US" dirty="0"/>
              <a:t>){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1;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</a:t>
            </a:r>
            <a:r>
              <a:rPr lang="en-US" dirty="0" err="1"/>
              <a:t>int</a:t>
            </a:r>
            <a:r>
              <a:rPr lang="en-US" dirty="0"/>
              <a:t> sum = 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while (</a:t>
            </a:r>
            <a:r>
              <a:rPr lang="en-US" dirty="0" err="1"/>
              <a:t>i</a:t>
            </a:r>
            <a:r>
              <a:rPr lang="en-US" dirty="0"/>
              <a:t> &lt; 11)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    sum = add(sum,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    </a:t>
            </a:r>
            <a:r>
              <a:rPr lang="en-US" dirty="0" err="1"/>
              <a:t>i</a:t>
            </a:r>
            <a:r>
              <a:rPr lang="en-US" dirty="0"/>
              <a:t> = add(</a:t>
            </a:r>
            <a:r>
              <a:rPr lang="en-US" dirty="0" err="1"/>
              <a:t>i</a:t>
            </a:r>
            <a:r>
              <a:rPr lang="en-US" dirty="0"/>
              <a:t>, 1);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</a:t>
            </a:r>
            <a:r>
              <a:rPr lang="en-US" dirty="0" err="1"/>
              <a:t>System.out.println</a:t>
            </a:r>
            <a:r>
              <a:rPr lang="en-US" dirty="0"/>
              <a:t>("sum = " + sum);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		    </a:t>
            </a:r>
            <a:r>
              <a:rPr lang="en-US" dirty="0" err="1"/>
              <a:t>System.out.println</a:t>
            </a:r>
            <a:r>
              <a:rPr lang="en-US" dirty="0"/>
              <a:t>("</a:t>
            </a:r>
            <a:r>
              <a:rPr lang="en-US" dirty="0" err="1"/>
              <a:t>i</a:t>
            </a:r>
            <a:r>
              <a:rPr lang="en-US" dirty="0"/>
              <a:t> = " + </a:t>
            </a:r>
            <a:r>
              <a:rPr lang="en-US" dirty="0" err="1"/>
              <a:t>i</a:t>
            </a:r>
            <a:r>
              <a:rPr lang="en-US" dirty="0"/>
              <a:t>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	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}</a:t>
            </a:r>
          </a:p>
        </p:txBody>
      </p:sp>
      <p:sp>
        <p:nvSpPr>
          <p:cNvPr id="9" name="Text Box 112"/>
          <p:cNvSpPr txBox="1">
            <a:spLocks noChangeArrowheads="1"/>
          </p:cNvSpPr>
          <p:nvPr/>
        </p:nvSpPr>
        <p:spPr bwMode="auto">
          <a:xfrm>
            <a:off x="7162800" y="5715000"/>
            <a:ext cx="1120775" cy="6413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  <a:latin typeface="+mn-lt"/>
              </a:rPr>
              <a:t>Slicing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  <a:latin typeface="+mn-lt"/>
              </a:rPr>
              <a:t>Criterion</a:t>
            </a:r>
          </a:p>
        </p:txBody>
      </p:sp>
      <p:sp>
        <p:nvSpPr>
          <p:cNvPr id="10" name="Line 113"/>
          <p:cNvSpPr>
            <a:spLocks noChangeShapeType="1"/>
          </p:cNvSpPr>
          <p:nvPr/>
        </p:nvSpPr>
        <p:spPr bwMode="auto">
          <a:xfrm flipH="1" flipV="1">
            <a:off x="6400800" y="5715000"/>
            <a:ext cx="685800" cy="381000"/>
          </a:xfrm>
          <a:prstGeom prst="line">
            <a:avLst/>
          </a:prstGeom>
          <a:noFill/>
          <a:ln w="38100" cap="rnd">
            <a:solidFill>
              <a:schemeClr val="hlink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643063" y="2568575"/>
            <a:ext cx="4833937" cy="3222625"/>
            <a:chOff x="1643232" y="2568390"/>
            <a:chExt cx="4833768" cy="3222810"/>
          </a:xfrm>
        </p:grpSpPr>
        <p:sp>
          <p:nvSpPr>
            <p:cNvPr id="11" name="Rectangle 10"/>
            <p:cNvSpPr/>
            <p:nvPr/>
          </p:nvSpPr>
          <p:spPr>
            <a:xfrm>
              <a:off x="3438631" y="3384412"/>
              <a:ext cx="447659" cy="249252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25995" y="3646365"/>
              <a:ext cx="447659" cy="249251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0731" y="4192496"/>
              <a:ext cx="1350915" cy="227025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37098" y="4746565"/>
              <a:ext cx="1155660" cy="217500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30731" y="5597514"/>
              <a:ext cx="2646269" cy="193686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38487" y="2852569"/>
              <a:ext cx="1133435" cy="195273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43232" y="2568390"/>
              <a:ext cx="1785875" cy="174635"/>
            </a:xfrm>
            <a:prstGeom prst="rect">
              <a:avLst/>
            </a:prstGeom>
            <a:solidFill>
              <a:srgbClr val="92D050">
                <a:alpha val="58000"/>
              </a:srgb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smtClean="0"/>
              <a:t>Example of forward static slicing</a:t>
            </a:r>
            <a:endParaRPr lang="en-US" sz="34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smtClean="0"/>
              <a:t>Slice criterion &lt;3,sum&gt;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 main( 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2 {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FF0000"/>
                </a:solidFill>
              </a:rPr>
              <a:t>3   int i, sum;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rgbClr val="FF0000"/>
                </a:solidFill>
              </a:rPr>
              <a:t>4   sum = 0;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5   i = 1;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6   while(i &lt;= 10)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7   {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8	   </a:t>
            </a:r>
            <a:r>
              <a:rPr lang="en-US" sz="2000" smtClean="0">
                <a:solidFill>
                  <a:srgbClr val="FF0000"/>
                </a:solidFill>
              </a:rPr>
              <a:t>sum = sum + 1;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9	   ++ i;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10  }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11  </a:t>
            </a:r>
            <a:r>
              <a:rPr lang="en-US" sz="2000" smtClean="0">
                <a:solidFill>
                  <a:srgbClr val="FF0000"/>
                </a:solidFill>
              </a:rPr>
              <a:t>Cout&lt;&lt; sum;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12  Cout&lt;&lt; i;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13}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79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979</Words>
  <Application>Microsoft Office PowerPoint</Application>
  <PresentationFormat>On-screen Show (4:3)</PresentationFormat>
  <Paragraphs>221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新細明體</vt:lpstr>
      <vt:lpstr>新細明體</vt:lpstr>
      <vt:lpstr>Arial</vt:lpstr>
      <vt:lpstr>Calibri</vt:lpstr>
      <vt:lpstr>Times New Roman</vt:lpstr>
      <vt:lpstr>Office Theme</vt:lpstr>
      <vt:lpstr>SwE 455 Program Slicing</vt:lpstr>
      <vt:lpstr>Our Goals</vt:lpstr>
      <vt:lpstr>Approach</vt:lpstr>
      <vt:lpstr>Program Slicing</vt:lpstr>
      <vt:lpstr>Program Slicing (cont’d)</vt:lpstr>
      <vt:lpstr>Variants of Program Slicing</vt:lpstr>
      <vt:lpstr>PowerPoint Presentation</vt:lpstr>
      <vt:lpstr>Backward Slice Example</vt:lpstr>
      <vt:lpstr>PowerPoint Presentation</vt:lpstr>
      <vt:lpstr>Forward Slice Example</vt:lpstr>
      <vt:lpstr>What is program slicing?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455 Program Slicing</dc:title>
  <dc:creator>Nasir</dc:creator>
  <cp:lastModifiedBy>Administrator</cp:lastModifiedBy>
  <cp:revision>5</cp:revision>
  <dcterms:created xsi:type="dcterms:W3CDTF">2013-12-11T05:53:51Z</dcterms:created>
  <dcterms:modified xsi:type="dcterms:W3CDTF">2017-11-27T06:37:14Z</dcterms:modified>
</cp:coreProperties>
</file>