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83" r:id="rId4"/>
    <p:sldId id="258" r:id="rId5"/>
    <p:sldId id="259" r:id="rId6"/>
    <p:sldId id="260" r:id="rId7"/>
    <p:sldId id="261" r:id="rId8"/>
    <p:sldId id="262" r:id="rId9"/>
    <p:sldId id="284" r:id="rId10"/>
    <p:sldId id="263" r:id="rId11"/>
    <p:sldId id="286" r:id="rId12"/>
    <p:sldId id="285" r:id="rId13"/>
    <p:sldId id="287" r:id="rId14"/>
    <p:sldId id="288" r:id="rId15"/>
    <p:sldId id="266" r:id="rId16"/>
    <p:sldId id="270" r:id="rId17"/>
    <p:sldId id="271" r:id="rId18"/>
    <p:sldId id="272" r:id="rId19"/>
    <p:sldId id="274" r:id="rId20"/>
    <p:sldId id="282" r:id="rId21"/>
    <p:sldId id="276" r:id="rId22"/>
    <p:sldId id="277" r:id="rId23"/>
    <p:sldId id="278" r:id="rId24"/>
    <p:sldId id="279" r:id="rId25"/>
    <p:sldId id="280" r:id="rId26"/>
    <p:sldId id="289" r:id="rId27"/>
    <p:sldId id="290" r:id="rId28"/>
    <p:sldId id="281" r:id="rId29"/>
    <p:sldId id="292" r:id="rId30"/>
    <p:sldId id="293" r:id="rId31"/>
    <p:sldId id="291" r:id="rId3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AC8B4BF7-127F-4897-8DD4-AC82DFDD3794}">
          <p14:sldIdLst>
            <p14:sldId id="256"/>
            <p14:sldId id="257"/>
            <p14:sldId id="283"/>
            <p14:sldId id="258"/>
            <p14:sldId id="259"/>
            <p14:sldId id="260"/>
            <p14:sldId id="261"/>
            <p14:sldId id="262"/>
            <p14:sldId id="284"/>
            <p14:sldId id="263"/>
            <p14:sldId id="286"/>
            <p14:sldId id="285"/>
            <p14:sldId id="287"/>
            <p14:sldId id="288"/>
            <p14:sldId id="266"/>
            <p14:sldId id="270"/>
            <p14:sldId id="271"/>
            <p14:sldId id="272"/>
            <p14:sldId id="274"/>
            <p14:sldId id="282"/>
            <p14:sldId id="276"/>
            <p14:sldId id="277"/>
            <p14:sldId id="278"/>
            <p14:sldId id="279"/>
            <p14:sldId id="280"/>
            <p14:sldId id="289"/>
            <p14:sldId id="290"/>
            <p14:sldId id="281"/>
            <p14:sldId id="292"/>
            <p14:sldId id="293"/>
            <p14:sldId id="291"/>
          </p14:sldIdLst>
        </p14:section>
        <p14:section name="مقطع بدون عنوان" id="{0B023A75-1CBC-4227-93CA-A7C9B7EFE9E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183FA035-FBBC-46B0-882F-EBE3CE1FFE28}" type="datetimeFigureOut">
              <a:rPr lang="ar-SA" smtClean="0"/>
              <a:t>04/02/40</a:t>
            </a:fld>
            <a:endParaRPr lang="ar-SA"/>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ar-SA"/>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7D349D2-C054-403A-8EFC-4EE4E5E1C68C}" type="slidenum">
              <a:rPr lang="ar-SA" smtClean="0"/>
              <a:t>‹#›</a:t>
            </a:fld>
            <a:endParaRPr lang="ar-SA"/>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86843357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83FA035-FBBC-46B0-882F-EBE3CE1FFE28}" type="datetimeFigureOut">
              <a:rPr lang="ar-SA" smtClean="0"/>
              <a:t>04/02/40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7D349D2-C054-403A-8EFC-4EE4E5E1C68C}" type="slidenum">
              <a:rPr lang="ar-SA" smtClean="0"/>
              <a:t>‹#›</a:t>
            </a:fld>
            <a:endParaRPr lang="ar-SA"/>
          </a:p>
        </p:txBody>
      </p:sp>
    </p:spTree>
    <p:extLst>
      <p:ext uri="{BB962C8B-B14F-4D97-AF65-F5344CB8AC3E}">
        <p14:creationId xmlns:p14="http://schemas.microsoft.com/office/powerpoint/2010/main" val="481945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83FA035-FBBC-46B0-882F-EBE3CE1FFE28}" type="datetimeFigureOut">
              <a:rPr lang="ar-SA" smtClean="0"/>
              <a:t>04/02/40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7D349D2-C054-403A-8EFC-4EE4E5E1C68C}" type="slidenum">
              <a:rPr lang="ar-SA" smtClean="0"/>
              <a:t>‹#›</a:t>
            </a:fld>
            <a:endParaRPr lang="ar-SA"/>
          </a:p>
        </p:txBody>
      </p:sp>
    </p:spTree>
    <p:extLst>
      <p:ext uri="{BB962C8B-B14F-4D97-AF65-F5344CB8AC3E}">
        <p14:creationId xmlns:p14="http://schemas.microsoft.com/office/powerpoint/2010/main" val="124218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83FA035-FBBC-46B0-882F-EBE3CE1FFE28}" type="datetimeFigureOut">
              <a:rPr lang="ar-SA" smtClean="0"/>
              <a:t>04/02/40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7D349D2-C054-403A-8EFC-4EE4E5E1C68C}" type="slidenum">
              <a:rPr lang="ar-SA" smtClean="0"/>
              <a:t>‹#›</a:t>
            </a:fld>
            <a:endParaRPr lang="ar-SA"/>
          </a:p>
        </p:txBody>
      </p:sp>
    </p:spTree>
    <p:extLst>
      <p:ext uri="{BB962C8B-B14F-4D97-AF65-F5344CB8AC3E}">
        <p14:creationId xmlns:p14="http://schemas.microsoft.com/office/powerpoint/2010/main" val="721968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183FA035-FBBC-46B0-882F-EBE3CE1FFE28}" type="datetimeFigureOut">
              <a:rPr lang="ar-SA" smtClean="0"/>
              <a:t>04/02/40</a:t>
            </a:fld>
            <a:endParaRPr lang="ar-SA"/>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ar-SA"/>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7D349D2-C054-403A-8EFC-4EE4E5E1C68C}" type="slidenum">
              <a:rPr lang="ar-SA" smtClean="0"/>
              <a:t>‹#›</a:t>
            </a:fld>
            <a:endParaRPr lang="ar-SA"/>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80943972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83FA035-FBBC-46B0-882F-EBE3CE1FFE28}" type="datetimeFigureOut">
              <a:rPr lang="ar-SA" smtClean="0"/>
              <a:t>04/02/40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7D349D2-C054-403A-8EFC-4EE4E5E1C68C}" type="slidenum">
              <a:rPr lang="ar-SA" smtClean="0"/>
              <a:t>‹#›</a:t>
            </a:fld>
            <a:endParaRPr lang="ar-SA"/>
          </a:p>
        </p:txBody>
      </p:sp>
    </p:spTree>
    <p:extLst>
      <p:ext uri="{BB962C8B-B14F-4D97-AF65-F5344CB8AC3E}">
        <p14:creationId xmlns:p14="http://schemas.microsoft.com/office/powerpoint/2010/main" val="1670292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83FA035-FBBC-46B0-882F-EBE3CE1FFE28}" type="datetimeFigureOut">
              <a:rPr lang="ar-SA" smtClean="0"/>
              <a:t>04/02/40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47D349D2-C054-403A-8EFC-4EE4E5E1C68C}" type="slidenum">
              <a:rPr lang="ar-SA" smtClean="0"/>
              <a:t>‹#›</a:t>
            </a:fld>
            <a:endParaRPr lang="ar-SA"/>
          </a:p>
        </p:txBody>
      </p:sp>
    </p:spTree>
    <p:extLst>
      <p:ext uri="{BB962C8B-B14F-4D97-AF65-F5344CB8AC3E}">
        <p14:creationId xmlns:p14="http://schemas.microsoft.com/office/powerpoint/2010/main" val="282483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83FA035-FBBC-46B0-882F-EBE3CE1FFE28}" type="datetimeFigureOut">
              <a:rPr lang="ar-SA" smtClean="0"/>
              <a:t>04/02/40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47D349D2-C054-403A-8EFC-4EE4E5E1C68C}" type="slidenum">
              <a:rPr lang="ar-SA" smtClean="0"/>
              <a:t>‹#›</a:t>
            </a:fld>
            <a:endParaRPr lang="ar-SA"/>
          </a:p>
        </p:txBody>
      </p:sp>
    </p:spTree>
    <p:extLst>
      <p:ext uri="{BB962C8B-B14F-4D97-AF65-F5344CB8AC3E}">
        <p14:creationId xmlns:p14="http://schemas.microsoft.com/office/powerpoint/2010/main" val="4236466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3FA035-FBBC-46B0-882F-EBE3CE1FFE28}" type="datetimeFigureOut">
              <a:rPr lang="ar-SA" smtClean="0"/>
              <a:t>04/02/40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47D349D2-C054-403A-8EFC-4EE4E5E1C68C}" type="slidenum">
              <a:rPr lang="ar-SA" smtClean="0"/>
              <a:t>‹#›</a:t>
            </a:fld>
            <a:endParaRPr lang="ar-SA"/>
          </a:p>
        </p:txBody>
      </p:sp>
    </p:spTree>
    <p:extLst>
      <p:ext uri="{BB962C8B-B14F-4D97-AF65-F5344CB8AC3E}">
        <p14:creationId xmlns:p14="http://schemas.microsoft.com/office/powerpoint/2010/main" val="3603544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83FA035-FBBC-46B0-882F-EBE3CE1FFE28}" type="datetimeFigureOut">
              <a:rPr lang="ar-SA" smtClean="0"/>
              <a:t>04/02/40</a:t>
            </a:fld>
            <a:endParaRPr lang="ar-SA"/>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SA"/>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7D349D2-C054-403A-8EFC-4EE4E5E1C68C}" type="slidenum">
              <a:rPr lang="ar-SA" smtClean="0"/>
              <a:t>‹#›</a:t>
            </a:fld>
            <a:endParaRPr lang="ar-SA"/>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85698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83FA035-FBBC-46B0-882F-EBE3CE1FFE28}" type="datetimeFigureOut">
              <a:rPr lang="ar-SA" smtClean="0"/>
              <a:t>04/02/40</a:t>
            </a:fld>
            <a:endParaRPr lang="ar-SA"/>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SA"/>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7D349D2-C054-403A-8EFC-4EE4E5E1C68C}" type="slidenum">
              <a:rPr lang="ar-SA" smtClean="0"/>
              <a:t>‹#›</a:t>
            </a:fld>
            <a:endParaRPr lang="ar-SA"/>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82858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r">
              <a:defRPr sz="1200" baseline="0">
                <a:solidFill>
                  <a:schemeClr val="tx2"/>
                </a:solidFill>
              </a:defRPr>
            </a:lvl1pPr>
          </a:lstStyle>
          <a:p>
            <a:fld id="{183FA035-FBBC-46B0-882F-EBE3CE1FFE28}" type="datetimeFigureOut">
              <a:rPr lang="ar-SA" smtClean="0"/>
              <a:t>04/02/40</a:t>
            </a:fld>
            <a:endParaRPr lang="ar-SA"/>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r">
              <a:defRPr sz="1200" baseline="0">
                <a:solidFill>
                  <a:schemeClr val="tx2"/>
                </a:solidFill>
              </a:defRPr>
            </a:lvl1pPr>
          </a:lstStyle>
          <a:p>
            <a:endParaRPr lang="ar-SA"/>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7D349D2-C054-403A-8EFC-4EE4E5E1C68C}" type="slidenum">
              <a:rPr lang="ar-SA" smtClean="0"/>
              <a:t>‹#›</a:t>
            </a:fld>
            <a:endParaRPr lang="ar-SA"/>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234003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15127" y="3956279"/>
            <a:ext cx="8361229" cy="2098226"/>
          </a:xfrm>
        </p:spPr>
        <p:txBody>
          <a:bodyPr/>
          <a:lstStyle/>
          <a:p>
            <a:r>
              <a:rPr lang="ar-SA" sz="3200" dirty="0">
                <a:latin typeface="Traditional Arabic" panose="02020603050405020304" pitchFamily="18" charset="-78"/>
                <a:cs typeface="Traditional Arabic" panose="02020603050405020304" pitchFamily="18" charset="-78"/>
              </a:rPr>
              <a:t>الوحدة السادسة</a:t>
            </a:r>
            <a:br>
              <a:rPr lang="ar-SA" sz="3200" dirty="0">
                <a:latin typeface="Traditional Arabic" panose="02020603050405020304" pitchFamily="18" charset="-78"/>
                <a:cs typeface="Traditional Arabic" panose="02020603050405020304" pitchFamily="18" charset="-78"/>
              </a:rPr>
            </a:br>
            <a:r>
              <a:rPr lang="ar-SA" sz="3200" dirty="0">
                <a:latin typeface="Traditional Arabic" panose="02020603050405020304" pitchFamily="18" charset="-78"/>
                <a:cs typeface="Traditional Arabic" panose="02020603050405020304" pitchFamily="18" charset="-78"/>
              </a:rPr>
              <a:t>1-حكم صلاة الجماعة وحكمتها والعدد الذي تنعقد به</a:t>
            </a:r>
            <a:br>
              <a:rPr lang="ar-SA" sz="3200" dirty="0">
                <a:latin typeface="Traditional Arabic" panose="02020603050405020304" pitchFamily="18" charset="-78"/>
                <a:cs typeface="Traditional Arabic" panose="02020603050405020304" pitchFamily="18" charset="-78"/>
              </a:rPr>
            </a:br>
            <a:r>
              <a:rPr lang="ar-SA" sz="3200" dirty="0">
                <a:latin typeface="Traditional Arabic" panose="02020603050405020304" pitchFamily="18" charset="-78"/>
                <a:cs typeface="Traditional Arabic" panose="02020603050405020304" pitchFamily="18" charset="-78"/>
              </a:rPr>
              <a:t>2-من تصح إمامته ومن لا تصح، وإمامة النساء، والأولى بالإمامة</a:t>
            </a:r>
            <a:br>
              <a:rPr lang="ar-SA" sz="3200" dirty="0">
                <a:latin typeface="Traditional Arabic" panose="02020603050405020304" pitchFamily="18" charset="-78"/>
                <a:cs typeface="Traditional Arabic" panose="02020603050405020304" pitchFamily="18" charset="-78"/>
              </a:rPr>
            </a:br>
            <a:r>
              <a:rPr lang="ar-SA" sz="3200" dirty="0">
                <a:latin typeface="Traditional Arabic" panose="02020603050405020304" pitchFamily="18" charset="-78"/>
                <a:cs typeface="Traditional Arabic" panose="02020603050405020304" pitchFamily="18" charset="-78"/>
              </a:rPr>
              <a:t>3-أحكام الاقتداء بالإمام</a:t>
            </a:r>
            <a:br>
              <a:rPr lang="ar-SA" sz="3200" dirty="0">
                <a:latin typeface="Traditional Arabic" panose="02020603050405020304" pitchFamily="18" charset="-78"/>
                <a:cs typeface="Traditional Arabic" panose="02020603050405020304" pitchFamily="18" charset="-78"/>
              </a:rPr>
            </a:br>
            <a:r>
              <a:rPr lang="ar-SA" sz="3200" dirty="0">
                <a:latin typeface="Traditional Arabic" panose="02020603050405020304" pitchFamily="18" charset="-78"/>
                <a:cs typeface="Traditional Arabic" panose="02020603050405020304" pitchFamily="18" charset="-78"/>
              </a:rPr>
              <a:t>4-ما تدرك به صلاة الجماعة </a:t>
            </a:r>
            <a:br>
              <a:rPr lang="ar-SA" sz="3200" dirty="0">
                <a:latin typeface="Traditional Arabic" panose="02020603050405020304" pitchFamily="18" charset="-78"/>
                <a:cs typeface="Traditional Arabic" panose="02020603050405020304" pitchFamily="18" charset="-78"/>
              </a:rPr>
            </a:br>
            <a:r>
              <a:rPr lang="ar-SA" sz="3200" dirty="0">
                <a:latin typeface="Traditional Arabic" panose="02020603050405020304" pitchFamily="18" charset="-78"/>
                <a:cs typeface="Traditional Arabic" panose="02020603050405020304" pitchFamily="18" charset="-78"/>
              </a:rPr>
              <a:t>5-حكم تعدد الجماعات في المسجد الواحد</a:t>
            </a:r>
            <a:br>
              <a:rPr lang="ar-SA" sz="3200" dirty="0">
                <a:latin typeface="Traditional Arabic" panose="02020603050405020304" pitchFamily="18" charset="-78"/>
                <a:cs typeface="Traditional Arabic" panose="02020603050405020304" pitchFamily="18" charset="-78"/>
              </a:rPr>
            </a:br>
            <a:r>
              <a:rPr lang="ar-SA" sz="3200" dirty="0">
                <a:latin typeface="Traditional Arabic" panose="02020603050405020304" pitchFamily="18" charset="-78"/>
                <a:cs typeface="Traditional Arabic" panose="02020603050405020304" pitchFamily="18" charset="-78"/>
              </a:rPr>
              <a:t>6-الأعذار المسقطة للجماعة ومسائلها المعاصرة</a:t>
            </a:r>
            <a:r>
              <a:rPr lang="ar-SA" sz="9600" dirty="0"/>
              <a:t/>
            </a:r>
            <a:br>
              <a:rPr lang="ar-SA" sz="9600" dirty="0"/>
            </a:br>
            <a:endParaRPr lang="ar-SA" sz="9600" dirty="0"/>
          </a:p>
        </p:txBody>
      </p:sp>
      <p:sp>
        <p:nvSpPr>
          <p:cNvPr id="3" name="عنوان فرعي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62961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ولا قراءة على مأموم</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a:bodyPr>
          <a:lstStyle/>
          <a:p>
            <a:pPr algn="just"/>
            <a:r>
              <a:rPr lang="ar-SA" sz="2800" dirty="0">
                <a:latin typeface="Traditional Arabic" panose="02020603050405020304" pitchFamily="18" charset="-78"/>
                <a:cs typeface="Traditional Arabic" panose="02020603050405020304" pitchFamily="18" charset="-78"/>
              </a:rPr>
              <a:t>فالقولُ الرَّاجحُ في هذه المسألة: وجوبُ قراءةِ الفاتحةِ على المأمومِ في الصَّلاةِ السِّريَّةِ والجهريَّةِ، ولا تسقطُ إلا إذا أدركَ الإمامَ راكعاً، أو أدركَه قائماً، ولم يدرك أنْ يكملَ الفاتحةَ حتى رَكَعَ الإمامُ، ففي هذه الحالِ تسَقطُ </a:t>
            </a:r>
            <a:r>
              <a:rPr lang="ar-SA" sz="2800" dirty="0" smtClean="0">
                <a:latin typeface="Traditional Arabic" panose="02020603050405020304" pitchFamily="18" charset="-78"/>
                <a:cs typeface="Traditional Arabic" panose="02020603050405020304" pitchFamily="18" charset="-78"/>
              </a:rPr>
              <a:t>عنه </a:t>
            </a:r>
          </a:p>
          <a:p>
            <a:pPr algn="just"/>
            <a:r>
              <a:rPr lang="ar-SA" sz="2800" dirty="0">
                <a:latin typeface="Traditional Arabic" panose="02020603050405020304" pitchFamily="18" charset="-78"/>
                <a:cs typeface="Traditional Arabic" panose="02020603050405020304" pitchFamily="18" charset="-78"/>
              </a:rPr>
              <a:t>وذلك لعمومِ قولِ النَّبيِّ صلّى الله عليه وسلّم: «لا صلاةَ لمَنْ لم يقرأْ بفاتِحةِ الكتابِ» (1).</a:t>
            </a:r>
          </a:p>
          <a:p>
            <a:pPr algn="just"/>
            <a:r>
              <a:rPr lang="ar-SA" sz="2800" dirty="0">
                <a:latin typeface="Traditional Arabic" panose="02020603050405020304" pitchFamily="18" charset="-78"/>
                <a:cs typeface="Traditional Arabic" panose="02020603050405020304" pitchFamily="18" charset="-78"/>
              </a:rPr>
              <a:t>ومَنْ: اسم موصول، واسم الموصول يفيد العموم أي: أيَّ إنسانٍ لم يقرأ الفاتحة، فلا صلاة له سواء أكان مأموماً، أم إماماً، أم منفرداً، </a:t>
            </a:r>
            <a:r>
              <a:rPr lang="ar-SA" sz="1600" dirty="0">
                <a:latin typeface="Traditional Arabic" panose="02020603050405020304" pitchFamily="18" charset="-78"/>
                <a:cs typeface="Traditional Arabic" panose="02020603050405020304" pitchFamily="18" charset="-78"/>
              </a:rPr>
              <a:t>(الشرح الممتع)</a:t>
            </a:r>
          </a:p>
        </p:txBody>
      </p:sp>
    </p:spTree>
    <p:extLst>
      <p:ext uri="{BB962C8B-B14F-4D97-AF65-F5344CB8AC3E}">
        <p14:creationId xmlns:p14="http://schemas.microsoft.com/office/powerpoint/2010/main" val="2279604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ويستفتح ويتعوذ فيما يجهر فيه إمامه</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a:bodyPr>
          <a:lstStyle/>
          <a:p>
            <a:pPr algn="just"/>
            <a:r>
              <a:rPr lang="ar-SA" sz="3200" dirty="0">
                <a:latin typeface="Traditional Arabic" panose="02020603050405020304" pitchFamily="18" charset="-78"/>
                <a:cs typeface="Traditional Arabic" panose="02020603050405020304" pitchFamily="18" charset="-78"/>
              </a:rPr>
              <a:t> يقال هنا أن الإمام لا يتحمل عن المأموم دعاء الاستفتاح, وإذا أراد المأموم أن يقرأ الفاتحة فإنه يتعوذ ويبسمل, وهذا في الصلاة الجهرية إذا أدركها مع الإمام من أولها, وفي الصلاة السرية كذلك أما لو جاء المأموم والإمام يقرأ في الصلاة الجهرية, فأما بالنسبة لاستفتاح فإنه لا يستفتح, لأنها سنة فات محلها, </a:t>
            </a:r>
            <a:r>
              <a:rPr lang="ar-SA" sz="3200" dirty="0" err="1">
                <a:latin typeface="Traditional Arabic" panose="02020603050405020304" pitchFamily="18" charset="-78"/>
                <a:cs typeface="Traditional Arabic" panose="02020603050405020304" pitchFamily="18" charset="-78"/>
              </a:rPr>
              <a:t>ولئلا</a:t>
            </a:r>
            <a:r>
              <a:rPr lang="ar-SA" sz="3200" dirty="0">
                <a:latin typeface="Traditional Arabic" panose="02020603050405020304" pitchFamily="18" charset="-78"/>
                <a:cs typeface="Traditional Arabic" panose="02020603050405020304" pitchFamily="18" charset="-78"/>
              </a:rPr>
              <a:t> يشغله ذلك عن استماع القراءة, وأما بالنسبة </a:t>
            </a:r>
            <a:r>
              <a:rPr lang="ar-SA" sz="3200" dirty="0" err="1">
                <a:latin typeface="Traditional Arabic" panose="02020603050405020304" pitchFamily="18" charset="-78"/>
                <a:cs typeface="Traditional Arabic" panose="02020603050405020304" pitchFamily="18" charset="-78"/>
              </a:rPr>
              <a:t>للاستعاذة</a:t>
            </a:r>
            <a:r>
              <a:rPr lang="ar-SA" sz="3200" dirty="0">
                <a:latin typeface="Traditional Arabic" panose="02020603050405020304" pitchFamily="18" charset="-78"/>
                <a:cs typeface="Traditional Arabic" panose="02020603050405020304" pitchFamily="18" charset="-78"/>
              </a:rPr>
              <a:t> والبسملة, فإنه يستعيذ ويبسمل ثم يقرأ الفاتحة على القول بوجوبها على المأموم في الصلاة الجهرية, كما سيأتي بيان ذلك, لأن البسملة </a:t>
            </a:r>
            <a:r>
              <a:rPr lang="ar-SA" sz="3200" dirty="0" err="1">
                <a:latin typeface="Traditional Arabic" panose="02020603050405020304" pitchFamily="18" charset="-78"/>
                <a:cs typeface="Traditional Arabic" panose="02020603050405020304" pitchFamily="18" charset="-78"/>
              </a:rPr>
              <a:t>والاستعاذة</a:t>
            </a:r>
            <a:r>
              <a:rPr lang="ar-SA" sz="3200" dirty="0">
                <a:latin typeface="Traditional Arabic" panose="02020603050405020304" pitchFamily="18" charset="-78"/>
                <a:cs typeface="Traditional Arabic" panose="02020603050405020304" pitchFamily="18" charset="-78"/>
              </a:rPr>
              <a:t> تابعتان للقراءة</a:t>
            </a:r>
            <a:r>
              <a:rPr lang="ar-SA" sz="3200" dirty="0" smtClean="0">
                <a:latin typeface="Traditional Arabic" panose="02020603050405020304" pitchFamily="18" charset="-78"/>
                <a:cs typeface="Traditional Arabic" panose="02020603050405020304" pitchFamily="18" charset="-78"/>
              </a:rPr>
              <a:t>. </a:t>
            </a:r>
            <a:r>
              <a:rPr lang="ar-SA" dirty="0" smtClean="0">
                <a:latin typeface="Traditional Arabic" panose="02020603050405020304" pitchFamily="18" charset="-78"/>
                <a:cs typeface="Traditional Arabic" panose="02020603050405020304" pitchFamily="18" charset="-78"/>
              </a:rPr>
              <a:t>(القول الراجح مع الدليل </a:t>
            </a:r>
            <a:r>
              <a:rPr lang="ar-SA" dirty="0" err="1" smtClean="0">
                <a:latin typeface="Traditional Arabic" panose="02020603050405020304" pitchFamily="18" charset="-78"/>
                <a:cs typeface="Traditional Arabic" panose="02020603050405020304" pitchFamily="18" charset="-78"/>
              </a:rPr>
              <a:t>للصقعبي</a:t>
            </a:r>
            <a:r>
              <a:rPr lang="ar-SA" dirty="0" smtClean="0">
                <a:latin typeface="Traditional Arabic" panose="02020603050405020304" pitchFamily="18" charset="-78"/>
                <a:cs typeface="Traditional Arabic" panose="02020603050405020304" pitchFamily="18" charset="-78"/>
              </a:rPr>
              <a:t>)</a:t>
            </a:r>
            <a:endParaRPr lang="ar-SA"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564299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685800"/>
            <a:ext cx="9601200" cy="719919"/>
          </a:xfrm>
        </p:spPr>
        <p:txBody>
          <a:bodyPr/>
          <a:lstStyle/>
          <a:p>
            <a:pPr algn="ctr"/>
            <a:r>
              <a:rPr lang="ar-SA" dirty="0" smtClean="0">
                <a:solidFill>
                  <a:srgbClr val="00B050"/>
                </a:solidFill>
                <a:latin typeface="Traditional Arabic" panose="02020603050405020304" pitchFamily="18" charset="-78"/>
                <a:cs typeface="Traditional Arabic" panose="02020603050405020304" pitchFamily="18" charset="-78"/>
              </a:rPr>
              <a:t>أحوال المأموم مع الإمام</a:t>
            </a:r>
            <a:endParaRPr lang="ar-SA" dirty="0">
              <a:solidFill>
                <a:srgbClr val="00B05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873457" y="1528549"/>
            <a:ext cx="11000095" cy="4338851"/>
          </a:xfrm>
        </p:spPr>
        <p:txBody>
          <a:bodyPr>
            <a:normAutofit lnSpcReduction="10000"/>
          </a:bodyPr>
          <a:lstStyle/>
          <a:p>
            <a:pPr marL="0" indent="0">
              <a:buNone/>
            </a:pPr>
            <a:r>
              <a:rPr lang="ar-SA" dirty="0">
                <a:effectLst>
                  <a:outerShdw blurRad="38100" dist="38100" dir="2700000" algn="tl">
                    <a:srgbClr val="000000">
                      <a:alpha val="43137"/>
                    </a:srgbClr>
                  </a:outerShdw>
                </a:effectLst>
              </a:rPr>
              <a:t> </a:t>
            </a:r>
            <a:r>
              <a:rPr lang="ar-SA" b="1" u="sng" dirty="0" smtClean="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الحال الأول: </a:t>
            </a:r>
            <a:r>
              <a:rPr lang="ar-SA" dirty="0" smtClean="0">
                <a:latin typeface="Traditional Arabic" panose="02020603050405020304" pitchFamily="18" charset="-78"/>
                <a:cs typeface="Traditional Arabic" panose="02020603050405020304" pitchFamily="18" charset="-78"/>
              </a:rPr>
              <a:t>متابعة, </a:t>
            </a:r>
            <a:r>
              <a:rPr lang="ar-SA" dirty="0">
                <a:latin typeface="Traditional Arabic" panose="02020603050405020304" pitchFamily="18" charset="-78"/>
                <a:cs typeface="Traditional Arabic" panose="02020603050405020304" pitchFamily="18" charset="-78"/>
              </a:rPr>
              <a:t>ب</a:t>
            </a:r>
            <a:r>
              <a:rPr lang="ar-SA" dirty="0" smtClean="0">
                <a:latin typeface="Traditional Arabic" panose="02020603050405020304" pitchFamily="18" charset="-78"/>
                <a:cs typeface="Traditional Arabic" panose="02020603050405020304" pitchFamily="18" charset="-78"/>
              </a:rPr>
              <a:t>أن </a:t>
            </a:r>
            <a:r>
              <a:rPr lang="ar-SA" dirty="0">
                <a:latin typeface="Traditional Arabic" panose="02020603050405020304" pitchFamily="18" charset="-78"/>
                <a:cs typeface="Traditional Arabic" panose="02020603050405020304" pitchFamily="18" charset="-78"/>
              </a:rPr>
              <a:t>يشرع المأموم في أفعال الصلاة بعد إمامه لحديث أبي هريرة - رضي الله عنه - أن النبي - قال {إنما جعل الإمام </a:t>
            </a:r>
            <a:r>
              <a:rPr lang="ar-SA" dirty="0" err="1">
                <a:latin typeface="Traditional Arabic" panose="02020603050405020304" pitchFamily="18" charset="-78"/>
                <a:cs typeface="Traditional Arabic" panose="02020603050405020304" pitchFamily="18" charset="-78"/>
              </a:rPr>
              <a:t>ليؤتم</a:t>
            </a:r>
            <a:r>
              <a:rPr lang="ar-SA" dirty="0">
                <a:latin typeface="Traditional Arabic" panose="02020603050405020304" pitchFamily="18" charset="-78"/>
                <a:cs typeface="Traditional Arabic" panose="02020603050405020304" pitchFamily="18" charset="-78"/>
              </a:rPr>
              <a:t> به فإذا كبر فكبروا وإذا ركع فاركعوا وإذا قال سمع الله لمن حمده فقولوا: ربنا ولك الحمد وإذا سجد فاسجدوا} </a:t>
            </a:r>
            <a:endParaRPr lang="ar-SA" dirty="0" smtClean="0">
              <a:latin typeface="Traditional Arabic" panose="02020603050405020304" pitchFamily="18" charset="-78"/>
              <a:cs typeface="Traditional Arabic" panose="02020603050405020304" pitchFamily="18" charset="-78"/>
            </a:endParaRPr>
          </a:p>
          <a:p>
            <a:pPr marL="0" indent="0">
              <a:buNone/>
            </a:pPr>
            <a:endParaRPr lang="ar-SA" dirty="0">
              <a:latin typeface="Traditional Arabic" panose="02020603050405020304" pitchFamily="18" charset="-78"/>
              <a:cs typeface="Traditional Arabic" panose="02020603050405020304" pitchFamily="18" charset="-78"/>
            </a:endParaRPr>
          </a:p>
          <a:p>
            <a:pPr marL="0" indent="0">
              <a:buNone/>
            </a:pPr>
            <a:r>
              <a:rPr lang="ar-SA" b="1" u="sng" dirty="0" smtClean="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الحال الثاني: موافقة</a:t>
            </a:r>
          </a:p>
          <a:p>
            <a:pPr marL="0" indent="0">
              <a:buNone/>
            </a:pPr>
            <a:r>
              <a:rPr lang="ar-SA" u="sng" dirty="0" smtClean="0">
                <a:solidFill>
                  <a:srgbClr val="7030A0"/>
                </a:solidFill>
                <a:latin typeface="Traditional Arabic" panose="02020603050405020304" pitchFamily="18" charset="-78"/>
                <a:cs typeface="Traditional Arabic" panose="02020603050405020304" pitchFamily="18" charset="-78"/>
              </a:rPr>
              <a:t>أ-الموافقة في </a:t>
            </a:r>
            <a:r>
              <a:rPr lang="ar-SA" u="sng" dirty="0">
                <a:solidFill>
                  <a:srgbClr val="7030A0"/>
                </a:solidFill>
                <a:latin typeface="Traditional Arabic" panose="02020603050405020304" pitchFamily="18" charset="-78"/>
                <a:cs typeface="Traditional Arabic" panose="02020603050405020304" pitchFamily="18" charset="-78"/>
              </a:rPr>
              <a:t>تكبيرة </a:t>
            </a:r>
            <a:r>
              <a:rPr lang="ar-SA" u="sng" dirty="0" smtClean="0">
                <a:solidFill>
                  <a:srgbClr val="7030A0"/>
                </a:solidFill>
                <a:latin typeface="Traditional Arabic" panose="02020603050405020304" pitchFamily="18" charset="-78"/>
                <a:cs typeface="Traditional Arabic" panose="02020603050405020304" pitchFamily="18" charset="-78"/>
              </a:rPr>
              <a:t>الإحرام </a:t>
            </a:r>
            <a:r>
              <a:rPr lang="ar-SA" dirty="0" smtClean="0">
                <a:latin typeface="Traditional Arabic" panose="02020603050405020304" pitchFamily="18" charset="-78"/>
                <a:cs typeface="Traditional Arabic" panose="02020603050405020304" pitchFamily="18" charset="-78"/>
              </a:rPr>
              <a:t>من </a:t>
            </a:r>
            <a:r>
              <a:rPr lang="ar-SA" dirty="0">
                <a:latin typeface="Traditional Arabic" panose="02020603050405020304" pitchFamily="18" charset="-78"/>
                <a:cs typeface="Traditional Arabic" panose="02020603050405020304" pitchFamily="18" charset="-78"/>
              </a:rPr>
              <a:t>كبر تكبيرة الإحرام </a:t>
            </a:r>
            <a:r>
              <a:rPr lang="ar-SA" dirty="0" smtClean="0">
                <a:latin typeface="Traditional Arabic" panose="02020603050405020304" pitchFamily="18" charset="-78"/>
                <a:cs typeface="Traditional Arabic" panose="02020603050405020304" pitchFamily="18" charset="-78"/>
              </a:rPr>
              <a:t>قبل </a:t>
            </a:r>
            <a:r>
              <a:rPr lang="ar-SA" dirty="0">
                <a:latin typeface="Traditional Arabic" panose="02020603050405020304" pitchFamily="18" charset="-78"/>
                <a:cs typeface="Traditional Arabic" panose="02020603050405020304" pitchFamily="18" charset="-78"/>
              </a:rPr>
              <a:t>أن يتم الإمام تكبيرة الإحرام لم تنعقد صلاته أصلاً, لأن المأموم لابد أن يأتي بتكبيرة الإحرام بعد انتهاء الإمام من تكبيرة الإحرام نهائياً</a:t>
            </a:r>
            <a:r>
              <a:rPr lang="ar-SA" dirty="0" smtClean="0">
                <a:latin typeface="Traditional Arabic" panose="02020603050405020304" pitchFamily="18" charset="-78"/>
                <a:cs typeface="Traditional Arabic" panose="02020603050405020304" pitchFamily="18" charset="-78"/>
              </a:rPr>
              <a:t>.</a:t>
            </a:r>
          </a:p>
          <a:p>
            <a:pPr marL="0" indent="0">
              <a:buNone/>
            </a:pPr>
            <a:r>
              <a:rPr lang="ar-SA" u="sng" dirty="0" smtClean="0">
                <a:solidFill>
                  <a:srgbClr val="7030A0"/>
                </a:solidFill>
                <a:latin typeface="Traditional Arabic" panose="02020603050405020304" pitchFamily="18" charset="-78"/>
                <a:cs typeface="Traditional Arabic" panose="02020603050405020304" pitchFamily="18" charset="-78"/>
              </a:rPr>
              <a:t>ب-الموافقة في بقية الأقو</a:t>
            </a:r>
            <a:r>
              <a:rPr lang="ar-SA" u="sng" dirty="0" smtClean="0">
                <a:latin typeface="Traditional Arabic" panose="02020603050405020304" pitchFamily="18" charset="-78"/>
                <a:cs typeface="Traditional Arabic" panose="02020603050405020304" pitchFamily="18" charset="-78"/>
              </a:rPr>
              <a:t>ال </a:t>
            </a:r>
            <a:r>
              <a:rPr lang="ar-SA" dirty="0">
                <a:latin typeface="Traditional Arabic" panose="02020603050405020304" pitchFamily="18" charset="-78"/>
                <a:cs typeface="Traditional Arabic" panose="02020603050405020304" pitchFamily="18" charset="-78"/>
              </a:rPr>
              <a:t>لا </a:t>
            </a:r>
            <a:r>
              <a:rPr lang="ar-SA" dirty="0" smtClean="0">
                <a:latin typeface="Traditional Arabic" panose="02020603050405020304" pitchFamily="18" charset="-78"/>
                <a:cs typeface="Traditional Arabic" panose="02020603050405020304" pitchFamily="18" charset="-78"/>
              </a:rPr>
              <a:t>تضر فلو </a:t>
            </a:r>
            <a:r>
              <a:rPr lang="ar-SA" dirty="0">
                <a:latin typeface="Traditional Arabic" panose="02020603050405020304" pitchFamily="18" charset="-78"/>
                <a:cs typeface="Traditional Arabic" panose="02020603050405020304" pitchFamily="18" charset="-78"/>
              </a:rPr>
              <a:t>فرض أنك تسمع الإمام يتشهد وسبقته أنت بالتشهد فهذا لا يضر, لأن السبق بالأقوال ما عدا </a:t>
            </a:r>
            <a:r>
              <a:rPr lang="ar-SA" dirty="0" err="1">
                <a:latin typeface="Traditional Arabic" panose="02020603050405020304" pitchFamily="18" charset="-78"/>
                <a:cs typeface="Traditional Arabic" panose="02020603050405020304" pitchFamily="18" charset="-78"/>
              </a:rPr>
              <a:t>التحريمة</a:t>
            </a:r>
            <a:r>
              <a:rPr lang="ar-SA" dirty="0">
                <a:latin typeface="Traditional Arabic" panose="02020603050405020304" pitchFamily="18" charset="-78"/>
                <a:cs typeface="Traditional Arabic" panose="02020603050405020304" pitchFamily="18" charset="-78"/>
              </a:rPr>
              <a:t> والتسليم ليس بمؤثر ولا </a:t>
            </a:r>
            <a:r>
              <a:rPr lang="ar-SA" dirty="0" smtClean="0">
                <a:latin typeface="Traditional Arabic" panose="02020603050405020304" pitchFamily="18" charset="-78"/>
                <a:cs typeface="Traditional Arabic" panose="02020603050405020304" pitchFamily="18" charset="-78"/>
              </a:rPr>
              <a:t>يضر</a:t>
            </a:r>
          </a:p>
          <a:p>
            <a:pPr marL="0" indent="0">
              <a:buNone/>
            </a:pPr>
            <a:r>
              <a:rPr lang="ar-SA" u="sng" dirty="0" smtClean="0">
                <a:solidFill>
                  <a:srgbClr val="7030A0"/>
                </a:solidFill>
                <a:latin typeface="Traditional Arabic" panose="02020603050405020304" pitchFamily="18" charset="-78"/>
                <a:cs typeface="Traditional Arabic" panose="02020603050405020304" pitchFamily="18" charset="-78"/>
              </a:rPr>
              <a:t>ج-الموافقة </a:t>
            </a:r>
            <a:r>
              <a:rPr lang="ar-SA" u="sng" dirty="0">
                <a:solidFill>
                  <a:srgbClr val="7030A0"/>
                </a:solidFill>
                <a:latin typeface="Traditional Arabic" panose="02020603050405020304" pitchFamily="18" charset="-78"/>
                <a:cs typeface="Traditional Arabic" panose="02020603050405020304" pitchFamily="18" charset="-78"/>
              </a:rPr>
              <a:t>في </a:t>
            </a:r>
            <a:r>
              <a:rPr lang="ar-SA" u="sng" dirty="0" smtClean="0">
                <a:solidFill>
                  <a:srgbClr val="7030A0"/>
                </a:solidFill>
                <a:latin typeface="Traditional Arabic" panose="02020603050405020304" pitchFamily="18" charset="-78"/>
                <a:cs typeface="Traditional Arabic" panose="02020603050405020304" pitchFamily="18" charset="-78"/>
              </a:rPr>
              <a:t>الأفعال </a:t>
            </a:r>
            <a:r>
              <a:rPr lang="ar-SA" dirty="0" smtClean="0">
                <a:latin typeface="Traditional Arabic" panose="02020603050405020304" pitchFamily="18" charset="-78"/>
                <a:cs typeface="Traditional Arabic" panose="02020603050405020304" pitchFamily="18" charset="-78"/>
              </a:rPr>
              <a:t>الأقرب </a:t>
            </a:r>
            <a:r>
              <a:rPr lang="ar-SA" dirty="0">
                <a:latin typeface="Traditional Arabic" panose="02020603050405020304" pitchFamily="18" charset="-78"/>
                <a:cs typeface="Traditional Arabic" panose="02020603050405020304" pitchFamily="18" charset="-78"/>
              </a:rPr>
              <a:t>أن ذلك مكروه.</a:t>
            </a:r>
          </a:p>
          <a:p>
            <a:pPr marL="0" indent="0">
              <a:buNone/>
            </a:pPr>
            <a:r>
              <a:rPr lang="ar-SA" dirty="0">
                <a:latin typeface="Traditional Arabic" panose="02020603050405020304" pitchFamily="18" charset="-78"/>
                <a:cs typeface="Traditional Arabic" panose="02020603050405020304" pitchFamily="18" charset="-78"/>
              </a:rPr>
              <a:t>مثال ذلك: لو قال الإمام الله أكبر للركوع وشرع في الهوى فهوى المأموم والإمام سواء , فهذا مكروه لأن الرسول - قال {إذا ركع فاركعوا, ولا تركعوا حتى يركع} </a:t>
            </a:r>
            <a:endParaRPr lang="ar-SA" dirty="0" smtClean="0">
              <a:latin typeface="Traditional Arabic" panose="02020603050405020304" pitchFamily="18" charset="-78"/>
              <a:cs typeface="Traditional Arabic" panose="02020603050405020304" pitchFamily="18" charset="-78"/>
            </a:endParaRPr>
          </a:p>
          <a:p>
            <a:pPr marL="0" indent="0">
              <a:buNone/>
            </a:pPr>
            <a:r>
              <a:rPr lang="ar-SA" u="sng" dirty="0" smtClean="0">
                <a:solidFill>
                  <a:srgbClr val="7030A0"/>
                </a:solidFill>
                <a:latin typeface="Traditional Arabic" panose="02020603050405020304" pitchFamily="18" charset="-78"/>
                <a:cs typeface="Traditional Arabic" panose="02020603050405020304" pitchFamily="18" charset="-78"/>
              </a:rPr>
              <a:t>د-الموافقة في السلام</a:t>
            </a:r>
            <a:r>
              <a:rPr lang="ar-SA" u="sng" dirty="0">
                <a:solidFill>
                  <a:srgbClr val="7030A0"/>
                </a:solidFill>
                <a:latin typeface="Traditional Arabic" panose="02020603050405020304" pitchFamily="18" charset="-78"/>
                <a:cs typeface="Traditional Arabic" panose="02020603050405020304" pitchFamily="18" charset="-78"/>
              </a:rPr>
              <a:t>: </a:t>
            </a:r>
            <a:r>
              <a:rPr lang="ar-SA" dirty="0">
                <a:latin typeface="Traditional Arabic" panose="02020603050405020304" pitchFamily="18" charset="-78"/>
                <a:cs typeface="Traditional Arabic" panose="02020603050405020304" pitchFamily="18" charset="-78"/>
              </a:rPr>
              <a:t>قال العلماء: أنه يكره أن تسلم مع إمامك التسليمة الأولى, والثانية, وأما إذا سلم المأموم التسليمة الأولى بعد تسليم الإمام التسليمة الأولى والتسليمة الثانية بعد التسليمة الثانية فإن هذا لا بأس به لكن الأفضل أن لا تسلم إلا بعد التسليمتين</a:t>
            </a:r>
          </a:p>
          <a:p>
            <a:pPr marL="0" indent="0">
              <a:buNone/>
            </a:pPr>
            <a:endParaRPr lang="ar-SA" dirty="0"/>
          </a:p>
        </p:txBody>
      </p:sp>
    </p:spTree>
    <p:extLst>
      <p:ext uri="{BB962C8B-B14F-4D97-AF65-F5344CB8AC3E}">
        <p14:creationId xmlns:p14="http://schemas.microsoft.com/office/powerpoint/2010/main" val="3095863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86855" y="129655"/>
            <a:ext cx="11464118" cy="6741993"/>
          </a:xfrm>
        </p:spPr>
        <p:txBody>
          <a:bodyPr>
            <a:normAutofit fontScale="70000" lnSpcReduction="20000"/>
          </a:bodyPr>
          <a:lstStyle/>
          <a:p>
            <a:pPr marL="0" indent="0">
              <a:buNone/>
            </a:pPr>
            <a:r>
              <a:rPr lang="ar-SA" b="1" u="sng" dirty="0" smtClean="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الحال الثالث: </a:t>
            </a:r>
            <a:r>
              <a:rPr lang="ar-SA" b="1" u="sng"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مسابقة الإمام </a:t>
            </a:r>
            <a:r>
              <a:rPr lang="ar-SA" dirty="0">
                <a:latin typeface="Traditional Arabic" panose="02020603050405020304" pitchFamily="18" charset="-78"/>
                <a:cs typeface="Traditional Arabic" panose="02020603050405020304" pitchFamily="18" charset="-78"/>
              </a:rPr>
              <a:t>حرام لحديث أبي هريرة - رضي الله عنه - أن النبي - قال {أما يخشى أحدكم إذا رفع رأسه قبل الإمام أن يحول الله رأسه رأس حمار أو يجعل صورته صورة حمار (2</a:t>
            </a:r>
            <a:r>
              <a:rPr lang="ar-SA" dirty="0" smtClean="0">
                <a:latin typeface="Traditional Arabic" panose="02020603050405020304" pitchFamily="18" charset="-78"/>
                <a:cs typeface="Traditional Arabic" panose="02020603050405020304" pitchFamily="18" charset="-78"/>
              </a:rPr>
              <a:t>)}.</a:t>
            </a:r>
          </a:p>
          <a:p>
            <a:pPr marL="0" indent="0">
              <a:buNone/>
            </a:pPr>
            <a:r>
              <a:rPr lang="ar-SA" dirty="0" smtClean="0">
                <a:latin typeface="Traditional Arabic" panose="02020603050405020304" pitchFamily="18" charset="-78"/>
                <a:cs typeface="Traditional Arabic" panose="02020603050405020304" pitchFamily="18" charset="-78"/>
              </a:rPr>
              <a:t>وهو أربعة أقسام: </a:t>
            </a:r>
          </a:p>
          <a:p>
            <a:pPr marL="457200" indent="-457200">
              <a:buAutoNum type="arabicParenR"/>
            </a:pPr>
            <a:r>
              <a:rPr lang="ar-SA" dirty="0" smtClean="0">
                <a:latin typeface="Traditional Arabic" panose="02020603050405020304" pitchFamily="18" charset="-78"/>
                <a:cs typeface="Traditional Arabic" panose="02020603050405020304" pitchFamily="18" charset="-78"/>
              </a:rPr>
              <a:t>السبق </a:t>
            </a:r>
            <a:r>
              <a:rPr lang="ar-SA" dirty="0">
                <a:latin typeface="Traditional Arabic" panose="02020603050405020304" pitchFamily="18" charset="-78"/>
                <a:cs typeface="Traditional Arabic" panose="02020603050405020304" pitchFamily="18" charset="-78"/>
              </a:rPr>
              <a:t>إلى الركن, مثال ذلك: أن يركع المأموم قبل الإمام مثلاً أو يسجد قبله</a:t>
            </a:r>
            <a:r>
              <a:rPr lang="ar-SA" dirty="0" smtClean="0">
                <a:latin typeface="Traditional Arabic" panose="02020603050405020304" pitchFamily="18" charset="-78"/>
                <a:cs typeface="Traditional Arabic" panose="02020603050405020304" pitchFamily="18" charset="-78"/>
              </a:rPr>
              <a:t>.</a:t>
            </a:r>
          </a:p>
          <a:p>
            <a:pPr marL="0" indent="0">
              <a:buNone/>
            </a:pPr>
            <a:r>
              <a:rPr lang="ar-SA" dirty="0">
                <a:latin typeface="Traditional Arabic" panose="02020603050405020304" pitchFamily="18" charset="-78"/>
                <a:cs typeface="Traditional Arabic" panose="02020603050405020304" pitchFamily="18" charset="-78"/>
              </a:rPr>
              <a:t>2) السبق بركن الركوع, مثال ذلك: أن يركع ويرفع قبل أن يركع إمامه.</a:t>
            </a:r>
          </a:p>
          <a:p>
            <a:pPr marL="0" indent="0">
              <a:buNone/>
            </a:pPr>
            <a:r>
              <a:rPr lang="ar-SA" dirty="0">
                <a:latin typeface="Traditional Arabic" panose="02020603050405020304" pitchFamily="18" charset="-78"/>
                <a:cs typeface="Traditional Arabic" panose="02020603050405020304" pitchFamily="18" charset="-78"/>
              </a:rPr>
              <a:t>3) السبق بركن غير الركوع, مثال ذلك: كأن يسجد ويرفع قبل أن يسجد إمامه مثلاً.</a:t>
            </a:r>
          </a:p>
          <a:p>
            <a:pPr marL="0" indent="0">
              <a:buNone/>
            </a:pPr>
            <a:r>
              <a:rPr lang="ar-SA" dirty="0">
                <a:latin typeface="Traditional Arabic" panose="02020603050405020304" pitchFamily="18" charset="-78"/>
                <a:cs typeface="Traditional Arabic" panose="02020603050405020304" pitchFamily="18" charset="-78"/>
              </a:rPr>
              <a:t>4) السبق بركنين غير الركوع, مثال ذلك: أن يسجد ويرفع قبل سجود إمامه ثم يسجد الثانية قبل رفع إمامه من السجدة الأولى.</a:t>
            </a:r>
          </a:p>
          <a:p>
            <a:pPr marL="0" indent="0">
              <a:buNone/>
            </a:pPr>
            <a:r>
              <a:rPr lang="ar-SA" u="sng" dirty="0" smtClean="0">
                <a:latin typeface="Traditional Arabic" panose="02020603050405020304" pitchFamily="18" charset="-78"/>
                <a:cs typeface="Traditional Arabic" panose="02020603050405020304" pitchFamily="18" charset="-78"/>
              </a:rPr>
              <a:t>الراجح </a:t>
            </a:r>
            <a:r>
              <a:rPr lang="ar-SA" u="sng" dirty="0">
                <a:latin typeface="Traditional Arabic" panose="02020603050405020304" pitchFamily="18" charset="-78"/>
                <a:cs typeface="Traditional Arabic" panose="02020603050405020304" pitchFamily="18" charset="-78"/>
              </a:rPr>
              <a:t>في أقسام السبق </a:t>
            </a:r>
            <a:r>
              <a:rPr lang="ar-SA" dirty="0">
                <a:latin typeface="Traditional Arabic" panose="02020603050405020304" pitchFamily="18" charset="-78"/>
                <a:cs typeface="Traditional Arabic" panose="02020603050405020304" pitchFamily="18" charset="-78"/>
              </a:rPr>
              <a:t>أنه متى سبق المأموم إمامه عالماً ذاكراً فصلاته باطلة بكل أقسام السبق, وإن كان جاهلاً أو ناسياً فصلاته صحيحة إلا أن يزول عذره قبل أن يدركه الإمام, فإنه يلزمه الرجوع ليأتي بما سبق فيه بعد إمامه, فإن لم يفعل عالماً ذاكراً بطلت صلاته وإلا </a:t>
            </a:r>
            <a:r>
              <a:rPr lang="ar-SA" dirty="0" smtClean="0">
                <a:latin typeface="Traditional Arabic" panose="02020603050405020304" pitchFamily="18" charset="-78"/>
                <a:cs typeface="Traditional Arabic" panose="02020603050405020304" pitchFamily="18" charset="-78"/>
              </a:rPr>
              <a:t>فلا</a:t>
            </a:r>
          </a:p>
          <a:p>
            <a:pPr marL="0" indent="0">
              <a:buNone/>
            </a:pPr>
            <a:endParaRPr lang="ar-SA" dirty="0">
              <a:latin typeface="Traditional Arabic" panose="02020603050405020304" pitchFamily="18" charset="-78"/>
              <a:cs typeface="Traditional Arabic" panose="02020603050405020304" pitchFamily="18" charset="-78"/>
            </a:endParaRPr>
          </a:p>
          <a:p>
            <a:pPr marL="0" indent="0">
              <a:buNone/>
            </a:pPr>
            <a:r>
              <a:rPr lang="ar-SA" b="1" u="sng"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الحال الرابع: التخلف عن الإمام </a:t>
            </a:r>
            <a:r>
              <a:rPr lang="ar-SA" dirty="0">
                <a:latin typeface="Traditional Arabic" panose="02020603050405020304" pitchFamily="18" charset="-78"/>
                <a:cs typeface="Traditional Arabic" panose="02020603050405020304" pitchFamily="18" charset="-78"/>
              </a:rPr>
              <a:t>على قسمين:</a:t>
            </a:r>
          </a:p>
          <a:p>
            <a:pPr marL="0" indent="0">
              <a:buNone/>
            </a:pPr>
            <a:r>
              <a:rPr lang="ar-SA" dirty="0">
                <a:latin typeface="Traditional Arabic" panose="02020603050405020304" pitchFamily="18" charset="-78"/>
                <a:cs typeface="Traditional Arabic" panose="02020603050405020304" pitchFamily="18" charset="-78"/>
              </a:rPr>
              <a:t>1. </a:t>
            </a:r>
            <a:r>
              <a:rPr lang="ar-SA" u="sng" dirty="0">
                <a:latin typeface="Traditional Arabic" panose="02020603050405020304" pitchFamily="18" charset="-78"/>
                <a:cs typeface="Traditional Arabic" panose="02020603050405020304" pitchFamily="18" charset="-78"/>
              </a:rPr>
              <a:t>أن يكون التخلف لعذر, </a:t>
            </a:r>
            <a:r>
              <a:rPr lang="ar-SA" dirty="0">
                <a:latin typeface="Traditional Arabic" panose="02020603050405020304" pitchFamily="18" charset="-78"/>
                <a:cs typeface="Traditional Arabic" panose="02020603050405020304" pitchFamily="18" charset="-78"/>
              </a:rPr>
              <a:t>وحكم هذا القسم أن المأموم يأتي بما تخلف به عن الإمام ويتابع الإمام ولا حرج عليه حتى وإن كان المأموم تخلف بركن كامل أو ركنين.</a:t>
            </a:r>
          </a:p>
          <a:p>
            <a:pPr marL="0" indent="0">
              <a:buNone/>
            </a:pPr>
            <a:r>
              <a:rPr lang="ar-SA" dirty="0" smtClean="0">
                <a:latin typeface="Traditional Arabic" panose="02020603050405020304" pitchFamily="18" charset="-78"/>
                <a:cs typeface="Traditional Arabic" panose="02020603050405020304" pitchFamily="18" charset="-78"/>
              </a:rPr>
              <a:t>مثاله: شخص </a:t>
            </a:r>
            <a:r>
              <a:rPr lang="ar-SA" dirty="0">
                <a:latin typeface="Traditional Arabic" panose="02020603050405020304" pitchFamily="18" charset="-78"/>
                <a:cs typeface="Traditional Arabic" panose="02020603050405020304" pitchFamily="18" charset="-78"/>
              </a:rPr>
              <a:t>سها وغفل, أو لم يسمع الإمام فركع الإمام ورفع من الركوع والمأموم ما زال واقفاً ثم تنبه ففي هذه الحالة يلحق بالإمام فيركع ويرفع ثم يتابع الإمام ولا شيء عليه</a:t>
            </a:r>
            <a:r>
              <a:rPr lang="ar-SA" dirty="0" smtClean="0">
                <a:latin typeface="Traditional Arabic" panose="02020603050405020304" pitchFamily="18" charset="-78"/>
                <a:cs typeface="Traditional Arabic" panose="02020603050405020304" pitchFamily="18" charset="-78"/>
              </a:rPr>
              <a:t>.</a:t>
            </a:r>
          </a:p>
          <a:p>
            <a:pPr marL="0" indent="0">
              <a:buNone/>
            </a:pPr>
            <a:r>
              <a:rPr lang="ar-SA" dirty="0">
                <a:latin typeface="Traditional Arabic" panose="02020603050405020304" pitchFamily="18" charset="-78"/>
                <a:cs typeface="Traditional Arabic" panose="02020603050405020304" pitchFamily="18" charset="-78"/>
              </a:rPr>
              <a:t>لكن لو وصل الإمام إلى المأموم في الركن الذي تخلف فيه المأموم فإن المأموم لا يأتي به ويبقى مع الإمام, وتصبح له ركعة ملفقة</a:t>
            </a:r>
            <a:r>
              <a:rPr lang="ar-SA" dirty="0" smtClean="0">
                <a:latin typeface="Traditional Arabic" panose="02020603050405020304" pitchFamily="18" charset="-78"/>
                <a:cs typeface="Traditional Arabic" panose="02020603050405020304" pitchFamily="18" charset="-78"/>
              </a:rPr>
              <a:t>.</a:t>
            </a:r>
            <a:endParaRPr lang="ar-SA" dirty="0">
              <a:latin typeface="Traditional Arabic" panose="02020603050405020304" pitchFamily="18" charset="-78"/>
              <a:cs typeface="Traditional Arabic" panose="02020603050405020304" pitchFamily="18" charset="-78"/>
            </a:endParaRPr>
          </a:p>
          <a:p>
            <a:pPr marL="0" indent="0">
              <a:buNone/>
            </a:pPr>
            <a:r>
              <a:rPr lang="ar-SA" dirty="0">
                <a:latin typeface="Traditional Arabic" panose="02020603050405020304" pitchFamily="18" charset="-78"/>
                <a:cs typeface="Traditional Arabic" panose="02020603050405020304" pitchFamily="18" charset="-78"/>
              </a:rPr>
              <a:t>مثال ذلك:</a:t>
            </a:r>
          </a:p>
          <a:p>
            <a:pPr marL="0" indent="0">
              <a:buNone/>
            </a:pPr>
            <a:r>
              <a:rPr lang="ar-SA" dirty="0">
                <a:latin typeface="Traditional Arabic" panose="02020603050405020304" pitchFamily="18" charset="-78"/>
                <a:cs typeface="Traditional Arabic" panose="02020603050405020304" pitchFamily="18" charset="-78"/>
              </a:rPr>
              <a:t>رَجُلٌ يصلِّي مع الإِمامِ، والإِمامُ رَكَعَ، ورَفَعَ، وسَجَدَ، وجَلَسَ، وسَجَدَ الثانيةَ، ورَفَعَ حتى وَقَفَ، والمأمومُ لم يسمعْ «المُكبِّرَ» إلا في الرَّكعةِ الثانيةِ؛ لانقطاعِ الكهرباء مثلاً، ولنفرضْ أنه في الجمعة، فكان يسمعُ الإِمامَ يقرأُ الفاتحةَ، ثم انقطعَ الكهرباءُ فأتمَّ الإِمامُ الركعةَ الأُولى، وقامَ وهو يظنُّ أنَّ الإِمامَ لم يركعْ في الأُولى فسمعَه يقرأ {هَلْ أَتَاكَ حَدِيثُ الْغَاشِيَةِ *}.</a:t>
            </a:r>
          </a:p>
          <a:p>
            <a:pPr marL="0" indent="0">
              <a:buNone/>
            </a:pPr>
            <a:r>
              <a:rPr lang="ar-SA" dirty="0">
                <a:latin typeface="Traditional Arabic" panose="02020603050405020304" pitchFamily="18" charset="-78"/>
                <a:cs typeface="Traditional Arabic" panose="02020603050405020304" pitchFamily="18" charset="-78"/>
              </a:rPr>
              <a:t>فنقول: تبقى مع الإِمامِ وتكونُ ركعةُ الإِمامِ الثانيةِ لك بقية الركعة الأولى فإذا سلَّمَ الإِمامُ فاقضِ الركعةَ الثانيةَ، قال أهلُ العِلمِ: وبذلك يكون للمأمومِ ركعةٌ ملفَّقةٌ مِن ركعتي إمامِهِ؛ لأَنه </a:t>
            </a:r>
            <a:r>
              <a:rPr lang="ar-SA" dirty="0" err="1">
                <a:latin typeface="Traditional Arabic" panose="02020603050405020304" pitchFamily="18" charset="-78"/>
                <a:cs typeface="Traditional Arabic" panose="02020603050405020304" pitchFamily="18" charset="-78"/>
              </a:rPr>
              <a:t>ائتَمَّ</a:t>
            </a:r>
            <a:r>
              <a:rPr lang="ar-SA" dirty="0">
                <a:latin typeface="Traditional Arabic" panose="02020603050405020304" pitchFamily="18" charset="-78"/>
                <a:cs typeface="Traditional Arabic" panose="02020603050405020304" pitchFamily="18" charset="-78"/>
              </a:rPr>
              <a:t> بإمامه في الأُولى وفي الثانية.</a:t>
            </a:r>
          </a:p>
          <a:p>
            <a:pPr marL="0" indent="0">
              <a:buNone/>
            </a:pPr>
            <a:r>
              <a:rPr lang="ar-SA" dirty="0" smtClean="0">
                <a:latin typeface="Traditional Arabic" panose="02020603050405020304" pitchFamily="18" charset="-78"/>
                <a:cs typeface="Traditional Arabic" panose="02020603050405020304" pitchFamily="18" charset="-78"/>
              </a:rPr>
              <a:t>2. أن </a:t>
            </a:r>
            <a:r>
              <a:rPr lang="ar-SA" u="sng" dirty="0" smtClean="0">
                <a:latin typeface="Traditional Arabic" panose="02020603050405020304" pitchFamily="18" charset="-78"/>
                <a:cs typeface="Traditional Arabic" panose="02020603050405020304" pitchFamily="18" charset="-78"/>
              </a:rPr>
              <a:t>يكون التخلف لغير عذر وهذا </a:t>
            </a:r>
            <a:r>
              <a:rPr lang="ar-SA" dirty="0" smtClean="0">
                <a:latin typeface="Traditional Arabic" panose="02020603050405020304" pitchFamily="18" charset="-78"/>
                <a:cs typeface="Traditional Arabic" panose="02020603050405020304" pitchFamily="18" charset="-78"/>
              </a:rPr>
              <a:t>القسم على نوعين:</a:t>
            </a:r>
          </a:p>
          <a:p>
            <a:pPr marL="0" indent="0">
              <a:buNone/>
            </a:pPr>
            <a:r>
              <a:rPr lang="ar-SA" dirty="0" smtClean="0">
                <a:latin typeface="Traditional Arabic" panose="02020603050405020304" pitchFamily="18" charset="-78"/>
                <a:cs typeface="Traditional Arabic" panose="02020603050405020304" pitchFamily="18" charset="-78"/>
              </a:rPr>
              <a:t>أ- </a:t>
            </a:r>
            <a:r>
              <a:rPr lang="ar-SA" dirty="0">
                <a:latin typeface="Traditional Arabic" panose="02020603050405020304" pitchFamily="18" charset="-78"/>
                <a:cs typeface="Traditional Arabic" panose="02020603050405020304" pitchFamily="18" charset="-78"/>
              </a:rPr>
              <a:t>أن يكون التخلف في الركن ومعنى ذلك أن يتأخر المأموم عن الإمام في المتابعة لكن يدرك الإمام في الركن الذي انتقل إليه</a:t>
            </a:r>
            <a:r>
              <a:rPr lang="ar-SA" dirty="0" smtClean="0">
                <a:latin typeface="Traditional Arabic" panose="02020603050405020304" pitchFamily="18" charset="-78"/>
                <a:cs typeface="Traditional Arabic" panose="02020603050405020304" pitchFamily="18" charset="-78"/>
              </a:rPr>
              <a:t>.</a:t>
            </a:r>
            <a:endParaRPr lang="ar-SA" dirty="0">
              <a:latin typeface="Traditional Arabic" panose="02020603050405020304" pitchFamily="18" charset="-78"/>
              <a:cs typeface="Traditional Arabic" panose="02020603050405020304" pitchFamily="18" charset="-78"/>
            </a:endParaRPr>
          </a:p>
          <a:p>
            <a:pPr marL="0" indent="0">
              <a:buNone/>
            </a:pPr>
            <a:r>
              <a:rPr lang="ar-SA" dirty="0">
                <a:latin typeface="Traditional Arabic" panose="02020603050405020304" pitchFamily="18" charset="-78"/>
                <a:cs typeface="Traditional Arabic" panose="02020603050405020304" pitchFamily="18" charset="-78"/>
              </a:rPr>
              <a:t>مثال </a:t>
            </a:r>
            <a:r>
              <a:rPr lang="ar-SA" dirty="0" smtClean="0">
                <a:latin typeface="Traditional Arabic" panose="02020603050405020304" pitchFamily="18" charset="-78"/>
                <a:cs typeface="Traditional Arabic" panose="02020603050405020304" pitchFamily="18" charset="-78"/>
              </a:rPr>
              <a:t>ذلك: أن </a:t>
            </a:r>
            <a:r>
              <a:rPr lang="ar-SA" dirty="0">
                <a:latin typeface="Traditional Arabic" panose="02020603050405020304" pitchFamily="18" charset="-78"/>
                <a:cs typeface="Traditional Arabic" panose="02020603050405020304" pitchFamily="18" charset="-78"/>
              </a:rPr>
              <a:t>يركع الإمام مثلاً ثم يتأخر المأموم عن الركوع ولكن المأموم ركع قبل أن يرفع الإمام فالركعة هنا صحيحة لكن هذا الفعل مخالف للسنة لأن المشروع المتابعة كما سيأتي بيان ذلك إن شاء الله.</a:t>
            </a:r>
          </a:p>
          <a:p>
            <a:pPr marL="0" indent="0">
              <a:buNone/>
            </a:pPr>
            <a:r>
              <a:rPr lang="ar-SA" dirty="0">
                <a:latin typeface="Traditional Arabic" panose="02020603050405020304" pitchFamily="18" charset="-78"/>
                <a:cs typeface="Traditional Arabic" panose="02020603050405020304" pitchFamily="18" charset="-78"/>
              </a:rPr>
              <a:t>ب- أن يكون التخلف بالركن ومعنى ذلك أن يسبق الإمام المأموم بركن</a:t>
            </a:r>
            <a:r>
              <a:rPr lang="ar-SA" dirty="0" smtClean="0">
                <a:latin typeface="Traditional Arabic" panose="02020603050405020304" pitchFamily="18" charset="-78"/>
                <a:cs typeface="Traditional Arabic" panose="02020603050405020304" pitchFamily="18" charset="-78"/>
              </a:rPr>
              <a:t>.</a:t>
            </a:r>
            <a:endParaRPr lang="ar-SA" dirty="0">
              <a:latin typeface="Traditional Arabic" panose="02020603050405020304" pitchFamily="18" charset="-78"/>
              <a:cs typeface="Traditional Arabic" panose="02020603050405020304" pitchFamily="18" charset="-78"/>
            </a:endParaRPr>
          </a:p>
          <a:p>
            <a:pPr marL="0" indent="0">
              <a:buNone/>
            </a:pPr>
            <a:r>
              <a:rPr lang="ar-SA" dirty="0">
                <a:latin typeface="Traditional Arabic" panose="02020603050405020304" pitchFamily="18" charset="-78"/>
                <a:cs typeface="Traditional Arabic" panose="02020603050405020304" pitchFamily="18" charset="-78"/>
              </a:rPr>
              <a:t>مثال </a:t>
            </a:r>
            <a:r>
              <a:rPr lang="ar-SA" dirty="0" smtClean="0">
                <a:latin typeface="Traditional Arabic" panose="02020603050405020304" pitchFamily="18" charset="-78"/>
                <a:cs typeface="Traditional Arabic" panose="02020603050405020304" pitchFamily="18" charset="-78"/>
              </a:rPr>
              <a:t>ذلك: أن </a:t>
            </a:r>
            <a:r>
              <a:rPr lang="ar-SA" dirty="0">
                <a:latin typeface="Traditional Arabic" panose="02020603050405020304" pitchFamily="18" charset="-78"/>
                <a:cs typeface="Traditional Arabic" panose="02020603050405020304" pitchFamily="18" charset="-78"/>
              </a:rPr>
              <a:t>يركع الإمام ويرفع قبل ركوع المأموم, فهنا الراجح أن صلاة المأموم باطلة إذا كان لغير عذر سواء تخلف المأموم في الركوع أو غير ذلك, وعلى هذا لو أن الإمام رفع من السجدة الأولى وكان هذا المأموم يدعو الله في السجود فبقى يدعو الله حتى سجد الإمام السجدة الثانية فصلاته باطلة لأنه تخلف بركن لغير عذر.</a:t>
            </a:r>
          </a:p>
          <a:p>
            <a:pPr marL="0" indent="0">
              <a:buNone/>
            </a:pPr>
            <a:endParaRPr lang="ar-SA" dirty="0"/>
          </a:p>
          <a:p>
            <a:endParaRPr lang="ar-SA" dirty="0"/>
          </a:p>
        </p:txBody>
      </p:sp>
    </p:spTree>
    <p:extLst>
      <p:ext uri="{BB962C8B-B14F-4D97-AF65-F5344CB8AC3E}">
        <p14:creationId xmlns:p14="http://schemas.microsoft.com/office/powerpoint/2010/main" val="1352036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المراد </a:t>
            </a:r>
            <a:r>
              <a:rPr lang="ar-SA" dirty="0" err="1" smtClean="0">
                <a:solidFill>
                  <a:srgbClr val="FF0000"/>
                </a:solidFill>
                <a:latin typeface="Traditional Arabic" panose="02020603050405020304" pitchFamily="18" charset="-78"/>
                <a:cs typeface="Traditional Arabic" panose="02020603050405020304" pitchFamily="18" charset="-78"/>
              </a:rPr>
              <a:t>بالأقرأ</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pPr marL="0" indent="0">
              <a:buNone/>
            </a:pPr>
            <a:r>
              <a:rPr lang="ar-SA" dirty="0" smtClean="0">
                <a:latin typeface="Traditional Arabic" panose="02020603050405020304" pitchFamily="18" charset="-78"/>
                <a:cs typeface="Traditional Arabic" panose="02020603050405020304" pitchFamily="18" charset="-78"/>
              </a:rPr>
              <a:t>هل هو الأكثر حفظاً</a:t>
            </a:r>
          </a:p>
          <a:p>
            <a:pPr marL="0" indent="0">
              <a:buNone/>
            </a:pPr>
            <a:r>
              <a:rPr lang="ar-SA" dirty="0" smtClean="0">
                <a:latin typeface="Traditional Arabic" panose="02020603050405020304" pitchFamily="18" charset="-78"/>
                <a:cs typeface="Traditional Arabic" panose="02020603050405020304" pitchFamily="18" charset="-78"/>
              </a:rPr>
              <a:t>أو الأجود قراءة؟</a:t>
            </a:r>
            <a:endParaRPr lang="ar-SA"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220265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الراجح في تقديم القرشي</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1371600" y="1663700"/>
            <a:ext cx="9601200" cy="4203700"/>
          </a:xfrm>
        </p:spPr>
        <p:txBody>
          <a:bodyPr>
            <a:noAutofit/>
          </a:bodyPr>
          <a:lstStyle/>
          <a:p>
            <a:pPr algn="just"/>
            <a:r>
              <a:rPr lang="ar-SA" sz="2400" dirty="0">
                <a:latin typeface="Traditional Arabic" panose="02020603050405020304" pitchFamily="18" charset="-78"/>
                <a:cs typeface="Traditional Arabic" panose="02020603050405020304" pitchFamily="18" charset="-78"/>
              </a:rPr>
              <a:t>والدليلُ: ما يُذكرُ عن رسولِ الله صلّى الله عليه وسلّم أنَّه قال: «قَدِّمُوا قريشاً، ولا تَقَدَّموها» </a:t>
            </a:r>
            <a:endParaRPr lang="ar-SA" sz="2400" dirty="0" smtClean="0">
              <a:latin typeface="Traditional Arabic" panose="02020603050405020304" pitchFamily="18" charset="-78"/>
              <a:cs typeface="Traditional Arabic" panose="02020603050405020304" pitchFamily="18" charset="-78"/>
            </a:endParaRPr>
          </a:p>
          <a:p>
            <a:pPr marL="0" indent="0" algn="just">
              <a:buNone/>
            </a:pPr>
            <a:r>
              <a:rPr lang="ar-SA" sz="2400" dirty="0" smtClean="0">
                <a:latin typeface="Traditional Arabic" panose="02020603050405020304" pitchFamily="18" charset="-78"/>
                <a:cs typeface="Traditional Arabic" panose="02020603050405020304" pitchFamily="18" charset="-78"/>
              </a:rPr>
              <a:t>ولكن </a:t>
            </a:r>
            <a:r>
              <a:rPr lang="ar-SA" sz="2400" dirty="0">
                <a:latin typeface="Traditional Arabic" panose="02020603050405020304" pitchFamily="18" charset="-78"/>
                <a:cs typeface="Traditional Arabic" panose="02020603050405020304" pitchFamily="18" charset="-78"/>
              </a:rPr>
              <a:t>يُجاب عن هذا الحديث بجوابين:</a:t>
            </a:r>
          </a:p>
          <a:p>
            <a:pPr algn="just"/>
            <a:r>
              <a:rPr lang="ar-SA" sz="2400" dirty="0">
                <a:latin typeface="Traditional Arabic" panose="02020603050405020304" pitchFamily="18" charset="-78"/>
                <a:cs typeface="Traditional Arabic" panose="02020603050405020304" pitchFamily="18" charset="-78"/>
              </a:rPr>
              <a:t>الأول: الضعف، فإنَّ الحديثَ ضعيفٌ، والضعيفُ لا تقومُ به حُجَّةٌ، ويقوِّي ضعفَه قوله تعالى: {</a:t>
            </a:r>
            <a:r>
              <a:rPr lang="ar-SA" sz="2400" dirty="0" err="1">
                <a:latin typeface="Traditional Arabic" panose="02020603050405020304" pitchFamily="18" charset="-78"/>
                <a:cs typeface="Traditional Arabic" panose="02020603050405020304" pitchFamily="18" charset="-78"/>
              </a:rPr>
              <a:t>يَاأَيُّهَا</a:t>
            </a:r>
            <a:r>
              <a:rPr lang="ar-SA" sz="2400" dirty="0">
                <a:latin typeface="Traditional Arabic" panose="02020603050405020304" pitchFamily="18" charset="-78"/>
                <a:cs typeface="Traditional Arabic" panose="02020603050405020304" pitchFamily="18" charset="-78"/>
              </a:rPr>
              <a:t> النَّاسُ إِنَّا خَلَقْنَاكُمْ مِنْ ذَكَرٍ وَأُنْثَى وَجَعَلْنَاكُمْ شُعُوبًا وَقَبَائِلَ لِتَعَارَفُوا إِنَّ أَكْرَمَكُمْ عِنْدَ اللَّهِ أَتْقَاكُمْ} [الحجرات: 13] والصَّلاةُ عِبادة وطاعة؛ لا يُقدَّمُ فيها إلا مَن كان أَولى بها عند اللهِ سبحانه وتعالى.</a:t>
            </a:r>
          </a:p>
          <a:p>
            <a:pPr algn="just"/>
            <a:r>
              <a:rPr lang="ar-SA" sz="2400" dirty="0">
                <a:latin typeface="Traditional Arabic" panose="02020603050405020304" pitchFamily="18" charset="-78"/>
                <a:cs typeface="Traditional Arabic" panose="02020603050405020304" pitchFamily="18" charset="-78"/>
              </a:rPr>
              <a:t>الثاني: إنْ صَحَّ الحديثُ فالمرادُ تقديمُ قُريشٍ بالإِمامةِ العُظمى. أي: بالخِلافةِ، </a:t>
            </a:r>
            <a:r>
              <a:rPr lang="ar-SA" sz="2400" dirty="0" smtClean="0">
                <a:latin typeface="Traditional Arabic" panose="02020603050405020304" pitchFamily="18" charset="-78"/>
                <a:cs typeface="Traditional Arabic" panose="02020603050405020304" pitchFamily="18" charset="-78"/>
              </a:rPr>
              <a:t> أما </a:t>
            </a:r>
            <a:r>
              <a:rPr lang="ar-SA" sz="2400" dirty="0">
                <a:latin typeface="Traditional Arabic" panose="02020603050405020304" pitchFamily="18" charset="-78"/>
                <a:cs typeface="Traditional Arabic" panose="02020603050405020304" pitchFamily="18" charset="-78"/>
              </a:rPr>
              <a:t>إمامةُ الصلاةِ فهي إمامةٌ صُغرى في شيءٍ معيَّنٍ مِن شرائعِ الدِّين، فلا تدخلُ في هذا الحديثِ.</a:t>
            </a:r>
          </a:p>
          <a:p>
            <a:pPr algn="just"/>
            <a:r>
              <a:rPr lang="ar-SA" sz="2400" dirty="0">
                <a:latin typeface="Traditional Arabic" panose="02020603050405020304" pitchFamily="18" charset="-78"/>
                <a:cs typeface="Traditional Arabic" panose="02020603050405020304" pitchFamily="18" charset="-78"/>
              </a:rPr>
              <a:t>والصَّحيحُ إسقاطُ هذه المرتبةِ، أعني: الأشرفيَّةَ، وأنَّه لا تأثير لها في باب إمامةِ الصَّلاةِ.</a:t>
            </a:r>
          </a:p>
          <a:p>
            <a:pPr marL="0" indent="0" algn="just">
              <a:buNone/>
            </a:pPr>
            <a:r>
              <a:rPr lang="ar-SA" sz="1400" dirty="0" smtClean="0">
                <a:latin typeface="Traditional Arabic" panose="02020603050405020304" pitchFamily="18" charset="-78"/>
                <a:cs typeface="Traditional Arabic" panose="02020603050405020304" pitchFamily="18" charset="-78"/>
              </a:rPr>
              <a:t>الشرح الممتع</a:t>
            </a:r>
            <a:endParaRPr lang="ar-SA" sz="1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446804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685800"/>
            <a:ext cx="9601200" cy="673100"/>
          </a:xfrm>
        </p:spPr>
        <p:txBody>
          <a:bodyPr>
            <a:normAutofit fontScale="90000"/>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وأن يؤم أجنبية فأكثر لا رجل معهن</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1371600" y="1485900"/>
            <a:ext cx="9601200" cy="4889500"/>
          </a:xfrm>
        </p:spPr>
        <p:txBody>
          <a:bodyPr>
            <a:normAutofit/>
          </a:bodyPr>
          <a:lstStyle/>
          <a:p>
            <a:pPr marL="0" indent="0">
              <a:buNone/>
            </a:pPr>
            <a:r>
              <a:rPr lang="ar-SA" sz="2200" dirty="0" smtClean="0">
                <a:latin typeface="Traditional Arabic" panose="02020603050405020304" pitchFamily="18" charset="-78"/>
                <a:cs typeface="Traditional Arabic" panose="02020603050405020304" pitchFamily="18" charset="-78"/>
              </a:rPr>
              <a:t>وكلامُ </a:t>
            </a:r>
            <a:r>
              <a:rPr lang="ar-SA" sz="2200" dirty="0">
                <a:latin typeface="Traditional Arabic" panose="02020603050405020304" pitchFamily="18" charset="-78"/>
                <a:cs typeface="Traditional Arabic" panose="02020603050405020304" pitchFamily="18" charset="-78"/>
              </a:rPr>
              <a:t>المؤلِّف يحتاجُ إلى تفصيل:</a:t>
            </a:r>
          </a:p>
          <a:p>
            <a:r>
              <a:rPr lang="ar-SA" sz="22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فإذا كانت أجنبيةٌ وحدَها، </a:t>
            </a:r>
            <a:r>
              <a:rPr lang="ar-SA" sz="2200" dirty="0">
                <a:latin typeface="Traditional Arabic" panose="02020603050405020304" pitchFamily="18" charset="-78"/>
                <a:cs typeface="Traditional Arabic" panose="02020603050405020304" pitchFamily="18" charset="-78"/>
              </a:rPr>
              <a:t>فإن الاقتصار على الكراهة فيه نَظَرٌ ظاهرٌ إذا استلزم الخَلوةَ، </a:t>
            </a:r>
            <a:r>
              <a:rPr lang="ar-SA" sz="2200" dirty="0" smtClean="0">
                <a:latin typeface="Traditional Arabic" panose="02020603050405020304" pitchFamily="18" charset="-78"/>
                <a:cs typeface="Traditional Arabic" panose="02020603050405020304" pitchFamily="18" charset="-78"/>
              </a:rPr>
              <a:t>ولكننا </a:t>
            </a:r>
            <a:r>
              <a:rPr lang="ar-SA" sz="2200" dirty="0">
                <a:latin typeface="Traditional Arabic" panose="02020603050405020304" pitchFamily="18" charset="-78"/>
                <a:cs typeface="Traditional Arabic" panose="02020603050405020304" pitchFamily="18" charset="-78"/>
              </a:rPr>
              <a:t>نقول: إذا خَلا بها فإنَّه يحرُمُ عليه أن </a:t>
            </a:r>
            <a:r>
              <a:rPr lang="ar-SA" sz="2200" dirty="0" err="1">
                <a:latin typeface="Traditional Arabic" panose="02020603050405020304" pitchFamily="18" charset="-78"/>
                <a:cs typeface="Traditional Arabic" panose="02020603050405020304" pitchFamily="18" charset="-78"/>
              </a:rPr>
              <a:t>يَؤمَّها</a:t>
            </a:r>
            <a:r>
              <a:rPr lang="ar-SA" sz="2200" dirty="0">
                <a:latin typeface="Traditional Arabic" panose="02020603050405020304" pitchFamily="18" charset="-78"/>
                <a:cs typeface="Traditional Arabic" panose="02020603050405020304" pitchFamily="18" charset="-78"/>
              </a:rPr>
              <a:t>، لأنَّ ما أفضى إلى المُحَرَّمِ فهو محرَّمٌ</a:t>
            </a:r>
            <a:r>
              <a:rPr lang="ar-SA" sz="2200" dirty="0" smtClean="0">
                <a:latin typeface="Traditional Arabic" panose="02020603050405020304" pitchFamily="18" charset="-78"/>
                <a:cs typeface="Traditional Arabic" panose="02020603050405020304" pitchFamily="18" charset="-78"/>
              </a:rPr>
              <a:t>.</a:t>
            </a:r>
          </a:p>
          <a:p>
            <a:pPr marL="0" indent="0">
              <a:buNone/>
            </a:pPr>
            <a:endParaRPr lang="ar-SA" sz="2200" dirty="0">
              <a:latin typeface="Traditional Arabic" panose="02020603050405020304" pitchFamily="18" charset="-78"/>
              <a:cs typeface="Traditional Arabic" panose="02020603050405020304" pitchFamily="18" charset="-78"/>
            </a:endParaRPr>
          </a:p>
          <a:p>
            <a:r>
              <a:rPr lang="ar-SA" sz="22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أما قوله: «فأكثر» </a:t>
            </a:r>
            <a:r>
              <a:rPr lang="ar-SA" sz="2200" dirty="0">
                <a:latin typeface="Traditional Arabic" panose="02020603050405020304" pitchFamily="18" charset="-78"/>
                <a:cs typeface="Traditional Arabic" panose="02020603050405020304" pitchFamily="18" charset="-78"/>
              </a:rPr>
              <a:t>أي: أن يَؤمَّ امرأتين، فهذا أيضاً فيه نَظَرٌ مِن جهة الكراهة. وذلك لأنَّه إذا كان مع المرأة مثلُها انتفت الخَلوة، فإذا كان الإِنسانُ أميناً فلا حَرَجَ أن </a:t>
            </a:r>
            <a:r>
              <a:rPr lang="ar-SA" sz="2200" dirty="0" err="1">
                <a:latin typeface="Traditional Arabic" panose="02020603050405020304" pitchFamily="18" charset="-78"/>
                <a:cs typeface="Traditional Arabic" panose="02020603050405020304" pitchFamily="18" charset="-78"/>
              </a:rPr>
              <a:t>يؤمَّهُمَا</a:t>
            </a:r>
            <a:r>
              <a:rPr lang="ar-SA" sz="2200" dirty="0">
                <a:latin typeface="Traditional Arabic" panose="02020603050405020304" pitchFamily="18" charset="-78"/>
                <a:cs typeface="Traditional Arabic" panose="02020603050405020304" pitchFamily="18" charset="-78"/>
              </a:rPr>
              <a:t>، وهذا يقع أحياناً في بعضِ المساجدِ التي تكون فيها الجماعةُ قليلةٌ، ولا سيَّما في قيامِ الليلِ في رمضان، فيأتي الإِنسانُ إلى المسجدِ ولا يجدُ فيه رِجالاً؛ لكن يجدُ فيه امرأتين أو ثلاثاً أو أربعاً في خَلْفِ المسجدِ، فعلى كلام المؤلِّفِ يُكره أنْ يبتدئَ الصَّلاةَ بهاتين المرأتين أو الثلاث أو </a:t>
            </a:r>
            <a:r>
              <a:rPr lang="ar-SA" sz="2200" dirty="0" smtClean="0">
                <a:latin typeface="Traditional Arabic" panose="02020603050405020304" pitchFamily="18" charset="-78"/>
                <a:cs typeface="Traditional Arabic" panose="02020603050405020304" pitchFamily="18" charset="-78"/>
              </a:rPr>
              <a:t>الأربع.</a:t>
            </a:r>
          </a:p>
          <a:p>
            <a:pPr marL="0" indent="0">
              <a:buNone/>
            </a:pPr>
            <a:r>
              <a:rPr lang="ar-SA" sz="2200" dirty="0" smtClean="0">
                <a:latin typeface="Traditional Arabic" panose="02020603050405020304" pitchFamily="18" charset="-78"/>
                <a:cs typeface="Traditional Arabic" panose="02020603050405020304" pitchFamily="18" charset="-78"/>
              </a:rPr>
              <a:t>والصحيح</a:t>
            </a:r>
            <a:r>
              <a:rPr lang="ar-SA" sz="2200" dirty="0">
                <a:latin typeface="Traditional Arabic" panose="02020603050405020304" pitchFamily="18" charset="-78"/>
                <a:cs typeface="Traditional Arabic" panose="02020603050405020304" pitchFamily="18" charset="-78"/>
              </a:rPr>
              <a:t>: أن ذلك لا يُكره، وأنَّه إذا أمَّ امرأتين فأكثر، فالخَلوةُ قد زالت ولا يُكره ذلك، إلا إذا خَافَ الفِتنةَ، فإنْ خَافَ الفِتنةَ فإنَّه حرامٌ؛ لأنَّ ما كان ذريعةً للحرامِ فهو حرامٌ</a:t>
            </a:r>
            <a:r>
              <a:rPr lang="ar-SA" sz="2200" dirty="0" smtClean="0">
                <a:latin typeface="Traditional Arabic" panose="02020603050405020304" pitchFamily="18" charset="-78"/>
                <a:cs typeface="Traditional Arabic" panose="02020603050405020304" pitchFamily="18" charset="-78"/>
              </a:rPr>
              <a:t>.</a:t>
            </a:r>
          </a:p>
          <a:p>
            <a:pPr marL="0" indent="0">
              <a:buNone/>
            </a:pPr>
            <a:endParaRPr lang="ar-SA" sz="2200" dirty="0">
              <a:latin typeface="Traditional Arabic" panose="02020603050405020304" pitchFamily="18" charset="-78"/>
              <a:cs typeface="Traditional Arabic" panose="02020603050405020304" pitchFamily="18" charset="-78"/>
            </a:endParaRPr>
          </a:p>
          <a:p>
            <a:r>
              <a:rPr lang="ar-SA" sz="2200" dirty="0">
                <a:latin typeface="Traditional Arabic" panose="02020603050405020304" pitchFamily="18" charset="-78"/>
                <a:cs typeface="Traditional Arabic" panose="02020603050405020304" pitchFamily="18" charset="-78"/>
              </a:rPr>
              <a:t>وعُلِمَ مِن قوله: «لا رجل معهنَّ» أنَّه لو كان معهنَّ رَجُلٌ فلا كراهةَ وهو ظاهرٌ</a:t>
            </a:r>
            <a:r>
              <a:rPr lang="ar-SA" sz="2200" dirty="0" smtClean="0">
                <a:latin typeface="Traditional Arabic" panose="02020603050405020304" pitchFamily="18" charset="-78"/>
                <a:cs typeface="Traditional Arabic" panose="02020603050405020304" pitchFamily="18" charset="-78"/>
              </a:rPr>
              <a:t>. (الشرح الممتع)</a:t>
            </a:r>
            <a:endParaRPr lang="ar-SA" sz="2200" dirty="0">
              <a:latin typeface="Traditional Arabic" panose="02020603050405020304" pitchFamily="18" charset="-78"/>
              <a:cs typeface="Traditional Arabic" panose="02020603050405020304" pitchFamily="18" charset="-78"/>
            </a:endParaRPr>
          </a:p>
          <a:p>
            <a:endParaRPr lang="ar-SA" dirty="0"/>
          </a:p>
        </p:txBody>
      </p:sp>
    </p:spTree>
    <p:extLst>
      <p:ext uri="{BB962C8B-B14F-4D97-AF65-F5344CB8AC3E}">
        <p14:creationId xmlns:p14="http://schemas.microsoft.com/office/powerpoint/2010/main" val="1180563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685800"/>
            <a:ext cx="9601200" cy="870045"/>
          </a:xfrm>
        </p:spPr>
        <p:txBody>
          <a:bodyPr/>
          <a:lstStyle/>
          <a:p>
            <a:pPr algn="ctr"/>
            <a:r>
              <a:rPr lang="ar-SA" dirty="0" smtClean="0">
                <a:latin typeface="Traditional Arabic" panose="02020603050405020304" pitchFamily="18" charset="-78"/>
                <a:cs typeface="Traditional Arabic" panose="02020603050405020304" pitchFamily="18" charset="-78"/>
              </a:rPr>
              <a:t>يقف المأموم خلف الإمام ويصح معه عن يمينه أو عن جانبيه </a:t>
            </a:r>
            <a:endParaRPr lang="ar-SA" dirty="0">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1162049" y="1378424"/>
            <a:ext cx="10779741" cy="5231926"/>
          </a:xfrm>
        </p:spPr>
        <p:txBody>
          <a:bodyPr>
            <a:normAutofit/>
          </a:bodyPr>
          <a:lstStyle/>
          <a:p>
            <a:pPr marL="0" indent="0">
              <a:buNone/>
            </a:pPr>
            <a:r>
              <a:rPr lang="ar-SA" dirty="0" smtClean="0">
                <a:latin typeface="Traditional Arabic" panose="02020603050405020304" pitchFamily="18" charset="-78"/>
                <a:cs typeface="Traditional Arabic" panose="02020603050405020304" pitchFamily="18" charset="-78"/>
              </a:rPr>
              <a:t>1-إن كان </a:t>
            </a:r>
            <a:r>
              <a:rPr lang="ar-SA" dirty="0">
                <a:latin typeface="Traditional Arabic" panose="02020603050405020304" pitchFamily="18" charset="-78"/>
                <a:cs typeface="Traditional Arabic" panose="02020603050405020304" pitchFamily="18" charset="-78"/>
              </a:rPr>
              <a:t>المأموم واحداً </a:t>
            </a:r>
            <a:r>
              <a:rPr lang="ar-SA" dirty="0" smtClean="0">
                <a:latin typeface="Traditional Arabic" panose="02020603050405020304" pitchFamily="18" charset="-78"/>
                <a:cs typeface="Traditional Arabic" panose="02020603050405020304" pitchFamily="18" charset="-78"/>
              </a:rPr>
              <a:t>فيقف </a:t>
            </a:r>
            <a:r>
              <a:rPr lang="ar-SA" dirty="0">
                <a:latin typeface="Traditional Arabic" panose="02020603050405020304" pitchFamily="18" charset="-78"/>
                <a:cs typeface="Traditional Arabic" panose="02020603050405020304" pitchFamily="18" charset="-78"/>
              </a:rPr>
              <a:t>عن </a:t>
            </a:r>
            <a:r>
              <a:rPr lang="ar-SA" dirty="0" smtClean="0">
                <a:latin typeface="Traditional Arabic" panose="02020603050405020304" pitchFamily="18" charset="-78"/>
                <a:cs typeface="Traditional Arabic" panose="02020603050405020304" pitchFamily="18" charset="-78"/>
              </a:rPr>
              <a:t>يمين الإمام </a:t>
            </a:r>
            <a:r>
              <a:rPr lang="ar-SA" dirty="0">
                <a:latin typeface="Traditional Arabic" panose="02020603050405020304" pitchFamily="18" charset="-78"/>
                <a:cs typeface="Traditional Arabic" panose="02020603050405020304" pitchFamily="18" charset="-78"/>
              </a:rPr>
              <a:t>محاذياً له ويدل لذلك حديث ابن عباس رضي الله عنهما {أن النبي - قام يصلي ذات ليلة من الليل وكان ابن عباس رضي الله عنهما قد نام عنده, فدخل معه ابن عباس ووقف عن يساره فأخذ برأسه من ورائه فجعله عن </a:t>
            </a:r>
            <a:r>
              <a:rPr lang="ar-SA" dirty="0" smtClean="0">
                <a:latin typeface="Traditional Arabic" panose="02020603050405020304" pitchFamily="18" charset="-78"/>
                <a:cs typeface="Traditional Arabic" panose="02020603050405020304" pitchFamily="18" charset="-78"/>
              </a:rPr>
              <a:t>يمينه</a:t>
            </a:r>
          </a:p>
          <a:p>
            <a:pPr marL="0" indent="0">
              <a:buNone/>
            </a:pPr>
            <a:r>
              <a:rPr lang="ar-SA" u="sng" dirty="0">
                <a:latin typeface="Traditional Arabic" panose="02020603050405020304" pitchFamily="18" charset="-78"/>
                <a:cs typeface="Traditional Arabic" panose="02020603050405020304" pitchFamily="18" charset="-78"/>
              </a:rPr>
              <a:t>وأكثرُ أهلِ العِلْمِ يقولون بصحَّةِ الصَّلاةِ عن يسار الإِمامِ مع خُلُوِّ يمينِهِ</a:t>
            </a:r>
            <a:r>
              <a:rPr lang="ar-SA" dirty="0">
                <a:latin typeface="Traditional Arabic" panose="02020603050405020304" pitchFamily="18" charset="-78"/>
                <a:cs typeface="Traditional Arabic" panose="02020603050405020304" pitchFamily="18" charset="-78"/>
              </a:rPr>
              <a:t>، وأنَّ كون المأمومِ الواحدِ عن يمين الإِمامِ إنَّما هو على سبيلِ الأفضليَّةِ، لا على سبيلِ الوجوبِ. واختار هذا القولَ شيخُنا عبدُ الرَّحمن بن سَعدي رحمه الله.</a:t>
            </a:r>
          </a:p>
          <a:p>
            <a:pPr marL="0" indent="0">
              <a:buNone/>
            </a:pPr>
            <a:r>
              <a:rPr lang="ar-SA" dirty="0">
                <a:latin typeface="Traditional Arabic" panose="02020603050405020304" pitchFamily="18" charset="-78"/>
                <a:cs typeface="Traditional Arabic" panose="02020603050405020304" pitchFamily="18" charset="-78"/>
              </a:rPr>
              <a:t>ودفعوا الاستدلالَ بحديثِ ابنِ عبَّاس: بأنَّ هذا فِعْلٌ مجرَّدٌ، والفِعلُ المجرَّدُ لا يدلُّ على الوجوبِ. هذه قاعدةٌ أصوليَّةٌ؛ أنَّ فِعْلَ النَّبيَّ صلّى الله عليه وسلّم المُجرَّدَ لا يدلُّ على الوجوبِ، لأنَّه لو كان للوجوبِ لقالَ النَّبيُّ صلّى الله عليه وسلّم لعبدِ اللهِ بنِ عبَّاسٍ لا تَعُدْ لمثلِ هذا. كما قال ذلك لأبي بَكْرة حين رَكَعَ قبل أنْ يدخلَ في الصَّفِّ  وهذا القولُ قولٌ جيدٌ جداً، وهو أرجحُ مِن القولِ ببطلانِ صلاتِه عن يسارِه مع خلوِّ يمينِه؛ لأنَّ القولَ بتأثيم الإِنسانِ أو ببطلانِ صلاتِهِ بدون دليلٍ تطمئنُّ إليه النَّفْسُ فيه نَظَرٌ، فإنَّ إبطالَ العبادةِ بدون نَصٍّ كتصحيحها بدون نَصٍّ.</a:t>
            </a:r>
          </a:p>
          <a:p>
            <a:pPr marL="0" indent="0">
              <a:buNone/>
            </a:pPr>
            <a:r>
              <a:rPr lang="ar-SA" dirty="0" smtClean="0">
                <a:latin typeface="Traditional Arabic" panose="02020603050405020304" pitchFamily="18" charset="-78"/>
                <a:cs typeface="Traditional Arabic" panose="02020603050405020304" pitchFamily="18" charset="-78"/>
              </a:rPr>
              <a:t> </a:t>
            </a:r>
            <a:endParaRPr lang="ar-SA" dirty="0">
              <a:latin typeface="Traditional Arabic" panose="02020603050405020304" pitchFamily="18" charset="-78"/>
              <a:cs typeface="Traditional Arabic" panose="02020603050405020304" pitchFamily="18" charset="-78"/>
            </a:endParaRPr>
          </a:p>
          <a:p>
            <a:pPr marL="0" indent="0">
              <a:buNone/>
            </a:pPr>
            <a:r>
              <a:rPr lang="ar-SA" dirty="0" smtClean="0">
                <a:latin typeface="Traditional Arabic" panose="02020603050405020304" pitchFamily="18" charset="-78"/>
                <a:cs typeface="Traditional Arabic" panose="02020603050405020304" pitchFamily="18" charset="-78"/>
              </a:rPr>
              <a:t>ويستثنى </a:t>
            </a:r>
            <a:r>
              <a:rPr lang="ar-SA" dirty="0">
                <a:latin typeface="Traditional Arabic" panose="02020603050405020304" pitchFamily="18" charset="-78"/>
                <a:cs typeface="Traditional Arabic" panose="02020603050405020304" pitchFamily="18" charset="-78"/>
              </a:rPr>
              <a:t>من هذه المسألة حالتين:</a:t>
            </a:r>
          </a:p>
          <a:p>
            <a:pPr marL="457200" indent="-457200">
              <a:buAutoNum type="arabicPeriod"/>
            </a:pPr>
            <a:r>
              <a:rPr lang="ar-SA" dirty="0" smtClean="0">
                <a:latin typeface="Traditional Arabic" panose="02020603050405020304" pitchFamily="18" charset="-78"/>
                <a:cs typeface="Traditional Arabic" panose="02020603050405020304" pitchFamily="18" charset="-78"/>
              </a:rPr>
              <a:t>امام </a:t>
            </a:r>
            <a:r>
              <a:rPr lang="ar-SA" dirty="0">
                <a:latin typeface="Traditional Arabic" panose="02020603050405020304" pitchFamily="18" charset="-78"/>
                <a:cs typeface="Traditional Arabic" panose="02020603050405020304" pitchFamily="18" charset="-78"/>
              </a:rPr>
              <a:t>العراة</a:t>
            </a:r>
            <a:r>
              <a:rPr lang="ar-SA" dirty="0" smtClean="0">
                <a:latin typeface="Traditional Arabic" panose="02020603050405020304" pitchFamily="18" charset="-78"/>
                <a:cs typeface="Traditional Arabic" panose="02020603050405020304" pitchFamily="18" charset="-78"/>
              </a:rPr>
              <a:t>:</a:t>
            </a:r>
          </a:p>
          <a:p>
            <a:pPr marL="457200" indent="-457200">
              <a:buAutoNum type="arabicPeriod"/>
            </a:pPr>
            <a:r>
              <a:rPr lang="ar-SA" dirty="0" smtClean="0">
                <a:latin typeface="Traditional Arabic" panose="02020603050405020304" pitchFamily="18" charset="-78"/>
                <a:cs typeface="Traditional Arabic" panose="02020603050405020304" pitchFamily="18" charset="-78"/>
              </a:rPr>
              <a:t>إمامة </a:t>
            </a:r>
            <a:r>
              <a:rPr lang="ar-SA" dirty="0">
                <a:latin typeface="Traditional Arabic" panose="02020603050405020304" pitchFamily="18" charset="-78"/>
                <a:cs typeface="Traditional Arabic" panose="02020603050405020304" pitchFamily="18" charset="-78"/>
              </a:rPr>
              <a:t>النساء: فإن إمامتهن تقف في صفهن استحباباً ولو تقدمت صحت صلاتها, لأن ذلك أستر, والمرأة مطلوب منها الستر بقدر المستطاع, ومن المعلوم أن وقوفها بين النساء أستر من كونها تتقدم بين أيديهن, ويدل لذلك ما روي عن عائشة رضي الله عنهما {أنهما إذا أمّتا النساء وقفتا في صفهن</a:t>
            </a:r>
            <a:r>
              <a:rPr lang="ar-SA" dirty="0" smtClean="0">
                <a:latin typeface="Traditional Arabic" panose="02020603050405020304" pitchFamily="18" charset="-78"/>
                <a:cs typeface="Traditional Arabic" panose="02020603050405020304" pitchFamily="18" charset="-78"/>
              </a:rPr>
              <a:t>}</a:t>
            </a:r>
          </a:p>
          <a:p>
            <a:pPr marL="0" indent="0">
              <a:buNone/>
            </a:pPr>
            <a:endParaRPr lang="ar-SA" dirty="0" smtClean="0"/>
          </a:p>
        </p:txBody>
      </p:sp>
    </p:spTree>
    <p:extLst>
      <p:ext uri="{BB962C8B-B14F-4D97-AF65-F5344CB8AC3E}">
        <p14:creationId xmlns:p14="http://schemas.microsoft.com/office/powerpoint/2010/main" val="1029239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لا قدامه</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r>
              <a:rPr lang="ar-SA" sz="2800" dirty="0">
                <a:latin typeface="Traditional Arabic" panose="02020603050405020304" pitchFamily="18" charset="-78"/>
                <a:cs typeface="Traditional Arabic" panose="02020603050405020304" pitchFamily="18" charset="-78"/>
              </a:rPr>
              <a:t>وتوسَّطَ شيخُ الإِسلامِ ابنُ تيميَّة رحمه الله، وقال: إنَّه إذا دَعَتِ الضَّرورةُ إلى ذلك صحَّت صلاةُ المأمومِ قُدَّامَ الإِمامِ، وإلا فلا.</a:t>
            </a:r>
          </a:p>
          <a:p>
            <a:r>
              <a:rPr lang="ar-SA" sz="2800" dirty="0">
                <a:latin typeface="Traditional Arabic" panose="02020603050405020304" pitchFamily="18" charset="-78"/>
                <a:cs typeface="Traditional Arabic" panose="02020603050405020304" pitchFamily="18" charset="-78"/>
              </a:rPr>
              <a:t>والضَّرورةُ تدعو إلى ذلك في أيَّامِ الجُمعة، أو في أيَّامِ الحَجِّ في المساجدِ العاديةِ، فإنَّ الأسواقَ تمتلئُ ويصلِّي الناسُ أمامَ الإِمامِ.</a:t>
            </a:r>
          </a:p>
          <a:p>
            <a:endParaRPr lang="ar-SA" dirty="0"/>
          </a:p>
        </p:txBody>
      </p:sp>
    </p:spTree>
    <p:extLst>
      <p:ext uri="{BB962C8B-B14F-4D97-AF65-F5344CB8AC3E}">
        <p14:creationId xmlns:p14="http://schemas.microsoft.com/office/powerpoint/2010/main" val="2424592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حكم صلاة الفذ خلف الصف</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1371600" y="2273300"/>
            <a:ext cx="9601200" cy="3581400"/>
          </a:xfrm>
        </p:spPr>
        <p:txBody>
          <a:bodyPr>
            <a:normAutofit/>
          </a:bodyPr>
          <a:lstStyle/>
          <a:p>
            <a:pPr algn="just"/>
            <a:r>
              <a:rPr lang="ar-SA" sz="2800" dirty="0">
                <a:latin typeface="Traditional Arabic" panose="02020603050405020304" pitchFamily="18" charset="-78"/>
                <a:cs typeface="Traditional Arabic" panose="02020603050405020304" pitchFamily="18" charset="-78"/>
              </a:rPr>
              <a:t>القولُ الوسطُ هو الرَّاجحُ، وأنَّه إذا كان لعُذرٍ صحَّت الصَّلاةُ؛ لأنَّ نَفْيَ صحَّةِ صلاةِ المنفردِ خلفَ الصَّفِّ يدلُّ على وجوبِ الدُّخولِ في الصَّفِّ؛ لأنَّ نَفْيَ الصِّحَّةِ لا يكون إلا بفعلِ مُحرَّمٍ أو تَرْكِ واجبٍ، فهو دالٌّ على وجوبِ </a:t>
            </a:r>
            <a:r>
              <a:rPr lang="ar-SA" sz="2800" dirty="0" err="1">
                <a:latin typeface="Traditional Arabic" panose="02020603050405020304" pitchFamily="18" charset="-78"/>
                <a:cs typeface="Traditional Arabic" panose="02020603050405020304" pitchFamily="18" charset="-78"/>
              </a:rPr>
              <a:t>المُصافَّةِ</a:t>
            </a:r>
            <a:r>
              <a:rPr lang="ar-SA" sz="2800" dirty="0">
                <a:latin typeface="Traditional Arabic" panose="02020603050405020304" pitchFamily="18" charset="-78"/>
                <a:cs typeface="Traditional Arabic" panose="02020603050405020304" pitchFamily="18" charset="-78"/>
              </a:rPr>
              <a:t>، والقاعدةُ الشرعيةُ أنَّه لا واجبَ مع العجزِ، لقوله تعالى: {فَاتَّقُوا اللَّهَ مَا اسْتَطَعْتُمْ} [التغابن: 16]، وقوله: {لاَ يُكَلِّفُ اللَّهُ نَفْسًا إِلاَّ وُسْعَهَا} [</a:t>
            </a:r>
            <a:r>
              <a:rPr lang="ar-SA" sz="2800" dirty="0" err="1">
                <a:latin typeface="Traditional Arabic" panose="02020603050405020304" pitchFamily="18" charset="-78"/>
                <a:cs typeface="Traditional Arabic" panose="02020603050405020304" pitchFamily="18" charset="-78"/>
              </a:rPr>
              <a:t>البقرة:فإذا</a:t>
            </a:r>
            <a:r>
              <a:rPr lang="ar-SA" sz="2800" dirty="0">
                <a:latin typeface="Traditional Arabic" panose="02020603050405020304" pitchFamily="18" charset="-78"/>
                <a:cs typeface="Traditional Arabic" panose="02020603050405020304" pitchFamily="18" charset="-78"/>
              </a:rPr>
              <a:t> جاء المصلِّي ووَجَدَ الصَّفَّ قد تَمَّ فإنَّه لا مكان له في الصَّفِّ، وحينئذٍ يكون انفرادُه لعُذرٍ فتصِحُّ صلاتُه، وهذا القولُ وسطٌ، وهو اختيارُ شيخِ الإسلامِ ابنِ تيمية رحمه الله، وشيخِنا عبد الرحمن بن سَعدي. وهو الصَّوابُ.</a:t>
            </a:r>
          </a:p>
        </p:txBody>
      </p:sp>
    </p:spTree>
    <p:extLst>
      <p:ext uri="{BB962C8B-B14F-4D97-AF65-F5344CB8AC3E}">
        <p14:creationId xmlns:p14="http://schemas.microsoft.com/office/powerpoint/2010/main" val="13575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latin typeface="Traditional Arabic" panose="02020603050405020304" pitchFamily="18" charset="-78"/>
                <a:cs typeface="Traditional Arabic" panose="02020603050405020304" pitchFamily="18" charset="-78"/>
              </a:rPr>
              <a:t> </a:t>
            </a:r>
            <a:endParaRPr lang="ar-SA" dirty="0">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1371600" y="395785"/>
            <a:ext cx="10310884" cy="6005015"/>
          </a:xfrm>
        </p:spPr>
        <p:txBody>
          <a:bodyPr>
            <a:normAutofit/>
          </a:bodyPr>
          <a:lstStyle/>
          <a:p>
            <a:r>
              <a:rPr lang="ar-SA" b="1" u="sng" dirty="0" smtClean="0">
                <a:latin typeface="Traditional Arabic" panose="02020603050405020304" pitchFamily="18" charset="-78"/>
                <a:cs typeface="Traditional Arabic" panose="02020603050405020304" pitchFamily="18" charset="-78"/>
              </a:rPr>
              <a:t>العدد الذي تنعقد به صلاة الجماعة</a:t>
            </a:r>
          </a:p>
          <a:p>
            <a:pPr marL="0" indent="0">
              <a:buNone/>
            </a:pPr>
            <a:r>
              <a:rPr lang="ar-SA" dirty="0" smtClean="0">
                <a:latin typeface="Traditional Arabic" panose="02020603050405020304" pitchFamily="18" charset="-78"/>
                <a:cs typeface="Traditional Arabic" panose="02020603050405020304" pitchFamily="18" charset="-78"/>
              </a:rPr>
              <a:t>تنعقد الجماعة للصلوات الخمس باثنين فأكثر</a:t>
            </a:r>
          </a:p>
          <a:p>
            <a:pPr marL="0" indent="0">
              <a:buNone/>
            </a:pPr>
            <a:r>
              <a:rPr lang="ar-SA" dirty="0" smtClean="0">
                <a:latin typeface="Traditional Arabic" panose="02020603050405020304" pitchFamily="18" charset="-78"/>
                <a:cs typeface="Traditional Arabic" panose="02020603050405020304" pitchFamily="18" charset="-78"/>
              </a:rPr>
              <a:t>لأن الجماعة مأخوذة من الاجتماع والاثنان أقل ما يتحقق به الجمع </a:t>
            </a:r>
          </a:p>
          <a:p>
            <a:pPr marL="0" indent="0">
              <a:buNone/>
            </a:pPr>
            <a:r>
              <a:rPr lang="ar-SA" dirty="0" smtClean="0">
                <a:latin typeface="Traditional Arabic" panose="02020603050405020304" pitchFamily="18" charset="-78"/>
                <a:cs typeface="Traditional Arabic" panose="02020603050405020304" pitchFamily="18" charset="-78"/>
              </a:rPr>
              <a:t>ويدل لذلك حديث أبي سعيد أن النبي صلى الله عليه وسلم رأى رجلاً يصلي وحده فقال: ألا رجل يتصدق على هذا فيصلي معه؟ (ألفقه الواضح في المذهب والقول الراجح)</a:t>
            </a:r>
          </a:p>
          <a:p>
            <a:endParaRPr lang="ar-SA" dirty="0">
              <a:latin typeface="Traditional Arabic" panose="02020603050405020304" pitchFamily="18" charset="-78"/>
              <a:cs typeface="Traditional Arabic" panose="02020603050405020304" pitchFamily="18" charset="-78"/>
            </a:endParaRPr>
          </a:p>
          <a:p>
            <a:r>
              <a:rPr lang="ar-SA" b="1" u="sng" dirty="0" smtClean="0">
                <a:latin typeface="Traditional Arabic" panose="02020603050405020304" pitchFamily="18" charset="-78"/>
                <a:cs typeface="Traditional Arabic" panose="02020603050405020304" pitchFamily="18" charset="-78"/>
              </a:rPr>
              <a:t>تجب صلاة الجماعة في الحضر فهل </a:t>
            </a:r>
            <a:r>
              <a:rPr lang="ar-SA" b="1" u="sng" dirty="0">
                <a:latin typeface="Traditional Arabic" panose="02020603050405020304" pitchFamily="18" charset="-78"/>
                <a:cs typeface="Traditional Arabic" panose="02020603050405020304" pitchFamily="18" charset="-78"/>
              </a:rPr>
              <a:t>تجب في السفر؟</a:t>
            </a:r>
          </a:p>
          <a:p>
            <a:pPr marL="0" indent="0">
              <a:buNone/>
            </a:pPr>
            <a:r>
              <a:rPr lang="ar-SA" dirty="0">
                <a:latin typeface="Traditional Arabic" panose="02020603050405020304" pitchFamily="18" charset="-78"/>
                <a:cs typeface="Traditional Arabic" panose="02020603050405020304" pitchFamily="18" charset="-78"/>
              </a:rPr>
              <a:t>ج/ تجب صلاة الجماعة في السفر بدليل قوله تعالى {وَإِذَا كُنْتَ فِيهِمْ فَأَقَمْتَ لَهُمُ الصَّلاةَ فَلْتَقُمْ طَائِفَةٌ مِنْهُمْ مَعَكَ (3)} فالله تعالى أمر نبيه - إذا كان فيهم في الجهاد أن يقيم لهم الصلاة جماعة, ومن المعلوم أن رسول الله - لم يقاتل إلا في سفر فعليه تجب الجماعة في السفر كما تجب في الحضر</a:t>
            </a:r>
            <a:r>
              <a:rPr lang="ar-SA" dirty="0" smtClean="0">
                <a:latin typeface="Traditional Arabic" panose="02020603050405020304" pitchFamily="18" charset="-78"/>
                <a:cs typeface="Traditional Arabic" panose="02020603050405020304" pitchFamily="18" charset="-78"/>
              </a:rPr>
              <a:t>. القول الراجح مع الدليل </a:t>
            </a:r>
            <a:r>
              <a:rPr lang="ar-SA" dirty="0" err="1" smtClean="0">
                <a:latin typeface="Traditional Arabic" panose="02020603050405020304" pitchFamily="18" charset="-78"/>
                <a:cs typeface="Traditional Arabic" panose="02020603050405020304" pitchFamily="18" charset="-78"/>
              </a:rPr>
              <a:t>للصقعبي</a:t>
            </a:r>
            <a:endParaRPr lang="ar-SA" dirty="0" smtClean="0">
              <a:latin typeface="Traditional Arabic" panose="02020603050405020304" pitchFamily="18" charset="-78"/>
              <a:cs typeface="Traditional Arabic" panose="02020603050405020304" pitchFamily="18" charset="-78"/>
            </a:endParaRPr>
          </a:p>
          <a:p>
            <a:pPr marL="0" indent="0">
              <a:buNone/>
            </a:pPr>
            <a:endParaRPr lang="ar-SA" dirty="0">
              <a:latin typeface="Traditional Arabic" panose="02020603050405020304" pitchFamily="18" charset="-78"/>
              <a:cs typeface="Traditional Arabic" panose="02020603050405020304" pitchFamily="18" charset="-78"/>
            </a:endParaRPr>
          </a:p>
          <a:p>
            <a:r>
              <a:rPr lang="ar-SA" b="1" u="sng" dirty="0">
                <a:latin typeface="Traditional Arabic" panose="02020603050405020304" pitchFamily="18" charset="-78"/>
                <a:cs typeface="Traditional Arabic" panose="02020603050405020304" pitchFamily="18" charset="-78"/>
              </a:rPr>
              <a:t>هل تنعقد الجماعة بالأنثى أم لا؟</a:t>
            </a:r>
          </a:p>
          <a:p>
            <a:pPr marL="0" indent="0">
              <a:buNone/>
            </a:pPr>
            <a:r>
              <a:rPr lang="ar-SA" dirty="0">
                <a:latin typeface="Traditional Arabic" panose="02020603050405020304" pitchFamily="18" charset="-78"/>
                <a:cs typeface="Traditional Arabic" panose="02020603050405020304" pitchFamily="18" charset="-78"/>
              </a:rPr>
              <a:t>ج/ نعم تنعقد الجماعة بالأنثى, فلو أن رجلاً فاتته الصلاة وأمّ زوجته فإن الجماعة تنعقد بذلك ويكون موقف المرأة خلف الإمام, سواء كانت واحدة أو أكثر, </a:t>
            </a:r>
            <a:r>
              <a:rPr lang="ar-SA" sz="1600" dirty="0">
                <a:latin typeface="Traditional Arabic" panose="02020603050405020304" pitchFamily="18" charset="-78"/>
                <a:cs typeface="Traditional Arabic" panose="02020603050405020304" pitchFamily="18" charset="-78"/>
              </a:rPr>
              <a:t>القول الراجح مع الدليل </a:t>
            </a:r>
            <a:r>
              <a:rPr lang="ar-SA" sz="1600" dirty="0" err="1">
                <a:latin typeface="Traditional Arabic" panose="02020603050405020304" pitchFamily="18" charset="-78"/>
                <a:cs typeface="Traditional Arabic" panose="02020603050405020304" pitchFamily="18" charset="-78"/>
              </a:rPr>
              <a:t>للصقعبي</a:t>
            </a:r>
            <a:endParaRPr lang="ar-SA" sz="1600" dirty="0">
              <a:latin typeface="Traditional Arabic" panose="02020603050405020304" pitchFamily="18" charset="-78"/>
              <a:cs typeface="Traditional Arabic" panose="02020603050405020304" pitchFamily="18" charset="-78"/>
            </a:endParaRPr>
          </a:p>
          <a:p>
            <a:endParaRPr lang="ar-SA" dirty="0"/>
          </a:p>
        </p:txBody>
      </p:sp>
    </p:spTree>
    <p:extLst>
      <p:ext uri="{BB962C8B-B14F-4D97-AF65-F5344CB8AC3E}">
        <p14:creationId xmlns:p14="http://schemas.microsoft.com/office/powerpoint/2010/main" val="425453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just"/>
            <a:r>
              <a:rPr lang="ar-SA" sz="2800" dirty="0" smtClean="0">
                <a:latin typeface="Traditional Arabic" panose="02020603050405020304" pitchFamily="18" charset="-78"/>
                <a:cs typeface="Traditional Arabic" panose="02020603050405020304" pitchFamily="18" charset="-78"/>
              </a:rPr>
              <a:t>هل النساء إذا اجتمعن أن يصلين جماعة أو منفردات؟</a:t>
            </a:r>
          </a:p>
          <a:p>
            <a:pPr marL="0" indent="0" algn="just">
              <a:buNone/>
            </a:pPr>
            <a:r>
              <a:rPr lang="ar-SA" sz="2800" dirty="0" smtClean="0">
                <a:latin typeface="Traditional Arabic" panose="02020603050405020304" pitchFamily="18" charset="-78"/>
                <a:cs typeface="Traditional Arabic" panose="02020603050405020304" pitchFamily="18" charset="-78"/>
              </a:rPr>
              <a:t>المقصود إذا اجتمعن في غير المسجد هل السنة أن يصلين جماعة أو تصلي كل امرأة لوحدها؟</a:t>
            </a:r>
          </a:p>
          <a:p>
            <a:pPr marL="0" indent="0" algn="just">
              <a:buNone/>
            </a:pPr>
            <a:r>
              <a:rPr lang="ar-SA" sz="2800" dirty="0" smtClean="0">
                <a:latin typeface="Traditional Arabic" panose="02020603050405020304" pitchFamily="18" charset="-78"/>
                <a:cs typeface="Traditional Arabic" panose="02020603050405020304" pitchFamily="18" charset="-78"/>
              </a:rPr>
              <a:t>الأظهر والله أعلم أنها سنة إذا اجتمعن أن يصلين جماعة </a:t>
            </a:r>
          </a:p>
          <a:p>
            <a:pPr marL="0" indent="0" algn="just">
              <a:buNone/>
            </a:pPr>
            <a:r>
              <a:rPr lang="ar-SA" sz="2800" dirty="0" smtClean="0">
                <a:latin typeface="Traditional Arabic" panose="02020603050405020304" pitchFamily="18" charset="-78"/>
                <a:cs typeface="Traditional Arabic" panose="02020603050405020304" pitchFamily="18" charset="-78"/>
              </a:rPr>
              <a:t>ويدل لذلك أن النبي صلى الله عليه وسلم أمر أم ورقة أن </a:t>
            </a:r>
            <a:r>
              <a:rPr lang="ar-SA" sz="2800" dirty="0" err="1" smtClean="0">
                <a:latin typeface="Traditional Arabic" panose="02020603050405020304" pitchFamily="18" charset="-78"/>
                <a:cs typeface="Traditional Arabic" panose="02020603050405020304" pitchFamily="18" charset="-78"/>
              </a:rPr>
              <a:t>تؤم</a:t>
            </a:r>
            <a:r>
              <a:rPr lang="ar-SA" sz="2800" dirty="0" smtClean="0">
                <a:latin typeface="Traditional Arabic" panose="02020603050405020304" pitchFamily="18" charset="-78"/>
                <a:cs typeface="Traditional Arabic" panose="02020603050405020304" pitchFamily="18" charset="-78"/>
              </a:rPr>
              <a:t> أهل دارها (الفقه </a:t>
            </a:r>
            <a:r>
              <a:rPr lang="ar-SA" sz="2800" dirty="0" err="1" smtClean="0">
                <a:latin typeface="Traditional Arabic" panose="02020603050405020304" pitchFamily="18" charset="-78"/>
                <a:cs typeface="Traditional Arabic" panose="02020603050405020304" pitchFamily="18" charset="-78"/>
              </a:rPr>
              <a:t>الواضج</a:t>
            </a:r>
            <a:r>
              <a:rPr lang="ar-SA" sz="2800" dirty="0" smtClean="0">
                <a:latin typeface="Traditional Arabic" panose="02020603050405020304" pitchFamily="18" charset="-78"/>
                <a:cs typeface="Traditional Arabic" panose="02020603050405020304" pitchFamily="18" charset="-78"/>
              </a:rPr>
              <a:t> في المذهب والقول الراجح على متن زاد المستقنع)</a:t>
            </a:r>
            <a:endParaRPr lang="ar-SA" sz="28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719641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ويليه الرجال ثم الصبيان ثم النساء</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1371600" y="1473200"/>
            <a:ext cx="10388600" cy="5156200"/>
          </a:xfrm>
        </p:spPr>
        <p:txBody>
          <a:bodyPr>
            <a:normAutofit lnSpcReduction="10000"/>
          </a:bodyPr>
          <a:lstStyle/>
          <a:p>
            <a:pPr algn="just"/>
            <a:r>
              <a:rPr lang="ar-SA" dirty="0">
                <a:latin typeface="Traditional Arabic" panose="02020603050405020304" pitchFamily="18" charset="-78"/>
                <a:cs typeface="Traditional Arabic" panose="02020603050405020304" pitchFamily="18" charset="-78"/>
              </a:rPr>
              <a:t>لا شَكَّ أنَّ مكان الصبيان خلفَ الرِّجالِ أَولى، لكن إذا كان يحصُلُ به تشويشٌ وإفسادٌ للصَّلاةِ على البالغين؛ وعليهم أنفسِهم، فإنَّ مراعاةَ ذلك أَولى مِن مراعاة فَضْلِ المكان.</a:t>
            </a:r>
          </a:p>
          <a:p>
            <a:pPr algn="just"/>
            <a:r>
              <a:rPr lang="ar-SA" dirty="0">
                <a:latin typeface="Traditional Arabic" panose="02020603050405020304" pitchFamily="18" charset="-78"/>
                <a:cs typeface="Traditional Arabic" panose="02020603050405020304" pitchFamily="18" charset="-78"/>
              </a:rPr>
              <a:t>إذاً؛ كيف نعملُ؟. الجواب: نعملُ كما قال بعضُ العلماءِ: بأنْ نجعلَ بين كُلِّ صبيين بالغاً مِن الرِّجالِ فَيَصفُّ رَجُلٌ بالغٌ يليه صبيٌّ، ثم رَجُلٌ ثم صبيٌّ، ثم رَجُلٌ، ثم صبيٌّ؛ لأنَّ ذلك أضبطُ وأبعدُ عن التشويشِ، وهذا وإنْ كان يستلزمُ أنْ يتأخَّرَ بعضُ الرِّجالِ إلى الصَّفِّ الثاني أو الثالثِ حسب كثرة الصبيان؛ فإنَّه يحصُلُ به فائدةٌ، وهي الخشوعُ في الصَّلاةِ وعدمُ التشويشِ.</a:t>
            </a:r>
          </a:p>
          <a:p>
            <a:pPr algn="just"/>
            <a:r>
              <a:rPr lang="ar-SA" dirty="0">
                <a:latin typeface="Traditional Arabic" panose="02020603050405020304" pitchFamily="18" charset="-78"/>
                <a:cs typeface="Traditional Arabic" panose="02020603050405020304" pitchFamily="18" charset="-78"/>
              </a:rPr>
              <a:t>وهذا الذي ذكرنا في تقديم الرِّجالِ، ثم الصبيان، ثم النساء، إنَّما هو في ابتداءِ الأمرِ، أما إذا سَبَقَ المفضولُ إلى المكان الفاضلِ؛ بأنْ جاءَ الصَّبيُّ مبكِّراً وتقدَّمَ وصار في الصَّفِّ الأولِ، فإن القولَ الرَّاجحَ الذي اختاره بعضُ أهلِ العِلم ـ ومنهم جَدُّ شيخِ الإِسلامِ ابنِ تيمية، وهو مَجْدُ الدِّين عبد السلام ـ أنه لا يُقامُ المفضولُ مِن مكانِه، وذلك لقولِ النَّبيِّ صلّى الله عليه وسلّم: «مَن سَبَقَ إلى ما لم يَسبقْهُ إليه مسلمٌ فهو له» (1) وهذا العمومُ يشمَلُ كلَّ شيءٍ اجتمع استحقاقُ النَّاسِ فيه، فإنَّ مَن سَبَقَ إليه يكون أحقَّ به. ولأنَّ النَّبيَّ صلّى الله عليه وسلّم قال: «لا يُقِيمُ الرَّجُلُ </a:t>
            </a:r>
            <a:r>
              <a:rPr lang="ar-SA" dirty="0" err="1">
                <a:latin typeface="Traditional Arabic" panose="02020603050405020304" pitchFamily="18" charset="-78"/>
                <a:cs typeface="Traditional Arabic" panose="02020603050405020304" pitchFamily="18" charset="-78"/>
              </a:rPr>
              <a:t>الرَّجُلَ</a:t>
            </a:r>
            <a:r>
              <a:rPr lang="ar-SA" dirty="0">
                <a:latin typeface="Traditional Arabic" panose="02020603050405020304" pitchFamily="18" charset="-78"/>
                <a:cs typeface="Traditional Arabic" panose="02020603050405020304" pitchFamily="18" charset="-78"/>
              </a:rPr>
              <a:t> مِن مجلِسِه ثم يَجلسُ فيه» (2). ولأنَّ هذا عدوان عليه.</a:t>
            </a:r>
          </a:p>
          <a:p>
            <a:pPr algn="just"/>
            <a:r>
              <a:rPr lang="ar-SA" dirty="0">
                <a:latin typeface="Traditional Arabic" panose="02020603050405020304" pitchFamily="18" charset="-78"/>
                <a:cs typeface="Traditional Arabic" panose="02020603050405020304" pitchFamily="18" charset="-78"/>
              </a:rPr>
              <a:t>فإنْ قال قائلٌ: «مَنْ سَبَقَ إلى ما لم يَسبقْ إليه أحدٌ فهو أحقُّ به» عامٌّ. وقولُه: «</a:t>
            </a:r>
            <a:r>
              <a:rPr lang="ar-SA" dirty="0" err="1">
                <a:latin typeface="Traditional Arabic" panose="02020603050405020304" pitchFamily="18" charset="-78"/>
                <a:cs typeface="Traditional Arabic" panose="02020603050405020304" pitchFamily="18" charset="-78"/>
              </a:rPr>
              <a:t>لِيَلِني</a:t>
            </a:r>
            <a:r>
              <a:rPr lang="ar-SA" dirty="0">
                <a:latin typeface="Traditional Arabic" panose="02020603050405020304" pitchFamily="18" charset="-78"/>
                <a:cs typeface="Traditional Arabic" panose="02020603050405020304" pitchFamily="18" charset="-78"/>
              </a:rPr>
              <a:t> منكم أُولُو الأحلامِ والنُّهَى» (3) خاصٌّ، والقاعدةُ: أنَّه إذا اجتمعَ خاصٌّ وعامٌّ فإنَّ الخاصَّ يُخَصِّصُ العامَّ؟.</a:t>
            </a:r>
          </a:p>
          <a:p>
            <a:pPr algn="just"/>
            <a:r>
              <a:rPr lang="ar-SA" dirty="0">
                <a:latin typeface="Traditional Arabic" panose="02020603050405020304" pitchFamily="18" charset="-78"/>
                <a:cs typeface="Traditional Arabic" panose="02020603050405020304" pitchFamily="18" charset="-78"/>
              </a:rPr>
              <a:t>فالجواب عنه: أن نقولَ: إنَّ النَّبيَّ صلّى الله عليه وسلّم لم يقلْ: لا يَلِني منكم إلا أُولو الأحلامِ والنُّهَى. ولم يقل: لِيُقِمْ منكم أُولُو الأحلامِ والنُّهَى مَن كانوا دونهم. وإنما قال: «</a:t>
            </a:r>
            <a:r>
              <a:rPr lang="ar-SA" dirty="0" err="1">
                <a:latin typeface="Traditional Arabic" panose="02020603050405020304" pitchFamily="18" charset="-78"/>
                <a:cs typeface="Traditional Arabic" panose="02020603050405020304" pitchFamily="18" charset="-78"/>
              </a:rPr>
              <a:t>لِيَلِني</a:t>
            </a:r>
            <a:r>
              <a:rPr lang="ar-SA" dirty="0">
                <a:latin typeface="Traditional Arabic" panose="02020603050405020304" pitchFamily="18" charset="-78"/>
                <a:cs typeface="Traditional Arabic" panose="02020603050405020304" pitchFamily="18" charset="-78"/>
              </a:rPr>
              <a:t> منكم أُولُو الأحلامِ والنُّهى» فأمر أولي الأحلام والنُّهى أن يلوه. وهذا حَثٌّ لهؤلاء الكِبارِ على أن يتقدَّموا لِيَلُوا رسولَ الله صلّى الله عليه وسلّم. فهذا هو وَجْهُ الحديثِ، ولأنَّ فيه مفسدةَ تنفيرِ هؤلاء الصبيان بالنسبة للمسجد، لا سيَّما إذا كانوا مراهقين، أي: إذا كان للواحد منهم ثلاث عشرة سَنَةً، أو أربع عشرة سنة، ثم نقيمه مِن مكانه، فسيكون هذا صعباً عليه؛ لأنه قد فرح أن كان في الصَّفِّ الأولِ، وكذلك مِن مفاسده أنَّ هذا الصَّبيَّ إذا أخرجه شخصٌ بعينه فإنه لا يزال يَذكرُه بسوءٍ، وكلَّما تذكَّره بسوءٍ حَقَدَ عليه، لأنَّ الصَّغيرَ عادةً لا يَنسى ما فُعِلَ به.</a:t>
            </a:r>
          </a:p>
          <a:p>
            <a:pPr algn="just"/>
            <a:endParaRPr lang="ar-SA" dirty="0"/>
          </a:p>
        </p:txBody>
      </p:sp>
    </p:spTree>
    <p:extLst>
      <p:ext uri="{BB962C8B-B14F-4D97-AF65-F5344CB8AC3E}">
        <p14:creationId xmlns:p14="http://schemas.microsoft.com/office/powerpoint/2010/main" val="3328141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وإلا عن يمين الإمام</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1371600" y="1409700"/>
            <a:ext cx="9601200" cy="4978400"/>
          </a:xfrm>
        </p:spPr>
        <p:txBody>
          <a:bodyPr>
            <a:normAutofit fontScale="92500" lnSpcReduction="10000"/>
          </a:bodyPr>
          <a:lstStyle/>
          <a:p>
            <a:pPr algn="just"/>
            <a:r>
              <a:rPr lang="ar-SA" dirty="0">
                <a:latin typeface="Traditional Arabic" panose="02020603050405020304" pitchFamily="18" charset="-78"/>
                <a:cs typeface="Traditional Arabic" panose="02020603050405020304" pitchFamily="18" charset="-78"/>
              </a:rPr>
              <a:t>ولكن؛ هذا فيه نظر؛ لأن يمينَ الإِمامِ موقفٌ للمأمومِ الواحدِ، أما في هذه المسألةِ </a:t>
            </a:r>
            <a:r>
              <a:rPr lang="ar-SA" dirty="0" err="1">
                <a:latin typeface="Traditional Arabic" panose="02020603050405020304" pitchFamily="18" charset="-78"/>
                <a:cs typeface="Traditional Arabic" panose="02020603050405020304" pitchFamily="18" charset="-78"/>
              </a:rPr>
              <a:t>فالمأمومون</a:t>
            </a:r>
            <a:r>
              <a:rPr lang="ar-SA" dirty="0">
                <a:latin typeface="Traditional Arabic" panose="02020603050405020304" pitchFamily="18" charset="-78"/>
                <a:cs typeface="Traditional Arabic" panose="02020603050405020304" pitchFamily="18" charset="-78"/>
              </a:rPr>
              <a:t> جماعةٌ كثيرةٌ، ولا يَصِحُّ قياسُ هذا على هذا، ولم يَرِدْ عن النَّبيِّ صلّى الله عليه وسلّم أنَّ أحداً صَلَّى إلى جَنْبِهِ مع وجودِ صَفٍّ إلا في مسألةٍ واحدةٍ، وهي: «حينما أنابَ أبا بكرٍ رضي الله عنه في مَرَضِ موتِه فوجدَ خِفَّةً فخرجَ وصَلّى بالنَّاسِ، وجَلَسَ عن يسارِ أبي بكرٍ (2). لكن؛ هذه المسألة ضرورةٌ؛ لأنَّ أبا بكر ليس له مكانٌ في الصَّفِّ، ولا يمكنه أن يتأخَّر إلى آخرِ الصُّفوفِ وهو في صلاةٍ.</a:t>
            </a:r>
          </a:p>
          <a:p>
            <a:pPr algn="just"/>
            <a:r>
              <a:rPr lang="ar-SA" dirty="0">
                <a:latin typeface="Traditional Arabic" panose="02020603050405020304" pitchFamily="18" charset="-78"/>
                <a:cs typeface="Traditional Arabic" panose="02020603050405020304" pitchFamily="18" charset="-78"/>
              </a:rPr>
              <a:t>وأيضاً: هو نائبُ الرسولِ عليه الصلاة والسلام فلا بُدَّ أن يكون إلى جَنْبِهِ مِن أجلِ أن يبلِّغَ مَن خلفَه مِن المأمومين تكبيرات النَّبيِّ عليه الصَّلاة والسَّلام.</a:t>
            </a:r>
          </a:p>
          <a:p>
            <a:pPr algn="just"/>
            <a:r>
              <a:rPr lang="ar-SA" dirty="0">
                <a:latin typeface="Traditional Arabic" panose="02020603050405020304" pitchFamily="18" charset="-78"/>
                <a:cs typeface="Traditional Arabic" panose="02020603050405020304" pitchFamily="18" charset="-78"/>
              </a:rPr>
              <a:t>فهذه ثلاثةُ أمورٍ لا توجدُ في هذه الصُّورة التي ذكرها المؤلِّفُ، ولهذا نرى أنَّ وقوفَ أحدٍ إلى جانبِ الإِمامِ في مثل هذه الصُّورة مِن البِدَعِ التي لم تَرِدْ عن النَّبيِّ صلّى الله عليه وسلّم؛ لأن كلمةَ الإِمام ينبغي أن تكون متضمنةً لمعناها بأنْ يكون إماماً حقيقة أمامَ مَن خلفَه، فهو قدوةٌ متبوعٌ فلا يشاركه في مكانِه أحدٌ، كما لا يشاركُه في أفعالِه أحدٌ، فهو متقدِّمٌ على المأمومِ مكاناً وعَمَلاً، فكيف نقول لشخصٍ: تقدَّمْ وكُنْ مع الإِمامِ؟ ثم إنَّ في هذا محاذيرَ منها:</a:t>
            </a:r>
          </a:p>
          <a:p>
            <a:pPr algn="just"/>
            <a:r>
              <a:rPr lang="ar-SA" dirty="0">
                <a:latin typeface="Traditional Arabic" panose="02020603050405020304" pitchFamily="18" charset="-78"/>
                <a:cs typeface="Traditional Arabic" panose="02020603050405020304" pitchFamily="18" charset="-78"/>
              </a:rPr>
              <a:t>أولاً: سيتخطَّى رقابَ المصلِّين، فإذا كانت عشرةَ صفوفٍ سيتخطَّى عشرةَ صفوف، والنَّبيُّ صلّى الله عليه وسلّم لما رأى رَجُلاً يتخطَّى الرِّقابِ قال: «اجْلِسْ فقد آذَيْتَ وآنيتَ» (1).</a:t>
            </a:r>
          </a:p>
          <a:p>
            <a:pPr algn="just"/>
            <a:r>
              <a:rPr lang="ar-SA" dirty="0">
                <a:latin typeface="Traditional Arabic" panose="02020603050405020304" pitchFamily="18" charset="-78"/>
                <a:cs typeface="Traditional Arabic" panose="02020603050405020304" pitchFamily="18" charset="-78"/>
              </a:rPr>
              <a:t>ثانياً: إذا تقدَّم وصلَّى إلى جَنْبِ الإِمامِ؛ وجاء آخرٌ ولم يجدْ مكاناً تقدَّم وصلَّى إلى جانبِ الإِمامِ فاجتمع شخصان، وإذا جاء ثالث كذلك، ورابع حتى يكون مع الإِمام صَفٌّ كاملٌ.</a:t>
            </a:r>
          </a:p>
          <a:p>
            <a:pPr algn="just"/>
            <a:r>
              <a:rPr lang="ar-SA" dirty="0">
                <a:latin typeface="Traditional Arabic" panose="02020603050405020304" pitchFamily="18" charset="-78"/>
                <a:cs typeface="Traditional Arabic" panose="02020603050405020304" pitchFamily="18" charset="-78"/>
              </a:rPr>
              <a:t>نعم؛ إذا كان لا يوجدُ مكان في المسجد إلا مقدار صَفَّين، الصَّفُّ الأول فيه الإِمامُ، والصَّفُّ الثاني فيه </a:t>
            </a:r>
            <a:r>
              <a:rPr lang="ar-SA" dirty="0" err="1">
                <a:latin typeface="Traditional Arabic" panose="02020603050405020304" pitchFamily="18" charset="-78"/>
                <a:cs typeface="Traditional Arabic" panose="02020603050405020304" pitchFamily="18" charset="-78"/>
              </a:rPr>
              <a:t>المأمومون</a:t>
            </a:r>
            <a:r>
              <a:rPr lang="ar-SA" dirty="0">
                <a:latin typeface="Traditional Arabic" panose="02020603050405020304" pitchFamily="18" charset="-78"/>
                <a:cs typeface="Traditional Arabic" panose="02020603050405020304" pitchFamily="18" charset="-78"/>
              </a:rPr>
              <a:t>، ودَخَلَ رَجُلٌ ولم يجد مكاناً إلا يمين الإِمام، فهنا نقول: هذا محلُّ</a:t>
            </a:r>
          </a:p>
          <a:p>
            <a:endParaRPr lang="ar-SA" dirty="0"/>
          </a:p>
        </p:txBody>
      </p:sp>
    </p:spTree>
    <p:extLst>
      <p:ext uri="{BB962C8B-B14F-4D97-AF65-F5344CB8AC3E}">
        <p14:creationId xmlns:p14="http://schemas.microsoft.com/office/powerpoint/2010/main" val="469991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فإن لم يمكنه فله أن ينبه من يقوم معه</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1371600" y="1435100"/>
            <a:ext cx="10325100" cy="4432300"/>
          </a:xfrm>
        </p:spPr>
        <p:txBody>
          <a:bodyPr>
            <a:normAutofit/>
          </a:bodyPr>
          <a:lstStyle/>
          <a:p>
            <a:r>
              <a:rPr lang="ar-SA" dirty="0">
                <a:latin typeface="Traditional Arabic" panose="02020603050405020304" pitchFamily="18" charset="-78"/>
                <a:cs typeface="Traditional Arabic" panose="02020603050405020304" pitchFamily="18" charset="-78"/>
              </a:rPr>
              <a:t>والقولُ الصَّحيحُ: أنَّه يصلِّي خلفَ الصَّفِّ منفرداً متابعاً للإِمامِ (1).</a:t>
            </a:r>
          </a:p>
          <a:p>
            <a:r>
              <a:rPr lang="ar-SA" dirty="0">
                <a:latin typeface="Traditional Arabic" panose="02020603050405020304" pitchFamily="18" charset="-78"/>
                <a:cs typeface="Traditional Arabic" panose="02020603050405020304" pitchFamily="18" charset="-78"/>
              </a:rPr>
              <a:t>ودليل ذلك ما يلي: </a:t>
            </a:r>
          </a:p>
          <a:p>
            <a:r>
              <a:rPr lang="ar-SA" dirty="0">
                <a:latin typeface="Traditional Arabic" panose="02020603050405020304" pitchFamily="18" charset="-78"/>
                <a:cs typeface="Traditional Arabic" panose="02020603050405020304" pitchFamily="18" charset="-78"/>
              </a:rPr>
              <a:t>أولاً: قوله تعالى: {فَاتَّقُوا اللَّهَ مَا اسْتَطَعْتُمْ} [التغابن: 16] وقوله: {لاَ يُكَلِّفُ اللَّهُ نَفْسًا إِلاَّ وُسْعَهَا} [البقرة: 286] وهذا الرَّجُلُ الذي لم يجدْ مكاناً في الصَّفِّ لم يستطعْ أكثرَ مِن ذلك.</a:t>
            </a:r>
          </a:p>
          <a:p>
            <a:r>
              <a:rPr lang="ar-SA" dirty="0">
                <a:latin typeface="Traditional Arabic" panose="02020603050405020304" pitchFamily="18" charset="-78"/>
                <a:cs typeface="Traditional Arabic" panose="02020603050405020304" pitchFamily="18" charset="-78"/>
              </a:rPr>
              <a:t>ثانياً: إذا قلنا: لا تصفَّ وحدَك لزِمَ مِن هذا أحدُ أمور:</a:t>
            </a:r>
          </a:p>
          <a:p>
            <a:r>
              <a:rPr lang="ar-SA" dirty="0">
                <a:latin typeface="Traditional Arabic" panose="02020603050405020304" pitchFamily="18" charset="-78"/>
                <a:cs typeface="Traditional Arabic" panose="02020603050405020304" pitchFamily="18" charset="-78"/>
              </a:rPr>
              <a:t>إما أن يَدَعَ الصَّلاةَ مع الجماعة؛ ويصلِّي وحدَه؛ فتفوتُه صلاةُ الجماعةِ.</a:t>
            </a:r>
          </a:p>
          <a:p>
            <a:r>
              <a:rPr lang="ar-SA" dirty="0">
                <a:latin typeface="Traditional Arabic" panose="02020603050405020304" pitchFamily="18" charset="-78"/>
                <a:cs typeface="Traditional Arabic" panose="02020603050405020304" pitchFamily="18" charset="-78"/>
              </a:rPr>
              <a:t>وإما أن يتقدَّمَ إلى الإِمامِ، وقد ذكرنا أنَّ هذا ليس مِن السُّنَّة (1)، وإما أن يجذِبَ أحداً معه وقد قلنا: إن هذا أيضاً لا يجوز (2).</a:t>
            </a:r>
          </a:p>
          <a:p>
            <a:r>
              <a:rPr lang="ar-SA" dirty="0">
                <a:latin typeface="Traditional Arabic" panose="02020603050405020304" pitchFamily="18" charset="-78"/>
                <a:cs typeface="Traditional Arabic" panose="02020603050405020304" pitchFamily="18" charset="-78"/>
              </a:rPr>
              <a:t>فما بقيَ عليه إلا أنْ يصفَّ وحدَه؛ لأنَّ انفرادَه في المكان فقط أَولى مِن انفرادِه في المكان والمتابعة، وقد ذكرنا فيما سبق أنَّ أكثرَ أهلِ العِلْمِ صحّحوا صلاة المنفردِ خلفَ الصَّفِّ لعُذرٍ ولغير عُذر، فيكون القولُ بتصحيحِ صلاةِ المنفردِ خلفَ الصَّفِّ للعُذرِ قولاً وسطاً بين قولين أحدهما يقول: لا بأسَ مطلقاً، والثاني يقول: لا تصِحُّ الصَّلاةُ ولو لعُذر (3).</a:t>
            </a:r>
          </a:p>
          <a:p>
            <a:r>
              <a:rPr lang="ar-SA" dirty="0">
                <a:latin typeface="Traditional Arabic" panose="02020603050405020304" pitchFamily="18" charset="-78"/>
                <a:cs typeface="Traditional Arabic" panose="02020603050405020304" pitchFamily="18" charset="-78"/>
              </a:rPr>
              <a:t>والغالبُ في أقوال العلماء إذا تدبَّرتها أنَّ القولَ الوسطَ يكون هو الصَّواب؛ لأنَّ القول الوسط تجده أخذَ بأدلَّةِ هؤلاء وأدلَّةِ هؤلاء فَجَمَعَ بين الأدلَّةِ</a:t>
            </a:r>
          </a:p>
          <a:p>
            <a:endParaRPr lang="ar-SA" dirty="0"/>
          </a:p>
        </p:txBody>
      </p:sp>
    </p:spTree>
    <p:extLst>
      <p:ext uri="{BB962C8B-B14F-4D97-AF65-F5344CB8AC3E}">
        <p14:creationId xmlns:p14="http://schemas.microsoft.com/office/powerpoint/2010/main" val="28985521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latin typeface="Traditional Arabic" panose="02020603050405020304" pitchFamily="18" charset="-78"/>
                <a:cs typeface="Traditional Arabic" panose="02020603050405020304" pitchFamily="18" charset="-78"/>
              </a:rPr>
              <a:t>فإن صلى فذا ركعة لم يصح وإن ركع فذا ًثم دخل في الصف أو وقف معه آخر قبل سجود الإمام صحت </a:t>
            </a:r>
            <a:endParaRPr lang="ar-SA" dirty="0">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pPr algn="just"/>
            <a:r>
              <a:rPr lang="ar-SA" dirty="0">
                <a:latin typeface="Traditional Arabic" panose="02020603050405020304" pitchFamily="18" charset="-78"/>
                <a:cs typeface="Traditional Arabic" panose="02020603050405020304" pitchFamily="18" charset="-78"/>
              </a:rPr>
              <a:t>والصَّحيحُ في هذه المسألة والتي بعدها: أنه إذا كان لعُذرٍ فصلاتُه صحيحةٌ مطلقاً، والعُذرُ تمامُ الصَّفِّ، فإذا كان الصَّفُّ تامَّاً فصلاتُه صحيحةٌ بكلِّ حال، حتى وإنْ بقيَ منفرِداً إلى آخرِ الصَّلاةِ، وأما إذا كان لغير عُذرٍ فإنْ رَفَعَ الإِمامُ مِن الرُّكوعِ قبل أن تزولَ </a:t>
            </a:r>
            <a:r>
              <a:rPr lang="ar-SA" dirty="0" err="1">
                <a:latin typeface="Traditional Arabic" panose="02020603050405020304" pitchFamily="18" charset="-78"/>
                <a:cs typeface="Traditional Arabic" panose="02020603050405020304" pitchFamily="18" charset="-78"/>
              </a:rPr>
              <a:t>فَذِّيَّتُهُ</a:t>
            </a:r>
            <a:r>
              <a:rPr lang="ar-SA" dirty="0">
                <a:latin typeface="Traditional Arabic" panose="02020603050405020304" pitchFamily="18" charset="-78"/>
                <a:cs typeface="Traditional Arabic" panose="02020603050405020304" pitchFamily="18" charset="-78"/>
              </a:rPr>
              <a:t> فصلاتُه غيرُ صحيحةٍ، وإذا زالت </a:t>
            </a:r>
            <a:r>
              <a:rPr lang="ar-SA" dirty="0" err="1">
                <a:latin typeface="Traditional Arabic" panose="02020603050405020304" pitchFamily="18" charset="-78"/>
                <a:cs typeface="Traditional Arabic" panose="02020603050405020304" pitchFamily="18" charset="-78"/>
              </a:rPr>
              <a:t>فَذِّيَّتُه</a:t>
            </a:r>
            <a:r>
              <a:rPr lang="ar-SA" dirty="0">
                <a:latin typeface="Traditional Arabic" panose="02020603050405020304" pitchFamily="18" charset="-78"/>
                <a:cs typeface="Traditional Arabic" panose="02020603050405020304" pitchFamily="18" charset="-78"/>
              </a:rPr>
              <a:t> قبل رَفْعِ الإِمامِ مِن الرُّكوعِ فصلاتُه صحيحةٌ.</a:t>
            </a:r>
          </a:p>
        </p:txBody>
      </p:sp>
    </p:spTree>
    <p:extLst>
      <p:ext uri="{BB962C8B-B14F-4D97-AF65-F5344CB8AC3E}">
        <p14:creationId xmlns:p14="http://schemas.microsoft.com/office/powerpoint/2010/main" val="4439112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latin typeface="Traditional Arabic" panose="02020603050405020304" pitchFamily="18" charset="-78"/>
                <a:cs typeface="Traditional Arabic" panose="02020603050405020304" pitchFamily="18" charset="-78"/>
              </a:rPr>
              <a:t>الاقتداء</a:t>
            </a:r>
            <a:endParaRPr lang="ar-SA" dirty="0">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1371600" y="1714500"/>
            <a:ext cx="9601200" cy="4152900"/>
          </a:xfrm>
        </p:spPr>
        <p:txBody>
          <a:bodyPr>
            <a:normAutofit/>
          </a:bodyPr>
          <a:lstStyle/>
          <a:p>
            <a:pPr algn="just"/>
            <a:r>
              <a:rPr lang="ar-SA" dirty="0">
                <a:latin typeface="Traditional Arabic" panose="02020603050405020304" pitchFamily="18" charset="-78"/>
                <a:cs typeface="Traditional Arabic" panose="02020603050405020304" pitchFamily="18" charset="-78"/>
              </a:rPr>
              <a:t>فالرَّاجح: أنه لا يَصِحُّ اقتداءُ المأمومِ خارجَ المسجد إلا إذا اتَّصلتِ الصُّفوف، فلا بُدَّ له مِن شرطين:</a:t>
            </a:r>
          </a:p>
          <a:p>
            <a:pPr algn="just"/>
            <a:r>
              <a:rPr lang="ar-SA" dirty="0">
                <a:latin typeface="Traditional Arabic" panose="02020603050405020304" pitchFamily="18" charset="-78"/>
                <a:cs typeface="Traditional Arabic" panose="02020603050405020304" pitchFamily="18" charset="-78"/>
              </a:rPr>
              <a:t>1 ـ أن يَسمعَ التكبيرَ.</a:t>
            </a:r>
          </a:p>
          <a:p>
            <a:pPr algn="just"/>
            <a:r>
              <a:rPr lang="ar-SA" dirty="0">
                <a:latin typeface="Traditional Arabic" panose="02020603050405020304" pitchFamily="18" charset="-78"/>
                <a:cs typeface="Traditional Arabic" panose="02020603050405020304" pitchFamily="18" charset="-78"/>
              </a:rPr>
              <a:t>2 ـ اتِّصال الصُّفوف.</a:t>
            </a:r>
          </a:p>
          <a:p>
            <a:pPr algn="just"/>
            <a:r>
              <a:rPr lang="ar-SA" dirty="0">
                <a:latin typeface="Traditional Arabic" panose="02020603050405020304" pitchFamily="18" charset="-78"/>
                <a:cs typeface="Traditional Arabic" panose="02020603050405020304" pitchFamily="18" charset="-78"/>
              </a:rPr>
              <a:t>أما اشتراطُ الرُّؤيةِ ففيه نظر، فما دام يَسمعُ التَّكبير والصُّفوف متَّصلة فالاقتداء صحيح، وعلى هذا؛ إذا امتلأ المسجدُ واتَّصلتِ الصُّفوف وصَلَّى النَّاسُ بالأسواقِ وعلى عتبة الدَّكاكين فلا بأس </a:t>
            </a:r>
            <a:r>
              <a:rPr lang="ar-SA" dirty="0" smtClean="0">
                <a:latin typeface="Traditional Arabic" panose="02020603050405020304" pitchFamily="18" charset="-78"/>
                <a:cs typeface="Traditional Arabic" panose="02020603050405020304" pitchFamily="18" charset="-78"/>
              </a:rPr>
              <a:t>به</a:t>
            </a:r>
          </a:p>
          <a:p>
            <a:pPr algn="just"/>
            <a:endParaRPr lang="ar-SA" dirty="0">
              <a:latin typeface="Traditional Arabic" panose="02020603050405020304" pitchFamily="18" charset="-78"/>
              <a:cs typeface="Traditional Arabic" panose="02020603050405020304" pitchFamily="18" charset="-78"/>
            </a:endParaRPr>
          </a:p>
          <a:p>
            <a:pPr algn="just"/>
            <a:r>
              <a:rPr lang="ar-SA" dirty="0" smtClean="0">
                <a:latin typeface="Traditional Arabic" panose="02020603050405020304" pitchFamily="18" charset="-78"/>
                <a:cs typeface="Traditional Arabic" panose="02020603050405020304" pitchFamily="18" charset="-78"/>
              </a:rPr>
              <a:t>لا تصح الصلاة مع الإمام عن طريق سماع صوته في المذياع أو عن طريق رؤيته أو سماع صوته في التلفاز ولو كانت هذه الصلاة تنقل عن طريق البث المباشر لأنه لا دليل على صحة </a:t>
            </a:r>
            <a:r>
              <a:rPr lang="ar-SA" dirty="0" err="1" smtClean="0">
                <a:latin typeface="Traditional Arabic" panose="02020603050405020304" pitchFamily="18" charset="-78"/>
                <a:cs typeface="Traditional Arabic" panose="02020603050405020304" pitchFamily="18" charset="-78"/>
              </a:rPr>
              <a:t>الائتمام</a:t>
            </a:r>
            <a:r>
              <a:rPr lang="ar-SA" dirty="0" smtClean="0">
                <a:latin typeface="Traditional Arabic" panose="02020603050405020304" pitchFamily="18" charset="-78"/>
                <a:cs typeface="Traditional Arabic" panose="02020603050405020304" pitchFamily="18" charset="-78"/>
              </a:rPr>
              <a:t> به في مثل هذه الحالة</a:t>
            </a:r>
          </a:p>
        </p:txBody>
      </p:sp>
    </p:spTree>
    <p:extLst>
      <p:ext uri="{BB962C8B-B14F-4D97-AF65-F5344CB8AC3E}">
        <p14:creationId xmlns:p14="http://schemas.microsoft.com/office/powerpoint/2010/main" val="691273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بعض الأعذار المعاصرة لترك الجماعة</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1371600" y="1854200"/>
            <a:ext cx="9601200" cy="4013200"/>
          </a:xfrm>
        </p:spPr>
        <p:txBody>
          <a:bodyPr/>
          <a:lstStyle/>
          <a:p>
            <a:r>
              <a:rPr lang="ar-SA" dirty="0" smtClean="0">
                <a:latin typeface="Traditional Arabic" panose="02020603050405020304" pitchFamily="18" charset="-78"/>
                <a:cs typeface="Traditional Arabic" panose="02020603050405020304" pitchFamily="18" charset="-78"/>
              </a:rPr>
              <a:t>يعذر بترك الجماعة المقاتل الذي لو ترك مكانه تضرر المسلمون كمن كان في رادار يراقب العدو وكمن يعمل في الاتصالات الهاتفية المهمة ونحو ذلك مما لو ترك مكانه لحظات تضرر المسلمون ولا يوجد من ينوب عنه</a:t>
            </a:r>
          </a:p>
          <a:p>
            <a:r>
              <a:rPr lang="ar-SA" dirty="0" smtClean="0">
                <a:latin typeface="Traditional Arabic" panose="02020603050405020304" pitchFamily="18" charset="-78"/>
                <a:cs typeface="Traditional Arabic" panose="02020603050405020304" pitchFamily="18" charset="-78"/>
              </a:rPr>
              <a:t>يعذر في تركها من يعمل في حراسة لشيء معصوم من أنفس أو أموال كمن يحرس مدرسة نساء أو يحرس محطة محروقات </a:t>
            </a:r>
          </a:p>
          <a:p>
            <a:r>
              <a:rPr lang="ar-SA" dirty="0" smtClean="0">
                <a:latin typeface="Traditional Arabic" panose="02020603050405020304" pitchFamily="18" charset="-78"/>
                <a:cs typeface="Traditional Arabic" panose="02020603050405020304" pitchFamily="18" charset="-78"/>
              </a:rPr>
              <a:t>يعذر في تركها من يعمل عملاً مهماً لو تركه حصل ضرر على غيره كرجال </a:t>
            </a:r>
            <a:r>
              <a:rPr lang="ar-SA" dirty="0" err="1" smtClean="0">
                <a:latin typeface="Traditional Arabic" panose="02020603050405020304" pitchFamily="18" charset="-78"/>
                <a:cs typeface="Traditional Arabic" panose="02020603050405020304" pitchFamily="18" charset="-78"/>
              </a:rPr>
              <a:t>المطافي</a:t>
            </a:r>
            <a:r>
              <a:rPr lang="ar-SA" dirty="0" smtClean="0">
                <a:latin typeface="Traditional Arabic" panose="02020603050405020304" pitchFamily="18" charset="-78"/>
                <a:cs typeface="Traditional Arabic" panose="02020603050405020304" pitchFamily="18" charset="-78"/>
              </a:rPr>
              <a:t> حال قيامهم بإطفاء حريق أو عند اتجاههم لإطفائه لما بلغوا به لما في ذلك من إنقاذ للأنفس والأموال</a:t>
            </a:r>
          </a:p>
          <a:p>
            <a:r>
              <a:rPr lang="ar-SA" dirty="0" smtClean="0">
                <a:latin typeface="Traditional Arabic" panose="02020603050405020304" pitchFamily="18" charset="-78"/>
                <a:cs typeface="Traditional Arabic" panose="02020603050405020304" pitchFamily="18" charset="-78"/>
              </a:rPr>
              <a:t>يعذر الأطباء ومن في حكمهم وقت مناوباتهم فإذا كان الطبيب إذا ذهب لصلاة الجماعة حصل ضرر على بعض المرضى جاز له ترك الجماعة</a:t>
            </a:r>
            <a:endParaRPr lang="ar-SA"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155574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marL="0" indent="0" algn="ctr">
              <a:buNone/>
            </a:pPr>
            <a:r>
              <a:rPr lang="ar-SA" sz="4000" dirty="0" smtClean="0">
                <a:latin typeface="Traditional Arabic" panose="02020603050405020304" pitchFamily="18" charset="-78"/>
                <a:cs typeface="Traditional Arabic" panose="02020603050405020304" pitchFamily="18" charset="-78"/>
              </a:rPr>
              <a:t>يجب إغلاق المحلات التجارية عند الآذان للصلاة المكتوبة وهو ما يفعله ولاة الأمر في هذه البلاد ولله الحمد لما في إغلاقها من إعانة لأصحابها على أداء الصلاة في وقتها وعلى حضور صلاة الجماعة ولما في بقائها مفتوحة من إشغال للمتسوقين عن أداء الصلاة مع جماعة المسلمين</a:t>
            </a:r>
            <a:endParaRPr lang="ar-SA" sz="40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0397121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025944262"/>
              </p:ext>
            </p:extLst>
          </p:nvPr>
        </p:nvGraphicFramePr>
        <p:xfrm>
          <a:off x="2935605" y="1428750"/>
          <a:ext cx="6473190" cy="4745038"/>
        </p:xfrm>
        <a:graphic>
          <a:graphicData uri="http://schemas.openxmlformats.org/drawingml/2006/table">
            <a:tbl>
              <a:tblPr rtl="1" firstRow="1" firstCol="1" bandRow="1">
                <a:tableStyleId>{5C22544A-7EE6-4342-B048-85BDC9FD1C3A}</a:tableStyleId>
              </a:tblPr>
              <a:tblGrid>
                <a:gridCol w="6473190"/>
              </a:tblGrid>
              <a:tr h="0">
                <a:tc>
                  <a:txBody>
                    <a:bodyPr/>
                    <a:lstStyle/>
                    <a:p>
                      <a:pPr algn="r" rtl="1">
                        <a:lnSpc>
                          <a:spcPct val="107000"/>
                        </a:lnSpc>
                        <a:spcAft>
                          <a:spcPts val="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algn="r" rtl="1">
                        <a:lnSpc>
                          <a:spcPct val="107000"/>
                        </a:lnSpc>
                        <a:spcAft>
                          <a:spcPts val="0"/>
                        </a:spcAft>
                      </a:pPr>
                      <a:r>
                        <a:rPr lang="ar-SA" sz="2800" u="sng" dirty="0">
                          <a:effectLst/>
                          <a:latin typeface="Traditional Arabic" panose="02020603050405020304" pitchFamily="18" charset="-78"/>
                          <a:cs typeface="Traditional Arabic" panose="02020603050405020304" pitchFamily="18" charset="-78"/>
                        </a:rPr>
                        <a:t>الشرح الممتع</a:t>
                      </a:r>
                      <a:endParaRPr lang="en-US" sz="2000" dirty="0">
                        <a:effectLst/>
                        <a:latin typeface="Traditional Arabic" panose="02020603050405020304" pitchFamily="18" charset="-78"/>
                        <a:cs typeface="Traditional Arabic" panose="02020603050405020304" pitchFamily="18" charset="-78"/>
                      </a:endParaRPr>
                    </a:p>
                    <a:p>
                      <a:pPr algn="r" rtl="1">
                        <a:lnSpc>
                          <a:spcPct val="107000"/>
                        </a:lnSpc>
                        <a:spcAft>
                          <a:spcPts val="0"/>
                        </a:spcAft>
                      </a:pPr>
                      <a:r>
                        <a:rPr lang="ar-SA" sz="2800" dirty="0">
                          <a:effectLst/>
                          <a:latin typeface="Traditional Arabic" panose="02020603050405020304" pitchFamily="18" charset="-78"/>
                          <a:cs typeface="Traditional Arabic" panose="02020603050405020304" pitchFamily="18" charset="-78"/>
                        </a:rPr>
                        <a:t>مسألة: الآكلُ للبصلِ؛ هل يُعذرُ بتَرْكِ الجُمُعةِ والجماعةِ؟</a:t>
                      </a:r>
                      <a:endParaRPr lang="en-US" sz="2000" dirty="0">
                        <a:effectLst/>
                        <a:latin typeface="Traditional Arabic" panose="02020603050405020304" pitchFamily="18" charset="-78"/>
                        <a:cs typeface="Traditional Arabic" panose="02020603050405020304" pitchFamily="18" charset="-78"/>
                      </a:endParaRPr>
                    </a:p>
                    <a:p>
                      <a:pPr algn="r" rtl="1">
                        <a:lnSpc>
                          <a:spcPct val="107000"/>
                        </a:lnSpc>
                        <a:spcAft>
                          <a:spcPts val="0"/>
                        </a:spcAft>
                      </a:pPr>
                      <a:r>
                        <a:rPr lang="ar-SA" sz="2800" dirty="0">
                          <a:effectLst/>
                          <a:latin typeface="Traditional Arabic" panose="02020603050405020304" pitchFamily="18" charset="-78"/>
                          <a:cs typeface="Traditional Arabic" panose="02020603050405020304" pitchFamily="18" charset="-78"/>
                        </a:rPr>
                        <a:t>وهل يجوزُ له أنْ يأكلَ البصلَ أم لا؟</a:t>
                      </a:r>
                      <a:endParaRPr lang="en-US" sz="2000" dirty="0">
                        <a:effectLst/>
                        <a:latin typeface="Traditional Arabic" panose="02020603050405020304" pitchFamily="18" charset="-78"/>
                        <a:cs typeface="Traditional Arabic" panose="02020603050405020304" pitchFamily="18" charset="-78"/>
                      </a:endParaRPr>
                    </a:p>
                    <a:p>
                      <a:pPr algn="r" rtl="1">
                        <a:lnSpc>
                          <a:spcPct val="107000"/>
                        </a:lnSpc>
                        <a:spcAft>
                          <a:spcPts val="0"/>
                        </a:spcAft>
                      </a:pPr>
                      <a:r>
                        <a:rPr lang="ar-SA" sz="2800" dirty="0">
                          <a:effectLst/>
                          <a:latin typeface="Traditional Arabic" panose="02020603050405020304" pitchFamily="18" charset="-78"/>
                          <a:cs typeface="Traditional Arabic" panose="02020603050405020304" pitchFamily="18" charset="-78"/>
                        </a:rPr>
                        <a:t>الجواب: إنْ قَصَدَ بأكلِ البصلِ أنْ لا يُصلِّيَ مع الجماعةِ فهذا حرامٌ ويأثمُ بتَرْكِ الجمعة والجماعة، أما إذا قَصَدَ بأكلِهِ البصلَ التمتُّعَ به وأنَّه يشتهيه، فليس بحرامٍ، كالمسافر في رمضان إذا قصد بالسَّفَرِ الفِطْر حَرُمَ عليه السَّفَرُ والفِطر، وإنْ قَصَدَ السَّفَرَ لغرضٍ غيرِ ذلك فله الفِطْر.</a:t>
                      </a:r>
                      <a:endParaRPr lang="en-US" sz="2000" dirty="0">
                        <a:effectLst/>
                        <a:latin typeface="Traditional Arabic" panose="02020603050405020304" pitchFamily="18" charset="-78"/>
                        <a:cs typeface="Traditional Arabic" panose="02020603050405020304" pitchFamily="18" charset="-78"/>
                      </a:endParaRPr>
                    </a:p>
                    <a:p>
                      <a:pPr algn="r" rtl="1">
                        <a:lnSpc>
                          <a:spcPct val="107000"/>
                        </a:lnSpc>
                        <a:spcAft>
                          <a:spcPts val="0"/>
                        </a:spcAft>
                      </a:pPr>
                      <a:r>
                        <a:rPr lang="ar-SA" sz="2800" dirty="0">
                          <a:effectLst/>
                          <a:latin typeface="Traditional Arabic" panose="02020603050405020304" pitchFamily="18" charset="-78"/>
                          <a:cs typeface="Traditional Arabic" panose="02020603050405020304" pitchFamily="18" charset="-78"/>
                        </a:rPr>
                        <a:t>وأما بالنسبة لحضُورِه المسجدَ؛ فلا يحضُرُ، لا لأنه معذورٌ، بل دفعاً لأذيَّتِهِ؛ لأنَّه يؤذي الملائكةَ وبني آدم.</a:t>
                      </a:r>
                      <a:endParaRPr lang="en-US" sz="20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tr>
            </a:tbl>
          </a:graphicData>
        </a:graphic>
      </p:graphicFrame>
    </p:spTree>
    <p:extLst>
      <p:ext uri="{BB962C8B-B14F-4D97-AF65-F5344CB8AC3E}">
        <p14:creationId xmlns:p14="http://schemas.microsoft.com/office/powerpoint/2010/main" val="15871490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92100" y="152400"/>
            <a:ext cx="11798299" cy="6705600"/>
          </a:xfrm>
        </p:spPr>
      </p:pic>
    </p:spTree>
    <p:extLst>
      <p:ext uri="{BB962C8B-B14F-4D97-AF65-F5344CB8AC3E}">
        <p14:creationId xmlns:p14="http://schemas.microsoft.com/office/powerpoint/2010/main" val="1778704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pPr marL="0" indent="0" algn="just">
              <a:buNone/>
            </a:pPr>
            <a:r>
              <a:rPr lang="ar-SA" sz="3200" dirty="0" smtClean="0">
                <a:latin typeface="Traditional Arabic" panose="02020603050405020304" pitchFamily="18" charset="-78"/>
                <a:cs typeface="Traditional Arabic" panose="02020603050405020304" pitchFamily="18" charset="-78"/>
              </a:rPr>
              <a:t>هل تسن صلاة النافلة جماعة؟</a:t>
            </a:r>
          </a:p>
          <a:p>
            <a:pPr marL="0" indent="0" algn="just">
              <a:buNone/>
            </a:pPr>
            <a:r>
              <a:rPr lang="ar-SA" sz="3200" dirty="0" smtClean="0">
                <a:latin typeface="Traditional Arabic" panose="02020603050405020304" pitchFamily="18" charset="-78"/>
                <a:cs typeface="Traditional Arabic" panose="02020603050405020304" pitchFamily="18" charset="-78"/>
              </a:rPr>
              <a:t>صلاة النافلة من حيث سنية الجماعة تنقسم إلى قسمين: </a:t>
            </a:r>
          </a:p>
          <a:p>
            <a:pPr marL="0" indent="0" algn="just">
              <a:buNone/>
            </a:pPr>
            <a:r>
              <a:rPr lang="ar-SA" sz="3200" dirty="0" smtClean="0">
                <a:latin typeface="Traditional Arabic" panose="02020603050405020304" pitchFamily="18" charset="-78"/>
                <a:cs typeface="Traditional Arabic" panose="02020603050405020304" pitchFamily="18" charset="-78"/>
              </a:rPr>
              <a:t>القسم الأول: ما تسن له الجماعة كصلاة الكسوف والاستسقاء</a:t>
            </a:r>
          </a:p>
          <a:p>
            <a:pPr marL="0" indent="0" algn="just">
              <a:buNone/>
            </a:pPr>
            <a:r>
              <a:rPr lang="ar-SA" sz="3200" dirty="0" smtClean="0">
                <a:latin typeface="Traditional Arabic" panose="02020603050405020304" pitchFamily="18" charset="-78"/>
                <a:cs typeface="Traditional Arabic" panose="02020603050405020304" pitchFamily="18" charset="-78"/>
              </a:rPr>
              <a:t>القسم الثاني: ما لا تسن له الجماعة كالسنن الرواتب التي مع الفرائض وصلاة الليل في غير رمضان لكن لا بأس أن تصلى جماعة لأنه ثبت أن النبي صلى الله عليه وسلم كان يصلي الليل أحياناً جماعة </a:t>
            </a:r>
            <a:r>
              <a:rPr lang="ar-SA" sz="1800" dirty="0" smtClean="0">
                <a:latin typeface="Traditional Arabic" panose="02020603050405020304" pitchFamily="18" charset="-78"/>
                <a:cs typeface="Traditional Arabic" panose="02020603050405020304" pitchFamily="18" charset="-78"/>
              </a:rPr>
              <a:t>(القول الواضح)</a:t>
            </a:r>
            <a:endParaRPr lang="ar-SA" sz="18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7078381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8337" y="0"/>
            <a:ext cx="12063663" cy="6705600"/>
          </a:xfrm>
        </p:spPr>
      </p:pic>
    </p:spTree>
    <p:extLst>
      <p:ext uri="{BB962C8B-B14F-4D97-AF65-F5344CB8AC3E}">
        <p14:creationId xmlns:p14="http://schemas.microsoft.com/office/powerpoint/2010/main" val="33993690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نشاط</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a:bodyPr>
          <a:lstStyle/>
          <a:p>
            <a:pPr algn="ctr"/>
            <a:r>
              <a:rPr lang="ar-SA" sz="4000" dirty="0" smtClean="0">
                <a:latin typeface="Traditional Arabic" panose="02020603050405020304" pitchFamily="18" charset="-78"/>
                <a:cs typeface="Traditional Arabic" panose="02020603050405020304" pitchFamily="18" charset="-78"/>
              </a:rPr>
              <a:t>ما الفرق بين المسبوق الداخل أثناء الركوع والمسبوق الداخل في غير الركوع، من حيث التكبير؟ </a:t>
            </a:r>
          </a:p>
          <a:p>
            <a:pPr algn="ctr"/>
            <a:r>
              <a:rPr lang="ar-SA" sz="4000" dirty="0" smtClean="0">
                <a:latin typeface="Traditional Arabic" panose="02020603050405020304" pitchFamily="18" charset="-78"/>
                <a:cs typeface="Traditional Arabic" panose="02020603050405020304" pitchFamily="18" charset="-78"/>
              </a:rPr>
              <a:t>وما سبب التفريق بينهما</a:t>
            </a:r>
            <a:endParaRPr lang="ar-SA" sz="40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487612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وتستحب </a:t>
            </a:r>
            <a:r>
              <a:rPr lang="ar-SA" dirty="0">
                <a:solidFill>
                  <a:srgbClr val="FF0000"/>
                </a:solidFill>
                <a:latin typeface="Traditional Arabic" panose="02020603050405020304" pitchFamily="18" charset="-78"/>
                <a:cs typeface="Traditional Arabic" panose="02020603050405020304" pitchFamily="18" charset="-78"/>
              </a:rPr>
              <a:t>صلاة أهل </a:t>
            </a:r>
            <a:r>
              <a:rPr lang="ar-SA" dirty="0" smtClean="0">
                <a:solidFill>
                  <a:srgbClr val="FF0000"/>
                </a:solidFill>
                <a:latin typeface="Traditional Arabic" panose="02020603050405020304" pitchFamily="18" charset="-78"/>
                <a:cs typeface="Traditional Arabic" panose="02020603050405020304" pitchFamily="18" charset="-78"/>
              </a:rPr>
              <a:t>الثغر في </a:t>
            </a:r>
            <a:r>
              <a:rPr lang="ar-SA" dirty="0">
                <a:solidFill>
                  <a:srgbClr val="FF0000"/>
                </a:solidFill>
                <a:latin typeface="Traditional Arabic" panose="02020603050405020304" pitchFamily="18" charset="-78"/>
                <a:cs typeface="Traditional Arabic" panose="02020603050405020304" pitchFamily="18" charset="-78"/>
              </a:rPr>
              <a:t>مسجد </a:t>
            </a:r>
            <a:r>
              <a:rPr lang="ar-SA" dirty="0" smtClean="0">
                <a:solidFill>
                  <a:srgbClr val="FF0000"/>
                </a:solidFill>
                <a:latin typeface="Traditional Arabic" panose="02020603050405020304" pitchFamily="18" charset="-78"/>
                <a:cs typeface="Traditional Arabic" panose="02020603050405020304" pitchFamily="18" charset="-78"/>
              </a:rPr>
              <a:t>واحد </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a:bodyPr>
          <a:lstStyle/>
          <a:p>
            <a:pPr marL="0" indent="0">
              <a:buNone/>
            </a:pPr>
            <a:r>
              <a:rPr lang="ar-SA" sz="2800" dirty="0">
                <a:latin typeface="Traditional Arabic" panose="02020603050405020304" pitchFamily="18" charset="-78"/>
                <a:cs typeface="Traditional Arabic" panose="02020603050405020304" pitchFamily="18" charset="-78"/>
              </a:rPr>
              <a:t>بشرطِ أن يأمنوا العدوَّ، فإن كانوا يخشون مِن العدوِّ إذا اجتمعوا في المسجد الواحد؛ فصلاةُ كُلِّ إنسانٍ في مكانِهِ أَولى أو أوجب</a:t>
            </a:r>
            <a:r>
              <a:rPr lang="ar-SA" sz="2800" dirty="0" smtClean="0">
                <a:latin typeface="Traditional Arabic" panose="02020603050405020304" pitchFamily="18" charset="-78"/>
                <a:cs typeface="Traditional Arabic" panose="02020603050405020304" pitchFamily="18" charset="-78"/>
              </a:rPr>
              <a:t>. </a:t>
            </a:r>
            <a:r>
              <a:rPr lang="ar-SA" sz="1400" dirty="0" smtClean="0">
                <a:latin typeface="Traditional Arabic" panose="02020603050405020304" pitchFamily="18" charset="-78"/>
                <a:cs typeface="Traditional Arabic" panose="02020603050405020304" pitchFamily="18" charset="-78"/>
              </a:rPr>
              <a:t>(الشرح الممتع)</a:t>
            </a:r>
            <a:endParaRPr lang="ar-SA" sz="1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321857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600" dirty="0" smtClean="0">
                <a:solidFill>
                  <a:srgbClr val="FF0000"/>
                </a:solidFill>
                <a:latin typeface="Traditional Arabic" panose="02020603050405020304" pitchFamily="18" charset="-78"/>
                <a:cs typeface="Traditional Arabic" panose="02020603050405020304" pitchFamily="18" charset="-78"/>
              </a:rPr>
              <a:t>والأفضل لغيرهم في المسجد الذي لا تقام فيه الجماعة إلا بحضوره ثم ما كان أكثر جماعة ثم في المسجد العتيق </a:t>
            </a:r>
            <a:endParaRPr lang="ar-SA" sz="3600"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1371600" y="2171700"/>
            <a:ext cx="9601200" cy="4279900"/>
          </a:xfrm>
        </p:spPr>
        <p:txBody>
          <a:bodyPr>
            <a:normAutofit/>
          </a:bodyPr>
          <a:lstStyle/>
          <a:p>
            <a:pPr algn="just"/>
            <a:r>
              <a:rPr lang="ar-SA" sz="3200" dirty="0" smtClean="0">
                <a:latin typeface="Traditional Arabic" panose="02020603050405020304" pitchFamily="18" charset="-78"/>
                <a:cs typeface="Traditional Arabic" panose="02020603050405020304" pitchFamily="18" charset="-78"/>
              </a:rPr>
              <a:t>المسجد الذي </a:t>
            </a:r>
            <a:r>
              <a:rPr lang="ar-SA" sz="3200" u="sng" dirty="0" smtClean="0">
                <a:latin typeface="Traditional Arabic" panose="02020603050405020304" pitchFamily="18" charset="-78"/>
                <a:cs typeface="Traditional Arabic" panose="02020603050405020304" pitchFamily="18" charset="-78"/>
              </a:rPr>
              <a:t>لا تقام الجماعة إلا ب</a:t>
            </a:r>
            <a:r>
              <a:rPr lang="ar-SA" sz="3200" dirty="0" smtClean="0">
                <a:latin typeface="Traditional Arabic" panose="02020603050405020304" pitchFamily="18" charset="-78"/>
                <a:cs typeface="Traditional Arabic" panose="02020603050405020304" pitchFamily="18" charset="-78"/>
              </a:rPr>
              <a:t>ه، ثم </a:t>
            </a:r>
            <a:r>
              <a:rPr lang="ar-SA" sz="3200" dirty="0">
                <a:latin typeface="Traditional Arabic" panose="02020603050405020304" pitchFamily="18" charset="-78"/>
                <a:cs typeface="Traditional Arabic" panose="02020603050405020304" pitchFamily="18" charset="-78"/>
              </a:rPr>
              <a:t>يليه </a:t>
            </a:r>
            <a:r>
              <a:rPr lang="ar-SA" sz="3200" u="sng" dirty="0">
                <a:latin typeface="Traditional Arabic" panose="02020603050405020304" pitchFamily="18" charset="-78"/>
                <a:cs typeface="Traditional Arabic" panose="02020603050405020304" pitchFamily="18" charset="-78"/>
              </a:rPr>
              <a:t>الأكثر جماعة؛ </a:t>
            </a:r>
            <a:r>
              <a:rPr lang="ar-SA" sz="3200" dirty="0">
                <a:latin typeface="Traditional Arabic" panose="02020603050405020304" pitchFamily="18" charset="-78"/>
                <a:cs typeface="Traditional Arabic" panose="02020603050405020304" pitchFamily="18" charset="-78"/>
              </a:rPr>
              <a:t>لقوله عليه الصلاة والسلام: «ما كان أكثرُ فهو أحبُّ إلى الله»  ثم يليه </a:t>
            </a:r>
            <a:r>
              <a:rPr lang="ar-SA" sz="3200" u="sng" dirty="0">
                <a:latin typeface="Traditional Arabic" panose="02020603050405020304" pitchFamily="18" charset="-78"/>
                <a:cs typeface="Traditional Arabic" panose="02020603050405020304" pitchFamily="18" charset="-78"/>
              </a:rPr>
              <a:t>الأبعدُ، ثم يليه العتيقُ؛ </a:t>
            </a:r>
            <a:r>
              <a:rPr lang="ar-SA" sz="3200" dirty="0">
                <a:latin typeface="Traditional Arabic" panose="02020603050405020304" pitchFamily="18" charset="-78"/>
                <a:cs typeface="Traditional Arabic" panose="02020603050405020304" pitchFamily="18" charset="-78"/>
              </a:rPr>
              <a:t>لأن تفضيلَ المكان بتقدُّم الطَّاعة فيه يحتاج إلى دليلٍ بَيِّنٍ، وليس هناك دليلٌ بَيِّنٌ على هذه المسألةِ</a:t>
            </a:r>
            <a:r>
              <a:rPr lang="ar-SA" dirty="0">
                <a:latin typeface="Traditional Arabic" panose="02020603050405020304" pitchFamily="18" charset="-78"/>
                <a:cs typeface="Traditional Arabic" panose="02020603050405020304" pitchFamily="18" charset="-78"/>
              </a:rPr>
              <a:t>.(الشرح الممتع)</a:t>
            </a:r>
          </a:p>
          <a:p>
            <a:pPr algn="just"/>
            <a:r>
              <a:rPr lang="ar-SA" sz="3200" dirty="0" smtClean="0">
                <a:latin typeface="Traditional Arabic" panose="02020603050405020304" pitchFamily="18" charset="-78"/>
                <a:cs typeface="Traditional Arabic" panose="02020603050405020304" pitchFamily="18" charset="-78"/>
              </a:rPr>
              <a:t>تنبيه : إذا كان حول المسلم مسجد قريب (يعني في حيّه الذي يسكن فيه) ولو تعداه إلى غيره ربما يساء به الظن وربما يحدث وحشة بينه وبين إمامه فالأفضل أن يصلي في مسجده القريب لما في صلاته في مسجد حيّه من المصالح بعمارة مسجد الحي واجتماع أهله </a:t>
            </a:r>
            <a:r>
              <a:rPr lang="ar-SA" dirty="0" smtClean="0">
                <a:latin typeface="Traditional Arabic" panose="02020603050405020304" pitchFamily="18" charset="-78"/>
                <a:cs typeface="Traditional Arabic" panose="02020603050405020304" pitchFamily="18" charset="-78"/>
              </a:rPr>
              <a:t>(القول الواضح)</a:t>
            </a:r>
          </a:p>
          <a:p>
            <a:pPr marL="0" indent="0" algn="just">
              <a:buNone/>
            </a:pPr>
            <a:endParaRPr lang="ar-SA" sz="32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177435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lgn="just">
              <a:buNone/>
            </a:pPr>
            <a:endParaRPr lang="ar-SA" sz="2800" dirty="0">
              <a:latin typeface="Traditional Arabic" panose="02020603050405020304" pitchFamily="18" charset="-78"/>
              <a:cs typeface="Traditional Arabic" panose="02020603050405020304" pitchFamily="18" charset="-78"/>
            </a:endParaRPr>
          </a:p>
          <a:p>
            <a:pPr algn="just"/>
            <a:r>
              <a:rPr lang="ar-SA" sz="2800" dirty="0">
                <a:latin typeface="Traditional Arabic" panose="02020603050405020304" pitchFamily="18" charset="-78"/>
                <a:cs typeface="Traditional Arabic" panose="02020603050405020304" pitchFamily="18" charset="-78"/>
              </a:rPr>
              <a:t>مسألة: إذا قال قائل: إذا كان المسجدُ البعيدُ أحسنُ قِراءة، ويحصُل لي مِن الخشوعِ ما لا يحصُلُ لي لو صَلَّيتُ في مسجدي القريبِ منِّي، فهل الأفضلُ أن أذهبَ إليه وأدعُ مسجدي، أو بالعكس؟</a:t>
            </a:r>
          </a:p>
          <a:p>
            <a:pPr algn="just"/>
            <a:r>
              <a:rPr lang="ar-SA" sz="2800" dirty="0">
                <a:latin typeface="Traditional Arabic" panose="02020603050405020304" pitchFamily="18" charset="-78"/>
                <a:cs typeface="Traditional Arabic" panose="02020603050405020304" pitchFamily="18" charset="-78"/>
              </a:rPr>
              <a:t>الجواب: الظاهر لي حسب القاعدة: أنَّ الفضلَ المتعلِّقَ بذات العبادةِ أَولى بالمراعاة مِن الفضلِ المتعلِّقِ بمكانِها، ومعلومٌ أنَّه إذا كان أخشعَ فإنَّ الأفضلَ أن تذهبَ إليه، خصوصاً إذا كان إمامُ مسجدِكَ لا يتأنَّى في الصلاةِ أو يلحَنُ كثيراً، أو ما أشبه ذلك مِن الأشياءِ التي توجب أنْ يتحوَّلَ الإنسانُ عن مسجدِه مِن أجلِهِ</a:t>
            </a:r>
            <a:r>
              <a:rPr lang="ar-SA" sz="2800" dirty="0" smtClean="0">
                <a:latin typeface="Traditional Arabic" panose="02020603050405020304" pitchFamily="18" charset="-78"/>
                <a:cs typeface="Traditional Arabic" panose="02020603050405020304" pitchFamily="18" charset="-78"/>
              </a:rPr>
              <a:t>. </a:t>
            </a:r>
            <a:r>
              <a:rPr lang="ar-SA" sz="1400" dirty="0" smtClean="0">
                <a:latin typeface="Traditional Arabic" panose="02020603050405020304" pitchFamily="18" charset="-78"/>
                <a:cs typeface="Traditional Arabic" panose="02020603050405020304" pitchFamily="18" charset="-78"/>
              </a:rPr>
              <a:t>(الشرح الممتع)</a:t>
            </a:r>
            <a:endParaRPr lang="ar-SA" sz="1400" dirty="0">
              <a:latin typeface="Traditional Arabic" panose="02020603050405020304" pitchFamily="18" charset="-78"/>
              <a:cs typeface="Traditional Arabic" panose="02020603050405020304" pitchFamily="18" charset="-78"/>
            </a:endParaRPr>
          </a:p>
          <a:p>
            <a:endParaRPr lang="ar-SA" dirty="0"/>
          </a:p>
        </p:txBody>
      </p:sp>
    </p:spTree>
    <p:extLst>
      <p:ext uri="{BB962C8B-B14F-4D97-AF65-F5344CB8AC3E}">
        <p14:creationId xmlns:p14="http://schemas.microsoft.com/office/powerpoint/2010/main" val="52946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ويحرم أن يؤم في مسجد قبل إمامه الراتب إلا بإذنه أو عذره</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a:bodyPr>
          <a:lstStyle/>
          <a:p>
            <a:pPr marL="0" indent="0" algn="just">
              <a:buNone/>
            </a:pPr>
            <a:r>
              <a:rPr lang="ar-SA" sz="2400" dirty="0">
                <a:latin typeface="Traditional Arabic" panose="02020603050405020304" pitchFamily="18" charset="-78"/>
                <a:cs typeface="Traditional Arabic" panose="02020603050405020304" pitchFamily="18" charset="-78"/>
              </a:rPr>
              <a:t>مسألة: لو أنَّ أهلَ المسجدِ قدَّموا شخصاً يصلِّي بهم بدون إذن الإمامِ ولا عذره وصَلَّى بهم فهل تصحُّ الصلاةُ أو لا تصحُّ؟</a:t>
            </a:r>
          </a:p>
          <a:p>
            <a:pPr marL="0" indent="0" algn="just">
              <a:buNone/>
            </a:pPr>
            <a:r>
              <a:rPr lang="ar-SA" sz="2400" dirty="0">
                <a:latin typeface="Traditional Arabic" panose="02020603050405020304" pitchFamily="18" charset="-78"/>
                <a:cs typeface="Traditional Arabic" panose="02020603050405020304" pitchFamily="18" charset="-78"/>
              </a:rPr>
              <a:t>فالجواب: في هذا لأهلِ العِلمِ قولان:</a:t>
            </a:r>
          </a:p>
          <a:p>
            <a:pPr marL="0" indent="0" algn="just">
              <a:buNone/>
            </a:pPr>
            <a:r>
              <a:rPr lang="ar-SA" sz="2400" dirty="0" smtClean="0">
                <a:latin typeface="Traditional Arabic" panose="02020603050405020304" pitchFamily="18" charset="-78"/>
                <a:cs typeface="Traditional Arabic" panose="02020603050405020304" pitchFamily="18" charset="-78"/>
              </a:rPr>
              <a:t>الصحيح أنَّ </a:t>
            </a:r>
            <a:r>
              <a:rPr lang="ar-SA" sz="2400" dirty="0">
                <a:latin typeface="Traditional Arabic" panose="02020603050405020304" pitchFamily="18" charset="-78"/>
                <a:cs typeface="Traditional Arabic" panose="02020603050405020304" pitchFamily="18" charset="-78"/>
              </a:rPr>
              <a:t>الصَّلاة تصحُّ مع الإثم.</a:t>
            </a:r>
          </a:p>
          <a:p>
            <a:pPr marL="0" indent="0" algn="just">
              <a:buNone/>
            </a:pPr>
            <a:r>
              <a:rPr lang="ar-SA" sz="2400" dirty="0">
                <a:latin typeface="Traditional Arabic" panose="02020603050405020304" pitchFamily="18" charset="-78"/>
                <a:cs typeface="Traditional Arabic" panose="02020603050405020304" pitchFamily="18" charset="-78"/>
              </a:rPr>
              <a:t>وأما صِحةُ الصلاةِ؛ فالأصلُ الصحةُ حتى يقومَ دليلٌ على الفسادِ، وتحريمُ الإمامةِ في مسجدٍ له إمامٌ راتبٌ بلا إذنِهِ أو عذرِهِ لا يستلزمُ عدمَ صحةِ الصلاةِ؛ لأنَّ هذا التحريمَ يعودُ إلى معنًى خارجٍ عن الصلاة وهو </a:t>
            </a:r>
            <a:r>
              <a:rPr lang="ar-SA" sz="2400" dirty="0" err="1">
                <a:latin typeface="Traditional Arabic" panose="02020603050405020304" pitchFamily="18" charset="-78"/>
                <a:cs typeface="Traditional Arabic" panose="02020603050405020304" pitchFamily="18" charset="-78"/>
              </a:rPr>
              <a:t>الافتيات</a:t>
            </a:r>
            <a:r>
              <a:rPr lang="ar-SA" sz="2400" dirty="0">
                <a:latin typeface="Traditional Arabic" panose="02020603050405020304" pitchFamily="18" charset="-78"/>
                <a:cs typeface="Traditional Arabic" panose="02020603050405020304" pitchFamily="18" charset="-78"/>
              </a:rPr>
              <a:t> على الإمام، والتقدُّم على حَقِّهِ، فلا ينبغي أن تُبطل به الصلاةُ</a:t>
            </a:r>
            <a:r>
              <a:rPr lang="ar-SA" sz="2400" dirty="0" smtClean="0">
                <a:latin typeface="Traditional Arabic" panose="02020603050405020304" pitchFamily="18" charset="-78"/>
                <a:cs typeface="Traditional Arabic" panose="02020603050405020304" pitchFamily="18" charset="-78"/>
              </a:rPr>
              <a:t>.</a:t>
            </a:r>
          </a:p>
          <a:p>
            <a:pPr marL="0" indent="0" algn="just">
              <a:buNone/>
            </a:pPr>
            <a:r>
              <a:rPr lang="ar-SA" sz="1400" dirty="0" smtClean="0">
                <a:latin typeface="Traditional Arabic" panose="02020603050405020304" pitchFamily="18" charset="-78"/>
                <a:cs typeface="Traditional Arabic" panose="02020603050405020304" pitchFamily="18" charset="-78"/>
              </a:rPr>
              <a:t>الشرح الممتع</a:t>
            </a:r>
            <a:endParaRPr lang="ar-SA" sz="1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067745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ومن صلى ثم أقيم فرض سن أن يعيدها إلا المغرب</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a:bodyPr>
          <a:lstStyle/>
          <a:p>
            <a:r>
              <a:rPr lang="ar-SA" sz="2800" dirty="0">
                <a:latin typeface="Traditional Arabic" panose="02020603050405020304" pitchFamily="18" charset="-78"/>
                <a:cs typeface="Traditional Arabic" panose="02020603050405020304" pitchFamily="18" charset="-78"/>
              </a:rPr>
              <a:t>أن تكون الإقامة وهو خارج المسجد فيأتي للمسجد بعد الإقامة إنما يستحب له أن يعيد الصلاة </a:t>
            </a:r>
            <a:r>
              <a:rPr lang="ar-SA" sz="2800" dirty="0" smtClean="0">
                <a:latin typeface="Traditional Arabic" panose="02020603050405020304" pitchFamily="18" charset="-78"/>
                <a:cs typeface="Traditional Arabic" panose="02020603050405020304" pitchFamily="18" charset="-78"/>
              </a:rPr>
              <a:t>بشرط ألا يكون </a:t>
            </a:r>
            <a:r>
              <a:rPr lang="ar-SA" sz="2800" dirty="0">
                <a:latin typeface="Traditional Arabic" panose="02020603050405020304" pitchFamily="18" charset="-78"/>
                <a:cs typeface="Traditional Arabic" panose="02020603050405020304" pitchFamily="18" charset="-78"/>
              </a:rPr>
              <a:t>مجيئه للمسجد لأجل </a:t>
            </a:r>
            <a:r>
              <a:rPr lang="ar-SA" sz="2800" dirty="0" smtClean="0">
                <a:latin typeface="Traditional Arabic" panose="02020603050405020304" pitchFamily="18" charset="-78"/>
                <a:cs typeface="Traditional Arabic" panose="02020603050405020304" pitchFamily="18" charset="-78"/>
              </a:rPr>
              <a:t>الإعادة </a:t>
            </a:r>
          </a:p>
          <a:p>
            <a:r>
              <a:rPr lang="ar-SA" sz="2800" dirty="0">
                <a:latin typeface="Traditional Arabic" panose="02020603050405020304" pitchFamily="18" charset="-78"/>
                <a:cs typeface="Traditional Arabic" panose="02020603050405020304" pitchFamily="18" charset="-78"/>
              </a:rPr>
              <a:t>القولُ الصحيحُ في هذا المسألة: أنَّه يُعيدُ المغربَ، لأنَّ لها سبباً، وهو موافقةُ الجماعةِ</a:t>
            </a:r>
            <a:r>
              <a:rPr lang="ar-SA" sz="2800" dirty="0" smtClean="0">
                <a:latin typeface="Traditional Arabic" panose="02020603050405020304" pitchFamily="18" charset="-78"/>
                <a:cs typeface="Traditional Arabic" panose="02020603050405020304" pitchFamily="18" charset="-78"/>
              </a:rPr>
              <a:t>.(الشرح الممتع)</a:t>
            </a:r>
            <a:endParaRPr lang="ar-SA" sz="28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594364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وإذا أقيمت الصلاة فلا صلاة إلا المكتوبة فإن كان في نافلة أتمها إلا أن يخشى فوات الجماعة فيقطعها</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Autofit/>
          </a:bodyPr>
          <a:lstStyle/>
          <a:p>
            <a:pPr algn="just"/>
            <a:r>
              <a:rPr lang="ar-SA" sz="2800" dirty="0" smtClean="0">
                <a:latin typeface="Traditional Arabic" panose="02020603050405020304" pitchFamily="18" charset="-78"/>
                <a:cs typeface="Traditional Arabic" panose="02020603050405020304" pitchFamily="18" charset="-78"/>
              </a:rPr>
              <a:t>كون الإنسان يصلي النافلة عند إقامة الصلاة فإن حاله لا يخلو من حالين: </a:t>
            </a:r>
          </a:p>
          <a:p>
            <a:pPr marL="0" indent="0" algn="just">
              <a:buNone/>
            </a:pPr>
            <a:r>
              <a:rPr lang="ar-SA" sz="2800" dirty="0" smtClean="0">
                <a:latin typeface="Traditional Arabic" panose="02020603050405020304" pitchFamily="18" charset="-78"/>
                <a:cs typeface="Traditional Arabic" panose="02020603050405020304" pitchFamily="18" charset="-78"/>
              </a:rPr>
              <a:t>الأول: أن يبتدئ صلاة النافلة بعدما أقيمت الصلاة </a:t>
            </a:r>
          </a:p>
          <a:p>
            <a:pPr marL="0" indent="0" algn="just">
              <a:buNone/>
            </a:pPr>
            <a:r>
              <a:rPr lang="ar-SA" sz="2800" dirty="0" smtClean="0">
                <a:latin typeface="Traditional Arabic" panose="02020603050405020304" pitchFamily="18" charset="-78"/>
                <a:cs typeface="Traditional Arabic" panose="02020603050405020304" pitchFamily="18" charset="-78"/>
              </a:rPr>
              <a:t>فالصحيح أن الصلاة لا تنعقد في هذه الحال</a:t>
            </a:r>
          </a:p>
          <a:p>
            <a:pPr marL="0" indent="0" algn="just">
              <a:buNone/>
            </a:pPr>
            <a:endParaRPr lang="ar-SA" sz="2800" dirty="0">
              <a:latin typeface="Traditional Arabic" panose="02020603050405020304" pitchFamily="18" charset="-78"/>
              <a:cs typeface="Traditional Arabic" panose="02020603050405020304" pitchFamily="18" charset="-78"/>
            </a:endParaRPr>
          </a:p>
          <a:p>
            <a:pPr marL="0" indent="0" algn="just">
              <a:buNone/>
            </a:pPr>
            <a:r>
              <a:rPr lang="ar-SA" sz="2800" dirty="0" smtClean="0">
                <a:latin typeface="Traditional Arabic" panose="02020603050405020304" pitchFamily="18" charset="-78"/>
                <a:cs typeface="Traditional Arabic" panose="02020603050405020304" pitchFamily="18" charset="-78"/>
              </a:rPr>
              <a:t>الحال الثانية: أن يكون في صلاة النافلة ثم بعد ذلك تقام الصلاة </a:t>
            </a:r>
          </a:p>
          <a:p>
            <a:pPr marL="0" indent="0" algn="just">
              <a:buNone/>
            </a:pPr>
            <a:r>
              <a:rPr lang="ar-SA" sz="2800" dirty="0" smtClean="0">
                <a:latin typeface="Traditional Arabic" panose="02020603050405020304" pitchFamily="18" charset="-78"/>
                <a:cs typeface="Traditional Arabic" panose="02020603050405020304" pitchFamily="18" charset="-78"/>
              </a:rPr>
              <a:t>إن أقيمت الصلاة وهو في الركعة الثانية أتمها خفيفة </a:t>
            </a:r>
          </a:p>
          <a:p>
            <a:pPr marL="0" indent="0" algn="just">
              <a:buNone/>
            </a:pPr>
            <a:r>
              <a:rPr lang="ar-SA" sz="2800" dirty="0" smtClean="0">
                <a:latin typeface="Traditional Arabic" panose="02020603050405020304" pitchFamily="18" charset="-78"/>
                <a:cs typeface="Traditional Arabic" panose="02020603050405020304" pitchFamily="18" charset="-78"/>
              </a:rPr>
              <a:t>وإن أقيمت الصلاة وهو في الركعة الأولى (قبل رفعه من السجدة الثانية) فيقطعها</a:t>
            </a:r>
            <a:endParaRPr lang="ar-SA" sz="28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88666205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اقتصاص</Template>
  <TotalTime>278</TotalTime>
  <Words>4077</Words>
  <Application>Microsoft Office PowerPoint</Application>
  <PresentationFormat>ملء الشاشة</PresentationFormat>
  <Paragraphs>156</Paragraphs>
  <Slides>31</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31</vt:i4>
      </vt:variant>
    </vt:vector>
  </HeadingPairs>
  <TitlesOfParts>
    <vt:vector size="37" baseType="lpstr">
      <vt:lpstr>Arial</vt:lpstr>
      <vt:lpstr>Calibri</vt:lpstr>
      <vt:lpstr>Franklin Gothic Book</vt:lpstr>
      <vt:lpstr>Tahoma</vt:lpstr>
      <vt:lpstr>Traditional Arabic</vt:lpstr>
      <vt:lpstr>Crop</vt:lpstr>
      <vt:lpstr>الوحدة السادسة 1-حكم صلاة الجماعة وحكمتها والعدد الذي تنعقد به 2-من تصح إمامته ومن لا تصح، وإمامة النساء، والأولى بالإمامة 3-أحكام الاقتداء بالإمام 4-ما تدرك به صلاة الجماعة  5-حكم تعدد الجماعات في المسجد الواحد 6-الأعذار المسقطة للجماعة ومسائلها المعاصرة </vt:lpstr>
      <vt:lpstr> </vt:lpstr>
      <vt:lpstr>عرض تقديمي في PowerPoint</vt:lpstr>
      <vt:lpstr>وتستحب صلاة أهل الثغر في مسجد واحد </vt:lpstr>
      <vt:lpstr>والأفضل لغيرهم في المسجد الذي لا تقام فيه الجماعة إلا بحضوره ثم ما كان أكثر جماعة ثم في المسجد العتيق </vt:lpstr>
      <vt:lpstr>عرض تقديمي في PowerPoint</vt:lpstr>
      <vt:lpstr>ويحرم أن يؤم في مسجد قبل إمامه الراتب إلا بإذنه أو عذره</vt:lpstr>
      <vt:lpstr>ومن صلى ثم أقيم فرض سن أن يعيدها إلا المغرب</vt:lpstr>
      <vt:lpstr>وإذا أقيمت الصلاة فلا صلاة إلا المكتوبة فإن كان في نافلة أتمها إلا أن يخشى فوات الجماعة فيقطعها</vt:lpstr>
      <vt:lpstr>ولا قراءة على مأموم</vt:lpstr>
      <vt:lpstr>ويستفتح ويتعوذ فيما يجهر فيه إمامه</vt:lpstr>
      <vt:lpstr>أحوال المأموم مع الإمام</vt:lpstr>
      <vt:lpstr>عرض تقديمي في PowerPoint</vt:lpstr>
      <vt:lpstr>المراد بالأقرأ</vt:lpstr>
      <vt:lpstr>الراجح في تقديم القرشي</vt:lpstr>
      <vt:lpstr>وأن يؤم أجنبية فأكثر لا رجل معهن</vt:lpstr>
      <vt:lpstr>يقف المأموم خلف الإمام ويصح معه عن يمينه أو عن جانبيه </vt:lpstr>
      <vt:lpstr>لا قدامه</vt:lpstr>
      <vt:lpstr>حكم صلاة الفذ خلف الصف</vt:lpstr>
      <vt:lpstr>عرض تقديمي في PowerPoint</vt:lpstr>
      <vt:lpstr>ويليه الرجال ثم الصبيان ثم النساء</vt:lpstr>
      <vt:lpstr>وإلا عن يمين الإمام</vt:lpstr>
      <vt:lpstr>فإن لم يمكنه فله أن ينبه من يقوم معه</vt:lpstr>
      <vt:lpstr>فإن صلى فذا ركعة لم يصح وإن ركع فذا ًثم دخل في الصف أو وقف معه آخر قبل سجود الإمام صحت </vt:lpstr>
      <vt:lpstr>الاقتداء</vt:lpstr>
      <vt:lpstr>بعض الأعذار المعاصرة لترك الجماعة</vt:lpstr>
      <vt:lpstr>عرض تقديمي في PowerPoint</vt:lpstr>
      <vt:lpstr>عرض تقديمي في PowerPoint</vt:lpstr>
      <vt:lpstr>عرض تقديمي في PowerPoint</vt:lpstr>
      <vt:lpstr>عرض تقديمي في PowerPoint</vt:lpstr>
      <vt:lpstr>نشاط</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 A</dc:creator>
  <cp:lastModifiedBy>A A</cp:lastModifiedBy>
  <cp:revision>28</cp:revision>
  <dcterms:created xsi:type="dcterms:W3CDTF">2018-10-09T08:30:50Z</dcterms:created>
  <dcterms:modified xsi:type="dcterms:W3CDTF">2018-10-14T14:26:45Z</dcterms:modified>
</cp:coreProperties>
</file>